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 descr="Droplets-HD-Title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>
            <a:spLocks noGrp="1"/>
          </p:cNvSpPr>
          <p:nvPr>
            <p:ph type="pic" idx="2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 cmpd="sng">
            <a:solidFill>
              <a:srgbClr val="CBD7E6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913774" y="5108728"/>
            <a:ext cx="10364452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913775" y="4204821"/>
            <a:ext cx="1036445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59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2"/>
          </p:nvPr>
        </p:nvSpPr>
        <p:spPr>
          <a:xfrm>
            <a:off x="913774" y="4372796"/>
            <a:ext cx="10364452" cy="142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en-US" sz="8000" b="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en-US" sz="8000" b="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1"/>
          </p:nvPr>
        </p:nvSpPr>
        <p:spPr>
          <a:xfrm>
            <a:off x="913775" y="4662335"/>
            <a:ext cx="10364452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2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3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4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5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6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6"/>
          <p:cNvSpPr>
            <a:spLocks noGrp="1"/>
          </p:cNvSpPr>
          <p:nvPr>
            <p:ph type="pic" idx="2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 cmpd="sng">
            <a:solidFill>
              <a:srgbClr val="CBD7E6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7" name="Google Shape;127;p16"/>
          <p:cNvSpPr txBox="1">
            <a:spLocks noGrp="1"/>
          </p:cNvSpPr>
          <p:nvPr>
            <p:ph type="body" idx="3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4"/>
          </p:nvPr>
        </p:nvSpPr>
        <p:spPr>
          <a:xfrm>
            <a:off x="4442759" y="4204820"/>
            <a:ext cx="33018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9" name="Google Shape;129;p16"/>
          <p:cNvSpPr>
            <a:spLocks noGrp="1"/>
          </p:cNvSpPr>
          <p:nvPr>
            <p:ph type="pic" idx="5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CBD7E6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0" name="Google Shape;130;p16"/>
          <p:cNvSpPr txBox="1">
            <a:spLocks noGrp="1"/>
          </p:cNvSpPr>
          <p:nvPr>
            <p:ph type="body" idx="6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body" idx="7"/>
          </p:nvPr>
        </p:nvSpPr>
        <p:spPr>
          <a:xfrm>
            <a:off x="7973298" y="4204820"/>
            <a:ext cx="330068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16"/>
          <p:cNvSpPr>
            <a:spLocks noGrp="1"/>
          </p:cNvSpPr>
          <p:nvPr>
            <p:ph type="pic" idx="8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CBD7E6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3" name="Google Shape;133;p16"/>
          <p:cNvSpPr txBox="1">
            <a:spLocks noGrp="1"/>
          </p:cNvSpPr>
          <p:nvPr>
            <p:ph type="body" idx="9"/>
          </p:nvPr>
        </p:nvSpPr>
        <p:spPr>
          <a:xfrm>
            <a:off x="7973173" y="4781078"/>
            <a:ext cx="3305053" cy="101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body" idx="1"/>
          </p:nvPr>
        </p:nvSpPr>
        <p:spPr>
          <a:xfrm rot="5400000">
            <a:off x="4383948" y="-1103080"/>
            <a:ext cx="3424107" cy="10364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 txBox="1">
            <a:spLocks noGrp="1"/>
          </p:cNvSpPr>
          <p:nvPr>
            <p:ph type="title"/>
          </p:nvPr>
        </p:nvSpPr>
        <p:spPr>
          <a:xfrm rot="5400000">
            <a:off x="7410763" y="1923738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body" idx="1"/>
          </p:nvPr>
        </p:nvSpPr>
        <p:spPr>
          <a:xfrm rot="5400000">
            <a:off x="2152338" y="-628962"/>
            <a:ext cx="5181599" cy="765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3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4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5078062" y="609600"/>
            <a:ext cx="6200163" cy="51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913774" y="2632852"/>
            <a:ext cx="3935689" cy="3158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 cmpd="sng">
            <a:solidFill>
              <a:srgbClr val="CBD7E6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913794" y="2632852"/>
            <a:ext cx="5934949" cy="315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\\DROBO-FS\QuickDrops\JB\PPTX NG\Droplets\LightingOverlay.png"/>
          <p:cNvPicPr preferRelativeResize="0"/>
          <p:nvPr/>
        </p:nvPicPr>
        <p:blipFill rotWithShape="1">
          <a:blip r:embed="rId19">
            <a:alphaModFix amt="80000"/>
          </a:blip>
          <a:srcRect/>
          <a:stretch/>
        </p:blipFill>
        <p:spPr>
          <a:xfrm>
            <a:off x="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>
            <a:spLocks noGrp="1"/>
          </p:cNvSpPr>
          <p:nvPr>
            <p:ph type="ctrTitle"/>
          </p:nvPr>
        </p:nvSpPr>
        <p:spPr>
          <a:xfrm>
            <a:off x="1507567" y="304800"/>
            <a:ext cx="8689976" cy="3273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3A8C"/>
              </a:buClr>
              <a:buSzPts val="8000"/>
              <a:buFont typeface="Algerian"/>
              <a:buNone/>
            </a:pPr>
            <a:r>
              <a:rPr lang="en-US" sz="8000" cap="none">
                <a:solidFill>
                  <a:srgbClr val="4C3A8C"/>
                </a:solidFill>
                <a:latin typeface="Algerian"/>
                <a:ea typeface="Algerian"/>
                <a:cs typeface="Algerian"/>
                <a:sym typeface="Algerian"/>
              </a:rPr>
              <a:t>Diabetes Insipidus </a:t>
            </a:r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subTitle" idx="1"/>
          </p:nvPr>
        </p:nvSpPr>
        <p:spPr>
          <a:xfrm>
            <a:off x="3728851" y="4028046"/>
            <a:ext cx="4247408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solidFill>
                  <a:srgbClr val="821436"/>
                </a:solidFill>
              </a:rPr>
              <a:t>*HUDA AL-MAJALI </a:t>
            </a:r>
            <a:endParaRPr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solidFill>
                  <a:srgbClr val="821436"/>
                </a:solidFill>
              </a:rPr>
              <a:t>*RAMA HRESEH</a:t>
            </a:r>
            <a:endParaRPr sz="2400">
              <a:solidFill>
                <a:srgbClr val="82143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8"/>
          <p:cNvSpPr txBox="1">
            <a:spLocks noGrp="1"/>
          </p:cNvSpPr>
          <p:nvPr>
            <p:ph type="body" idx="1"/>
          </p:nvPr>
        </p:nvSpPr>
        <p:spPr>
          <a:xfrm>
            <a:off x="0" y="1752601"/>
            <a:ext cx="3831772" cy="1523999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 cap="none">
                <a:solidFill>
                  <a:srgbClr val="4C3A8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1. Idiopathic (starts in childhood) </a:t>
            </a:r>
            <a:endParaRPr/>
          </a:p>
        </p:txBody>
      </p:sp>
      <p:sp>
        <p:nvSpPr>
          <p:cNvPr id="261" name="Google Shape;261;p28"/>
          <p:cNvSpPr txBox="1">
            <a:spLocks noGrp="1"/>
          </p:cNvSpPr>
          <p:nvPr>
            <p:ph type="title"/>
          </p:nvPr>
        </p:nvSpPr>
        <p:spPr>
          <a:xfrm>
            <a:off x="622862" y="-29028"/>
            <a:ext cx="10364451" cy="152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41E51"/>
              </a:buClr>
              <a:buSzPts val="4000"/>
              <a:buFont typeface="Twentieth Century"/>
              <a:buNone/>
            </a:pPr>
            <a:r>
              <a:rPr lang="en-US" sz="4000">
                <a:solidFill>
                  <a:srgbClr val="C41E51"/>
                </a:solidFill>
              </a:rPr>
              <a:t> 1- CENTRAL </a:t>
            </a:r>
            <a:r>
              <a:rPr lang="en-US" sz="2800">
                <a:solidFill>
                  <a:schemeClr val="dk1"/>
                </a:solidFill>
              </a:rPr>
              <a:t>(NEUROGENIC DI)</a:t>
            </a:r>
            <a:br>
              <a:rPr lang="en-US" sz="2800">
                <a:solidFill>
                  <a:schemeClr val="dk1"/>
                </a:solidFill>
              </a:rPr>
            </a:br>
            <a:r>
              <a:rPr lang="en-US" sz="2800">
                <a:solidFill>
                  <a:schemeClr val="dk1"/>
                </a:solidFill>
              </a:rPr>
              <a:t/>
            </a:r>
            <a:br>
              <a:rPr lang="en-US" sz="2800">
                <a:solidFill>
                  <a:schemeClr val="dk1"/>
                </a:solidFill>
              </a:rPr>
            </a:br>
            <a:r>
              <a:rPr lang="en-US" sz="3200" b="1" cap="none"/>
              <a:t>Decreased ADH production</a:t>
            </a:r>
            <a:endParaRPr sz="3200">
              <a:solidFill>
                <a:srgbClr val="C41E51"/>
              </a:solidFill>
            </a:endParaRPr>
          </a:p>
        </p:txBody>
      </p:sp>
      <p:sp>
        <p:nvSpPr>
          <p:cNvPr id="262" name="Google Shape;262;p28"/>
          <p:cNvSpPr txBox="1">
            <a:spLocks noGrp="1"/>
          </p:cNvSpPr>
          <p:nvPr>
            <p:ph type="body" idx="2"/>
          </p:nvPr>
        </p:nvSpPr>
        <p:spPr>
          <a:xfrm>
            <a:off x="5167085" y="1640114"/>
            <a:ext cx="7024914" cy="4367537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 cap="none" dirty="0">
                <a:solidFill>
                  <a:srgbClr val="4C3A8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2. Acquired : 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3200" cap="none" dirty="0">
                <a:solidFill>
                  <a:srgbClr val="4C3A8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- damage to posterior pituitary 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3200" cap="none" dirty="0">
                <a:solidFill>
                  <a:srgbClr val="4C3A8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- brain cancer or metastases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3200" cap="none" dirty="0">
                <a:solidFill>
                  <a:srgbClr val="4C3A8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- Trauma, neurosurgery 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3200" cap="none" dirty="0">
                <a:solidFill>
                  <a:srgbClr val="4C3A8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-  systemic infiltrative diseases (sarcoidosis, eosinophilic </a:t>
            </a:r>
            <a:r>
              <a:rPr lang="en-US" sz="3200" cap="none" dirty="0" smtClean="0">
                <a:solidFill>
                  <a:srgbClr val="4C3A8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granuloma)</a:t>
            </a:r>
            <a:endParaRPr dirty="0"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cap="none" dirty="0"/>
          </a:p>
        </p:txBody>
      </p:sp>
      <p:sp>
        <p:nvSpPr>
          <p:cNvPr id="263" name="Google Shape;263;p28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64" name="Google Shape;264;p28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6834" t="18139" r="4930" b="3650"/>
          <a:stretch/>
        </p:blipFill>
        <p:spPr>
          <a:xfrm>
            <a:off x="1" y="3399971"/>
            <a:ext cx="5167084" cy="3458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9"/>
          <p:cNvSpPr txBox="1">
            <a:spLocks noGrp="1"/>
          </p:cNvSpPr>
          <p:nvPr>
            <p:ph type="title"/>
          </p:nvPr>
        </p:nvSpPr>
        <p:spPr>
          <a:xfrm>
            <a:off x="797659" y="0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1436"/>
              </a:buClr>
              <a:buSzPts val="3600"/>
              <a:buFont typeface="Twentieth Century"/>
              <a:buNone/>
            </a:pPr>
            <a:r>
              <a:rPr lang="en-US">
                <a:solidFill>
                  <a:srgbClr val="821436"/>
                </a:solidFill>
              </a:rPr>
              <a:t>2- NEPHROGENIC (ADH-RESISTANT DI) </a:t>
            </a:r>
            <a:br>
              <a:rPr lang="en-US">
                <a:solidFill>
                  <a:srgbClr val="821436"/>
                </a:solidFill>
              </a:rPr>
            </a:br>
            <a:r>
              <a:rPr lang="en-US">
                <a:solidFill>
                  <a:schemeClr val="dk1"/>
                </a:solidFill>
              </a:rPr>
              <a:t/>
            </a:r>
            <a:br>
              <a:rPr lang="en-US">
                <a:solidFill>
                  <a:schemeClr val="dk1"/>
                </a:solidFill>
              </a:rPr>
            </a:br>
            <a:r>
              <a:rPr lang="en-US" b="1" cap="none"/>
              <a:t>Renal resistance to the effect of ADH</a:t>
            </a:r>
            <a:endParaRPr/>
          </a:p>
        </p:txBody>
      </p:sp>
      <p:sp>
        <p:nvSpPr>
          <p:cNvPr id="270" name="Google Shape;270;p29"/>
          <p:cNvSpPr txBox="1">
            <a:spLocks noGrp="1"/>
          </p:cNvSpPr>
          <p:nvPr>
            <p:ph type="body" idx="1"/>
          </p:nvPr>
        </p:nvSpPr>
        <p:spPr>
          <a:xfrm>
            <a:off x="157843" y="2055037"/>
            <a:ext cx="5613400" cy="1145363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cap="none">
                <a:solidFill>
                  <a:srgbClr val="4C3A8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1. Genetic mutation in ADH receptor or in aquaporin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271" name="Google Shape;271;p29"/>
          <p:cNvSpPr txBox="1">
            <a:spLocks noGrp="1"/>
          </p:cNvSpPr>
          <p:nvPr>
            <p:ph type="body" idx="2"/>
          </p:nvPr>
        </p:nvSpPr>
        <p:spPr>
          <a:xfrm>
            <a:off x="6096000" y="2055037"/>
            <a:ext cx="6019800" cy="4380391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cap="none">
                <a:solidFill>
                  <a:srgbClr val="4C3A8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2. Acquired :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 cap="none">
                <a:solidFill>
                  <a:srgbClr val="4C3A8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- drugs (lithium , demeclocycline)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 cap="none">
                <a:solidFill>
                  <a:srgbClr val="4C3A8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- Hypercalcemia , hypokalemia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 cap="none">
                <a:solidFill>
                  <a:srgbClr val="4C3A8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- secondary to other diseases (sjogren's syndrome, polycystic kidney disease, sickle cell anemia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272" name="Google Shape;272;p29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6946" t="11639" r="5390" b="4939"/>
          <a:stretch/>
        </p:blipFill>
        <p:spPr>
          <a:xfrm>
            <a:off x="-1" y="3414318"/>
            <a:ext cx="5771243" cy="3501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0"/>
          <p:cNvSpPr txBox="1">
            <a:spLocks noGrp="1"/>
          </p:cNvSpPr>
          <p:nvPr>
            <p:ph type="title"/>
          </p:nvPr>
        </p:nvSpPr>
        <p:spPr>
          <a:xfrm>
            <a:off x="608975" y="0"/>
            <a:ext cx="10364451" cy="1248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1436"/>
              </a:buClr>
              <a:buSzPts val="3600"/>
              <a:buFont typeface="Twentieth Century"/>
              <a:buNone/>
            </a:pPr>
            <a:r>
              <a:rPr lang="en-US">
                <a:solidFill>
                  <a:srgbClr val="821436"/>
                </a:solidFill>
              </a:rPr>
              <a:t>INVESTIGATIONS</a:t>
            </a:r>
            <a:endParaRPr/>
          </a:p>
        </p:txBody>
      </p:sp>
      <p:sp>
        <p:nvSpPr>
          <p:cNvPr id="278" name="Google Shape;278;p30"/>
          <p:cNvSpPr txBox="1">
            <a:spLocks noGrp="1"/>
          </p:cNvSpPr>
          <p:nvPr>
            <p:ph type="body" idx="1"/>
          </p:nvPr>
        </p:nvSpPr>
        <p:spPr>
          <a:xfrm>
            <a:off x="203200" y="1132114"/>
            <a:ext cx="11988800" cy="465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solidFill>
                  <a:srgbClr val="4C3A8C"/>
                </a:solidFill>
              </a:rPr>
              <a:t>1- U&amp;E </a:t>
            </a:r>
            <a:r>
              <a:rPr lang="en-US" sz="2800" cap="none">
                <a:solidFill>
                  <a:srgbClr val="4C3A8C"/>
                </a:solidFill>
              </a:rPr>
              <a:t>Test (urea &amp;electrolyte ) : 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 cap="none">
                <a:solidFill>
                  <a:srgbClr val="4C3A8C"/>
                </a:solidFill>
              </a:rPr>
              <a:t>  - hypernatraemia    -low Urine osmolality       - high serum  osmolality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 cap="none">
                <a:solidFill>
                  <a:srgbClr val="4C3A8C"/>
                </a:solidFill>
              </a:rPr>
              <a:t>2- measure vasopressin secretion in response to increasing plasma osmolality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800">
              <a:solidFill>
                <a:srgbClr val="4C3A8C"/>
              </a:solidFill>
            </a:endParaRPr>
          </a:p>
        </p:txBody>
      </p:sp>
      <p:pic>
        <p:nvPicPr>
          <p:cNvPr id="279" name="Google Shape;279;p30"/>
          <p:cNvPicPr preferRelativeResize="0"/>
          <p:nvPr/>
        </p:nvPicPr>
        <p:blipFill rotWithShape="1">
          <a:blip r:embed="rId3">
            <a:alphaModFix/>
          </a:blip>
          <a:srcRect l="12262" t="33243" r="9993" b="2386"/>
          <a:stretch/>
        </p:blipFill>
        <p:spPr>
          <a:xfrm>
            <a:off x="608975" y="3120571"/>
            <a:ext cx="9840686" cy="3737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"/>
          <p:cNvSpPr txBox="1">
            <a:spLocks noGrp="1"/>
          </p:cNvSpPr>
          <p:nvPr>
            <p:ph type="title"/>
          </p:nvPr>
        </p:nvSpPr>
        <p:spPr>
          <a:xfrm>
            <a:off x="837574" y="0"/>
            <a:ext cx="10364451" cy="127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1436"/>
              </a:buClr>
              <a:buSzPts val="3600"/>
              <a:buFont typeface="Twentieth Century"/>
              <a:buNone/>
            </a:pPr>
            <a:r>
              <a:rPr lang="en-US">
                <a:solidFill>
                  <a:srgbClr val="821436"/>
                </a:solidFill>
              </a:rPr>
              <a:t>INVESTIGATIONS</a:t>
            </a:r>
            <a:endParaRPr/>
          </a:p>
        </p:txBody>
      </p:sp>
      <p:sp>
        <p:nvSpPr>
          <p:cNvPr id="285" name="Google Shape;285;p31"/>
          <p:cNvSpPr txBox="1">
            <a:spLocks noGrp="1"/>
          </p:cNvSpPr>
          <p:nvPr>
            <p:ph type="body" idx="1"/>
          </p:nvPr>
        </p:nvSpPr>
        <p:spPr>
          <a:xfrm>
            <a:off x="0" y="638628"/>
            <a:ext cx="11959771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>
              <a:solidFill>
                <a:srgbClr val="33275D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 b="1" cap="none">
                <a:solidFill>
                  <a:srgbClr val="4C3A8C"/>
                </a:solidFill>
              </a:rPr>
              <a:t>        3- water deprivation test also known (desmopressin stimulation test )</a:t>
            </a:r>
            <a:endParaRPr sz="2800" b="1">
              <a:solidFill>
                <a:srgbClr val="4C3A8C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286" name="Google Shape;286;p31"/>
          <p:cNvPicPr preferRelativeResize="0"/>
          <p:nvPr/>
        </p:nvPicPr>
        <p:blipFill rotWithShape="1">
          <a:blip r:embed="rId3">
            <a:alphaModFix/>
          </a:blip>
          <a:srcRect l="10714" t="21574" r="6665" b="6010"/>
          <a:stretch/>
        </p:blipFill>
        <p:spPr>
          <a:xfrm>
            <a:off x="837574" y="1908628"/>
            <a:ext cx="10072914" cy="4963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"/>
          <p:cNvSpPr txBox="1">
            <a:spLocks noGrp="1"/>
          </p:cNvSpPr>
          <p:nvPr>
            <p:ph type="title"/>
          </p:nvPr>
        </p:nvSpPr>
        <p:spPr>
          <a:xfrm>
            <a:off x="449317" y="0"/>
            <a:ext cx="10364451" cy="121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41E51"/>
              </a:buClr>
              <a:buSzPts val="4400"/>
              <a:buFont typeface="Twentieth Century"/>
              <a:buNone/>
            </a:pPr>
            <a:r>
              <a:rPr lang="en-US" sz="4400">
                <a:solidFill>
                  <a:srgbClr val="C41E51"/>
                </a:solidFill>
              </a:rPr>
              <a:t>DIAGNOSE</a:t>
            </a:r>
            <a:r>
              <a:rPr lang="en-US" sz="4400"/>
              <a:t> </a:t>
            </a:r>
            <a:endParaRPr/>
          </a:p>
        </p:txBody>
      </p:sp>
      <p:sp>
        <p:nvSpPr>
          <p:cNvPr id="292" name="Google Shape;292;p32"/>
          <p:cNvSpPr txBox="1">
            <a:spLocks noGrp="1"/>
          </p:cNvSpPr>
          <p:nvPr>
            <p:ph type="body" idx="1"/>
          </p:nvPr>
        </p:nvSpPr>
        <p:spPr>
          <a:xfrm>
            <a:off x="217714" y="1226059"/>
            <a:ext cx="5631543" cy="3598281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cap="none">
                <a:solidFill>
                  <a:srgbClr val="33275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Central</a:t>
            </a:r>
            <a:r>
              <a:rPr lang="en-US" sz="2800">
                <a:solidFill>
                  <a:srgbClr val="33275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DI :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solidFill>
                  <a:srgbClr val="33275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</a:t>
            </a:r>
            <a:r>
              <a:rPr lang="en-US" sz="2800" cap="none">
                <a:solidFill>
                  <a:srgbClr val="33275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Urine doesn’t concentrate with water deprivation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 cap="none">
                <a:solidFill>
                  <a:srgbClr val="33275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-But the urine will concentrate after desmopressin administration </a:t>
            </a:r>
            <a:r>
              <a:rPr lang="en-US" sz="2800" cap="none">
                <a:solidFill>
                  <a:srgbClr val="C41E5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(synthetic vasopressin analog ). </a:t>
            </a:r>
            <a:endParaRPr sz="2800">
              <a:solidFill>
                <a:srgbClr val="33275D"/>
              </a:solidFill>
            </a:endParaRPr>
          </a:p>
        </p:txBody>
      </p:sp>
      <p:sp>
        <p:nvSpPr>
          <p:cNvPr id="293" name="Google Shape;293;p32"/>
          <p:cNvSpPr txBox="1">
            <a:spLocks noGrp="1"/>
          </p:cNvSpPr>
          <p:nvPr>
            <p:ph type="body" idx="2"/>
          </p:nvPr>
        </p:nvSpPr>
        <p:spPr>
          <a:xfrm>
            <a:off x="6506028" y="1210282"/>
            <a:ext cx="5468258" cy="2940804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cap="none">
                <a:solidFill>
                  <a:srgbClr val="33275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Nephrogenic</a:t>
            </a:r>
            <a:r>
              <a:rPr lang="en-US" sz="2800">
                <a:solidFill>
                  <a:srgbClr val="33275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DI :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solidFill>
                  <a:srgbClr val="33275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</a:t>
            </a:r>
            <a:r>
              <a:rPr lang="en-US" sz="2800" cap="none">
                <a:solidFill>
                  <a:srgbClr val="33275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Has no or little effect on exogenous desmopressin 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 cap="none">
                <a:solidFill>
                  <a:srgbClr val="33275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-urine doesn’t concentrate with water restriction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294" name="Google Shape;294;p32"/>
          <p:cNvSpPr/>
          <p:nvPr/>
        </p:nvSpPr>
        <p:spPr>
          <a:xfrm>
            <a:off x="8816412" y="4224170"/>
            <a:ext cx="484632" cy="74486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222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C1B9E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5" name="Google Shape;295;p32"/>
          <p:cNvSpPr/>
          <p:nvPr/>
        </p:nvSpPr>
        <p:spPr>
          <a:xfrm>
            <a:off x="6506027" y="5042118"/>
            <a:ext cx="5468257" cy="1815882"/>
          </a:xfrm>
          <a:custGeom>
            <a:avLst/>
            <a:gdLst/>
            <a:ahLst/>
            <a:cxnLst/>
            <a:rect l="l" t="t" r="r" b="b"/>
            <a:pathLst>
              <a:path w="5468257" h="1815882" extrusionOk="0">
                <a:moveTo>
                  <a:pt x="0" y="0"/>
                </a:moveTo>
                <a:cubicBezTo>
                  <a:pt x="142908" y="-18647"/>
                  <a:pt x="384896" y="58535"/>
                  <a:pt x="492143" y="0"/>
                </a:cubicBezTo>
                <a:cubicBezTo>
                  <a:pt x="599390" y="-58535"/>
                  <a:pt x="828995" y="38841"/>
                  <a:pt x="1038969" y="0"/>
                </a:cubicBezTo>
                <a:cubicBezTo>
                  <a:pt x="1248943" y="-38841"/>
                  <a:pt x="1414014" y="20554"/>
                  <a:pt x="1531112" y="0"/>
                </a:cubicBezTo>
                <a:cubicBezTo>
                  <a:pt x="1648210" y="-20554"/>
                  <a:pt x="1828579" y="37941"/>
                  <a:pt x="2023255" y="0"/>
                </a:cubicBezTo>
                <a:cubicBezTo>
                  <a:pt x="2217931" y="-37941"/>
                  <a:pt x="2271668" y="16480"/>
                  <a:pt x="2406033" y="0"/>
                </a:cubicBezTo>
                <a:cubicBezTo>
                  <a:pt x="2540398" y="-16480"/>
                  <a:pt x="2652717" y="18291"/>
                  <a:pt x="2843494" y="0"/>
                </a:cubicBezTo>
                <a:cubicBezTo>
                  <a:pt x="3034271" y="-18291"/>
                  <a:pt x="3108665" y="9479"/>
                  <a:pt x="3226272" y="0"/>
                </a:cubicBezTo>
                <a:cubicBezTo>
                  <a:pt x="3343879" y="-9479"/>
                  <a:pt x="3590450" y="35310"/>
                  <a:pt x="3882462" y="0"/>
                </a:cubicBezTo>
                <a:cubicBezTo>
                  <a:pt x="4174474" y="-35310"/>
                  <a:pt x="4197137" y="3939"/>
                  <a:pt x="4483971" y="0"/>
                </a:cubicBezTo>
                <a:cubicBezTo>
                  <a:pt x="4770805" y="-3939"/>
                  <a:pt x="4996706" y="103151"/>
                  <a:pt x="5468257" y="0"/>
                </a:cubicBezTo>
                <a:cubicBezTo>
                  <a:pt x="5507602" y="95577"/>
                  <a:pt x="5429158" y="284432"/>
                  <a:pt x="5468257" y="399494"/>
                </a:cubicBezTo>
                <a:cubicBezTo>
                  <a:pt x="5507356" y="514556"/>
                  <a:pt x="5428152" y="752192"/>
                  <a:pt x="5468257" y="871623"/>
                </a:cubicBezTo>
                <a:cubicBezTo>
                  <a:pt x="5508362" y="991054"/>
                  <a:pt x="5435100" y="1202734"/>
                  <a:pt x="5468257" y="1307435"/>
                </a:cubicBezTo>
                <a:cubicBezTo>
                  <a:pt x="5501414" y="1412136"/>
                  <a:pt x="5412108" y="1649111"/>
                  <a:pt x="5468257" y="1815882"/>
                </a:cubicBezTo>
                <a:cubicBezTo>
                  <a:pt x="5166666" y="1866755"/>
                  <a:pt x="5139929" y="1750172"/>
                  <a:pt x="4812066" y="1815882"/>
                </a:cubicBezTo>
                <a:cubicBezTo>
                  <a:pt x="4484203" y="1881592"/>
                  <a:pt x="4567604" y="1775064"/>
                  <a:pt x="4429288" y="1815882"/>
                </a:cubicBezTo>
                <a:cubicBezTo>
                  <a:pt x="4290972" y="1856700"/>
                  <a:pt x="3999563" y="1766388"/>
                  <a:pt x="3773097" y="1815882"/>
                </a:cubicBezTo>
                <a:cubicBezTo>
                  <a:pt x="3546631" y="1865376"/>
                  <a:pt x="3492161" y="1772682"/>
                  <a:pt x="3226272" y="1815882"/>
                </a:cubicBezTo>
                <a:cubicBezTo>
                  <a:pt x="2960384" y="1859082"/>
                  <a:pt x="2937104" y="1812751"/>
                  <a:pt x="2788811" y="1815882"/>
                </a:cubicBezTo>
                <a:cubicBezTo>
                  <a:pt x="2640518" y="1819013"/>
                  <a:pt x="2352067" y="1802123"/>
                  <a:pt x="2132620" y="1815882"/>
                </a:cubicBezTo>
                <a:cubicBezTo>
                  <a:pt x="1913173" y="1829641"/>
                  <a:pt x="1700760" y="1784132"/>
                  <a:pt x="1585795" y="1815882"/>
                </a:cubicBezTo>
                <a:cubicBezTo>
                  <a:pt x="1470831" y="1847632"/>
                  <a:pt x="1223240" y="1762991"/>
                  <a:pt x="984286" y="1815882"/>
                </a:cubicBezTo>
                <a:cubicBezTo>
                  <a:pt x="745332" y="1868773"/>
                  <a:pt x="743407" y="1769963"/>
                  <a:pt x="601508" y="1815882"/>
                </a:cubicBezTo>
                <a:cubicBezTo>
                  <a:pt x="459609" y="1861801"/>
                  <a:pt x="256026" y="1748651"/>
                  <a:pt x="0" y="1815882"/>
                </a:cubicBezTo>
                <a:cubicBezTo>
                  <a:pt x="-118" y="1692453"/>
                  <a:pt x="9537" y="1607585"/>
                  <a:pt x="0" y="1416388"/>
                </a:cubicBezTo>
                <a:cubicBezTo>
                  <a:pt x="-9537" y="1225191"/>
                  <a:pt x="10445" y="1159614"/>
                  <a:pt x="0" y="1016894"/>
                </a:cubicBezTo>
                <a:cubicBezTo>
                  <a:pt x="-10445" y="874174"/>
                  <a:pt x="22893" y="707592"/>
                  <a:pt x="0" y="526606"/>
                </a:cubicBezTo>
                <a:cubicBezTo>
                  <a:pt x="-22893" y="345620"/>
                  <a:pt x="10556" y="167246"/>
                  <a:pt x="0" y="0"/>
                </a:cubicBezTo>
                <a:close/>
              </a:path>
            </a:pathLst>
          </a:custGeom>
          <a:noFill/>
          <a:ln w="9525" cap="flat" cmpd="sng">
            <a:solidFill>
              <a:srgbClr val="C41E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wentieth Century"/>
              <a:buNone/>
            </a:pPr>
            <a:r>
              <a:rPr lang="en-US" sz="240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280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appropriate further tests may include plasma electrolytes, calcium, ultrasound of the kidneys and urinalysis.</a:t>
            </a:r>
            <a:endParaRPr/>
          </a:p>
        </p:txBody>
      </p:sp>
      <p:sp>
        <p:nvSpPr>
          <p:cNvPr id="296" name="Google Shape;296;p32"/>
          <p:cNvSpPr/>
          <p:nvPr/>
        </p:nvSpPr>
        <p:spPr>
          <a:xfrm>
            <a:off x="2374682" y="4824340"/>
            <a:ext cx="484632" cy="59021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222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C1B9E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7" name="Google Shape;297;p32"/>
          <p:cNvSpPr/>
          <p:nvPr/>
        </p:nvSpPr>
        <p:spPr>
          <a:xfrm>
            <a:off x="217714" y="5414550"/>
            <a:ext cx="5631543" cy="1384995"/>
          </a:xfrm>
          <a:custGeom>
            <a:avLst/>
            <a:gdLst/>
            <a:ahLst/>
            <a:cxnLst/>
            <a:rect l="l" t="t" r="r" b="b"/>
            <a:pathLst>
              <a:path w="5631543" h="1384995" extrusionOk="0">
                <a:moveTo>
                  <a:pt x="0" y="0"/>
                </a:moveTo>
                <a:cubicBezTo>
                  <a:pt x="305496" y="-52918"/>
                  <a:pt x="387982" y="1231"/>
                  <a:pt x="619470" y="0"/>
                </a:cubicBezTo>
                <a:cubicBezTo>
                  <a:pt x="850958" y="-1231"/>
                  <a:pt x="859365" y="36967"/>
                  <a:pt x="1069993" y="0"/>
                </a:cubicBezTo>
                <a:cubicBezTo>
                  <a:pt x="1280621" y="-36967"/>
                  <a:pt x="1274326" y="104"/>
                  <a:pt x="1464201" y="0"/>
                </a:cubicBezTo>
                <a:cubicBezTo>
                  <a:pt x="1654076" y="-104"/>
                  <a:pt x="2000529" y="80753"/>
                  <a:pt x="2139986" y="0"/>
                </a:cubicBezTo>
                <a:cubicBezTo>
                  <a:pt x="2279443" y="-80753"/>
                  <a:pt x="2428847" y="24956"/>
                  <a:pt x="2703141" y="0"/>
                </a:cubicBezTo>
                <a:cubicBezTo>
                  <a:pt x="2977435" y="-24956"/>
                  <a:pt x="3070266" y="35662"/>
                  <a:pt x="3209980" y="0"/>
                </a:cubicBezTo>
                <a:cubicBezTo>
                  <a:pt x="3349694" y="-35662"/>
                  <a:pt x="3495417" y="14297"/>
                  <a:pt x="3660503" y="0"/>
                </a:cubicBezTo>
                <a:cubicBezTo>
                  <a:pt x="3825589" y="-14297"/>
                  <a:pt x="3996481" y="40333"/>
                  <a:pt x="4111026" y="0"/>
                </a:cubicBezTo>
                <a:cubicBezTo>
                  <a:pt x="4225571" y="-40333"/>
                  <a:pt x="4602782" y="70547"/>
                  <a:pt x="4786812" y="0"/>
                </a:cubicBezTo>
                <a:cubicBezTo>
                  <a:pt x="4970842" y="-70547"/>
                  <a:pt x="5340666" y="81533"/>
                  <a:pt x="5631543" y="0"/>
                </a:cubicBezTo>
                <a:cubicBezTo>
                  <a:pt x="5656751" y="209130"/>
                  <a:pt x="5623423" y="286778"/>
                  <a:pt x="5631543" y="420115"/>
                </a:cubicBezTo>
                <a:cubicBezTo>
                  <a:pt x="5639663" y="553452"/>
                  <a:pt x="5606684" y="786940"/>
                  <a:pt x="5631543" y="895630"/>
                </a:cubicBezTo>
                <a:cubicBezTo>
                  <a:pt x="5656402" y="1004320"/>
                  <a:pt x="5607949" y="1251705"/>
                  <a:pt x="5631543" y="1384995"/>
                </a:cubicBezTo>
                <a:cubicBezTo>
                  <a:pt x="5351748" y="1395061"/>
                  <a:pt x="5170340" y="1368584"/>
                  <a:pt x="5012073" y="1384995"/>
                </a:cubicBezTo>
                <a:cubicBezTo>
                  <a:pt x="4853806" y="1401406"/>
                  <a:pt x="4750881" y="1330761"/>
                  <a:pt x="4505234" y="1384995"/>
                </a:cubicBezTo>
                <a:cubicBezTo>
                  <a:pt x="4259587" y="1439229"/>
                  <a:pt x="4192598" y="1364194"/>
                  <a:pt x="3942080" y="1384995"/>
                </a:cubicBezTo>
                <a:cubicBezTo>
                  <a:pt x="3691562" y="1405796"/>
                  <a:pt x="3426576" y="1333834"/>
                  <a:pt x="3266295" y="1384995"/>
                </a:cubicBezTo>
                <a:cubicBezTo>
                  <a:pt x="3106014" y="1436156"/>
                  <a:pt x="2799863" y="1356188"/>
                  <a:pt x="2646825" y="1384995"/>
                </a:cubicBezTo>
                <a:cubicBezTo>
                  <a:pt x="2493787" y="1413802"/>
                  <a:pt x="2165120" y="1314680"/>
                  <a:pt x="2027355" y="1384995"/>
                </a:cubicBezTo>
                <a:cubicBezTo>
                  <a:pt x="1889590" y="1455310"/>
                  <a:pt x="1691478" y="1346852"/>
                  <a:pt x="1520517" y="1384995"/>
                </a:cubicBezTo>
                <a:cubicBezTo>
                  <a:pt x="1349556" y="1423138"/>
                  <a:pt x="1119585" y="1327473"/>
                  <a:pt x="844731" y="1384995"/>
                </a:cubicBezTo>
                <a:cubicBezTo>
                  <a:pt x="569877" y="1442517"/>
                  <a:pt x="277939" y="1332598"/>
                  <a:pt x="0" y="1384995"/>
                </a:cubicBezTo>
                <a:cubicBezTo>
                  <a:pt x="-46859" y="1206289"/>
                  <a:pt x="37366" y="1109257"/>
                  <a:pt x="0" y="923330"/>
                </a:cubicBezTo>
                <a:cubicBezTo>
                  <a:pt x="-37366" y="737404"/>
                  <a:pt x="45585" y="614516"/>
                  <a:pt x="0" y="503215"/>
                </a:cubicBezTo>
                <a:cubicBezTo>
                  <a:pt x="-45585" y="391914"/>
                  <a:pt x="867" y="188097"/>
                  <a:pt x="0" y="0"/>
                </a:cubicBezTo>
                <a:close/>
              </a:path>
            </a:pathLst>
          </a:custGeom>
          <a:noFill/>
          <a:ln w="9525" cap="flat" cmpd="sng">
            <a:solidFill>
              <a:srgbClr val="C41E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wentieth Century"/>
              <a:buNone/>
            </a:pPr>
            <a:r>
              <a:rPr lang="en-US" sz="280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Anterior pituitary function and suprasellar anatomy should be assessed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3"/>
          <p:cNvSpPr txBox="1">
            <a:spLocks noGrp="1"/>
          </p:cNvSpPr>
          <p:nvPr>
            <p:ph type="title"/>
          </p:nvPr>
        </p:nvSpPr>
        <p:spPr>
          <a:xfrm>
            <a:off x="376747" y="0"/>
            <a:ext cx="10364451" cy="1066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1436"/>
              </a:buClr>
              <a:buSzPts val="3600"/>
              <a:buFont typeface="Twentieth Century"/>
              <a:buNone/>
            </a:pPr>
            <a:r>
              <a:rPr lang="en-US">
                <a:solidFill>
                  <a:srgbClr val="821436"/>
                </a:solidFill>
              </a:rPr>
              <a:t>MANAGEMENT </a:t>
            </a:r>
            <a:endParaRPr/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1"/>
          </p:nvPr>
        </p:nvSpPr>
        <p:spPr>
          <a:xfrm>
            <a:off x="101600" y="1158778"/>
            <a:ext cx="4775197" cy="2993024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400" cap="none">
                <a:solidFill>
                  <a:srgbClr val="82143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1-Serum Na+ is already high : ( &gt; 145 mmol/L)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400" cap="none">
                <a:solidFill>
                  <a:srgbClr val="82143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Don’t restrict water(the patient have already self</a:t>
            </a:r>
            <a:r>
              <a:rPr lang="en-US" sz="2400">
                <a:solidFill>
                  <a:srgbClr val="821436"/>
                </a:solidFill>
              </a:rPr>
              <a:t>-restricted). </a:t>
            </a:r>
            <a:endParaRPr sz="2400">
              <a:solidFill>
                <a:srgbClr val="821436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400">
                <a:solidFill>
                  <a:srgbClr val="821436"/>
                </a:solidFill>
              </a:rPr>
              <a:t>M</a:t>
            </a:r>
            <a:r>
              <a:rPr lang="en-US" sz="2400" cap="none">
                <a:solidFill>
                  <a:srgbClr val="82143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easure plasma and urine osmolality &amp; skip to demopressin administration </a:t>
            </a:r>
            <a:r>
              <a:rPr lang="en-US" sz="240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.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cap="none"/>
          </a:p>
        </p:txBody>
      </p:sp>
      <p:sp>
        <p:nvSpPr>
          <p:cNvPr id="304" name="Google Shape;304;p33"/>
          <p:cNvSpPr txBox="1">
            <a:spLocks noGrp="1"/>
          </p:cNvSpPr>
          <p:nvPr>
            <p:ph type="body" idx="2"/>
          </p:nvPr>
        </p:nvSpPr>
        <p:spPr>
          <a:xfrm>
            <a:off x="5312100" y="1193695"/>
            <a:ext cx="6879900" cy="2640000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cap="none">
                <a:solidFill>
                  <a:srgbClr val="82143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2-Serum Na+ isn’t  already high :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 cap="none">
                <a:solidFill>
                  <a:srgbClr val="82143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First step : restrict water/fluid intake 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 cap="none">
                <a:solidFill>
                  <a:srgbClr val="82143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measure plasma osmolality ,  urine osmolality &amp; Serum Na+ every 2 Hours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4"/>
          <p:cNvSpPr txBox="1">
            <a:spLocks noGrp="1"/>
          </p:cNvSpPr>
          <p:nvPr>
            <p:ph type="title"/>
          </p:nvPr>
        </p:nvSpPr>
        <p:spPr>
          <a:xfrm>
            <a:off x="507374" y="0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1436"/>
              </a:buClr>
              <a:buSzPts val="4400"/>
              <a:buFont typeface="Twentieth Century"/>
              <a:buNone/>
            </a:pPr>
            <a:r>
              <a:rPr lang="en-US" sz="4400">
                <a:solidFill>
                  <a:srgbClr val="821436"/>
                </a:solidFill>
              </a:rPr>
              <a:t>TREATMENT</a:t>
            </a:r>
            <a:r>
              <a:rPr lang="en-US"/>
              <a:t> </a:t>
            </a:r>
            <a:endParaRPr/>
          </a:p>
        </p:txBody>
      </p:sp>
      <p:sp>
        <p:nvSpPr>
          <p:cNvPr id="310" name="Google Shape;310;p34"/>
          <p:cNvSpPr txBox="1">
            <a:spLocks noGrp="1"/>
          </p:cNvSpPr>
          <p:nvPr>
            <p:ph type="body" idx="1"/>
          </p:nvPr>
        </p:nvSpPr>
        <p:spPr>
          <a:xfrm>
            <a:off x="159657" y="1610691"/>
            <a:ext cx="6212114" cy="4427251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cap="none">
                <a:solidFill>
                  <a:srgbClr val="4C3A8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Central</a:t>
            </a:r>
            <a:r>
              <a:rPr lang="en-US" sz="2400">
                <a:solidFill>
                  <a:srgbClr val="4C3A8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DI :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 cap="none">
                <a:solidFill>
                  <a:srgbClr val="4C3A8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-Subcutaneous or intranasal(most potent )  </a:t>
            </a:r>
            <a:r>
              <a:rPr lang="en-US" sz="2400" cap="none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desmopressin</a:t>
            </a:r>
            <a:r>
              <a:rPr lang="en-US" sz="2400" cap="none">
                <a:solidFill>
                  <a:srgbClr val="C41E5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2400" cap="none">
                <a:solidFill>
                  <a:srgbClr val="4C3A8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(synthetic vasopressin analog ).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((Counsel the patient to drink only when thirty because hyponatremia can easily occur )).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cap="none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 cap="none">
                <a:solidFill>
                  <a:srgbClr val="4C3A8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-In mild cases : oral drug that stimulate ADH     thiazides and salt restriction .</a:t>
            </a:r>
            <a:endParaRPr/>
          </a:p>
        </p:txBody>
      </p:sp>
      <p:sp>
        <p:nvSpPr>
          <p:cNvPr id="311" name="Google Shape;311;p34"/>
          <p:cNvSpPr txBox="1">
            <a:spLocks noGrp="1"/>
          </p:cNvSpPr>
          <p:nvPr>
            <p:ph type="body" idx="2"/>
          </p:nvPr>
        </p:nvSpPr>
        <p:spPr>
          <a:xfrm>
            <a:off x="6926943" y="1981635"/>
            <a:ext cx="5105400" cy="3424107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cap="none">
                <a:solidFill>
                  <a:srgbClr val="4C3A8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Nephrogenic di :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 cap="none">
                <a:solidFill>
                  <a:srgbClr val="4C3A8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-first low solute diet 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 cap="none">
                <a:solidFill>
                  <a:srgbClr val="4C3A8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-then add thiaziade diuretics or amiloride if needed </a:t>
            </a:r>
            <a:endParaRPr/>
          </a:p>
        </p:txBody>
      </p:sp>
      <p:cxnSp>
        <p:nvCxnSpPr>
          <p:cNvPr id="312" name="Google Shape;312;p34"/>
          <p:cNvCxnSpPr/>
          <p:nvPr/>
        </p:nvCxnSpPr>
        <p:spPr>
          <a:xfrm>
            <a:off x="5617029" y="5050971"/>
            <a:ext cx="275771" cy="0"/>
          </a:xfrm>
          <a:prstGeom prst="straightConnector1">
            <a:avLst/>
          </a:prstGeom>
          <a:noFill/>
          <a:ln w="9525" cap="flat" cmpd="sng">
            <a:solidFill>
              <a:srgbClr val="B33B6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5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endParaRPr/>
          </a:p>
        </p:txBody>
      </p:sp>
      <p:sp>
        <p:nvSpPr>
          <p:cNvPr id="318" name="Google Shape;318;p35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319" name="Google Shape;319;p35"/>
          <p:cNvSpPr txBox="1">
            <a:spLocks noGrp="1"/>
          </p:cNvSpPr>
          <p:nvPr>
            <p:ph type="body" idx="2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320" name="Google Shape;320;p35" descr="Thank You Purple Images – Browse 6,596 Stock Photos, Vectors, and Video |  Adobe 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9429" y="1917115"/>
            <a:ext cx="8273143" cy="2726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20"/>
          <p:cNvGrpSpPr/>
          <p:nvPr/>
        </p:nvGrpSpPr>
        <p:grpSpPr>
          <a:xfrm>
            <a:off x="567341" y="392512"/>
            <a:ext cx="10925037" cy="6327601"/>
            <a:chOff x="320598" y="626"/>
            <a:chExt cx="10925037" cy="6327601"/>
          </a:xfrm>
        </p:grpSpPr>
        <p:sp>
          <p:nvSpPr>
            <p:cNvPr id="162" name="Google Shape;162;p20"/>
            <p:cNvSpPr/>
            <p:nvPr/>
          </p:nvSpPr>
          <p:spPr>
            <a:xfrm>
              <a:off x="3054842" y="1409019"/>
              <a:ext cx="5287362" cy="3510188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0"/>
            <p:cNvSpPr txBox="1"/>
            <p:nvPr/>
          </p:nvSpPr>
          <p:spPr>
            <a:xfrm>
              <a:off x="3829158" y="1923074"/>
              <a:ext cx="3738730" cy="2482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50" tIns="82550" rIns="82550" bIns="82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500"/>
                <a:buFont typeface="Twentieth Century"/>
                <a:buNone/>
              </a:pPr>
              <a:r>
                <a:rPr lang="en-US" sz="6500" b="1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DI</a:t>
              </a:r>
              <a:endParaRPr sz="65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4" name="Google Shape;164;p20"/>
            <p:cNvSpPr/>
            <p:nvPr/>
          </p:nvSpPr>
          <p:spPr>
            <a:xfrm>
              <a:off x="4030622" y="626"/>
              <a:ext cx="3335802" cy="1755094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0"/>
            <p:cNvSpPr txBox="1"/>
            <p:nvPr/>
          </p:nvSpPr>
          <p:spPr>
            <a:xfrm>
              <a:off x="4519139" y="257654"/>
              <a:ext cx="2358768" cy="12410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Twentieth Century"/>
                <a:buNone/>
              </a:pPr>
              <a:r>
                <a:rPr lang="en-US" sz="33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1-Physiology</a:t>
              </a:r>
              <a:endParaRPr sz="3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7928296" y="2200736"/>
              <a:ext cx="3317339" cy="1755094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0"/>
            <p:cNvSpPr txBox="1"/>
            <p:nvPr/>
          </p:nvSpPr>
          <p:spPr>
            <a:xfrm>
              <a:off x="8414109" y="2457764"/>
              <a:ext cx="2345713" cy="12410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Twentieth Century"/>
                <a:buNone/>
              </a:pPr>
              <a:r>
                <a:rPr lang="en-US" sz="33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3-Investigations</a:t>
              </a:r>
              <a:endParaRPr sz="3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8" name="Google Shape;168;p20"/>
            <p:cNvSpPr/>
            <p:nvPr/>
          </p:nvSpPr>
          <p:spPr>
            <a:xfrm>
              <a:off x="3578106" y="4573133"/>
              <a:ext cx="4240834" cy="1755094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0"/>
            <p:cNvSpPr txBox="1"/>
            <p:nvPr/>
          </p:nvSpPr>
          <p:spPr>
            <a:xfrm>
              <a:off x="4199162" y="4830161"/>
              <a:ext cx="2998722" cy="12410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Twentieth Century"/>
                <a:buNone/>
              </a:pPr>
              <a:r>
                <a:rPr lang="en-US" sz="33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4-Treatment </a:t>
              </a:r>
              <a:endParaRPr sz="3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0" name="Google Shape;170;p20"/>
            <p:cNvSpPr/>
            <p:nvPr/>
          </p:nvSpPr>
          <p:spPr>
            <a:xfrm>
              <a:off x="320598" y="2200712"/>
              <a:ext cx="3207891" cy="1755094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0"/>
            <p:cNvSpPr txBox="1"/>
            <p:nvPr/>
          </p:nvSpPr>
          <p:spPr>
            <a:xfrm>
              <a:off x="790383" y="2457740"/>
              <a:ext cx="2268321" cy="12410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Twentieth Century"/>
                <a:buNone/>
              </a:pPr>
              <a:r>
                <a:rPr lang="en-US" sz="33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2-Types</a:t>
              </a:r>
              <a:endParaRPr sz="3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>
            <a:spLocks noGrp="1"/>
          </p:cNvSpPr>
          <p:nvPr>
            <p:ph type="title"/>
          </p:nvPr>
        </p:nvSpPr>
        <p:spPr>
          <a:xfrm>
            <a:off x="3592876" y="0"/>
            <a:ext cx="373142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3A8C"/>
              </a:buClr>
              <a:buSzPts val="4000"/>
              <a:buFont typeface="Twentieth Century"/>
              <a:buNone/>
            </a:pPr>
            <a:r>
              <a:rPr lang="en-US" sz="4000">
                <a:solidFill>
                  <a:srgbClr val="4C3A8C"/>
                </a:solidFill>
              </a:rPr>
              <a:t>PHYSIOLOGY</a:t>
            </a:r>
            <a:endParaRPr>
              <a:solidFill>
                <a:srgbClr val="4C3A8C"/>
              </a:solidFill>
            </a:endParaRPr>
          </a:p>
        </p:txBody>
      </p:sp>
      <p:sp>
        <p:nvSpPr>
          <p:cNvPr id="177" name="Google Shape;177;p21"/>
          <p:cNvSpPr txBox="1">
            <a:spLocks noGrp="1"/>
          </p:cNvSpPr>
          <p:nvPr>
            <p:ph type="body" idx="1"/>
          </p:nvPr>
        </p:nvSpPr>
        <p:spPr>
          <a:xfrm>
            <a:off x="5458587" y="2139762"/>
            <a:ext cx="6733412" cy="4178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cap="none">
                <a:solidFill>
                  <a:srgbClr val="996633"/>
                </a:solidFill>
              </a:rPr>
              <a:t>           </a:t>
            </a:r>
            <a:r>
              <a:rPr lang="en-US" cap="none">
                <a:solidFill>
                  <a:srgbClr val="C41E51"/>
                </a:solidFill>
              </a:rPr>
              <a:t>         </a:t>
            </a:r>
            <a:r>
              <a:rPr lang="en-US" sz="3200" b="1" cap="none">
                <a:solidFill>
                  <a:srgbClr val="C41E51"/>
                </a:solidFill>
              </a:rPr>
              <a:t> </a:t>
            </a:r>
            <a:r>
              <a:rPr lang="en-US" sz="3200" b="1" cap="none">
                <a:solidFill>
                  <a:srgbClr val="4C3A8C"/>
                </a:solidFill>
              </a:rPr>
              <a:t>Osmoreceptors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3200" b="1" cap="none">
                <a:solidFill>
                  <a:srgbClr val="4C3A8C"/>
                </a:solidFill>
              </a:rPr>
              <a:t>(can sense the osmolality of the blood or how concentrated it is )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3200" b="1" cap="none">
              <a:solidFill>
                <a:srgbClr val="4C3A8C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3200" b="1" cap="none">
                <a:solidFill>
                  <a:srgbClr val="4C3A8C"/>
                </a:solidFill>
              </a:rPr>
              <a:t>Osmolality : is the concentration of dissolved particles in the blood plasma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3200" b="1" cap="none">
                <a:solidFill>
                  <a:srgbClr val="4C3A8C"/>
                </a:solidFill>
              </a:rPr>
              <a:t>*glucose    *Na     *blood urea nitrogen </a:t>
            </a:r>
            <a:endParaRPr/>
          </a:p>
        </p:txBody>
      </p:sp>
      <p:pic>
        <p:nvPicPr>
          <p:cNvPr id="178" name="Google Shape;17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50780"/>
            <a:ext cx="5458587" cy="4056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26783" y="650780"/>
            <a:ext cx="5744377" cy="74449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1"/>
          <p:cNvSpPr/>
          <p:nvPr/>
        </p:nvSpPr>
        <p:spPr>
          <a:xfrm>
            <a:off x="7678057" y="1395271"/>
            <a:ext cx="406400" cy="74449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C3A8C"/>
          </a:solidFill>
          <a:ln w="15875" cap="flat" cmpd="sng">
            <a:solidFill>
              <a:srgbClr val="4C3A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C3A8C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>
            <a:spLocks noGrp="1"/>
          </p:cNvSpPr>
          <p:nvPr>
            <p:ph type="title"/>
          </p:nvPr>
        </p:nvSpPr>
        <p:spPr>
          <a:xfrm>
            <a:off x="0" y="6240"/>
            <a:ext cx="10364451" cy="84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3A8C"/>
              </a:buClr>
              <a:buSzPts val="3600"/>
              <a:buFont typeface="Twentieth Century"/>
              <a:buNone/>
            </a:pPr>
            <a:r>
              <a:rPr lang="en-US" b="1">
                <a:solidFill>
                  <a:srgbClr val="4C3A8C"/>
                </a:solidFill>
              </a:rPr>
              <a:t>(1)</a:t>
            </a:r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body" idx="4294967295"/>
          </p:nvPr>
        </p:nvSpPr>
        <p:spPr>
          <a:xfrm>
            <a:off x="0" y="858838"/>
            <a:ext cx="6019800" cy="465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3200" b="1" cap="none">
              <a:solidFill>
                <a:srgbClr val="4C3A8C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3200" b="1" cap="none">
                <a:solidFill>
                  <a:srgbClr val="4C3A8C"/>
                </a:solidFill>
              </a:rPr>
              <a:t> 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3200" b="1" cap="none">
              <a:solidFill>
                <a:srgbClr val="993300"/>
              </a:solidFill>
            </a:endParaRPr>
          </a:p>
        </p:txBody>
      </p:sp>
      <p:sp>
        <p:nvSpPr>
          <p:cNvPr id="187" name="Google Shape;187;p22"/>
          <p:cNvSpPr/>
          <p:nvPr/>
        </p:nvSpPr>
        <p:spPr>
          <a:xfrm>
            <a:off x="2125156" y="1742862"/>
            <a:ext cx="580572" cy="69668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C3A8C"/>
          </a:solidFill>
          <a:ln w="15875" cap="flat" cmpd="sng">
            <a:solidFill>
              <a:srgbClr val="A536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88" name="Google Shape;18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437" y="5360597"/>
            <a:ext cx="4324954" cy="1314633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2"/>
          <p:cNvSpPr/>
          <p:nvPr/>
        </p:nvSpPr>
        <p:spPr>
          <a:xfrm>
            <a:off x="2104565" y="3643858"/>
            <a:ext cx="580572" cy="69668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C3A8C"/>
          </a:solidFill>
          <a:ln w="15875" cap="flat" cmpd="sng">
            <a:solidFill>
              <a:srgbClr val="A536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0" name="Google Shape;190;p22"/>
          <p:cNvSpPr/>
          <p:nvPr/>
        </p:nvSpPr>
        <p:spPr>
          <a:xfrm>
            <a:off x="8124369" y="24405"/>
            <a:ext cx="580572" cy="69668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C3A8C"/>
          </a:solidFill>
          <a:ln w="15875" cap="flat" cmpd="sng">
            <a:solidFill>
              <a:srgbClr val="A536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1" name="Google Shape;191;p22"/>
          <p:cNvSpPr/>
          <p:nvPr/>
        </p:nvSpPr>
        <p:spPr>
          <a:xfrm>
            <a:off x="8124369" y="1779414"/>
            <a:ext cx="580572" cy="69668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C3A8C"/>
          </a:solidFill>
          <a:ln w="15875" cap="flat" cmpd="sng">
            <a:solidFill>
              <a:srgbClr val="A536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2" name="Google Shape;192;p22"/>
          <p:cNvSpPr/>
          <p:nvPr/>
        </p:nvSpPr>
        <p:spPr>
          <a:xfrm>
            <a:off x="7992552" y="3486315"/>
            <a:ext cx="718458" cy="69668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C3A8C"/>
          </a:solidFill>
          <a:ln w="15875" cap="flat" cmpd="sng">
            <a:solidFill>
              <a:srgbClr val="A536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3" name="Google Shape;193;p22"/>
          <p:cNvSpPr/>
          <p:nvPr/>
        </p:nvSpPr>
        <p:spPr>
          <a:xfrm>
            <a:off x="8124369" y="5077957"/>
            <a:ext cx="580572" cy="69668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C3A8C"/>
          </a:solidFill>
          <a:ln w="15875" cap="flat" cmpd="sng">
            <a:solidFill>
              <a:srgbClr val="A536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4" name="Google Shape;194;p22"/>
          <p:cNvSpPr/>
          <p:nvPr/>
        </p:nvSpPr>
        <p:spPr>
          <a:xfrm>
            <a:off x="710795" y="771806"/>
            <a:ext cx="3948683" cy="914400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4C3A8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During periods of dehydration</a:t>
            </a:r>
            <a:endParaRPr sz="2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5" name="Google Shape;195;p22"/>
          <p:cNvSpPr/>
          <p:nvPr/>
        </p:nvSpPr>
        <p:spPr>
          <a:xfrm>
            <a:off x="542708" y="4393370"/>
            <a:ext cx="3948683" cy="914400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C3A8C"/>
              </a:buClr>
              <a:buSzPts val="2800"/>
              <a:buFont typeface="Twentieth Century"/>
              <a:buNone/>
            </a:pPr>
            <a:r>
              <a:rPr lang="en-US" sz="2800" b="1" i="0" u="none" strike="noStrike" cap="none">
                <a:solidFill>
                  <a:srgbClr val="4C3A8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Osmolality increases </a:t>
            </a:r>
            <a:endParaRPr sz="2800" b="1" i="0" u="none" strike="noStrike" cap="none">
              <a:solidFill>
                <a:srgbClr val="4C3A8C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6" name="Google Shape;196;p22"/>
          <p:cNvSpPr/>
          <p:nvPr/>
        </p:nvSpPr>
        <p:spPr>
          <a:xfrm>
            <a:off x="242105" y="2504232"/>
            <a:ext cx="4964278" cy="914400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C3A8C"/>
              </a:buClr>
              <a:buSzPts val="2800"/>
              <a:buFont typeface="Twentieth Century"/>
              <a:buNone/>
            </a:pPr>
            <a:r>
              <a:rPr lang="en-US" sz="2800" b="1" i="0" u="none" strike="noStrike" cap="none">
                <a:solidFill>
                  <a:srgbClr val="4C3A8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increase in the concentration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C3A8C"/>
              </a:buClr>
              <a:buSzPts val="2800"/>
              <a:buFont typeface="Twentieth Century"/>
              <a:buNone/>
            </a:pPr>
            <a:r>
              <a:rPr lang="en-US" sz="2800" b="1" i="0" u="none" strike="noStrike" cap="none">
                <a:solidFill>
                  <a:srgbClr val="4C3A8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of these particles in the blood </a:t>
            </a:r>
            <a:endParaRPr sz="2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7" name="Google Shape;197;p22"/>
          <p:cNvSpPr/>
          <p:nvPr/>
        </p:nvSpPr>
        <p:spPr>
          <a:xfrm>
            <a:off x="5918566" y="739257"/>
            <a:ext cx="5704973" cy="1003606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C3A8C"/>
              </a:buClr>
              <a:buSzPts val="2400"/>
              <a:buFont typeface="Twentieth Century"/>
              <a:buNone/>
            </a:pPr>
            <a:r>
              <a:rPr lang="en-US" sz="2400" b="1" i="0" u="none" strike="noStrike" cap="none">
                <a:solidFill>
                  <a:srgbClr val="4C3A8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Osmoreceptors detect increased Osmolality</a:t>
            </a:r>
            <a:endParaRPr/>
          </a:p>
        </p:txBody>
      </p:sp>
      <p:sp>
        <p:nvSpPr>
          <p:cNvPr id="198" name="Google Shape;198;p22"/>
          <p:cNvSpPr/>
          <p:nvPr/>
        </p:nvSpPr>
        <p:spPr>
          <a:xfrm>
            <a:off x="6426201" y="2504232"/>
            <a:ext cx="4344650" cy="892112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C3A8C"/>
              </a:buClr>
              <a:buSzPts val="2400"/>
              <a:buFont typeface="Twentieth Century"/>
              <a:buNone/>
            </a:pPr>
            <a:r>
              <a:rPr lang="en-US" sz="2400" b="1" i="0" u="none" strike="noStrike" cap="none">
                <a:solidFill>
                  <a:srgbClr val="4C3A8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Triggers the sensation of thirst </a:t>
            </a:r>
            <a:endParaRPr/>
          </a:p>
        </p:txBody>
      </p:sp>
      <p:sp>
        <p:nvSpPr>
          <p:cNvPr id="199" name="Google Shape;199;p22"/>
          <p:cNvSpPr/>
          <p:nvPr/>
        </p:nvSpPr>
        <p:spPr>
          <a:xfrm>
            <a:off x="6351367" y="4121162"/>
            <a:ext cx="4852285" cy="887355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C3A8C"/>
              </a:buClr>
              <a:buSzPts val="2400"/>
              <a:buFont typeface="Twentieth Century"/>
              <a:buNone/>
            </a:pPr>
            <a:r>
              <a:rPr lang="en-US" sz="2400" b="1" i="0" u="none" strike="noStrike" cap="none">
                <a:solidFill>
                  <a:srgbClr val="4C3A8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Drink more water 💦 </a:t>
            </a:r>
            <a:endParaRPr/>
          </a:p>
        </p:txBody>
      </p:sp>
      <p:sp>
        <p:nvSpPr>
          <p:cNvPr id="200" name="Google Shape;200;p22"/>
          <p:cNvSpPr/>
          <p:nvPr/>
        </p:nvSpPr>
        <p:spPr>
          <a:xfrm>
            <a:off x="6096000" y="5794483"/>
            <a:ext cx="5704973" cy="1063517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C3A8C"/>
              </a:buClr>
              <a:buSzPts val="2400"/>
              <a:buFont typeface="Twentieth Century"/>
              <a:buNone/>
            </a:pPr>
            <a:r>
              <a:rPr lang="en-US" sz="2400" b="1" i="0" u="none" strike="noStrike" cap="none">
                <a:solidFill>
                  <a:srgbClr val="4C3A8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Osmolality backs to normal 285 to 295 mosm/kg</a:t>
            </a:r>
            <a:endParaRPr sz="2400" b="1" i="0" u="none" strike="noStrike" cap="none">
              <a:solidFill>
                <a:srgbClr val="4C3A8C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 txBox="1">
            <a:spLocks noGrp="1"/>
          </p:cNvSpPr>
          <p:nvPr>
            <p:ph type="title"/>
          </p:nvPr>
        </p:nvSpPr>
        <p:spPr>
          <a:xfrm>
            <a:off x="2669517" y="66650"/>
            <a:ext cx="4784167" cy="118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n-US"/>
              <a:t>(2)</a:t>
            </a:r>
            <a:endParaRPr/>
          </a:p>
        </p:txBody>
      </p:sp>
      <p:sp>
        <p:nvSpPr>
          <p:cNvPr id="206" name="Google Shape;206;p23"/>
          <p:cNvSpPr txBox="1">
            <a:spLocks noGrp="1"/>
          </p:cNvSpPr>
          <p:nvPr>
            <p:ph type="body" idx="4294967295"/>
          </p:nvPr>
        </p:nvSpPr>
        <p:spPr>
          <a:xfrm>
            <a:off x="5500688" y="3635375"/>
            <a:ext cx="6691312" cy="215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cap="none"/>
              <a:t> </a:t>
            </a:r>
            <a:endParaRPr/>
          </a:p>
        </p:txBody>
      </p:sp>
      <p:pic>
        <p:nvPicPr>
          <p:cNvPr id="207" name="Google Shape;20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7228" y="1135035"/>
            <a:ext cx="7135221" cy="270809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3"/>
          <p:cNvSpPr/>
          <p:nvPr/>
        </p:nvSpPr>
        <p:spPr>
          <a:xfrm>
            <a:off x="8016496" y="4103138"/>
            <a:ext cx="696686" cy="87851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A536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09" name="Google Shape;20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7668" y="5025574"/>
            <a:ext cx="4585847" cy="1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975" y="1248230"/>
            <a:ext cx="4784166" cy="5609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4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endParaRPr/>
          </a:p>
        </p:txBody>
      </p:sp>
      <p:sp>
        <p:nvSpPr>
          <p:cNvPr id="216" name="Google Shape;216;p24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217" name="Google Shape;21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5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endParaRPr/>
          </a:p>
        </p:txBody>
      </p:sp>
      <p:sp>
        <p:nvSpPr>
          <p:cNvPr id="223" name="Google Shape;223;p25"/>
          <p:cNvSpPr/>
          <p:nvPr/>
        </p:nvSpPr>
        <p:spPr>
          <a:xfrm>
            <a:off x="2989942" y="24897"/>
            <a:ext cx="5936343" cy="1272362"/>
          </a:xfrm>
          <a:prstGeom prst="ellipse">
            <a:avLst/>
          </a:prstGeom>
          <a:gradFill>
            <a:gsLst>
              <a:gs pos="0">
                <a:srgbClr val="8778C3"/>
              </a:gs>
              <a:gs pos="50000">
                <a:srgbClr val="6F5BB9"/>
              </a:gs>
              <a:gs pos="100000">
                <a:srgbClr val="543DA5"/>
              </a:gs>
            </a:gsLst>
            <a:lin ang="5400000" scaled="0"/>
          </a:gradFill>
          <a:ln>
            <a:noFill/>
          </a:ln>
          <a:effectLst>
            <a:outerShdw blurRad="63500" dist="25400" dir="5400000" algn="ctr" rotWithShape="0">
              <a:srgbClr val="000000">
                <a:alpha val="6862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High osmolality</a:t>
            </a:r>
            <a:endParaRPr sz="4000" b="0" i="0" u="none" strike="noStrike" cap="none">
              <a:solidFill>
                <a:srgbClr val="0C0C0C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4" name="Google Shape;224;p25"/>
          <p:cNvSpPr/>
          <p:nvPr/>
        </p:nvSpPr>
        <p:spPr>
          <a:xfrm rot="1456724">
            <a:off x="3329351" y="1082664"/>
            <a:ext cx="331913" cy="125115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C3A8C"/>
          </a:solidFill>
          <a:ln w="15875" cap="flat" cmpd="sng">
            <a:solidFill>
              <a:srgbClr val="A536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5" name="Google Shape;225;p25"/>
          <p:cNvSpPr/>
          <p:nvPr/>
        </p:nvSpPr>
        <p:spPr>
          <a:xfrm rot="-2088992">
            <a:off x="7665046" y="1082663"/>
            <a:ext cx="302272" cy="125115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C3A8C"/>
          </a:solidFill>
          <a:ln w="15875" cap="flat" cmpd="sng">
            <a:solidFill>
              <a:srgbClr val="A536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6" name="Google Shape;226;p25"/>
          <p:cNvSpPr txBox="1"/>
          <p:nvPr/>
        </p:nvSpPr>
        <p:spPr>
          <a:xfrm>
            <a:off x="660476" y="2243415"/>
            <a:ext cx="52107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4C3A8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osmoreceptors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4C3A8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4C3A8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thirst sensation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4C3A8C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4C3A8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water consumption </a:t>
            </a:r>
            <a:endParaRPr sz="36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27" name="Google Shape;227;p25"/>
          <p:cNvCxnSpPr/>
          <p:nvPr/>
        </p:nvCxnSpPr>
        <p:spPr>
          <a:xfrm>
            <a:off x="1959429" y="2877457"/>
            <a:ext cx="0" cy="551543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0800" dist="25400" dir="5400000" rotWithShape="0">
              <a:srgbClr val="000000">
                <a:alpha val="27843"/>
              </a:srgbClr>
            </a:outerShdw>
          </a:effectLst>
        </p:spPr>
      </p:cxnSp>
      <p:cxnSp>
        <p:nvCxnSpPr>
          <p:cNvPr id="228" name="Google Shape;228;p25"/>
          <p:cNvCxnSpPr/>
          <p:nvPr/>
        </p:nvCxnSpPr>
        <p:spPr>
          <a:xfrm>
            <a:off x="1959429" y="4042228"/>
            <a:ext cx="0" cy="551543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0800" dist="25400" dir="5400000" rotWithShape="0">
              <a:srgbClr val="000000">
                <a:alpha val="27843"/>
              </a:srgbClr>
            </a:outerShdw>
          </a:effectLst>
        </p:spPr>
      </p:cxnSp>
      <p:sp>
        <p:nvSpPr>
          <p:cNvPr id="229" name="Google Shape;229;p25"/>
          <p:cNvSpPr txBox="1"/>
          <p:nvPr/>
        </p:nvSpPr>
        <p:spPr>
          <a:xfrm>
            <a:off x="6778067" y="2208152"/>
            <a:ext cx="52107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C3A8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2- Supraoptic nucleus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C3A8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C3A8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     ADH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4C3A8C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C3A8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Kidneys (mainly DCT &amp; Collecting duct)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wentieth Century"/>
              <a:buNone/>
            </a:pPr>
            <a:endParaRPr sz="2800">
              <a:solidFill>
                <a:srgbClr val="4C3A8C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C3A8C"/>
              </a:buClr>
              <a:buSzPts val="2800"/>
              <a:buFont typeface="Twentieth Century"/>
              <a:buNone/>
            </a:pPr>
            <a:r>
              <a:rPr lang="en-US" sz="2800">
                <a:solidFill>
                  <a:srgbClr val="4C3A8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Water reabsorption </a:t>
            </a:r>
            <a:endParaRPr/>
          </a:p>
        </p:txBody>
      </p:sp>
      <p:cxnSp>
        <p:nvCxnSpPr>
          <p:cNvPr id="230" name="Google Shape;230;p25"/>
          <p:cNvCxnSpPr/>
          <p:nvPr/>
        </p:nvCxnSpPr>
        <p:spPr>
          <a:xfrm>
            <a:off x="8229601" y="4593771"/>
            <a:ext cx="0" cy="551543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0800" dist="25400" dir="5400000" rotWithShape="0">
              <a:srgbClr val="000000">
                <a:alpha val="27843"/>
              </a:srgbClr>
            </a:outerShdw>
          </a:effectLst>
        </p:spPr>
      </p:cxnSp>
      <p:cxnSp>
        <p:nvCxnSpPr>
          <p:cNvPr id="231" name="Google Shape;231;p25"/>
          <p:cNvCxnSpPr/>
          <p:nvPr/>
        </p:nvCxnSpPr>
        <p:spPr>
          <a:xfrm>
            <a:off x="8128001" y="2663371"/>
            <a:ext cx="0" cy="489857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0800" dist="25400" dir="5400000" rotWithShape="0">
              <a:srgbClr val="000000">
                <a:alpha val="27843"/>
              </a:srgbClr>
            </a:outerShdw>
          </a:effectLst>
        </p:spPr>
      </p:cxnSp>
      <p:sp>
        <p:nvSpPr>
          <p:cNvPr id="232" name="Google Shape;232;p25"/>
          <p:cNvSpPr/>
          <p:nvPr/>
        </p:nvSpPr>
        <p:spPr>
          <a:xfrm rot="2357918">
            <a:off x="7022406" y="5635189"/>
            <a:ext cx="314624" cy="72056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C3A8C"/>
          </a:solidFill>
          <a:ln w="15875" cap="flat" cmpd="sng">
            <a:solidFill>
              <a:srgbClr val="A536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3" name="Google Shape;233;p25"/>
          <p:cNvSpPr/>
          <p:nvPr/>
        </p:nvSpPr>
        <p:spPr>
          <a:xfrm rot="-2702638">
            <a:off x="2935557" y="5025635"/>
            <a:ext cx="227861" cy="111094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C3A8C"/>
          </a:solidFill>
          <a:ln w="15875" cap="flat" cmpd="sng">
            <a:solidFill>
              <a:srgbClr val="A536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4" name="Google Shape;234;p25"/>
          <p:cNvSpPr/>
          <p:nvPr/>
        </p:nvSpPr>
        <p:spPr>
          <a:xfrm>
            <a:off x="3767141" y="5617029"/>
            <a:ext cx="3062649" cy="1240970"/>
          </a:xfrm>
          <a:prstGeom prst="roundRect">
            <a:avLst>
              <a:gd name="adj" fmla="val 16667"/>
            </a:avLst>
          </a:prstGeom>
          <a:solidFill>
            <a:srgbClr val="4C3A8C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Dilute the blood so return to normal osmolality </a:t>
            </a:r>
            <a:endParaRPr/>
          </a:p>
        </p:txBody>
      </p:sp>
      <p:cxnSp>
        <p:nvCxnSpPr>
          <p:cNvPr id="235" name="Google Shape;235;p25"/>
          <p:cNvCxnSpPr/>
          <p:nvPr/>
        </p:nvCxnSpPr>
        <p:spPr>
          <a:xfrm>
            <a:off x="8128004" y="3490832"/>
            <a:ext cx="0" cy="5514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0800" dist="25400" dir="5400000" rotWithShape="0">
              <a:srgbClr val="000000">
                <a:alpha val="27840"/>
              </a:srgbClr>
            </a:outerShdw>
          </a:effec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1800114" cy="1066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41E51"/>
              </a:buClr>
              <a:buSzPts val="3600"/>
              <a:buFont typeface="Twentieth Century"/>
              <a:buNone/>
            </a:pPr>
            <a:r>
              <a:rPr lang="en-US" b="1">
                <a:solidFill>
                  <a:srgbClr val="C41E51"/>
                </a:solidFill>
              </a:rPr>
              <a:t>DIABETES INSIPIDUS </a:t>
            </a:r>
            <a:endParaRPr/>
          </a:p>
        </p:txBody>
      </p:sp>
      <p:sp>
        <p:nvSpPr>
          <p:cNvPr id="241" name="Google Shape;241;p26"/>
          <p:cNvSpPr txBox="1">
            <a:spLocks noGrp="1"/>
          </p:cNvSpPr>
          <p:nvPr>
            <p:ph type="body" idx="1"/>
          </p:nvPr>
        </p:nvSpPr>
        <p:spPr>
          <a:xfrm>
            <a:off x="217714" y="957943"/>
            <a:ext cx="11974286" cy="590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500" cap="none">
                <a:solidFill>
                  <a:srgbClr val="8C238F"/>
                </a:solidFill>
              </a:rPr>
              <a:t>-DI occurs when the kidneys are unable to retain free water, causing a dilute urine despite progressively increasing plasma osmolality .</a:t>
            </a:r>
            <a:endParaRPr/>
          </a:p>
          <a:p>
            <a:pPr marL="228600" lvl="0" indent="-228631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Twentieth Century"/>
              <a:buChar char="-"/>
            </a:pPr>
            <a:r>
              <a:rPr lang="en-US" sz="3500" cap="none">
                <a:solidFill>
                  <a:srgbClr val="8C238F"/>
                </a:solidFill>
              </a:rPr>
              <a:t>It’s characterized by thirst (polydipsia) &amp; polyuria (5-20L/day).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3500"/>
              <a:t>- </a:t>
            </a:r>
            <a:r>
              <a:rPr lang="en-US" sz="3500" cap="none">
                <a:solidFill>
                  <a:srgbClr val="8C238F"/>
                </a:solidFill>
              </a:rPr>
              <a:t>Volume depletion rarely occurs as long as there’s an intact thirst mechanism and patients have access to water . but infants, nursing home patients and unconscious patients are vulnerable to complications like hypovolemia &amp; hypernatremia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3500" cap="none">
                <a:solidFill>
                  <a:srgbClr val="8C238F"/>
                </a:solidFill>
              </a:rPr>
              <a:t> - the most common ddx is primary polydipsia, caused by drinking excessive amount of fluid in the absence of defect in ADH or thirst control </a:t>
            </a:r>
            <a:endParaRPr/>
          </a:p>
          <a:p>
            <a:pPr marL="228600" lvl="0" indent="-1714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Twentieth Century"/>
              <a:buNone/>
            </a:pPr>
            <a:endParaRPr sz="3600" cap="none">
              <a:solidFill>
                <a:srgbClr val="8C238F"/>
              </a:solidFill>
            </a:endParaRPr>
          </a:p>
          <a:p>
            <a:pPr marL="228600" lvl="0" indent="-4063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Twentieth Century"/>
              <a:buNone/>
            </a:pPr>
            <a:endParaRPr sz="3200" cap="none">
              <a:solidFill>
                <a:srgbClr val="8C238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27"/>
          <p:cNvGrpSpPr/>
          <p:nvPr/>
        </p:nvGrpSpPr>
        <p:grpSpPr>
          <a:xfrm>
            <a:off x="2017484" y="1361826"/>
            <a:ext cx="7881259" cy="4134346"/>
            <a:chOff x="1596570" y="1112"/>
            <a:chExt cx="7881259" cy="4134346"/>
          </a:xfrm>
        </p:grpSpPr>
        <p:sp>
          <p:nvSpPr>
            <p:cNvPr id="247" name="Google Shape;247;p27"/>
            <p:cNvSpPr/>
            <p:nvPr/>
          </p:nvSpPr>
          <p:spPr>
            <a:xfrm>
              <a:off x="5537200" y="1709519"/>
              <a:ext cx="2067172" cy="7175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5875" cap="flat" cmpd="sng">
              <a:solidFill>
                <a:srgbClr val="1B406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48" name="Google Shape;248;p27"/>
            <p:cNvSpPr/>
            <p:nvPr/>
          </p:nvSpPr>
          <p:spPr>
            <a:xfrm>
              <a:off x="3304977" y="1709519"/>
              <a:ext cx="2232222" cy="7175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5875" cap="flat" cmpd="sng">
              <a:solidFill>
                <a:srgbClr val="1B406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49" name="Google Shape;249;p27"/>
            <p:cNvSpPr/>
            <p:nvPr/>
          </p:nvSpPr>
          <p:spPr>
            <a:xfrm>
              <a:off x="3672114" y="1112"/>
              <a:ext cx="3730170" cy="1708407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DBDBDB"/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2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7"/>
            <p:cNvSpPr txBox="1"/>
            <p:nvPr/>
          </p:nvSpPr>
          <p:spPr>
            <a:xfrm>
              <a:off x="3672114" y="1112"/>
              <a:ext cx="3730170" cy="170840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1275" tIns="41275" rIns="41275" bIns="41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500"/>
                <a:buFont typeface="Twentieth Century"/>
                <a:buNone/>
              </a:pPr>
              <a:r>
                <a:rPr lang="en-US" sz="6500">
                  <a:solidFill>
                    <a:schemeClr val="accent1"/>
                  </a:solidFill>
                  <a:highlight>
                    <a:schemeClr val="lt1"/>
                  </a:highlight>
                  <a:latin typeface="Twentieth Century"/>
                  <a:ea typeface="Twentieth Century"/>
                  <a:cs typeface="Twentieth Century"/>
                  <a:sym typeface="Twentieth Century"/>
                </a:rPr>
                <a:t>Types of DI</a:t>
              </a:r>
              <a:endParaRPr>
                <a:solidFill>
                  <a:schemeClr val="accen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251" name="Google Shape;251;p27"/>
            <p:cNvSpPr/>
            <p:nvPr/>
          </p:nvSpPr>
          <p:spPr>
            <a:xfrm>
              <a:off x="1596570" y="2427051"/>
              <a:ext cx="3416814" cy="1708407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DBDBDB"/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2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7"/>
            <p:cNvSpPr txBox="1"/>
            <p:nvPr/>
          </p:nvSpPr>
          <p:spPr>
            <a:xfrm>
              <a:off x="1596570" y="2427051"/>
              <a:ext cx="3416814" cy="17084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275" tIns="41275" rIns="41275" bIns="41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500"/>
                <a:buFont typeface="Twentieth Century"/>
                <a:buNone/>
              </a:pPr>
              <a:r>
                <a:rPr lang="en-US" sz="6500">
                  <a:solidFill>
                    <a:schemeClr val="accen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Central</a:t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53" name="Google Shape;253;p27"/>
            <p:cNvSpPr/>
            <p:nvPr/>
          </p:nvSpPr>
          <p:spPr>
            <a:xfrm>
              <a:off x="5730916" y="2427051"/>
              <a:ext cx="3746913" cy="1708407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DBDBDB"/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2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7"/>
            <p:cNvSpPr txBox="1"/>
            <p:nvPr/>
          </p:nvSpPr>
          <p:spPr>
            <a:xfrm>
              <a:off x="5730916" y="2427051"/>
              <a:ext cx="3746913" cy="17084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Twentieth Century"/>
                <a:buNone/>
              </a:pPr>
              <a:r>
                <a:rPr lang="en-US" sz="5400">
                  <a:solidFill>
                    <a:schemeClr val="accen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Nephrogenic</a:t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255" name="Google Shape;255;p27"/>
          <p:cNvSpPr/>
          <p:nvPr/>
        </p:nvSpPr>
        <p:spPr>
          <a:xfrm>
            <a:off x="907142" y="0"/>
            <a:ext cx="9093201" cy="155302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rgbClr val="000000"/>
      </a:dk1>
      <a:lt1>
        <a:srgbClr val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574</Words>
  <Application>Microsoft Office PowerPoint</Application>
  <PresentationFormat>Widescreen</PresentationFormat>
  <Paragraphs>94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Algerian</vt:lpstr>
      <vt:lpstr>Arial</vt:lpstr>
      <vt:lpstr>Twentieth Century</vt:lpstr>
      <vt:lpstr>Droplet</vt:lpstr>
      <vt:lpstr>Diabetes Insipidus </vt:lpstr>
      <vt:lpstr>PowerPoint Presentation</vt:lpstr>
      <vt:lpstr>PHYSIOLOGY</vt:lpstr>
      <vt:lpstr>(1)</vt:lpstr>
      <vt:lpstr>(2)</vt:lpstr>
      <vt:lpstr>PowerPoint Presentation</vt:lpstr>
      <vt:lpstr>PowerPoint Presentation</vt:lpstr>
      <vt:lpstr>DIABETES INSIPIDUS </vt:lpstr>
      <vt:lpstr>PowerPoint Presentation</vt:lpstr>
      <vt:lpstr> 1- CENTRAL (NEUROGENIC DI)  Decreased ADH production</vt:lpstr>
      <vt:lpstr>2- NEPHROGENIC (ADH-RESISTANT DI)   Renal resistance to the effect of ADH</vt:lpstr>
      <vt:lpstr>INVESTIGATIONS</vt:lpstr>
      <vt:lpstr>INVESTIGATIONS</vt:lpstr>
      <vt:lpstr>DIAGNOSE </vt:lpstr>
      <vt:lpstr>MANAGEMENT </vt:lpstr>
      <vt:lpstr>TREATMENT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Insipidus </dc:title>
  <cp:lastModifiedBy>Windows User</cp:lastModifiedBy>
  <cp:revision>1</cp:revision>
  <dcterms:modified xsi:type="dcterms:W3CDTF">2022-11-02T10:43:30Z</dcterms:modified>
</cp:coreProperties>
</file>