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7" r:id="rId14"/>
    <p:sldId id="258" r:id="rId15"/>
    <p:sldId id="259" r:id="rId16"/>
    <p:sldId id="260" r:id="rId17"/>
    <p:sldId id="261" r:id="rId18"/>
    <p:sldId id="283" r:id="rId19"/>
    <p:sldId id="262" r:id="rId20"/>
    <p:sldId id="263" r:id="rId21"/>
    <p:sldId id="264" r:id="rId22"/>
    <p:sldId id="265" r:id="rId23"/>
    <p:sldId id="266" r:id="rId24"/>
    <p:sldId id="284" r:id="rId25"/>
    <p:sldId id="267" r:id="rId26"/>
    <p:sldId id="268" r:id="rId27"/>
    <p:sldId id="269" r:id="rId28"/>
    <p:sldId id="270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5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444" y="90"/>
      </p:cViewPr>
      <p:guideLst/>
    </p:cSldViewPr>
  </p:slideViewPr>
  <p:outlineViewPr>
    <p:cViewPr>
      <p:scale>
        <a:sx n="33" d="100"/>
        <a:sy n="33" d="100"/>
      </p:scale>
      <p:origin x="0" y="-17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782DEA3-7CFF-4BE4-A036-99E51C10BA92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8C4756E-C87D-42D5-B7B2-6C70C592972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1350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42BEE-F5D6-446B-9530-FB7B81A9FCFA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403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756E-C87D-42D5-B7B2-6C70C5929724}" type="slidenum">
              <a:rPr lang="ar-JO" smtClean="0"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246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F993E87-B9E3-4ACA-8A51-5211DAE91378}" type="slidenum">
              <a:rPr lang="en-US" altLang="en-US" smtClean="0">
                <a:latin typeface="Arial" charset="0"/>
              </a:rPr>
              <a:pPr eaLnBrk="1" hangingPunct="1"/>
              <a:t>28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992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8185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1095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2498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106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6473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963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354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6733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599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5797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5164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CFE4-EFF6-4DF3-A275-A995C7CFFF56}" type="datetimeFigureOut">
              <a:rPr lang="ar-JO" smtClean="0"/>
              <a:t>16/10/1443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454F-E026-42B2-88FC-A7A7CD05FA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1290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ytoplasm" TargetMode="External"/><Relationship Id="rId2" Type="http://schemas.openxmlformats.org/officeDocument/2006/relationships/hyperlink" Target="https://en.wikipedia.org/wiki/Basophili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en.wikipedia.org/wiki/Red_blood_ce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senic" TargetMode="External"/><Relationship Id="rId2" Type="http://schemas.openxmlformats.org/officeDocument/2006/relationships/hyperlink" Target="https://en.wikipedia.org/wiki/Mercury_poison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Lea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mage.slidesharecdn.com/leadpoisoning-121009030019-phpapp02/95/lead-poisoning-2-728.jpg?cb=1349751994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5646" y="1862826"/>
            <a:ext cx="637270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Chemical hazards</a:t>
            </a:r>
            <a:br>
              <a:rPr lang="en-US" sz="33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Occupational exposure to </a:t>
            </a:r>
            <a:r>
              <a:rPr lang="en-US" sz="27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 </a:t>
            </a:r>
            <a:r>
              <a:rPr lang="en-US" sz="27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US" sz="33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heavy metals" </a:t>
            </a:r>
            <a:endParaRPr lang="en-MY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4282" y="4731678"/>
            <a:ext cx="5250155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Prof  DR. Waqar Al – Kubaisy</a:t>
            </a:r>
            <a:r>
              <a:rPr lang="nl-NL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endParaRPr lang="en-MY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LEAD POISONING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1" y="2943692"/>
            <a:ext cx="1744265" cy="14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E023-A05A-40FD-9245-4221D8E9FBCB}" type="datetime1">
              <a:rPr lang="en-MY" smtClean="0"/>
              <a:t>17/5/2022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663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174" y="267985"/>
            <a:ext cx="3748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Lead </a:t>
            </a:r>
            <a:r>
              <a:rPr lang="en-GB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absorption</a:t>
            </a:r>
            <a:endParaRPr lang="en-US" sz="24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189" y="2447822"/>
            <a:ext cx="7373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800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What Lead Levels Are Considered  Elevated in Adults?</a:t>
            </a:r>
            <a:endParaRPr lang="en-MY" sz="24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1427" y="1634252"/>
            <a:ext cx="3518848" cy="707886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Skin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little/no absorption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0826" y="531896"/>
            <a:ext cx="3059077" cy="1015663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Inhalation (&lt;1µm): </a:t>
            </a:r>
            <a:endParaRPr lang="en-US" sz="20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dust or lead fumes      </a:t>
            </a:r>
          </a:p>
          <a:p>
            <a:pPr>
              <a:defRPr/>
            </a:pP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absorb 50-70%</a:t>
            </a:r>
            <a:endParaRPr lang="en-MY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70140" y="590827"/>
            <a:ext cx="3128733" cy="1692771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Oral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adults absorb 10%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children absorb 40-50%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increased absorption if low </a:t>
            </a: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Fe, </a:t>
            </a:r>
            <a:r>
              <a:rPr lang="en-US" sz="2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Ca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51" y="3020406"/>
            <a:ext cx="9111149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At levels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above 80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serious permanent </a:t>
            </a:r>
          </a:p>
          <a:p>
            <a:pPr marL="257175" indent="-257175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health damage may occur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(extremely dangerous).</a:t>
            </a:r>
          </a:p>
          <a:p>
            <a:pPr marL="257175" indent="-257175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Between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40 and 80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serious health damage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257175" indent="-257175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may be occurring, even if </a:t>
            </a:r>
            <a:r>
              <a:rPr lang="en-US" sz="22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there are no symptoms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seriously elevated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)</a:t>
            </a:r>
          </a:p>
          <a:p>
            <a:pPr marL="257175" indent="-257175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Between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25 and 40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regular exposure is occurring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 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There is some evidence of </a:t>
            </a:r>
            <a:r>
              <a:rPr lang="en-US" sz="22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potential physiologic problems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(elevated).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Between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10 and 25 </a:t>
            </a:r>
            <a:r>
              <a:rPr lang="en-US" sz="24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lead is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building up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in the body and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some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exposure is occurring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.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The typical level for U.S. adults is 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less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than 10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mean =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D49B-F6CD-4A56-91D4-5852BA476324}" type="datetime1">
              <a:rPr lang="en-MY" smtClean="0"/>
              <a:t>17/5/2022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943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944724"/>
            <a:ext cx="61566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50" b="1" dirty="0">
                <a:solidFill>
                  <a:srgbClr val="8800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-CondensedBold" charset="0"/>
              </a:rPr>
              <a:t>What Lead Levels Are Considered</a:t>
            </a:r>
            <a:br>
              <a:rPr lang="en-US" sz="1950" b="1" dirty="0">
                <a:solidFill>
                  <a:srgbClr val="8800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-CondensedBold" charset="0"/>
              </a:rPr>
            </a:br>
            <a:r>
              <a:rPr lang="en-US" sz="1950" b="1" dirty="0">
                <a:solidFill>
                  <a:srgbClr val="8800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-CondensedBold" charset="0"/>
              </a:rPr>
              <a:t>Elevated in Adults?</a:t>
            </a:r>
            <a:endParaRPr lang="en-MY" sz="195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92796"/>
            <a:ext cx="6858000" cy="4266474"/>
          </a:xfrm>
          <a:prstGeom prst="rect">
            <a:avLst/>
          </a:prstGeom>
          <a:noFill/>
        </p:spPr>
      </p:pic>
      <p:pic>
        <p:nvPicPr>
          <p:cNvPr id="4" name="Picture 3" descr="LEAD POISONING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44725"/>
            <a:ext cx="836712" cy="7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D47A-DEA1-4789-B0B7-DE1C1629C5C8}" type="datetime1">
              <a:rPr lang="en-MY" smtClean="0"/>
              <a:t>17/5/2022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60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57" y="537270"/>
            <a:ext cx="85258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FF0000"/>
                </a:solidFill>
                <a:cs typeface="Times New Roman" pitchFamily="18" charset="0"/>
              </a:rPr>
              <a:t>SOURCE &amp; USES</a:t>
            </a:r>
          </a:p>
          <a:p>
            <a:r>
              <a:rPr lang="en-MY" sz="2400" dirty="0">
                <a:cs typeface="Times New Roman" pitchFamily="18" charset="0"/>
              </a:rPr>
              <a:t>  •</a:t>
            </a:r>
            <a:r>
              <a:rPr lang="en-MY" sz="2400" b="1" dirty="0">
                <a:cs typeface="Times New Roman" pitchFamily="18" charset="0"/>
              </a:rPr>
              <a:t>Lead(</a:t>
            </a:r>
            <a:r>
              <a:rPr lang="en-MY" sz="2400" b="1" dirty="0" err="1">
                <a:cs typeface="Times New Roman" pitchFamily="18" charset="0"/>
              </a:rPr>
              <a:t>Pb</a:t>
            </a:r>
            <a:r>
              <a:rPr lang="en-MY" sz="2400" b="1" dirty="0">
                <a:cs typeface="Times New Roman" pitchFamily="18" charset="0"/>
              </a:rPr>
              <a:t>) is a heavy metal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cs typeface="Times New Roman" pitchFamily="18" charset="0"/>
              </a:rPr>
              <a:t>Occupational &amp; Non-occupational sources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Main source of environmental (non-occupational)source of </a:t>
            </a:r>
            <a:r>
              <a:rPr lang="en-MY" sz="2400" b="1" dirty="0" err="1">
                <a:solidFill>
                  <a:srgbClr val="0070C0"/>
                </a:solidFill>
                <a:cs typeface="Times New Roman" pitchFamily="18" charset="0"/>
              </a:rPr>
              <a:t>Pb</a:t>
            </a: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dirty="0">
                <a:cs typeface="Times New Roman" pitchFamily="18" charset="0"/>
              </a:rPr>
              <a:t> </a:t>
            </a:r>
            <a:r>
              <a:rPr lang="en-MY" sz="2400" b="1" dirty="0">
                <a:cs typeface="Times New Roman" pitchFamily="18" charset="0"/>
              </a:rPr>
              <a:t>is Gasoline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b="1" dirty="0">
                <a:cs typeface="Times New Roman" pitchFamily="18" charset="0"/>
              </a:rPr>
              <a:t>Also through </a:t>
            </a: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drinking water </a:t>
            </a:r>
            <a:r>
              <a:rPr lang="en-MY" sz="2400" dirty="0">
                <a:cs typeface="Times New Roman" pitchFamily="18" charset="0"/>
              </a:rPr>
              <a:t>from </a:t>
            </a: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lead pipes,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chewing lead paints </a:t>
            </a:r>
            <a:r>
              <a:rPr lang="en-MY" sz="2400" dirty="0">
                <a:cs typeface="Times New Roman" pitchFamily="18" charset="0"/>
              </a:rPr>
              <a:t>on </a:t>
            </a: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toys e</a:t>
            </a:r>
            <a:r>
              <a:rPr lang="en-MY" sz="2400" dirty="0">
                <a:cs typeface="Times New Roman" pitchFamily="18" charset="0"/>
              </a:rPr>
              <a:t>tc..</a:t>
            </a:r>
          </a:p>
          <a:p>
            <a:endParaRPr lang="en-MY" sz="2400" dirty="0"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v"/>
            </a:pPr>
            <a:r>
              <a:rPr lang="en-MY" sz="2400" b="1" dirty="0">
                <a:cs typeface="Times New Roman" pitchFamily="18" charset="0"/>
              </a:rPr>
              <a:t>More </a:t>
            </a:r>
            <a:r>
              <a:rPr lang="en-MY" sz="2400" b="1" dirty="0">
                <a:solidFill>
                  <a:srgbClr val="FF0000"/>
                </a:solidFill>
                <a:cs typeface="Times New Roman" pitchFamily="18" charset="0"/>
              </a:rPr>
              <a:t>industrial workers </a:t>
            </a:r>
            <a:r>
              <a:rPr lang="en-MY" sz="2400" b="1" dirty="0">
                <a:cs typeface="Times New Roman" pitchFamily="18" charset="0"/>
              </a:rPr>
              <a:t>are </a:t>
            </a:r>
            <a:r>
              <a:rPr lang="en-MY" sz="2400" b="1" dirty="0">
                <a:solidFill>
                  <a:srgbClr val="FF0000"/>
                </a:solidFill>
                <a:cs typeface="Times New Roman" pitchFamily="18" charset="0"/>
              </a:rPr>
              <a:t>exposed to lead </a:t>
            </a:r>
            <a:r>
              <a:rPr lang="en-MY" sz="2400" b="1" dirty="0">
                <a:cs typeface="Times New Roman" pitchFamily="18" charset="0"/>
              </a:rPr>
              <a:t>than to any other</a:t>
            </a:r>
          </a:p>
          <a:p>
            <a:r>
              <a:rPr lang="en-MY" sz="2400" b="1" dirty="0">
                <a:cs typeface="Times New Roman" pitchFamily="18" charset="0"/>
              </a:rPr>
              <a:t> </a:t>
            </a:r>
            <a:r>
              <a:rPr lang="en-MY" sz="2400" b="1" dirty="0">
                <a:cs typeface="Times New Roman" pitchFamily="18" charset="0"/>
              </a:rPr>
              <a:t>                        toxic metal</a:t>
            </a:r>
            <a:r>
              <a:rPr lang="en-MY" sz="2400" dirty="0">
                <a:solidFill>
                  <a:srgbClr val="7030A0"/>
                </a:solidFill>
                <a:cs typeface="Times New Roman" pitchFamily="18" charset="0"/>
              </a:rPr>
              <a:t>.</a:t>
            </a:r>
            <a:endParaRPr lang="en-MY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cs typeface="Times New Roman" pitchFamily="18" charset="0"/>
              </a:rPr>
              <a:t> Lead is used widely </a:t>
            </a:r>
            <a:r>
              <a:rPr lang="en-MY" sz="2400" b="1" dirty="0">
                <a:cs typeface="Times New Roman" pitchFamily="18" charset="0"/>
              </a:rPr>
              <a:t>in a variety of </a:t>
            </a:r>
            <a:r>
              <a:rPr lang="en-MY" sz="2400" b="1" dirty="0">
                <a:solidFill>
                  <a:srgbClr val="FF0000"/>
                </a:solidFill>
                <a:cs typeface="Times New Roman" pitchFamily="18" charset="0"/>
              </a:rPr>
              <a:t>industries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b="1" dirty="0">
                <a:cs typeface="Times New Roman" pitchFamily="18" charset="0"/>
              </a:rPr>
              <a:t>because of </a:t>
            </a: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its properties</a:t>
            </a:r>
            <a:r>
              <a:rPr lang="en-MY" sz="2400" b="1" dirty="0">
                <a:cs typeface="Times New Roman" pitchFamily="18" charset="0"/>
              </a:rPr>
              <a:t>: </a:t>
            </a:r>
          </a:p>
          <a:p>
            <a:r>
              <a:rPr lang="en-MY" sz="2400" b="1" dirty="0">
                <a:cs typeface="Times New Roman" pitchFamily="18" charset="0"/>
              </a:rPr>
              <a:t>(1) low boiling point </a:t>
            </a:r>
          </a:p>
          <a:p>
            <a:r>
              <a:rPr lang="en-MY" sz="2400" b="1" dirty="0">
                <a:cs typeface="Times New Roman" pitchFamily="18" charset="0"/>
              </a:rPr>
              <a:t>(2) mixes with other metals easily to form alloys</a:t>
            </a:r>
            <a:r>
              <a:rPr lang="ar-AE" sz="2400" b="1" dirty="0">
                <a:cs typeface="Times New Roman" pitchFamily="18" charset="0"/>
              </a:rPr>
              <a:t>سبائك </a:t>
            </a:r>
            <a:endParaRPr lang="en-US" sz="2400" b="1" dirty="0">
              <a:cs typeface="Times New Roman" pitchFamily="18" charset="0"/>
            </a:endParaRPr>
          </a:p>
          <a:p>
            <a:r>
              <a:rPr lang="en-MY" sz="2400" b="1" dirty="0">
                <a:cs typeface="Times New Roman" pitchFamily="18" charset="0"/>
              </a:rPr>
              <a:t>(3) easily oxidised and</a:t>
            </a:r>
          </a:p>
          <a:p>
            <a:r>
              <a:rPr lang="en-MY" sz="2400" b="1" dirty="0">
                <a:cs typeface="Times New Roman" pitchFamily="18" charset="0"/>
              </a:rPr>
              <a:t>(4) anticorrosive</a:t>
            </a:r>
            <a:r>
              <a:rPr lang="en-MY" sz="2400" b="1" dirty="0">
                <a:solidFill>
                  <a:srgbClr val="7030A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F722-46E3-4FF3-8D06-DDC7F626FB81}" type="datetime1">
              <a:rPr lang="en-MY" smtClean="0"/>
              <a:t>17/5/2022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804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9" y="450409"/>
            <a:ext cx="83865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Clinical Picture :</a:t>
            </a:r>
          </a:p>
          <a:p>
            <a:pPr algn="ctr"/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The clinical picture of lead poisoning or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plumbism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is different in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inorganic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organic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lead exposures. </a:t>
            </a:r>
            <a:endParaRPr lang="en-MY" sz="24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578" y="2587553"/>
            <a:ext cx="4063919" cy="30469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Inorganic </a:t>
            </a:r>
            <a:r>
              <a:rPr lang="en-US" sz="2400" b="1" u="sng" dirty="0" err="1">
                <a:solidFill>
                  <a:srgbClr val="002060"/>
                </a:solidFill>
                <a:cs typeface="Times New Roman" pitchFamily="18" charset="0"/>
              </a:rPr>
              <a:t>Pb</a:t>
            </a:r>
            <a:r>
              <a:rPr lang="en-US" sz="2400" b="1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exposure: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-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cs typeface="Times New Roman" pitchFamily="18" charset="0"/>
              </a:rPr>
              <a:t>Abd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. Colic 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obstinate constipation 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loss of appetite 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blue lines on gums 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stippling of red cells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cs typeface="Times New Roman" pitchFamily="18" charset="0"/>
              </a:rPr>
              <a:t>anaemia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wrist drop foot </a:t>
            </a:r>
            <a:r>
              <a:rPr lang="en-US" sz="2400" dirty="0">
                <a:cs typeface="Times New Roman" pitchFamily="18" charset="0"/>
              </a:rPr>
              <a:t>drop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9183" y="2587553"/>
            <a:ext cx="3993340" cy="2308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Organic </a:t>
            </a:r>
            <a:r>
              <a:rPr lang="en-US" sz="2400" b="1" u="sng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b="1" u="sng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compounds:-</a:t>
            </a:r>
          </a:p>
          <a:p>
            <a:r>
              <a:rPr lang="en-US" sz="2400" dirty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toxic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effect mainly on CNS) 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Insomnia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Headache 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Mental confusion 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Delirium etc..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4766" y="1774106"/>
            <a:ext cx="2023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  <a:endParaRPr lang="en-MY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CD31-F67B-486F-823D-BAADDECCE2FE}" type="datetime1">
              <a:rPr lang="en-MY" smtClean="0"/>
              <a:t>17/5/2022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53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697" y="408124"/>
            <a:ext cx="5485970" cy="5786199"/>
          </a:xfrm>
          <a:prstGeom prst="rect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Acute lead </a:t>
            </a: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poisoning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(as short as days)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loss of appetite,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nausea,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vomiting,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stomach cramps,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constipation,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difficulty in sleeping,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fatigue,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moodiness,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headache,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 joint or muscle aches,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anemia, and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 decrease in sexuality. </a:t>
            </a:r>
          </a:p>
          <a:p>
            <a:pPr marL="257175" indent="-257175">
              <a:buFont typeface="Wingdings" pitchFamily="2" charset="2"/>
              <a:buChar char="v"/>
              <a:defRPr/>
            </a:pPr>
            <a:r>
              <a:rPr lang="en-US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Acute health poisoning </a:t>
            </a:r>
            <a:r>
              <a:rPr lang="en-US" sz="23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from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uncontrolled occupational exposures has resulted 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fatalities</a:t>
            </a:r>
            <a:endParaRPr lang="en-MY" sz="23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524" y="1400703"/>
            <a:ext cx="3429000" cy="452431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257175" indent="-257175"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Long term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(chronic): </a:t>
            </a:r>
          </a:p>
          <a:p>
            <a:pPr marL="257175" indent="-257175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 long as several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years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severe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damage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to the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blood-forming,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nervous,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urinary, and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reproductive systems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257175" indent="-257175">
              <a:buFont typeface="Wingdings" pitchFamily="2" charset="2"/>
              <a:buChar char="v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fr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equency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severity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clinical 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symptoms increases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with 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concentration of lead in the blood</a:t>
            </a:r>
            <a:endParaRPr lang="en-US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7667" y="146514"/>
            <a:ext cx="3326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Clinical picture</a:t>
            </a:r>
            <a:r>
              <a:rPr lang="en-US" sz="2800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697" y="6538913"/>
            <a:ext cx="2057400" cy="365125"/>
          </a:xfrm>
        </p:spPr>
        <p:txBody>
          <a:bodyPr/>
          <a:lstStyle/>
          <a:p>
            <a:fld id="{4FBEFFF8-9B53-4E9F-92B1-FBDFDA9B2E93}" type="datetime1">
              <a:rPr lang="en-MY" smtClean="0"/>
              <a:t>17/5/2022</a:t>
            </a:fld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10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25" y="1236371"/>
            <a:ext cx="4533364" cy="511997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0410" y="1738648"/>
            <a:ext cx="4063285" cy="41366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53803" y="631065"/>
            <a:ext cx="4687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lead-induced health effects.</a:t>
            </a:r>
            <a:endParaRPr lang="en-MY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FFB2-34F7-4364-8B4B-084D56CEE642}" type="datetime1">
              <a:rPr lang="en-MY" smtClean="0"/>
              <a:t>17/5/2022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45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ead pois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620689"/>
            <a:ext cx="6561348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F6D1-AE7F-4F4B-B91E-66F37A04DB8B}" type="datetime1">
              <a:rPr lang="en-MY" smtClean="0"/>
              <a:t>17/5/2022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14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833" y="386997"/>
            <a:ext cx="87127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DIAGNOSIS</a:t>
            </a:r>
          </a:p>
          <a:p>
            <a:r>
              <a:rPr lang="en-MY" sz="2000" dirty="0">
                <a:latin typeface="Garamond" pitchFamily="18" charset="0"/>
                <a:cs typeface="Times New Roman" pitchFamily="18" charset="0"/>
              </a:rPr>
              <a:t>Diagnosis of lead poisoning is based on </a:t>
            </a:r>
            <a:r>
              <a:rPr lang="en-MY" sz="20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History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Clinical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feature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 </a:t>
            </a:r>
            <a:r>
              <a:rPr lang="en-MY" sz="2000" i="1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such </a:t>
            </a:r>
            <a:r>
              <a:rPr lang="en-MY" sz="2000" i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as loss of appetite, intestinal colic, persistent headache, weakness, abdominal cramps and constipation, joint and muscular pains, blue line on gums, anaemia</a:t>
            </a:r>
            <a:r>
              <a:rPr lang="en-MY" sz="2000" i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0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etc.</a:t>
            </a:r>
            <a:endParaRPr lang="en-US" sz="2000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Laboratory diagnosis </a:t>
            </a:r>
          </a:p>
          <a:p>
            <a:pPr marL="342900" indent="-342900">
              <a:buFontTx/>
              <a:buAutoNum type="alphaLcParenR"/>
            </a:pPr>
            <a:r>
              <a:rPr lang="en-US" sz="24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Coproporphyrin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in urine(CPU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)       Normal-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&lt;150µg/L</a:t>
            </a:r>
          </a:p>
          <a:p>
            <a:r>
              <a:rPr lang="en-US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Measurement of CPU is a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useful screening test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</a:t>
            </a:r>
            <a:r>
              <a:rPr lang="en-MY" sz="2400" b="1" i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non-exposed  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persons, it is less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than 150 micr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ogram/litre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b)Amino </a:t>
            </a:r>
            <a:r>
              <a:rPr lang="en-US" sz="24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levulinic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acid in urine(ALAU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5mg/L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it indicates clearly lead absorption</a:t>
            </a:r>
            <a:r>
              <a:rPr lang="en-MY" sz="24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Garamond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in blood and urine: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r>
              <a:rPr lang="en-MY" sz="2400" dirty="0">
                <a:latin typeface="Garamond" pitchFamily="18" charset="0"/>
                <a:cs typeface="Times New Roman" pitchFamily="18" charset="0"/>
              </a:rPr>
              <a:t>They provide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quantitative indicators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of exposure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 urine-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&gt;0.8mg/L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indicates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lead exposure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lead absorption </a:t>
            </a:r>
          </a:p>
          <a:p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 blood-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&gt;70µg/100ml </a:t>
            </a:r>
            <a:r>
              <a:rPr lang="en-US" sz="2400" dirty="0" err="1"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absorption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is associated with clinical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symptoms.</a:t>
            </a:r>
            <a:endParaRPr lang="en-MY" sz="24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0B33-C3F5-45C1-82D7-11C8E34CA52D}" type="datetime1">
              <a:rPr lang="en-MY" smtClean="0"/>
              <a:t>17/5/2022</a:t>
            </a:fld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522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654" y="1848354"/>
            <a:ext cx="7579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/>
              <a:t>Basophilic stippling</a:t>
            </a:r>
            <a:r>
              <a:rPr lang="en-MY" dirty="0"/>
              <a:t>, also known as </a:t>
            </a:r>
            <a:r>
              <a:rPr lang="en-MY" b="1" dirty="0"/>
              <a:t>punctate </a:t>
            </a:r>
            <a:r>
              <a:rPr lang="en-MY" b="1" dirty="0" err="1"/>
              <a:t>basophilia</a:t>
            </a:r>
            <a:r>
              <a:rPr lang="en-MY" dirty="0"/>
              <a:t>, is the presence of numerous </a:t>
            </a:r>
            <a:r>
              <a:rPr lang="en-MY" dirty="0">
                <a:hlinkClick r:id="rId2" tooltip="Basophilic"/>
              </a:rPr>
              <a:t>basophilic</a:t>
            </a:r>
            <a:r>
              <a:rPr lang="en-MY" dirty="0"/>
              <a:t> granules that are dispersed through the </a:t>
            </a:r>
            <a:r>
              <a:rPr lang="en-MY" dirty="0">
                <a:hlinkClick r:id="rId3" tooltip="Cytoplasm"/>
              </a:rPr>
              <a:t>cytoplasm</a:t>
            </a:r>
            <a:r>
              <a:rPr lang="en-MY" dirty="0"/>
              <a:t> of </a:t>
            </a:r>
            <a:r>
              <a:rPr lang="en-MY" dirty="0">
                <a:hlinkClick r:id="rId4" tooltip="Red blood cell"/>
              </a:rPr>
              <a:t>erythrocytes</a:t>
            </a:r>
            <a:r>
              <a:rPr lang="en-MY" dirty="0"/>
              <a:t> in a peripheral blood smear.</a:t>
            </a:r>
          </a:p>
        </p:txBody>
      </p:sp>
      <p:pic>
        <p:nvPicPr>
          <p:cNvPr id="3" name="Picture 2" descr="https://library.med.utah.edu/WebPath/jpeg5/HEME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45" y="1607936"/>
            <a:ext cx="1331216" cy="8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654" y="1192438"/>
            <a:ext cx="8120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d)Basophilic stippling of RBC</a:t>
            </a:r>
            <a:r>
              <a:rPr lang="en-MY" sz="2400" i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: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Is a sensitive parameter of the haematological response</a:t>
            </a:r>
            <a:endParaRPr lang="ar-JO" sz="2400" dirty="0"/>
          </a:p>
        </p:txBody>
      </p:sp>
      <p:sp>
        <p:nvSpPr>
          <p:cNvPr id="5" name="Rectangle 4"/>
          <p:cNvSpPr/>
          <p:nvPr/>
        </p:nvSpPr>
        <p:spPr>
          <a:xfrm>
            <a:off x="3562813" y="359467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Cont.  ….DIAGNOSIS</a:t>
            </a:r>
            <a:endParaRPr lang="en-US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9653" y="823106"/>
            <a:ext cx="258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Laboratory diagnosis </a:t>
            </a:r>
            <a:endParaRPr lang="en-US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252" y="3427600"/>
            <a:ext cx="86847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MANAGEMENT : 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 major objectives in management of lead poisoning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are the</a:t>
            </a:r>
          </a:p>
          <a:p>
            <a:pPr marL="385763" indent="-385763">
              <a:buFont typeface="+mj-lt"/>
              <a:buAutoNum type="romanLcPeriod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prevention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f further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absorption,</a:t>
            </a:r>
          </a:p>
          <a:p>
            <a:pPr marL="385763" indent="-385763">
              <a:buFont typeface="+mj-lt"/>
              <a:buAutoNum type="romanLcPeriod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removal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of lead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from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soft tissues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 marL="385763" indent="-385763">
              <a:buFont typeface="+mj-lt"/>
              <a:buAutoNum type="romanLcPeriod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prevention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of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recurrence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Early recognition of cases will help in removing them from further exposure. </a:t>
            </a:r>
          </a:p>
        </p:txBody>
      </p:sp>
    </p:spTree>
    <p:extLst>
      <p:ext uri="{BB962C8B-B14F-4D97-AF65-F5344CB8AC3E}">
        <p14:creationId xmlns:p14="http://schemas.microsoft.com/office/powerpoint/2010/main" val="2936198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30" y="576218"/>
            <a:ext cx="84614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Treatment</a:t>
            </a:r>
            <a:endParaRPr lang="en-MY" sz="2400" dirty="0" smtClean="0"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dirty="0" smtClean="0">
                <a:cs typeface="Times New Roman" pitchFamily="18" charset="0"/>
              </a:rPr>
              <a:t>A saline purge will </a:t>
            </a:r>
            <a:r>
              <a:rPr lang="en-MY" sz="2400" b="1" dirty="0">
                <a:solidFill>
                  <a:srgbClr val="FF0000"/>
                </a:solidFill>
                <a:cs typeface="Times New Roman" pitchFamily="18" charset="0"/>
              </a:rPr>
              <a:t>remove unabsorbed </a:t>
            </a:r>
            <a:r>
              <a:rPr lang="en-MY" sz="2400" dirty="0">
                <a:solidFill>
                  <a:srgbClr val="002060"/>
                </a:solidFill>
                <a:cs typeface="Times New Roman" pitchFamily="18" charset="0"/>
              </a:rPr>
              <a:t>lead </a:t>
            </a:r>
            <a:r>
              <a:rPr lang="en-MY" sz="2400" dirty="0">
                <a:cs typeface="Times New Roman" pitchFamily="18" charset="0"/>
              </a:rPr>
              <a:t>from the gut.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dirty="0">
                <a:cs typeface="Times New Roman" pitchFamily="18" charset="0"/>
              </a:rPr>
              <a:t>Like </a:t>
            </a:r>
            <a:r>
              <a:rPr lang="en-MY" sz="2400" dirty="0" smtClean="0">
                <a:cs typeface="Times New Roman" pitchFamily="18" charset="0"/>
              </a:rPr>
              <a:t>Ca-EDTA</a:t>
            </a:r>
            <a:r>
              <a:rPr lang="en-MY" sz="2400" dirty="0">
                <a:cs typeface="Times New Roman" pitchFamily="18" charset="0"/>
              </a:rPr>
              <a:t>, </a:t>
            </a: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it is a chelating </a:t>
            </a:r>
            <a:r>
              <a:rPr lang="en-MY" sz="2400" dirty="0">
                <a:cs typeface="Times New Roman" pitchFamily="18" charset="0"/>
              </a:rPr>
              <a:t>agent and works by </a:t>
            </a: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promoting lead </a:t>
            </a: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MY" sz="2400" b="1" dirty="0" smtClean="0">
                <a:solidFill>
                  <a:srgbClr val="FF0000"/>
                </a:solidFill>
                <a:cs typeface="Times New Roman" pitchFamily="18" charset="0"/>
              </a:rPr>
              <a:t>excretion </a:t>
            </a:r>
            <a:r>
              <a:rPr lang="en-MY" sz="2400" b="1" dirty="0">
                <a:solidFill>
                  <a:srgbClr val="0070C0"/>
                </a:solidFill>
                <a:cs typeface="Times New Roman" pitchFamily="18" charset="0"/>
              </a:rPr>
              <a:t>in urine</a:t>
            </a:r>
            <a:r>
              <a:rPr lang="en-MY" sz="2400" dirty="0">
                <a:cs typeface="Times New Roman" pitchFamily="18" charset="0"/>
              </a:rPr>
              <a:t>.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dirty="0">
                <a:cs typeface="Times New Roman" pitchFamily="18" charset="0"/>
              </a:rPr>
              <a:t> </a:t>
            </a:r>
            <a:r>
              <a:rPr lang="en-MY" sz="2400" dirty="0"/>
              <a:t>Chelation therapy is an antidote for poisoning by </a:t>
            </a:r>
            <a:r>
              <a:rPr lang="en-MY" sz="2400" dirty="0">
                <a:hlinkClick r:id="rId2" tooltip="Mercury poisoning"/>
              </a:rPr>
              <a:t>mercury</a:t>
            </a:r>
            <a:r>
              <a:rPr lang="en-MY" sz="2400" dirty="0"/>
              <a:t>, </a:t>
            </a:r>
            <a:r>
              <a:rPr lang="en-MY" sz="2400" dirty="0">
                <a:hlinkClick r:id="rId3"/>
              </a:rPr>
              <a:t>arsenic</a:t>
            </a:r>
            <a:r>
              <a:rPr lang="en-MY" sz="2400" dirty="0"/>
              <a:t>, and </a:t>
            </a:r>
            <a:r>
              <a:rPr lang="en-MY" sz="2400" dirty="0">
                <a:hlinkClick r:id="rId4" tooltip="Lead"/>
              </a:rPr>
              <a:t>lead</a:t>
            </a:r>
            <a:r>
              <a:rPr lang="en-MY" sz="2400" dirty="0"/>
              <a:t>. </a:t>
            </a:r>
            <a:endParaRPr lang="en-MY" sz="2400" dirty="0"/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dirty="0"/>
              <a:t>Chelating </a:t>
            </a:r>
            <a:r>
              <a:rPr lang="en-MY" sz="2400" dirty="0"/>
              <a:t>agents convert these metal ions into a chemically and biochemically inert form that can be </a:t>
            </a:r>
            <a:r>
              <a:rPr lang="en-MY" sz="2400" dirty="0" smtClean="0"/>
              <a:t>excreted</a:t>
            </a:r>
          </a:p>
          <a:p>
            <a:endParaRPr lang="en-MY" sz="2400" dirty="0"/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dirty="0"/>
              <a:t>Chelating agents are used to reduce blood and tissue levels of injurious heavy metals</a:t>
            </a:r>
            <a:r>
              <a:rPr lang="en-MY" sz="2400" dirty="0" smtClean="0"/>
              <a:t>.</a:t>
            </a:r>
          </a:p>
          <a:p>
            <a:r>
              <a:rPr lang="en-MY" sz="2400" dirty="0" smtClean="0"/>
              <a:t>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400" dirty="0" smtClean="0"/>
              <a:t>Chelating </a:t>
            </a:r>
            <a:r>
              <a:rPr lang="en-MY" sz="2400" dirty="0"/>
              <a:t>agents are generally classified based upon the target heavy metal – iron, copper, mercury and lead being the major targets</a:t>
            </a:r>
          </a:p>
          <a:p>
            <a:pPr marL="257175" indent="-257175">
              <a:buFont typeface="Wingdings" pitchFamily="2" charset="2"/>
              <a:buChar char="Ø"/>
            </a:pPr>
            <a:endParaRPr lang="en-MY" sz="2400" dirty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E819-FB7E-4443-A6C2-7C05D3FB4AB8}" type="datetime1">
              <a:rPr lang="en-MY" smtClean="0"/>
              <a:t>17/5/2022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959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766" y="876345"/>
            <a:ext cx="3456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Toxic metals, </a:t>
            </a:r>
            <a:endParaRPr lang="en-MY" sz="21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1610" y="1269593"/>
            <a:ext cx="6804756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itchFamily="2" charset="2"/>
              <a:buChar char="ü"/>
              <a:defRPr/>
            </a:pP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Toxic metals, including "heavy metals," </a:t>
            </a:r>
          </a:p>
          <a:p>
            <a:pPr marL="257175" indent="-257175">
              <a:buFont typeface="Wingdings" pitchFamily="2" charset="2"/>
              <a:buChar char="ü"/>
              <a:defRPr/>
            </a:pP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165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individual metals 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165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metal compounds </a:t>
            </a:r>
          </a:p>
          <a:p>
            <a:pPr marL="257175" indent="-257175">
              <a:buFont typeface="Wingdings" pitchFamily="2" charset="2"/>
              <a:buChar char="ü"/>
              <a:defRPr/>
            </a:pP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that 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negatively affect people's health. </a:t>
            </a:r>
          </a:p>
          <a:p>
            <a:pPr marL="257175" indent="-257175">
              <a:buFont typeface="Wingdings" pitchFamily="2" charset="2"/>
              <a:buChar char="ü"/>
              <a:defRPr/>
            </a:pPr>
            <a:r>
              <a:rPr lang="en-US" sz="16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6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very </a:t>
            </a:r>
            <a:r>
              <a:rPr lang="en-US" sz="165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small </a:t>
            </a:r>
            <a:r>
              <a:rPr lang="en-US" sz="165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amounts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many of 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these metals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165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165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necessary to support life. </a:t>
            </a:r>
          </a:p>
          <a:p>
            <a:pPr marL="257175" indent="-257175">
              <a:buFont typeface="Wingdings" pitchFamily="2" charset="2"/>
              <a:buChar char="ü"/>
              <a:defRPr/>
            </a:pP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However, </a:t>
            </a:r>
            <a:r>
              <a:rPr lang="en-US" sz="165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 larger amounts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, they become </a:t>
            </a:r>
            <a:r>
              <a:rPr lang="en-US" sz="165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toxic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257175" indent="-257175">
              <a:buFont typeface="Wingdings" pitchFamily="2" charset="2"/>
              <a:buChar char="ü"/>
              <a:defRPr/>
            </a:pP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They 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may </a:t>
            </a:r>
            <a:r>
              <a:rPr lang="en-US" sz="165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build up in biological systems</a:t>
            </a:r>
            <a:r>
              <a:rPr lang="en-US" sz="1650" dirty="0">
                <a:latin typeface="Garamond" pitchFamily="18" charset="0"/>
                <a:cs typeface="Times New Roman" pitchFamily="18" charset="0"/>
              </a:rPr>
              <a:t> and become 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165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significant health hazard.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7277" y="2920045"/>
            <a:ext cx="209842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Most hazardous:</a:t>
            </a:r>
            <a:r>
              <a:rPr lang="en-US" sz="1950" dirty="0">
                <a:latin typeface="Garamond" pitchFamily="18" charset="0"/>
              </a:rPr>
              <a:t> </a:t>
            </a:r>
            <a:endParaRPr lang="en-MY" sz="1950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5707" y="3319457"/>
            <a:ext cx="238790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5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Lead </a:t>
            </a:r>
          </a:p>
          <a:p>
            <a:pPr>
              <a:defRPr/>
            </a:pPr>
            <a:r>
              <a:rPr lang="en-US" sz="165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Mercury</a:t>
            </a:r>
          </a:p>
          <a:p>
            <a:pPr>
              <a:defRPr/>
            </a:pP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Arsenic</a:t>
            </a:r>
          </a:p>
          <a:p>
            <a:pPr>
              <a:defRPr/>
            </a:pP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Cadmium</a:t>
            </a:r>
          </a:p>
          <a:p>
            <a:pPr>
              <a:defRPr/>
            </a:pP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Beryllium</a:t>
            </a:r>
          </a:p>
          <a:p>
            <a:pPr>
              <a:defRPr/>
            </a:pPr>
            <a:r>
              <a:rPr lang="en-US" sz="1650" b="1" dirty="0" err="1">
                <a:latin typeface="Garamond" pitchFamily="18" charset="0"/>
                <a:cs typeface="Times New Roman" pitchFamily="18" charset="0"/>
              </a:rPr>
              <a:t>Hexa-valent</a:t>
            </a:r>
            <a:r>
              <a:rPr lang="en-US" sz="1650" b="1" dirty="0">
                <a:latin typeface="Garamond" pitchFamily="18" charset="0"/>
                <a:cs typeface="Times New Roman" pitchFamily="18" charset="0"/>
              </a:rPr>
              <a:t> Chromium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2311" y="2839898"/>
            <a:ext cx="2646294" cy="2986972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5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Other toxic metals: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Aluminum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</a:t>
            </a: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	Antimony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Cobalt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Copper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Iron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Manganese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Molybdenum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Nickel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Selenium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Silver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Tin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Vanadium</a:t>
            </a:r>
          </a:p>
          <a:p>
            <a:pPr>
              <a:lnSpc>
                <a:spcPct val="80000"/>
              </a:lnSpc>
              <a:defRPr/>
            </a:pPr>
            <a:r>
              <a:rPr lang="en-US" sz="16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•	Zinc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4B2-5BA3-45C1-AD40-B1B00CF52811}" type="datetime1">
              <a:rPr lang="en-MY" smtClean="0"/>
              <a:t>17/5/2022</a:t>
            </a:fld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5816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763644"/>
            <a:ext cx="92470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What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Treatment Issues to Be Considered For Adults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?</a:t>
            </a:r>
          </a:p>
          <a:p>
            <a:pPr marL="257175" indent="-257175">
              <a:buFont typeface="Wingdings" pitchFamily="2" charset="2"/>
              <a:buChar char="q"/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When lead poisoning has been </a:t>
            </a:r>
            <a:r>
              <a:rPr lang="en-US" sz="2200" b="1" dirty="0" err="1" smtClean="0">
                <a:latin typeface="Garamond" pitchFamily="18" charset="0"/>
                <a:cs typeface="Times New Roman" pitchFamily="18" charset="0"/>
              </a:rPr>
              <a:t>diagnosed</a:t>
            </a:r>
            <a:r>
              <a:rPr lang="en-US" sz="2300" b="1" dirty="0" err="1" smtClean="0">
                <a:latin typeface="Garamond" pitchFamily="18" charset="0"/>
                <a:cs typeface="Times New Roman" pitchFamily="18" charset="0"/>
              </a:rPr>
              <a:t>,the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first course of action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is </a:t>
            </a:r>
          </a:p>
          <a:p>
            <a:pPr marL="257175" indent="-257175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discontinue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exposure. </a:t>
            </a:r>
          </a:p>
          <a:p>
            <a:pPr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Whether discontinuation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of exposure is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sufficient to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treat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depends o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 blood lead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level,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severity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of clinical symptoms,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biochemical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and hematologic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disturbances,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 nature and history of exposure</a:t>
            </a:r>
            <a:endParaRPr lang="en-MY" sz="24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0496" y="2287138"/>
            <a:ext cx="2743199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All of these factors must be considered in determining the necessity for chelating therapy.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559166" y="2729857"/>
            <a:ext cx="1898784" cy="9181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ectangle 4"/>
          <p:cNvSpPr/>
          <p:nvPr/>
        </p:nvSpPr>
        <p:spPr>
          <a:xfrm>
            <a:off x="-1" y="3981266"/>
            <a:ext cx="8963696" cy="220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There is no exact blood lead concentration </a:t>
            </a:r>
            <a:endParaRPr lang="en-US" sz="2400" b="1" dirty="0" smtClean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above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which treatment with a chelating agent is always indicated. </a:t>
            </a:r>
          </a:p>
          <a:p>
            <a:pPr>
              <a:defRPr/>
            </a:pPr>
            <a:endParaRPr lang="en-US" sz="17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most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cases, however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when a blood lead level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rises to 80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chelation should be considered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especially in the presence of more severe signs and symptoms</a:t>
            </a:r>
            <a:endParaRPr lang="en-MY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3432-F8AF-45E0-BE74-2CDDE80CA965}" type="datetime1">
              <a:rPr lang="en-MY" smtClean="0"/>
              <a:t>17/5/2022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9437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4257"/>
            <a:ext cx="4700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Treatment:</a:t>
            </a:r>
          </a:p>
          <a:p>
            <a:pPr>
              <a:defRPr/>
            </a:pPr>
            <a:r>
              <a:rPr lang="en-GB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GB" sz="20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Chelating </a:t>
            </a:r>
            <a:r>
              <a:rPr lang="en-GB" sz="20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agents for lead poisoning:</a:t>
            </a:r>
          </a:p>
          <a:p>
            <a:pPr>
              <a:defRPr/>
            </a:pPr>
            <a:r>
              <a:rPr lang="en-GB" sz="2000" dirty="0">
                <a:latin typeface="Garamond" pitchFamily="18" charset="0"/>
                <a:cs typeface="Times New Roman" pitchFamily="18" charset="0"/>
              </a:rPr>
              <a:t>    1. EDTA - Sodium calcium </a:t>
            </a:r>
            <a:r>
              <a:rPr lang="en-GB" sz="2000" dirty="0" err="1">
                <a:latin typeface="Garamond" pitchFamily="18" charset="0"/>
                <a:cs typeface="Times New Roman" pitchFamily="18" charset="0"/>
              </a:rPr>
              <a:t>edetate</a:t>
            </a:r>
            <a:endParaRPr lang="en-GB" sz="2000" dirty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2000" dirty="0">
                <a:latin typeface="Garamond" pitchFamily="18" charset="0"/>
                <a:cs typeface="Times New Roman" pitchFamily="18" charset="0"/>
              </a:rPr>
              <a:t>    2. DMSA – </a:t>
            </a:r>
            <a:r>
              <a:rPr lang="en-GB" sz="2000" dirty="0" err="1">
                <a:latin typeface="Garamond" pitchFamily="18" charset="0"/>
                <a:cs typeface="Times New Roman" pitchFamily="18" charset="0"/>
              </a:rPr>
              <a:t>Dimercapto</a:t>
            </a:r>
            <a:r>
              <a:rPr lang="en-GB" sz="2000" dirty="0">
                <a:latin typeface="Garamond" pitchFamily="18" charset="0"/>
                <a:cs typeface="Times New Roman" pitchFamily="18" charset="0"/>
              </a:rPr>
              <a:t>-succinic acid</a:t>
            </a:r>
          </a:p>
          <a:p>
            <a:pPr>
              <a:defRPr/>
            </a:pPr>
            <a:r>
              <a:rPr lang="en-GB" sz="2000" dirty="0">
                <a:latin typeface="Garamond" pitchFamily="18" charset="0"/>
                <a:cs typeface="Times New Roman" pitchFamily="18" charset="0"/>
              </a:rPr>
              <a:t>    3. BAL - </a:t>
            </a:r>
            <a:r>
              <a:rPr lang="en-GB" sz="2000" dirty="0" err="1">
                <a:latin typeface="Garamond" pitchFamily="18" charset="0"/>
                <a:cs typeface="Times New Roman" pitchFamily="18" charset="0"/>
              </a:rPr>
              <a:t>Dimercaprol</a:t>
            </a:r>
            <a:endParaRPr lang="en-GB" sz="2000" dirty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   </a:t>
            </a:r>
            <a:r>
              <a:rPr lang="en-GB" sz="2000" dirty="0">
                <a:latin typeface="Garamond" pitchFamily="18" charset="0"/>
                <a:cs typeface="Times New Roman" pitchFamily="18" charset="0"/>
              </a:rPr>
              <a:t>4. </a:t>
            </a:r>
            <a:r>
              <a:rPr lang="en-GB" sz="2000" dirty="0" err="1">
                <a:latin typeface="Garamond" pitchFamily="18" charset="0"/>
                <a:cs typeface="Times New Roman" pitchFamily="18" charset="0"/>
              </a:rPr>
              <a:t>Penicillamine</a:t>
            </a:r>
            <a:r>
              <a:rPr lang="en-GB" sz="2000" dirty="0">
                <a:latin typeface="Garamond" pitchFamily="18" charset="0"/>
                <a:cs typeface="Times New Roman" pitchFamily="18" charset="0"/>
              </a:rPr>
              <a:t> - </a:t>
            </a:r>
            <a:r>
              <a:rPr lang="en-GB" sz="2000" i="1" dirty="0">
                <a:latin typeface="Garamond" pitchFamily="18" charset="0"/>
                <a:cs typeface="Times New Roman" pitchFamily="18" charset="0"/>
              </a:rPr>
              <a:t>no</a:t>
            </a:r>
            <a:r>
              <a:rPr lang="en-GB" sz="2000" dirty="0">
                <a:latin typeface="Garamond" pitchFamily="18" charset="0"/>
                <a:cs typeface="Times New Roman" pitchFamily="18" charset="0"/>
              </a:rPr>
              <a:t> longer recommended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648" y="2268379"/>
            <a:ext cx="3890057" cy="1754326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GB" sz="2000" b="1" dirty="0">
                <a:latin typeface="Garamond" pitchFamily="18" charset="0"/>
                <a:cs typeface="Times New Roman" pitchFamily="18" charset="0"/>
              </a:rPr>
              <a:t>EDTA </a:t>
            </a:r>
            <a:r>
              <a:rPr lang="en-GB" sz="2000" b="1" dirty="0">
                <a:latin typeface="Garamond" pitchFamily="18" charset="0"/>
                <a:cs typeface="Times New Roman" pitchFamily="18" charset="0"/>
              </a:rPr>
              <a:t>-Sodium </a:t>
            </a:r>
            <a:r>
              <a:rPr lang="en-GB" sz="2000" b="1" dirty="0">
                <a:latin typeface="Garamond" pitchFamily="18" charset="0"/>
                <a:cs typeface="Times New Roman" pitchFamily="18" charset="0"/>
              </a:rPr>
              <a:t>Calcium </a:t>
            </a:r>
            <a:r>
              <a:rPr lang="en-GB" sz="2000" b="1" dirty="0" err="1">
                <a:latin typeface="Garamond" pitchFamily="18" charset="0"/>
                <a:cs typeface="Times New Roman" pitchFamily="18" charset="0"/>
              </a:rPr>
              <a:t>Edetate</a:t>
            </a:r>
            <a:endParaRPr lang="en-GB" sz="2000" dirty="0">
              <a:latin typeface="Garamond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GB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IV </a:t>
            </a:r>
            <a:r>
              <a:rPr lang="en-GB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for severe toxicity, </a:t>
            </a:r>
            <a:endParaRPr lang="en-GB" sz="20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GB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particularly encephalopathy</a:t>
            </a:r>
          </a:p>
          <a:p>
            <a:pPr>
              <a:spcBef>
                <a:spcPct val="10000"/>
              </a:spcBef>
              <a:defRPr/>
            </a:pPr>
            <a:r>
              <a:rPr lang="en-GB" sz="20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Well </a:t>
            </a:r>
            <a:r>
              <a:rPr lang="en-GB" sz="20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tolerated</a:t>
            </a:r>
            <a:r>
              <a:rPr lang="en-GB" sz="20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ct val="10000"/>
              </a:spcBef>
              <a:defRPr/>
            </a:pPr>
            <a:r>
              <a:rPr lang="en-GB" sz="20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&lt;1% nephrotoxicit</a:t>
            </a:r>
            <a:r>
              <a:rPr lang="en-GB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3821" y="458851"/>
            <a:ext cx="3979572" cy="1569660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Remember: </a:t>
            </a:r>
          </a:p>
          <a:p>
            <a:pPr>
              <a:defRPr/>
            </a:pP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exposure must first </a:t>
            </a:r>
          </a:p>
          <a:p>
            <a:pPr>
              <a:defRPr/>
            </a:pP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be discontinued before </a:t>
            </a:r>
          </a:p>
          <a:p>
            <a:pPr>
              <a:defRPr/>
            </a:pPr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initiating chelation therapy</a:t>
            </a:r>
            <a:r>
              <a:rPr lang="en-US" sz="2400" b="1" i="1" dirty="0">
                <a:latin typeface="Garamond" pitchFamily="18" charset="0"/>
                <a:cs typeface="Times New Roman" pitchFamily="18" charset="0"/>
              </a:rPr>
              <a:t>.</a:t>
            </a:r>
            <a:endParaRPr lang="ar-EG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903" y="4124655"/>
            <a:ext cx="4940189" cy="2492990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GB" sz="2400" b="1" dirty="0">
                <a:latin typeface="Garamond" pitchFamily="18" charset="0"/>
                <a:cs typeface="Times New Roman" pitchFamily="18" charset="0"/>
              </a:rPr>
              <a:t>DMSA - </a:t>
            </a:r>
            <a:r>
              <a:rPr lang="en-GB" sz="2200" b="1" dirty="0">
                <a:latin typeface="Garamond" pitchFamily="18" charset="0"/>
                <a:cs typeface="Times New Roman" pitchFamily="18" charset="0"/>
              </a:rPr>
              <a:t>2,3dimercaptosuccinic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acid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Oral </a:t>
            </a:r>
            <a:r>
              <a:rPr lang="en-GB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agent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of choice </a:t>
            </a: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for lead </a:t>
            </a: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poisoning</a:t>
            </a:r>
          </a:p>
          <a:p>
            <a:pPr marL="257175" indent="-257175"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Given </a:t>
            </a:r>
            <a:r>
              <a:rPr lang="en-GB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as a 19 </a:t>
            </a:r>
            <a:r>
              <a:rPr lang="en-GB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days course</a:t>
            </a:r>
          </a:p>
          <a:p>
            <a:pPr marL="257175" indent="-257175"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Well tolerated</a:t>
            </a:r>
          </a:p>
          <a:p>
            <a:pPr marL="257175" indent="-257175">
              <a:spcBef>
                <a:spcPct val="10000"/>
              </a:spcBef>
              <a:buFont typeface="Wingdings" pitchFamily="2" charset="2"/>
              <a:buChar char="v"/>
              <a:defRPr/>
            </a:pPr>
            <a:r>
              <a:rPr lang="en-GB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GB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main problem is foul taste </a:t>
            </a:r>
            <a:r>
              <a:rPr lang="en-GB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 marL="257175" indent="-257175">
              <a:spcBef>
                <a:spcPct val="10000"/>
              </a:spcBef>
              <a:buFont typeface="Wingdings" pitchFamily="2" charset="2"/>
              <a:buChar char="v"/>
              <a:defRPr/>
            </a:pPr>
            <a:r>
              <a:rPr lang="en-GB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smell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!!</a:t>
            </a:r>
          </a:p>
        </p:txBody>
      </p:sp>
      <p:sp>
        <p:nvSpPr>
          <p:cNvPr id="6" name="Rectangle 5"/>
          <p:cNvSpPr/>
          <p:nvPr/>
        </p:nvSpPr>
        <p:spPr>
          <a:xfrm>
            <a:off x="5195583" y="4124655"/>
            <a:ext cx="3319767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Therapeutic chelating agents have potentially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adverse side effects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should be used </a:t>
            </a:r>
            <a:r>
              <a:rPr lang="en-US" sz="2400" b="1" u="sng" dirty="0">
                <a:latin typeface="Garamond" pitchFamily="18" charset="0"/>
                <a:cs typeface="Times New Roman" pitchFamily="18" charset="0"/>
              </a:rPr>
              <a:t>cautiously and on an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individual basis</a:t>
            </a:r>
            <a:endParaRPr lang="en-MY" sz="2400" b="1" u="sng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2379" y="2107087"/>
            <a:ext cx="4842455" cy="1938992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 single course of chelation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may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not sufficiently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reduce blood lead levels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repeat courses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may be required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among heavily exposed individuals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B555-DF81-4BE3-99A8-AD234AC0548A}" type="datetime1">
              <a:rPr lang="en-MY" smtClean="0"/>
              <a:t>17/5/2022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3069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4568" y="295803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PREVENTIVE 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430" y="757468"/>
            <a:ext cx="8761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The most effective way 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protect workers is to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minimize their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exposure through: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engineering controls,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good work practices and training,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the use of personal protective clothing and equipment, including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respirators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where required.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081" y="3268261"/>
            <a:ext cx="87682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defRPr/>
            </a:pPr>
            <a:r>
              <a:rPr lang="en-US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          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Engineering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controls include: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lvl="1">
              <a:buFontTx/>
              <a:buAutoNum type="arabicParenR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material substitution, </a:t>
            </a:r>
          </a:p>
          <a:p>
            <a:pPr lvl="1">
              <a:buFontTx/>
              <a:buAutoNum type="arabicParenR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isolation, </a:t>
            </a:r>
          </a:p>
          <a:p>
            <a:pPr lvl="1">
              <a:buFontTx/>
              <a:buAutoNum type="arabicParenR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process/equipment modification </a:t>
            </a:r>
          </a:p>
          <a:p>
            <a:pPr lvl="1">
              <a:buFontTx/>
              <a:buAutoNum type="arabicParenR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local ventilation. </a:t>
            </a:r>
            <a:endParaRPr lang="en-US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a)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Substitution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compounds should be substituted by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less toxic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materials </a:t>
            </a:r>
          </a:p>
        </p:txBody>
      </p:sp>
      <p:pic>
        <p:nvPicPr>
          <p:cNvPr id="5" name="Picture 2" descr="Lead poiso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60" y="3527457"/>
            <a:ext cx="1671457" cy="14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932811" y="6356351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C762-7A90-421F-A693-BD59CC58DE9C}" type="datetime1">
              <a:rPr lang="en-MY" smtClean="0"/>
              <a:t>17/5/2022</a:t>
            </a:fld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22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4616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119747" y="6290388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02F9-8874-4EA1-8F0C-CB761E5F6250}" type="datetime1">
              <a:rPr lang="en-MY" smtClean="0"/>
              <a:t>17/5/2022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23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06680" y="744295"/>
            <a:ext cx="8884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b)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Isolation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All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processes which give rise to harmful concentration</a:t>
            </a:r>
          </a:p>
          <a:p>
            <a:pPr algn="ctr"/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of </a:t>
            </a:r>
            <a:r>
              <a:rPr lang="en-MY" sz="2400" b="1" dirty="0" err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pb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dust or fumes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should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 enclosed and segregated</a:t>
            </a:r>
          </a:p>
          <a:p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c)Local exhaust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ventilation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There should be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adequate local exhaust ventilation system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to remove dust &amp; fumes</a:t>
            </a:r>
          </a:p>
          <a:p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d)Personal protection By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approved respirators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e)Good housekeeping</a:t>
            </a:r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is essential where lead dust is present. </a:t>
            </a:r>
          </a:p>
          <a:p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  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Floors, benches, machines should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 kept clean by wet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sweeping</a:t>
            </a:r>
            <a:endParaRPr lang="en-US" sz="24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f)In working atmosphere </a:t>
            </a:r>
            <a:r>
              <a:rPr lang="en-US" sz="24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Pb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conc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. Should be kept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&lt;2mg/10cu.m</a:t>
            </a:r>
          </a:p>
          <a:p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of air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which is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usually the permissible limit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or threshold value</a:t>
            </a:r>
          </a:p>
          <a:p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g) </a:t>
            </a:r>
            <a:r>
              <a:rPr lang="en-US" sz="2400" b="1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Periodic medical examination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of workers.</a:t>
            </a:r>
          </a:p>
          <a:p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All workers must be given periodical medical examination.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9050" y="174249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Cont.   ..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PREVENTIVE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MEASURES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11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90" y="369332"/>
            <a:ext cx="890853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Laboratory determination of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urinary lead,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blood lead,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red cell count, haemoglobin estimation and</a:t>
            </a:r>
            <a:endParaRPr lang="en-US" sz="22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Ø"/>
            </a:pPr>
            <a:r>
              <a:rPr lang="en-MY" sz="2200" b="1" dirty="0" err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coproporphyrin</a:t>
            </a: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test of urine </a:t>
            </a:r>
            <a:r>
              <a:rPr lang="en-MY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should be done periodically</a:t>
            </a: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Estimation of basophilic stippling  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may also be done</a:t>
            </a:r>
          </a:p>
          <a:p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h)Personal hygiene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latin typeface="Garamond" pitchFamily="18" charset="0"/>
                <a:cs typeface="Times New Roman" pitchFamily="18" charset="0"/>
              </a:rPr>
              <a:t>Hand washing)</a:t>
            </a:r>
            <a:r>
              <a:rPr lang="en-MY" sz="22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200" dirty="0" smtClean="0">
                <a:latin typeface="Garamond" pitchFamily="18" charset="0"/>
                <a:cs typeface="Times New Roman" pitchFamily="18" charset="0"/>
              </a:rPr>
              <a:t>before eating is an important measure of personal hygiene. </a:t>
            </a:r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There should be </a:t>
            </a: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adequate washing facilities </a:t>
            </a:r>
            <a:r>
              <a:rPr lang="en-MY" sz="2200" b="1" dirty="0" smtClean="0">
                <a:latin typeface="Garamond" pitchFamily="18" charset="0"/>
                <a:cs typeface="Times New Roman" pitchFamily="18" charset="0"/>
              </a:rPr>
              <a:t>in industry.</a:t>
            </a:r>
            <a:r>
              <a:rPr lang="en-MY" sz="22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r>
              <a:rPr lang="en-MY" sz="22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  </a:t>
            </a:r>
            <a:r>
              <a:rPr lang="en-MY" sz="22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Prohibition </a:t>
            </a:r>
            <a:r>
              <a:rPr lang="en-MY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on </a:t>
            </a: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taking food </a:t>
            </a:r>
            <a:r>
              <a:rPr lang="en-MY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in work places is essential</a:t>
            </a:r>
            <a:endParaRPr lang="en-MY" sz="22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US" sz="2200" b="1" dirty="0" err="1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)Health education</a:t>
            </a: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Workers </a:t>
            </a:r>
            <a:r>
              <a:rPr lang="en-MY" sz="2200" dirty="0" smtClean="0">
                <a:latin typeface="Garamond" pitchFamily="18" charset="0"/>
                <a:cs typeface="Times New Roman" pitchFamily="18" charset="0"/>
              </a:rPr>
              <a:t>should be educated on the risks involved and personal protection measures</a:t>
            </a:r>
          </a:p>
          <a:p>
            <a:endParaRPr lang="en-US" sz="2200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WHO states that in the case of exposure to lead, </a:t>
            </a:r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it is </a:t>
            </a:r>
            <a:r>
              <a:rPr lang="en-US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not only </a:t>
            </a:r>
            <a:r>
              <a:rPr lang="en-US" sz="2200" b="1" dirty="0" smtClean="0">
                <a:latin typeface="Garamond" pitchFamily="18" charset="0"/>
                <a:cs typeface="Times New Roman" pitchFamily="18" charset="0"/>
              </a:rPr>
              <a:t>the average l</a:t>
            </a:r>
            <a:r>
              <a:rPr lang="en-US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evel of lead in the blood </a:t>
            </a:r>
            <a:r>
              <a:rPr lang="en-US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that is important, but also the </a:t>
            </a:r>
            <a:r>
              <a:rPr lang="en-US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number of subjects </a:t>
            </a:r>
            <a:r>
              <a:rPr lang="en-US" sz="22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whose blood level exceeds a certain value</a:t>
            </a:r>
            <a:r>
              <a:rPr lang="en-US" sz="22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</a:t>
            </a:r>
            <a:r>
              <a:rPr lang="en-MY" sz="22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e.g., </a:t>
            </a:r>
            <a:r>
              <a:rPr lang="en-MY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70μg/ml or </a:t>
            </a:r>
          </a:p>
          <a:p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    </a:t>
            </a:r>
            <a:r>
              <a:rPr lang="en-MY" sz="22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whose ALA in the urine </a:t>
            </a:r>
            <a:r>
              <a:rPr lang="en-MY" sz="22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exceeds </a:t>
            </a:r>
            <a:r>
              <a:rPr lang="en-MY" sz="22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10 mg/litre)</a:t>
            </a:r>
            <a:endParaRPr lang="en-US" sz="220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0413" y="0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Cont.   ..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PREVENTIVE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MEASURES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23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557864"/>
            <a:ext cx="4629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How to reduce exposure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MY" sz="2400" dirty="0"/>
          </a:p>
        </p:txBody>
      </p:sp>
      <p:sp>
        <p:nvSpPr>
          <p:cNvPr id="4" name="Rectangle 3"/>
          <p:cNvSpPr/>
          <p:nvPr/>
        </p:nvSpPr>
        <p:spPr>
          <a:xfrm>
            <a:off x="321972" y="1448790"/>
            <a:ext cx="86331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Wash hands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face before eating, drinking or smoking.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Eat, drink and smoke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only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 areas free of lead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dust and fumes.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Store food and tobacco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 clean areas.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Wear a clean,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properly fitted respirator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in all areas that have lead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dust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or fumes.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Change into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different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clothes and shoes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before engaging in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work with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lead.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Keep street clothes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shoes in a clean place.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Shower after working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with lead before going home.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Launder clothes separately from other family members’ clothes</a:t>
            </a:r>
            <a:endParaRPr lang="ar-EG" sz="24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2" descr="Lead poiso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544" y="270686"/>
            <a:ext cx="879611" cy="5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279-3934-4D09-88AE-381D4F4BC8BA}" type="datetime1">
              <a:rPr lang="en-MY" smtClean="0"/>
              <a:t>17/5/2022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9392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7976"/>
            <a:ext cx="884778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. Guidelines for the Control of Lead in the Workplace</a:t>
            </a:r>
          </a:p>
          <a:p>
            <a:pPr>
              <a:lnSpc>
                <a:spcPct val="90000"/>
              </a:lnSpc>
              <a:buClr>
                <a:srgbClr val="CC0000"/>
              </a:buClr>
              <a:defRPr/>
            </a:pPr>
            <a:endParaRPr lang="en-US" sz="2400" b="1" dirty="0">
              <a:solidFill>
                <a:srgbClr val="CC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cs typeface="Times New Roman" pitchFamily="18" charset="0"/>
              </a:rPr>
              <a:t>First</a:t>
            </a:r>
            <a:r>
              <a:rPr lang="en-US" sz="2400" dirty="0">
                <a:cs typeface="Times New Roman" pitchFamily="18" charset="0"/>
              </a:rPr>
              <a:t>, test each worker </a:t>
            </a:r>
            <a:r>
              <a:rPr lang="en-US" sz="2400" b="1" dirty="0">
                <a:cs typeface="Times New Roman" pitchFamily="18" charset="0"/>
              </a:rPr>
              <a:t>before they begin</a:t>
            </a:r>
            <a:r>
              <a:rPr lang="en-US" sz="2400" dirty="0">
                <a:cs typeface="Times New Roman" pitchFamily="18" charset="0"/>
              </a:rPr>
              <a:t> any work involving lead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dirty="0">
                <a:cs typeface="Times New Roman" pitchFamily="18" charset="0"/>
              </a:rPr>
              <a:t>Then test that worker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every month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Times New Roman" pitchFamily="18" charset="0"/>
              </a:rPr>
              <a:t>For the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first 3 months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of testing, </a:t>
            </a:r>
            <a:r>
              <a:rPr lang="en-US" sz="2400" dirty="0" smtClean="0">
                <a:cs typeface="Times New Roman" pitchFamily="18" charset="0"/>
              </a:rPr>
              <a:t>and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cs typeface="Times New Roman" pitchFamily="18" charset="0"/>
              </a:rPr>
              <a:t>Whenever the previous blood lead level</a:t>
            </a:r>
            <a:r>
              <a:rPr lang="en-US" sz="2400" dirty="0">
                <a:cs typeface="Times New Roman" pitchFamily="18" charset="0"/>
              </a:rPr>
              <a:t> was </a:t>
            </a:r>
            <a:r>
              <a:rPr lang="en-US" sz="2400" b="1" dirty="0">
                <a:cs typeface="Times New Roman" pitchFamily="18" charset="0"/>
              </a:rPr>
              <a:t>greater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than 25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dL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(If the previous blood lead level was at least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50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μg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dL</a:t>
            </a:r>
            <a:r>
              <a:rPr lang="en-US" sz="2400" dirty="0">
                <a:cs typeface="Times New Roman" pitchFamily="18" charset="0"/>
              </a:rPr>
              <a:t>,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Times New Roman" pitchFamily="18" charset="0"/>
              </a:rPr>
              <a:t>a </a:t>
            </a:r>
            <a:r>
              <a:rPr lang="en-US" sz="2400" b="1" dirty="0">
                <a:cs typeface="Times New Roman" pitchFamily="18" charset="0"/>
              </a:rPr>
              <a:t>follow-up test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within 2 weeks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medical removal</a:t>
            </a: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 is required</a:t>
            </a:r>
            <a:r>
              <a:rPr lang="en-US" sz="2400" dirty="0">
                <a:cs typeface="Times New Roman" pitchFamily="18" charset="0"/>
              </a:rPr>
              <a:t>), </a:t>
            </a:r>
            <a:r>
              <a:rPr lang="en-US" sz="2400" b="1" u="sng" dirty="0">
                <a:solidFill>
                  <a:srgbClr val="CC0000"/>
                </a:solidFill>
                <a:cs typeface="Times New Roman" pitchFamily="18" charset="0"/>
              </a:rPr>
              <a:t>or</a:t>
            </a:r>
            <a:endParaRPr lang="ar-JO" sz="2400" b="1" u="sng" dirty="0">
              <a:solidFill>
                <a:srgbClr val="CC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Times New Roman" pitchFamily="18" charset="0"/>
              </a:rPr>
              <a:t>Whenever an </a:t>
            </a:r>
            <a:r>
              <a:rPr lang="en-US" sz="2400" b="1" dirty="0">
                <a:cs typeface="Times New Roman" pitchFamily="18" charset="0"/>
              </a:rPr>
              <a:t>increase of at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least 10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dL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from the previous test is observed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85BF-FA1F-4295-9E3F-710C3B7548CE}" type="datetime1">
              <a:rPr lang="en-MY" smtClean="0"/>
              <a:t>17/5/2022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7442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940" y="377109"/>
            <a:ext cx="8925059" cy="648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II.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Voluntary Guidelines for the Control of Lead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the Workplace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After the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first three months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continue testing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every 2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months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When the blood lead levels have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remained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below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25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for 3 months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and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If an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increase less than 10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from the previous test is observed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Test every 6 month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When the blood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 levels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remain below 25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for 6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mths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,&amp;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If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an increase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less than 10 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μg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dL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from the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previous test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is observed</a:t>
            </a: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Results of each test should be provided to the worker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Tracking the test results can help the employer and the worker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identify whether blood lead levels are </a:t>
            </a: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dropping,</a:t>
            </a: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remaining stable or </a:t>
            </a: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 increasing.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>
              <a:buClr>
                <a:srgbClr val="CC0000"/>
              </a:buClr>
              <a:defRPr/>
            </a:pPr>
            <a:endParaRPr lang="en-US" sz="24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employer should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also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review the test results for all workers to help identify jobs where problems may be occurring</a:t>
            </a:r>
            <a:endParaRPr lang="en-MY" sz="24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DBCA-4AB5-4BB2-846F-0C7AB9C3C73D}" type="datetime1">
              <a:rPr lang="en-MY" smtClean="0"/>
              <a:t>17/5/2022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27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660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idx="1"/>
          </p:nvPr>
        </p:nvSpPr>
        <p:spPr>
          <a:xfrm>
            <a:off x="1439652" y="857250"/>
            <a:ext cx="6172200" cy="74295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en-US" sz="405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attention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D71F-3A97-4B64-99B8-84C68D297A37}" type="datetime1">
              <a:rPr lang="en-MY" smtClean="0"/>
              <a:t>17/5/2022</a:t>
            </a:fld>
            <a:endParaRPr lang="en-MY"/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E0E64B4-A34C-48D9-B2DE-4D6BDF9FCCEC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28</a:t>
            </a:fld>
            <a:endParaRPr lang="en-US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6324" name="Picture 10" descr="MPj039963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79" y="1431132"/>
            <a:ext cx="6723459" cy="45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picture of physical exercise  - healthy habits post it illustration design over white - JP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19" y="2024845"/>
            <a:ext cx="1512094" cy="13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ead poiso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3537012"/>
            <a:ext cx="1634150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3248" y="3727815"/>
            <a:ext cx="4908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4000" b="1" i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</a:rPr>
              <a:t>Mercury Poisoning</a:t>
            </a:r>
            <a:endParaRPr lang="en-MY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Iraq mercury contaminated seed grain â CP&#10;&#10;&#10;&#10;&#10;                                            14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24837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6DC5-1A21-4994-8737-A4D5E1A0EA52}" type="datetime1">
              <a:rPr lang="en-MY" smtClean="0"/>
              <a:t>17/5/2022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732A-773A-4487-90BB-8D448F87283D}" type="slidenum">
              <a:rPr lang="en-MY" smtClean="0"/>
              <a:t>29</a:t>
            </a:fld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735678" y="574437"/>
            <a:ext cx="71664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1916832"/>
            <a:ext cx="6210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Chemical Hazards </a:t>
            </a:r>
          </a:p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Toxic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Metals</a:t>
            </a:r>
            <a:endParaRPr lang="en-MY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45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9683" y="1762605"/>
            <a:ext cx="314749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350" dirty="0">
                <a:hlinkClick r:id="rId2" tooltip="CONTENTS  •Source  &amp; Uses  •Body stores &amp; Distribution  •Le..."/>
              </a:rPr>
              <a:t> </a:t>
            </a:r>
            <a:r>
              <a:rPr lang="en-MY" b="1" dirty="0">
                <a:latin typeface="Garamond" pitchFamily="18" charset="0"/>
                <a:cs typeface="Times New Roman" pitchFamily="18" charset="0"/>
              </a:rPr>
              <a:t>CONTENTS </a:t>
            </a:r>
            <a:endParaRPr lang="en-MY" b="1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dirty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dirty="0">
                <a:latin typeface="Garamond" pitchFamily="18" charset="0"/>
                <a:cs typeface="Times New Roman" pitchFamily="18" charset="0"/>
              </a:rPr>
              <a:t>Source &amp; Uses </a:t>
            </a:r>
            <a:endParaRPr lang="en-MY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dirty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dirty="0">
                <a:latin typeface="Garamond" pitchFamily="18" charset="0"/>
                <a:cs typeface="Times New Roman" pitchFamily="18" charset="0"/>
              </a:rPr>
              <a:t>Body stores &amp; Distribution </a:t>
            </a:r>
            <a:endParaRPr lang="en-MY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dirty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dirty="0">
                <a:latin typeface="Garamond" pitchFamily="18" charset="0"/>
                <a:cs typeface="Times New Roman" pitchFamily="18" charset="0"/>
              </a:rPr>
              <a:t>Lead poisoning </a:t>
            </a:r>
            <a:endParaRPr lang="en-MY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dirty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dirty="0">
                <a:latin typeface="Garamond" pitchFamily="18" charset="0"/>
                <a:cs typeface="Times New Roman" pitchFamily="18" charset="0"/>
              </a:rPr>
              <a:t>Clinical features </a:t>
            </a:r>
            <a:endParaRPr lang="en-MY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dirty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dirty="0">
                <a:latin typeface="Garamond" pitchFamily="18" charset="0"/>
                <a:cs typeface="Times New Roman" pitchFamily="18" charset="0"/>
              </a:rPr>
              <a:t>Diagnosis </a:t>
            </a:r>
            <a:endParaRPr lang="en-MY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dirty="0">
                <a:latin typeface="Garamond" pitchFamily="18" charset="0"/>
                <a:cs typeface="Times New Roman" pitchFamily="18" charset="0"/>
              </a:rPr>
              <a:t>•</a:t>
            </a:r>
            <a:r>
              <a:rPr lang="en-MY" dirty="0">
                <a:latin typeface="Garamond" pitchFamily="18" charset="0"/>
                <a:cs typeface="Times New Roman" pitchFamily="18" charset="0"/>
              </a:rPr>
              <a:t>Management </a:t>
            </a:r>
            <a:endParaRPr lang="en-MY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dirty="0">
                <a:latin typeface="Garamond" pitchFamily="18" charset="0"/>
                <a:cs typeface="Times New Roman" pitchFamily="18" charset="0"/>
              </a:rPr>
              <a:t>•Preventio</a:t>
            </a:r>
            <a:r>
              <a:rPr lang="en-MY" sz="2100" dirty="0">
                <a:latin typeface="Garamond" pitchFamily="18" charset="0"/>
                <a:cs typeface="Times New Roman" pitchFamily="18" charset="0"/>
              </a:rPr>
              <a:t>n</a:t>
            </a:r>
            <a:endParaRPr lang="en-MY" sz="21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1123" y="1286126"/>
            <a:ext cx="36520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100" b="1" dirty="0">
                <a:solidFill>
                  <a:srgbClr val="FF0000"/>
                </a:solidFill>
                <a:latin typeface="Garamond" pitchFamily="18" charset="0"/>
              </a:rPr>
              <a:t>LEAD POISONING</a:t>
            </a:r>
            <a:endParaRPr lang="en-MY" sz="21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7" name="Picture 2" descr="LEAD POISONIN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02" y="2240868"/>
            <a:ext cx="3383669" cy="28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764A-73BD-4632-8A40-27382887CA02}" type="datetime1">
              <a:rPr lang="en-MY" smtClean="0"/>
              <a:t>17/5/2022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9711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530079"/>
            <a:ext cx="9073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Mercury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endParaRPr lang="en-MY" sz="2400" b="1" dirty="0" smtClean="0"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is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a naturally occurring </a:t>
            </a:r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metal,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that is in </a:t>
            </a:r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many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 products</a:t>
            </a:r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 everyday, </a:t>
            </a:r>
            <a:r>
              <a:rPr lang="en-MY" sz="2400" b="1" dirty="0" smtClean="0">
                <a:latin typeface="Garamond" pitchFamily="18" charset="0"/>
              </a:rPr>
              <a:t>although </a:t>
            </a:r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in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tiny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amounts</a:t>
            </a:r>
          </a:p>
          <a:p>
            <a:endParaRPr lang="en-MY" sz="2400" b="1" dirty="0">
              <a:solidFill>
                <a:srgbClr val="FF0000"/>
              </a:solidFill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Small amounts </a:t>
            </a:r>
            <a:r>
              <a:rPr lang="en-MY" sz="24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of mercury are present in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everyday foods </a:t>
            </a:r>
            <a:r>
              <a:rPr lang="en-MY" sz="24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and products, which may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not affect our health</a:t>
            </a:r>
            <a:r>
              <a:rPr lang="en-MY" sz="24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. </a:t>
            </a:r>
            <a:endParaRPr lang="en-MY" sz="2400" b="1" dirty="0">
              <a:latin typeface="Garamond" pitchFamily="18" charset="0"/>
              <a:ea typeface="Calibri"/>
              <a:cs typeface="Times New Roman" pitchFamily="18" charset="0"/>
            </a:endParaRPr>
          </a:p>
          <a:p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             Mercury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itself is naturally occurring, </a:t>
            </a:r>
            <a:endParaRPr lang="en-MY" sz="2400" b="1" dirty="0" smtClean="0"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but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the amounts in the environment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have  been on the rise from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industrialization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It is often a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 by-product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of industrial processes, such as burning coal </a:t>
            </a:r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  for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power. </a:t>
            </a:r>
            <a:endParaRPr lang="en-MY" sz="2400" b="1" dirty="0" smtClean="0"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Mercury is a </a:t>
            </a:r>
            <a:r>
              <a:rPr lang="en-MY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ea typeface="Calibri"/>
                <a:cs typeface="Times New Roman" pitchFamily="18" charset="0"/>
              </a:rPr>
              <a:t>liquid at room </a:t>
            </a:r>
            <a:r>
              <a:rPr lang="en-MY" sz="24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temperature and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readily vaporizes </a:t>
            </a:r>
            <a:r>
              <a:rPr lang="en-MY" sz="24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into the air around it.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Vaporized mercury </a:t>
            </a:r>
            <a:r>
              <a:rPr lang="en-MY" sz="2400" b="1" dirty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can make its way into the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rain, soil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, </a:t>
            </a:r>
            <a:r>
              <a:rPr lang="en-MY" sz="2400" b="1" dirty="0" smtClean="0">
                <a:solidFill>
                  <a:prstClr val="black"/>
                </a:solidFill>
                <a:latin typeface="Garamond" pitchFamily="18" charset="0"/>
                <a:ea typeface="Calibri"/>
                <a:cs typeface="Times New Roman" pitchFamily="18" charset="0"/>
              </a:rPr>
              <a:t>&amp;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water&amp;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where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it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poses a risk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to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 humans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.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plants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,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animals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, like 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  <a:ea typeface="Calibri"/>
                <a:cs typeface="Times New Roman" pitchFamily="18" charset="0"/>
              </a:rPr>
              <a:t>fish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3808" y="221627"/>
            <a:ext cx="3528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2800" b="1" i="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Neue"/>
              </a:rPr>
              <a:t>Mercury Poisoning</a:t>
            </a:r>
            <a:endParaRPr lang="en-MY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244408" y="63813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45B8-C2E3-4476-A2A6-FA755ADE12A5}" type="datetime1">
              <a:rPr lang="en-MY" smtClean="0"/>
              <a:t>17/5/2022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3378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3" y="861060"/>
            <a:ext cx="8877335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Consuming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foods with mercury </a:t>
            </a:r>
            <a:r>
              <a:rPr lang="en-MY" sz="2400" dirty="0">
                <a:latin typeface="Garamond" pitchFamily="18" charset="0"/>
                <a:ea typeface="Calibri"/>
                <a:cs typeface="Times New Roman" pitchFamily="18" charset="0"/>
              </a:rPr>
              <a:t>is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most common cause of this type of poisoning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ea typeface="Calibri"/>
                <a:cs typeface="Times New Roman" pitchFamily="18" charset="0"/>
              </a:rPr>
              <a:t>. 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ea typeface="Calibri"/>
                <a:cs typeface="Times New Roman" pitchFamily="18" charset="0"/>
              </a:rPr>
              <a:t>The most common cause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of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mercury poisoning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is from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consuming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too much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methyl mercury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or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organic mercury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, which is linked to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ea typeface="Calibri"/>
                <a:cs typeface="Times New Roman" pitchFamily="18" charset="0"/>
              </a:rPr>
              <a:t>eating seafood</a:t>
            </a:r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.</a:t>
            </a:r>
            <a:endParaRPr lang="en-MY" sz="2400" b="1" dirty="0"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Children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 and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unborn babies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are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most vulnerable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to the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effects of mercury poisoning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en-MY" sz="2400" b="1" dirty="0">
              <a:solidFill>
                <a:schemeClr val="tx2"/>
              </a:solidFill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Ingesting or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coming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into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contact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 with too much mercury can cause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poisonous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MY" sz="2400" b="1" dirty="0">
              <a:solidFill>
                <a:srgbClr val="FF0000"/>
              </a:solidFill>
              <a:latin typeface="Garamond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Mercury is a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 pitchFamily="18" charset="0"/>
              </a:rPr>
              <a:t>type of toxic metal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that comes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in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ea typeface="Calibri"/>
                <a:cs typeface="Times New Roman" pitchFamily="18" charset="0"/>
              </a:rPr>
              <a:t>different forms </a:t>
            </a:r>
            <a:r>
              <a:rPr lang="en-MY" sz="2400" b="1" dirty="0">
                <a:latin typeface="Garamond" pitchFamily="18" charset="0"/>
                <a:ea typeface="Calibri"/>
                <a:cs typeface="Times New Roman" pitchFamily="18" charset="0"/>
              </a:rPr>
              <a:t>within the </a:t>
            </a:r>
            <a:r>
              <a:rPr lang="en-MY" sz="2400" b="1" dirty="0" smtClean="0">
                <a:latin typeface="Garamond" pitchFamily="18" charset="0"/>
                <a:ea typeface="Calibri"/>
                <a:cs typeface="Times New Roman" pitchFamily="18" charset="0"/>
              </a:rPr>
              <a:t>environment</a:t>
            </a:r>
            <a:endParaRPr lang="en-MY" sz="2400" b="1" dirty="0">
              <a:latin typeface="Garamond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8719" y="439179"/>
            <a:ext cx="26917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1400" b="1" i="0" cap="none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Helvetica Neue"/>
              </a:rPr>
              <a:t>Cont.  …Mercury </a:t>
            </a:r>
            <a:r>
              <a:rPr lang="en-MY" sz="1400" b="1" i="0" cap="none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Helvetica Neue"/>
              </a:rPr>
              <a:t>Poisoning</a:t>
            </a:r>
            <a:endParaRPr lang="en-MY" sz="1400" b="1" cap="none" spc="50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930440" y="61956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3538-A0F6-41BF-8124-B96F7F19BCD7}" type="datetime1">
              <a:rPr lang="en-MY" smtClean="0"/>
              <a:t>17/5/2022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1840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05051"/>
            <a:ext cx="9047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Mercury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its compounds exist in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three general forms: 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Elemental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(or metallic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).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Inorganic: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Mercury can combine with other elements (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mainly </a:t>
            </a:r>
            <a:r>
              <a:rPr lang="en-US" sz="20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chlorine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sulfur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&amp;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oxygen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) 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form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Inorganic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Mercury compounds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III. Organic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Mercury may combine with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carbon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or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carbon-  containing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substances to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make 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Organic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Mercury compounds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7854" y="14132"/>
            <a:ext cx="2371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b="1" i="0" cap="none" spc="50" dirty="0" smtClean="0">
                <a:ln w="11430"/>
                <a:latin typeface="Helvetica Neue"/>
              </a:rPr>
              <a:t>Mercury Poisoning</a:t>
            </a:r>
            <a:endParaRPr lang="en-MY" b="1" cap="none" spc="50" dirty="0">
              <a:ln w="1143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452320" y="6335474"/>
            <a:ext cx="16916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aramond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MY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FF64-4990-4FC0-B157-E3E4C539B2F1}" type="datetime1">
              <a:rPr lang="en-MY" smtClean="0"/>
              <a:t>17/5/2022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378842"/>
            <a:ext cx="2057400" cy="36512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Elemental mercury </a:t>
            </a:r>
            <a:fld id="{D91A9AE0-71D4-4371-9358-6A9226271E80}" type="slidenum">
              <a:rPr lang="en-MY" smtClean="0">
                <a:solidFill>
                  <a:schemeClr val="tx2">
                    <a:lumMod val="75000"/>
                  </a:schemeClr>
                </a:solidFill>
              </a:rPr>
              <a:t>32</a:t>
            </a:fld>
            <a:endParaRPr lang="en-MY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2923" y="2813375"/>
            <a:ext cx="5289861" cy="1569660"/>
          </a:xfrm>
          <a:prstGeom prst="rect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 difference lies in how it is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absorbed,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the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clinical signs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symptoms,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and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Response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to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treatment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modalities. 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025" y="4417359"/>
            <a:ext cx="8646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Organic compounds are further divided between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*alkyl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(carbon-chain) and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aryl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(aromatic ring) groups.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Although all mercury compounds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are toxic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small-chain alkyl compounds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are the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most hazardous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3789050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117" y="3586410"/>
            <a:ext cx="8841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compounds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vary in toxicity, so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OSHA provides standards  for each.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It is important to clarify which category a compound belongs to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before comparing it with a standard or determining its 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relative  toxicity.</a:t>
            </a:r>
            <a:endParaRPr lang="ar-EG" sz="2400" b="1" dirty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6650" y="0"/>
            <a:ext cx="1728192" cy="707886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10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exist </a:t>
            </a:r>
            <a:r>
              <a:rPr lang="en-US" sz="1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10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3 forms</a:t>
            </a:r>
          </a:p>
          <a:p>
            <a:pPr>
              <a:defRPr/>
            </a:pPr>
            <a:r>
              <a:rPr lang="en-US" sz="1000" b="1" dirty="0" smtClean="0">
                <a:latin typeface="Garamond" pitchFamily="18" charset="0"/>
                <a:cs typeface="Times New Roman" pitchFamily="18" charset="0"/>
              </a:rPr>
              <a:t>Elemental</a:t>
            </a:r>
            <a:r>
              <a:rPr lang="en-US" sz="10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000" dirty="0">
                <a:latin typeface="Garamond" pitchFamily="18" charset="0"/>
                <a:cs typeface="Times New Roman" pitchFamily="18" charset="0"/>
              </a:rPr>
              <a:t>(or metallic).</a:t>
            </a:r>
          </a:p>
          <a:p>
            <a:pPr>
              <a:defRPr/>
            </a:pPr>
            <a:r>
              <a:rPr lang="en-US" sz="1000" b="1" dirty="0">
                <a:latin typeface="Garamond" pitchFamily="18" charset="0"/>
                <a:cs typeface="Times New Roman" pitchFamily="18" charset="0"/>
              </a:rPr>
              <a:t>Inorganic:</a:t>
            </a:r>
            <a:r>
              <a:rPr lang="en-US" sz="1000" dirty="0">
                <a:latin typeface="Garamond" pitchFamily="18" charset="0"/>
                <a:cs typeface="Times New Roman" pitchFamily="18" charset="0"/>
              </a:rPr>
              <a:t> </a:t>
            </a:r>
            <a:endParaRPr lang="en-US" sz="1000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000" b="1" dirty="0" smtClean="0">
                <a:latin typeface="Garamond" pitchFamily="18" charset="0"/>
                <a:cs typeface="Times New Roman" pitchFamily="18" charset="0"/>
              </a:rPr>
              <a:t>Organic</a:t>
            </a:r>
            <a:r>
              <a:rPr lang="en-US" sz="1000" b="1" dirty="0">
                <a:latin typeface="Garamond" pitchFamily="18" charset="0"/>
                <a:cs typeface="Times New Roman" pitchFamily="18" charset="0"/>
              </a:rPr>
              <a:t>:</a:t>
            </a:r>
            <a:endParaRPr lang="en-MY" sz="1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BC6-5CED-4CCA-9AB7-449D1533B938}" type="datetime1">
              <a:rPr lang="en-MY" smtClean="0"/>
              <a:t>17/5/2022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33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194614" y="353943"/>
            <a:ext cx="881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accent1"/>
                </a:solidFill>
                <a:cs typeface="Times New Roman" pitchFamily="18" charset="0"/>
              </a:rPr>
              <a:t>Elemental </a:t>
            </a:r>
            <a:r>
              <a:rPr lang="en-US" sz="2400" b="1" dirty="0">
                <a:cs typeface="Times New Roman" pitchFamily="18" charset="0"/>
              </a:rPr>
              <a:t>mercury is a </a:t>
            </a: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heavy liquid</a:t>
            </a:r>
            <a:r>
              <a:rPr lang="en-US" sz="2400" b="1" dirty="0">
                <a:cs typeface="Times New Roman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MY" sz="2400" dirty="0">
                <a:solidFill>
                  <a:srgbClr val="3B3835"/>
                </a:solidFill>
                <a:ea typeface="Times New Roman"/>
                <a:cs typeface="Times New Roman" pitchFamily="18" charset="0"/>
              </a:rPr>
              <a:t>•   </a:t>
            </a:r>
            <a:r>
              <a:rPr lang="en-MY" sz="2400" b="1" dirty="0">
                <a:solidFill>
                  <a:srgbClr val="FF0000"/>
                </a:solidFill>
                <a:ea typeface="Times New Roman"/>
                <a:cs typeface="Times New Roman" pitchFamily="18" charset="0"/>
              </a:rPr>
              <a:t>13.6 times </a:t>
            </a:r>
            <a:r>
              <a:rPr lang="en-MY" sz="2400" b="1" dirty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the weight of water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MY" sz="2400" b="1" dirty="0">
                <a:solidFill>
                  <a:srgbClr val="3B3835"/>
                </a:solidFill>
                <a:ea typeface="Times New Roman"/>
                <a:cs typeface="Times New Roman" pitchFamily="18" charset="0"/>
              </a:rPr>
              <a:t>Occurs naturally in </a:t>
            </a:r>
            <a:r>
              <a:rPr lang="en-MY" sz="2400" b="1" dirty="0">
                <a:solidFill>
                  <a:srgbClr val="0070C0"/>
                </a:solidFill>
                <a:ea typeface="Times New Roman"/>
                <a:cs typeface="Times New Roman" pitchFamily="18" charset="0"/>
              </a:rPr>
              <a:t>soil</a:t>
            </a:r>
            <a:r>
              <a:rPr lang="en-MY" sz="2400" b="1" dirty="0">
                <a:solidFill>
                  <a:srgbClr val="3B3835"/>
                </a:solidFill>
                <a:ea typeface="Times New Roman"/>
                <a:cs typeface="Times New Roman" pitchFamily="18" charset="0"/>
              </a:rPr>
              <a:t> and in the </a:t>
            </a:r>
            <a:r>
              <a:rPr lang="en-MY" sz="2400" b="1" dirty="0">
                <a:solidFill>
                  <a:srgbClr val="0070C0"/>
                </a:solidFill>
                <a:ea typeface="Times New Roman"/>
                <a:cs typeface="Times New Roman" pitchFamily="18" charset="0"/>
              </a:rPr>
              <a:t>atmosphere</a:t>
            </a:r>
            <a:r>
              <a:rPr lang="en-MY" sz="2400" b="1" dirty="0">
                <a:solidFill>
                  <a:srgbClr val="3B3835"/>
                </a:solidFill>
                <a:ea typeface="Times New Roman"/>
                <a:cs typeface="Times New Roman" pitchFamily="18" charset="0"/>
              </a:rPr>
              <a:t> from</a:t>
            </a:r>
            <a:r>
              <a:rPr lang="en-MY" sz="2400" dirty="0">
                <a:solidFill>
                  <a:srgbClr val="3B3835"/>
                </a:solidFill>
                <a:ea typeface="Times New Roman"/>
                <a:cs typeface="Times New Roman" pitchFamily="18" charset="0"/>
              </a:rPr>
              <a:t>  </a:t>
            </a:r>
            <a:r>
              <a:rPr lang="en-MY" sz="2400" b="1" dirty="0">
                <a:solidFill>
                  <a:srgbClr val="3B3835"/>
                </a:solidFill>
                <a:ea typeface="Times New Roman"/>
                <a:cs typeface="Times New Roman" pitchFamily="18" charset="0"/>
              </a:rPr>
              <a:t>volcanic emissions  </a:t>
            </a:r>
            <a:r>
              <a:rPr lang="ar-AE" sz="1400" b="1" dirty="0">
                <a:solidFill>
                  <a:srgbClr val="3B3835"/>
                </a:solidFill>
                <a:ea typeface="Times New Roman"/>
                <a:cs typeface="Times New Roman" pitchFamily="18" charset="0"/>
              </a:rPr>
              <a:t>الانبعاثات البركانية</a:t>
            </a:r>
            <a:r>
              <a:rPr lang="en-MY" sz="1400" b="1" dirty="0">
                <a:solidFill>
                  <a:srgbClr val="3B3835"/>
                </a:solidFill>
                <a:ea typeface="Times New Roman"/>
                <a:cs typeface="Times New Roman" pitchFamily="18" charset="0"/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MY" sz="2400" dirty="0">
                <a:solidFill>
                  <a:srgbClr val="3B3835"/>
                </a:solidFill>
                <a:ea typeface="Times New Roman"/>
                <a:cs typeface="Times New Roman" pitchFamily="18" charset="0"/>
              </a:rPr>
              <a:t>•   </a:t>
            </a:r>
            <a:r>
              <a:rPr lang="en-MY" sz="2400" b="1" dirty="0">
                <a:solidFill>
                  <a:srgbClr val="3B3835"/>
                </a:solidFill>
                <a:ea typeface="Times New Roman"/>
                <a:cs typeface="Times New Roman" pitchFamily="18" charset="0"/>
              </a:rPr>
              <a:t>Evaporates at room temperature </a:t>
            </a:r>
            <a:endParaRPr lang="en-US" sz="2400" b="1" dirty="0"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Times New Roman" pitchFamily="18" charset="0"/>
              </a:rPr>
              <a:t>   The vapor 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evaporates</a:t>
            </a:r>
            <a:r>
              <a:rPr lang="en-US" sz="2400" b="1" dirty="0">
                <a:cs typeface="Times New Roman" pitchFamily="18" charset="0"/>
              </a:rPr>
              <a:t> from the liquid </a:t>
            </a:r>
            <a:r>
              <a:rPr lang="en-US" sz="2400" dirty="0">
                <a:cs typeface="Times New Roman" pitchFamily="18" charset="0"/>
              </a:rPr>
              <a:t>and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Times New Roman" pitchFamily="18" charset="0"/>
              </a:rPr>
              <a:t>   e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vaporation </a:t>
            </a:r>
            <a:r>
              <a:rPr lang="en-US" sz="2400" b="1" dirty="0">
                <a:cs typeface="Times New Roman" pitchFamily="18" charset="0"/>
              </a:rPr>
              <a:t>occurs more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 rapidly </a:t>
            </a:r>
            <a:r>
              <a:rPr lang="en-US" sz="2400" b="1" dirty="0">
                <a:cs typeface="Times New Roman" pitchFamily="18" charset="0"/>
              </a:rPr>
              <a:t>when the liquid is 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heated.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08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Uses and occupations at risk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cs typeface="Times New Roman" pitchFamily="18" charset="0"/>
              </a:rPr>
              <a:t>Mercury is used mainly for the electrolytic production of </a:t>
            </a:r>
          </a:p>
          <a:p>
            <a:pPr algn="ctr"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 chlorine </a:t>
            </a:r>
            <a:r>
              <a:rPr lang="en-MY" sz="2400" b="1" dirty="0">
                <a:solidFill>
                  <a:schemeClr val="tx2"/>
                </a:solidFill>
                <a:ea typeface="Calibri"/>
                <a:cs typeface="Times New Roman" pitchFamily="18" charset="0"/>
              </a:rPr>
              <a:t>gas </a:t>
            </a: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and caustic soda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ar-AE" sz="2400" b="1" dirty="0">
                <a:solidFill>
                  <a:schemeClr val="tx2"/>
                </a:solidFill>
                <a:ea typeface="Calibri"/>
                <a:cs typeface="Times New Roman" pitchFamily="18" charset="0"/>
              </a:rPr>
              <a:t>الصودا الكاوية</a:t>
            </a:r>
            <a:r>
              <a:rPr lang="en-MY" sz="2400" b="1" dirty="0">
                <a:solidFill>
                  <a:srgbClr val="00B050"/>
                </a:solidFill>
                <a:ea typeface="Calibri"/>
                <a:cs typeface="Times New Roman" pitchFamily="18" charset="0"/>
              </a:rPr>
              <a:t>, </a:t>
            </a:r>
            <a:endParaRPr lang="en-MY" sz="2400" b="1" dirty="0" smtClean="0">
              <a:solidFill>
                <a:srgbClr val="00B050"/>
              </a:solidFill>
              <a:ea typeface="Calibri"/>
              <a:cs typeface="Times New Roman" pitchFamily="18" charset="0"/>
            </a:endParaRPr>
          </a:p>
          <a:p>
            <a:pPr algn="ctr">
              <a:buClr>
                <a:srgbClr val="CC0000"/>
              </a:buClr>
              <a:defRPr/>
            </a:pPr>
            <a:r>
              <a:rPr lang="en-US" sz="2400" b="1" dirty="0" smtClean="0">
                <a:cs typeface="Times New Roman" pitchFamily="18" charset="0"/>
              </a:rPr>
              <a:t>from </a:t>
            </a:r>
            <a:r>
              <a:rPr lang="en-US" sz="2400" b="1" dirty="0">
                <a:cs typeface="Times New Roman" pitchFamily="18" charset="0"/>
              </a:rPr>
              <a:t>brine </a:t>
            </a: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CC0000"/>
                </a:solidFill>
                <a:cs typeface="Times New Roman" pitchFamily="18" charset="0"/>
              </a:rPr>
              <a:t>chlor</a:t>
            </a: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-alkali industry).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0070C0"/>
                </a:solidFill>
                <a:ea typeface="Calibri"/>
                <a:cs typeface="Times New Roman" pitchFamily="18" charset="0"/>
              </a:rPr>
              <a:t>  </a:t>
            </a:r>
          </a:p>
          <a:p>
            <a:pPr algn="ctr">
              <a:buClr>
                <a:srgbClr val="CC0000"/>
              </a:buClr>
              <a:defRPr/>
            </a:pPr>
            <a:r>
              <a:rPr lang="en-MY" sz="2400" b="1" dirty="0" smtClean="0">
                <a:solidFill>
                  <a:srgbClr val="0070C0"/>
                </a:solidFill>
                <a:ea typeface="Calibri"/>
                <a:cs typeface="Times New Roman" pitchFamily="18" charset="0"/>
              </a:rPr>
              <a:t>batteries</a:t>
            </a:r>
            <a:r>
              <a:rPr lang="en-MY" sz="2400" b="1" dirty="0" smtClean="0">
                <a:solidFill>
                  <a:srgbClr val="00B050"/>
                </a:solidFill>
                <a:ea typeface="Calibri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00B050"/>
                </a:solidFill>
                <a:ea typeface="Calibri"/>
                <a:cs typeface="Times New Roman" pitchFamily="18" charset="0"/>
              </a:rPr>
              <a:t>, </a:t>
            </a:r>
            <a:r>
              <a:rPr lang="en-MY" sz="2400" b="1" dirty="0">
                <a:ea typeface="Calibri"/>
                <a:cs typeface="Times New Roman" pitchFamily="18" charset="0"/>
              </a:rPr>
              <a:t>and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electrical switches</a:t>
            </a:r>
            <a:r>
              <a:rPr lang="en-US" sz="2400" b="1" dirty="0">
                <a:cs typeface="Times New Roman" pitchFamily="18" charset="0"/>
              </a:rPr>
              <a:t>  </a:t>
            </a:r>
            <a:endParaRPr lang="en-US" sz="2400" dirty="0">
              <a:cs typeface="Times New Roman" pitchFamily="18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cs typeface="Times New Roman" pitchFamily="18" charset="0"/>
              </a:rPr>
              <a:t>Also mercury compounds are used in: 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pigments</a:t>
            </a:r>
            <a:r>
              <a:rPr lang="en-US" sz="2400" dirty="0">
                <a:cs typeface="Times New Roman" pitchFamily="18" charset="0"/>
              </a:rPr>
              <a:t>; </a:t>
            </a:r>
            <a:endParaRPr lang="en-US" sz="2400" dirty="0" smtClean="0">
              <a:cs typeface="Times New Roman" pitchFamily="18" charset="0"/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CC0000"/>
                </a:solidFill>
                <a:cs typeface="Times New Roman" pitchFamily="18" charset="0"/>
              </a:rPr>
              <a:t>as </a:t>
            </a: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a catalyst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cs typeface="Times New Roman" pitchFamily="18" charset="0"/>
              </a:rPr>
              <a:t>explosives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pharmaceuticals</a:t>
            </a:r>
            <a:r>
              <a:rPr lang="en-US" sz="2400" dirty="0">
                <a:cs typeface="Times New Roman" pitchFamily="18" charset="0"/>
              </a:rPr>
              <a:t>  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chemical </a:t>
            </a:r>
            <a:r>
              <a:rPr lang="en-US" sz="2400" b="1" dirty="0" smtClean="0">
                <a:solidFill>
                  <a:srgbClr val="CC0000"/>
                </a:solidFill>
                <a:cs typeface="Times New Roman" pitchFamily="18" charset="0"/>
              </a:rPr>
              <a:t>applications</a:t>
            </a:r>
            <a:endParaRPr lang="en-US" sz="2400" dirty="0">
              <a:cs typeface="Times New Roman" pitchFamily="18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dirty="0" smtClean="0">
                <a:cs typeface="Times New Roman" pitchFamily="18" charset="0"/>
              </a:rPr>
              <a:t>Mercury </a:t>
            </a:r>
            <a:r>
              <a:rPr lang="en-US" sz="2400" dirty="0">
                <a:cs typeface="Times New Roman" pitchFamily="18" charset="0"/>
              </a:rPr>
              <a:t>is commonly found in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thermometers,</a:t>
            </a: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manometers,</a:t>
            </a: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 algn="ctr">
              <a:buClr>
                <a:srgbClr val="CC0000"/>
              </a:buClr>
              <a:defRPr/>
            </a:pP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cs typeface="Times New Roman" pitchFamily="18" charset="0"/>
              </a:rPr>
              <a:t>barometers</a:t>
            </a: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 gauges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, valves,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 switches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, batteries</a:t>
            </a:r>
            <a:r>
              <a:rPr lang="en-US" sz="2400" dirty="0">
                <a:cs typeface="Times New Roman" pitchFamily="18" charset="0"/>
              </a:rPr>
              <a:t>, and </a:t>
            </a:r>
            <a:endParaRPr lang="en-US" sz="2400" dirty="0" smtClean="0">
              <a:cs typeface="Times New Roman" pitchFamily="18" charset="0"/>
            </a:endParaRPr>
          </a:p>
          <a:p>
            <a:pPr algn="ctr">
              <a:buClr>
                <a:srgbClr val="CC0000"/>
              </a:buClr>
              <a:defRPr/>
            </a:pP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high-intensity discharge </a:t>
            </a:r>
            <a:r>
              <a:rPr lang="en-US" sz="2400" b="1" dirty="0">
                <a:solidFill>
                  <a:srgbClr val="CC0000"/>
                </a:solidFill>
                <a:cs typeface="Times New Roman" pitchFamily="18" charset="0"/>
              </a:rPr>
              <a:t>(HID)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lamps. </a:t>
            </a: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dirty="0" smtClean="0">
                <a:cs typeface="Times New Roman" pitchFamily="18" charset="0"/>
              </a:rPr>
              <a:t>   Also </a:t>
            </a:r>
            <a:r>
              <a:rPr lang="en-US" sz="2400" dirty="0">
                <a:cs typeface="Times New Roman" pitchFamily="18" charset="0"/>
              </a:rPr>
              <a:t>used </a:t>
            </a:r>
            <a:r>
              <a:rPr lang="en-US" sz="2400" b="1" dirty="0">
                <a:cs typeface="Times New Roman" pitchFamily="18" charset="0"/>
              </a:rPr>
              <a:t>in amalgams for dentistry</a:t>
            </a:r>
            <a:r>
              <a:rPr lang="en-US" sz="2400" dirty="0" smtClean="0">
                <a:cs typeface="Times New Roman" pitchFamily="18" charset="0"/>
              </a:rPr>
              <a:t>,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preservatives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,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heat transfer technology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b="1" dirty="0"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lubricating oils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00192" y="6303524"/>
            <a:ext cx="26345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seed disinfectant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FA1F-DE77-480A-9479-313020EF6057}" type="datetime1">
              <a:rPr lang="en-MY" smtClean="0"/>
              <a:t>17/5/2022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34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2585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68891"/>
            <a:ext cx="89289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compounds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used as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seed disinfectant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on food crops, </a:t>
            </a:r>
          </a:p>
          <a:p>
            <a:pPr>
              <a:buClr>
                <a:srgbClr val="CC0000"/>
              </a:buClr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 As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biocide, </a:t>
            </a:r>
            <a:endParaRPr lang="en-US" sz="24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paints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and in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paint formulations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as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 coating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for mirrors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for the 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        manufacture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of certain types of glass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as a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fungicide in paper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(has been discontinued or banned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3" name="Picture 4" descr="Iraq mercury contaminated seed grain â CP&#10;&#10;&#10;&#10;&#10;                                            14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69" y="975029"/>
            <a:ext cx="1800200" cy="12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4138" y="51904"/>
            <a:ext cx="299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aramond" pitchFamily="18" charset="0"/>
                <a:cs typeface="Times New Roman" pitchFamily="18" charset="0"/>
              </a:rPr>
              <a:t>Uses and occupations at risk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92" y="3255758"/>
            <a:ext cx="909895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     </a:t>
            </a:r>
            <a:r>
              <a:rPr lang="en-US" sz="26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Permissible </a:t>
            </a:r>
            <a:r>
              <a:rPr lang="en-US" sz="26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Exposure Limits</a:t>
            </a:r>
            <a:endParaRPr lang="en-US" altLang="en-US" sz="2600" b="1" dirty="0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US" altLang="en-US" sz="24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altLang="en-US" sz="2400" b="1" dirty="0" smtClean="0">
                <a:latin typeface="Garamond" pitchFamily="18" charset="0"/>
                <a:cs typeface="Times New Roman" pitchFamily="18" charset="0"/>
              </a:rPr>
              <a:t>Occupational </a:t>
            </a:r>
            <a:r>
              <a:rPr lang="en-MY" altLang="en-US" sz="2400" b="1" dirty="0">
                <a:latin typeface="Garamond" pitchFamily="18" charset="0"/>
                <a:cs typeface="Times New Roman" pitchFamily="18" charset="0"/>
              </a:rPr>
              <a:t>Safety and Health Administration</a:t>
            </a:r>
            <a:r>
              <a:rPr lang="en-US" altLang="en-US" sz="2400" b="1" dirty="0">
                <a:latin typeface="Garamond" pitchFamily="18" charset="0"/>
                <a:cs typeface="Times New Roman" pitchFamily="18" charset="0"/>
              </a:rPr>
              <a:t> (OSHA) standard for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Organo</a:t>
            </a:r>
            <a:r>
              <a:rPr lang="en-US" alt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alkyl mercury </a:t>
            </a:r>
            <a:r>
              <a:rPr lang="en-US" altLang="en-US" sz="2400" b="1" dirty="0">
                <a:latin typeface="Garamond" pitchFamily="18" charset="0"/>
                <a:cs typeface="Times New Roman" pitchFamily="18" charset="0"/>
              </a:rPr>
              <a:t>compound is </a:t>
            </a:r>
            <a:r>
              <a:rPr lang="en-US" alt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0.01 mg /cubic meter </a:t>
            </a:r>
            <a:r>
              <a:rPr lang="en-US" altLang="en-US" sz="2400" b="1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altLang="en-US" sz="2400" b="1" dirty="0" smtClean="0">
                <a:latin typeface="Garamond" pitchFamily="18" charset="0"/>
                <a:cs typeface="Times New Roman" pitchFamily="18" charset="0"/>
              </a:rPr>
              <a:t>air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for TWA8</a:t>
            </a:r>
            <a:endParaRPr lang="en-US" alt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altLang="en-US" sz="2400" b="1" dirty="0" smtClean="0">
                <a:latin typeface="Garamond" pitchFamily="18" charset="0"/>
                <a:cs typeface="Times New Roman" pitchFamily="18" charset="0"/>
              </a:rPr>
              <a:t>with </a:t>
            </a:r>
            <a:r>
              <a:rPr lang="en-US" altLang="en-US" sz="2400" b="1" dirty="0">
                <a:latin typeface="Garamond" pitchFamily="18" charset="0"/>
                <a:cs typeface="Times New Roman" pitchFamily="18" charset="0"/>
              </a:rPr>
              <a:t>a ceiling level of </a:t>
            </a:r>
            <a:r>
              <a:rPr lang="en-US" alt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0.04 mg/cubic meter </a:t>
            </a:r>
            <a:r>
              <a:rPr lang="en-US" altLang="en-US" sz="2400" b="1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altLang="en-US" sz="2400" b="1" dirty="0" smtClean="0">
                <a:latin typeface="Garamond" pitchFamily="18" charset="0"/>
                <a:cs typeface="Times New Roman" pitchFamily="18" charset="0"/>
              </a:rPr>
              <a:t>air for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TWA8</a:t>
            </a:r>
            <a:r>
              <a:rPr lang="en-US" alt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MY" sz="2400" dirty="0"/>
          </a:p>
        </p:txBody>
      </p:sp>
      <p:sp>
        <p:nvSpPr>
          <p:cNvPr id="6" name="Rectangle 5"/>
          <p:cNvSpPr/>
          <p:nvPr/>
        </p:nvSpPr>
        <p:spPr>
          <a:xfrm>
            <a:off x="7505203" y="5665649"/>
            <a:ext cx="15312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0.01=14.8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0.04=59.2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6201180"/>
            <a:ext cx="3832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(TWA8).</a:t>
            </a:r>
            <a:r>
              <a:rPr lang="en-MY" sz="2000" dirty="0"/>
              <a:t> </a:t>
            </a:r>
            <a:r>
              <a:rPr lang="en-MY" dirty="0"/>
              <a:t> 8-hour total weight average</a:t>
            </a:r>
            <a:endParaRPr lang="en-US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7169-80BA-425D-B329-03A0D78930BC}" type="datetime1">
              <a:rPr lang="en-MY" smtClean="0"/>
              <a:t>17/5/2022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35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869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hank You Slide Vari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808119"/>
            <a:ext cx="9144002" cy="29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C7E-F0B0-433A-8FA6-81F49F4BCA40}" type="datetime1">
              <a:rPr lang="en-MY" smtClean="0"/>
              <a:t>17/5/2022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36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327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27076"/>
            <a:ext cx="89170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MY" sz="2400" b="1" u="sng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workers </a:t>
            </a:r>
            <a:r>
              <a:rPr lang="en-MY" sz="2400" b="1" u="sng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at risk </a:t>
            </a:r>
            <a:r>
              <a:rPr lang="en-MY" sz="2400" b="1" dirty="0" smtClean="0">
                <a:ea typeface="Calibri"/>
                <a:cs typeface="Times New Roman" pitchFamily="18" charset="0"/>
              </a:rPr>
              <a:t>of </a:t>
            </a:r>
            <a:r>
              <a:rPr lang="en-MY" sz="2400" b="1" dirty="0">
                <a:ea typeface="Calibri"/>
                <a:cs typeface="Times New Roman" pitchFamily="18" charset="0"/>
              </a:rPr>
              <a:t>being </a:t>
            </a:r>
            <a:r>
              <a:rPr lang="en-MY" sz="2400" b="1" dirty="0" smtClean="0">
                <a:ea typeface="Calibri"/>
                <a:cs typeface="Times New Roman" pitchFamily="18" charset="0"/>
              </a:rPr>
              <a:t>exposed </a:t>
            </a:r>
            <a:r>
              <a:rPr lang="en-MY" sz="2400" b="1" dirty="0">
                <a:solidFill>
                  <a:srgbClr val="FF0000"/>
                </a:solidFill>
                <a:ea typeface="Calibri"/>
                <a:cs typeface="Times New Roman" pitchFamily="18" charset="0"/>
              </a:rPr>
              <a:t>to mercury</a:t>
            </a:r>
            <a:r>
              <a:rPr lang="en-MY" sz="2400" b="1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:</a:t>
            </a:r>
          </a:p>
          <a:p>
            <a:pPr lvl="0"/>
            <a:r>
              <a:rPr lang="en-MY" sz="2400" b="1" dirty="0">
                <a:ea typeface="Calibri"/>
                <a:cs typeface="Times New Roman" pitchFamily="18" charset="0"/>
              </a:rPr>
              <a:t> Some examples of </a:t>
            </a:r>
            <a:r>
              <a:rPr lang="en-MY" sz="2400" b="1" dirty="0" smtClean="0">
                <a:solidFill>
                  <a:srgbClr val="FF0000"/>
                </a:solidFill>
                <a:ea typeface="Calibri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 smtClean="0">
                <a:ea typeface="Calibri"/>
                <a:cs typeface="Times New Roman" pitchFamily="18" charset="0"/>
              </a:rPr>
              <a:t>Workers </a:t>
            </a:r>
            <a:r>
              <a:rPr lang="en-MY" sz="2400" b="1" dirty="0">
                <a:ea typeface="Calibri"/>
                <a:cs typeface="Times New Roman" pitchFamily="18" charset="0"/>
              </a:rPr>
              <a:t>in facilities where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electrical equipment </a:t>
            </a:r>
            <a:r>
              <a:rPr lang="en-MY" sz="2400" b="1" dirty="0">
                <a:ea typeface="Calibri"/>
                <a:cs typeface="Times New Roman" pitchFamily="18" charset="0"/>
              </a:rPr>
              <a:t>is manufactured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>
                <a:ea typeface="Calibri"/>
                <a:cs typeface="Times New Roman" pitchFamily="18" charset="0"/>
              </a:rPr>
              <a:t>Workers in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fluorescent light bulb </a:t>
            </a:r>
            <a:r>
              <a:rPr lang="en-MY" sz="2400" b="1" dirty="0">
                <a:ea typeface="Calibri"/>
                <a:cs typeface="Times New Roman" pitchFamily="18" charset="0"/>
              </a:rPr>
              <a:t>(CFL) recycling facilities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 smtClean="0">
                <a:ea typeface="Calibri"/>
                <a:cs typeface="Times New Roman" pitchFamily="18" charset="0"/>
              </a:rPr>
              <a:t>Workers </a:t>
            </a:r>
            <a:r>
              <a:rPr lang="en-MY" sz="2400" b="1" dirty="0">
                <a:ea typeface="Calibri"/>
                <a:cs typeface="Times New Roman" pitchFamily="18" charset="0"/>
              </a:rPr>
              <a:t>in facilities where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automotive parts </a:t>
            </a:r>
            <a:r>
              <a:rPr lang="en-MY" sz="2400" b="1" dirty="0">
                <a:ea typeface="Calibri"/>
                <a:cs typeface="Times New Roman" pitchFamily="18" charset="0"/>
              </a:rPr>
              <a:t>are </a:t>
            </a:r>
            <a:r>
              <a:rPr lang="en-MY" sz="2400" b="1" dirty="0">
                <a:solidFill>
                  <a:schemeClr val="accent1"/>
                </a:solidFill>
                <a:ea typeface="Calibri"/>
                <a:cs typeface="Times New Roman" pitchFamily="18" charset="0"/>
              </a:rPr>
              <a:t>manufactured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>
                <a:ea typeface="Calibri"/>
                <a:cs typeface="Times New Roman" pitchFamily="18" charset="0"/>
              </a:rPr>
              <a:t>Workers in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chemical processing plants </a:t>
            </a:r>
            <a:r>
              <a:rPr lang="en-MY" sz="2400" b="1" dirty="0">
                <a:ea typeface="Calibri"/>
                <a:cs typeface="Times New Roman" pitchFamily="18" charset="0"/>
              </a:rPr>
              <a:t>that use </a:t>
            </a:r>
            <a:r>
              <a:rPr lang="en-MY" sz="2400" b="1" dirty="0" smtClean="0">
                <a:ea typeface="Calibri"/>
                <a:cs typeface="Times New Roman" pitchFamily="18" charset="0"/>
              </a:rPr>
              <a:t>mercury</a:t>
            </a:r>
            <a:endParaRPr lang="en-MY" sz="2400" b="1" dirty="0"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>
                <a:ea typeface="Calibri"/>
                <a:cs typeface="Times New Roman" pitchFamily="18" charset="0"/>
              </a:rPr>
              <a:t>Workers in </a:t>
            </a:r>
            <a:r>
              <a:rPr lang="en-MY" sz="2400" b="1" dirty="0">
                <a:solidFill>
                  <a:schemeClr val="tx2"/>
                </a:solidFill>
                <a:ea typeface="Calibri"/>
                <a:cs typeface="Times New Roman" pitchFamily="18" charset="0"/>
              </a:rPr>
              <a:t>medical, dental, or other health services </a:t>
            </a:r>
            <a:r>
              <a:rPr lang="en-MY" sz="2400" b="1" dirty="0">
                <a:ea typeface="Calibri"/>
                <a:cs typeface="Times New Roman" pitchFamily="18" charset="0"/>
              </a:rPr>
              <a:t>who </a:t>
            </a:r>
            <a:r>
              <a:rPr lang="en-MY" sz="2400" b="1" dirty="0" smtClean="0">
                <a:ea typeface="Calibri"/>
                <a:cs typeface="Times New Roman" pitchFamily="18" charset="0"/>
              </a:rPr>
              <a:t>work </a:t>
            </a:r>
            <a:r>
              <a:rPr lang="en-MY" sz="2400" b="1" dirty="0">
                <a:ea typeface="Calibri"/>
                <a:cs typeface="Times New Roman" pitchFamily="18" charset="0"/>
              </a:rPr>
              <a:t>with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equipment t</a:t>
            </a:r>
            <a:r>
              <a:rPr lang="en-MY" sz="2400" b="1" dirty="0">
                <a:ea typeface="Calibri"/>
                <a:cs typeface="Times New Roman" pitchFamily="18" charset="0"/>
              </a:rPr>
              <a:t>hat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contains </a:t>
            </a:r>
            <a:r>
              <a:rPr lang="en-MY" sz="2400" b="1" dirty="0" smtClean="0">
                <a:solidFill>
                  <a:srgbClr val="0070C0"/>
                </a:solidFill>
                <a:ea typeface="Calibri"/>
                <a:cs typeface="Times New Roman" pitchFamily="18" charset="0"/>
              </a:rPr>
              <a:t>mercury</a:t>
            </a:r>
            <a:endParaRPr lang="en-MY" sz="2400" b="1" dirty="0"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400" b="1" dirty="0">
                <a:solidFill>
                  <a:schemeClr val="tx2"/>
                </a:solidFill>
                <a:ea typeface="Calibri"/>
                <a:cs typeface="Times New Roman" pitchFamily="18" charset="0"/>
              </a:rPr>
              <a:t>Dentists </a:t>
            </a:r>
            <a:r>
              <a:rPr lang="en-MY" sz="2400" b="1" dirty="0">
                <a:ea typeface="Calibri"/>
                <a:cs typeface="Times New Roman" pitchFamily="18" charset="0"/>
              </a:rPr>
              <a:t>and their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assistants</a:t>
            </a:r>
            <a:r>
              <a:rPr lang="en-MY" sz="2400" b="1" dirty="0">
                <a:ea typeface="Calibri"/>
                <a:cs typeface="Times New Roman" pitchFamily="18" charset="0"/>
              </a:rPr>
              <a:t> when </a:t>
            </a:r>
            <a:r>
              <a:rPr lang="en-MY" sz="2400" b="1" dirty="0">
                <a:solidFill>
                  <a:schemeClr val="accent1"/>
                </a:solidFill>
                <a:ea typeface="Calibri"/>
                <a:cs typeface="Times New Roman" pitchFamily="18" charset="0"/>
              </a:rPr>
              <a:t>breathing in </a:t>
            </a:r>
            <a:r>
              <a:rPr lang="en-MY" sz="2400" b="1" dirty="0" smtClean="0">
                <a:solidFill>
                  <a:schemeClr val="accent1"/>
                </a:solidFill>
                <a:ea typeface="Calibri"/>
                <a:cs typeface="Times New Roman" pitchFamily="18" charset="0"/>
              </a:rPr>
              <a:t>mercury vapour </a:t>
            </a:r>
            <a:r>
              <a:rPr lang="en-MY" sz="2400" b="1" dirty="0">
                <a:ea typeface="Calibri"/>
                <a:cs typeface="Times New Roman" pitchFamily="18" charset="0"/>
              </a:rPr>
              <a:t>released from </a:t>
            </a:r>
            <a:r>
              <a:rPr lang="en-MY" sz="2400" b="1" dirty="0">
                <a:solidFill>
                  <a:srgbClr val="0070C0"/>
                </a:solidFill>
                <a:ea typeface="Calibri"/>
                <a:cs typeface="Times New Roman" pitchFamily="18" charset="0"/>
              </a:rPr>
              <a:t>amalgam fillings</a:t>
            </a:r>
            <a:endParaRPr lang="en-MY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2900-AFA3-4889-938A-4051D19D154B}" type="datetime1">
              <a:rPr lang="en-MY" smtClean="0"/>
              <a:t>17/5/2022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37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3643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149373"/>
            <a:ext cx="838842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3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Following ingestion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</a:t>
            </a:r>
            <a:endParaRPr lang="en-US" sz="2300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elemental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mercury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poorly </a:t>
            </a:r>
            <a:r>
              <a:rPr lang="en-US" sz="23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absorbed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most of it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excreted in the feces. </a:t>
            </a:r>
            <a:endParaRPr lang="en-US" sz="23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300" b="1" dirty="0">
              <a:solidFill>
                <a:schemeClr val="accent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300" b="1" u="sng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absorbed </a:t>
            </a:r>
            <a:r>
              <a:rPr lang="en-US" sz="23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through the</a:t>
            </a:r>
            <a:r>
              <a:rPr lang="en-US" sz="2300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skin</a:t>
            </a:r>
            <a:r>
              <a:rPr lang="en-US" sz="2300" b="1" u="sng" dirty="0">
                <a:latin typeface="Garamond" pitchFamily="18" charset="0"/>
                <a:cs typeface="Times New Roman" pitchFamily="18" charset="0"/>
              </a:rPr>
              <a:t> </a:t>
            </a:r>
            <a:endParaRPr lang="en-US" sz="2300" b="1" u="sng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Elemental mercury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liquid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vapor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 can be </a:t>
            </a:r>
            <a:endParaRPr lang="en-US" sz="23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absorbed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through 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skin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 i</a:t>
            </a:r>
            <a:r>
              <a:rPr lang="en-US" sz="2300" dirty="0" smtClean="0">
                <a:latin typeface="Garamond" pitchFamily="18" charset="0"/>
                <a:cs typeface="Times New Roman" pitchFamily="18" charset="0"/>
              </a:rPr>
              <a:t>n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small amounts.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300" b="1" dirty="0">
              <a:solidFill>
                <a:schemeClr val="accent1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3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Elemental mercury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transferred to the developing child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 in a pregnant </a:t>
            </a:r>
            <a:r>
              <a:rPr lang="en-US" sz="2300" b="1" dirty="0" smtClean="0">
                <a:latin typeface="Garamond" pitchFamily="18" charset="0"/>
                <a:cs typeface="Times New Roman" pitchFamily="18" charset="0"/>
              </a:rPr>
              <a:t>women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400" b="1" u="sng" dirty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Inhalation </a:t>
            </a:r>
            <a:r>
              <a:rPr lang="en-MY" sz="2400" b="1" u="sng" dirty="0">
                <a:latin typeface="Garamond" pitchFamily="18" charset="0"/>
                <a:ea typeface="Times New Roman"/>
                <a:cs typeface="Times New Roman" pitchFamily="18" charset="0"/>
              </a:rPr>
              <a:t>route gives higher exposure</a:t>
            </a:r>
            <a:endParaRPr lang="en-US" sz="23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602" y="188640"/>
            <a:ext cx="6830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Mercury poisoning can result from 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vapour inhalation, 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ingestion,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injection, or</a:t>
            </a:r>
          </a:p>
          <a:p>
            <a:pPr marL="514350" indent="-514350">
              <a:buFont typeface="+mj-lt"/>
              <a:buAutoNum type="romanUcPeriod"/>
            </a:pPr>
            <a:r>
              <a:rPr lang="en-MY" sz="23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absorption through </a:t>
            </a:r>
            <a:r>
              <a:rPr lang="en-MY" sz="2300" b="1" dirty="0">
                <a:latin typeface="Garamond" pitchFamily="18" charset="0"/>
                <a:cs typeface="Times New Roman" pitchFamily="18" charset="0"/>
              </a:rPr>
              <a:t>the skin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164288" y="6418838"/>
            <a:ext cx="16264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7EE4-45A3-414D-B100-799A05156029}" type="datetime1">
              <a:rPr lang="en-MY" smtClean="0"/>
              <a:t>17/5/2022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38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2498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400" b="1" u="sng" dirty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Inhalation</a:t>
            </a:r>
            <a:r>
              <a:rPr lang="en-MY" sz="2400" b="1" u="sng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 route gives </a:t>
            </a:r>
            <a:r>
              <a:rPr lang="en-MY" sz="2400" b="1" u="sng" dirty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higher </a:t>
            </a:r>
            <a:r>
              <a:rPr lang="en-MY" sz="2400" b="1" u="sng" dirty="0" smtClean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exposure</a:t>
            </a:r>
          </a:p>
          <a:p>
            <a:pPr>
              <a:defRPr/>
            </a:pPr>
            <a:endParaRPr lang="en-US" sz="2400" b="1" u="sng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800" dirty="0">
                <a:latin typeface="Garamond" pitchFamily="18" charset="0"/>
                <a:cs typeface="Times New Roman" pitchFamily="18" charset="0"/>
              </a:rPr>
              <a:t> 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vapor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is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well </a:t>
            </a:r>
            <a:r>
              <a:rPr lang="en-US" sz="2300" b="1" u="sng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absorbed following inhalation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  it accumulates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in the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kidney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and the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brain</a:t>
            </a: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MY" sz="2300" dirty="0">
              <a:solidFill>
                <a:srgbClr val="3B3835"/>
              </a:solidFill>
              <a:latin typeface="Garamond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q"/>
              <a:tabLst>
                <a:tab pos="457200" algn="l"/>
              </a:tabLst>
            </a:pP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   Very toxic </a:t>
            </a:r>
            <a:r>
              <a:rPr lang="en-MY" sz="2300" b="1" dirty="0">
                <a:latin typeface="Garamond" pitchFamily="18" charset="0"/>
                <a:ea typeface="Times New Roman"/>
                <a:cs typeface="Times New Roman" pitchFamily="18" charset="0"/>
              </a:rPr>
              <a:t>to the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nervous</a:t>
            </a:r>
            <a:r>
              <a:rPr lang="en-MY" sz="2300" b="1" dirty="0">
                <a:solidFill>
                  <a:srgbClr val="3B3835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 system, also to </a:t>
            </a:r>
            <a:r>
              <a:rPr lang="en-MY" sz="2300" b="1" dirty="0">
                <a:solidFill>
                  <a:srgbClr val="0070C0"/>
                </a:solidFill>
                <a:latin typeface="Garamond" pitchFamily="18" charset="0"/>
                <a:ea typeface="Times New Roman"/>
                <a:cs typeface="Times New Roman" pitchFamily="18" charset="0"/>
              </a:rPr>
              <a:t>kidneys </a:t>
            </a:r>
            <a:endParaRPr lang="en-MY" sz="2300" b="1" dirty="0" smtClean="0">
              <a:solidFill>
                <a:srgbClr val="0070C0"/>
              </a:solidFill>
              <a:latin typeface="Garamond" pitchFamily="18" charset="0"/>
              <a:ea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n-MY" sz="2300" b="1" dirty="0">
              <a:solidFill>
                <a:srgbClr val="0070C0"/>
              </a:solidFill>
              <a:latin typeface="Garamond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Elemental mercury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excreted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from the body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slowly.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300" dirty="0">
                <a:latin typeface="Garamond" pitchFamily="18" charset="0"/>
                <a:cs typeface="Times New Roman" pitchFamily="18" charset="0"/>
              </a:rPr>
              <a:t>It has an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elimination half-life</a:t>
            </a:r>
            <a:r>
              <a:rPr lang="en-US" sz="23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2300" b="1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40-60 days</a:t>
            </a:r>
            <a:r>
              <a:rPr lang="en-US" sz="2300" u="sng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US" sz="2300" u="sng" dirty="0" smtClean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300" u="sng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Most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elementa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l mercury is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excreted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exhaled air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Small amounts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in the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feces and urine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Very small amounts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 can be eliminated in </a:t>
            </a:r>
            <a:r>
              <a:rPr lang="en-US" sz="2300" b="1" dirty="0">
                <a:latin typeface="Garamond" pitchFamily="18" charset="0"/>
                <a:cs typeface="Times New Roman" pitchFamily="18" charset="0"/>
              </a:rPr>
              <a:t>sweat, saliva and milk</a:t>
            </a:r>
            <a:r>
              <a:rPr lang="en-US" sz="2300" dirty="0">
                <a:latin typeface="Garamond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517232"/>
            <a:ext cx="7992888" cy="76040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Sources of non-occupational exposure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inorganic mercury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include </a:t>
            </a:r>
            <a:r>
              <a:rPr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new dental fillings</a:t>
            </a:r>
            <a:endParaRPr lang="en-US" sz="24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C801-2852-4192-AC0C-85E96B62CA9A}" type="datetime1">
              <a:rPr lang="en-MY" smtClean="0"/>
              <a:t>17/5/2022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9AE0-71D4-4371-9358-6A9226271E80}" type="slidenum">
              <a:rPr lang="en-MY" smtClean="0"/>
              <a:t>39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150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7838" y="284741"/>
            <a:ext cx="3736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Lead exposure:</a:t>
            </a:r>
            <a:endParaRPr lang="en-MY" sz="32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456" y="869516"/>
            <a:ext cx="8680361" cy="5588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200" dirty="0">
                <a:latin typeface="Garamond" pitchFamily="18" charset="0"/>
                <a:cs typeface="Times New Roman" pitchFamily="18" charset="0"/>
              </a:rPr>
              <a:t>Lead over-exposure is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one of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most common overexposures </a:t>
            </a:r>
            <a:endParaRPr lang="en-US" sz="2200" b="1" dirty="0">
              <a:latin typeface="Garamond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found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in industry and </a:t>
            </a:r>
            <a:endParaRPr lang="en-US" sz="2200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2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leading cause of workplace illness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257175" indent="-257175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200" dirty="0">
                <a:latin typeface="Garamond" pitchFamily="18" charset="0"/>
                <a:cs typeface="Times New Roman" pitchFamily="18" charset="0"/>
              </a:rPr>
              <a:t>Therefore, </a:t>
            </a:r>
            <a:r>
              <a:rPr lang="en-US" sz="22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OSHA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2200" b="1" i="1" dirty="0">
                <a:latin typeface="Garamond" pitchFamily="18" charset="0"/>
                <a:cs typeface="Times New Roman" pitchFamily="18" charset="0"/>
              </a:rPr>
              <a:t>The Occupational Safety and Health Administration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, </a:t>
            </a:r>
            <a:endParaRPr lang="en-US" sz="2200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200" dirty="0">
                <a:latin typeface="Garamond" pitchFamily="18" charset="0"/>
                <a:cs typeface="Times New Roman" pitchFamily="18" charset="0"/>
              </a:rPr>
              <a:t>has </a:t>
            </a:r>
            <a:r>
              <a:rPr lang="en-US" sz="22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established the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reduction of lead exposure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to be a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high strategic </a:t>
            </a:r>
            <a:r>
              <a: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priority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. </a:t>
            </a:r>
            <a:endParaRPr lang="en-US" sz="2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OSHA's five year strategic plan </a:t>
            </a:r>
          </a:p>
          <a:p>
            <a:pPr marL="257175" indent="-257175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200" dirty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goal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of a </a:t>
            </a:r>
            <a:r>
              <a:rPr lang="en-US" sz="22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15% reduction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in the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average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severity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of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 exposure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or </a:t>
            </a:r>
          </a:p>
          <a:p>
            <a:pPr marL="257175" indent="-257175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employee blood lead levels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in selected industries and workplaces. </a:t>
            </a:r>
            <a:endParaRPr lang="en-US" sz="2200" b="1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Lead poisoning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is also a </a:t>
            </a:r>
            <a:r>
              <a:rPr lang="en-US" sz="22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major potential public health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risk</a:t>
            </a:r>
            <a:endParaRPr lang="en-US" sz="2200" b="1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general populations, </a:t>
            </a:r>
            <a:endParaRPr lang="en-US" sz="22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Lead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poisoning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is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leading environmentally induced illness </a:t>
            </a:r>
            <a:endParaRPr lang="en-US" sz="22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US" sz="22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children</a:t>
            </a:r>
            <a:r>
              <a:rPr lang="en-US" sz="22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  </a:t>
            </a:r>
            <a:endParaRPr lang="en-US" sz="2200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children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under the age of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six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are </a:t>
            </a: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at greatest risk because </a:t>
            </a:r>
            <a:endParaRPr lang="en-US" sz="2200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200" dirty="0">
                <a:latin typeface="Garamond" pitchFamily="18" charset="0"/>
                <a:cs typeface="Times New Roman" pitchFamily="18" charset="0"/>
              </a:rPr>
              <a:t>they are undergoing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rapid neurological and physical development</a:t>
            </a:r>
          </a:p>
          <a:p>
            <a:pPr marL="257175" indent="-257175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200" dirty="0">
                <a:latin typeface="Garamond" pitchFamily="18" charset="0"/>
                <a:cs typeface="Times New Roman" pitchFamily="18" charset="0"/>
              </a:rPr>
              <a:t>lead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may be 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present in hazardous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concentrations in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food, water, and air</a:t>
            </a:r>
            <a:r>
              <a:rPr lang="en-US" sz="2200" b="1" dirty="0">
                <a:latin typeface="Garamond" pitchFamily="18" charset="0"/>
                <a:cs typeface="Times New Roman" pitchFamily="18" charset="0"/>
              </a:rPr>
              <a:t>. </a:t>
            </a:r>
            <a:endParaRPr lang="en-US" sz="2200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Sources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Garamond" pitchFamily="18" charset="0"/>
                <a:cs typeface="Times New Roman" pitchFamily="18" charset="0"/>
              </a:rPr>
              <a:t>include paint, urban dust, and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folk remedies.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A640-5B9E-42F4-B7D1-E192FB6E3A68}" type="datetime1">
              <a:rPr lang="en-MY" smtClean="0"/>
              <a:t>17/5/2022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999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45" y="562913"/>
            <a:ext cx="85515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Lead dust or fumes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are inhaled, or is ingested via </a:t>
            </a:r>
          </a:p>
          <a:p>
            <a:pPr marL="257175" indent="-257175">
              <a:buFont typeface="Wingdings" pitchFamily="2" charset="2"/>
              <a:buChar char="ü"/>
              <a:defRPr/>
            </a:pP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 contaminated </a:t>
            </a: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hands, food, water, cigarettes or clothing</a:t>
            </a:r>
          </a:p>
          <a:p>
            <a:pPr marL="257175" indent="-257175">
              <a:buFont typeface="Wingdings" pitchFamily="2" charset="2"/>
              <a:buChar char="v"/>
              <a:defRPr/>
            </a:pP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Lead entering the</a:t>
            </a:r>
            <a:r>
              <a:rPr lang="en-US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respiratory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and</a:t>
            </a:r>
            <a:r>
              <a:rPr lang="en-US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digestive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systems is </a:t>
            </a:r>
          </a:p>
          <a:p>
            <a:pPr marL="257175" indent="-257175">
              <a:buFont typeface="Wingdings" pitchFamily="2" charset="2"/>
              <a:buChar char="ü"/>
              <a:defRPr/>
            </a:pP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released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US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blood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and distributed throughout the body. </a:t>
            </a:r>
          </a:p>
          <a:p>
            <a:pPr marL="257175" indent="-257175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More than </a:t>
            </a:r>
            <a:r>
              <a:rPr lang="en-US" sz="20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90%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 of the total body burden of lead is </a:t>
            </a: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accumulated </a:t>
            </a:r>
            <a:endParaRPr lang="en-US" sz="2000" b="1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v"/>
              <a:defRPr/>
            </a:pP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bones,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where it is stored.</a:t>
            </a:r>
          </a:p>
          <a:p>
            <a:pPr marL="257175" indent="-257175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Lead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 in bones may be </a:t>
            </a:r>
            <a:r>
              <a:rPr lang="en-US" sz="20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released into the blood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257175" indent="-257175"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re-exposing </a:t>
            </a:r>
            <a:r>
              <a:rPr lang="en-US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organ </a:t>
            </a:r>
            <a:r>
              <a:rPr lang="en-US" sz="2000" b="1" dirty="0">
                <a:latin typeface="Garamond" pitchFamily="18" charset="0"/>
                <a:cs typeface="Times New Roman" pitchFamily="18" charset="0"/>
              </a:rPr>
              <a:t>systems long after the original exposure.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245" y="3343394"/>
            <a:ext cx="83583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itchFamily="2" charset="2"/>
              <a:buChar char="q"/>
            </a:pPr>
            <a:r>
              <a:rPr lang="en-MY" sz="2000" b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Body Stores </a:t>
            </a:r>
            <a:r>
              <a:rPr lang="en-MY" sz="20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Normal adults ingest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about 0.2 to 0.3 mg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of lead /day  largely from food and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beverages</a:t>
            </a:r>
            <a:endParaRPr lang="en-MY" sz="2200" dirty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v"/>
            </a:pPr>
            <a:r>
              <a:rPr lang="en-MY" sz="2200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body store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of lead in the </a:t>
            </a:r>
            <a:r>
              <a:rPr lang="en-MY" sz="22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average adult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population is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200" dirty="0">
                <a:latin typeface="Garamond" pitchFamily="18" charset="0"/>
                <a:cs typeface="Times New Roman" pitchFamily="18" charset="0"/>
              </a:rPr>
              <a:t>about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150 to 400 mg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blood levels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average about   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25μg/1</a:t>
            </a:r>
            <a:r>
              <a:rPr lang="en-MY" sz="22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00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 ml. </a:t>
            </a:r>
          </a:p>
          <a:p>
            <a:pPr marL="257175" indent="-257175">
              <a:buFont typeface="Wingdings" pitchFamily="2" charset="2"/>
              <a:buChar char="Ø"/>
            </a:pP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70μg/100 ml blood </a:t>
            </a:r>
            <a:r>
              <a:rPr lang="en-MY" sz="22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 generally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associated with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clinical symptoms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335-47C0-48A5-BD7A-CADE8FF34F45}" type="datetime1">
              <a:rPr lang="en-MY" smtClean="0"/>
              <a:t>17/5/2022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850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833796"/>
            <a:ext cx="92470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    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Mode Of Absorption :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MY" sz="20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 poisoning  (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Plumbism</a:t>
            </a:r>
            <a:r>
              <a:rPr lang="en-MY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) may occur in three ways: </a:t>
            </a:r>
          </a:p>
          <a:p>
            <a:pPr marL="257175" indent="-257175">
              <a:buAutoNum type="arabicParenBoth"/>
            </a:pPr>
            <a:r>
              <a:rPr lang="en-MY" sz="2200" b="1" i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Inhalation</a:t>
            </a:r>
            <a:r>
              <a:rPr lang="en-MY" sz="2200" i="1" u="sng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Most cases </a:t>
            </a:r>
            <a:r>
              <a:rPr lang="en-MY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of industrial lead poisoning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is due to </a:t>
            </a:r>
            <a:r>
              <a:rPr lang="en-MY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inhalation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2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of fumes and dust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of lead or its compounds. </a:t>
            </a:r>
            <a:endParaRPr lang="en-MY" sz="22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200" dirty="0">
                <a:latin typeface="Garamond" pitchFamily="18" charset="0"/>
                <a:cs typeface="Times New Roman" pitchFamily="18" charset="0"/>
              </a:rPr>
              <a:t>(2) </a:t>
            </a:r>
            <a:r>
              <a:rPr lang="en-MY" sz="2200" b="1" i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Ingestion: 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200" dirty="0">
                <a:latin typeface="Garamond" pitchFamily="18" charset="0"/>
                <a:cs typeface="Times New Roman" pitchFamily="18" charset="0"/>
              </a:rPr>
              <a:t>Poisoning by ingestion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is of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less common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occurrence. 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Small quantities of lead trapped in the upper respiratory tract </a:t>
            </a:r>
          </a:p>
          <a:p>
            <a:r>
              <a:rPr lang="en-MY" sz="2200" b="1" dirty="0">
                <a:latin typeface="Garamond" pitchFamily="18" charset="0"/>
                <a:cs typeface="Times New Roman" pitchFamily="18" charset="0"/>
              </a:rPr>
              <a:t>        may be ingested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Lead may also be ingested in </a:t>
            </a:r>
            <a:r>
              <a:rPr lang="en-MY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food or drink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through contaminated hands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r>
              <a:rPr lang="en-MY" sz="2200" b="1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3) </a:t>
            </a:r>
            <a:r>
              <a:rPr lang="en-MY" sz="2200" b="1" i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Skin </a:t>
            </a:r>
            <a:r>
              <a:rPr lang="en-MY" sz="2200" i="1" u="sng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200" dirty="0">
                <a:latin typeface="Garamond" pitchFamily="18" charset="0"/>
                <a:cs typeface="Times New Roman" pitchFamily="18" charset="0"/>
              </a:rPr>
              <a:t>Absorption through skin occurs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only in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respect of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MY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organic compounds </a:t>
            </a:r>
            <a:r>
              <a:rPr lang="en-MY" sz="2200" dirty="0">
                <a:latin typeface="Garamond" pitchFamily="18" charset="0"/>
                <a:cs typeface="Times New Roman" pitchFamily="18" charset="0"/>
              </a:rPr>
              <a:t>of lead, especially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tetraethyl lead. </a:t>
            </a:r>
          </a:p>
          <a:p>
            <a:pPr marL="257175" indent="-257175">
              <a:buFont typeface="Arial" pitchFamily="34" charset="0"/>
              <a:buChar char="•"/>
            </a:pPr>
            <a:r>
              <a:rPr lang="en-MY" sz="2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Inorganic compounds </a:t>
            </a:r>
            <a:r>
              <a:rPr lang="en-MY" sz="2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are not absorbed </a:t>
            </a:r>
            <a:r>
              <a:rPr lang="en-MY" sz="2200" b="1" dirty="0">
                <a:latin typeface="Garamond" pitchFamily="18" charset="0"/>
                <a:cs typeface="Times New Roman" pitchFamily="18" charset="0"/>
              </a:rPr>
              <a:t>through the skin</a:t>
            </a:r>
            <a:endParaRPr lang="en-MY" sz="2200" b="1" dirty="0"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00C3-8765-4339-BD54-960C8BB7CC97}" type="datetime1">
              <a:rPr lang="en-MY" smtClean="0"/>
              <a:t>17/5/2022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065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97" y="944725"/>
            <a:ext cx="830687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               Distribution in The Body</a:t>
            </a:r>
            <a:r>
              <a:rPr lang="en-MY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90%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of the ingested lead is </a:t>
            </a:r>
            <a:r>
              <a:rPr lang="en-MY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excreted in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faeces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257175" indent="-257175" algn="ctr">
              <a:buFont typeface="Wingdings" pitchFamily="2" charset="2"/>
              <a:buChar char="v"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Lead absorbed </a:t>
            </a:r>
            <a:r>
              <a:rPr lang="en-MY" sz="20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from the</a:t>
            </a:r>
            <a:r>
              <a:rPr lang="en-MY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gut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enters the circulation, and </a:t>
            </a:r>
          </a:p>
          <a:p>
            <a:pPr marL="257175" indent="-257175" algn="ctr">
              <a:buFont typeface="Wingdings" pitchFamily="2" charset="2"/>
              <a:buChar char="v"/>
            </a:pP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95 %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enters the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erythrocytes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It is then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transported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to the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liver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kidney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s and finally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 transported to the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bones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where it </a:t>
            </a:r>
            <a:r>
              <a:rPr lang="en-MY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is laid down with </a:t>
            </a:r>
            <a:r>
              <a:rPr lang="en-MY" sz="20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other minerals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endParaRPr lang="en-MY" sz="2000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q"/>
            </a:pPr>
            <a:r>
              <a:rPr lang="en-MY" sz="20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Although bone lead 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is thought to be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'metabolically inactive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', 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 it may be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released to the soft tissues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again under </a:t>
            </a:r>
            <a:r>
              <a:rPr lang="en-MY" sz="20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conditions </a:t>
            </a:r>
            <a:r>
              <a:rPr lang="en-MY" sz="20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of </a:t>
            </a:r>
          </a:p>
          <a:p>
            <a:r>
              <a:rPr lang="en-MY" sz="20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0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        bone </a:t>
            </a:r>
            <a:r>
              <a:rPr lang="en-MY" sz="2000" b="1" dirty="0" err="1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resorption</a:t>
            </a:r>
            <a:r>
              <a:rPr lang="en-MY" sz="20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probably exerts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its toxic action </a:t>
            </a:r>
            <a:r>
              <a:rPr lang="en-MY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by combining with essential 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SH-groups</a:t>
            </a:r>
            <a:r>
              <a:rPr lang="en-MY" sz="20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certain enzymes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, for example some of those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MY" sz="2000" dirty="0">
                <a:latin typeface="Garamond" pitchFamily="18" charset="0"/>
                <a:cs typeface="Times New Roman" pitchFamily="18" charset="0"/>
              </a:rPr>
              <a:t> involved in </a:t>
            </a:r>
            <a:r>
              <a:rPr lang="en-MY" sz="2000" dirty="0" err="1">
                <a:latin typeface="Garamond" pitchFamily="18" charset="0"/>
                <a:cs typeface="Times New Roman" pitchFamily="18" charset="0"/>
              </a:rPr>
              <a:t>prophyrin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 synthesis and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carbohydrate 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metabolism</a:t>
            </a:r>
            <a:r>
              <a:rPr lang="en-MY" sz="20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000" dirty="0">
              <a:latin typeface="Garamond" pitchFamily="18" charset="0"/>
              <a:cs typeface="Times New Roman" pitchFamily="18" charset="0"/>
            </a:endParaRPr>
          </a:p>
          <a:p>
            <a:pPr marL="257175" indent="-257175">
              <a:buFont typeface="Wingdings" pitchFamily="2" charset="2"/>
              <a:buChar char="q"/>
            </a:pPr>
            <a:r>
              <a:rPr lang="en-MY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Lead has 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an </a:t>
            </a: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effect on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membrane permeability 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and 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MY" sz="20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potassium leakage </a:t>
            </a:r>
            <a:r>
              <a:rPr lang="en-MY" sz="2000" dirty="0">
                <a:latin typeface="Garamond" pitchFamily="18" charset="0"/>
                <a:cs typeface="Times New Roman" pitchFamily="18" charset="0"/>
              </a:rPr>
              <a:t>has been demonstrated 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MY" sz="2000" b="1" dirty="0">
                <a:latin typeface="Garamond" pitchFamily="18" charset="0"/>
                <a:cs typeface="Times New Roman" pitchFamily="18" charset="0"/>
              </a:rPr>
              <a:t>from erythrocytes exposed to lead</a:t>
            </a:r>
            <a:endParaRPr lang="en-MY" sz="20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" name="Picture 2" descr="PATHOLOGYPb + essential SH-groups of certain enzymes       Increase in permeability           Potassium leakage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1" y="5048518"/>
            <a:ext cx="2524259" cy="18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1112-17AF-4D93-A8BF-358AC350677A}" type="datetime1">
              <a:rPr lang="en-MY" smtClean="0"/>
              <a:t>17/5/2022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949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acteristic finding of leadpoisoning, dense metaphysealline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18" y="1322767"/>
            <a:ext cx="520065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9951-C1E4-4EAE-8A37-D1D3BE936E6F}" type="datetime1">
              <a:rPr lang="en-MY" smtClean="0"/>
              <a:t>17/5/2022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424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HOLOGYPb + essential SH-groups of certain enzymes       Increase in permeability           Potassium leakage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923724"/>
            <a:ext cx="5312647" cy="56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0E4-EE02-4EB4-99E7-80D79C1ADD4F}" type="datetime1">
              <a:rPr lang="en-MY" smtClean="0"/>
              <a:t>17/5/2022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8225-6A2B-4B86-8E1A-23DFD84C9506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401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CE2574-030A-4F5D-A32A-ECE2777FE55E}"/>
</file>

<file path=customXml/itemProps2.xml><?xml version="1.0" encoding="utf-8"?>
<ds:datastoreItem xmlns:ds="http://schemas.openxmlformats.org/officeDocument/2006/customXml" ds:itemID="{B3F38F03-35AE-49D8-969E-288CA21CE48E}"/>
</file>

<file path=customXml/itemProps3.xml><?xml version="1.0" encoding="utf-8"?>
<ds:datastoreItem xmlns:ds="http://schemas.openxmlformats.org/officeDocument/2006/customXml" ds:itemID="{9C4DCFFD-6C47-4198-AE5A-59F141EFC4D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3157</Words>
  <Application>Microsoft Office PowerPoint</Application>
  <PresentationFormat>On-screen Show (4:3)</PresentationFormat>
  <Paragraphs>524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Garamond</vt:lpstr>
      <vt:lpstr>Helvetica Neue</vt:lpstr>
      <vt:lpstr>Times New Roman</vt:lpstr>
      <vt:lpstr>Univers-CondensedBold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2022-05-17T09:13:05Z</dcterms:created>
  <dcterms:modified xsi:type="dcterms:W3CDTF">2022-05-17T14:04:06Z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