
<file path=[Content_Types].xml><?xml version="1.0" encoding="utf-8"?>
<Types xmlns="http://schemas.openxmlformats.org/package/2006/content-types">
  <Default Extension="png" ContentType="image/png"/>
  <Default Extension="rels" ContentType="application/vnd.openxmlformats-package.relationships+xml"/>
  <Default Extension="jpeg" ContentType="image/jpeg"/>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6.xml" ContentType="application/vnd.openxmlformats-officedocument.presentationml.slide+xml"/>
  <Override PartName="/ppt/slides/slide25.xml" ContentType="application/vnd.openxmlformats-officedocument.presentationml.slide+xml"/>
  <Override PartName="/ppt/slides/slide24.xml" ContentType="application/vnd.openxmlformats-officedocument.presentationml.slide+xml"/>
  <Override PartName="/ppt/slides/slide23.xml" ContentType="application/vnd.openxmlformats-officedocument.presentationml.slide+xml"/>
  <Override PartName="/ppt/slides/slide22.xml" ContentType="application/vnd.openxmlformats-officedocument.presentationml.slide+xml"/>
  <Override PartName="/ppt/slides/slide21.xml" ContentType="application/vnd.openxmlformats-officedocument.presentationml.slide+xml"/>
  <Override PartName="/ppt/slides/slide20.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4.xml" ContentType="application/vnd.openxmlformats-officedocument.presentationml.slide+xml"/>
  <Override PartName="/ppt/slides/slide33.xml" ContentType="application/vnd.openxmlformats-officedocument.presentationml.slide+xml"/>
  <Override PartName="/ppt/slides/slide32.xml" ContentType="application/vnd.openxmlformats-officedocument.presentationml.slide+xml"/>
  <Override PartName="/ppt/slides/slide31.xml" ContentType="application/vnd.openxmlformats-officedocument.presentationml.slide+xml"/>
  <Override PartName="/ppt/slides/slide30.xml" ContentType="application/vnd.openxmlformats-officedocument.presentationml.slide+xml"/>
  <Override PartName="/ppt/slides/slide35.xml" ContentType="application/vnd.openxmlformats-officedocument.presentationml.slide+xml"/>
  <Override PartName="/ppt/slides/slide19.xml" ContentType="application/vnd.openxmlformats-officedocument.presentationml.slide+xml"/>
  <Override PartName="/ppt/slides/slide17.xml" ContentType="application/vnd.openxmlformats-officedocument.presentationml.slide+xml"/>
  <Override PartName="/ppt/slides/slide8.xml" ContentType="application/vnd.openxmlformats-officedocument.presentationml.slide+xml"/>
  <Override PartName="/ppt/slides/slide7.xml" ContentType="application/vnd.openxmlformats-officedocument.presentationml.slide+xml"/>
  <Override PartName="/ppt/slides/slide6.xml" ContentType="application/vnd.openxmlformats-officedocument.presentationml.slide+xml"/>
  <Override PartName="/ppt/slides/slide5.xml" ContentType="application/vnd.openxmlformats-officedocument.presentationml.slide+xml"/>
  <Override PartName="/ppt/slides/slide4.xml" ContentType="application/vnd.openxmlformats-officedocument.presentationml.slide+xml"/>
  <Override PartName="/ppt/slides/slide3.xml" ContentType="application/vnd.openxmlformats-officedocument.presentationml.slide+xml"/>
  <Override PartName="/ppt/slides/slide2.xml" ContentType="application/vnd.openxmlformats-officedocument.presentationml.slide+xml"/>
  <Override PartName="/ppt/slides/slide1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4.xml" ContentType="application/vnd.openxmlformats-officedocument.presentationml.slide+xml"/>
  <Override PartName="/ppt/slides/slide16.xml" ContentType="application/vnd.openxmlformats-officedocument.presentationml.slide+xml"/>
  <Override PartName="/ppt/slides/slide13.xml" ContentType="application/vnd.openxmlformats-officedocument.presentationml.slide+xml"/>
  <Override PartName="/ppt/slides/slide12.xml" ContentType="application/vnd.openxmlformats-officedocument.presentationml.slide+xml"/>
  <Override PartName="/ppt/slides/slide11.xml" ContentType="application/vnd.openxmlformats-officedocument.presentationml.slide+xml"/>
  <Override PartName="/ppt/slides/slide15.xml" ContentType="application/vnd.openxmlformats-officedocument.presentationml.slide+xml"/>
  <Override PartName="/ppt/slideMasters/slideMaster1.xml" ContentType="application/vnd.openxmlformats-officedocument.presentationml.slideMaster+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7.xml" ContentType="application/vnd.openxmlformats-officedocument.presentationml.slideLayout+xml"/>
  <Override PartName="/ppt/slideLayouts/slideLayout6.xml" ContentType="application/vnd.openxmlformats-officedocument.presentationml.slideLayout+xml"/>
  <Override PartName="/ppt/slideLayouts/slideLayout5.xml" ContentType="application/vnd.openxmlformats-officedocument.presentationml.slideLayout+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Masters/notesMaster1.xml" ContentType="application/vnd.openxmlformats-officedocument.presentationml.notesMaster+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Override PartName="/ppt/presProps.xml" ContentType="application/vnd.openxmlformats-officedocument.presentationml.presProps+xml"/>
  <Override PartName="/ppt/tableStyles.xml" ContentType="application/vnd.openxmlformats-officedocument.presentationml.tableStyles+xml"/>
  <Override PartName="/docProps/core.xml" ContentType="application/vnd.openxmlformats-package.core-properties+xml"/>
  <Override PartName="/docProps/app.xml" ContentType="application/vnd.openxmlformats-officedocument.extended-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9"/>
  </p:notesMasterIdLst>
  <p:sldIdLst>
    <p:sldId id="256" r:id="rId2"/>
    <p:sldId id="257" r:id="rId3"/>
    <p:sldId id="258" r:id="rId4"/>
    <p:sldId id="259" r:id="rId5"/>
    <p:sldId id="297" r:id="rId6"/>
    <p:sldId id="299" r:id="rId7"/>
    <p:sldId id="261" r:id="rId8"/>
    <p:sldId id="264" r:id="rId9"/>
    <p:sldId id="265" r:id="rId10"/>
    <p:sldId id="266" r:id="rId11"/>
    <p:sldId id="267" r:id="rId12"/>
    <p:sldId id="268" r:id="rId13"/>
    <p:sldId id="269" r:id="rId14"/>
    <p:sldId id="270" r:id="rId15"/>
    <p:sldId id="271" r:id="rId16"/>
    <p:sldId id="272" r:id="rId17"/>
    <p:sldId id="273" r:id="rId18"/>
    <p:sldId id="274" r:id="rId19"/>
    <p:sldId id="277" r:id="rId20"/>
    <p:sldId id="275" r:id="rId21"/>
    <p:sldId id="276" r:id="rId22"/>
    <p:sldId id="298" r:id="rId23"/>
    <p:sldId id="278" r:id="rId24"/>
    <p:sldId id="279" r:id="rId25"/>
    <p:sldId id="280" r:id="rId26"/>
    <p:sldId id="281" r:id="rId27"/>
    <p:sldId id="282" r:id="rId28"/>
    <p:sldId id="283" r:id="rId29"/>
    <p:sldId id="284" r:id="rId30"/>
    <p:sldId id="285" r:id="rId31"/>
    <p:sldId id="286" r:id="rId32"/>
    <p:sldId id="287" r:id="rId33"/>
    <p:sldId id="288" r:id="rId34"/>
    <p:sldId id="292" r:id="rId35"/>
    <p:sldId id="293" r:id="rId36"/>
    <p:sldId id="291" r:id="rId37"/>
    <p:sldId id="294" r:id="rId38"/>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Arial" charset="0"/>
        <a:ea typeface="+mn-ea"/>
        <a:cs typeface="Arial" charset="0"/>
      </a:defRPr>
    </a:lvl1pPr>
    <a:lvl2pPr marL="457200" algn="l" rtl="0" eaLnBrk="0" fontAlgn="base" hangingPunct="0">
      <a:spcBef>
        <a:spcPct val="0"/>
      </a:spcBef>
      <a:spcAft>
        <a:spcPct val="0"/>
      </a:spcAft>
      <a:defRPr kern="1200">
        <a:solidFill>
          <a:schemeClr val="tx1"/>
        </a:solidFill>
        <a:latin typeface="Arial" charset="0"/>
        <a:ea typeface="+mn-ea"/>
        <a:cs typeface="Arial" charset="0"/>
      </a:defRPr>
    </a:lvl2pPr>
    <a:lvl3pPr marL="914400" algn="l" rtl="0" eaLnBrk="0" fontAlgn="base" hangingPunct="0">
      <a:spcBef>
        <a:spcPct val="0"/>
      </a:spcBef>
      <a:spcAft>
        <a:spcPct val="0"/>
      </a:spcAft>
      <a:defRPr kern="1200">
        <a:solidFill>
          <a:schemeClr val="tx1"/>
        </a:solidFill>
        <a:latin typeface="Arial" charset="0"/>
        <a:ea typeface="+mn-ea"/>
        <a:cs typeface="Arial" charset="0"/>
      </a:defRPr>
    </a:lvl3pPr>
    <a:lvl4pPr marL="1371600" algn="l" rtl="0" eaLnBrk="0" fontAlgn="base" hangingPunct="0">
      <a:spcBef>
        <a:spcPct val="0"/>
      </a:spcBef>
      <a:spcAft>
        <a:spcPct val="0"/>
      </a:spcAft>
      <a:defRPr kern="1200">
        <a:solidFill>
          <a:schemeClr val="tx1"/>
        </a:solidFill>
        <a:latin typeface="Arial" charset="0"/>
        <a:ea typeface="+mn-ea"/>
        <a:cs typeface="Arial" charset="0"/>
      </a:defRPr>
    </a:lvl4pPr>
    <a:lvl5pPr marL="1828800" algn="l" rtl="0" eaLnBrk="0" fontAlgn="base" hangingPunct="0">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588" autoAdjust="0"/>
    <p:restoredTop sz="94624" autoAdjust="0"/>
  </p:normalViewPr>
  <p:slideViewPr>
    <p:cSldViewPr>
      <p:cViewPr varScale="1">
        <p:scale>
          <a:sx n="69" d="100"/>
          <a:sy n="69" d="100"/>
        </p:scale>
        <p:origin x="-1416" y="-102"/>
      </p:cViewPr>
      <p:guideLst>
        <p:guide orient="horz" pos="2160"/>
        <p:guide pos="2880"/>
      </p:guideLst>
    </p:cSldViewPr>
  </p:slideViewPr>
  <p:outlineViewPr>
    <p:cViewPr>
      <p:scale>
        <a:sx n="33" d="100"/>
        <a:sy n="33" d="100"/>
      </p:scale>
      <p:origin x="0" y="8274"/>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notesMaster" Target="notesMasters/notesMaster1.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presProps" Target="presProps.xml"/><Relationship Id="rId45" Type="http://schemas.openxmlformats.org/officeDocument/2006/relationships/customXml" Target="../customXml/item2.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customXml" Target="../customXml/item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ableStyles" Target="tableStyle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customXml" Target="../customXml/item3.xml"/><Relationship Id="rId20" Type="http://schemas.openxmlformats.org/officeDocument/2006/relationships/slide" Target="slides/slide19.xml"/><Relationship Id="rId41"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eaLnBrk="1" fontAlgn="auto" hangingPunct="1">
              <a:spcBef>
                <a:spcPts val="0"/>
              </a:spcBef>
              <a:spcAft>
                <a:spcPts val="0"/>
              </a:spcAft>
              <a:defRPr sz="1200">
                <a:latin typeface="+mn-lt"/>
                <a:cs typeface="+mn-cs"/>
              </a:defRPr>
            </a:lvl1pPr>
          </a:lstStyle>
          <a:p>
            <a:pPr>
              <a:defRPr/>
            </a:pPr>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eaLnBrk="1" fontAlgn="auto" hangingPunct="1">
              <a:spcBef>
                <a:spcPts val="0"/>
              </a:spcBef>
              <a:spcAft>
                <a:spcPts val="0"/>
              </a:spcAft>
              <a:defRPr sz="1200">
                <a:latin typeface="+mn-lt"/>
                <a:cs typeface="+mn-cs"/>
              </a:defRPr>
            </a:lvl1pPr>
          </a:lstStyle>
          <a:p>
            <a:pPr>
              <a:defRPr/>
            </a:pPr>
            <a:fld id="{AD8A1649-6937-40CE-8A58-3FEB4D8A8D43}" type="datetimeFigureOut">
              <a:rPr lang="en-GB"/>
              <a:pPr>
                <a:defRPr/>
              </a:pPr>
              <a:t>05/03/2022</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GB"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GB" noProof="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eaLnBrk="1" fontAlgn="auto" hangingPunct="1">
              <a:spcBef>
                <a:spcPts val="0"/>
              </a:spcBef>
              <a:spcAft>
                <a:spcPts val="0"/>
              </a:spcAft>
              <a:defRPr sz="1200">
                <a:latin typeface="+mn-lt"/>
                <a:cs typeface="+mn-cs"/>
              </a:defRPr>
            </a:lvl1pPr>
          </a:lstStyle>
          <a:p>
            <a:pPr>
              <a:defRPr/>
            </a:pPr>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atin typeface="Calibri" pitchFamily="34" charset="0"/>
                <a:cs typeface="Arial" pitchFamily="34" charset="0"/>
              </a:defRPr>
            </a:lvl1pPr>
          </a:lstStyle>
          <a:p>
            <a:pPr>
              <a:defRPr/>
            </a:pPr>
            <a:fld id="{DA289DC2-CBF7-4056-9A3C-6DA82918DCE9}" type="slidenum">
              <a:rPr lang="ar-SA" altLang="en-US"/>
              <a:pPr>
                <a:defRPr/>
              </a:pPr>
              <a:t>‹#›</a:t>
            </a:fld>
            <a:endParaRPr lang="en-GB"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Slide Image Placeholder 1"/>
          <p:cNvSpPr>
            <a:spLocks noGrp="1" noRot="1" noChangeAspect="1" noTextEdit="1"/>
          </p:cNvSpPr>
          <p:nvPr>
            <p:ph type="sldImg"/>
          </p:nvPr>
        </p:nvSpPr>
        <p:spPr bwMode="auto">
          <a:noFill/>
          <a:ln>
            <a:solidFill>
              <a:srgbClr val="000000"/>
            </a:solidFill>
            <a:miter lim="800000"/>
            <a:headEnd/>
            <a:tailEnd/>
          </a:ln>
        </p:spPr>
      </p:sp>
      <p:sp>
        <p:nvSpPr>
          <p:cNvPr id="40963"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GB" altLang="en-US" smtClean="0"/>
          </a:p>
        </p:txBody>
      </p:sp>
      <p:sp>
        <p:nvSpPr>
          <p:cNvPr id="40964" name="Slide Number Placeholder 3"/>
          <p:cNvSpPr>
            <a:spLocks noGrp="1"/>
          </p:cNvSpPr>
          <p:nvPr>
            <p:ph type="sldNum" sz="quarter" idx="5"/>
          </p:nvPr>
        </p:nvSpPr>
        <p:spPr bwMode="auto">
          <a:noFill/>
          <a:ln>
            <a:miter lim="800000"/>
            <a:headEnd/>
            <a:tailEnd/>
          </a:ln>
        </p:spPr>
        <p:txBody>
          <a:bodyPr/>
          <a:lstStyle/>
          <a:p>
            <a:fld id="{28063DB5-CF41-41B9-8A0E-9EC5D8B26F83}" type="slidenum">
              <a:rPr lang="ar-SA" altLang="en-US" smtClean="0">
                <a:cs typeface="Arial" charset="0"/>
              </a:rPr>
              <a:pPr/>
              <a:t>4</a:t>
            </a:fld>
            <a:endParaRPr lang="en-GB" altLang="en-US" smtClean="0">
              <a:cs typeface="Arial"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Slide Image Placeholder 1"/>
          <p:cNvSpPr>
            <a:spLocks noGrp="1" noRot="1" noChangeAspect="1" noTextEdit="1"/>
          </p:cNvSpPr>
          <p:nvPr>
            <p:ph type="sldImg"/>
          </p:nvPr>
        </p:nvSpPr>
        <p:spPr bwMode="auto">
          <a:noFill/>
          <a:ln>
            <a:solidFill>
              <a:srgbClr val="000000"/>
            </a:solidFill>
            <a:miter lim="800000"/>
            <a:headEnd/>
            <a:tailEnd/>
          </a:ln>
        </p:spPr>
      </p:sp>
      <p:sp>
        <p:nvSpPr>
          <p:cNvPr id="41987"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altLang="en-US" smtClean="0"/>
          </a:p>
        </p:txBody>
      </p:sp>
      <p:sp>
        <p:nvSpPr>
          <p:cNvPr id="41988" name="Slide Number Placeholder 3"/>
          <p:cNvSpPr>
            <a:spLocks noGrp="1"/>
          </p:cNvSpPr>
          <p:nvPr>
            <p:ph type="sldNum" sz="quarter" idx="5"/>
          </p:nvPr>
        </p:nvSpPr>
        <p:spPr bwMode="auto">
          <a:noFill/>
          <a:ln>
            <a:miter lim="800000"/>
            <a:headEnd/>
            <a:tailEnd/>
          </a:ln>
        </p:spPr>
        <p:txBody>
          <a:bodyPr/>
          <a:lstStyle/>
          <a:p>
            <a:fld id="{17330EF7-2D68-4842-AF74-B6C1A9FA5656}" type="slidenum">
              <a:rPr lang="ar-SA" altLang="en-US" smtClean="0">
                <a:cs typeface="Arial" charset="0"/>
              </a:rPr>
              <a:pPr/>
              <a:t>28</a:t>
            </a:fld>
            <a:endParaRPr lang="en-GB" altLang="en-US" smtClean="0">
              <a:cs typeface="Arial"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lvl1pPr>
              <a:defRPr/>
            </a:lvl1pPr>
          </a:lstStyle>
          <a:p>
            <a:pPr>
              <a:defRPr/>
            </a:pPr>
            <a:fld id="{4B33F57C-24BC-4301-B7FF-F8BDD20FE06C}" type="datetime1">
              <a:rPr lang="en-GB"/>
              <a:pPr>
                <a:defRPr/>
              </a:pPr>
              <a:t>05/03/2022</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pPr>
              <a:defRPr/>
            </a:pPr>
            <a:fld id="{824FEE10-8D68-4D90-9405-DAA65CA02966}" type="slidenum">
              <a:rPr lang="ar-SA" altLang="en-US"/>
              <a:pPr>
                <a:defRPr/>
              </a:pPr>
              <a:t>‹#›</a:t>
            </a:fld>
            <a:endParaRPr lang="en-GB"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pPr>
              <a:defRPr/>
            </a:pPr>
            <a:fld id="{A2BE70AE-98C1-483B-B413-2F8858B2EAB0}" type="datetime1">
              <a:rPr lang="en-GB"/>
              <a:pPr>
                <a:defRPr/>
              </a:pPr>
              <a:t>05/03/2022</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pPr>
              <a:defRPr/>
            </a:pPr>
            <a:fld id="{ED7138C2-0CDD-49EF-97D5-1A1C40C20ACE}" type="slidenum">
              <a:rPr lang="ar-SA" altLang="en-US"/>
              <a:pPr>
                <a:defRPr/>
              </a:pPr>
              <a:t>‹#›</a:t>
            </a:fld>
            <a:endParaRPr lang="en-GB"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pPr>
              <a:defRPr/>
            </a:pPr>
            <a:fld id="{DCCA350B-722A-4964-B167-5153C3D1D8E9}" type="datetime1">
              <a:rPr lang="en-GB"/>
              <a:pPr>
                <a:defRPr/>
              </a:pPr>
              <a:t>05/03/2022</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pPr>
              <a:defRPr/>
            </a:pPr>
            <a:fld id="{EB6DE8B7-9D4F-41D7-AE72-965AFE5C110A}" type="slidenum">
              <a:rPr lang="ar-SA" altLang="en-US"/>
              <a:pPr>
                <a:defRPr/>
              </a:pPr>
              <a:t>‹#›</a:t>
            </a:fld>
            <a:endParaRPr lang="en-GB"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pPr>
              <a:defRPr/>
            </a:pPr>
            <a:fld id="{5B20BB83-6E7D-4BFE-893D-A0968FF12E8E}" type="datetime1">
              <a:rPr lang="en-GB"/>
              <a:pPr>
                <a:defRPr/>
              </a:pPr>
              <a:t>05/03/2022</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pPr>
              <a:defRPr/>
            </a:pPr>
            <a:fld id="{8E0F406C-1CAE-4E2B-8CF4-EE6B051C1054}" type="slidenum">
              <a:rPr lang="ar-SA" altLang="en-US"/>
              <a:pPr>
                <a:defRPr/>
              </a:pPr>
              <a:t>‹#›</a:t>
            </a:fld>
            <a:endParaRPr lang="en-GB"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EF314B89-B406-4559-B1B2-11020ECE09E6}" type="datetime1">
              <a:rPr lang="en-GB"/>
              <a:pPr>
                <a:defRPr/>
              </a:pPr>
              <a:t>05/03/2022</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pPr>
              <a:defRPr/>
            </a:pPr>
            <a:fld id="{184B9A1E-2321-483F-B355-2AABC87D5652}" type="slidenum">
              <a:rPr lang="ar-SA" altLang="en-US"/>
              <a:pPr>
                <a:defRPr/>
              </a:pPr>
              <a:t>‹#›</a:t>
            </a:fld>
            <a:endParaRPr lang="en-GB"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3"/>
          <p:cNvSpPr>
            <a:spLocks noGrp="1"/>
          </p:cNvSpPr>
          <p:nvPr>
            <p:ph type="dt" sz="half" idx="10"/>
          </p:nvPr>
        </p:nvSpPr>
        <p:spPr/>
        <p:txBody>
          <a:bodyPr/>
          <a:lstStyle>
            <a:lvl1pPr>
              <a:defRPr/>
            </a:lvl1pPr>
          </a:lstStyle>
          <a:p>
            <a:pPr>
              <a:defRPr/>
            </a:pPr>
            <a:fld id="{0086C255-B2AC-4A54-862C-6334906AB521}" type="datetime1">
              <a:rPr lang="en-GB"/>
              <a:pPr>
                <a:defRPr/>
              </a:pPr>
              <a:t>05/03/2022</a:t>
            </a:fld>
            <a:endParaRPr lang="en-GB"/>
          </a:p>
        </p:txBody>
      </p:sp>
      <p:sp>
        <p:nvSpPr>
          <p:cNvPr id="6" name="Footer Placeholder 4"/>
          <p:cNvSpPr>
            <a:spLocks noGrp="1"/>
          </p:cNvSpPr>
          <p:nvPr>
            <p:ph type="ftr" sz="quarter" idx="11"/>
          </p:nvPr>
        </p:nvSpPr>
        <p:spPr/>
        <p:txBody>
          <a:bodyPr/>
          <a:lstStyle>
            <a:lvl1pPr>
              <a:defRPr/>
            </a:lvl1pPr>
          </a:lstStyle>
          <a:p>
            <a:pPr>
              <a:defRPr/>
            </a:pPr>
            <a:endParaRPr lang="en-GB"/>
          </a:p>
        </p:txBody>
      </p:sp>
      <p:sp>
        <p:nvSpPr>
          <p:cNvPr id="7" name="Slide Number Placeholder 5"/>
          <p:cNvSpPr>
            <a:spLocks noGrp="1"/>
          </p:cNvSpPr>
          <p:nvPr>
            <p:ph type="sldNum" sz="quarter" idx="12"/>
          </p:nvPr>
        </p:nvSpPr>
        <p:spPr/>
        <p:txBody>
          <a:bodyPr/>
          <a:lstStyle>
            <a:lvl1pPr>
              <a:defRPr/>
            </a:lvl1pPr>
          </a:lstStyle>
          <a:p>
            <a:pPr>
              <a:defRPr/>
            </a:pPr>
            <a:fld id="{C06D67C3-713C-4826-BA35-C2AD24640C38}" type="slidenum">
              <a:rPr lang="ar-SA" altLang="en-US"/>
              <a:pPr>
                <a:defRPr/>
              </a:pPr>
              <a:t>‹#›</a:t>
            </a:fld>
            <a:endParaRPr lang="en-GB"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3"/>
          <p:cNvSpPr>
            <a:spLocks noGrp="1"/>
          </p:cNvSpPr>
          <p:nvPr>
            <p:ph type="dt" sz="half" idx="10"/>
          </p:nvPr>
        </p:nvSpPr>
        <p:spPr/>
        <p:txBody>
          <a:bodyPr/>
          <a:lstStyle>
            <a:lvl1pPr>
              <a:defRPr/>
            </a:lvl1pPr>
          </a:lstStyle>
          <a:p>
            <a:pPr>
              <a:defRPr/>
            </a:pPr>
            <a:fld id="{F6F96DC1-2F9A-4DA0-BC30-D36965AAA58A}" type="datetime1">
              <a:rPr lang="en-GB"/>
              <a:pPr>
                <a:defRPr/>
              </a:pPr>
              <a:t>05/03/2022</a:t>
            </a:fld>
            <a:endParaRPr lang="en-GB"/>
          </a:p>
        </p:txBody>
      </p:sp>
      <p:sp>
        <p:nvSpPr>
          <p:cNvPr id="8" name="Footer Placeholder 4"/>
          <p:cNvSpPr>
            <a:spLocks noGrp="1"/>
          </p:cNvSpPr>
          <p:nvPr>
            <p:ph type="ftr" sz="quarter" idx="11"/>
          </p:nvPr>
        </p:nvSpPr>
        <p:spPr/>
        <p:txBody>
          <a:bodyPr/>
          <a:lstStyle>
            <a:lvl1pPr>
              <a:defRPr/>
            </a:lvl1pPr>
          </a:lstStyle>
          <a:p>
            <a:pPr>
              <a:defRPr/>
            </a:pPr>
            <a:endParaRPr lang="en-GB"/>
          </a:p>
        </p:txBody>
      </p:sp>
      <p:sp>
        <p:nvSpPr>
          <p:cNvPr id="9" name="Slide Number Placeholder 5"/>
          <p:cNvSpPr>
            <a:spLocks noGrp="1"/>
          </p:cNvSpPr>
          <p:nvPr>
            <p:ph type="sldNum" sz="quarter" idx="12"/>
          </p:nvPr>
        </p:nvSpPr>
        <p:spPr/>
        <p:txBody>
          <a:bodyPr/>
          <a:lstStyle>
            <a:lvl1pPr>
              <a:defRPr/>
            </a:lvl1pPr>
          </a:lstStyle>
          <a:p>
            <a:pPr>
              <a:defRPr/>
            </a:pPr>
            <a:fld id="{62CF8048-DBA7-4374-8C8B-47C0D9791C01}" type="slidenum">
              <a:rPr lang="ar-SA" altLang="en-US"/>
              <a:pPr>
                <a:defRPr/>
              </a:pPr>
              <a:t>‹#›</a:t>
            </a:fld>
            <a:endParaRPr lang="en-GB"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3"/>
          <p:cNvSpPr>
            <a:spLocks noGrp="1"/>
          </p:cNvSpPr>
          <p:nvPr>
            <p:ph type="dt" sz="half" idx="10"/>
          </p:nvPr>
        </p:nvSpPr>
        <p:spPr/>
        <p:txBody>
          <a:bodyPr/>
          <a:lstStyle>
            <a:lvl1pPr>
              <a:defRPr/>
            </a:lvl1pPr>
          </a:lstStyle>
          <a:p>
            <a:pPr>
              <a:defRPr/>
            </a:pPr>
            <a:fld id="{67639E60-1DA7-4646-967B-2D713FF03986}" type="datetime1">
              <a:rPr lang="en-GB"/>
              <a:pPr>
                <a:defRPr/>
              </a:pPr>
              <a:t>05/03/2022</a:t>
            </a:fld>
            <a:endParaRPr lang="en-GB"/>
          </a:p>
        </p:txBody>
      </p:sp>
      <p:sp>
        <p:nvSpPr>
          <p:cNvPr id="4" name="Footer Placeholder 4"/>
          <p:cNvSpPr>
            <a:spLocks noGrp="1"/>
          </p:cNvSpPr>
          <p:nvPr>
            <p:ph type="ftr" sz="quarter" idx="11"/>
          </p:nvPr>
        </p:nvSpPr>
        <p:spPr/>
        <p:txBody>
          <a:bodyPr/>
          <a:lstStyle>
            <a:lvl1pPr>
              <a:defRPr/>
            </a:lvl1pPr>
          </a:lstStyle>
          <a:p>
            <a:pPr>
              <a:defRPr/>
            </a:pPr>
            <a:endParaRPr lang="en-GB"/>
          </a:p>
        </p:txBody>
      </p:sp>
      <p:sp>
        <p:nvSpPr>
          <p:cNvPr id="5" name="Slide Number Placeholder 5"/>
          <p:cNvSpPr>
            <a:spLocks noGrp="1"/>
          </p:cNvSpPr>
          <p:nvPr>
            <p:ph type="sldNum" sz="quarter" idx="12"/>
          </p:nvPr>
        </p:nvSpPr>
        <p:spPr/>
        <p:txBody>
          <a:bodyPr/>
          <a:lstStyle>
            <a:lvl1pPr>
              <a:defRPr/>
            </a:lvl1pPr>
          </a:lstStyle>
          <a:p>
            <a:pPr>
              <a:defRPr/>
            </a:pPr>
            <a:fld id="{6D27426B-C0A8-4C34-AA15-26ED7CA0F8C3}" type="slidenum">
              <a:rPr lang="ar-SA" altLang="en-US"/>
              <a:pPr>
                <a:defRPr/>
              </a:pPr>
              <a:t>‹#›</a:t>
            </a:fld>
            <a:endParaRPr lang="en-GB"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E9BBF667-FFB5-487B-A170-039F5F1F007E}" type="datetime1">
              <a:rPr lang="en-GB"/>
              <a:pPr>
                <a:defRPr/>
              </a:pPr>
              <a:t>05/03/2022</a:t>
            </a:fld>
            <a:endParaRPr lang="en-GB"/>
          </a:p>
        </p:txBody>
      </p:sp>
      <p:sp>
        <p:nvSpPr>
          <p:cNvPr id="3" name="Footer Placeholder 4"/>
          <p:cNvSpPr>
            <a:spLocks noGrp="1"/>
          </p:cNvSpPr>
          <p:nvPr>
            <p:ph type="ftr" sz="quarter" idx="11"/>
          </p:nvPr>
        </p:nvSpPr>
        <p:spPr/>
        <p:txBody>
          <a:bodyPr/>
          <a:lstStyle>
            <a:lvl1pPr>
              <a:defRPr/>
            </a:lvl1pPr>
          </a:lstStyle>
          <a:p>
            <a:pPr>
              <a:defRPr/>
            </a:pPr>
            <a:endParaRPr lang="en-GB"/>
          </a:p>
        </p:txBody>
      </p:sp>
      <p:sp>
        <p:nvSpPr>
          <p:cNvPr id="4" name="Slide Number Placeholder 5"/>
          <p:cNvSpPr>
            <a:spLocks noGrp="1"/>
          </p:cNvSpPr>
          <p:nvPr>
            <p:ph type="sldNum" sz="quarter" idx="12"/>
          </p:nvPr>
        </p:nvSpPr>
        <p:spPr/>
        <p:txBody>
          <a:bodyPr/>
          <a:lstStyle>
            <a:lvl1pPr>
              <a:defRPr/>
            </a:lvl1pPr>
          </a:lstStyle>
          <a:p>
            <a:pPr>
              <a:defRPr/>
            </a:pPr>
            <a:fld id="{900ACB1A-A286-48E0-B727-1865C62896E9}" type="slidenum">
              <a:rPr lang="ar-SA" altLang="en-US"/>
              <a:pPr>
                <a:defRPr/>
              </a:pPr>
              <a:t>‹#›</a:t>
            </a:fld>
            <a:endParaRPr lang="en-GB"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11FDB9C3-94DA-4D8E-8FCC-DA3D669CB30A}" type="datetime1">
              <a:rPr lang="en-GB"/>
              <a:pPr>
                <a:defRPr/>
              </a:pPr>
              <a:t>05/03/2022</a:t>
            </a:fld>
            <a:endParaRPr lang="en-GB"/>
          </a:p>
        </p:txBody>
      </p:sp>
      <p:sp>
        <p:nvSpPr>
          <p:cNvPr id="6" name="Footer Placeholder 4"/>
          <p:cNvSpPr>
            <a:spLocks noGrp="1"/>
          </p:cNvSpPr>
          <p:nvPr>
            <p:ph type="ftr" sz="quarter" idx="11"/>
          </p:nvPr>
        </p:nvSpPr>
        <p:spPr/>
        <p:txBody>
          <a:bodyPr/>
          <a:lstStyle>
            <a:lvl1pPr>
              <a:defRPr/>
            </a:lvl1pPr>
          </a:lstStyle>
          <a:p>
            <a:pPr>
              <a:defRPr/>
            </a:pPr>
            <a:endParaRPr lang="en-GB"/>
          </a:p>
        </p:txBody>
      </p:sp>
      <p:sp>
        <p:nvSpPr>
          <p:cNvPr id="7" name="Slide Number Placeholder 5"/>
          <p:cNvSpPr>
            <a:spLocks noGrp="1"/>
          </p:cNvSpPr>
          <p:nvPr>
            <p:ph type="sldNum" sz="quarter" idx="12"/>
          </p:nvPr>
        </p:nvSpPr>
        <p:spPr/>
        <p:txBody>
          <a:bodyPr/>
          <a:lstStyle>
            <a:lvl1pPr>
              <a:defRPr/>
            </a:lvl1pPr>
          </a:lstStyle>
          <a:p>
            <a:pPr>
              <a:defRPr/>
            </a:pPr>
            <a:fld id="{973F2EA7-0FD1-4598-9CCB-30578B1371D6}" type="slidenum">
              <a:rPr lang="ar-SA" altLang="en-US"/>
              <a:pPr>
                <a:defRPr/>
              </a:pPr>
              <a:t>‹#›</a:t>
            </a:fld>
            <a:endParaRPr lang="en-GB"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D3BA9B06-87F0-48E3-B1F6-3FFBD4423470}" type="datetime1">
              <a:rPr lang="en-GB"/>
              <a:pPr>
                <a:defRPr/>
              </a:pPr>
              <a:t>05/03/2022</a:t>
            </a:fld>
            <a:endParaRPr lang="en-GB"/>
          </a:p>
        </p:txBody>
      </p:sp>
      <p:sp>
        <p:nvSpPr>
          <p:cNvPr id="6" name="Footer Placeholder 4"/>
          <p:cNvSpPr>
            <a:spLocks noGrp="1"/>
          </p:cNvSpPr>
          <p:nvPr>
            <p:ph type="ftr" sz="quarter" idx="11"/>
          </p:nvPr>
        </p:nvSpPr>
        <p:spPr/>
        <p:txBody>
          <a:bodyPr/>
          <a:lstStyle>
            <a:lvl1pPr>
              <a:defRPr/>
            </a:lvl1pPr>
          </a:lstStyle>
          <a:p>
            <a:pPr>
              <a:defRPr/>
            </a:pPr>
            <a:endParaRPr lang="en-GB"/>
          </a:p>
        </p:txBody>
      </p:sp>
      <p:sp>
        <p:nvSpPr>
          <p:cNvPr id="7" name="Slide Number Placeholder 5"/>
          <p:cNvSpPr>
            <a:spLocks noGrp="1"/>
          </p:cNvSpPr>
          <p:nvPr>
            <p:ph type="sldNum" sz="quarter" idx="12"/>
          </p:nvPr>
        </p:nvSpPr>
        <p:spPr/>
        <p:txBody>
          <a:bodyPr/>
          <a:lstStyle>
            <a:lvl1pPr>
              <a:defRPr/>
            </a:lvl1pPr>
          </a:lstStyle>
          <a:p>
            <a:pPr>
              <a:defRPr/>
            </a:pPr>
            <a:fld id="{E5B0416F-01D8-497A-B483-334D703FD526}" type="slidenum">
              <a:rPr lang="ar-SA" altLang="en-US"/>
              <a:pPr>
                <a:defRPr/>
              </a:pPr>
              <a:t>‹#›</a:t>
            </a:fld>
            <a:endParaRPr lang="en-GB"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endParaRPr lang="en-GB" altLang="en-US" smtClean="0"/>
          </a:p>
        </p:txBody>
      </p:sp>
      <p:sp>
        <p:nvSpPr>
          <p:cNvPr id="1027"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endParaRPr lang="en-GB" altLang="en-US" smtClean="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eaLnBrk="1" fontAlgn="auto" hangingPunct="1">
              <a:spcBef>
                <a:spcPts val="0"/>
              </a:spcBef>
              <a:spcAft>
                <a:spcPts val="0"/>
              </a:spcAft>
              <a:defRPr sz="1200">
                <a:solidFill>
                  <a:schemeClr val="tx1">
                    <a:tint val="75000"/>
                  </a:schemeClr>
                </a:solidFill>
                <a:latin typeface="+mn-lt"/>
                <a:cs typeface="+mn-cs"/>
              </a:defRPr>
            </a:lvl1pPr>
          </a:lstStyle>
          <a:p>
            <a:pPr>
              <a:defRPr/>
            </a:pPr>
            <a:fld id="{84061C01-BECC-42D8-A9A2-4F3FD200CEC1}" type="datetime1">
              <a:rPr lang="en-GB"/>
              <a:pPr>
                <a:defRPr/>
              </a:pPr>
              <a:t>05/03/2022</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schemeClr val="tx1">
                    <a:tint val="75000"/>
                  </a:schemeClr>
                </a:solidFill>
                <a:latin typeface="+mn-lt"/>
                <a:cs typeface="+mn-cs"/>
              </a:defRPr>
            </a:lvl1pPr>
          </a:lstStyle>
          <a:p>
            <a:pPr>
              <a:defRPr/>
            </a:pPr>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rgbClr val="898989"/>
                </a:solidFill>
                <a:latin typeface="Calibri" pitchFamily="34" charset="0"/>
                <a:cs typeface="Arial" pitchFamily="34" charset="0"/>
              </a:defRPr>
            </a:lvl1pPr>
          </a:lstStyle>
          <a:p>
            <a:pPr>
              <a:defRPr/>
            </a:pPr>
            <a:fld id="{9676230F-1E95-486D-A325-B947274A3A11}" type="slidenum">
              <a:rPr lang="ar-SA" altLang="en-US"/>
              <a:pPr>
                <a:defRPr/>
              </a:pPr>
              <a:t>‹#›</a:t>
            </a:fld>
            <a:endParaRPr lang="en-GB"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Title 1"/>
          <p:cNvSpPr>
            <a:spLocks noGrp="1"/>
          </p:cNvSpPr>
          <p:nvPr>
            <p:ph type="ctrTitle"/>
          </p:nvPr>
        </p:nvSpPr>
        <p:spPr>
          <a:xfrm>
            <a:off x="685800" y="1989138"/>
            <a:ext cx="7772400" cy="1470025"/>
          </a:xfrm>
        </p:spPr>
        <p:txBody>
          <a:bodyPr/>
          <a:lstStyle/>
          <a:p>
            <a:pPr eaLnBrk="1" hangingPunct="1"/>
            <a:r>
              <a:rPr lang="en-US" altLang="en-US" b="1" smtClean="0"/>
              <a:t>Non-steroidal anti-inflammatory drugs (NSAIDs)</a:t>
            </a:r>
            <a:endParaRPr lang="en-GB" altLang="en-US" smtClean="0"/>
          </a:p>
        </p:txBody>
      </p:sp>
      <p:sp>
        <p:nvSpPr>
          <p:cNvPr id="3" name="Subtitle 2"/>
          <p:cNvSpPr>
            <a:spLocks noGrp="1"/>
          </p:cNvSpPr>
          <p:nvPr>
            <p:ph type="subTitle" idx="1"/>
          </p:nvPr>
        </p:nvSpPr>
        <p:spPr/>
        <p:txBody>
          <a:bodyPr rtlCol="0">
            <a:normAutofit fontScale="92500" lnSpcReduction="10000"/>
          </a:bodyPr>
          <a:lstStyle/>
          <a:p>
            <a:pPr eaLnBrk="1" fontAlgn="auto" hangingPunct="1">
              <a:lnSpc>
                <a:spcPct val="80000"/>
              </a:lnSpc>
              <a:spcAft>
                <a:spcPts val="0"/>
              </a:spcAft>
              <a:buFont typeface="Arial" pitchFamily="34" charset="0"/>
              <a:buNone/>
              <a:defRPr/>
            </a:pPr>
            <a:r>
              <a:rPr lang="en-US" dirty="0">
                <a:solidFill>
                  <a:schemeClr val="tx1"/>
                </a:solidFill>
              </a:rPr>
              <a:t>Dr. </a:t>
            </a:r>
            <a:r>
              <a:rPr lang="en-US" dirty="0" err="1" smtClean="0">
                <a:solidFill>
                  <a:schemeClr val="tx1"/>
                </a:solidFill>
              </a:rPr>
              <a:t>Yousef</a:t>
            </a:r>
            <a:r>
              <a:rPr lang="en-US" dirty="0" smtClean="0">
                <a:solidFill>
                  <a:schemeClr val="tx1"/>
                </a:solidFill>
              </a:rPr>
              <a:t> Al-</a:t>
            </a:r>
            <a:r>
              <a:rPr lang="en-US" dirty="0" err="1" smtClean="0">
                <a:solidFill>
                  <a:schemeClr val="tx1"/>
                </a:solidFill>
              </a:rPr>
              <a:t>saraireh</a:t>
            </a:r>
            <a:endParaRPr lang="en-US" dirty="0" smtClean="0">
              <a:solidFill>
                <a:schemeClr val="tx1"/>
              </a:solidFill>
            </a:endParaRPr>
          </a:p>
          <a:p>
            <a:pPr eaLnBrk="1" fontAlgn="auto" hangingPunct="1">
              <a:lnSpc>
                <a:spcPct val="80000"/>
              </a:lnSpc>
              <a:spcAft>
                <a:spcPts val="0"/>
              </a:spcAft>
              <a:buFont typeface="Arial" pitchFamily="34" charset="0"/>
              <a:buNone/>
              <a:defRPr/>
            </a:pPr>
            <a:r>
              <a:rPr lang="en-US" dirty="0" smtClean="0">
                <a:solidFill>
                  <a:schemeClr val="tx1"/>
                </a:solidFill>
              </a:rPr>
              <a:t>Department of Pharmacology</a:t>
            </a:r>
            <a:endParaRPr lang="en-US" dirty="0">
              <a:solidFill>
                <a:schemeClr val="tx1"/>
              </a:solidFill>
            </a:endParaRPr>
          </a:p>
          <a:p>
            <a:pPr eaLnBrk="1" fontAlgn="auto" hangingPunct="1">
              <a:lnSpc>
                <a:spcPct val="80000"/>
              </a:lnSpc>
              <a:spcAft>
                <a:spcPts val="0"/>
              </a:spcAft>
              <a:buFont typeface="Arial" pitchFamily="34" charset="0"/>
              <a:buNone/>
              <a:defRPr/>
            </a:pPr>
            <a:r>
              <a:rPr lang="en-US" dirty="0" smtClean="0">
                <a:solidFill>
                  <a:schemeClr val="tx1"/>
                </a:solidFill>
              </a:rPr>
              <a:t>Associate </a:t>
            </a:r>
            <a:r>
              <a:rPr lang="en-US" dirty="0">
                <a:solidFill>
                  <a:schemeClr val="tx1"/>
                </a:solidFill>
              </a:rPr>
              <a:t>Professor</a:t>
            </a:r>
          </a:p>
          <a:p>
            <a:pPr eaLnBrk="1" fontAlgn="auto" hangingPunct="1">
              <a:lnSpc>
                <a:spcPct val="80000"/>
              </a:lnSpc>
              <a:spcAft>
                <a:spcPts val="0"/>
              </a:spcAft>
              <a:buFont typeface="Arial" pitchFamily="34" charset="0"/>
              <a:buNone/>
              <a:defRPr/>
            </a:pPr>
            <a:r>
              <a:rPr lang="en-US" dirty="0">
                <a:solidFill>
                  <a:schemeClr val="tx1"/>
                </a:solidFill>
              </a:rPr>
              <a:t>Faculty of Medicine </a:t>
            </a:r>
          </a:p>
          <a:p>
            <a:pPr eaLnBrk="1" fontAlgn="auto" hangingPunct="1">
              <a:lnSpc>
                <a:spcPct val="80000"/>
              </a:lnSpc>
              <a:spcAft>
                <a:spcPts val="0"/>
              </a:spcAft>
              <a:buFont typeface="Arial" pitchFamily="34" charset="0"/>
              <a:buNone/>
              <a:defRPr/>
            </a:pPr>
            <a:endParaRPr lang="en-US" dirty="0" smtClean="0">
              <a:solidFill>
                <a:schemeClr val="tx1"/>
              </a:solidFill>
            </a:endParaRPr>
          </a:p>
          <a:p>
            <a:pPr eaLnBrk="1" fontAlgn="auto" hangingPunct="1">
              <a:lnSpc>
                <a:spcPct val="80000"/>
              </a:lnSpc>
              <a:spcAft>
                <a:spcPts val="0"/>
              </a:spcAft>
              <a:buFont typeface="Arial" pitchFamily="34" charset="0"/>
              <a:buNone/>
              <a:defRPr/>
            </a:pPr>
            <a:endParaRPr lang="en-US" dirty="0">
              <a:solidFill>
                <a:schemeClr val="tx1"/>
              </a:solidFill>
            </a:endParaRPr>
          </a:p>
          <a:p>
            <a:pPr eaLnBrk="1" fontAlgn="auto" hangingPunct="1">
              <a:lnSpc>
                <a:spcPct val="80000"/>
              </a:lnSpc>
              <a:spcAft>
                <a:spcPts val="0"/>
              </a:spcAft>
              <a:buFont typeface="Arial" pitchFamily="34" charset="0"/>
              <a:buNone/>
              <a:defRPr/>
            </a:pPr>
            <a:endParaRPr lang="en-US" dirty="0" smtClean="0">
              <a:solidFill>
                <a:schemeClr val="tx1"/>
              </a:solidFill>
            </a:endParaRPr>
          </a:p>
          <a:p>
            <a:pPr eaLnBrk="1" fontAlgn="auto" hangingPunct="1">
              <a:lnSpc>
                <a:spcPct val="80000"/>
              </a:lnSpc>
              <a:spcAft>
                <a:spcPts val="0"/>
              </a:spcAft>
              <a:buFont typeface="Arial" pitchFamily="34" charset="0"/>
              <a:buNone/>
              <a:defRPr/>
            </a:pPr>
            <a:endParaRPr lang="en-US" dirty="0">
              <a:solidFill>
                <a:schemeClr val="tx1"/>
              </a:solidFill>
            </a:endParaRPr>
          </a:p>
          <a:p>
            <a:pPr eaLnBrk="1" fontAlgn="auto" hangingPunct="1">
              <a:lnSpc>
                <a:spcPct val="80000"/>
              </a:lnSpc>
              <a:spcAft>
                <a:spcPts val="0"/>
              </a:spcAft>
              <a:buFont typeface="Arial" pitchFamily="34" charset="0"/>
              <a:buNone/>
              <a:defRPr/>
            </a:pPr>
            <a:endParaRPr lang="en-US" dirty="0">
              <a:solidFill>
                <a:schemeClr val="tx1"/>
              </a:solidFill>
            </a:endParaRPr>
          </a:p>
          <a:p>
            <a:pPr eaLnBrk="1" fontAlgn="auto" hangingPunct="1">
              <a:spcAft>
                <a:spcPts val="0"/>
              </a:spcAft>
              <a:buFont typeface="Arial" pitchFamily="34" charset="0"/>
              <a:buNone/>
              <a:defRPr/>
            </a:pPr>
            <a:endParaRPr lang="en-GB" dirty="0"/>
          </a:p>
        </p:txBody>
      </p:sp>
      <p:sp>
        <p:nvSpPr>
          <p:cNvPr id="2052" name="Slide Number Placeholder 3"/>
          <p:cNvSpPr>
            <a:spLocks noGrp="1"/>
          </p:cNvSpPr>
          <p:nvPr>
            <p:ph type="sldNum" sz="quarter" idx="12"/>
          </p:nvPr>
        </p:nvSpPr>
        <p:spPr bwMode="auto">
          <a:noFill/>
          <a:ln>
            <a:miter lim="800000"/>
            <a:headEnd/>
            <a:tailEnd/>
          </a:ln>
        </p:spPr>
        <p:txBody>
          <a:bodyPr/>
          <a:lstStyle/>
          <a:p>
            <a:fld id="{8F4EA9B4-A3C1-41D5-BAF1-0A393335508A}" type="slidenum">
              <a:rPr lang="ar-SA" altLang="en-US" smtClean="0">
                <a:cs typeface="Arial" charset="0"/>
              </a:rPr>
              <a:pPr/>
              <a:t>1</a:t>
            </a:fld>
            <a:endParaRPr lang="en-GB" altLang="en-US" smtClean="0">
              <a:cs typeface="Arial"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p:cNvSpPr>
            <a:spLocks noGrp="1"/>
          </p:cNvSpPr>
          <p:nvPr>
            <p:ph type="title"/>
          </p:nvPr>
        </p:nvSpPr>
        <p:spPr/>
        <p:txBody>
          <a:bodyPr/>
          <a:lstStyle/>
          <a:p>
            <a:pPr eaLnBrk="1" hangingPunct="1"/>
            <a:r>
              <a:rPr lang="en-GB" altLang="en-US" smtClean="0">
                <a:solidFill>
                  <a:srgbClr val="FF0000"/>
                </a:solidFill>
              </a:rPr>
              <a:t>Therapeutic uses</a:t>
            </a:r>
          </a:p>
        </p:txBody>
      </p:sp>
      <p:sp>
        <p:nvSpPr>
          <p:cNvPr id="3" name="Content Placeholder 2"/>
          <p:cNvSpPr>
            <a:spLocks noGrp="1"/>
          </p:cNvSpPr>
          <p:nvPr>
            <p:ph idx="1"/>
          </p:nvPr>
        </p:nvSpPr>
        <p:spPr>
          <a:xfrm>
            <a:off x="0" y="1484313"/>
            <a:ext cx="9144000" cy="4968875"/>
          </a:xfrm>
        </p:spPr>
        <p:txBody>
          <a:bodyPr rtlCol="0">
            <a:normAutofit lnSpcReduction="10000"/>
          </a:bodyPr>
          <a:lstStyle/>
          <a:p>
            <a:pPr marL="514350" indent="-514350" eaLnBrk="1" fontAlgn="auto" hangingPunct="1">
              <a:spcAft>
                <a:spcPts val="0"/>
              </a:spcAft>
              <a:buFont typeface="+mj-lt"/>
              <a:buAutoNum type="arabicPeriod"/>
              <a:defRPr/>
            </a:pPr>
            <a:r>
              <a:rPr lang="en-GB" dirty="0" smtClean="0">
                <a:solidFill>
                  <a:srgbClr val="FF0000"/>
                </a:solidFill>
              </a:rPr>
              <a:t> Anti-inflammatory effect: </a:t>
            </a:r>
          </a:p>
          <a:p>
            <a:pPr eaLnBrk="1" fontAlgn="auto" hangingPunct="1">
              <a:lnSpc>
                <a:spcPct val="80000"/>
              </a:lnSpc>
              <a:spcAft>
                <a:spcPts val="0"/>
              </a:spcAft>
              <a:buFont typeface="Wingdings" pitchFamily="2" charset="2"/>
              <a:buChar char="Ø"/>
              <a:defRPr/>
            </a:pPr>
            <a:r>
              <a:rPr lang="en-US" dirty="0" smtClean="0"/>
              <a:t>To treat inflammatory disorders e.g.  Rheumatoid arthritis (RA), osteoarthritis (OA), gout, and musculoskeletal disorders</a:t>
            </a:r>
          </a:p>
          <a:p>
            <a:pPr eaLnBrk="1" fontAlgn="auto" hangingPunct="1">
              <a:lnSpc>
                <a:spcPct val="80000"/>
              </a:lnSpc>
              <a:spcAft>
                <a:spcPts val="0"/>
              </a:spcAft>
              <a:buFont typeface="Arial" pitchFamily="34" charset="0"/>
              <a:buNone/>
              <a:defRPr/>
            </a:pPr>
            <a:endParaRPr lang="en-US" dirty="0" smtClean="0"/>
          </a:p>
          <a:p>
            <a:pPr algn="ctr" eaLnBrk="1" fontAlgn="auto" hangingPunct="1">
              <a:lnSpc>
                <a:spcPct val="80000"/>
              </a:lnSpc>
              <a:spcAft>
                <a:spcPts val="0"/>
              </a:spcAft>
              <a:buFont typeface="Arial" pitchFamily="34" charset="0"/>
              <a:buNone/>
              <a:defRPr/>
            </a:pPr>
            <a:r>
              <a:rPr lang="en-US" dirty="0" smtClean="0"/>
              <a:t>    NSAIDs decrease inflammation by decreasing </a:t>
            </a:r>
          </a:p>
          <a:p>
            <a:pPr algn="ctr" eaLnBrk="1" fontAlgn="auto" hangingPunct="1">
              <a:lnSpc>
                <a:spcPct val="80000"/>
              </a:lnSpc>
              <a:spcAft>
                <a:spcPts val="0"/>
              </a:spcAft>
              <a:buFont typeface="Arial" pitchFamily="34" charset="0"/>
              <a:buNone/>
              <a:defRPr/>
            </a:pPr>
            <a:r>
              <a:rPr lang="en-US" dirty="0" smtClean="0"/>
              <a:t>        PG production, but inflammation is not abolished because of presence of other inflammatory mediators</a:t>
            </a:r>
            <a:endParaRPr lang="en-US" b="1" dirty="0" smtClean="0"/>
          </a:p>
          <a:p>
            <a:pPr algn="ctr" eaLnBrk="1" fontAlgn="auto" hangingPunct="1">
              <a:lnSpc>
                <a:spcPct val="80000"/>
              </a:lnSpc>
              <a:spcAft>
                <a:spcPts val="0"/>
              </a:spcAft>
              <a:buFont typeface="Arial" pitchFamily="34" charset="0"/>
              <a:buNone/>
              <a:defRPr/>
            </a:pPr>
            <a:endParaRPr lang="en-US" dirty="0" smtClean="0"/>
          </a:p>
          <a:p>
            <a:pPr eaLnBrk="1" fontAlgn="auto" hangingPunct="1">
              <a:lnSpc>
                <a:spcPct val="80000"/>
              </a:lnSpc>
              <a:spcAft>
                <a:spcPts val="0"/>
              </a:spcAft>
              <a:buFont typeface="Wingdings" pitchFamily="2" charset="2"/>
              <a:buChar char="Ø"/>
              <a:defRPr/>
            </a:pPr>
            <a:r>
              <a:rPr lang="en-US" dirty="0" smtClean="0"/>
              <a:t>NSAIDs give some relief of pain, swelling, and stiffness. </a:t>
            </a:r>
          </a:p>
          <a:p>
            <a:pPr eaLnBrk="1" fontAlgn="auto" hangingPunct="1">
              <a:lnSpc>
                <a:spcPct val="80000"/>
              </a:lnSpc>
              <a:spcAft>
                <a:spcPts val="0"/>
              </a:spcAft>
              <a:buFont typeface="Arial" pitchFamily="34" charset="0"/>
              <a:buNone/>
              <a:defRPr/>
            </a:pPr>
            <a:endParaRPr lang="en-US" dirty="0" smtClean="0"/>
          </a:p>
          <a:p>
            <a:pPr eaLnBrk="1" fontAlgn="auto" hangingPunct="1">
              <a:lnSpc>
                <a:spcPct val="80000"/>
              </a:lnSpc>
              <a:spcAft>
                <a:spcPts val="0"/>
              </a:spcAft>
              <a:buFont typeface="Arial" pitchFamily="34" charset="0"/>
              <a:buNone/>
              <a:defRPr/>
            </a:pPr>
            <a:endParaRPr lang="en-US" dirty="0" smtClean="0"/>
          </a:p>
          <a:p>
            <a:pPr eaLnBrk="1" fontAlgn="auto" hangingPunct="1">
              <a:lnSpc>
                <a:spcPct val="80000"/>
              </a:lnSpc>
              <a:spcAft>
                <a:spcPts val="0"/>
              </a:spcAft>
              <a:buFont typeface="Arial" pitchFamily="34" charset="0"/>
              <a:buNone/>
              <a:defRPr/>
            </a:pPr>
            <a:endParaRPr lang="en-GB" dirty="0">
              <a:solidFill>
                <a:srgbClr val="FF0000"/>
              </a:solidFill>
            </a:endParaRPr>
          </a:p>
        </p:txBody>
      </p:sp>
      <p:sp>
        <p:nvSpPr>
          <p:cNvPr id="11268" name="Slide Number Placeholder 3"/>
          <p:cNvSpPr>
            <a:spLocks noGrp="1"/>
          </p:cNvSpPr>
          <p:nvPr>
            <p:ph type="sldNum" sz="quarter" idx="12"/>
          </p:nvPr>
        </p:nvSpPr>
        <p:spPr bwMode="auto">
          <a:noFill/>
          <a:ln>
            <a:miter lim="800000"/>
            <a:headEnd/>
            <a:tailEnd/>
          </a:ln>
        </p:spPr>
        <p:txBody>
          <a:bodyPr/>
          <a:lstStyle/>
          <a:p>
            <a:fld id="{66A420AB-5A23-41CB-A999-C48BE35E7CC3}" type="slidenum">
              <a:rPr lang="ar-SA" altLang="en-US" smtClean="0">
                <a:cs typeface="Arial" charset="0"/>
              </a:rPr>
              <a:pPr/>
              <a:t>10</a:t>
            </a:fld>
            <a:endParaRPr lang="en-GB" altLang="en-US" smtClean="0">
              <a:cs typeface="Arial" charset="0"/>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Content Placeholder 2"/>
          <p:cNvSpPr>
            <a:spLocks noGrp="1"/>
          </p:cNvSpPr>
          <p:nvPr>
            <p:ph idx="1"/>
          </p:nvPr>
        </p:nvSpPr>
        <p:spPr>
          <a:xfrm>
            <a:off x="457200" y="549275"/>
            <a:ext cx="8229600" cy="5576888"/>
          </a:xfrm>
        </p:spPr>
        <p:txBody>
          <a:bodyPr/>
          <a:lstStyle/>
          <a:p>
            <a:pPr eaLnBrk="1" hangingPunct="1">
              <a:buFont typeface="Arial" charset="0"/>
              <a:buNone/>
            </a:pPr>
            <a:r>
              <a:rPr lang="en-GB" altLang="en-US" smtClean="0">
                <a:solidFill>
                  <a:srgbClr val="FF0000"/>
                </a:solidFill>
              </a:rPr>
              <a:t>2. Analgesia:</a:t>
            </a:r>
          </a:p>
          <a:p>
            <a:pPr eaLnBrk="1" hangingPunct="1">
              <a:lnSpc>
                <a:spcPct val="90000"/>
              </a:lnSpc>
              <a:buFont typeface="Wingdings" pitchFamily="2" charset="2"/>
              <a:buChar char="Ø"/>
            </a:pPr>
            <a:r>
              <a:rPr lang="en-US" altLang="zh-CN" smtClean="0"/>
              <a:t> </a:t>
            </a:r>
            <a:r>
              <a:rPr lang="en-US" altLang="en-US" smtClean="0"/>
              <a:t>NSAIDs relieve mild to moderate pain  e.g headache, dental pain, muscle or joint pain  and soft tissue pain.</a:t>
            </a:r>
          </a:p>
          <a:p>
            <a:pPr eaLnBrk="1" hangingPunct="1">
              <a:lnSpc>
                <a:spcPct val="90000"/>
              </a:lnSpc>
              <a:buFont typeface="Arial" charset="0"/>
              <a:buNone/>
            </a:pPr>
            <a:endParaRPr lang="en-US" altLang="en-US" smtClean="0"/>
          </a:p>
          <a:p>
            <a:pPr eaLnBrk="1" hangingPunct="1">
              <a:lnSpc>
                <a:spcPct val="90000"/>
              </a:lnSpc>
              <a:buFont typeface="Wingdings" pitchFamily="2" charset="2"/>
              <a:buChar char="Ø"/>
            </a:pPr>
            <a:r>
              <a:rPr lang="en-US" altLang="zh-CN" smtClean="0"/>
              <a:t> </a:t>
            </a:r>
            <a:r>
              <a:rPr lang="en-US" altLang="en-US" smtClean="0"/>
              <a:t>NSAIDs are not effective for severe pain</a:t>
            </a:r>
          </a:p>
          <a:p>
            <a:pPr eaLnBrk="1" hangingPunct="1">
              <a:lnSpc>
                <a:spcPct val="90000"/>
              </a:lnSpc>
              <a:buFont typeface="Arial" charset="0"/>
              <a:buNone/>
            </a:pPr>
            <a:endParaRPr lang="en-US" altLang="en-US" smtClean="0"/>
          </a:p>
          <a:p>
            <a:pPr algn="ctr" eaLnBrk="1" hangingPunct="1">
              <a:lnSpc>
                <a:spcPct val="90000"/>
              </a:lnSpc>
              <a:buFont typeface="Arial" charset="0"/>
              <a:buNone/>
            </a:pPr>
            <a:r>
              <a:rPr lang="en-US" altLang="zh-CN" smtClean="0"/>
              <a:t>    NSAIDs decrease pain by decreasing production of PGs responsible for sensitization of nerve endings to action chemical mediators (bradykinin &amp; histamine) in inflamed tissue</a:t>
            </a:r>
            <a:endParaRPr lang="en-GB" altLang="en-US" smtClean="0"/>
          </a:p>
        </p:txBody>
      </p:sp>
      <p:sp>
        <p:nvSpPr>
          <p:cNvPr id="12291" name="Slide Number Placeholder 2"/>
          <p:cNvSpPr>
            <a:spLocks noGrp="1"/>
          </p:cNvSpPr>
          <p:nvPr>
            <p:ph type="sldNum" sz="quarter" idx="12"/>
          </p:nvPr>
        </p:nvSpPr>
        <p:spPr bwMode="auto">
          <a:noFill/>
          <a:ln>
            <a:miter lim="800000"/>
            <a:headEnd/>
            <a:tailEnd/>
          </a:ln>
        </p:spPr>
        <p:txBody>
          <a:bodyPr/>
          <a:lstStyle/>
          <a:p>
            <a:fld id="{163D1D50-2887-4370-8D3C-04FF9C223041}" type="slidenum">
              <a:rPr lang="ar-SA" altLang="en-US" smtClean="0">
                <a:cs typeface="Arial" charset="0"/>
              </a:rPr>
              <a:pPr/>
              <a:t>11</a:t>
            </a:fld>
            <a:endParaRPr lang="en-GB" altLang="en-US" smtClean="0">
              <a:cs typeface="Arial" charset="0"/>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Content Placeholder 2"/>
          <p:cNvSpPr>
            <a:spLocks noGrp="1"/>
          </p:cNvSpPr>
          <p:nvPr>
            <p:ph idx="1"/>
          </p:nvPr>
        </p:nvSpPr>
        <p:spPr>
          <a:xfrm>
            <a:off x="0" y="0"/>
            <a:ext cx="9144000" cy="6858000"/>
          </a:xfrm>
        </p:spPr>
        <p:txBody>
          <a:bodyPr/>
          <a:lstStyle/>
          <a:p>
            <a:pPr eaLnBrk="1" hangingPunct="1">
              <a:buFont typeface="Arial" charset="0"/>
              <a:buNone/>
            </a:pPr>
            <a:r>
              <a:rPr lang="en-GB" altLang="en-US" smtClean="0">
                <a:solidFill>
                  <a:srgbClr val="FF0000"/>
                </a:solidFill>
              </a:rPr>
              <a:t>3. Antipyretic effect: </a:t>
            </a:r>
          </a:p>
          <a:p>
            <a:pPr eaLnBrk="1" hangingPunct="1">
              <a:lnSpc>
                <a:spcPct val="90000"/>
              </a:lnSpc>
              <a:buFont typeface="Wingdings" pitchFamily="2" charset="2"/>
              <a:buChar char="Ø"/>
            </a:pPr>
            <a:r>
              <a:rPr lang="en-GB" altLang="en-US" smtClean="0"/>
              <a:t>NSAIDs </a:t>
            </a:r>
            <a:r>
              <a:rPr lang="en-US" altLang="en-US" smtClean="0"/>
              <a:t>decrease pyrexia due to inflammation, trauma, allergy</a:t>
            </a:r>
            <a:r>
              <a:rPr lang="en-GB" altLang="en-US" smtClean="0"/>
              <a:t> but has no effect on the normal body temperature</a:t>
            </a:r>
          </a:p>
          <a:p>
            <a:pPr eaLnBrk="1" hangingPunct="1">
              <a:buFont typeface="Wingdings" pitchFamily="2" charset="2"/>
              <a:buChar char="Ø"/>
            </a:pPr>
            <a:r>
              <a:rPr lang="en-GB" altLang="en-US" smtClean="0"/>
              <a:t>Fever occurs when</a:t>
            </a:r>
            <a:r>
              <a:rPr lang="en-US" altLang="en-US" smtClean="0"/>
              <a:t> Macrophages, at site of inflammation, produce</a:t>
            </a:r>
            <a:r>
              <a:rPr lang="en-GB" altLang="en-US" smtClean="0"/>
              <a:t> interleukin-1</a:t>
            </a:r>
            <a:r>
              <a:rPr lang="en-US" altLang="en-US" smtClean="0"/>
              <a:t> (IL-1) which enters CNS to act on hypothalamus to stimulate PGE</a:t>
            </a:r>
            <a:r>
              <a:rPr lang="en-US" altLang="en-US" baseline="-25000" smtClean="0"/>
              <a:t>2</a:t>
            </a:r>
            <a:r>
              <a:rPr lang="en-US" altLang="en-US" smtClean="0"/>
              <a:t> synthesis; this PGE sets the hypothalamus thermostat at a higher level and thus produces pyrexia</a:t>
            </a:r>
          </a:p>
          <a:p>
            <a:pPr algn="ctr" eaLnBrk="1" hangingPunct="1">
              <a:buFont typeface="Arial" charset="0"/>
              <a:buNone/>
            </a:pPr>
            <a:r>
              <a:rPr lang="en-GB" altLang="en-US" smtClean="0"/>
              <a:t>NSAIDs decrease pyrexia by inhibiting the PGs synthesis in </a:t>
            </a:r>
            <a:r>
              <a:rPr lang="en-US" altLang="en-US" smtClean="0"/>
              <a:t>hypothalamus, therefore setting thermostat at lower level</a:t>
            </a:r>
            <a:endParaRPr lang="en-GB" altLang="en-US" smtClean="0"/>
          </a:p>
        </p:txBody>
      </p:sp>
      <p:sp>
        <p:nvSpPr>
          <p:cNvPr id="13315" name="Slide Number Placeholder 2"/>
          <p:cNvSpPr>
            <a:spLocks noGrp="1"/>
          </p:cNvSpPr>
          <p:nvPr>
            <p:ph type="sldNum" sz="quarter" idx="12"/>
          </p:nvPr>
        </p:nvSpPr>
        <p:spPr bwMode="auto">
          <a:noFill/>
          <a:ln>
            <a:miter lim="800000"/>
            <a:headEnd/>
            <a:tailEnd/>
          </a:ln>
        </p:spPr>
        <p:txBody>
          <a:bodyPr/>
          <a:lstStyle/>
          <a:p>
            <a:fld id="{7C4C3034-0907-4930-8401-EF2AC4F17728}" type="slidenum">
              <a:rPr lang="ar-SA" altLang="en-US" smtClean="0">
                <a:cs typeface="Arial" charset="0"/>
              </a:rPr>
              <a:pPr/>
              <a:t>12</a:t>
            </a:fld>
            <a:endParaRPr lang="en-GB" altLang="en-US" smtClean="0">
              <a:cs typeface="Arial" charset="0"/>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Content Placeholder 2"/>
          <p:cNvSpPr>
            <a:spLocks noGrp="1"/>
          </p:cNvSpPr>
          <p:nvPr>
            <p:ph idx="1"/>
          </p:nvPr>
        </p:nvSpPr>
        <p:spPr>
          <a:xfrm>
            <a:off x="0" y="0"/>
            <a:ext cx="9144000" cy="6308725"/>
          </a:xfrm>
        </p:spPr>
        <p:txBody>
          <a:bodyPr/>
          <a:lstStyle/>
          <a:p>
            <a:pPr eaLnBrk="1" hangingPunct="1">
              <a:lnSpc>
                <a:spcPct val="90000"/>
              </a:lnSpc>
              <a:buFont typeface="Arial" charset="0"/>
              <a:buNone/>
            </a:pPr>
            <a:r>
              <a:rPr lang="en-GB" altLang="en-US" smtClean="0">
                <a:solidFill>
                  <a:srgbClr val="FF0000"/>
                </a:solidFill>
              </a:rPr>
              <a:t>4. Anti-platelet effect:</a:t>
            </a:r>
          </a:p>
          <a:p>
            <a:pPr eaLnBrk="1" hangingPunct="1">
              <a:lnSpc>
                <a:spcPct val="90000"/>
              </a:lnSpc>
              <a:buFont typeface="Wingdings" pitchFamily="2" charset="2"/>
              <a:buChar char="Ø"/>
            </a:pPr>
            <a:r>
              <a:rPr lang="en-GB" altLang="en-US" smtClean="0"/>
              <a:t> </a:t>
            </a:r>
            <a:r>
              <a:rPr lang="en-GB" altLang="en-US" b="1" smtClean="0"/>
              <a:t>Aspirin</a:t>
            </a:r>
            <a:r>
              <a:rPr lang="en-GB" altLang="en-US" smtClean="0"/>
              <a:t> is indicated to reduce the incidence of</a:t>
            </a:r>
            <a:r>
              <a:rPr lang="en-US" altLang="en-US" smtClean="0"/>
              <a:t> myocardial infarction (MI), transient ischemic attacks (TIA) &amp; embolic strokes that all caused by vascular thrombosis due to platelet aggregation.</a:t>
            </a:r>
          </a:p>
          <a:p>
            <a:pPr eaLnBrk="1" hangingPunct="1">
              <a:lnSpc>
                <a:spcPct val="90000"/>
              </a:lnSpc>
              <a:buFont typeface="Wingdings" pitchFamily="2" charset="2"/>
              <a:buChar char="Ø"/>
            </a:pPr>
            <a:r>
              <a:rPr lang="en-US" altLang="en-US" smtClean="0"/>
              <a:t> Aspirin at low dose (80-100 mg/d ) </a:t>
            </a:r>
            <a:r>
              <a:rPr lang="en-US" altLang="en-US" b="1" smtClean="0"/>
              <a:t>irreversibly inhibits the thromboxane A</a:t>
            </a:r>
            <a:r>
              <a:rPr lang="en-US" altLang="en-US" b="1" baseline="-25000" smtClean="0"/>
              <a:t>2</a:t>
            </a:r>
            <a:r>
              <a:rPr lang="en-US" altLang="en-US" smtClean="0"/>
              <a:t> (TXA</a:t>
            </a:r>
            <a:r>
              <a:rPr lang="en-US" altLang="en-US" baseline="-25000" smtClean="0"/>
              <a:t>2</a:t>
            </a:r>
            <a:r>
              <a:rPr lang="en-US" altLang="en-US" smtClean="0"/>
              <a:t>) synthesis inside platelets </a:t>
            </a:r>
            <a:r>
              <a:rPr lang="en-US" altLang="en-US" b="1" smtClean="0"/>
              <a:t>via acetylation of Cox-1.  </a:t>
            </a:r>
            <a:r>
              <a:rPr lang="en-US" altLang="en-US" smtClean="0"/>
              <a:t>(TXA</a:t>
            </a:r>
            <a:r>
              <a:rPr lang="en-US" altLang="en-US" baseline="-25000" smtClean="0"/>
              <a:t>2</a:t>
            </a:r>
            <a:r>
              <a:rPr lang="en-US" altLang="en-US" smtClean="0"/>
              <a:t> is a powerful platelet aggregator and a vasoconstrictor)</a:t>
            </a:r>
          </a:p>
          <a:p>
            <a:pPr eaLnBrk="1" hangingPunct="1">
              <a:lnSpc>
                <a:spcPct val="90000"/>
              </a:lnSpc>
              <a:buFont typeface="Arial" charset="0"/>
              <a:buNone/>
            </a:pPr>
            <a:r>
              <a:rPr lang="en-US" altLang="en-US" smtClean="0"/>
              <a:t> </a:t>
            </a:r>
          </a:p>
          <a:p>
            <a:pPr eaLnBrk="1" hangingPunct="1">
              <a:lnSpc>
                <a:spcPct val="90000"/>
              </a:lnSpc>
              <a:buFont typeface="Wingdings" pitchFamily="2" charset="2"/>
              <a:buChar char="Ø"/>
            </a:pPr>
            <a:r>
              <a:rPr lang="en-US" altLang="en-US" smtClean="0"/>
              <a:t>The decrease in TXA</a:t>
            </a:r>
            <a:r>
              <a:rPr lang="en-US" altLang="en-US" baseline="-25000" smtClean="0"/>
              <a:t>2 </a:t>
            </a:r>
            <a:r>
              <a:rPr lang="en-US" altLang="en-US" smtClean="0"/>
              <a:t> leads to inhibition of platelets aggregation , and prevents thrombosis in arteries of brain (cerebral), heart (coronary), and limbs. </a:t>
            </a:r>
          </a:p>
        </p:txBody>
      </p:sp>
      <p:sp>
        <p:nvSpPr>
          <p:cNvPr id="14339" name="Slide Number Placeholder 3"/>
          <p:cNvSpPr>
            <a:spLocks noGrp="1"/>
          </p:cNvSpPr>
          <p:nvPr>
            <p:ph type="sldNum" sz="quarter" idx="12"/>
          </p:nvPr>
        </p:nvSpPr>
        <p:spPr bwMode="auto">
          <a:noFill/>
          <a:ln>
            <a:miter lim="800000"/>
            <a:headEnd/>
            <a:tailEnd/>
          </a:ln>
        </p:spPr>
        <p:txBody>
          <a:bodyPr/>
          <a:lstStyle/>
          <a:p>
            <a:fld id="{28D26681-3588-4AB4-AA5F-E3948DE53496}" type="slidenum">
              <a:rPr lang="ar-SA" altLang="en-US" smtClean="0">
                <a:cs typeface="Arial" charset="0"/>
              </a:rPr>
              <a:pPr/>
              <a:t>13</a:t>
            </a:fld>
            <a:endParaRPr lang="en-GB" altLang="en-US" smtClean="0">
              <a:cs typeface="Arial" charset="0"/>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p:cNvSpPr>
            <a:spLocks noGrp="1"/>
          </p:cNvSpPr>
          <p:nvPr>
            <p:ph type="title"/>
          </p:nvPr>
        </p:nvSpPr>
        <p:spPr>
          <a:xfrm>
            <a:off x="457200" y="44450"/>
            <a:ext cx="8229600" cy="1143000"/>
          </a:xfrm>
        </p:spPr>
        <p:txBody>
          <a:bodyPr/>
          <a:lstStyle/>
          <a:p>
            <a:pPr eaLnBrk="1" hangingPunct="1"/>
            <a:r>
              <a:rPr lang="en-US" altLang="en-US" smtClean="0">
                <a:solidFill>
                  <a:srgbClr val="FF0000"/>
                </a:solidFill>
              </a:rPr>
              <a:t>Adverse effects</a:t>
            </a:r>
            <a:endParaRPr lang="en-GB" altLang="en-US" smtClean="0">
              <a:solidFill>
                <a:srgbClr val="FF0000"/>
              </a:solidFill>
            </a:endParaRPr>
          </a:p>
        </p:txBody>
      </p:sp>
      <p:sp>
        <p:nvSpPr>
          <p:cNvPr id="3" name="Content Placeholder 2"/>
          <p:cNvSpPr>
            <a:spLocks noGrp="1"/>
          </p:cNvSpPr>
          <p:nvPr>
            <p:ph idx="1"/>
          </p:nvPr>
        </p:nvSpPr>
        <p:spPr>
          <a:xfrm>
            <a:off x="179388" y="1341438"/>
            <a:ext cx="8964612" cy="5327650"/>
          </a:xfrm>
        </p:spPr>
        <p:txBody>
          <a:bodyPr rtlCol="0">
            <a:normAutofit lnSpcReduction="10000"/>
          </a:bodyPr>
          <a:lstStyle/>
          <a:p>
            <a:pPr marL="514350" indent="-514350" eaLnBrk="1" fontAlgn="auto" hangingPunct="1">
              <a:spcAft>
                <a:spcPts val="0"/>
              </a:spcAft>
              <a:buFont typeface="Arial" pitchFamily="34" charset="0"/>
              <a:buAutoNum type="arabicPeriod"/>
              <a:defRPr/>
            </a:pPr>
            <a:r>
              <a:rPr lang="en-GB" b="1" dirty="0" smtClean="0"/>
              <a:t>GIT:</a:t>
            </a:r>
          </a:p>
          <a:p>
            <a:pPr marL="514350" indent="-514350" eaLnBrk="1" fontAlgn="auto" hangingPunct="1">
              <a:spcAft>
                <a:spcPts val="0"/>
              </a:spcAft>
              <a:buFont typeface="Wingdings" pitchFamily="2" charset="2"/>
              <a:buChar char="Ø"/>
              <a:defRPr/>
            </a:pPr>
            <a:r>
              <a:rPr lang="en-GB" dirty="0" smtClean="0"/>
              <a:t>PGs have </a:t>
            </a:r>
            <a:r>
              <a:rPr lang="en-GB" dirty="0" err="1" smtClean="0"/>
              <a:t>gastroprotective</a:t>
            </a:r>
            <a:r>
              <a:rPr lang="en-GB" dirty="0" smtClean="0"/>
              <a:t> effect: </a:t>
            </a:r>
            <a:r>
              <a:rPr lang="en-US" dirty="0" smtClean="0"/>
              <a:t>inhibiting acid secretion, promoting secretion of mucous</a:t>
            </a:r>
          </a:p>
          <a:p>
            <a:pPr marL="514350" indent="-514350" eaLnBrk="1" fontAlgn="auto" hangingPunct="1">
              <a:spcAft>
                <a:spcPts val="0"/>
              </a:spcAft>
              <a:buFont typeface="Arial" pitchFamily="34" charset="0"/>
              <a:buNone/>
              <a:defRPr/>
            </a:pPr>
            <a:endParaRPr lang="en-US" dirty="0" smtClean="0"/>
          </a:p>
          <a:p>
            <a:pPr eaLnBrk="1" fontAlgn="auto" hangingPunct="1">
              <a:lnSpc>
                <a:spcPct val="80000"/>
              </a:lnSpc>
              <a:spcAft>
                <a:spcPts val="0"/>
              </a:spcAft>
              <a:buFont typeface="Wingdings" pitchFamily="2" charset="2"/>
              <a:buChar char="Ø"/>
              <a:defRPr/>
            </a:pPr>
            <a:r>
              <a:rPr lang="en-US" dirty="0" smtClean="0"/>
              <a:t>NSAIDs decrease formation of protective PGs in gastrointestinal mucosa and therefore leading to GI irritation, GI bleeding and ulcers</a:t>
            </a:r>
          </a:p>
          <a:p>
            <a:pPr eaLnBrk="1" fontAlgn="auto" hangingPunct="1">
              <a:lnSpc>
                <a:spcPct val="80000"/>
              </a:lnSpc>
              <a:spcAft>
                <a:spcPts val="0"/>
              </a:spcAft>
              <a:buFont typeface="Arial" pitchFamily="34" charset="0"/>
              <a:buNone/>
              <a:defRPr/>
            </a:pPr>
            <a:endParaRPr lang="en-US" dirty="0" smtClean="0"/>
          </a:p>
          <a:p>
            <a:pPr eaLnBrk="1" fontAlgn="auto" hangingPunct="1">
              <a:lnSpc>
                <a:spcPct val="80000"/>
              </a:lnSpc>
              <a:spcAft>
                <a:spcPts val="0"/>
              </a:spcAft>
              <a:buFont typeface="Wingdings" pitchFamily="2" charset="2"/>
              <a:buChar char="Ø"/>
              <a:defRPr/>
            </a:pPr>
            <a:r>
              <a:rPr lang="en-US" dirty="0" smtClean="0"/>
              <a:t>These side effects can be treated by </a:t>
            </a:r>
            <a:r>
              <a:rPr lang="en-US" dirty="0" err="1" smtClean="0"/>
              <a:t>coadministration</a:t>
            </a:r>
            <a:r>
              <a:rPr lang="en-US" dirty="0" smtClean="0"/>
              <a:t> of Proton-pump inhibitors (PPIs), H-2 antihistamines &amp; prostaglandin analogue (</a:t>
            </a:r>
            <a:r>
              <a:rPr lang="en-US" dirty="0" err="1" smtClean="0"/>
              <a:t>misoprostol</a:t>
            </a:r>
            <a:r>
              <a:rPr lang="en-US" dirty="0" smtClean="0"/>
              <a:t>)</a:t>
            </a:r>
          </a:p>
          <a:p>
            <a:pPr marL="514350" indent="-514350" eaLnBrk="1" fontAlgn="auto" hangingPunct="1">
              <a:spcAft>
                <a:spcPts val="0"/>
              </a:spcAft>
              <a:buFont typeface="Wingdings" pitchFamily="2" charset="2"/>
              <a:buChar char="Ø"/>
              <a:defRPr/>
            </a:pPr>
            <a:endParaRPr lang="en-GB" dirty="0" smtClean="0"/>
          </a:p>
          <a:p>
            <a:pPr marL="514350" indent="-514350" eaLnBrk="1" fontAlgn="auto" hangingPunct="1">
              <a:spcAft>
                <a:spcPts val="0"/>
              </a:spcAft>
              <a:buFont typeface="Arial" pitchFamily="34" charset="0"/>
              <a:buNone/>
              <a:defRPr/>
            </a:pPr>
            <a:endParaRPr lang="en-GB" dirty="0"/>
          </a:p>
        </p:txBody>
      </p:sp>
      <p:sp>
        <p:nvSpPr>
          <p:cNvPr id="15364" name="Slide Number Placeholder 3"/>
          <p:cNvSpPr>
            <a:spLocks noGrp="1"/>
          </p:cNvSpPr>
          <p:nvPr>
            <p:ph type="sldNum" sz="quarter" idx="12"/>
          </p:nvPr>
        </p:nvSpPr>
        <p:spPr bwMode="auto">
          <a:noFill/>
          <a:ln>
            <a:miter lim="800000"/>
            <a:headEnd/>
            <a:tailEnd/>
          </a:ln>
        </p:spPr>
        <p:txBody>
          <a:bodyPr/>
          <a:lstStyle/>
          <a:p>
            <a:fld id="{6C2900C1-9850-4AAC-9CE7-264E88EB98D2}" type="slidenum">
              <a:rPr lang="ar-SA" altLang="en-US" smtClean="0">
                <a:cs typeface="Arial" charset="0"/>
              </a:rPr>
              <a:pPr/>
              <a:t>14</a:t>
            </a:fld>
            <a:endParaRPr lang="en-GB" altLang="en-US" smtClean="0">
              <a:cs typeface="Arial" charset="0"/>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6513" y="44450"/>
            <a:ext cx="9144000" cy="6813550"/>
          </a:xfrm>
        </p:spPr>
        <p:txBody>
          <a:bodyPr rtlCol="0">
            <a:normAutofit fontScale="92500"/>
          </a:bodyPr>
          <a:lstStyle/>
          <a:p>
            <a:pPr eaLnBrk="1" fontAlgn="auto" hangingPunct="1">
              <a:spcAft>
                <a:spcPts val="0"/>
              </a:spcAft>
              <a:buFont typeface="Arial" pitchFamily="34" charset="0"/>
              <a:buNone/>
              <a:defRPr/>
            </a:pPr>
            <a:r>
              <a:rPr lang="en-GB" b="1" dirty="0" smtClean="0"/>
              <a:t>2. Renal effects:</a:t>
            </a:r>
          </a:p>
          <a:p>
            <a:pPr eaLnBrk="1" fontAlgn="auto" hangingPunct="1">
              <a:spcAft>
                <a:spcPts val="0"/>
              </a:spcAft>
              <a:buFont typeface="Wingdings" pitchFamily="2" charset="2"/>
              <a:buChar char="Ø"/>
              <a:defRPr/>
            </a:pPr>
            <a:r>
              <a:rPr lang="en-US" dirty="0" smtClean="0"/>
              <a:t>NSAIDs decrease renal blood flow due to inhibition of synthesis of renal PGs </a:t>
            </a:r>
            <a:r>
              <a:rPr lang="en-US" dirty="0" err="1" smtClean="0"/>
              <a:t>eg</a:t>
            </a:r>
            <a:r>
              <a:rPr lang="en-US" dirty="0" smtClean="0"/>
              <a:t>. PGI2</a:t>
            </a:r>
          </a:p>
          <a:p>
            <a:pPr eaLnBrk="1" fontAlgn="auto" hangingPunct="1">
              <a:spcAft>
                <a:spcPts val="0"/>
              </a:spcAft>
              <a:buFont typeface="Wingdings" pitchFamily="2" charset="2"/>
              <a:buChar char="Ø"/>
              <a:defRPr/>
            </a:pPr>
            <a:r>
              <a:rPr lang="en-US" dirty="0" smtClean="0"/>
              <a:t> This results in retention of sodium and water and may cause edema. This makes heart failure or hypertension more worse.</a:t>
            </a:r>
          </a:p>
          <a:p>
            <a:pPr eaLnBrk="1" fontAlgn="auto" hangingPunct="1">
              <a:spcAft>
                <a:spcPts val="0"/>
              </a:spcAft>
              <a:buFont typeface="Wingdings" pitchFamily="2" charset="2"/>
              <a:buChar char="Ø"/>
              <a:defRPr/>
            </a:pPr>
            <a:r>
              <a:rPr lang="en-US" dirty="0" smtClean="0"/>
              <a:t>Chronic use of NSAIDs (esp. multiple of them ) may lead to interstitial nephritis progressing to renal failure</a:t>
            </a:r>
          </a:p>
          <a:p>
            <a:pPr marL="514350" indent="-514350" eaLnBrk="1" fontAlgn="auto" hangingPunct="1">
              <a:spcAft>
                <a:spcPts val="0"/>
              </a:spcAft>
              <a:buFont typeface="Arial" pitchFamily="34" charset="0"/>
              <a:buAutoNum type="arabicPeriod" startAt="3"/>
              <a:defRPr/>
            </a:pPr>
            <a:r>
              <a:rPr lang="en-US" b="1" dirty="0" smtClean="0"/>
              <a:t>Bleeding : </a:t>
            </a:r>
          </a:p>
          <a:p>
            <a:pPr marL="514350" indent="-514350" eaLnBrk="1" fontAlgn="auto" hangingPunct="1">
              <a:spcAft>
                <a:spcPts val="0"/>
              </a:spcAft>
              <a:buFont typeface="Wingdings" pitchFamily="2" charset="2"/>
              <a:buChar char="Ø"/>
              <a:defRPr/>
            </a:pPr>
            <a:r>
              <a:rPr lang="en-US" dirty="0" smtClean="0"/>
              <a:t>Because of platelet dysfunction especially with aspirin, bleeding time is prolonged.</a:t>
            </a:r>
          </a:p>
          <a:p>
            <a:pPr marL="514350" indent="-514350" eaLnBrk="1" fontAlgn="auto" hangingPunct="1">
              <a:spcAft>
                <a:spcPts val="0"/>
              </a:spcAft>
              <a:buFont typeface="Wingdings" pitchFamily="2" charset="2"/>
              <a:buChar char="Ø"/>
              <a:defRPr/>
            </a:pPr>
            <a:r>
              <a:rPr lang="en-US" dirty="0" smtClean="0"/>
              <a:t>Carful should be taken before surgery and in patients administering anti-coagulant</a:t>
            </a:r>
          </a:p>
          <a:p>
            <a:pPr eaLnBrk="1" fontAlgn="auto" hangingPunct="1">
              <a:spcAft>
                <a:spcPts val="0"/>
              </a:spcAft>
              <a:buFont typeface="Arial" pitchFamily="34" charset="0"/>
              <a:buNone/>
              <a:defRPr/>
            </a:pPr>
            <a:endParaRPr lang="en-US" dirty="0" smtClean="0"/>
          </a:p>
          <a:p>
            <a:pPr eaLnBrk="1" fontAlgn="auto" hangingPunct="1">
              <a:spcAft>
                <a:spcPts val="0"/>
              </a:spcAft>
              <a:buFont typeface="Arial" pitchFamily="34" charset="0"/>
              <a:buNone/>
              <a:defRPr/>
            </a:pPr>
            <a:endParaRPr lang="en-GB" dirty="0"/>
          </a:p>
        </p:txBody>
      </p:sp>
      <p:sp>
        <p:nvSpPr>
          <p:cNvPr id="16387" name="Slide Number Placeholder 3"/>
          <p:cNvSpPr>
            <a:spLocks noGrp="1"/>
          </p:cNvSpPr>
          <p:nvPr>
            <p:ph type="sldNum" sz="quarter" idx="12"/>
          </p:nvPr>
        </p:nvSpPr>
        <p:spPr bwMode="auto">
          <a:noFill/>
          <a:ln>
            <a:miter lim="800000"/>
            <a:headEnd/>
            <a:tailEnd/>
          </a:ln>
        </p:spPr>
        <p:txBody>
          <a:bodyPr/>
          <a:lstStyle/>
          <a:p>
            <a:fld id="{3EAD065E-7BE3-4EBC-ACCC-DE4FE6643447}" type="slidenum">
              <a:rPr lang="ar-SA" altLang="en-US" smtClean="0">
                <a:cs typeface="Arial" charset="0"/>
              </a:rPr>
              <a:pPr/>
              <a:t>15</a:t>
            </a:fld>
            <a:endParaRPr lang="en-GB" altLang="en-US" smtClean="0">
              <a:cs typeface="Arial" charset="0"/>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Content Placeholder 2"/>
          <p:cNvSpPr>
            <a:spLocks noGrp="1"/>
          </p:cNvSpPr>
          <p:nvPr>
            <p:ph idx="1"/>
          </p:nvPr>
        </p:nvSpPr>
        <p:spPr>
          <a:xfrm>
            <a:off x="179388" y="188913"/>
            <a:ext cx="8964612" cy="6480175"/>
          </a:xfrm>
        </p:spPr>
        <p:txBody>
          <a:bodyPr/>
          <a:lstStyle/>
          <a:p>
            <a:pPr eaLnBrk="1" hangingPunct="1">
              <a:lnSpc>
                <a:spcPct val="80000"/>
              </a:lnSpc>
              <a:buFont typeface="Arial" charset="0"/>
              <a:buNone/>
            </a:pPr>
            <a:r>
              <a:rPr lang="en-US" altLang="en-US" b="1" smtClean="0"/>
              <a:t> 4. Pregnancy :</a:t>
            </a:r>
          </a:p>
          <a:p>
            <a:pPr eaLnBrk="1" hangingPunct="1">
              <a:lnSpc>
                <a:spcPct val="80000"/>
              </a:lnSpc>
              <a:buFont typeface="Wingdings" pitchFamily="2" charset="2"/>
              <a:buChar char="Ø"/>
            </a:pPr>
            <a:r>
              <a:rPr lang="en-US" altLang="en-US" smtClean="0"/>
              <a:t> NSAIDs  should be avoided because they can cause :</a:t>
            </a:r>
          </a:p>
          <a:p>
            <a:pPr eaLnBrk="1" hangingPunct="1">
              <a:lnSpc>
                <a:spcPct val="80000"/>
              </a:lnSpc>
              <a:buFont typeface="Arial" charset="0"/>
              <a:buNone/>
            </a:pPr>
            <a:r>
              <a:rPr lang="en-US" altLang="en-US" smtClean="0"/>
              <a:t>    a. delayed onset of labor , and  prolonged labor</a:t>
            </a:r>
          </a:p>
          <a:p>
            <a:pPr eaLnBrk="1" hangingPunct="1">
              <a:lnSpc>
                <a:spcPct val="80000"/>
              </a:lnSpc>
              <a:buFont typeface="Arial" charset="0"/>
              <a:buNone/>
            </a:pPr>
            <a:r>
              <a:rPr lang="en-US" altLang="en-US" smtClean="0"/>
              <a:t>    b. premature closure of the ductus arteriosus in infant</a:t>
            </a:r>
          </a:p>
          <a:p>
            <a:pPr eaLnBrk="1" hangingPunct="1">
              <a:lnSpc>
                <a:spcPct val="80000"/>
              </a:lnSpc>
              <a:buFont typeface="Arial" charset="0"/>
              <a:buNone/>
            </a:pPr>
            <a:r>
              <a:rPr lang="en-US" altLang="en-US" smtClean="0"/>
              <a:t>    c. increased risk of bleeding</a:t>
            </a:r>
          </a:p>
          <a:p>
            <a:pPr eaLnBrk="1" hangingPunct="1">
              <a:lnSpc>
                <a:spcPct val="80000"/>
              </a:lnSpc>
              <a:buFont typeface="Arial" charset="0"/>
              <a:buNone/>
            </a:pPr>
            <a:r>
              <a:rPr lang="en-US" altLang="en-US" smtClean="0"/>
              <a:t>     </a:t>
            </a:r>
          </a:p>
          <a:p>
            <a:pPr eaLnBrk="1" hangingPunct="1">
              <a:lnSpc>
                <a:spcPct val="80000"/>
              </a:lnSpc>
              <a:buFont typeface="Arial" charset="0"/>
              <a:buNone/>
            </a:pPr>
            <a:r>
              <a:rPr lang="en-US" altLang="en-US" smtClean="0"/>
              <a:t>  </a:t>
            </a:r>
            <a:r>
              <a:rPr lang="en-US" altLang="en-US" b="1" smtClean="0"/>
              <a:t>5. CNS : </a:t>
            </a:r>
          </a:p>
          <a:p>
            <a:pPr eaLnBrk="1" hangingPunct="1">
              <a:buFont typeface="Wingdings" pitchFamily="2" charset="2"/>
              <a:buChar char="Ø"/>
            </a:pPr>
            <a:r>
              <a:rPr lang="en-GB" altLang="en-US" smtClean="0"/>
              <a:t>Headache, vertigo, dizziness, confusion &amp; depression</a:t>
            </a:r>
          </a:p>
          <a:p>
            <a:pPr eaLnBrk="1" hangingPunct="1">
              <a:lnSpc>
                <a:spcPct val="80000"/>
              </a:lnSpc>
              <a:buFont typeface="Arial" charset="0"/>
              <a:buNone/>
            </a:pPr>
            <a:r>
              <a:rPr lang="en-US" altLang="en-US" smtClean="0"/>
              <a:t> </a:t>
            </a:r>
            <a:endParaRPr lang="en-GB" altLang="en-US" smtClean="0"/>
          </a:p>
        </p:txBody>
      </p:sp>
      <p:sp>
        <p:nvSpPr>
          <p:cNvPr id="17411" name="Slide Number Placeholder 3"/>
          <p:cNvSpPr>
            <a:spLocks noGrp="1"/>
          </p:cNvSpPr>
          <p:nvPr>
            <p:ph type="sldNum" sz="quarter" idx="12"/>
          </p:nvPr>
        </p:nvSpPr>
        <p:spPr bwMode="auto">
          <a:noFill/>
          <a:ln>
            <a:miter lim="800000"/>
            <a:headEnd/>
            <a:tailEnd/>
          </a:ln>
        </p:spPr>
        <p:txBody>
          <a:bodyPr/>
          <a:lstStyle/>
          <a:p>
            <a:fld id="{CC3F9CF1-C8D1-43FC-A1AC-D1200BA9D041}" type="slidenum">
              <a:rPr lang="ar-SA" altLang="en-US" smtClean="0">
                <a:cs typeface="Arial" charset="0"/>
              </a:rPr>
              <a:pPr/>
              <a:t>16</a:t>
            </a:fld>
            <a:endParaRPr lang="en-GB" altLang="en-US" smtClean="0">
              <a:cs typeface="Arial" charset="0"/>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Content Placeholder 2"/>
          <p:cNvSpPr>
            <a:spLocks noGrp="1"/>
          </p:cNvSpPr>
          <p:nvPr>
            <p:ph idx="1"/>
          </p:nvPr>
        </p:nvSpPr>
        <p:spPr>
          <a:xfrm>
            <a:off x="250825" y="0"/>
            <a:ext cx="8713788" cy="6597650"/>
          </a:xfrm>
        </p:spPr>
        <p:txBody>
          <a:bodyPr/>
          <a:lstStyle/>
          <a:p>
            <a:pPr marL="514350" indent="-514350" eaLnBrk="1" hangingPunct="1">
              <a:buFont typeface="Arial" charset="0"/>
              <a:buAutoNum type="arabicPeriod" startAt="6"/>
            </a:pPr>
            <a:r>
              <a:rPr lang="en-US" altLang="en-US" b="1" smtClean="0"/>
              <a:t>Hypersensitivity</a:t>
            </a:r>
            <a:r>
              <a:rPr lang="en-US" altLang="en-US" smtClean="0"/>
              <a:t>:</a:t>
            </a:r>
          </a:p>
          <a:p>
            <a:pPr marL="514350" indent="-514350" eaLnBrk="1" hangingPunct="1">
              <a:buFont typeface="Wingdings" pitchFamily="2" charset="2"/>
              <a:buChar char="Ø"/>
            </a:pPr>
            <a:r>
              <a:rPr lang="en-GB" altLang="en-US" smtClean="0"/>
              <a:t>Vasomotor rhinitis, edema, asthma, urticaria flushing, hypotension and shock.</a:t>
            </a:r>
          </a:p>
          <a:p>
            <a:pPr marL="514350" indent="-514350" eaLnBrk="1" hangingPunct="1">
              <a:buFont typeface="Arial" charset="0"/>
              <a:buAutoNum type="arabicPeriod" startAt="7"/>
            </a:pPr>
            <a:r>
              <a:rPr lang="en-US" altLang="en-US" b="1" smtClean="0"/>
              <a:t>Liver toxicity :</a:t>
            </a:r>
          </a:p>
          <a:p>
            <a:pPr marL="514350" indent="-514350" eaLnBrk="1" hangingPunct="1">
              <a:buFont typeface="Wingdings" pitchFamily="2" charset="2"/>
              <a:buChar char="Ø"/>
            </a:pPr>
            <a:r>
              <a:rPr lang="en-US" altLang="en-US" smtClean="0"/>
              <a:t>With large doses esp. with prolonged use or in patients with liver disease</a:t>
            </a:r>
            <a:endParaRPr lang="en-GB" altLang="en-US" smtClean="0"/>
          </a:p>
          <a:p>
            <a:pPr marL="514350" indent="-514350" eaLnBrk="1" hangingPunct="1">
              <a:buFont typeface="Arial" charset="0"/>
              <a:buAutoNum type="arabicPeriod" startAt="8"/>
            </a:pPr>
            <a:r>
              <a:rPr lang="en-US" altLang="en-US" b="1" smtClean="0"/>
              <a:t>Skin effects :</a:t>
            </a:r>
          </a:p>
          <a:p>
            <a:pPr marL="514350" indent="-514350" eaLnBrk="1" hangingPunct="1">
              <a:buFont typeface="Wingdings" pitchFamily="2" charset="2"/>
              <a:buChar char="Ø"/>
            </a:pPr>
            <a:r>
              <a:rPr lang="en-US" altLang="en-US" b="1" smtClean="0"/>
              <a:t>Specially with topical use: </a:t>
            </a:r>
            <a:r>
              <a:rPr lang="en-US" altLang="en-US" smtClean="0"/>
              <a:t>photosensitivity, allergy  e.g. urticaria,    &amp; other skin rashes.</a:t>
            </a:r>
          </a:p>
        </p:txBody>
      </p:sp>
      <p:sp>
        <p:nvSpPr>
          <p:cNvPr id="18435" name="Slide Number Placeholder 2"/>
          <p:cNvSpPr>
            <a:spLocks noGrp="1"/>
          </p:cNvSpPr>
          <p:nvPr>
            <p:ph type="sldNum" sz="quarter" idx="12"/>
          </p:nvPr>
        </p:nvSpPr>
        <p:spPr bwMode="auto">
          <a:noFill/>
          <a:ln>
            <a:miter lim="800000"/>
            <a:headEnd/>
            <a:tailEnd/>
          </a:ln>
        </p:spPr>
        <p:txBody>
          <a:bodyPr/>
          <a:lstStyle/>
          <a:p>
            <a:fld id="{C87572C4-50CE-47B7-A71F-AC442A948938}" type="slidenum">
              <a:rPr lang="ar-SA" altLang="en-US" smtClean="0">
                <a:cs typeface="Arial" charset="0"/>
              </a:rPr>
              <a:pPr/>
              <a:t>17</a:t>
            </a:fld>
            <a:endParaRPr lang="en-GB" altLang="en-US" smtClean="0">
              <a:cs typeface="Arial" charset="0"/>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p:cNvSpPr>
            <a:spLocks noGrp="1"/>
          </p:cNvSpPr>
          <p:nvPr>
            <p:ph type="title"/>
          </p:nvPr>
        </p:nvSpPr>
        <p:spPr>
          <a:xfrm>
            <a:off x="457200" y="44450"/>
            <a:ext cx="8229600" cy="1143000"/>
          </a:xfrm>
        </p:spPr>
        <p:txBody>
          <a:bodyPr/>
          <a:lstStyle/>
          <a:p>
            <a:pPr eaLnBrk="1" hangingPunct="1"/>
            <a:r>
              <a:rPr lang="en-GB" altLang="en-US" smtClean="0">
                <a:solidFill>
                  <a:srgbClr val="FF0000"/>
                </a:solidFill>
              </a:rPr>
              <a:t>Drug interactions</a:t>
            </a:r>
          </a:p>
        </p:txBody>
      </p:sp>
      <p:sp>
        <p:nvSpPr>
          <p:cNvPr id="3" name="Content Placeholder 2"/>
          <p:cNvSpPr>
            <a:spLocks noGrp="1"/>
          </p:cNvSpPr>
          <p:nvPr>
            <p:ph idx="1"/>
          </p:nvPr>
        </p:nvSpPr>
        <p:spPr>
          <a:xfrm>
            <a:off x="457200" y="981075"/>
            <a:ext cx="8229600" cy="5472113"/>
          </a:xfrm>
        </p:spPr>
        <p:txBody>
          <a:bodyPr rtlCol="0">
            <a:normAutofit fontScale="92500" lnSpcReduction="10000"/>
          </a:bodyPr>
          <a:lstStyle/>
          <a:p>
            <a:pPr eaLnBrk="1" fontAlgn="auto" hangingPunct="1">
              <a:lnSpc>
                <a:spcPct val="80000"/>
              </a:lnSpc>
              <a:spcAft>
                <a:spcPts val="0"/>
              </a:spcAft>
              <a:buFont typeface="Arial" pitchFamily="34" charset="0"/>
              <a:buNone/>
              <a:defRPr/>
            </a:pPr>
            <a:endParaRPr lang="en-US" dirty="0" smtClean="0"/>
          </a:p>
          <a:p>
            <a:pPr eaLnBrk="1" fontAlgn="auto" hangingPunct="1">
              <a:lnSpc>
                <a:spcPct val="80000"/>
              </a:lnSpc>
              <a:spcAft>
                <a:spcPts val="0"/>
              </a:spcAft>
              <a:buFont typeface="Arial" pitchFamily="34" charset="0"/>
              <a:buNone/>
              <a:defRPr/>
            </a:pPr>
            <a:r>
              <a:rPr lang="en-US" dirty="0" smtClean="0"/>
              <a:t>     </a:t>
            </a:r>
            <a:r>
              <a:rPr lang="en-US" b="1" dirty="0" smtClean="0"/>
              <a:t>1.</a:t>
            </a:r>
            <a:r>
              <a:rPr lang="en-US" dirty="0" smtClean="0"/>
              <a:t>  Many </a:t>
            </a:r>
            <a:r>
              <a:rPr lang="en-US" b="1" dirty="0" smtClean="0"/>
              <a:t>NSAIDs are highly bound to plasma </a:t>
            </a:r>
          </a:p>
          <a:p>
            <a:pPr eaLnBrk="1" fontAlgn="auto" hangingPunct="1">
              <a:lnSpc>
                <a:spcPct val="80000"/>
              </a:lnSpc>
              <a:spcAft>
                <a:spcPts val="0"/>
              </a:spcAft>
              <a:buFont typeface="Arial" pitchFamily="34" charset="0"/>
              <a:buNone/>
              <a:defRPr/>
            </a:pPr>
            <a:r>
              <a:rPr lang="en-US" b="1" dirty="0" smtClean="0"/>
              <a:t>          albumin</a:t>
            </a:r>
            <a:r>
              <a:rPr lang="en-US" dirty="0" smtClean="0"/>
              <a:t> after their absorption from GIT.  Accordingly, they may displace other drugs that are also bound to plasma albumin (e.g. </a:t>
            </a:r>
            <a:r>
              <a:rPr lang="en-US" dirty="0" err="1" smtClean="0"/>
              <a:t>warfarin</a:t>
            </a:r>
            <a:r>
              <a:rPr lang="en-US" dirty="0" smtClean="0"/>
              <a:t> , hypoglycemic </a:t>
            </a:r>
            <a:r>
              <a:rPr lang="en-US" dirty="0" err="1" smtClean="0"/>
              <a:t>sulphonylureas</a:t>
            </a:r>
            <a:r>
              <a:rPr lang="en-US" dirty="0" smtClean="0"/>
              <a:t> drugs) to become free and active in plasma which may result in toxic effects of these drugs</a:t>
            </a:r>
          </a:p>
          <a:p>
            <a:pPr eaLnBrk="1" fontAlgn="auto" hangingPunct="1">
              <a:lnSpc>
                <a:spcPct val="80000"/>
              </a:lnSpc>
              <a:spcAft>
                <a:spcPts val="0"/>
              </a:spcAft>
              <a:buFont typeface="Arial" pitchFamily="34" charset="0"/>
              <a:buNone/>
              <a:defRPr/>
            </a:pPr>
            <a:endParaRPr lang="en-US" dirty="0" smtClean="0"/>
          </a:p>
          <a:p>
            <a:pPr eaLnBrk="1" fontAlgn="auto" hangingPunct="1">
              <a:lnSpc>
                <a:spcPct val="80000"/>
              </a:lnSpc>
              <a:spcAft>
                <a:spcPts val="0"/>
              </a:spcAft>
              <a:buFont typeface="Arial" pitchFamily="34" charset="0"/>
              <a:buNone/>
              <a:defRPr/>
            </a:pPr>
            <a:r>
              <a:rPr lang="en-US" b="1" dirty="0" smtClean="0"/>
              <a:t>     2.</a:t>
            </a:r>
            <a:r>
              <a:rPr lang="en-US" dirty="0" smtClean="0"/>
              <a:t> NSAIDs , mainly due their renal actions , may </a:t>
            </a:r>
            <a:r>
              <a:rPr lang="en-US" b="1" dirty="0" smtClean="0"/>
              <a:t>antagonize the effect of diuretics as well as anti-hypertensive drugs</a:t>
            </a:r>
            <a:r>
              <a:rPr lang="en-US" dirty="0" smtClean="0"/>
              <a:t> like beta-</a:t>
            </a:r>
            <a:r>
              <a:rPr lang="en-US" dirty="0" err="1" smtClean="0"/>
              <a:t>adrenoceptor</a:t>
            </a:r>
            <a:r>
              <a:rPr lang="en-US" dirty="0" smtClean="0"/>
              <a:t> blockers &amp; ACE (</a:t>
            </a:r>
            <a:r>
              <a:rPr lang="en-US" dirty="0" err="1" smtClean="0"/>
              <a:t>Angiotensin</a:t>
            </a:r>
            <a:r>
              <a:rPr lang="en-US" dirty="0" smtClean="0"/>
              <a:t>-Converting Enzyme) inhibitors</a:t>
            </a:r>
          </a:p>
          <a:p>
            <a:pPr eaLnBrk="1" fontAlgn="auto" hangingPunct="1">
              <a:spcAft>
                <a:spcPts val="0"/>
              </a:spcAft>
              <a:buFont typeface="Arial" pitchFamily="34" charset="0"/>
              <a:buNone/>
              <a:defRPr/>
            </a:pPr>
            <a:endParaRPr lang="en-GB" dirty="0"/>
          </a:p>
        </p:txBody>
      </p:sp>
      <p:sp>
        <p:nvSpPr>
          <p:cNvPr id="19460" name="Slide Number Placeholder 3"/>
          <p:cNvSpPr>
            <a:spLocks noGrp="1"/>
          </p:cNvSpPr>
          <p:nvPr>
            <p:ph type="sldNum" sz="quarter" idx="12"/>
          </p:nvPr>
        </p:nvSpPr>
        <p:spPr bwMode="auto">
          <a:noFill/>
          <a:ln>
            <a:miter lim="800000"/>
            <a:headEnd/>
            <a:tailEnd/>
          </a:ln>
        </p:spPr>
        <p:txBody>
          <a:bodyPr/>
          <a:lstStyle/>
          <a:p>
            <a:fld id="{43C40804-4DB3-4A44-92E9-32542813AFA6}" type="slidenum">
              <a:rPr lang="ar-SA" altLang="en-US" smtClean="0">
                <a:cs typeface="Arial" charset="0"/>
              </a:rPr>
              <a:pPr/>
              <a:t>18</a:t>
            </a:fld>
            <a:endParaRPr lang="en-GB" altLang="en-US" smtClean="0">
              <a:cs typeface="Arial" charset="0"/>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p:cNvSpPr>
            <a:spLocks noGrp="1"/>
          </p:cNvSpPr>
          <p:nvPr>
            <p:ph type="title"/>
          </p:nvPr>
        </p:nvSpPr>
        <p:spPr>
          <a:xfrm>
            <a:off x="457200" y="-26988"/>
            <a:ext cx="8229600" cy="1143001"/>
          </a:xfrm>
        </p:spPr>
        <p:txBody>
          <a:bodyPr/>
          <a:lstStyle/>
          <a:p>
            <a:pPr eaLnBrk="1" hangingPunct="1"/>
            <a:r>
              <a:rPr lang="en-GB" altLang="en-US" smtClean="0">
                <a:solidFill>
                  <a:srgbClr val="FF0000"/>
                </a:solidFill>
              </a:rPr>
              <a:t> Contraindications</a:t>
            </a:r>
          </a:p>
        </p:txBody>
      </p:sp>
      <p:sp>
        <p:nvSpPr>
          <p:cNvPr id="3" name="Content Placeholder 2"/>
          <p:cNvSpPr>
            <a:spLocks noGrp="1"/>
          </p:cNvSpPr>
          <p:nvPr>
            <p:ph idx="1"/>
          </p:nvPr>
        </p:nvSpPr>
        <p:spPr>
          <a:xfrm>
            <a:off x="457200" y="836613"/>
            <a:ext cx="8229600" cy="5761037"/>
          </a:xfrm>
        </p:spPr>
        <p:txBody>
          <a:bodyPr rtlCol="0">
            <a:normAutofit lnSpcReduction="10000"/>
          </a:bodyPr>
          <a:lstStyle/>
          <a:p>
            <a:pPr marL="609600" indent="-609600" eaLnBrk="1" fontAlgn="auto" hangingPunct="1">
              <a:lnSpc>
                <a:spcPct val="90000"/>
              </a:lnSpc>
              <a:spcAft>
                <a:spcPts val="0"/>
              </a:spcAft>
              <a:buFont typeface="Wingdings" pitchFamily="2" charset="2"/>
              <a:buChar char="Ø"/>
              <a:defRPr/>
            </a:pPr>
            <a:r>
              <a:rPr lang="en-US" dirty="0" smtClean="0"/>
              <a:t>NSAIDs use should be avoided: </a:t>
            </a:r>
          </a:p>
          <a:p>
            <a:pPr marL="609600" indent="-609600" eaLnBrk="1" fontAlgn="auto" hangingPunct="1">
              <a:lnSpc>
                <a:spcPct val="90000"/>
              </a:lnSpc>
              <a:spcAft>
                <a:spcPts val="0"/>
              </a:spcAft>
              <a:buFont typeface="Arial" pitchFamily="34" charset="0"/>
              <a:buNone/>
              <a:defRPr/>
            </a:pPr>
            <a:r>
              <a:rPr lang="en-US" dirty="0" smtClean="0"/>
              <a:t>   Peptic ulcer    </a:t>
            </a:r>
          </a:p>
          <a:p>
            <a:pPr marL="609600" indent="-609600" eaLnBrk="1" fontAlgn="auto" hangingPunct="1">
              <a:lnSpc>
                <a:spcPct val="90000"/>
              </a:lnSpc>
              <a:spcAft>
                <a:spcPts val="0"/>
              </a:spcAft>
              <a:buFont typeface="Arial" pitchFamily="34" charset="0"/>
              <a:buNone/>
              <a:defRPr/>
            </a:pPr>
            <a:r>
              <a:rPr lang="en-US" dirty="0" smtClean="0"/>
              <a:t>   Renal impairment    </a:t>
            </a:r>
          </a:p>
          <a:p>
            <a:pPr marL="609600" indent="-609600" eaLnBrk="1" fontAlgn="auto" hangingPunct="1">
              <a:lnSpc>
                <a:spcPct val="90000"/>
              </a:lnSpc>
              <a:spcAft>
                <a:spcPts val="0"/>
              </a:spcAft>
              <a:buFont typeface="Arial" pitchFamily="34" charset="0"/>
              <a:buNone/>
              <a:defRPr/>
            </a:pPr>
            <a:r>
              <a:rPr lang="en-US" dirty="0" smtClean="0"/>
              <a:t>   Cardiac failure</a:t>
            </a:r>
          </a:p>
          <a:p>
            <a:pPr marL="609600" indent="-609600" eaLnBrk="1" fontAlgn="auto" hangingPunct="1">
              <a:lnSpc>
                <a:spcPct val="90000"/>
              </a:lnSpc>
              <a:spcAft>
                <a:spcPts val="0"/>
              </a:spcAft>
              <a:buFont typeface="Arial" pitchFamily="34" charset="0"/>
              <a:buNone/>
              <a:defRPr/>
            </a:pPr>
            <a:r>
              <a:rPr lang="en-US" dirty="0" smtClean="0"/>
              <a:t>   Bleeding disorder         </a:t>
            </a:r>
          </a:p>
          <a:p>
            <a:pPr marL="609600" indent="-609600" eaLnBrk="1" fontAlgn="auto" hangingPunct="1">
              <a:lnSpc>
                <a:spcPct val="90000"/>
              </a:lnSpc>
              <a:spcAft>
                <a:spcPts val="0"/>
              </a:spcAft>
              <a:buFont typeface="Arial" pitchFamily="34" charset="0"/>
              <a:buNone/>
              <a:defRPr/>
            </a:pPr>
            <a:r>
              <a:rPr lang="en-US" dirty="0" smtClean="0"/>
              <a:t>   Pregnancy</a:t>
            </a:r>
          </a:p>
          <a:p>
            <a:pPr marL="609600" indent="-609600" eaLnBrk="1" fontAlgn="auto" hangingPunct="1">
              <a:lnSpc>
                <a:spcPct val="90000"/>
              </a:lnSpc>
              <a:spcAft>
                <a:spcPts val="0"/>
              </a:spcAft>
              <a:buFont typeface="Wingdings" pitchFamily="2" charset="2"/>
              <a:buChar char="Ø"/>
              <a:defRPr/>
            </a:pPr>
            <a:r>
              <a:rPr lang="en-US" dirty="0" smtClean="0"/>
              <a:t>Caution is needed  in patients with bronchial asthma  or hypertension</a:t>
            </a:r>
            <a:endParaRPr lang="en-US" b="1" u="sng" dirty="0" smtClean="0"/>
          </a:p>
          <a:p>
            <a:pPr marL="609600" indent="-609600" eaLnBrk="1" fontAlgn="auto" hangingPunct="1">
              <a:lnSpc>
                <a:spcPct val="90000"/>
              </a:lnSpc>
              <a:spcAft>
                <a:spcPts val="0"/>
              </a:spcAft>
              <a:buFont typeface="Arial" pitchFamily="34" charset="0"/>
              <a:buNone/>
              <a:defRPr/>
            </a:pPr>
            <a:endParaRPr lang="en-US" dirty="0" smtClean="0"/>
          </a:p>
          <a:p>
            <a:pPr marL="609600" indent="-609600" eaLnBrk="1" fontAlgn="auto" hangingPunct="1">
              <a:lnSpc>
                <a:spcPct val="90000"/>
              </a:lnSpc>
              <a:spcAft>
                <a:spcPts val="0"/>
              </a:spcAft>
              <a:buFont typeface="Wingdings" pitchFamily="2" charset="2"/>
              <a:buChar char="Ø"/>
              <a:defRPr/>
            </a:pPr>
            <a:r>
              <a:rPr lang="en-US" dirty="0" smtClean="0"/>
              <a:t>NSAIDs should be avoided or used with caution in liver disease as all NSAIDs are metabolized by liver </a:t>
            </a:r>
            <a:endParaRPr lang="en-GB" dirty="0"/>
          </a:p>
        </p:txBody>
      </p:sp>
      <p:sp>
        <p:nvSpPr>
          <p:cNvPr id="20484" name="Slide Number Placeholder 3"/>
          <p:cNvSpPr>
            <a:spLocks noGrp="1"/>
          </p:cNvSpPr>
          <p:nvPr>
            <p:ph type="sldNum" sz="quarter" idx="12"/>
          </p:nvPr>
        </p:nvSpPr>
        <p:spPr bwMode="auto">
          <a:noFill/>
          <a:ln>
            <a:miter lim="800000"/>
            <a:headEnd/>
            <a:tailEnd/>
          </a:ln>
        </p:spPr>
        <p:txBody>
          <a:bodyPr/>
          <a:lstStyle/>
          <a:p>
            <a:fld id="{A0D571F0-CE08-4135-95C0-75814D62ADB7}" type="slidenum">
              <a:rPr lang="ar-SA" altLang="en-US" smtClean="0">
                <a:cs typeface="Arial" charset="0"/>
              </a:rPr>
              <a:pPr/>
              <a:t>19</a:t>
            </a:fld>
            <a:endParaRPr lang="en-GB" altLang="en-US" smtClean="0">
              <a:cs typeface="Arial"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p:cNvSpPr>
            <a:spLocks noGrp="1"/>
          </p:cNvSpPr>
          <p:nvPr>
            <p:ph type="title"/>
          </p:nvPr>
        </p:nvSpPr>
        <p:spPr/>
        <p:txBody>
          <a:bodyPr/>
          <a:lstStyle/>
          <a:p>
            <a:pPr eaLnBrk="1" hangingPunct="1"/>
            <a:r>
              <a:rPr lang="en-GB" altLang="en-US" smtClean="0">
                <a:solidFill>
                  <a:srgbClr val="FF0000"/>
                </a:solidFill>
              </a:rPr>
              <a:t>Definition</a:t>
            </a:r>
          </a:p>
        </p:txBody>
      </p:sp>
      <p:sp>
        <p:nvSpPr>
          <p:cNvPr id="3075" name="Content Placeholder 2"/>
          <p:cNvSpPr>
            <a:spLocks noGrp="1"/>
          </p:cNvSpPr>
          <p:nvPr>
            <p:ph idx="1"/>
          </p:nvPr>
        </p:nvSpPr>
        <p:spPr>
          <a:xfrm>
            <a:off x="179388" y="1341438"/>
            <a:ext cx="8964612" cy="5327650"/>
          </a:xfrm>
        </p:spPr>
        <p:txBody>
          <a:bodyPr/>
          <a:lstStyle/>
          <a:p>
            <a:pPr eaLnBrk="1" hangingPunct="1">
              <a:buFont typeface="Wingdings" pitchFamily="2" charset="2"/>
              <a:buChar char="Ø"/>
            </a:pPr>
            <a:r>
              <a:rPr lang="en-GB" altLang="en-US" smtClean="0"/>
              <a:t>NSAIDs are class of drugs having the capacity to suppress the signs and symptoms of inflammation (anti-inflammatory effect).</a:t>
            </a:r>
          </a:p>
          <a:p>
            <a:pPr eaLnBrk="1" hangingPunct="1">
              <a:buFont typeface="Arial" charset="0"/>
              <a:buNone/>
            </a:pPr>
            <a:endParaRPr lang="en-GB" altLang="en-US" smtClean="0"/>
          </a:p>
          <a:p>
            <a:pPr eaLnBrk="1" hangingPunct="1">
              <a:buFont typeface="Wingdings" pitchFamily="2" charset="2"/>
              <a:buChar char="Ø"/>
            </a:pPr>
            <a:r>
              <a:rPr lang="en-GB" altLang="en-US" smtClean="0"/>
              <a:t>They also exert analgesic and anti-pyretic effects.</a:t>
            </a:r>
          </a:p>
          <a:p>
            <a:pPr eaLnBrk="1" hangingPunct="1">
              <a:buFont typeface="Arial" charset="0"/>
              <a:buNone/>
            </a:pPr>
            <a:endParaRPr lang="en-GB" altLang="en-US" smtClean="0"/>
          </a:p>
          <a:p>
            <a:pPr eaLnBrk="1" hangingPunct="1">
              <a:buFont typeface="Wingdings" pitchFamily="2" charset="2"/>
              <a:buChar char="Ø"/>
            </a:pPr>
            <a:r>
              <a:rPr lang="en-GB" altLang="en-US" smtClean="0"/>
              <a:t>Therefore, these drugs are mainly indicated to relief pain,  swelling, redness and stiffness caused by inflammation.</a:t>
            </a:r>
          </a:p>
        </p:txBody>
      </p:sp>
      <p:sp>
        <p:nvSpPr>
          <p:cNvPr id="3076" name="Slide Number Placeholder 3"/>
          <p:cNvSpPr>
            <a:spLocks noGrp="1"/>
          </p:cNvSpPr>
          <p:nvPr>
            <p:ph type="sldNum" sz="quarter" idx="12"/>
          </p:nvPr>
        </p:nvSpPr>
        <p:spPr bwMode="auto">
          <a:noFill/>
          <a:ln>
            <a:miter lim="800000"/>
            <a:headEnd/>
            <a:tailEnd/>
          </a:ln>
        </p:spPr>
        <p:txBody>
          <a:bodyPr/>
          <a:lstStyle/>
          <a:p>
            <a:fld id="{DC962D08-B919-46C9-B1A3-EAF3BB9577AC}" type="slidenum">
              <a:rPr lang="ar-SA" altLang="en-US" smtClean="0">
                <a:cs typeface="Arial" charset="0"/>
              </a:rPr>
              <a:pPr/>
              <a:t>2</a:t>
            </a:fld>
            <a:endParaRPr lang="en-GB" altLang="en-US" smtClean="0">
              <a:cs typeface="Arial" charset="0"/>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p:cNvSpPr>
            <a:spLocks noGrp="1"/>
          </p:cNvSpPr>
          <p:nvPr>
            <p:ph type="title"/>
          </p:nvPr>
        </p:nvSpPr>
        <p:spPr>
          <a:xfrm>
            <a:off x="457200" y="44450"/>
            <a:ext cx="8229600" cy="1143000"/>
          </a:xfrm>
        </p:spPr>
        <p:txBody>
          <a:bodyPr/>
          <a:lstStyle/>
          <a:p>
            <a:pPr eaLnBrk="1" hangingPunct="1"/>
            <a:r>
              <a:rPr lang="en-GB" altLang="en-US" smtClean="0">
                <a:solidFill>
                  <a:srgbClr val="FF0000"/>
                </a:solidFill>
              </a:rPr>
              <a:t>Classification of NSAIDs</a:t>
            </a:r>
          </a:p>
        </p:txBody>
      </p:sp>
      <p:sp>
        <p:nvSpPr>
          <p:cNvPr id="21507" name="Content Placeholder 2"/>
          <p:cNvSpPr>
            <a:spLocks noGrp="1"/>
          </p:cNvSpPr>
          <p:nvPr>
            <p:ph idx="1"/>
          </p:nvPr>
        </p:nvSpPr>
        <p:spPr>
          <a:xfrm>
            <a:off x="179388" y="1341438"/>
            <a:ext cx="8964612" cy="4784725"/>
          </a:xfrm>
        </p:spPr>
        <p:txBody>
          <a:bodyPr/>
          <a:lstStyle/>
          <a:p>
            <a:pPr eaLnBrk="1" hangingPunct="1">
              <a:lnSpc>
                <a:spcPct val="80000"/>
              </a:lnSpc>
              <a:buFont typeface="Wingdings" pitchFamily="2" charset="2"/>
              <a:buChar char="Ø"/>
            </a:pPr>
            <a:r>
              <a:rPr lang="en-US" altLang="en-US" smtClean="0"/>
              <a:t>Based on their anti-inflammatory action:</a:t>
            </a:r>
          </a:p>
          <a:p>
            <a:pPr eaLnBrk="1" hangingPunct="1">
              <a:lnSpc>
                <a:spcPct val="80000"/>
              </a:lnSpc>
              <a:buFont typeface="Arial" charset="0"/>
              <a:buNone/>
            </a:pPr>
            <a:endParaRPr lang="en-US" altLang="en-US" smtClean="0"/>
          </a:p>
          <a:p>
            <a:pPr eaLnBrk="1" hangingPunct="1">
              <a:lnSpc>
                <a:spcPct val="80000"/>
              </a:lnSpc>
              <a:buFont typeface="Arial" charset="0"/>
              <a:buNone/>
            </a:pPr>
            <a:r>
              <a:rPr lang="en-US" altLang="en-US" b="1" smtClean="0"/>
              <a:t>    </a:t>
            </a:r>
            <a:r>
              <a:rPr lang="en-US" altLang="en-US" smtClean="0"/>
              <a:t>A. Weak or No clinically useful  anti – inflammatory action eg. Paracetamol  </a:t>
            </a:r>
          </a:p>
          <a:p>
            <a:pPr eaLnBrk="1" hangingPunct="1">
              <a:lnSpc>
                <a:spcPct val="80000"/>
              </a:lnSpc>
              <a:buFont typeface="Arial" charset="0"/>
              <a:buNone/>
            </a:pPr>
            <a:endParaRPr lang="en-US" altLang="en-US" smtClean="0"/>
          </a:p>
          <a:p>
            <a:pPr eaLnBrk="1" hangingPunct="1">
              <a:buFont typeface="Arial" charset="0"/>
              <a:buNone/>
            </a:pPr>
            <a:r>
              <a:rPr lang="en-US" altLang="en-US" smtClean="0"/>
              <a:t>    B. Mild to moderate anti-inflammatory action eg. Aspririn</a:t>
            </a:r>
          </a:p>
          <a:p>
            <a:pPr eaLnBrk="1" hangingPunct="1">
              <a:buFont typeface="Arial" charset="0"/>
              <a:buNone/>
            </a:pPr>
            <a:endParaRPr lang="en-US" altLang="en-US" smtClean="0"/>
          </a:p>
          <a:p>
            <a:pPr eaLnBrk="1" hangingPunct="1">
              <a:lnSpc>
                <a:spcPct val="90000"/>
              </a:lnSpc>
              <a:buFont typeface="Arial" charset="0"/>
              <a:buNone/>
            </a:pPr>
            <a:r>
              <a:rPr lang="en-US" altLang="en-US" smtClean="0"/>
              <a:t>    C. Marked  Anti-inflammatory  action</a:t>
            </a:r>
            <a:r>
              <a:rPr lang="en-US" altLang="en-US" sz="2800" smtClean="0"/>
              <a:t>  eg. </a:t>
            </a:r>
          </a:p>
          <a:p>
            <a:pPr eaLnBrk="1" hangingPunct="1">
              <a:lnSpc>
                <a:spcPct val="90000"/>
              </a:lnSpc>
              <a:buFont typeface="Arial" charset="0"/>
              <a:buNone/>
            </a:pPr>
            <a:r>
              <a:rPr lang="en-US" altLang="en-US" sz="2800" smtClean="0"/>
              <a:t>           Diclofenac   </a:t>
            </a:r>
            <a:r>
              <a:rPr lang="en-US" altLang="en-US" sz="2800" smtClean="0">
                <a:solidFill>
                  <a:srgbClr val="FF0000"/>
                </a:solidFill>
              </a:rPr>
              <a:t>                     </a:t>
            </a:r>
            <a:endParaRPr lang="en-GB" altLang="en-US" smtClean="0">
              <a:solidFill>
                <a:srgbClr val="FF0000"/>
              </a:solidFill>
            </a:endParaRPr>
          </a:p>
        </p:txBody>
      </p:sp>
      <p:sp>
        <p:nvSpPr>
          <p:cNvPr id="21508" name="Slide Number Placeholder 3"/>
          <p:cNvSpPr>
            <a:spLocks noGrp="1"/>
          </p:cNvSpPr>
          <p:nvPr>
            <p:ph type="sldNum" sz="quarter" idx="12"/>
          </p:nvPr>
        </p:nvSpPr>
        <p:spPr bwMode="auto">
          <a:noFill/>
          <a:ln>
            <a:miter lim="800000"/>
            <a:headEnd/>
            <a:tailEnd/>
          </a:ln>
        </p:spPr>
        <p:txBody>
          <a:bodyPr/>
          <a:lstStyle/>
          <a:p>
            <a:fld id="{A8E3C31F-9524-4D4E-8A68-C49E6CCD48D8}" type="slidenum">
              <a:rPr lang="ar-SA" altLang="en-US" smtClean="0">
                <a:cs typeface="Arial" charset="0"/>
              </a:rPr>
              <a:pPr/>
              <a:t>20</a:t>
            </a:fld>
            <a:endParaRPr lang="en-GB" altLang="en-US" smtClean="0">
              <a:cs typeface="Arial" charset="0"/>
            </a:endParaRP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fontScale="90000"/>
          </a:bodyPr>
          <a:lstStyle/>
          <a:p>
            <a:pPr eaLnBrk="1" fontAlgn="auto" hangingPunct="1">
              <a:spcAft>
                <a:spcPts val="0"/>
              </a:spcAft>
              <a:defRPr/>
            </a:pPr>
            <a:r>
              <a:rPr lang="en-US" dirty="0" smtClean="0">
                <a:solidFill>
                  <a:srgbClr val="FF0000"/>
                </a:solidFill>
              </a:rPr>
              <a:t>A. Weak or No clinically useful  anti – inflammatory action</a:t>
            </a:r>
            <a:endParaRPr lang="en-GB" dirty="0">
              <a:solidFill>
                <a:srgbClr val="FF0000"/>
              </a:solidFill>
            </a:endParaRPr>
          </a:p>
        </p:txBody>
      </p:sp>
      <p:sp>
        <p:nvSpPr>
          <p:cNvPr id="22531" name="Content Placeholder 2"/>
          <p:cNvSpPr>
            <a:spLocks noGrp="1"/>
          </p:cNvSpPr>
          <p:nvPr>
            <p:ph idx="1"/>
          </p:nvPr>
        </p:nvSpPr>
        <p:spPr>
          <a:xfrm>
            <a:off x="179388" y="1412875"/>
            <a:ext cx="8964612" cy="5256213"/>
          </a:xfrm>
        </p:spPr>
        <p:txBody>
          <a:bodyPr/>
          <a:lstStyle/>
          <a:p>
            <a:pPr marL="514350" indent="-514350" eaLnBrk="1" hangingPunct="1">
              <a:buFont typeface="Arial" charset="0"/>
              <a:buAutoNum type="arabicPeriod"/>
            </a:pPr>
            <a:r>
              <a:rPr lang="en-US" altLang="en-US" sz="3000" b="1" u="sng" smtClean="0"/>
              <a:t>Paracetamol or Acetaminophen (Panadol):</a:t>
            </a:r>
          </a:p>
          <a:p>
            <a:pPr marL="514350" indent="-514350" eaLnBrk="1" hangingPunct="1">
              <a:buFont typeface="Wingdings" pitchFamily="2" charset="2"/>
              <a:buChar char="Ø"/>
            </a:pPr>
            <a:r>
              <a:rPr lang="en-US" altLang="en-US" smtClean="0"/>
              <a:t>Paracetamol has an </a:t>
            </a:r>
            <a:r>
              <a:rPr lang="en-GB" altLang="en-US" smtClean="0"/>
              <a:t>analgesic and antipyretic properties with a devoid of anti-inflammatory effect.</a:t>
            </a:r>
          </a:p>
          <a:p>
            <a:pPr marL="514350" indent="-514350" eaLnBrk="1" hangingPunct="1">
              <a:buFont typeface="Wingdings" pitchFamily="2" charset="2"/>
              <a:buChar char="Ø"/>
            </a:pPr>
            <a:r>
              <a:rPr lang="en-GB" altLang="en-US" smtClean="0"/>
              <a:t>It inhibits PGs in brain and therefore acts as analgesic and antipyretic but it has less effect on peripheral PGs responsible for inflammation.</a:t>
            </a:r>
          </a:p>
          <a:p>
            <a:pPr marL="514350" indent="-514350" algn="ctr" eaLnBrk="1" hangingPunct="1">
              <a:buFont typeface="Arial" charset="0"/>
              <a:buNone/>
            </a:pPr>
            <a:r>
              <a:rPr lang="en-US" altLang="en-US" smtClean="0">
                <a:solidFill>
                  <a:srgbClr val="FF0000"/>
                </a:solidFill>
              </a:rPr>
              <a:t>It probably act on another enzyme, ( COX</a:t>
            </a:r>
            <a:r>
              <a:rPr lang="en-US" altLang="en-US" baseline="-25000" smtClean="0">
                <a:solidFill>
                  <a:srgbClr val="FF0000"/>
                </a:solidFill>
              </a:rPr>
              <a:t>3</a:t>
            </a:r>
            <a:r>
              <a:rPr lang="en-US" altLang="en-US" smtClean="0">
                <a:solidFill>
                  <a:srgbClr val="FF0000"/>
                </a:solidFill>
              </a:rPr>
              <a:t> ), in CNS, which may be a splice variant product of COX</a:t>
            </a:r>
            <a:r>
              <a:rPr lang="en-US" altLang="en-US" baseline="-25000" smtClean="0">
                <a:solidFill>
                  <a:srgbClr val="FF0000"/>
                </a:solidFill>
              </a:rPr>
              <a:t>1</a:t>
            </a:r>
            <a:r>
              <a:rPr lang="en-US" altLang="en-US" smtClean="0">
                <a:solidFill>
                  <a:srgbClr val="FF0000"/>
                </a:solidFill>
              </a:rPr>
              <a:t> gene, to produce analgesic or antipyretic effects.</a:t>
            </a:r>
            <a:endParaRPr lang="en-GB" altLang="en-US" smtClean="0">
              <a:solidFill>
                <a:srgbClr val="FF0000"/>
              </a:solidFill>
            </a:endParaRPr>
          </a:p>
        </p:txBody>
      </p:sp>
      <p:sp>
        <p:nvSpPr>
          <p:cNvPr id="22532" name="Slide Number Placeholder 3"/>
          <p:cNvSpPr>
            <a:spLocks noGrp="1"/>
          </p:cNvSpPr>
          <p:nvPr>
            <p:ph type="sldNum" sz="quarter" idx="12"/>
          </p:nvPr>
        </p:nvSpPr>
        <p:spPr bwMode="auto">
          <a:noFill/>
          <a:ln>
            <a:miter lim="800000"/>
            <a:headEnd/>
            <a:tailEnd/>
          </a:ln>
        </p:spPr>
        <p:txBody>
          <a:bodyPr/>
          <a:lstStyle/>
          <a:p>
            <a:fld id="{FAF281F4-5453-4CE0-8B18-0FDFE2096C1A}" type="slidenum">
              <a:rPr lang="ar-SA" altLang="en-US" smtClean="0">
                <a:cs typeface="Arial" charset="0"/>
              </a:rPr>
              <a:pPr/>
              <a:t>21</a:t>
            </a:fld>
            <a:endParaRPr lang="en-GB" altLang="en-US" smtClean="0">
              <a:cs typeface="Arial" charset="0"/>
            </a:endParaRP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4925" y="44450"/>
            <a:ext cx="8964613" cy="6669088"/>
          </a:xfrm>
        </p:spPr>
        <p:txBody>
          <a:bodyPr/>
          <a:lstStyle/>
          <a:p>
            <a:pPr marL="514350" indent="-514350" eaLnBrk="1" hangingPunct="1">
              <a:buFont typeface="Wingdings" pitchFamily="2" charset="2"/>
              <a:buChar char="Ø"/>
              <a:defRPr/>
            </a:pPr>
            <a:r>
              <a:rPr lang="en-US" dirty="0" smtClean="0"/>
              <a:t>It is a weak inhibitor of COX1 or COX2</a:t>
            </a:r>
          </a:p>
          <a:p>
            <a:pPr algn="ctr" eaLnBrk="1" hangingPunct="1">
              <a:lnSpc>
                <a:spcPct val="80000"/>
              </a:lnSpc>
              <a:buFont typeface="Arial" charset="0"/>
              <a:buNone/>
              <a:defRPr/>
            </a:pPr>
            <a:r>
              <a:rPr lang="en-US" sz="2800" dirty="0" smtClean="0"/>
              <a:t>In periphery , it has no significant anti-inflammatory action . In tissues ,  p-</a:t>
            </a:r>
            <a:r>
              <a:rPr lang="en-US" sz="2800" dirty="0" err="1" smtClean="0"/>
              <a:t>aminophenols</a:t>
            </a:r>
            <a:r>
              <a:rPr lang="en-US" sz="2800" dirty="0" smtClean="0"/>
              <a:t> trap free radicals which are important for formation of hydro-</a:t>
            </a:r>
            <a:r>
              <a:rPr lang="en-US" sz="2800" dirty="0" err="1" smtClean="0"/>
              <a:t>peroxidase</a:t>
            </a:r>
            <a:r>
              <a:rPr lang="en-US" sz="2800" dirty="0" smtClean="0"/>
              <a:t> that is essential for the activity of COX . </a:t>
            </a:r>
          </a:p>
          <a:p>
            <a:pPr algn="ctr" eaLnBrk="1" hangingPunct="1">
              <a:lnSpc>
                <a:spcPct val="80000"/>
              </a:lnSpc>
              <a:buFont typeface="Arial" charset="0"/>
              <a:buNone/>
              <a:defRPr/>
            </a:pPr>
            <a:endParaRPr lang="en-US" sz="2800" dirty="0" smtClean="0"/>
          </a:p>
          <a:p>
            <a:pPr algn="ctr" eaLnBrk="1" hangingPunct="1">
              <a:lnSpc>
                <a:spcPct val="80000"/>
              </a:lnSpc>
              <a:buFont typeface="Arial" charset="0"/>
              <a:buNone/>
              <a:defRPr/>
            </a:pPr>
            <a:r>
              <a:rPr lang="en-US" sz="2800" dirty="0" smtClean="0"/>
              <a:t>        In inflamed tissues, large amounts of peroxide radicals are produced which swamp this action of </a:t>
            </a:r>
          </a:p>
          <a:p>
            <a:pPr algn="ctr" eaLnBrk="1" hangingPunct="1">
              <a:lnSpc>
                <a:spcPct val="80000"/>
              </a:lnSpc>
              <a:buFont typeface="Arial" charset="0"/>
              <a:buNone/>
              <a:defRPr/>
            </a:pPr>
            <a:r>
              <a:rPr lang="en-US" sz="2800" dirty="0" smtClean="0"/>
              <a:t>    p-</a:t>
            </a:r>
            <a:r>
              <a:rPr lang="en-US" sz="2800" dirty="0" err="1" smtClean="0"/>
              <a:t>aminophenols</a:t>
            </a:r>
            <a:r>
              <a:rPr lang="en-US" sz="2800" dirty="0" smtClean="0"/>
              <a:t> ; thus </a:t>
            </a:r>
            <a:r>
              <a:rPr lang="en-US" sz="2800" dirty="0" err="1" smtClean="0"/>
              <a:t>hydroperoxidase</a:t>
            </a:r>
            <a:r>
              <a:rPr lang="en-US" sz="2800" dirty="0" smtClean="0"/>
              <a:t> continue to be formed, and COX</a:t>
            </a:r>
            <a:r>
              <a:rPr lang="en-US" sz="2800" baseline="-25000" dirty="0" smtClean="0"/>
              <a:t>2</a:t>
            </a:r>
            <a:r>
              <a:rPr lang="en-US" sz="2800" dirty="0" smtClean="0"/>
              <a:t> remain active in inflammatory cells at inflamed sites</a:t>
            </a:r>
            <a:endParaRPr lang="en-GB" sz="2800" dirty="0" smtClean="0"/>
          </a:p>
          <a:p>
            <a:pPr marL="514350" indent="-514350" eaLnBrk="1" hangingPunct="1">
              <a:buFont typeface="Wingdings" pitchFamily="2" charset="2"/>
              <a:buChar char="Ø"/>
              <a:defRPr/>
            </a:pPr>
            <a:r>
              <a:rPr lang="en-GB" dirty="0" smtClean="0"/>
              <a:t>It neither affects platelet function nor GI irritation</a:t>
            </a:r>
          </a:p>
          <a:p>
            <a:pPr marL="514350" indent="-514350" eaLnBrk="1" hangingPunct="1">
              <a:lnSpc>
                <a:spcPct val="80000"/>
              </a:lnSpc>
              <a:buFont typeface="Wingdings" pitchFamily="2" charset="2"/>
              <a:buChar char="Ø"/>
              <a:defRPr/>
            </a:pPr>
            <a:r>
              <a:rPr lang="en-US" dirty="0" smtClean="0"/>
              <a:t>The oral dose for adults as analgesic or antipyretic is 0.5 -1 g X 3/d.</a:t>
            </a:r>
            <a:r>
              <a:rPr lang="en-US" b="1" dirty="0" smtClean="0"/>
              <a:t> </a:t>
            </a:r>
          </a:p>
          <a:p>
            <a:pPr marL="514350" indent="-514350" eaLnBrk="1" hangingPunct="1">
              <a:lnSpc>
                <a:spcPct val="80000"/>
              </a:lnSpc>
              <a:buFont typeface="Wingdings" pitchFamily="2" charset="2"/>
              <a:buChar char="Ø"/>
              <a:defRPr/>
            </a:pPr>
            <a:r>
              <a:rPr lang="en-US" dirty="0" smtClean="0"/>
              <a:t>Maximum daily dose is 4 g</a:t>
            </a:r>
          </a:p>
          <a:p>
            <a:pPr>
              <a:defRPr/>
            </a:pPr>
            <a:endParaRPr lang="en-GB" dirty="0"/>
          </a:p>
        </p:txBody>
      </p:sp>
      <p:sp>
        <p:nvSpPr>
          <p:cNvPr id="23555" name="Slide Number Placeholder 3"/>
          <p:cNvSpPr>
            <a:spLocks noGrp="1"/>
          </p:cNvSpPr>
          <p:nvPr>
            <p:ph type="sldNum" sz="quarter" idx="12"/>
          </p:nvPr>
        </p:nvSpPr>
        <p:spPr bwMode="auto">
          <a:noFill/>
          <a:ln>
            <a:miter lim="800000"/>
            <a:headEnd/>
            <a:tailEnd/>
          </a:ln>
        </p:spPr>
        <p:txBody>
          <a:bodyPr/>
          <a:lstStyle/>
          <a:p>
            <a:fld id="{59A3CFEA-8F0A-4151-A5D7-F1ECAD6DC2EB}" type="slidenum">
              <a:rPr lang="ar-SA" altLang="en-US" smtClean="0">
                <a:cs typeface="Arial" charset="0"/>
              </a:rPr>
              <a:pPr/>
              <a:t>22</a:t>
            </a:fld>
            <a:endParaRPr lang="en-GB" altLang="en-US" smtClean="0">
              <a:cs typeface="Arial" charset="0"/>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Content Placeholder 2"/>
          <p:cNvSpPr>
            <a:spLocks noGrp="1"/>
          </p:cNvSpPr>
          <p:nvPr>
            <p:ph idx="1"/>
          </p:nvPr>
        </p:nvSpPr>
        <p:spPr>
          <a:xfrm>
            <a:off x="0" y="0"/>
            <a:ext cx="9144000" cy="6858000"/>
          </a:xfrm>
        </p:spPr>
        <p:txBody>
          <a:bodyPr/>
          <a:lstStyle/>
          <a:p>
            <a:pPr eaLnBrk="1" hangingPunct="1">
              <a:lnSpc>
                <a:spcPct val="90000"/>
              </a:lnSpc>
              <a:buFont typeface="Wingdings" pitchFamily="2" charset="2"/>
              <a:buChar char="Ø"/>
            </a:pPr>
            <a:r>
              <a:rPr lang="en-US" altLang="en-US" u="sng" smtClean="0">
                <a:solidFill>
                  <a:srgbClr val="FF0000"/>
                </a:solidFill>
              </a:rPr>
              <a:t>Therapeutic uses: </a:t>
            </a:r>
          </a:p>
          <a:p>
            <a:pPr eaLnBrk="1" hangingPunct="1">
              <a:lnSpc>
                <a:spcPct val="90000"/>
              </a:lnSpc>
              <a:buFont typeface="Arial" charset="0"/>
              <a:buNone/>
            </a:pPr>
            <a:r>
              <a:rPr lang="en-US" altLang="en-US" smtClean="0"/>
              <a:t>1. It is effective in mild to moderate pain e.g. headache, dysmenorrhoea (menstrual pain)</a:t>
            </a:r>
          </a:p>
          <a:p>
            <a:pPr eaLnBrk="1" hangingPunct="1">
              <a:lnSpc>
                <a:spcPct val="90000"/>
              </a:lnSpc>
              <a:buFont typeface="Arial" charset="0"/>
              <a:buNone/>
            </a:pPr>
            <a:r>
              <a:rPr lang="en-US" altLang="en-US" smtClean="0"/>
              <a:t>2. It is a substitute for analgesic &amp; antipyretic effects of aspirin particularly in</a:t>
            </a:r>
          </a:p>
          <a:p>
            <a:pPr eaLnBrk="1" hangingPunct="1">
              <a:lnSpc>
                <a:spcPct val="90000"/>
              </a:lnSpc>
              <a:buFont typeface="Arial" charset="0"/>
              <a:buNone/>
            </a:pPr>
            <a:r>
              <a:rPr lang="en-US" altLang="en-US" smtClean="0"/>
              <a:t>   A. children with viral infection   </a:t>
            </a:r>
          </a:p>
          <a:p>
            <a:pPr eaLnBrk="1" hangingPunct="1">
              <a:lnSpc>
                <a:spcPct val="90000"/>
              </a:lnSpc>
              <a:buFont typeface="Arial" charset="0"/>
              <a:buNone/>
            </a:pPr>
            <a:r>
              <a:rPr lang="en-US" altLang="en-US" smtClean="0"/>
              <a:t>   B. patients with peptic ulcer since it causes no gastric irritation </a:t>
            </a:r>
          </a:p>
          <a:p>
            <a:pPr eaLnBrk="1" hangingPunct="1">
              <a:lnSpc>
                <a:spcPct val="90000"/>
              </a:lnSpc>
              <a:buFont typeface="Wingdings" pitchFamily="2" charset="2"/>
              <a:buChar char="Ø"/>
            </a:pPr>
            <a:r>
              <a:rPr lang="en-US" altLang="en-US" smtClean="0"/>
              <a:t> </a:t>
            </a:r>
            <a:r>
              <a:rPr lang="en-US" altLang="en-US" u="sng" smtClean="0">
                <a:solidFill>
                  <a:srgbClr val="FF0000"/>
                </a:solidFill>
              </a:rPr>
              <a:t>Adverse effects include:</a:t>
            </a:r>
          </a:p>
          <a:p>
            <a:pPr eaLnBrk="1" hangingPunct="1">
              <a:lnSpc>
                <a:spcPct val="90000"/>
              </a:lnSpc>
              <a:buFont typeface="Arial" charset="0"/>
              <a:buAutoNum type="arabicPeriod"/>
            </a:pPr>
            <a:r>
              <a:rPr lang="en-US" altLang="en-US" smtClean="0"/>
              <a:t>Skin rash occurs infrequently</a:t>
            </a:r>
          </a:p>
          <a:p>
            <a:pPr eaLnBrk="1" hangingPunct="1">
              <a:lnSpc>
                <a:spcPct val="90000"/>
              </a:lnSpc>
              <a:buFont typeface="Arial" charset="0"/>
              <a:buAutoNum type="arabicPeriod"/>
            </a:pPr>
            <a:r>
              <a:rPr lang="en-US" altLang="en-US" smtClean="0"/>
              <a:t> Hepatic and renal necrosis with large and prolonged doses (quinone metabolite). </a:t>
            </a:r>
            <a:r>
              <a:rPr lang="en-US" altLang="en-US" smtClean="0">
                <a:solidFill>
                  <a:srgbClr val="FF0000"/>
                </a:solidFill>
              </a:rPr>
              <a:t>Antidote</a:t>
            </a:r>
            <a:r>
              <a:rPr lang="en-US" altLang="en-US" smtClean="0"/>
              <a:t> is N- acetyl cysteine  binds and inactivates the toxic quinone metabolite</a:t>
            </a:r>
          </a:p>
          <a:p>
            <a:pPr eaLnBrk="1" hangingPunct="1">
              <a:lnSpc>
                <a:spcPct val="90000"/>
              </a:lnSpc>
              <a:buFont typeface="Arial" charset="0"/>
              <a:buNone/>
            </a:pPr>
            <a:endParaRPr lang="en-US" altLang="en-US" smtClean="0"/>
          </a:p>
          <a:p>
            <a:pPr eaLnBrk="1" hangingPunct="1">
              <a:lnSpc>
                <a:spcPct val="90000"/>
              </a:lnSpc>
              <a:buFont typeface="Arial" charset="0"/>
              <a:buNone/>
            </a:pPr>
            <a:endParaRPr lang="en-GB" altLang="en-US" smtClean="0"/>
          </a:p>
        </p:txBody>
      </p:sp>
      <p:sp>
        <p:nvSpPr>
          <p:cNvPr id="24579" name="Slide Number Placeholder 3"/>
          <p:cNvSpPr>
            <a:spLocks noGrp="1"/>
          </p:cNvSpPr>
          <p:nvPr>
            <p:ph type="sldNum" sz="quarter" idx="12"/>
          </p:nvPr>
        </p:nvSpPr>
        <p:spPr bwMode="auto">
          <a:noFill/>
          <a:ln>
            <a:miter lim="800000"/>
            <a:headEnd/>
            <a:tailEnd/>
          </a:ln>
        </p:spPr>
        <p:txBody>
          <a:bodyPr/>
          <a:lstStyle/>
          <a:p>
            <a:fld id="{872890C2-9504-47BF-866B-7E134D0172ED}" type="slidenum">
              <a:rPr lang="ar-SA" altLang="en-US" smtClean="0">
                <a:cs typeface="Arial" charset="0"/>
              </a:rPr>
              <a:pPr/>
              <a:t>23</a:t>
            </a:fld>
            <a:endParaRPr lang="en-GB" altLang="en-US" smtClean="0">
              <a:cs typeface="Arial" charset="0"/>
            </a:endParaRP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507413" cy="1143000"/>
          </a:xfrm>
        </p:spPr>
        <p:txBody>
          <a:bodyPr rtlCol="0">
            <a:normAutofit fontScale="90000"/>
          </a:bodyPr>
          <a:lstStyle/>
          <a:p>
            <a:pPr algn="l" eaLnBrk="1" fontAlgn="auto" hangingPunct="1">
              <a:spcAft>
                <a:spcPts val="0"/>
              </a:spcAft>
              <a:defRPr/>
            </a:pPr>
            <a:r>
              <a:rPr lang="en-US" dirty="0" smtClean="0">
                <a:solidFill>
                  <a:srgbClr val="FF0000"/>
                </a:solidFill>
              </a:rPr>
              <a:t>B. Mild to moderate anti-inflammatory action</a:t>
            </a:r>
            <a:endParaRPr lang="en-GB" dirty="0">
              <a:solidFill>
                <a:srgbClr val="FF0000"/>
              </a:solidFill>
            </a:endParaRPr>
          </a:p>
        </p:txBody>
      </p:sp>
      <p:sp>
        <p:nvSpPr>
          <p:cNvPr id="25603" name="Content Placeholder 2"/>
          <p:cNvSpPr>
            <a:spLocks noGrp="1"/>
          </p:cNvSpPr>
          <p:nvPr>
            <p:ph idx="1"/>
          </p:nvPr>
        </p:nvSpPr>
        <p:spPr>
          <a:xfrm>
            <a:off x="457200" y="1600200"/>
            <a:ext cx="8507413" cy="4924425"/>
          </a:xfrm>
        </p:spPr>
        <p:txBody>
          <a:bodyPr/>
          <a:lstStyle/>
          <a:p>
            <a:pPr marL="514350" indent="-514350" eaLnBrk="1" hangingPunct="1">
              <a:buFont typeface="Arial" charset="0"/>
              <a:buAutoNum type="arabicPeriod"/>
            </a:pPr>
            <a:r>
              <a:rPr lang="en-US" altLang="en-US" b="1" u="sng" smtClean="0"/>
              <a:t>Aspirin (Acetylsalicylic acid)</a:t>
            </a:r>
          </a:p>
          <a:p>
            <a:pPr marL="514350" indent="-514350" eaLnBrk="1" hangingPunct="1">
              <a:buFont typeface="Wingdings" pitchFamily="2" charset="2"/>
              <a:buChar char="Ø"/>
            </a:pPr>
            <a:r>
              <a:rPr lang="en-US" altLang="en-US" smtClean="0"/>
              <a:t>It is a weak organic acid and is unique among NSAIDs.</a:t>
            </a:r>
          </a:p>
          <a:p>
            <a:pPr marL="514350" indent="-514350" eaLnBrk="1" hangingPunct="1">
              <a:buFont typeface="Wingdings" pitchFamily="2" charset="2"/>
              <a:buChar char="Ø"/>
            </a:pPr>
            <a:r>
              <a:rPr lang="en-US" altLang="en-US" u="sng" smtClean="0">
                <a:solidFill>
                  <a:srgbClr val="FF0000"/>
                </a:solidFill>
              </a:rPr>
              <a:t>Mechanism of action:</a:t>
            </a:r>
          </a:p>
          <a:p>
            <a:pPr marL="514350" indent="-514350" algn="ctr" eaLnBrk="1" hangingPunct="1">
              <a:buFont typeface="Arial" charset="0"/>
              <a:buNone/>
            </a:pPr>
            <a:r>
              <a:rPr lang="en-US" altLang="en-US" smtClean="0"/>
              <a:t>Aspirin Irreversibly inhibits Cox by acylating active site of enzyme, so preventing formation of thromboxane, prostacyline &amp; other PGs.</a:t>
            </a:r>
          </a:p>
          <a:p>
            <a:pPr marL="514350" indent="-514350" eaLnBrk="1" hangingPunct="1">
              <a:buFont typeface="Wingdings" pitchFamily="2" charset="2"/>
              <a:buChar char="Ø"/>
            </a:pPr>
            <a:r>
              <a:rPr lang="en-US" altLang="en-US" smtClean="0"/>
              <a:t> Other NSAIDs are reversible inhibitors of Cox</a:t>
            </a:r>
          </a:p>
          <a:p>
            <a:pPr marL="514350" indent="-514350" algn="ctr" eaLnBrk="1" hangingPunct="1">
              <a:buFont typeface="Arial" charset="0"/>
              <a:buNone/>
            </a:pPr>
            <a:endParaRPr lang="en-GB" altLang="en-US" smtClean="0"/>
          </a:p>
          <a:p>
            <a:pPr marL="514350" indent="-514350" algn="ctr" eaLnBrk="1" hangingPunct="1">
              <a:buFont typeface="Arial" charset="0"/>
              <a:buNone/>
            </a:pPr>
            <a:endParaRPr lang="en-GB" altLang="en-US" smtClean="0"/>
          </a:p>
        </p:txBody>
      </p:sp>
      <p:sp>
        <p:nvSpPr>
          <p:cNvPr id="25604" name="Slide Number Placeholder 3"/>
          <p:cNvSpPr>
            <a:spLocks noGrp="1"/>
          </p:cNvSpPr>
          <p:nvPr>
            <p:ph type="sldNum" sz="quarter" idx="12"/>
          </p:nvPr>
        </p:nvSpPr>
        <p:spPr bwMode="auto">
          <a:noFill/>
          <a:ln>
            <a:miter lim="800000"/>
            <a:headEnd/>
            <a:tailEnd/>
          </a:ln>
        </p:spPr>
        <p:txBody>
          <a:bodyPr/>
          <a:lstStyle/>
          <a:p>
            <a:fld id="{92B2FA70-7361-4030-8E7D-6032BD0B4B38}" type="slidenum">
              <a:rPr lang="ar-SA" altLang="en-US" smtClean="0">
                <a:cs typeface="Arial" charset="0"/>
              </a:rPr>
              <a:pPr/>
              <a:t>24</a:t>
            </a:fld>
            <a:endParaRPr lang="en-GB" altLang="en-US" smtClean="0">
              <a:cs typeface="Arial" charset="0"/>
            </a:endParaRP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4925" y="44450"/>
            <a:ext cx="9109075" cy="6624638"/>
          </a:xfrm>
        </p:spPr>
        <p:txBody>
          <a:bodyPr rtlCol="0">
            <a:normAutofit fontScale="92500" lnSpcReduction="20000"/>
          </a:bodyPr>
          <a:lstStyle/>
          <a:p>
            <a:pPr eaLnBrk="1" fontAlgn="auto" hangingPunct="1">
              <a:spcAft>
                <a:spcPts val="0"/>
              </a:spcAft>
              <a:buFont typeface="Wingdings" pitchFamily="2" charset="2"/>
              <a:buChar char="Ø"/>
              <a:defRPr/>
            </a:pPr>
            <a:r>
              <a:rPr lang="en-GB" u="sng" dirty="0" smtClean="0">
                <a:solidFill>
                  <a:srgbClr val="FF0000"/>
                </a:solidFill>
              </a:rPr>
              <a:t>Therapeutic uses:</a:t>
            </a:r>
          </a:p>
          <a:p>
            <a:pPr marL="514350" indent="-514350" eaLnBrk="1" fontAlgn="auto" hangingPunct="1">
              <a:lnSpc>
                <a:spcPct val="120000"/>
              </a:lnSpc>
              <a:spcAft>
                <a:spcPts val="0"/>
              </a:spcAft>
              <a:buFont typeface="Arial" pitchFamily="34" charset="0"/>
              <a:buAutoNum type="arabicPeriod"/>
              <a:defRPr/>
            </a:pPr>
            <a:r>
              <a:rPr lang="en-US" b="1" dirty="0" smtClean="0"/>
              <a:t>Anti-inflammatory use : </a:t>
            </a:r>
          </a:p>
          <a:p>
            <a:pPr eaLnBrk="1" fontAlgn="auto" hangingPunct="1">
              <a:lnSpc>
                <a:spcPct val="120000"/>
              </a:lnSpc>
              <a:spcAft>
                <a:spcPts val="0"/>
              </a:spcAft>
              <a:buFont typeface="Wingdings" pitchFamily="2" charset="2"/>
              <a:buChar char="Ø"/>
              <a:defRPr/>
            </a:pPr>
            <a:r>
              <a:rPr lang="en-US" dirty="0" smtClean="0"/>
              <a:t>RA, OA and other inflammatory joint disease. </a:t>
            </a:r>
          </a:p>
          <a:p>
            <a:pPr eaLnBrk="1" fontAlgn="auto" hangingPunct="1">
              <a:lnSpc>
                <a:spcPct val="120000"/>
              </a:lnSpc>
              <a:spcAft>
                <a:spcPts val="0"/>
              </a:spcAft>
              <a:buFont typeface="Wingdings" pitchFamily="2" charset="2"/>
              <a:buChar char="Ø"/>
              <a:defRPr/>
            </a:pPr>
            <a:r>
              <a:rPr lang="en-US" dirty="0" smtClean="0"/>
              <a:t>Dose is 4-6 g / d  in 3-4 divided doses</a:t>
            </a:r>
          </a:p>
          <a:p>
            <a:pPr eaLnBrk="1" fontAlgn="auto" hangingPunct="1">
              <a:lnSpc>
                <a:spcPct val="80000"/>
              </a:lnSpc>
              <a:spcAft>
                <a:spcPts val="0"/>
              </a:spcAft>
              <a:buFont typeface="Arial" pitchFamily="34" charset="0"/>
              <a:buNone/>
              <a:defRPr/>
            </a:pPr>
            <a:endParaRPr lang="en-US" dirty="0" smtClean="0"/>
          </a:p>
          <a:p>
            <a:pPr marL="514350" indent="-514350" eaLnBrk="1" fontAlgn="auto" hangingPunct="1">
              <a:lnSpc>
                <a:spcPct val="120000"/>
              </a:lnSpc>
              <a:spcAft>
                <a:spcPts val="0"/>
              </a:spcAft>
              <a:buFont typeface="Arial" pitchFamily="34" charset="0"/>
              <a:buAutoNum type="arabicPeriod" startAt="2"/>
              <a:defRPr/>
            </a:pPr>
            <a:r>
              <a:rPr lang="en-US" b="1" dirty="0" smtClean="0"/>
              <a:t>Analgesic and anti-pyretic use: </a:t>
            </a:r>
          </a:p>
          <a:p>
            <a:pPr marL="514350" indent="-514350" eaLnBrk="1" fontAlgn="auto" hangingPunct="1">
              <a:lnSpc>
                <a:spcPct val="120000"/>
              </a:lnSpc>
              <a:spcAft>
                <a:spcPts val="0"/>
              </a:spcAft>
              <a:buFont typeface="Wingdings" pitchFamily="2" charset="2"/>
              <a:buChar char="Ø"/>
              <a:defRPr/>
            </a:pPr>
            <a:r>
              <a:rPr lang="en-US" dirty="0" smtClean="0"/>
              <a:t>Fever, headache, toothache, and muscular and joint pain</a:t>
            </a:r>
          </a:p>
          <a:p>
            <a:pPr eaLnBrk="1" fontAlgn="auto" hangingPunct="1">
              <a:lnSpc>
                <a:spcPct val="120000"/>
              </a:lnSpc>
              <a:spcAft>
                <a:spcPts val="0"/>
              </a:spcAft>
              <a:buFont typeface="Wingdings" pitchFamily="2" charset="2"/>
              <a:buChar char="Ø"/>
              <a:defRPr/>
            </a:pPr>
            <a:r>
              <a:rPr lang="en-US" dirty="0" smtClean="0"/>
              <a:t>  Dose is 325-650 mg X 3 /  d</a:t>
            </a:r>
          </a:p>
          <a:p>
            <a:pPr eaLnBrk="1" fontAlgn="auto" hangingPunct="1">
              <a:lnSpc>
                <a:spcPct val="120000"/>
              </a:lnSpc>
              <a:spcAft>
                <a:spcPts val="0"/>
              </a:spcAft>
              <a:buFont typeface="Arial" pitchFamily="34" charset="0"/>
              <a:buNone/>
              <a:defRPr/>
            </a:pPr>
            <a:r>
              <a:rPr lang="en-US" b="1" dirty="0" smtClean="0"/>
              <a:t>3.   Anti-platelet use :</a:t>
            </a:r>
            <a:r>
              <a:rPr lang="en-US" dirty="0" smtClean="0"/>
              <a:t>     </a:t>
            </a:r>
          </a:p>
          <a:p>
            <a:pPr eaLnBrk="1" fontAlgn="auto" hangingPunct="1">
              <a:lnSpc>
                <a:spcPct val="120000"/>
              </a:lnSpc>
              <a:spcAft>
                <a:spcPts val="0"/>
              </a:spcAft>
              <a:buFont typeface="Wingdings" pitchFamily="2" charset="2"/>
              <a:buChar char="Ø"/>
              <a:defRPr/>
            </a:pPr>
            <a:r>
              <a:rPr lang="en-US" dirty="0" smtClean="0"/>
              <a:t>Low dose of aspirin 80-100 mg daily are used to </a:t>
            </a:r>
            <a:r>
              <a:rPr lang="en-US" dirty="0" err="1" smtClean="0"/>
              <a:t>prophylactically</a:t>
            </a:r>
            <a:r>
              <a:rPr lang="en-US" dirty="0" smtClean="0"/>
              <a:t>  decrease incidence of transient ischemic attacks (TIAs) &amp; strokes</a:t>
            </a:r>
          </a:p>
          <a:p>
            <a:pPr eaLnBrk="1" fontAlgn="auto" hangingPunct="1">
              <a:lnSpc>
                <a:spcPct val="120000"/>
              </a:lnSpc>
              <a:spcAft>
                <a:spcPts val="0"/>
              </a:spcAft>
              <a:buFont typeface="Wingdings" pitchFamily="2" charset="2"/>
              <a:buChar char="Ø"/>
              <a:defRPr/>
            </a:pPr>
            <a:endParaRPr lang="en-US" b="1" dirty="0" smtClean="0"/>
          </a:p>
          <a:p>
            <a:pPr eaLnBrk="1" fontAlgn="auto" hangingPunct="1">
              <a:spcAft>
                <a:spcPts val="0"/>
              </a:spcAft>
              <a:buFont typeface="Arial" pitchFamily="34" charset="0"/>
              <a:buNone/>
              <a:defRPr/>
            </a:pPr>
            <a:endParaRPr lang="en-GB" dirty="0">
              <a:solidFill>
                <a:srgbClr val="FF0000"/>
              </a:solidFill>
            </a:endParaRPr>
          </a:p>
        </p:txBody>
      </p:sp>
      <p:sp>
        <p:nvSpPr>
          <p:cNvPr id="26627" name="Slide Number Placeholder 3"/>
          <p:cNvSpPr>
            <a:spLocks noGrp="1"/>
          </p:cNvSpPr>
          <p:nvPr>
            <p:ph type="sldNum" sz="quarter" idx="12"/>
          </p:nvPr>
        </p:nvSpPr>
        <p:spPr bwMode="auto">
          <a:noFill/>
          <a:ln>
            <a:miter lim="800000"/>
            <a:headEnd/>
            <a:tailEnd/>
          </a:ln>
        </p:spPr>
        <p:txBody>
          <a:bodyPr/>
          <a:lstStyle/>
          <a:p>
            <a:fld id="{389C0A83-C9ED-44CF-B7C9-062F1CDE7EDF}" type="slidenum">
              <a:rPr lang="ar-SA" altLang="en-US" smtClean="0">
                <a:cs typeface="Arial" charset="0"/>
              </a:rPr>
              <a:pPr/>
              <a:t>25</a:t>
            </a:fld>
            <a:endParaRPr lang="en-GB" altLang="en-US" smtClean="0">
              <a:cs typeface="Arial" charset="0"/>
            </a:endParaRP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Content Placeholder 2"/>
          <p:cNvSpPr>
            <a:spLocks noGrp="1"/>
          </p:cNvSpPr>
          <p:nvPr>
            <p:ph idx="1"/>
          </p:nvPr>
        </p:nvSpPr>
        <p:spPr>
          <a:xfrm>
            <a:off x="0" y="0"/>
            <a:ext cx="9144000" cy="6858000"/>
          </a:xfrm>
        </p:spPr>
        <p:txBody>
          <a:bodyPr/>
          <a:lstStyle/>
          <a:p>
            <a:pPr eaLnBrk="1" hangingPunct="1">
              <a:lnSpc>
                <a:spcPct val="90000"/>
              </a:lnSpc>
              <a:buFont typeface="Wingdings" pitchFamily="2" charset="2"/>
              <a:buChar char="Ø"/>
            </a:pPr>
            <a:r>
              <a:rPr lang="en-GB" altLang="en-US" u="sng" smtClean="0">
                <a:solidFill>
                  <a:srgbClr val="FF0000"/>
                </a:solidFill>
              </a:rPr>
              <a:t>Adverse effects:</a:t>
            </a:r>
          </a:p>
          <a:p>
            <a:pPr eaLnBrk="1" hangingPunct="1">
              <a:lnSpc>
                <a:spcPct val="80000"/>
              </a:lnSpc>
              <a:buFont typeface="Arial" charset="0"/>
              <a:buNone/>
            </a:pPr>
            <a:r>
              <a:rPr lang="en-US" altLang="en-US" b="1" smtClean="0">
                <a:solidFill>
                  <a:schemeClr val="hlink"/>
                </a:solidFill>
              </a:rPr>
              <a:t> </a:t>
            </a:r>
            <a:r>
              <a:rPr lang="en-US" altLang="en-US" b="1" smtClean="0"/>
              <a:t>1. GIT: </a:t>
            </a:r>
          </a:p>
          <a:p>
            <a:pPr eaLnBrk="1" hangingPunct="1">
              <a:lnSpc>
                <a:spcPct val="80000"/>
              </a:lnSpc>
              <a:buFont typeface="Wingdings" pitchFamily="2" charset="2"/>
              <a:buChar char="Ø"/>
            </a:pPr>
            <a:r>
              <a:rPr lang="en-US" altLang="en-US" smtClean="0"/>
              <a:t>Epigastric distress, nausea, vomiting and bleeding</a:t>
            </a:r>
          </a:p>
          <a:p>
            <a:pPr eaLnBrk="1" hangingPunct="1">
              <a:lnSpc>
                <a:spcPct val="90000"/>
              </a:lnSpc>
              <a:buFont typeface="Arial" charset="0"/>
              <a:buAutoNum type="arabicPeriod" startAt="2"/>
            </a:pPr>
            <a:r>
              <a:rPr lang="en-US" altLang="en-US" b="1" smtClean="0"/>
              <a:t>Bleeding tendency  </a:t>
            </a:r>
          </a:p>
          <a:p>
            <a:pPr eaLnBrk="1" hangingPunct="1">
              <a:lnSpc>
                <a:spcPct val="90000"/>
              </a:lnSpc>
              <a:buFont typeface="Arial" charset="0"/>
              <a:buAutoNum type="arabicPeriod" startAt="2"/>
            </a:pPr>
            <a:r>
              <a:rPr lang="en-US" altLang="en-US" b="1" smtClean="0"/>
              <a:t>Hypersensitivity:</a:t>
            </a:r>
          </a:p>
          <a:p>
            <a:pPr eaLnBrk="1" hangingPunct="1">
              <a:lnSpc>
                <a:spcPct val="90000"/>
              </a:lnSpc>
              <a:buFont typeface="Wingdings" pitchFamily="2" charset="2"/>
              <a:buChar char="Ø"/>
            </a:pPr>
            <a:r>
              <a:rPr lang="en-US" altLang="en-US" smtClean="0"/>
              <a:t>About 15% of patients develop allergy </a:t>
            </a:r>
          </a:p>
          <a:p>
            <a:pPr eaLnBrk="1" hangingPunct="1">
              <a:lnSpc>
                <a:spcPct val="90000"/>
              </a:lnSpc>
              <a:buFont typeface="Arial" charset="0"/>
              <a:buNone/>
            </a:pPr>
            <a:r>
              <a:rPr lang="en-US" altLang="en-US" b="1" smtClean="0"/>
              <a:t>4.  Specific adverse effects : </a:t>
            </a:r>
          </a:p>
          <a:p>
            <a:pPr eaLnBrk="1" hangingPunct="1">
              <a:lnSpc>
                <a:spcPct val="90000"/>
              </a:lnSpc>
              <a:buFont typeface="Arial" charset="0"/>
              <a:buNone/>
            </a:pPr>
            <a:r>
              <a:rPr lang="en-US" altLang="en-US" smtClean="0"/>
              <a:t>     A. Reye’s  syndrome:</a:t>
            </a:r>
          </a:p>
          <a:p>
            <a:pPr eaLnBrk="1" hangingPunct="1">
              <a:lnSpc>
                <a:spcPct val="90000"/>
              </a:lnSpc>
              <a:buFont typeface="Wingdings" pitchFamily="2" charset="2"/>
              <a:buChar char="Ø"/>
            </a:pPr>
            <a:r>
              <a:rPr lang="en-US" altLang="en-US" smtClean="0"/>
              <a:t>Use of Aspirin in children with viral infections   (e.g. measles, influenza, or chickenpox)  may rarely cause Reye’s syndrome (extensive fatty infiltration of liver with liver damage and  failure) </a:t>
            </a:r>
          </a:p>
        </p:txBody>
      </p:sp>
      <p:sp>
        <p:nvSpPr>
          <p:cNvPr id="27651" name="Slide Number Placeholder 3"/>
          <p:cNvSpPr>
            <a:spLocks noGrp="1"/>
          </p:cNvSpPr>
          <p:nvPr>
            <p:ph type="sldNum" sz="quarter" idx="12"/>
          </p:nvPr>
        </p:nvSpPr>
        <p:spPr bwMode="auto">
          <a:noFill/>
          <a:ln>
            <a:miter lim="800000"/>
            <a:headEnd/>
            <a:tailEnd/>
          </a:ln>
        </p:spPr>
        <p:txBody>
          <a:bodyPr/>
          <a:lstStyle/>
          <a:p>
            <a:fld id="{37F6EC18-0C2B-49E5-B797-530463C647B3}" type="slidenum">
              <a:rPr lang="ar-SA" altLang="en-US" smtClean="0">
                <a:cs typeface="Arial" charset="0"/>
              </a:rPr>
              <a:pPr/>
              <a:t>26</a:t>
            </a:fld>
            <a:endParaRPr lang="en-GB" altLang="en-US" smtClean="0">
              <a:cs typeface="Arial" charset="0"/>
            </a:endParaRP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Content Placeholder 2"/>
          <p:cNvSpPr>
            <a:spLocks noGrp="1"/>
          </p:cNvSpPr>
          <p:nvPr>
            <p:ph idx="1"/>
          </p:nvPr>
        </p:nvSpPr>
        <p:spPr>
          <a:xfrm>
            <a:off x="0" y="44450"/>
            <a:ext cx="8964613" cy="6813550"/>
          </a:xfrm>
        </p:spPr>
        <p:txBody>
          <a:bodyPr/>
          <a:lstStyle/>
          <a:p>
            <a:pPr marL="533400" indent="-533400" eaLnBrk="1" hangingPunct="1">
              <a:lnSpc>
                <a:spcPct val="90000"/>
              </a:lnSpc>
              <a:buFont typeface="Arial" charset="0"/>
              <a:buNone/>
            </a:pPr>
            <a:r>
              <a:rPr lang="en-US" altLang="en-US" sz="3000" smtClean="0"/>
              <a:t>B. Salicylism : </a:t>
            </a:r>
          </a:p>
          <a:p>
            <a:pPr marL="533400" indent="-533400" eaLnBrk="1" hangingPunct="1">
              <a:lnSpc>
                <a:spcPct val="90000"/>
              </a:lnSpc>
              <a:buFont typeface="Wingdings" pitchFamily="2" charset="2"/>
              <a:buChar char="Ø"/>
            </a:pPr>
            <a:r>
              <a:rPr lang="en-US" altLang="en-US" sz="3000" smtClean="0"/>
              <a:t>It is mild salicylic acid intoxication. Symptoms </a:t>
            </a:r>
          </a:p>
          <a:p>
            <a:pPr marL="533400" indent="-533400" eaLnBrk="1" hangingPunct="1">
              <a:lnSpc>
                <a:spcPct val="90000"/>
              </a:lnSpc>
              <a:buFont typeface="Wingdings" pitchFamily="2" charset="2"/>
              <a:buNone/>
            </a:pPr>
            <a:r>
              <a:rPr lang="en-US" altLang="en-US" sz="3000" smtClean="0"/>
              <a:t>      include: confusion, tinnitus,  deafness, sweating, vomiting and others</a:t>
            </a:r>
          </a:p>
          <a:p>
            <a:pPr marL="533400" indent="-533400" eaLnBrk="1" hangingPunct="1">
              <a:lnSpc>
                <a:spcPct val="90000"/>
              </a:lnSpc>
              <a:buFont typeface="Wingdings" pitchFamily="2" charset="2"/>
              <a:buChar char="Ø"/>
            </a:pPr>
            <a:r>
              <a:rPr lang="en-US" altLang="en-US" sz="3000" u="sng" smtClean="0">
                <a:solidFill>
                  <a:srgbClr val="FF0000"/>
                </a:solidFill>
              </a:rPr>
              <a:t>Contraindications:</a:t>
            </a:r>
          </a:p>
          <a:p>
            <a:pPr marL="533400" indent="-533400" eaLnBrk="1" hangingPunct="1">
              <a:lnSpc>
                <a:spcPct val="90000"/>
              </a:lnSpc>
              <a:buFont typeface="Wingdings" pitchFamily="2" charset="2"/>
              <a:buChar char="Ø"/>
            </a:pPr>
            <a:r>
              <a:rPr lang="en-US" altLang="en-US" sz="3000" smtClean="0"/>
              <a:t>Aspirin should be avoided in patients with peptic ulcers, asthma and febrile children due to viral infections.</a:t>
            </a:r>
          </a:p>
          <a:p>
            <a:pPr marL="533400" indent="-533400" eaLnBrk="1" hangingPunct="1">
              <a:lnSpc>
                <a:spcPct val="90000"/>
              </a:lnSpc>
              <a:buFont typeface="Wingdings" pitchFamily="2" charset="2"/>
              <a:buChar char="Ø"/>
            </a:pPr>
            <a:r>
              <a:rPr lang="en-US" altLang="en-US" sz="3000" u="sng" smtClean="0">
                <a:solidFill>
                  <a:srgbClr val="FF0000"/>
                </a:solidFill>
              </a:rPr>
              <a:t>Drug interactions:</a:t>
            </a:r>
          </a:p>
          <a:p>
            <a:pPr marL="533400" indent="-533400" eaLnBrk="1" hangingPunct="1">
              <a:lnSpc>
                <a:spcPct val="90000"/>
              </a:lnSpc>
              <a:buFont typeface="Wingdings" pitchFamily="2" charset="2"/>
              <a:buChar char="Ø"/>
            </a:pPr>
            <a:r>
              <a:rPr lang="en-US" altLang="en-US" sz="3000" smtClean="0"/>
              <a:t>Aspirin should be avoided or used with caution  in patients taking warfarin, phenytoin or valporic acid.  Aspirin displaces these drugs from binding of plasma protein resulting in high drug concentrations  and therefore toxicity</a:t>
            </a:r>
          </a:p>
          <a:p>
            <a:pPr marL="533400" indent="-533400" eaLnBrk="1" hangingPunct="1">
              <a:lnSpc>
                <a:spcPct val="90000"/>
              </a:lnSpc>
            </a:pPr>
            <a:endParaRPr lang="en-GB" altLang="en-US" sz="3000" smtClean="0"/>
          </a:p>
        </p:txBody>
      </p:sp>
      <p:sp>
        <p:nvSpPr>
          <p:cNvPr id="28675" name="Slide Number Placeholder 3"/>
          <p:cNvSpPr>
            <a:spLocks noGrp="1"/>
          </p:cNvSpPr>
          <p:nvPr>
            <p:ph type="sldNum" sz="quarter" idx="12"/>
          </p:nvPr>
        </p:nvSpPr>
        <p:spPr bwMode="auto">
          <a:noFill/>
          <a:ln>
            <a:miter lim="800000"/>
            <a:headEnd/>
            <a:tailEnd/>
          </a:ln>
        </p:spPr>
        <p:txBody>
          <a:bodyPr/>
          <a:lstStyle/>
          <a:p>
            <a:fld id="{C2ED5BC3-6F3E-48BF-BCEC-9FE6E437161F}" type="slidenum">
              <a:rPr lang="ar-SA" altLang="en-US" smtClean="0">
                <a:cs typeface="Arial" charset="0"/>
              </a:rPr>
              <a:pPr/>
              <a:t>27</a:t>
            </a:fld>
            <a:endParaRPr lang="en-GB" altLang="en-US" smtClean="0">
              <a:cs typeface="Arial" charset="0"/>
            </a:endParaRP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Content Placeholder 2"/>
          <p:cNvSpPr>
            <a:spLocks noGrp="1"/>
          </p:cNvSpPr>
          <p:nvPr>
            <p:ph idx="1"/>
          </p:nvPr>
        </p:nvSpPr>
        <p:spPr>
          <a:xfrm>
            <a:off x="34925" y="44450"/>
            <a:ext cx="9109075" cy="6813550"/>
          </a:xfrm>
        </p:spPr>
        <p:txBody>
          <a:bodyPr/>
          <a:lstStyle/>
          <a:p>
            <a:pPr eaLnBrk="1" hangingPunct="1">
              <a:lnSpc>
                <a:spcPct val="90000"/>
              </a:lnSpc>
              <a:buFont typeface="Arial" charset="0"/>
              <a:buNone/>
            </a:pPr>
            <a:r>
              <a:rPr lang="en-GB" altLang="en-US" b="1" u="sng" smtClean="0"/>
              <a:t>2.</a:t>
            </a:r>
            <a:r>
              <a:rPr lang="en-US" altLang="en-US" b="1" u="sng" smtClean="0"/>
              <a:t> Propioinc acid derivatives</a:t>
            </a:r>
            <a:endParaRPr lang="en-US" altLang="en-US" u="sng" smtClean="0"/>
          </a:p>
          <a:p>
            <a:pPr eaLnBrk="1" hangingPunct="1">
              <a:lnSpc>
                <a:spcPct val="90000"/>
              </a:lnSpc>
              <a:buFont typeface="Wingdings" pitchFamily="2" charset="2"/>
              <a:buChar char="Ø"/>
            </a:pPr>
            <a:r>
              <a:rPr lang="en-US" altLang="en-US" smtClean="0"/>
              <a:t>This class includes Ibuprofen , ketoprofen  and  Naproxen </a:t>
            </a:r>
          </a:p>
          <a:p>
            <a:pPr eaLnBrk="1" hangingPunct="1">
              <a:lnSpc>
                <a:spcPct val="90000"/>
              </a:lnSpc>
              <a:buFont typeface="Wingdings" pitchFamily="2" charset="2"/>
              <a:buChar char="Ø"/>
            </a:pPr>
            <a:r>
              <a:rPr lang="en-GB" altLang="en-US" smtClean="0"/>
              <a:t>All are reversible non-selective  inhibitors of Cox that inhibit synthesis of PGs</a:t>
            </a:r>
          </a:p>
          <a:p>
            <a:pPr eaLnBrk="1" hangingPunct="1">
              <a:lnSpc>
                <a:spcPct val="90000"/>
              </a:lnSpc>
              <a:buFont typeface="Wingdings" pitchFamily="2" charset="2"/>
              <a:buChar char="Ø"/>
            </a:pPr>
            <a:r>
              <a:rPr lang="en-GB" altLang="en-US" smtClean="0"/>
              <a:t>All possess </a:t>
            </a:r>
            <a:r>
              <a:rPr lang="en-US" altLang="en-US" smtClean="0"/>
              <a:t>anti-inflammatory, analgesic &amp; antipyretic activities</a:t>
            </a:r>
          </a:p>
          <a:p>
            <a:pPr eaLnBrk="1" hangingPunct="1">
              <a:lnSpc>
                <a:spcPct val="90000"/>
              </a:lnSpc>
              <a:buFont typeface="Wingdings" pitchFamily="2" charset="2"/>
              <a:buChar char="Ø"/>
            </a:pPr>
            <a:r>
              <a:rPr lang="en-US" altLang="en-US" smtClean="0"/>
              <a:t>They cause </a:t>
            </a:r>
            <a:r>
              <a:rPr lang="en-US" altLang="en-US" smtClean="0">
                <a:solidFill>
                  <a:srgbClr val="FF0000"/>
                </a:solidFill>
              </a:rPr>
              <a:t>less GI side effects </a:t>
            </a:r>
            <a:r>
              <a:rPr lang="en-US" altLang="en-US" smtClean="0"/>
              <a:t>than aspirin and therefore are preferred for chronic use in inflammatory joint diseases and in musculo-skeletal disorders</a:t>
            </a:r>
          </a:p>
          <a:p>
            <a:pPr eaLnBrk="1" hangingPunct="1">
              <a:lnSpc>
                <a:spcPct val="90000"/>
              </a:lnSpc>
              <a:buFont typeface="Wingdings" pitchFamily="2" charset="2"/>
              <a:buChar char="Ø"/>
            </a:pPr>
            <a:r>
              <a:rPr lang="en-US" altLang="en-US" smtClean="0"/>
              <a:t>Most common adverse effects ranges from GI dyspepsia to bleeding</a:t>
            </a:r>
          </a:p>
          <a:p>
            <a:pPr eaLnBrk="1" hangingPunct="1">
              <a:lnSpc>
                <a:spcPct val="90000"/>
              </a:lnSpc>
              <a:buFont typeface="Wingdings" pitchFamily="2" charset="2"/>
              <a:buChar char="Ø"/>
            </a:pPr>
            <a:endParaRPr lang="en-GB" altLang="en-US" smtClean="0"/>
          </a:p>
        </p:txBody>
      </p:sp>
      <p:sp>
        <p:nvSpPr>
          <p:cNvPr id="29699" name="Slide Number Placeholder 2"/>
          <p:cNvSpPr>
            <a:spLocks noGrp="1"/>
          </p:cNvSpPr>
          <p:nvPr>
            <p:ph type="sldNum" sz="quarter" idx="12"/>
          </p:nvPr>
        </p:nvSpPr>
        <p:spPr bwMode="auto">
          <a:noFill/>
          <a:ln>
            <a:miter lim="800000"/>
            <a:headEnd/>
            <a:tailEnd/>
          </a:ln>
        </p:spPr>
        <p:txBody>
          <a:bodyPr/>
          <a:lstStyle/>
          <a:p>
            <a:fld id="{98270C89-46F6-4D98-B3B9-1FE7576FE5B0}" type="slidenum">
              <a:rPr lang="ar-SA" altLang="en-US" smtClean="0">
                <a:cs typeface="Arial" charset="0"/>
              </a:rPr>
              <a:pPr/>
              <a:t>28</a:t>
            </a:fld>
            <a:endParaRPr lang="en-GB" altLang="en-US" smtClean="0">
              <a:cs typeface="Arial" charset="0"/>
            </a:endParaRP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Content Placeholder 2"/>
          <p:cNvSpPr>
            <a:spLocks noGrp="1"/>
          </p:cNvSpPr>
          <p:nvPr>
            <p:ph idx="1"/>
          </p:nvPr>
        </p:nvSpPr>
        <p:spPr>
          <a:xfrm>
            <a:off x="71438" y="0"/>
            <a:ext cx="8964612" cy="6669088"/>
          </a:xfrm>
        </p:spPr>
        <p:txBody>
          <a:bodyPr/>
          <a:lstStyle/>
          <a:p>
            <a:pPr eaLnBrk="1" hangingPunct="1">
              <a:buFont typeface="Arial" charset="0"/>
              <a:buNone/>
            </a:pPr>
            <a:r>
              <a:rPr lang="en-GB" altLang="en-US" b="1" u="sng" smtClean="0"/>
              <a:t>3.</a:t>
            </a:r>
            <a:r>
              <a:rPr lang="en-US" altLang="en-US" b="1" u="sng" smtClean="0"/>
              <a:t>Fenamates : </a:t>
            </a:r>
          </a:p>
          <a:p>
            <a:pPr eaLnBrk="1" hangingPunct="1">
              <a:buFont typeface="Wingdings" pitchFamily="2" charset="2"/>
              <a:buChar char="Ø"/>
            </a:pPr>
            <a:r>
              <a:rPr lang="en-US" altLang="en-US" smtClean="0"/>
              <a:t>Main example is Mefenamic acid (ponstan)</a:t>
            </a:r>
          </a:p>
          <a:p>
            <a:pPr eaLnBrk="1" hangingPunct="1">
              <a:buFont typeface="Wingdings" pitchFamily="2" charset="2"/>
              <a:buChar char="Ø"/>
            </a:pPr>
            <a:r>
              <a:rPr lang="en-GB" altLang="en-US" smtClean="0"/>
              <a:t>No clear advantages over other NSAIDs and may cause GI side effects. It has little anti-inflammatory action (milde). </a:t>
            </a:r>
          </a:p>
          <a:p>
            <a:pPr eaLnBrk="1" hangingPunct="1">
              <a:buFont typeface="Wingdings" pitchFamily="2" charset="2"/>
              <a:buChar char="Ø"/>
            </a:pPr>
            <a:r>
              <a:rPr lang="en-GB" altLang="en-US" smtClean="0">
                <a:solidFill>
                  <a:srgbClr val="FF0000"/>
                </a:solidFill>
              </a:rPr>
              <a:t>Indications:</a:t>
            </a:r>
          </a:p>
          <a:p>
            <a:pPr eaLnBrk="1" hangingPunct="1">
              <a:buFont typeface="Wingdings" pitchFamily="2" charset="2"/>
              <a:buChar char="Ø"/>
            </a:pPr>
            <a:r>
              <a:rPr lang="en-GB" altLang="en-US" smtClean="0"/>
              <a:t>Short-term treatment of pain in soft-tissue injuries, dysmenorrhea, and in RA and OA</a:t>
            </a:r>
          </a:p>
          <a:p>
            <a:pPr eaLnBrk="1" hangingPunct="1">
              <a:buFont typeface="Wingdings" pitchFamily="2" charset="2"/>
              <a:buChar char="Ø"/>
            </a:pPr>
            <a:r>
              <a:rPr lang="en-US" altLang="en-US" smtClean="0">
                <a:solidFill>
                  <a:srgbClr val="FF0000"/>
                </a:solidFill>
              </a:rPr>
              <a:t>Adverse effects: </a:t>
            </a:r>
          </a:p>
          <a:p>
            <a:pPr eaLnBrk="1" hangingPunct="1">
              <a:buFont typeface="Wingdings" pitchFamily="2" charset="2"/>
              <a:buChar char="Ø"/>
            </a:pPr>
            <a:r>
              <a:rPr lang="en-US" altLang="en-US" smtClean="0"/>
              <a:t>Severe diarrhea associated with inflammation in bowel and hemolytic anemia</a:t>
            </a:r>
          </a:p>
          <a:p>
            <a:pPr eaLnBrk="1" hangingPunct="1">
              <a:buFont typeface="Wingdings" pitchFamily="2" charset="2"/>
              <a:buChar char="Ø"/>
            </a:pPr>
            <a:endParaRPr lang="en-US" altLang="en-US" smtClean="0"/>
          </a:p>
          <a:p>
            <a:pPr eaLnBrk="1" hangingPunct="1">
              <a:buFont typeface="Wingdings" pitchFamily="2" charset="2"/>
              <a:buChar char="Ø"/>
            </a:pPr>
            <a:endParaRPr lang="en-GB" altLang="en-US" smtClean="0"/>
          </a:p>
        </p:txBody>
      </p:sp>
      <p:sp>
        <p:nvSpPr>
          <p:cNvPr id="30723" name="Slide Number Placeholder 2"/>
          <p:cNvSpPr>
            <a:spLocks noGrp="1"/>
          </p:cNvSpPr>
          <p:nvPr>
            <p:ph type="sldNum" sz="quarter" idx="12"/>
          </p:nvPr>
        </p:nvSpPr>
        <p:spPr bwMode="auto">
          <a:noFill/>
          <a:ln>
            <a:miter lim="800000"/>
            <a:headEnd/>
            <a:tailEnd/>
          </a:ln>
        </p:spPr>
        <p:txBody>
          <a:bodyPr/>
          <a:lstStyle/>
          <a:p>
            <a:fld id="{EC275DAD-26CF-43EC-8747-486A6409CE08}" type="slidenum">
              <a:rPr lang="ar-SA" altLang="en-US" smtClean="0">
                <a:cs typeface="Arial" charset="0"/>
              </a:rPr>
              <a:pPr/>
              <a:t>29</a:t>
            </a:fld>
            <a:endParaRPr lang="en-GB" altLang="en-US" smtClean="0">
              <a:cs typeface="Arial"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title"/>
          </p:nvPr>
        </p:nvSpPr>
        <p:spPr/>
        <p:txBody>
          <a:bodyPr/>
          <a:lstStyle/>
          <a:p>
            <a:pPr eaLnBrk="1" hangingPunct="1"/>
            <a:r>
              <a:rPr lang="en-GB" altLang="en-US" smtClean="0">
                <a:solidFill>
                  <a:srgbClr val="FF0000"/>
                </a:solidFill>
              </a:rPr>
              <a:t>Inflammation</a:t>
            </a:r>
          </a:p>
        </p:txBody>
      </p:sp>
      <p:sp>
        <p:nvSpPr>
          <p:cNvPr id="4099" name="Content Placeholder 2"/>
          <p:cNvSpPr>
            <a:spLocks noGrp="1"/>
          </p:cNvSpPr>
          <p:nvPr>
            <p:ph idx="1"/>
          </p:nvPr>
        </p:nvSpPr>
        <p:spPr>
          <a:xfrm>
            <a:off x="457200" y="1341438"/>
            <a:ext cx="8229600" cy="4895850"/>
          </a:xfrm>
        </p:spPr>
        <p:txBody>
          <a:bodyPr/>
          <a:lstStyle/>
          <a:p>
            <a:pPr eaLnBrk="1" hangingPunct="1">
              <a:lnSpc>
                <a:spcPct val="90000"/>
              </a:lnSpc>
              <a:buFont typeface="Wingdings" pitchFamily="2" charset="2"/>
              <a:buChar char="Ø"/>
            </a:pPr>
            <a:r>
              <a:rPr lang="en-GB" altLang="en-US" smtClean="0"/>
              <a:t> Inflammation is the body response to an injurious stimulus (</a:t>
            </a:r>
            <a:r>
              <a:rPr lang="en-GB" altLang="en-US" i="1" smtClean="0"/>
              <a:t>e.g.,</a:t>
            </a:r>
            <a:r>
              <a:rPr lang="en-GB" altLang="en-US" smtClean="0"/>
              <a:t> infections, chemicals, or physical injuries)</a:t>
            </a:r>
          </a:p>
          <a:p>
            <a:pPr eaLnBrk="1" hangingPunct="1">
              <a:lnSpc>
                <a:spcPct val="90000"/>
              </a:lnSpc>
              <a:buFont typeface="Wingdings" pitchFamily="2" charset="2"/>
              <a:buChar char="Ø"/>
            </a:pPr>
            <a:r>
              <a:rPr lang="en-GB" altLang="en-US" smtClean="0"/>
              <a:t> Inflammation is triggered by release of chemical mediators from injured tissues and migrating cells such as WBC.</a:t>
            </a:r>
          </a:p>
          <a:p>
            <a:pPr eaLnBrk="1" hangingPunct="1">
              <a:lnSpc>
                <a:spcPct val="90000"/>
              </a:lnSpc>
              <a:buFont typeface="Wingdings" pitchFamily="2" charset="2"/>
              <a:buChar char="Ø"/>
            </a:pPr>
            <a:r>
              <a:rPr lang="en-GB" altLang="en-US" smtClean="0"/>
              <a:t>These chemical mediators are histamine, bradykinin, interleukins and the most important are </a:t>
            </a:r>
            <a:r>
              <a:rPr lang="en-GB" altLang="en-US" smtClean="0">
                <a:solidFill>
                  <a:srgbClr val="FF0000"/>
                </a:solidFill>
              </a:rPr>
              <a:t>EICOSANOIDS</a:t>
            </a:r>
            <a:r>
              <a:rPr lang="en-GB" altLang="en-US" smtClean="0"/>
              <a:t> such as prostaglandines and leukotrienes</a:t>
            </a:r>
          </a:p>
        </p:txBody>
      </p:sp>
      <p:sp>
        <p:nvSpPr>
          <p:cNvPr id="4100" name="Slide Number Placeholder 3"/>
          <p:cNvSpPr>
            <a:spLocks noGrp="1"/>
          </p:cNvSpPr>
          <p:nvPr>
            <p:ph type="sldNum" sz="quarter" idx="12"/>
          </p:nvPr>
        </p:nvSpPr>
        <p:spPr bwMode="auto">
          <a:noFill/>
          <a:ln>
            <a:miter lim="800000"/>
            <a:headEnd/>
            <a:tailEnd/>
          </a:ln>
        </p:spPr>
        <p:txBody>
          <a:bodyPr/>
          <a:lstStyle/>
          <a:p>
            <a:fld id="{D0C3ED89-A657-4B86-95FC-5B15E3776764}" type="slidenum">
              <a:rPr lang="ar-SA" altLang="en-US" smtClean="0">
                <a:cs typeface="Arial" charset="0"/>
              </a:rPr>
              <a:pPr/>
              <a:t>3</a:t>
            </a:fld>
            <a:endParaRPr lang="en-GB" altLang="en-US" smtClean="0">
              <a:cs typeface="Arial" charset="0"/>
            </a:endParaRP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6988"/>
            <a:ext cx="8435975" cy="1143001"/>
          </a:xfrm>
        </p:spPr>
        <p:txBody>
          <a:bodyPr rtlCol="0">
            <a:normAutofit fontScale="90000"/>
          </a:bodyPr>
          <a:lstStyle/>
          <a:p>
            <a:pPr eaLnBrk="1" fontAlgn="auto" hangingPunct="1">
              <a:lnSpc>
                <a:spcPct val="90000"/>
              </a:lnSpc>
              <a:spcAft>
                <a:spcPts val="0"/>
              </a:spcAft>
              <a:defRPr/>
            </a:pPr>
            <a:r>
              <a:rPr lang="en-US" b="1" dirty="0" smtClean="0">
                <a:solidFill>
                  <a:srgbClr val="FF0000"/>
                </a:solidFill>
              </a:rPr>
              <a:t/>
            </a:r>
            <a:br>
              <a:rPr lang="en-US" b="1" dirty="0" smtClean="0">
                <a:solidFill>
                  <a:srgbClr val="FF0000"/>
                </a:solidFill>
              </a:rPr>
            </a:br>
            <a:r>
              <a:rPr lang="en-US" dirty="0" smtClean="0">
                <a:solidFill>
                  <a:srgbClr val="FF0000"/>
                </a:solidFill>
              </a:rPr>
              <a:t>  </a:t>
            </a:r>
            <a:r>
              <a:rPr lang="en-US" b="1" dirty="0" smtClean="0">
                <a:solidFill>
                  <a:srgbClr val="FF0000"/>
                </a:solidFill>
              </a:rPr>
              <a:t>C. Marked  Anti-inflammatory</a:t>
            </a:r>
            <a:r>
              <a:rPr lang="en-US" sz="4800" b="1" dirty="0" smtClean="0">
                <a:solidFill>
                  <a:srgbClr val="FF0000"/>
                </a:solidFill>
              </a:rPr>
              <a:t>  </a:t>
            </a:r>
            <a:r>
              <a:rPr lang="en-US" b="1" dirty="0" smtClean="0">
                <a:solidFill>
                  <a:srgbClr val="FF0000"/>
                </a:solidFill>
              </a:rPr>
              <a:t>action                                      </a:t>
            </a:r>
            <a:r>
              <a:rPr lang="en-US" dirty="0" smtClean="0">
                <a:solidFill>
                  <a:srgbClr val="FF0000"/>
                </a:solidFill>
              </a:rPr>
              <a:t/>
            </a:r>
            <a:br>
              <a:rPr lang="en-US" dirty="0" smtClean="0">
                <a:solidFill>
                  <a:srgbClr val="FF0000"/>
                </a:solidFill>
              </a:rPr>
            </a:br>
            <a:endParaRPr lang="en-GB" dirty="0">
              <a:solidFill>
                <a:srgbClr val="FF0000"/>
              </a:solidFill>
            </a:endParaRPr>
          </a:p>
        </p:txBody>
      </p:sp>
      <p:sp>
        <p:nvSpPr>
          <p:cNvPr id="31747" name="Content Placeholder 2"/>
          <p:cNvSpPr>
            <a:spLocks noGrp="1"/>
          </p:cNvSpPr>
          <p:nvPr>
            <p:ph idx="1"/>
          </p:nvPr>
        </p:nvSpPr>
        <p:spPr>
          <a:xfrm>
            <a:off x="34925" y="765175"/>
            <a:ext cx="9109075" cy="6092825"/>
          </a:xfrm>
        </p:spPr>
        <p:txBody>
          <a:bodyPr/>
          <a:lstStyle/>
          <a:p>
            <a:pPr eaLnBrk="1" hangingPunct="1">
              <a:buFont typeface="Arial" charset="0"/>
              <a:buNone/>
            </a:pPr>
            <a:r>
              <a:rPr lang="en-GB" altLang="en-US" sz="2700" b="1" u="sng" smtClean="0"/>
              <a:t>1</a:t>
            </a:r>
            <a:r>
              <a:rPr lang="en-GB" altLang="en-US" b="1" u="sng" smtClean="0"/>
              <a:t>. </a:t>
            </a:r>
            <a:r>
              <a:rPr lang="en-US" altLang="en-US" b="1" u="sng" smtClean="0"/>
              <a:t>Arylacetic acid derivatives :</a:t>
            </a:r>
          </a:p>
          <a:p>
            <a:pPr eaLnBrk="1" hangingPunct="1">
              <a:buFont typeface="Wingdings" pitchFamily="2" charset="2"/>
              <a:buChar char="Ø"/>
            </a:pPr>
            <a:r>
              <a:rPr lang="en-US" altLang="en-US" smtClean="0"/>
              <a:t>Main example is Diclofenac (Voltaren)</a:t>
            </a:r>
          </a:p>
          <a:p>
            <a:pPr eaLnBrk="1" hangingPunct="1">
              <a:lnSpc>
                <a:spcPct val="70000"/>
              </a:lnSpc>
              <a:buFont typeface="Wingdings" pitchFamily="2" charset="2"/>
              <a:buChar char="Ø"/>
            </a:pPr>
            <a:r>
              <a:rPr lang="en-US" altLang="en-US" smtClean="0"/>
              <a:t>It is a potent Cox inhibitor with anti-inflammatory, analgesic &amp; antipyretic activities (accumulates in synovial fluid)</a:t>
            </a:r>
          </a:p>
          <a:p>
            <a:pPr eaLnBrk="1" hangingPunct="1">
              <a:lnSpc>
                <a:spcPct val="70000"/>
              </a:lnSpc>
              <a:buFont typeface="Wingdings" pitchFamily="2" charset="2"/>
              <a:buChar char="Ø"/>
            </a:pPr>
            <a:r>
              <a:rPr lang="en-US" altLang="en-US" smtClean="0"/>
              <a:t>It is potent than indomethacin or naproxen</a:t>
            </a:r>
          </a:p>
          <a:p>
            <a:pPr eaLnBrk="1" hangingPunct="1">
              <a:lnSpc>
                <a:spcPct val="70000"/>
              </a:lnSpc>
              <a:buFont typeface="Wingdings" pitchFamily="2" charset="2"/>
              <a:buChar char="Ø"/>
            </a:pPr>
            <a:r>
              <a:rPr lang="en-US" altLang="en-US" smtClean="0">
                <a:solidFill>
                  <a:srgbClr val="FF0000"/>
                </a:solidFill>
              </a:rPr>
              <a:t>Indications:</a:t>
            </a:r>
          </a:p>
          <a:p>
            <a:pPr eaLnBrk="1" hangingPunct="1">
              <a:lnSpc>
                <a:spcPct val="70000"/>
              </a:lnSpc>
              <a:buFont typeface="Wingdings" pitchFamily="2" charset="2"/>
              <a:buChar char="Ø"/>
            </a:pPr>
            <a:r>
              <a:rPr lang="en-GB" altLang="en-US" smtClean="0"/>
              <a:t>long-term treatment of RA and OA</a:t>
            </a:r>
          </a:p>
          <a:p>
            <a:pPr eaLnBrk="1" hangingPunct="1">
              <a:lnSpc>
                <a:spcPct val="70000"/>
              </a:lnSpc>
              <a:buFont typeface="Wingdings" pitchFamily="2" charset="2"/>
              <a:buChar char="Ø"/>
            </a:pPr>
            <a:r>
              <a:rPr lang="en-GB" altLang="en-US" smtClean="0"/>
              <a:t>short-term treatment of acute musculoskeletal pain, postoperative pain, and dysmenorrhea </a:t>
            </a:r>
          </a:p>
          <a:p>
            <a:pPr eaLnBrk="1" hangingPunct="1">
              <a:lnSpc>
                <a:spcPct val="70000"/>
              </a:lnSpc>
              <a:buFont typeface="Wingdings" pitchFamily="2" charset="2"/>
              <a:buChar char="Ø"/>
            </a:pPr>
            <a:r>
              <a:rPr lang="en-GB" altLang="en-US" smtClean="0">
                <a:solidFill>
                  <a:srgbClr val="FF0000"/>
                </a:solidFill>
              </a:rPr>
              <a:t>Side effects:</a:t>
            </a:r>
          </a:p>
          <a:p>
            <a:pPr eaLnBrk="1" hangingPunct="1">
              <a:lnSpc>
                <a:spcPct val="70000"/>
              </a:lnSpc>
              <a:buFont typeface="Arial" charset="0"/>
              <a:buAutoNum type="alphaLcPeriod"/>
            </a:pPr>
            <a:r>
              <a:rPr lang="en-GB" altLang="en-US" smtClean="0"/>
              <a:t>GI irritation to bleeding </a:t>
            </a:r>
          </a:p>
          <a:p>
            <a:pPr eaLnBrk="1" hangingPunct="1">
              <a:lnSpc>
                <a:spcPct val="70000"/>
              </a:lnSpc>
              <a:buFont typeface="Arial" charset="0"/>
              <a:buAutoNum type="alphaLcPeriod"/>
            </a:pPr>
            <a:r>
              <a:rPr lang="en-GB" altLang="en-US" smtClean="0"/>
              <a:t>Fluid retention, edema, and rarely impairment of renal function</a:t>
            </a:r>
          </a:p>
        </p:txBody>
      </p:sp>
      <p:sp>
        <p:nvSpPr>
          <p:cNvPr id="31748" name="Slide Number Placeholder 3"/>
          <p:cNvSpPr>
            <a:spLocks noGrp="1"/>
          </p:cNvSpPr>
          <p:nvPr>
            <p:ph type="sldNum" sz="quarter" idx="12"/>
          </p:nvPr>
        </p:nvSpPr>
        <p:spPr bwMode="auto">
          <a:noFill/>
          <a:ln>
            <a:miter lim="800000"/>
            <a:headEnd/>
            <a:tailEnd/>
          </a:ln>
        </p:spPr>
        <p:txBody>
          <a:bodyPr/>
          <a:lstStyle/>
          <a:p>
            <a:fld id="{33EAEBD8-E73E-4A07-8EFD-42FB9DC76845}" type="slidenum">
              <a:rPr lang="ar-SA" altLang="en-US" smtClean="0">
                <a:cs typeface="Arial" charset="0"/>
              </a:rPr>
              <a:pPr/>
              <a:t>30</a:t>
            </a:fld>
            <a:endParaRPr lang="en-GB" altLang="en-US" smtClean="0">
              <a:cs typeface="Arial" charset="0"/>
            </a:endParaRP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Content Placeholder 2"/>
          <p:cNvSpPr>
            <a:spLocks noGrp="1"/>
          </p:cNvSpPr>
          <p:nvPr>
            <p:ph idx="1"/>
          </p:nvPr>
        </p:nvSpPr>
        <p:spPr>
          <a:xfrm>
            <a:off x="179388" y="115888"/>
            <a:ext cx="8713787" cy="6481762"/>
          </a:xfrm>
        </p:spPr>
        <p:txBody>
          <a:bodyPr/>
          <a:lstStyle/>
          <a:p>
            <a:pPr eaLnBrk="1" hangingPunct="1">
              <a:lnSpc>
                <a:spcPct val="90000"/>
              </a:lnSpc>
              <a:buFont typeface="Arial" charset="0"/>
              <a:buNone/>
            </a:pPr>
            <a:r>
              <a:rPr lang="en-GB" altLang="en-US" sz="3000" b="1" smtClean="0"/>
              <a:t>2</a:t>
            </a:r>
            <a:r>
              <a:rPr lang="en-GB" altLang="en-US" b="1" smtClean="0"/>
              <a:t>. </a:t>
            </a:r>
            <a:r>
              <a:rPr lang="en-US" altLang="en-US" b="1" u="sng" smtClean="0"/>
              <a:t>Acetic acid derivatives:</a:t>
            </a:r>
          </a:p>
          <a:p>
            <a:pPr eaLnBrk="1" hangingPunct="1">
              <a:lnSpc>
                <a:spcPct val="90000"/>
              </a:lnSpc>
              <a:buFont typeface="Wingdings" pitchFamily="2" charset="2"/>
              <a:buChar char="Ø"/>
            </a:pPr>
            <a:r>
              <a:rPr lang="en-US" altLang="en-US" smtClean="0"/>
              <a:t>Indomethacin (Indocin) and sulindac</a:t>
            </a:r>
          </a:p>
          <a:p>
            <a:pPr eaLnBrk="1" hangingPunct="1">
              <a:lnSpc>
                <a:spcPct val="90000"/>
              </a:lnSpc>
              <a:buFont typeface="Wingdings" pitchFamily="2" charset="2"/>
              <a:buChar char="Ø"/>
            </a:pPr>
            <a:r>
              <a:rPr lang="en-US" altLang="en-US" smtClean="0"/>
              <a:t> All possess anti-inflammatory, analgesic and antipyretic properties</a:t>
            </a:r>
          </a:p>
          <a:p>
            <a:pPr eaLnBrk="1" hangingPunct="1">
              <a:lnSpc>
                <a:spcPct val="90000"/>
              </a:lnSpc>
              <a:buFont typeface="Wingdings" pitchFamily="2" charset="2"/>
              <a:buChar char="Ø"/>
            </a:pPr>
            <a:r>
              <a:rPr lang="en-US" altLang="en-US" smtClean="0"/>
              <a:t> They are not generally used to lower fever </a:t>
            </a:r>
          </a:p>
          <a:p>
            <a:pPr eaLnBrk="1" hangingPunct="1">
              <a:lnSpc>
                <a:spcPct val="90000"/>
              </a:lnSpc>
              <a:buFont typeface="Arial" charset="0"/>
              <a:buNone/>
            </a:pPr>
            <a:r>
              <a:rPr lang="en-US" altLang="en-US" b="1" smtClean="0"/>
              <a:t>A. Indomethacin :</a:t>
            </a:r>
          </a:p>
          <a:p>
            <a:pPr eaLnBrk="1" hangingPunct="1">
              <a:lnSpc>
                <a:spcPct val="90000"/>
              </a:lnSpc>
              <a:buFont typeface="Wingdings" pitchFamily="2" charset="2"/>
              <a:buChar char="Ø"/>
            </a:pPr>
            <a:r>
              <a:rPr lang="en-US" altLang="en-US" smtClean="0"/>
              <a:t>It is more potent than aspirin, but toxicity limits its use to short-term dosing</a:t>
            </a:r>
          </a:p>
          <a:p>
            <a:pPr eaLnBrk="1" hangingPunct="1">
              <a:lnSpc>
                <a:spcPct val="70000"/>
              </a:lnSpc>
              <a:buFont typeface="Wingdings" pitchFamily="2" charset="2"/>
              <a:buChar char="Ø"/>
            </a:pPr>
            <a:r>
              <a:rPr lang="en-US" altLang="en-US" smtClean="0">
                <a:solidFill>
                  <a:srgbClr val="FF0000"/>
                </a:solidFill>
              </a:rPr>
              <a:t>Indications:</a:t>
            </a:r>
          </a:p>
          <a:p>
            <a:pPr eaLnBrk="1" hangingPunct="1">
              <a:buFont typeface="Wingdings" pitchFamily="2" charset="2"/>
              <a:buChar char="Ø"/>
            </a:pPr>
            <a:r>
              <a:rPr lang="en-US" altLang="en-US" smtClean="0"/>
              <a:t>It is useful in treatment of RA,OA, ankylosing spondylitis (AS), and acute gout</a:t>
            </a:r>
          </a:p>
          <a:p>
            <a:pPr eaLnBrk="1" hangingPunct="1">
              <a:lnSpc>
                <a:spcPct val="80000"/>
              </a:lnSpc>
              <a:buFont typeface="Arial" charset="0"/>
              <a:buNone/>
            </a:pPr>
            <a:r>
              <a:rPr lang="en-US" altLang="en-US" smtClean="0"/>
              <a:t>2. Closure of patent ductus arteriosus in neonate : given by  IV infusion within 72 h of birth</a:t>
            </a:r>
            <a:r>
              <a:rPr lang="en-US" altLang="en-US" b="1" smtClean="0"/>
              <a:t>  </a:t>
            </a:r>
            <a:endParaRPr lang="en-US" altLang="en-US" smtClean="0"/>
          </a:p>
          <a:p>
            <a:pPr eaLnBrk="1" hangingPunct="1">
              <a:lnSpc>
                <a:spcPct val="90000"/>
              </a:lnSpc>
              <a:buFont typeface="Wingdings" pitchFamily="2" charset="2"/>
              <a:buChar char="Ø"/>
            </a:pPr>
            <a:endParaRPr lang="en-US" altLang="en-US" sz="3000" smtClean="0"/>
          </a:p>
          <a:p>
            <a:pPr eaLnBrk="1" hangingPunct="1">
              <a:lnSpc>
                <a:spcPct val="90000"/>
              </a:lnSpc>
              <a:buFont typeface="Wingdings" pitchFamily="2" charset="2"/>
              <a:buChar char="Ø"/>
            </a:pPr>
            <a:endParaRPr lang="en-US" altLang="en-US" sz="3000" smtClean="0"/>
          </a:p>
          <a:p>
            <a:pPr eaLnBrk="1" hangingPunct="1">
              <a:lnSpc>
                <a:spcPct val="90000"/>
              </a:lnSpc>
              <a:buFont typeface="Arial" charset="0"/>
              <a:buNone/>
            </a:pPr>
            <a:endParaRPr lang="en-US" altLang="en-US" sz="3000" smtClean="0"/>
          </a:p>
          <a:p>
            <a:pPr eaLnBrk="1" hangingPunct="1">
              <a:lnSpc>
                <a:spcPct val="90000"/>
              </a:lnSpc>
              <a:buFont typeface="Arial" charset="0"/>
              <a:buNone/>
            </a:pPr>
            <a:endParaRPr lang="en-GB" altLang="en-US" sz="3000" smtClean="0"/>
          </a:p>
        </p:txBody>
      </p:sp>
      <p:sp>
        <p:nvSpPr>
          <p:cNvPr id="32771" name="Slide Number Placeholder 3"/>
          <p:cNvSpPr>
            <a:spLocks noGrp="1"/>
          </p:cNvSpPr>
          <p:nvPr>
            <p:ph type="sldNum" sz="quarter" idx="12"/>
          </p:nvPr>
        </p:nvSpPr>
        <p:spPr bwMode="auto">
          <a:noFill/>
          <a:ln>
            <a:miter lim="800000"/>
            <a:headEnd/>
            <a:tailEnd/>
          </a:ln>
        </p:spPr>
        <p:txBody>
          <a:bodyPr/>
          <a:lstStyle/>
          <a:p>
            <a:fld id="{67CF9001-4A74-4071-8615-1AB42FF6AC84}" type="slidenum">
              <a:rPr lang="ar-SA" altLang="en-US" smtClean="0">
                <a:cs typeface="Arial" charset="0"/>
              </a:rPr>
              <a:pPr/>
              <a:t>31</a:t>
            </a:fld>
            <a:endParaRPr lang="en-GB" altLang="en-US" smtClean="0">
              <a:cs typeface="Arial" charset="0"/>
            </a:endParaRPr>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Content Placeholder 2"/>
          <p:cNvSpPr>
            <a:spLocks noGrp="1"/>
          </p:cNvSpPr>
          <p:nvPr>
            <p:ph idx="1"/>
          </p:nvPr>
        </p:nvSpPr>
        <p:spPr>
          <a:xfrm>
            <a:off x="0" y="188913"/>
            <a:ext cx="9144000" cy="5937250"/>
          </a:xfrm>
        </p:spPr>
        <p:txBody>
          <a:bodyPr/>
          <a:lstStyle/>
          <a:p>
            <a:pPr eaLnBrk="1" hangingPunct="1">
              <a:buFont typeface="Wingdings" pitchFamily="2" charset="2"/>
              <a:buChar char="Ø"/>
            </a:pPr>
            <a:r>
              <a:rPr lang="en-US" altLang="en-US" smtClean="0">
                <a:solidFill>
                  <a:srgbClr val="FF0000"/>
                </a:solidFill>
              </a:rPr>
              <a:t>Side effects :</a:t>
            </a:r>
          </a:p>
          <a:p>
            <a:pPr eaLnBrk="1" hangingPunct="1">
              <a:buFont typeface="Wingdings" pitchFamily="2" charset="2"/>
              <a:buChar char="Ø"/>
            </a:pPr>
            <a:r>
              <a:rPr lang="en-US" altLang="en-US" smtClean="0"/>
              <a:t> CNS : ( 35-50%)headache, dizziness and others</a:t>
            </a:r>
          </a:p>
          <a:p>
            <a:pPr eaLnBrk="1" hangingPunct="1">
              <a:buFont typeface="Wingdings" pitchFamily="2" charset="2"/>
              <a:buChar char="Ø"/>
            </a:pPr>
            <a:r>
              <a:rPr lang="en-US" altLang="en-US" smtClean="0"/>
              <a:t>GI disturbances: Diarrhea, ulcers, bleeding</a:t>
            </a:r>
          </a:p>
          <a:p>
            <a:pPr eaLnBrk="1" hangingPunct="1">
              <a:buFont typeface="Arial" charset="0"/>
              <a:buNone/>
            </a:pPr>
            <a:r>
              <a:rPr lang="en-US" altLang="en-US" b="1" smtClean="0"/>
              <a:t>B. Sulindac : </a:t>
            </a:r>
          </a:p>
          <a:p>
            <a:pPr eaLnBrk="1" hangingPunct="1">
              <a:buFont typeface="Wingdings" pitchFamily="2" charset="2"/>
              <a:buChar char="Ø"/>
            </a:pPr>
            <a:r>
              <a:rPr lang="en-US" altLang="en-US" smtClean="0"/>
              <a:t>This is a pro-drug ; it is converted to active sulfide metabolite in liver </a:t>
            </a:r>
          </a:p>
          <a:p>
            <a:pPr eaLnBrk="1" hangingPunct="1">
              <a:buFont typeface="Wingdings" pitchFamily="2" charset="2"/>
              <a:buChar char="Ø"/>
            </a:pPr>
            <a:r>
              <a:rPr lang="en-US" altLang="en-US" smtClean="0"/>
              <a:t>It is less potent than indomethacin</a:t>
            </a:r>
          </a:p>
          <a:p>
            <a:pPr eaLnBrk="1" hangingPunct="1">
              <a:buFont typeface="Wingdings" pitchFamily="2" charset="2"/>
              <a:buChar char="Ø"/>
            </a:pPr>
            <a:r>
              <a:rPr lang="en-US" altLang="en-US" smtClean="0"/>
              <a:t>It causes less adverse effects than indomethacin &amp; other NSAIDs</a:t>
            </a:r>
          </a:p>
          <a:p>
            <a:pPr eaLnBrk="1" hangingPunct="1">
              <a:buFont typeface="Wingdings" pitchFamily="2" charset="2"/>
              <a:buChar char="Ø"/>
            </a:pPr>
            <a:r>
              <a:rPr lang="en-US" altLang="en-US" smtClean="0"/>
              <a:t>It is useful in treatment of RA,OA, AS and acute gout</a:t>
            </a:r>
          </a:p>
          <a:p>
            <a:pPr eaLnBrk="1" hangingPunct="1">
              <a:buFont typeface="Arial" charset="0"/>
              <a:buNone/>
            </a:pPr>
            <a:endParaRPr lang="en-GB" altLang="en-US" smtClean="0"/>
          </a:p>
        </p:txBody>
      </p:sp>
      <p:sp>
        <p:nvSpPr>
          <p:cNvPr id="33795" name="Slide Number Placeholder 2"/>
          <p:cNvSpPr>
            <a:spLocks noGrp="1"/>
          </p:cNvSpPr>
          <p:nvPr>
            <p:ph type="sldNum" sz="quarter" idx="12"/>
          </p:nvPr>
        </p:nvSpPr>
        <p:spPr bwMode="auto">
          <a:noFill/>
          <a:ln>
            <a:miter lim="800000"/>
            <a:headEnd/>
            <a:tailEnd/>
          </a:ln>
        </p:spPr>
        <p:txBody>
          <a:bodyPr/>
          <a:lstStyle/>
          <a:p>
            <a:fld id="{EFF5D6DD-CD49-4D90-AA38-E4FA844D9BD5}" type="slidenum">
              <a:rPr lang="ar-SA" altLang="en-US" smtClean="0">
                <a:cs typeface="Arial" charset="0"/>
              </a:rPr>
              <a:pPr/>
              <a:t>32</a:t>
            </a:fld>
            <a:endParaRPr lang="en-GB" altLang="en-US" smtClean="0">
              <a:cs typeface="Arial" charset="0"/>
            </a:endParaRP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Content Placeholder 2"/>
          <p:cNvSpPr>
            <a:spLocks noGrp="1"/>
          </p:cNvSpPr>
          <p:nvPr>
            <p:ph idx="1"/>
          </p:nvPr>
        </p:nvSpPr>
        <p:spPr>
          <a:xfrm>
            <a:off x="323850" y="260350"/>
            <a:ext cx="8640763" cy="6121400"/>
          </a:xfrm>
        </p:spPr>
        <p:txBody>
          <a:bodyPr/>
          <a:lstStyle/>
          <a:p>
            <a:pPr eaLnBrk="1" hangingPunct="1">
              <a:lnSpc>
                <a:spcPct val="80000"/>
              </a:lnSpc>
              <a:buFont typeface="Arial" charset="0"/>
              <a:buNone/>
            </a:pPr>
            <a:r>
              <a:rPr lang="en-US" altLang="en-US" b="1" u="sng" smtClean="0"/>
              <a:t>3. Oxicam derivatives :</a:t>
            </a:r>
          </a:p>
          <a:p>
            <a:pPr eaLnBrk="1" hangingPunct="1">
              <a:buFont typeface="Wingdings" pitchFamily="2" charset="2"/>
              <a:buChar char="Ø"/>
            </a:pPr>
            <a:r>
              <a:rPr lang="en-US" altLang="en-US" smtClean="0"/>
              <a:t>Piroxicam (Feldene) and meloxicam (Mobic)</a:t>
            </a:r>
          </a:p>
          <a:p>
            <a:pPr eaLnBrk="1" hangingPunct="1">
              <a:buFont typeface="Wingdings" pitchFamily="2" charset="2"/>
              <a:buChar char="Ø"/>
            </a:pPr>
            <a:r>
              <a:rPr lang="en-US" altLang="en-US" smtClean="0"/>
              <a:t>Able to inhibit Cox-1 and Cox-2 but meloxicam shows preferential COX-2 selectivity (preferential Cox-2 inhibitor)</a:t>
            </a:r>
          </a:p>
          <a:p>
            <a:pPr eaLnBrk="1" hangingPunct="1">
              <a:buFont typeface="Wingdings" pitchFamily="2" charset="2"/>
              <a:buChar char="Ø"/>
            </a:pPr>
            <a:r>
              <a:rPr lang="en-US" altLang="en-US" smtClean="0"/>
              <a:t>Are used to treat RA, OA, AS</a:t>
            </a:r>
          </a:p>
          <a:p>
            <a:pPr eaLnBrk="1" hangingPunct="1">
              <a:buFont typeface="Wingdings" pitchFamily="2" charset="2"/>
              <a:buChar char="Ø"/>
            </a:pPr>
            <a:r>
              <a:rPr lang="en-US" altLang="en-US" smtClean="0"/>
              <a:t>They have long half-life, once daily</a:t>
            </a:r>
          </a:p>
          <a:p>
            <a:pPr eaLnBrk="1" hangingPunct="1">
              <a:buFont typeface="Wingdings" pitchFamily="2" charset="2"/>
              <a:buChar char="Ø"/>
            </a:pPr>
            <a:r>
              <a:rPr lang="en-US" altLang="en-US" smtClean="0"/>
              <a:t>Piroxicam has more GI side-effects than most other NSAIDs</a:t>
            </a:r>
          </a:p>
          <a:p>
            <a:pPr eaLnBrk="1" hangingPunct="1">
              <a:buFont typeface="Wingdings" pitchFamily="2" charset="2"/>
              <a:buChar char="Ø"/>
            </a:pPr>
            <a:r>
              <a:rPr lang="en-US" altLang="en-US" smtClean="0"/>
              <a:t>Meloxicam has significantly less GI side-effects compared to piroxicam and other NSAIDs</a:t>
            </a:r>
            <a:endParaRPr lang="en-GB" altLang="en-US" smtClean="0"/>
          </a:p>
        </p:txBody>
      </p:sp>
      <p:sp>
        <p:nvSpPr>
          <p:cNvPr id="34819" name="Slide Number Placeholder 2"/>
          <p:cNvSpPr>
            <a:spLocks noGrp="1"/>
          </p:cNvSpPr>
          <p:nvPr>
            <p:ph type="sldNum" sz="quarter" idx="12"/>
          </p:nvPr>
        </p:nvSpPr>
        <p:spPr bwMode="auto">
          <a:noFill/>
          <a:ln>
            <a:miter lim="800000"/>
            <a:headEnd/>
            <a:tailEnd/>
          </a:ln>
        </p:spPr>
        <p:txBody>
          <a:bodyPr/>
          <a:lstStyle/>
          <a:p>
            <a:fld id="{29EF187F-9487-4F80-AB55-BFC8E347427F}" type="slidenum">
              <a:rPr lang="ar-SA" altLang="en-US" smtClean="0">
                <a:cs typeface="Arial" charset="0"/>
              </a:rPr>
              <a:pPr/>
              <a:t>33</a:t>
            </a:fld>
            <a:endParaRPr lang="en-GB" altLang="en-US" smtClean="0">
              <a:cs typeface="Arial" charset="0"/>
            </a:endParaRPr>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Content Placeholder 2"/>
          <p:cNvSpPr>
            <a:spLocks noGrp="1"/>
          </p:cNvSpPr>
          <p:nvPr>
            <p:ph idx="1"/>
          </p:nvPr>
        </p:nvSpPr>
        <p:spPr>
          <a:xfrm>
            <a:off x="34925" y="44450"/>
            <a:ext cx="9144000" cy="6624638"/>
          </a:xfrm>
        </p:spPr>
        <p:txBody>
          <a:bodyPr/>
          <a:lstStyle/>
          <a:p>
            <a:pPr eaLnBrk="1" hangingPunct="1">
              <a:buFont typeface="Arial" charset="0"/>
              <a:buNone/>
            </a:pPr>
            <a:r>
              <a:rPr lang="en-GB" altLang="en-US" b="1" u="sng" smtClean="0"/>
              <a:t>4. Selective Cox-2 inhibtors (coxibs)</a:t>
            </a:r>
          </a:p>
          <a:p>
            <a:pPr eaLnBrk="1" hangingPunct="1">
              <a:buFont typeface="Wingdings" pitchFamily="2" charset="2"/>
              <a:buChar char="Ø"/>
            </a:pPr>
            <a:r>
              <a:rPr lang="en-GB" altLang="en-US" smtClean="0"/>
              <a:t>Celecoxib, </a:t>
            </a:r>
            <a:r>
              <a:rPr lang="en-GB" altLang="en-US" smtClean="0">
                <a:solidFill>
                  <a:srgbClr val="FF0000"/>
                </a:solidFill>
              </a:rPr>
              <a:t>rofecoxib, valdecoxib</a:t>
            </a:r>
            <a:r>
              <a:rPr lang="en-GB" altLang="en-US" smtClean="0"/>
              <a:t> and etoricoxib  </a:t>
            </a:r>
          </a:p>
          <a:p>
            <a:pPr eaLnBrk="1" hangingPunct="1">
              <a:buFont typeface="Wingdings" pitchFamily="2" charset="2"/>
              <a:buChar char="Ø"/>
            </a:pPr>
            <a:r>
              <a:rPr lang="en-GB" altLang="en-US" smtClean="0"/>
              <a:t>Analgesic and anti-inflammatory properties by selectively inhibiting the Cox-2 biosynthesis</a:t>
            </a:r>
          </a:p>
          <a:p>
            <a:pPr eaLnBrk="1" hangingPunct="1">
              <a:buFont typeface="Wingdings" pitchFamily="2" charset="2"/>
              <a:buChar char="Ø"/>
            </a:pPr>
            <a:r>
              <a:rPr lang="en-GB" altLang="en-US" smtClean="0"/>
              <a:t> </a:t>
            </a:r>
            <a:r>
              <a:rPr lang="en-GB" altLang="en-US" b="1" smtClean="0"/>
              <a:t>Hypothesis</a:t>
            </a:r>
            <a:r>
              <a:rPr lang="en-GB" altLang="en-US" smtClean="0"/>
              <a:t>: Cox-2 isoform is up regulated in the site of inflammation mediating inflammation by catalyzing the biosynthesis of PGE2 and PGI2 , and these PGs are also formed by Cox-1 in gastric epithelium where they act as cytoprotective mediators.</a:t>
            </a:r>
          </a:p>
          <a:p>
            <a:pPr eaLnBrk="1" hangingPunct="1">
              <a:buFont typeface="Arial" charset="0"/>
              <a:buNone/>
            </a:pPr>
            <a:endParaRPr lang="en-GB" altLang="en-US" smtClean="0"/>
          </a:p>
        </p:txBody>
      </p:sp>
      <p:sp>
        <p:nvSpPr>
          <p:cNvPr id="35843" name="Slide Number Placeholder 2"/>
          <p:cNvSpPr>
            <a:spLocks noGrp="1"/>
          </p:cNvSpPr>
          <p:nvPr>
            <p:ph type="sldNum" sz="quarter" idx="12"/>
          </p:nvPr>
        </p:nvSpPr>
        <p:spPr bwMode="auto">
          <a:noFill/>
          <a:ln>
            <a:miter lim="800000"/>
            <a:headEnd/>
            <a:tailEnd/>
          </a:ln>
        </p:spPr>
        <p:txBody>
          <a:bodyPr/>
          <a:lstStyle/>
          <a:p>
            <a:fld id="{C6530ED1-5660-4246-B514-2DD2A9FD635E}" type="slidenum">
              <a:rPr lang="ar-SA" altLang="en-US" smtClean="0">
                <a:cs typeface="Arial" charset="0"/>
              </a:rPr>
              <a:pPr/>
              <a:t>34</a:t>
            </a:fld>
            <a:endParaRPr lang="en-GB" altLang="en-US" smtClean="0">
              <a:cs typeface="Arial" charset="0"/>
            </a:endParaRPr>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Content Placeholder 2"/>
          <p:cNvSpPr>
            <a:spLocks noGrp="1"/>
          </p:cNvSpPr>
          <p:nvPr>
            <p:ph idx="1"/>
          </p:nvPr>
        </p:nvSpPr>
        <p:spPr>
          <a:xfrm>
            <a:off x="250825" y="188913"/>
            <a:ext cx="8713788" cy="5937250"/>
          </a:xfrm>
        </p:spPr>
        <p:txBody>
          <a:bodyPr/>
          <a:lstStyle/>
          <a:p>
            <a:pPr eaLnBrk="1" hangingPunct="1">
              <a:buFont typeface="Wingdings" pitchFamily="2" charset="2"/>
              <a:buChar char="Ø"/>
            </a:pPr>
            <a:r>
              <a:rPr lang="en-GB" altLang="en-US" smtClean="0"/>
              <a:t>proinflammatory PGs  are inhibited and simultaneously  sparing the PGs catalyzed by Cox-1 necessary for physiologic functions</a:t>
            </a:r>
          </a:p>
          <a:p>
            <a:pPr eaLnBrk="1" hangingPunct="1">
              <a:buFont typeface="Wingdings" pitchFamily="2" charset="2"/>
              <a:buChar char="Ø"/>
            </a:pPr>
            <a:r>
              <a:rPr lang="en-GB" altLang="en-US" smtClean="0"/>
              <a:t>They exert anti-inflammatory properties with less or none of typical adverse effects associated with NSAIDs treatment on GIT and kidney.</a:t>
            </a:r>
          </a:p>
          <a:p>
            <a:pPr eaLnBrk="1" hangingPunct="1">
              <a:buFont typeface="Wingdings" pitchFamily="2" charset="2"/>
              <a:buChar char="Ø"/>
            </a:pPr>
            <a:r>
              <a:rPr lang="en-GB" altLang="en-US" b="1" smtClean="0">
                <a:solidFill>
                  <a:srgbClr val="FF0000"/>
                </a:solidFill>
              </a:rPr>
              <a:t>Indications:</a:t>
            </a:r>
          </a:p>
          <a:p>
            <a:pPr eaLnBrk="1" hangingPunct="1">
              <a:buFont typeface="Wingdings" pitchFamily="2" charset="2"/>
              <a:buChar char="Ø"/>
            </a:pPr>
            <a:r>
              <a:rPr lang="en-US" altLang="en-US" smtClean="0"/>
              <a:t>Patients who require chronic use of NSAIDs &amp; are at high risk for NSAIDs-induced ulcer</a:t>
            </a:r>
            <a:endParaRPr lang="en-GB" altLang="en-US" smtClean="0"/>
          </a:p>
          <a:p>
            <a:pPr eaLnBrk="1" hangingPunct="1">
              <a:buFont typeface="Wingdings" pitchFamily="2" charset="2"/>
              <a:buChar char="Ø"/>
            </a:pPr>
            <a:endParaRPr lang="en-GB" altLang="en-US" smtClean="0"/>
          </a:p>
          <a:p>
            <a:pPr eaLnBrk="1" hangingPunct="1">
              <a:buFont typeface="Wingdings" pitchFamily="2" charset="2"/>
              <a:buChar char="Ø"/>
            </a:pPr>
            <a:endParaRPr lang="en-GB" altLang="en-US" smtClean="0"/>
          </a:p>
          <a:p>
            <a:pPr eaLnBrk="1" hangingPunct="1"/>
            <a:endParaRPr lang="en-GB" altLang="en-US" smtClean="0"/>
          </a:p>
        </p:txBody>
      </p:sp>
      <p:sp>
        <p:nvSpPr>
          <p:cNvPr id="36867" name="Slide Number Placeholder 2"/>
          <p:cNvSpPr>
            <a:spLocks noGrp="1"/>
          </p:cNvSpPr>
          <p:nvPr>
            <p:ph type="sldNum" sz="quarter" idx="12"/>
          </p:nvPr>
        </p:nvSpPr>
        <p:spPr bwMode="auto">
          <a:noFill/>
          <a:ln>
            <a:miter lim="800000"/>
            <a:headEnd/>
            <a:tailEnd/>
          </a:ln>
        </p:spPr>
        <p:txBody>
          <a:bodyPr/>
          <a:lstStyle/>
          <a:p>
            <a:fld id="{56F161E9-B1CB-4202-B946-1F05DE266FC6}" type="slidenum">
              <a:rPr lang="ar-SA" altLang="en-US" smtClean="0">
                <a:cs typeface="Arial" charset="0"/>
              </a:rPr>
              <a:pPr/>
              <a:t>35</a:t>
            </a:fld>
            <a:endParaRPr lang="en-GB" altLang="en-US" smtClean="0">
              <a:cs typeface="Arial" charset="0"/>
            </a:endParaRPr>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Content Placeholder 2"/>
          <p:cNvSpPr>
            <a:spLocks noGrp="1"/>
          </p:cNvSpPr>
          <p:nvPr>
            <p:ph idx="1"/>
          </p:nvPr>
        </p:nvSpPr>
        <p:spPr>
          <a:xfrm>
            <a:off x="457200" y="333375"/>
            <a:ext cx="8229600" cy="5792788"/>
          </a:xfrm>
        </p:spPr>
        <p:txBody>
          <a:bodyPr/>
          <a:lstStyle/>
          <a:p>
            <a:pPr eaLnBrk="1" hangingPunct="1">
              <a:buFont typeface="Wingdings" pitchFamily="2" charset="2"/>
              <a:buChar char="Ø"/>
            </a:pPr>
            <a:r>
              <a:rPr lang="en-GB" altLang="en-US" smtClean="0"/>
              <a:t>Inflammatory and painful conditions such as RA, OA, headache, menstrual, dental and postoperative pain</a:t>
            </a:r>
          </a:p>
          <a:p>
            <a:pPr eaLnBrk="1" hangingPunct="1">
              <a:buFont typeface="Wingdings" pitchFamily="2" charset="2"/>
              <a:buChar char="Ø"/>
            </a:pPr>
            <a:r>
              <a:rPr lang="en-GB" altLang="en-US" smtClean="0"/>
              <a:t>Long acting, once daily</a:t>
            </a:r>
          </a:p>
          <a:p>
            <a:pPr eaLnBrk="1" hangingPunct="1">
              <a:buFont typeface="Wingdings" pitchFamily="2" charset="2"/>
              <a:buChar char="Ø"/>
            </a:pPr>
            <a:r>
              <a:rPr lang="en-GB" altLang="en-US" b="1" smtClean="0">
                <a:solidFill>
                  <a:srgbClr val="FF0000"/>
                </a:solidFill>
              </a:rPr>
              <a:t>Side effects:</a:t>
            </a:r>
          </a:p>
          <a:p>
            <a:pPr eaLnBrk="1" hangingPunct="1">
              <a:buFont typeface="Wingdings" pitchFamily="2" charset="2"/>
              <a:buChar char="Ø"/>
            </a:pPr>
            <a:r>
              <a:rPr lang="en-US" altLang="en-US" smtClean="0"/>
              <a:t>Most common abdominal pain, diarrhea, dyspepsia</a:t>
            </a:r>
          </a:p>
          <a:p>
            <a:pPr eaLnBrk="1" hangingPunct="1">
              <a:buFont typeface="Wingdings" pitchFamily="2" charset="2"/>
              <a:buChar char="Ø"/>
            </a:pPr>
            <a:r>
              <a:rPr lang="en-GB" altLang="en-US" smtClean="0"/>
              <a:t> Hypersensitivity:sulphonamide hypersensitive patients (urticaria, angioedema, sweet, rash... Etc)</a:t>
            </a:r>
          </a:p>
          <a:p>
            <a:pPr eaLnBrk="1" hangingPunct="1">
              <a:buFont typeface="Wingdings" pitchFamily="2" charset="2"/>
              <a:buChar char="Ø"/>
            </a:pPr>
            <a:endParaRPr lang="en-GB" altLang="en-US" b="1" u="sng" smtClean="0"/>
          </a:p>
          <a:p>
            <a:pPr eaLnBrk="1" hangingPunct="1"/>
            <a:endParaRPr lang="en-GB" altLang="en-US" smtClean="0"/>
          </a:p>
        </p:txBody>
      </p:sp>
      <p:sp>
        <p:nvSpPr>
          <p:cNvPr id="37891" name="Slide Number Placeholder 2"/>
          <p:cNvSpPr>
            <a:spLocks noGrp="1"/>
          </p:cNvSpPr>
          <p:nvPr>
            <p:ph type="sldNum" sz="quarter" idx="12"/>
          </p:nvPr>
        </p:nvSpPr>
        <p:spPr bwMode="auto">
          <a:noFill/>
          <a:ln>
            <a:miter lim="800000"/>
            <a:headEnd/>
            <a:tailEnd/>
          </a:ln>
        </p:spPr>
        <p:txBody>
          <a:bodyPr/>
          <a:lstStyle/>
          <a:p>
            <a:fld id="{6AAFD948-F287-4A4E-8322-4F797352751E}" type="slidenum">
              <a:rPr lang="ar-SA" altLang="en-US" smtClean="0">
                <a:cs typeface="Arial" charset="0"/>
              </a:rPr>
              <a:pPr/>
              <a:t>36</a:t>
            </a:fld>
            <a:endParaRPr lang="en-GB" altLang="en-US" smtClean="0">
              <a:cs typeface="Arial" charset="0"/>
            </a:endParaRPr>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Content Placeholder 2"/>
          <p:cNvSpPr>
            <a:spLocks noGrp="1"/>
          </p:cNvSpPr>
          <p:nvPr>
            <p:ph idx="1"/>
          </p:nvPr>
        </p:nvSpPr>
        <p:spPr>
          <a:xfrm>
            <a:off x="457200" y="333375"/>
            <a:ext cx="8229600" cy="5792788"/>
          </a:xfrm>
        </p:spPr>
        <p:txBody>
          <a:bodyPr/>
          <a:lstStyle/>
          <a:p>
            <a:pPr eaLnBrk="1" hangingPunct="1">
              <a:buFont typeface="Wingdings" pitchFamily="2" charset="2"/>
              <a:buChar char="Ø"/>
            </a:pPr>
            <a:r>
              <a:rPr lang="en-US" altLang="en-US" b="1" smtClean="0">
                <a:solidFill>
                  <a:srgbClr val="FF0000"/>
                </a:solidFill>
              </a:rPr>
              <a:t>Contraindications:</a:t>
            </a:r>
          </a:p>
          <a:p>
            <a:pPr eaLnBrk="1" hangingPunct="1">
              <a:buFont typeface="Wingdings" pitchFamily="2" charset="2"/>
              <a:buChar char="Ø"/>
            </a:pPr>
            <a:r>
              <a:rPr lang="en-US" altLang="en-US" smtClean="0"/>
              <a:t>COX-2 inhibitors should be avoided in patients with chronic renal insufficiency, severe heart disease &amp; hepatic failure.</a:t>
            </a:r>
          </a:p>
          <a:p>
            <a:pPr eaLnBrk="1" hangingPunct="1">
              <a:buFont typeface="Wingdings" pitchFamily="2" charset="2"/>
              <a:buChar char="Ø"/>
            </a:pPr>
            <a:endParaRPr lang="en-US" altLang="en-US" smtClean="0"/>
          </a:p>
          <a:p>
            <a:pPr eaLnBrk="1" hangingPunct="1">
              <a:buFont typeface="Wingdings" pitchFamily="2" charset="2"/>
              <a:buChar char="Ø"/>
            </a:pPr>
            <a:r>
              <a:rPr lang="en-US" altLang="en-US" smtClean="0">
                <a:solidFill>
                  <a:srgbClr val="FF0000"/>
                </a:solidFill>
              </a:rPr>
              <a:t>Rofecoxib  and </a:t>
            </a:r>
            <a:r>
              <a:rPr lang="en-GB" altLang="en-US" smtClean="0">
                <a:solidFill>
                  <a:srgbClr val="FF0000"/>
                </a:solidFill>
              </a:rPr>
              <a:t>valdecoxib </a:t>
            </a:r>
            <a:r>
              <a:rPr lang="en-US" altLang="en-US" smtClean="0">
                <a:solidFill>
                  <a:srgbClr val="FF0000"/>
                </a:solidFill>
              </a:rPr>
              <a:t>was withdrawn from market because its use was associated with </a:t>
            </a:r>
            <a:r>
              <a:rPr lang="en-GB" altLang="en-US" smtClean="0">
                <a:solidFill>
                  <a:srgbClr val="FF0000"/>
                </a:solidFill>
              </a:rPr>
              <a:t>increased risk of stroke, heart attack, and sudden cardiac death.</a:t>
            </a:r>
            <a:endParaRPr lang="en-US" altLang="en-US" smtClean="0">
              <a:solidFill>
                <a:srgbClr val="FF0000"/>
              </a:solidFill>
            </a:endParaRPr>
          </a:p>
          <a:p>
            <a:pPr eaLnBrk="1" hangingPunct="1">
              <a:buFont typeface="Wingdings" pitchFamily="2" charset="2"/>
              <a:buChar char="Ø"/>
            </a:pPr>
            <a:endParaRPr lang="en-US" altLang="en-US" smtClean="0"/>
          </a:p>
          <a:p>
            <a:pPr eaLnBrk="1" hangingPunct="1">
              <a:buFont typeface="Arial" charset="0"/>
              <a:buNone/>
            </a:pPr>
            <a:endParaRPr lang="en-GB" altLang="en-US" smtClean="0"/>
          </a:p>
        </p:txBody>
      </p:sp>
      <p:sp>
        <p:nvSpPr>
          <p:cNvPr id="38915" name="Slide Number Placeholder 2"/>
          <p:cNvSpPr>
            <a:spLocks noGrp="1"/>
          </p:cNvSpPr>
          <p:nvPr>
            <p:ph type="sldNum" sz="quarter" idx="12"/>
          </p:nvPr>
        </p:nvSpPr>
        <p:spPr bwMode="auto">
          <a:noFill/>
          <a:ln>
            <a:miter lim="800000"/>
            <a:headEnd/>
            <a:tailEnd/>
          </a:ln>
        </p:spPr>
        <p:txBody>
          <a:bodyPr/>
          <a:lstStyle/>
          <a:p>
            <a:fld id="{3ED87127-59FD-4E00-8D54-3AA08F753B27}" type="slidenum">
              <a:rPr lang="ar-SA" altLang="en-US" smtClean="0">
                <a:cs typeface="Arial" charset="0"/>
              </a:rPr>
              <a:pPr/>
              <a:t>37</a:t>
            </a:fld>
            <a:endParaRPr lang="en-GB" altLang="en-US" smtClean="0">
              <a:cs typeface="Arial"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Content Placeholder 2"/>
          <p:cNvSpPr>
            <a:spLocks noGrp="1"/>
          </p:cNvSpPr>
          <p:nvPr>
            <p:ph idx="1"/>
          </p:nvPr>
        </p:nvSpPr>
        <p:spPr>
          <a:xfrm>
            <a:off x="73025" y="1268413"/>
            <a:ext cx="8820150" cy="5184775"/>
          </a:xfrm>
        </p:spPr>
        <p:txBody>
          <a:bodyPr/>
          <a:lstStyle/>
          <a:p>
            <a:pPr eaLnBrk="1" hangingPunct="1">
              <a:buFont typeface="Wingdings" pitchFamily="2" charset="2"/>
              <a:buChar char="Ø"/>
            </a:pPr>
            <a:r>
              <a:rPr lang="en-GB" altLang="en-US" smtClean="0"/>
              <a:t>PGs are fatty acid derivatives produced by all tissues</a:t>
            </a:r>
          </a:p>
          <a:p>
            <a:pPr eaLnBrk="1" hangingPunct="1">
              <a:buFont typeface="Arial" charset="0"/>
              <a:buNone/>
            </a:pPr>
            <a:endParaRPr lang="en-GB" altLang="en-US" smtClean="0"/>
          </a:p>
          <a:p>
            <a:pPr eaLnBrk="1" hangingPunct="1">
              <a:buFont typeface="Wingdings" pitchFamily="2" charset="2"/>
              <a:buChar char="Ø"/>
            </a:pPr>
            <a:r>
              <a:rPr lang="en-GB" altLang="en-US" smtClean="0"/>
              <a:t>PGs act locally on the site of synthesis where they rapidly metabolized to inactive products.</a:t>
            </a:r>
          </a:p>
          <a:p>
            <a:pPr eaLnBrk="1" hangingPunct="1">
              <a:buFont typeface="Arial" charset="0"/>
              <a:buNone/>
            </a:pPr>
            <a:endParaRPr lang="en-GB" altLang="en-US" smtClean="0"/>
          </a:p>
          <a:p>
            <a:pPr eaLnBrk="1" hangingPunct="1">
              <a:buFont typeface="Wingdings" pitchFamily="2" charset="2"/>
              <a:buChar char="Ø"/>
            </a:pPr>
            <a:r>
              <a:rPr lang="en-GB" altLang="en-US" smtClean="0"/>
              <a:t>On the cell damage, PGs are formed from the primary precursor </a:t>
            </a:r>
            <a:r>
              <a:rPr lang="en-GB" altLang="en-US" smtClean="0">
                <a:solidFill>
                  <a:srgbClr val="FF0000"/>
                </a:solidFill>
              </a:rPr>
              <a:t>Arachidonic acid (AA) </a:t>
            </a:r>
            <a:r>
              <a:rPr lang="en-GB" altLang="en-US" smtClean="0"/>
              <a:t>by enzymes called </a:t>
            </a:r>
            <a:r>
              <a:rPr lang="en-GB" altLang="en-US" smtClean="0">
                <a:solidFill>
                  <a:srgbClr val="FF0000"/>
                </a:solidFill>
              </a:rPr>
              <a:t>Cyclooxygenases (Cox)</a:t>
            </a:r>
            <a:r>
              <a:rPr lang="en-GB" altLang="en-US" smtClean="0"/>
              <a:t> </a:t>
            </a:r>
          </a:p>
          <a:p>
            <a:pPr eaLnBrk="1" hangingPunct="1">
              <a:buFont typeface="Wingdings" pitchFamily="2" charset="2"/>
              <a:buChar char="Ø"/>
            </a:pPr>
            <a:endParaRPr lang="en-GB" altLang="en-US" smtClean="0"/>
          </a:p>
        </p:txBody>
      </p:sp>
      <p:sp>
        <p:nvSpPr>
          <p:cNvPr id="5123" name="Title 1"/>
          <p:cNvSpPr>
            <a:spLocks noGrp="1"/>
          </p:cNvSpPr>
          <p:nvPr>
            <p:ph type="title"/>
          </p:nvPr>
        </p:nvSpPr>
        <p:spPr/>
        <p:txBody>
          <a:bodyPr/>
          <a:lstStyle/>
          <a:p>
            <a:pPr eaLnBrk="1" hangingPunct="1"/>
            <a:r>
              <a:rPr lang="en-GB" altLang="en-US" smtClean="0">
                <a:solidFill>
                  <a:srgbClr val="FF0000"/>
                </a:solidFill>
              </a:rPr>
              <a:t>Prostaglandines (PGs)</a:t>
            </a:r>
          </a:p>
        </p:txBody>
      </p:sp>
      <p:sp>
        <p:nvSpPr>
          <p:cNvPr id="5124" name="Slide Number Placeholder 3"/>
          <p:cNvSpPr>
            <a:spLocks noGrp="1"/>
          </p:cNvSpPr>
          <p:nvPr>
            <p:ph type="sldNum" sz="quarter" idx="12"/>
          </p:nvPr>
        </p:nvSpPr>
        <p:spPr bwMode="auto">
          <a:noFill/>
          <a:ln>
            <a:miter lim="800000"/>
            <a:headEnd/>
            <a:tailEnd/>
          </a:ln>
        </p:spPr>
        <p:txBody>
          <a:bodyPr/>
          <a:lstStyle/>
          <a:p>
            <a:fld id="{6ED6E521-C6E0-4BF9-820F-4C3BE0A9E31B}" type="slidenum">
              <a:rPr lang="ar-SA" altLang="en-US" smtClean="0">
                <a:cs typeface="Arial" charset="0"/>
              </a:rPr>
              <a:pPr/>
              <a:t>4</a:t>
            </a:fld>
            <a:endParaRPr lang="en-GB" altLang="en-US" smtClean="0">
              <a:cs typeface="Arial"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6" name="Picture 2"/>
          <p:cNvPicPr>
            <a:picLocks noChangeAspect="1" noChangeArrowheads="1"/>
          </p:cNvPicPr>
          <p:nvPr/>
        </p:nvPicPr>
        <p:blipFill>
          <a:blip r:embed="rId2" cstate="print"/>
          <a:srcRect/>
          <a:stretch>
            <a:fillRect/>
          </a:stretch>
        </p:blipFill>
        <p:spPr bwMode="auto">
          <a:xfrm>
            <a:off x="26988" y="26988"/>
            <a:ext cx="9064625" cy="6767512"/>
          </a:xfrm>
          <a:prstGeom prst="rect">
            <a:avLst/>
          </a:prstGeom>
          <a:noFill/>
          <a:ln w="9525">
            <a:noFill/>
            <a:miter lim="800000"/>
            <a:headEnd/>
            <a:tailEnd/>
          </a:ln>
        </p:spPr>
      </p:pic>
      <p:sp>
        <p:nvSpPr>
          <p:cNvPr id="6147" name="Slide Number Placeholder 2"/>
          <p:cNvSpPr>
            <a:spLocks noGrp="1"/>
          </p:cNvSpPr>
          <p:nvPr>
            <p:ph type="sldNum" sz="quarter" idx="12"/>
          </p:nvPr>
        </p:nvSpPr>
        <p:spPr bwMode="auto">
          <a:noFill/>
          <a:ln>
            <a:miter lim="800000"/>
            <a:headEnd/>
            <a:tailEnd/>
          </a:ln>
        </p:spPr>
        <p:txBody>
          <a:bodyPr/>
          <a:lstStyle/>
          <a:p>
            <a:fld id="{C3DB6EAC-4FBC-4A90-93EB-16B90F2D7077}" type="slidenum">
              <a:rPr lang="ar-SA" altLang="en-US" smtClean="0">
                <a:cs typeface="Arial" charset="0"/>
              </a:rPr>
              <a:pPr/>
              <a:t>5</a:t>
            </a:fld>
            <a:endParaRPr lang="en-GB" altLang="en-US" smtClean="0">
              <a:cs typeface="Arial"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79388" y="333375"/>
            <a:ext cx="8785225" cy="6048375"/>
          </a:xfrm>
        </p:spPr>
        <p:txBody>
          <a:bodyPr rtlCol="0">
            <a:normAutofit/>
          </a:bodyPr>
          <a:lstStyle/>
          <a:p>
            <a:pPr eaLnBrk="1" fontAlgn="auto" hangingPunct="1">
              <a:spcAft>
                <a:spcPts val="0"/>
              </a:spcAft>
              <a:buFont typeface="Wingdings" pitchFamily="2" charset="2"/>
              <a:buChar char="Ø"/>
              <a:defRPr/>
            </a:pPr>
            <a:r>
              <a:rPr lang="en-GB" dirty="0" smtClean="0"/>
              <a:t> </a:t>
            </a:r>
            <a:r>
              <a:rPr lang="en-US" dirty="0"/>
              <a:t>U</a:t>
            </a:r>
            <a:r>
              <a:rPr lang="en-US" dirty="0" smtClean="0"/>
              <a:t>nder various stimuli, AA is</a:t>
            </a:r>
            <a:r>
              <a:rPr lang="en-GB" dirty="0" smtClean="0"/>
              <a:t> liberated from </a:t>
            </a:r>
            <a:r>
              <a:rPr lang="en-US" dirty="0" smtClean="0"/>
              <a:t>phospholipids of </a:t>
            </a:r>
            <a:r>
              <a:rPr lang="en-GB" dirty="0" smtClean="0"/>
              <a:t>cell membranes by the action of </a:t>
            </a:r>
            <a:r>
              <a:rPr lang="en-GB" dirty="0" err="1" smtClean="0"/>
              <a:t>lysosomal</a:t>
            </a:r>
            <a:r>
              <a:rPr lang="en-GB" dirty="0" smtClean="0"/>
              <a:t> enzymes (</a:t>
            </a:r>
            <a:r>
              <a:rPr lang="en-GB" dirty="0" err="1" smtClean="0"/>
              <a:t>Phospholipase</a:t>
            </a:r>
            <a:r>
              <a:rPr lang="en-GB" dirty="0" smtClean="0"/>
              <a:t> A2)</a:t>
            </a:r>
          </a:p>
          <a:p>
            <a:pPr eaLnBrk="1" fontAlgn="auto" hangingPunct="1">
              <a:spcAft>
                <a:spcPts val="0"/>
              </a:spcAft>
              <a:buFont typeface="Arial" pitchFamily="34" charset="0"/>
              <a:buNone/>
              <a:defRPr/>
            </a:pPr>
            <a:endParaRPr lang="en-GB" dirty="0" smtClean="0"/>
          </a:p>
          <a:p>
            <a:pPr eaLnBrk="1" fontAlgn="auto" hangingPunct="1">
              <a:spcAft>
                <a:spcPts val="0"/>
              </a:spcAft>
              <a:buFont typeface="Wingdings" pitchFamily="2" charset="2"/>
              <a:buChar char="Ø"/>
              <a:defRPr/>
            </a:pPr>
            <a:r>
              <a:rPr lang="en-GB" dirty="0" smtClean="0"/>
              <a:t> AA </a:t>
            </a:r>
            <a:r>
              <a:rPr lang="en-GB" dirty="0"/>
              <a:t>is then </a:t>
            </a:r>
            <a:r>
              <a:rPr lang="en-GB" dirty="0" smtClean="0"/>
              <a:t>oxidized by COX </a:t>
            </a:r>
            <a:r>
              <a:rPr lang="en-US" altLang="zh-CN" dirty="0" smtClean="0"/>
              <a:t>leading to formation of  PGs (e.g. PGD</a:t>
            </a:r>
            <a:r>
              <a:rPr lang="en-US" altLang="zh-CN" baseline="-25000" dirty="0" smtClean="0"/>
              <a:t>2 </a:t>
            </a:r>
            <a:r>
              <a:rPr lang="en-US" altLang="zh-CN" dirty="0" smtClean="0"/>
              <a:t>, </a:t>
            </a:r>
            <a:r>
              <a:rPr lang="en-US" altLang="zh-CN" baseline="-25000" dirty="0" smtClean="0"/>
              <a:t> </a:t>
            </a:r>
            <a:r>
              <a:rPr lang="en-US" altLang="zh-CN" dirty="0" smtClean="0"/>
              <a:t>PGE</a:t>
            </a:r>
            <a:r>
              <a:rPr lang="en-US" altLang="zh-CN" baseline="-25000" dirty="0" smtClean="0"/>
              <a:t>2</a:t>
            </a:r>
            <a:r>
              <a:rPr lang="en-US" altLang="zh-CN" dirty="0" smtClean="0"/>
              <a:t>, PGF</a:t>
            </a:r>
            <a:r>
              <a:rPr lang="en-US" altLang="zh-CN" baseline="-25000" dirty="0" smtClean="0"/>
              <a:t>2a</a:t>
            </a:r>
            <a:r>
              <a:rPr lang="en-US" altLang="zh-CN" dirty="0" smtClean="0"/>
              <a:t>), </a:t>
            </a:r>
            <a:r>
              <a:rPr lang="en-US" altLang="zh-CN" dirty="0" err="1" smtClean="0"/>
              <a:t>Thromboxanes</a:t>
            </a:r>
            <a:r>
              <a:rPr lang="en-US" altLang="zh-CN" dirty="0" smtClean="0"/>
              <a:t> (TX) e.g. TX A</a:t>
            </a:r>
            <a:r>
              <a:rPr lang="en-US" altLang="zh-CN" baseline="-25000" dirty="0" smtClean="0"/>
              <a:t>2</a:t>
            </a:r>
            <a:r>
              <a:rPr lang="en-US" altLang="zh-CN" dirty="0" smtClean="0"/>
              <a:t>, and </a:t>
            </a:r>
            <a:r>
              <a:rPr lang="en-US" altLang="zh-CN" dirty="0" err="1" smtClean="0"/>
              <a:t>Prostacycline</a:t>
            </a:r>
            <a:r>
              <a:rPr lang="en-US" altLang="zh-CN" dirty="0" smtClean="0"/>
              <a:t> (PG I</a:t>
            </a:r>
            <a:r>
              <a:rPr lang="en-US" altLang="zh-CN" baseline="-25000" dirty="0" smtClean="0"/>
              <a:t>2</a:t>
            </a:r>
            <a:r>
              <a:rPr lang="en-US" altLang="zh-CN" dirty="0" smtClean="0"/>
              <a:t>).</a:t>
            </a:r>
          </a:p>
          <a:p>
            <a:pPr eaLnBrk="1" fontAlgn="auto" hangingPunct="1">
              <a:spcAft>
                <a:spcPts val="0"/>
              </a:spcAft>
              <a:buFont typeface="Arial" pitchFamily="34" charset="0"/>
              <a:buNone/>
              <a:defRPr/>
            </a:pPr>
            <a:endParaRPr lang="en-US" altLang="zh-CN" dirty="0" smtClean="0"/>
          </a:p>
          <a:p>
            <a:pPr eaLnBrk="1" fontAlgn="auto" hangingPunct="1">
              <a:spcAft>
                <a:spcPts val="0"/>
              </a:spcAft>
              <a:buFont typeface="Wingdings" pitchFamily="2" charset="2"/>
              <a:buChar char="Ø"/>
              <a:defRPr/>
            </a:pPr>
            <a:r>
              <a:rPr lang="en-US" dirty="0">
                <a:ea typeface="宋体" pitchFamily="2" charset="-122"/>
              </a:rPr>
              <a:t> </a:t>
            </a:r>
            <a:r>
              <a:rPr lang="en-US" dirty="0" smtClean="0">
                <a:ea typeface="宋体" pitchFamily="2" charset="-122"/>
              </a:rPr>
              <a:t>There are two </a:t>
            </a:r>
            <a:r>
              <a:rPr lang="en-US" dirty="0" err="1" smtClean="0">
                <a:ea typeface="宋体" pitchFamily="2" charset="-122"/>
              </a:rPr>
              <a:t>isoforms</a:t>
            </a:r>
            <a:r>
              <a:rPr lang="en-US" dirty="0" smtClean="0">
                <a:ea typeface="宋体" pitchFamily="2" charset="-122"/>
              </a:rPr>
              <a:t> of Cox:</a:t>
            </a:r>
          </a:p>
          <a:p>
            <a:pPr marL="514350" indent="-514350" eaLnBrk="1" fontAlgn="auto" hangingPunct="1">
              <a:spcAft>
                <a:spcPts val="0"/>
              </a:spcAft>
              <a:buFont typeface="Arial" pitchFamily="34" charset="0"/>
              <a:buAutoNum type="arabicPeriod"/>
              <a:defRPr/>
            </a:pPr>
            <a:r>
              <a:rPr lang="en-US" dirty="0" smtClean="0">
                <a:ea typeface="宋体" pitchFamily="2" charset="-122"/>
              </a:rPr>
              <a:t>Cox-1</a:t>
            </a:r>
          </a:p>
          <a:p>
            <a:pPr marL="514350" indent="-514350" eaLnBrk="1" fontAlgn="auto" hangingPunct="1">
              <a:spcAft>
                <a:spcPts val="0"/>
              </a:spcAft>
              <a:buFont typeface="Arial" pitchFamily="34" charset="0"/>
              <a:buAutoNum type="arabicPeriod"/>
              <a:defRPr/>
            </a:pPr>
            <a:r>
              <a:rPr lang="en-US" dirty="0" smtClean="0">
                <a:ea typeface="宋体" pitchFamily="2" charset="-122"/>
              </a:rPr>
              <a:t>Cox-2</a:t>
            </a:r>
          </a:p>
          <a:p>
            <a:pPr marL="514350" indent="-514350" eaLnBrk="1" fontAlgn="auto" hangingPunct="1">
              <a:spcAft>
                <a:spcPts val="0"/>
              </a:spcAft>
              <a:buFont typeface="Arial" pitchFamily="34" charset="0"/>
              <a:buAutoNum type="arabicPeriod"/>
              <a:defRPr/>
            </a:pPr>
            <a:endParaRPr lang="en-US" dirty="0" smtClean="0">
              <a:ea typeface="宋体" pitchFamily="2" charset="-122"/>
            </a:endParaRPr>
          </a:p>
          <a:p>
            <a:pPr marL="514350" indent="-514350" eaLnBrk="1" fontAlgn="auto" hangingPunct="1">
              <a:spcAft>
                <a:spcPts val="0"/>
              </a:spcAft>
              <a:buFont typeface="Arial" pitchFamily="34" charset="0"/>
              <a:buAutoNum type="arabicPeriod"/>
              <a:defRPr/>
            </a:pPr>
            <a:endParaRPr lang="en-GB" dirty="0" smtClean="0"/>
          </a:p>
          <a:p>
            <a:pPr marL="514350" indent="-514350" eaLnBrk="1" fontAlgn="auto" hangingPunct="1">
              <a:spcAft>
                <a:spcPts val="0"/>
              </a:spcAft>
              <a:buFont typeface="Arial" pitchFamily="34" charset="0"/>
              <a:buNone/>
              <a:defRPr/>
            </a:pPr>
            <a:endParaRPr lang="en-GB" dirty="0" smtClean="0"/>
          </a:p>
        </p:txBody>
      </p:sp>
      <p:sp>
        <p:nvSpPr>
          <p:cNvPr id="7171" name="Slide Number Placeholder 3"/>
          <p:cNvSpPr>
            <a:spLocks noGrp="1"/>
          </p:cNvSpPr>
          <p:nvPr>
            <p:ph type="sldNum" sz="quarter" idx="12"/>
          </p:nvPr>
        </p:nvSpPr>
        <p:spPr bwMode="auto">
          <a:noFill/>
          <a:ln>
            <a:miter lim="800000"/>
            <a:headEnd/>
            <a:tailEnd/>
          </a:ln>
        </p:spPr>
        <p:txBody>
          <a:bodyPr/>
          <a:lstStyle/>
          <a:p>
            <a:fld id="{07CA76B5-03BC-4CD6-BA19-D4DD76BA567F}" type="slidenum">
              <a:rPr lang="ar-SA" altLang="en-US" smtClean="0">
                <a:cs typeface="Arial" charset="0"/>
              </a:rPr>
              <a:pPr/>
              <a:t>6</a:t>
            </a:fld>
            <a:endParaRPr lang="en-GB" altLang="en-US" smtClean="0">
              <a:cs typeface="Arial"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a:xfrm>
            <a:off x="457200" y="125413"/>
            <a:ext cx="8229600" cy="1143000"/>
          </a:xfrm>
        </p:spPr>
        <p:txBody>
          <a:bodyPr/>
          <a:lstStyle/>
          <a:p>
            <a:pPr eaLnBrk="1" hangingPunct="1"/>
            <a:r>
              <a:rPr lang="en-GB" altLang="en-US" smtClean="0">
                <a:solidFill>
                  <a:srgbClr val="FF0000"/>
                </a:solidFill>
              </a:rPr>
              <a:t>Cox-1</a:t>
            </a:r>
          </a:p>
        </p:txBody>
      </p:sp>
      <p:sp>
        <p:nvSpPr>
          <p:cNvPr id="8195" name="Content Placeholder 2"/>
          <p:cNvSpPr>
            <a:spLocks noGrp="1"/>
          </p:cNvSpPr>
          <p:nvPr>
            <p:ph idx="1"/>
          </p:nvPr>
        </p:nvSpPr>
        <p:spPr>
          <a:xfrm>
            <a:off x="457200" y="1341438"/>
            <a:ext cx="8229600" cy="5183187"/>
          </a:xfrm>
        </p:spPr>
        <p:txBody>
          <a:bodyPr/>
          <a:lstStyle/>
          <a:p>
            <a:pPr eaLnBrk="1" hangingPunct="1">
              <a:buFont typeface="Wingdings" pitchFamily="2" charset="2"/>
              <a:buChar char="Ø"/>
            </a:pPr>
            <a:r>
              <a:rPr lang="en-US" altLang="en-US" smtClean="0">
                <a:ea typeface="SimSun" pitchFamily="2" charset="-122"/>
              </a:rPr>
              <a:t>Cox-1 is considered a </a:t>
            </a:r>
            <a:r>
              <a:rPr lang="en-US" altLang="en-US" u="sng" smtClean="0">
                <a:solidFill>
                  <a:srgbClr val="FF0000"/>
                </a:solidFill>
                <a:ea typeface="SimSun" pitchFamily="2" charset="-122"/>
              </a:rPr>
              <a:t>house keeping enzyme</a:t>
            </a:r>
            <a:r>
              <a:rPr lang="en-US" altLang="en-US" smtClean="0">
                <a:ea typeface="SimSun" pitchFamily="2" charset="-122"/>
              </a:rPr>
              <a:t>, constitutively expressed  in most tissues throughout body</a:t>
            </a:r>
          </a:p>
          <a:p>
            <a:pPr eaLnBrk="1" hangingPunct="1">
              <a:buFont typeface="Wingdings" pitchFamily="2" charset="2"/>
              <a:buChar char="Ø"/>
            </a:pPr>
            <a:r>
              <a:rPr lang="en-GB" altLang="en-US" smtClean="0"/>
              <a:t> it catalyzes the formation of PGs involved in continuous regulation of physiologic functions such as</a:t>
            </a:r>
          </a:p>
          <a:p>
            <a:pPr eaLnBrk="1" hangingPunct="1">
              <a:buFont typeface="Arial" charset="0"/>
              <a:buNone/>
            </a:pPr>
            <a:r>
              <a:rPr lang="en-GB" altLang="en-US" smtClean="0"/>
              <a:t>    1.</a:t>
            </a:r>
            <a:r>
              <a:rPr lang="en-US" altLang="en-US" smtClean="0"/>
              <a:t>Gastric protection</a:t>
            </a:r>
          </a:p>
          <a:p>
            <a:pPr eaLnBrk="1" hangingPunct="1">
              <a:buFont typeface="Arial" charset="0"/>
              <a:buNone/>
            </a:pPr>
            <a:r>
              <a:rPr lang="en-US" altLang="en-US" smtClean="0"/>
              <a:t>    2.Vascular homostasis &amp; platelet aggregation             3.Kidney function </a:t>
            </a:r>
            <a:endParaRPr lang="en-GB" altLang="en-US" smtClean="0"/>
          </a:p>
        </p:txBody>
      </p:sp>
      <p:sp>
        <p:nvSpPr>
          <p:cNvPr id="8196" name="Slide Number Placeholder 3"/>
          <p:cNvSpPr>
            <a:spLocks noGrp="1"/>
          </p:cNvSpPr>
          <p:nvPr>
            <p:ph type="sldNum" sz="quarter" idx="12"/>
          </p:nvPr>
        </p:nvSpPr>
        <p:spPr bwMode="auto">
          <a:noFill/>
          <a:ln>
            <a:miter lim="800000"/>
            <a:headEnd/>
            <a:tailEnd/>
          </a:ln>
        </p:spPr>
        <p:txBody>
          <a:bodyPr/>
          <a:lstStyle/>
          <a:p>
            <a:fld id="{4CBD775A-01BC-4E31-BF99-59AB3388A9F4}" type="slidenum">
              <a:rPr lang="ar-SA" altLang="en-US" smtClean="0">
                <a:cs typeface="Arial" charset="0"/>
              </a:rPr>
              <a:pPr/>
              <a:t>7</a:t>
            </a:fld>
            <a:endParaRPr lang="en-GB" altLang="en-US" smtClean="0">
              <a:cs typeface="Arial" charset="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title"/>
          </p:nvPr>
        </p:nvSpPr>
        <p:spPr>
          <a:xfrm>
            <a:off x="457200" y="274638"/>
            <a:ext cx="8229600" cy="850900"/>
          </a:xfrm>
        </p:spPr>
        <p:txBody>
          <a:bodyPr/>
          <a:lstStyle/>
          <a:p>
            <a:pPr eaLnBrk="1" hangingPunct="1"/>
            <a:r>
              <a:rPr lang="en-GB" altLang="en-US" smtClean="0">
                <a:solidFill>
                  <a:srgbClr val="FF0000"/>
                </a:solidFill>
              </a:rPr>
              <a:t>Cox-2</a:t>
            </a:r>
            <a:endParaRPr lang="en-GB" altLang="en-US" smtClean="0"/>
          </a:p>
        </p:txBody>
      </p:sp>
      <p:sp>
        <p:nvSpPr>
          <p:cNvPr id="9219" name="Content Placeholder 2"/>
          <p:cNvSpPr>
            <a:spLocks noGrp="1"/>
          </p:cNvSpPr>
          <p:nvPr>
            <p:ph idx="1"/>
          </p:nvPr>
        </p:nvSpPr>
        <p:spPr>
          <a:xfrm>
            <a:off x="457200" y="1052513"/>
            <a:ext cx="8229600" cy="5545137"/>
          </a:xfrm>
        </p:spPr>
        <p:txBody>
          <a:bodyPr/>
          <a:lstStyle/>
          <a:p>
            <a:pPr eaLnBrk="1" hangingPunct="1">
              <a:buFont typeface="Wingdings" pitchFamily="2" charset="2"/>
              <a:buChar char="Ø"/>
            </a:pPr>
            <a:r>
              <a:rPr lang="en-GB" altLang="en-US" smtClean="0"/>
              <a:t> Cox-2 is an </a:t>
            </a:r>
            <a:r>
              <a:rPr lang="en-GB" altLang="en-US" smtClean="0">
                <a:solidFill>
                  <a:srgbClr val="FF0000"/>
                </a:solidFill>
              </a:rPr>
              <a:t>inducible enzyme </a:t>
            </a:r>
            <a:r>
              <a:rPr lang="en-US" altLang="en-US" smtClean="0"/>
              <a:t>produced by inflammatory cells </a:t>
            </a:r>
          </a:p>
          <a:p>
            <a:pPr eaLnBrk="1" hangingPunct="1">
              <a:buFont typeface="Wingdings" pitchFamily="2" charset="2"/>
              <a:buChar char="Ø"/>
            </a:pPr>
            <a:r>
              <a:rPr lang="en-US" altLang="en-US" smtClean="0"/>
              <a:t> It catalyzes production of pro-inflammatory PGs as mediators for inflammation </a:t>
            </a:r>
          </a:p>
          <a:p>
            <a:pPr eaLnBrk="1" hangingPunct="1">
              <a:buFont typeface="Wingdings" pitchFamily="2" charset="2"/>
              <a:buChar char="Ø"/>
            </a:pPr>
            <a:r>
              <a:rPr lang="en-US" altLang="en-US" smtClean="0"/>
              <a:t> It is constitutively expressed in brain (fever induction and pain transmission), kidney (water &amp; electrolyte homeostasis) and bone.</a:t>
            </a:r>
          </a:p>
          <a:p>
            <a:pPr eaLnBrk="1" hangingPunct="1">
              <a:buFont typeface="Wingdings" pitchFamily="2" charset="2"/>
              <a:buChar char="Ø"/>
            </a:pPr>
            <a:r>
              <a:rPr lang="en-US" altLang="en-US" smtClean="0"/>
              <a:t> It’s expression is elevated at other sites during state of inflammation</a:t>
            </a:r>
            <a:endParaRPr lang="en-GB" altLang="en-US" smtClean="0"/>
          </a:p>
        </p:txBody>
      </p:sp>
      <p:sp>
        <p:nvSpPr>
          <p:cNvPr id="9220" name="Slide Number Placeholder 3"/>
          <p:cNvSpPr>
            <a:spLocks noGrp="1"/>
          </p:cNvSpPr>
          <p:nvPr>
            <p:ph type="sldNum" sz="quarter" idx="12"/>
          </p:nvPr>
        </p:nvSpPr>
        <p:spPr bwMode="auto">
          <a:noFill/>
          <a:ln>
            <a:miter lim="800000"/>
            <a:headEnd/>
            <a:tailEnd/>
          </a:ln>
        </p:spPr>
        <p:txBody>
          <a:bodyPr/>
          <a:lstStyle/>
          <a:p>
            <a:fld id="{D0C49F1F-BBCA-4E6F-9F6A-087E88A7407D}" type="slidenum">
              <a:rPr lang="ar-SA" altLang="en-US" smtClean="0">
                <a:cs typeface="Arial" charset="0"/>
              </a:rPr>
              <a:pPr/>
              <a:t>8</a:t>
            </a:fld>
            <a:endParaRPr lang="en-GB" altLang="en-US" smtClean="0">
              <a:cs typeface="Arial" charset="0"/>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p:txBody>
          <a:bodyPr/>
          <a:lstStyle/>
          <a:p>
            <a:pPr eaLnBrk="1" hangingPunct="1"/>
            <a:r>
              <a:rPr lang="en-GB" altLang="en-US" smtClean="0">
                <a:solidFill>
                  <a:srgbClr val="FF0000"/>
                </a:solidFill>
              </a:rPr>
              <a:t>Mechanism of action</a:t>
            </a:r>
            <a:endParaRPr lang="en-GB" altLang="en-US" smtClean="0"/>
          </a:p>
        </p:txBody>
      </p:sp>
      <p:sp>
        <p:nvSpPr>
          <p:cNvPr id="10243" name="Content Placeholder 2"/>
          <p:cNvSpPr>
            <a:spLocks noGrp="1"/>
          </p:cNvSpPr>
          <p:nvPr>
            <p:ph idx="1"/>
          </p:nvPr>
        </p:nvSpPr>
        <p:spPr>
          <a:xfrm>
            <a:off x="457200" y="1341438"/>
            <a:ext cx="8578850" cy="5183187"/>
          </a:xfrm>
        </p:spPr>
        <p:txBody>
          <a:bodyPr/>
          <a:lstStyle/>
          <a:p>
            <a:pPr eaLnBrk="1" hangingPunct="1">
              <a:buFont typeface="Wingdings" pitchFamily="2" charset="2"/>
              <a:buChar char="Ø"/>
            </a:pPr>
            <a:r>
              <a:rPr lang="en-GB" altLang="en-US" smtClean="0"/>
              <a:t>NSAIDs act by </a:t>
            </a:r>
            <a:r>
              <a:rPr lang="en-US" altLang="en-US" smtClean="0">
                <a:solidFill>
                  <a:srgbClr val="FF0000"/>
                </a:solidFill>
              </a:rPr>
              <a:t>inhibiting cyclooxygenase enzymes</a:t>
            </a:r>
            <a:r>
              <a:rPr lang="en-US" altLang="en-US" smtClean="0"/>
              <a:t> that catalyze first step in prostanoids biosynthesis, leading to decreased PGs synthesis with both beneficial &amp; unwanted effects</a:t>
            </a:r>
          </a:p>
          <a:p>
            <a:pPr eaLnBrk="1" hangingPunct="1">
              <a:buFont typeface="Wingdings" pitchFamily="2" charset="2"/>
              <a:buChar char="Ø"/>
            </a:pPr>
            <a:endParaRPr lang="en-US" altLang="en-US" smtClean="0"/>
          </a:p>
          <a:p>
            <a:pPr eaLnBrk="1" hangingPunct="1">
              <a:buFont typeface="Wingdings" pitchFamily="2" charset="2"/>
              <a:buChar char="Ø"/>
            </a:pPr>
            <a:r>
              <a:rPr lang="en-US" altLang="en-US" smtClean="0"/>
              <a:t>Most NSAIDS are </a:t>
            </a:r>
            <a:r>
              <a:rPr lang="en-US" altLang="en-US" smtClean="0">
                <a:solidFill>
                  <a:srgbClr val="FF0000"/>
                </a:solidFill>
              </a:rPr>
              <a:t>non-selective</a:t>
            </a:r>
            <a:r>
              <a:rPr lang="en-US" altLang="en-US" smtClean="0"/>
              <a:t> i.e. they inhibit both Cox-1 and Cox-2 . Their anti-inflammatory action is due to  inhibition of Cox-2, but side effects are due to  inhibition of Cox-1</a:t>
            </a:r>
          </a:p>
        </p:txBody>
      </p:sp>
      <p:sp>
        <p:nvSpPr>
          <p:cNvPr id="10244" name="Slide Number Placeholder 3"/>
          <p:cNvSpPr>
            <a:spLocks noGrp="1"/>
          </p:cNvSpPr>
          <p:nvPr>
            <p:ph type="sldNum" sz="quarter" idx="12"/>
          </p:nvPr>
        </p:nvSpPr>
        <p:spPr bwMode="auto">
          <a:noFill/>
          <a:ln>
            <a:miter lim="800000"/>
            <a:headEnd/>
            <a:tailEnd/>
          </a:ln>
        </p:spPr>
        <p:txBody>
          <a:bodyPr/>
          <a:lstStyle/>
          <a:p>
            <a:fld id="{4E05040C-7799-4FA7-9A5D-F2B8EA66CE1B}" type="slidenum">
              <a:rPr lang="ar-SA" altLang="en-US" smtClean="0">
                <a:cs typeface="Arial" charset="0"/>
              </a:rPr>
              <a:pPr/>
              <a:t>9</a:t>
            </a:fld>
            <a:endParaRPr lang="en-GB" altLang="en-US" smtClean="0">
              <a:cs typeface="Arial" charset="0"/>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6F85BD0D362FE4498F457B21D75D702E" ma:contentTypeVersion="10" ma:contentTypeDescription="Create a new document." ma:contentTypeScope="" ma:versionID="539bb4c8e3f84dc88815aad1788756ab">
  <xsd:schema xmlns:xsd="http://www.w3.org/2001/XMLSchema" xmlns:xs="http://www.w3.org/2001/XMLSchema" xmlns:p="http://schemas.microsoft.com/office/2006/metadata/properties" xmlns:ns2="1f03ce4d-2404-4236-8700-bd01b623a4ab" xmlns:ns3="a433687a-ae5f-44a0-9b01-062828d2e892" targetNamespace="http://schemas.microsoft.com/office/2006/metadata/properties" ma:root="true" ma:fieldsID="3a8b97110242ce97ad3cfee43bff6463" ns2:_="" ns3:_="">
    <xsd:import namespace="1f03ce4d-2404-4236-8700-bd01b623a4ab"/>
    <xsd:import namespace="a433687a-ae5f-44a0-9b01-062828d2e892"/>
    <xsd:element name="properties">
      <xsd:complexType>
        <xsd:sequence>
          <xsd:element name="documentManagement">
            <xsd:complexType>
              <xsd:all>
                <xsd:element ref="ns2:lcf76f155ced4ddcb4097134ff3c332f" minOccurs="0"/>
                <xsd:element ref="ns3:TaxCatchAll" minOccurs="0"/>
                <xsd:element ref="ns2:MediaServiceMetadata" minOccurs="0"/>
                <xsd:element ref="ns2:MediaServiceFastMetadata" minOccurs="0"/>
                <xsd:element ref="ns2:MediaServiceOCR" minOccurs="0"/>
                <xsd:element ref="ns2:MediaServiceGenerationTime" minOccurs="0"/>
                <xsd:element ref="ns2:MediaServiceEventHashCode" minOccurs="0"/>
                <xsd:element ref="ns2:MediaServiceDateTaken"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f03ce4d-2404-4236-8700-bd01b623a4ab" elementFormDefault="qualified">
    <xsd:import namespace="http://schemas.microsoft.com/office/2006/documentManagement/types"/>
    <xsd:import namespace="http://schemas.microsoft.com/office/infopath/2007/PartnerControls"/>
    <xsd:element name="lcf76f155ced4ddcb4097134ff3c332f" ma:index="9" nillable="true" ma:taxonomy="true" ma:internalName="lcf76f155ced4ddcb4097134ff3c332f" ma:taxonomyFieldName="MediaServiceImageTags" ma:displayName="Image Tags" ma:readOnly="false" ma:fieldId="{5cf76f15-5ced-4ddc-b409-7134ff3c332f}" ma:taxonomyMulti="true" ma:sspId="9ff52f34-b351-492d-bd72-b80be8882ab9" ma:termSetId="09814cd3-568e-fe90-9814-8d621ff8fb84" ma:anchorId="fba54fb3-c3e1-fe81-a776-ca4b69148c4d" ma:open="true" ma:isKeyword="false">
      <xsd:complexType>
        <xsd:sequence>
          <xsd:element ref="pc:Terms" minOccurs="0" maxOccurs="1"/>
        </xsd:sequence>
      </xsd:complexType>
    </xsd:element>
    <xsd:element name="MediaServiceMetadata" ma:index="11" nillable="true" ma:displayName="MediaServiceMetadata" ma:hidden="true" ma:internalName="MediaServiceMetadata" ma:readOnly="true">
      <xsd:simpleType>
        <xsd:restriction base="dms:Note"/>
      </xsd:simpleType>
    </xsd:element>
    <xsd:element name="MediaServiceFastMetadata" ma:index="12" nillable="true" ma:displayName="MediaServiceFastMetadata" ma:hidden="true" ma:internalName="MediaServiceFastMetadata" ma:readOnly="true">
      <xsd:simpleType>
        <xsd:restriction base="dms:Note"/>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DateTaken" ma:index="16" nillable="true" ma:displayName="MediaServiceDateTaken" ma:hidden="true" ma:internalName="MediaServiceDateTaken" ma:readOnly="true">
      <xsd:simpleType>
        <xsd:restriction base="dms:Text"/>
      </xsd:simpleType>
    </xsd:element>
    <xsd:element name="MediaLengthInSeconds" ma:index="17" nillable="true" ma:displayName="MediaLengthInSeconds" ma:hidden="true"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a433687a-ae5f-44a0-9b01-062828d2e892" elementFormDefault="qualified">
    <xsd:import namespace="http://schemas.microsoft.com/office/2006/documentManagement/types"/>
    <xsd:import namespace="http://schemas.microsoft.com/office/infopath/2007/PartnerControls"/>
    <xsd:element name="TaxCatchAll" ma:index="10" nillable="true" ma:displayName="Taxonomy Catch All Column" ma:hidden="true" ma:list="{f00fab3d-d326-4a93-90c4-3a6f5e166fe6}" ma:internalName="TaxCatchAll" ma:showField="CatchAllData" ma:web="a433687a-ae5f-44a0-9b01-062828d2e892">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1f03ce4d-2404-4236-8700-bd01b623a4ab">
      <Terms xmlns="http://schemas.microsoft.com/office/infopath/2007/PartnerControls"/>
    </lcf76f155ced4ddcb4097134ff3c332f>
    <TaxCatchAll xmlns="a433687a-ae5f-44a0-9b01-062828d2e892" xsi:nil="true"/>
  </documentManagement>
</p:properties>
</file>

<file path=customXml/itemProps1.xml><?xml version="1.0" encoding="utf-8"?>
<ds:datastoreItem xmlns:ds="http://schemas.openxmlformats.org/officeDocument/2006/customXml" ds:itemID="{4E97EBE8-1F12-425A-836B-F16F8BF2C6EE}"/>
</file>

<file path=customXml/itemProps2.xml><?xml version="1.0" encoding="utf-8"?>
<ds:datastoreItem xmlns:ds="http://schemas.openxmlformats.org/officeDocument/2006/customXml" ds:itemID="{920BC00F-A5E4-4017-B998-093702EB6E2A}"/>
</file>

<file path=customXml/itemProps3.xml><?xml version="1.0" encoding="utf-8"?>
<ds:datastoreItem xmlns:ds="http://schemas.openxmlformats.org/officeDocument/2006/customXml" ds:itemID="{2760D6FA-C2E9-44ED-92A0-AB8AE56391E1}"/>
</file>

<file path=docProps/app.xml><?xml version="1.0" encoding="utf-8"?>
<Properties xmlns="http://schemas.openxmlformats.org/officeDocument/2006/extended-properties" xmlns:vt="http://schemas.openxmlformats.org/officeDocument/2006/docPropsVTypes">
  <TotalTime>16341</TotalTime>
  <Words>2432</Words>
  <Application>Microsoft Office PowerPoint</Application>
  <PresentationFormat>عرض على الشاشة (3:4)‏</PresentationFormat>
  <Paragraphs>285</Paragraphs>
  <Slides>37</Slides>
  <Notes>2</Notes>
  <HiddenSlides>0</HiddenSlides>
  <MMClips>0</MMClips>
  <ScaleCrop>false</ScaleCrop>
  <HeadingPairs>
    <vt:vector size="4" baseType="variant">
      <vt:variant>
        <vt:lpstr>سمة</vt:lpstr>
      </vt:variant>
      <vt:variant>
        <vt:i4>1</vt:i4>
      </vt:variant>
      <vt:variant>
        <vt:lpstr>عناوين الشرائح</vt:lpstr>
      </vt:variant>
      <vt:variant>
        <vt:i4>37</vt:i4>
      </vt:variant>
    </vt:vector>
  </HeadingPairs>
  <TitlesOfParts>
    <vt:vector size="38" baseType="lpstr">
      <vt:lpstr>Office Theme</vt:lpstr>
      <vt:lpstr>Non-steroidal anti-inflammatory drugs (NSAIDs)</vt:lpstr>
      <vt:lpstr>Definition</vt:lpstr>
      <vt:lpstr>Inflammation</vt:lpstr>
      <vt:lpstr>Prostaglandines (PGs)</vt:lpstr>
      <vt:lpstr>الشريحة 5</vt:lpstr>
      <vt:lpstr>الشريحة 6</vt:lpstr>
      <vt:lpstr>Cox-1</vt:lpstr>
      <vt:lpstr>Cox-2</vt:lpstr>
      <vt:lpstr>Mechanism of action</vt:lpstr>
      <vt:lpstr>Therapeutic uses</vt:lpstr>
      <vt:lpstr>الشريحة 11</vt:lpstr>
      <vt:lpstr>الشريحة 12</vt:lpstr>
      <vt:lpstr>الشريحة 13</vt:lpstr>
      <vt:lpstr>Adverse effects</vt:lpstr>
      <vt:lpstr>الشريحة 15</vt:lpstr>
      <vt:lpstr>الشريحة 16</vt:lpstr>
      <vt:lpstr>الشريحة 17</vt:lpstr>
      <vt:lpstr>Drug interactions</vt:lpstr>
      <vt:lpstr> Contraindications</vt:lpstr>
      <vt:lpstr>Classification of NSAIDs</vt:lpstr>
      <vt:lpstr>A. Weak or No clinically useful  anti – inflammatory action</vt:lpstr>
      <vt:lpstr>الشريحة 22</vt:lpstr>
      <vt:lpstr>الشريحة 23</vt:lpstr>
      <vt:lpstr>B. Mild to moderate anti-inflammatory action</vt:lpstr>
      <vt:lpstr>الشريحة 25</vt:lpstr>
      <vt:lpstr>الشريحة 26</vt:lpstr>
      <vt:lpstr>الشريحة 27</vt:lpstr>
      <vt:lpstr>الشريحة 28</vt:lpstr>
      <vt:lpstr>الشريحة 29</vt:lpstr>
      <vt:lpstr>   C. Marked  Anti-inflammatory  action                                       </vt:lpstr>
      <vt:lpstr>الشريحة 31</vt:lpstr>
      <vt:lpstr>الشريحة 32</vt:lpstr>
      <vt:lpstr>الشريحة 33</vt:lpstr>
      <vt:lpstr>الشريحة 34</vt:lpstr>
      <vt:lpstr>الشريحة 35</vt:lpstr>
      <vt:lpstr>الشريحة 36</vt:lpstr>
      <vt:lpstr>الشريحة 37</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Non-steroidal anti-inflammatory drugs (NSAIDS)</dc:title>
  <dc:creator>youssif</dc:creator>
  <cp:lastModifiedBy>setup</cp:lastModifiedBy>
  <cp:revision>67</cp:revision>
  <dcterms:created xsi:type="dcterms:W3CDTF">2013-01-21T12:43:16Z</dcterms:created>
  <dcterms:modified xsi:type="dcterms:W3CDTF">2022-03-05T10:50:36Z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0x0101006F85BD0D362FE4498F457B21D75D702E</vt:lpwstr>
  </property>
</Properties>
</file>