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9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6600"/>
                </a:solidFill>
                <a:latin typeface="Arial Black"/>
                <a:cs typeface="Arial Black"/>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6600"/>
                </a:solidFill>
                <a:latin typeface="Arial Black"/>
                <a:cs typeface="Arial Black"/>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6600"/>
                </a:solidFill>
                <a:latin typeface="Arial Black"/>
                <a:cs typeface="Arial Black"/>
              </a:defRPr>
            </a:lvl1pPr>
          </a:lstStyle>
          <a:p>
            <a:endParaRPr/>
          </a:p>
        </p:txBody>
      </p:sp>
      <p:sp>
        <p:nvSpPr>
          <p:cNvPr id="3" name="Holder 3"/>
          <p:cNvSpPr>
            <a:spLocks noGrp="1"/>
          </p:cNvSpPr>
          <p:nvPr>
            <p:ph type="ftr" sz="quarter" idx="5"/>
          </p:nvPr>
        </p:nvSpPr>
        <p:spPr/>
        <p:txBody>
          <a:bodyPr lIns="0" tIns="0" rIns="0" bIns="0"/>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691385" y="344500"/>
            <a:ext cx="8809228" cy="1183005"/>
          </a:xfrm>
          <a:prstGeom prst="rect">
            <a:avLst/>
          </a:prstGeom>
        </p:spPr>
        <p:txBody>
          <a:bodyPr wrap="square" lIns="0" tIns="0" rIns="0" bIns="0">
            <a:spAutoFit/>
          </a:bodyPr>
          <a:lstStyle>
            <a:lvl1pPr>
              <a:defRPr sz="4000" b="0" i="0">
                <a:solidFill>
                  <a:srgbClr val="006600"/>
                </a:solidFill>
                <a:latin typeface="Arial Black"/>
                <a:cs typeface="Arial Black"/>
              </a:defRPr>
            </a:lvl1pPr>
          </a:lstStyle>
          <a:p>
            <a:endParaRPr/>
          </a:p>
        </p:txBody>
      </p:sp>
      <p:sp>
        <p:nvSpPr>
          <p:cNvPr id="3" name="Holder 3"/>
          <p:cNvSpPr>
            <a:spLocks noGrp="1"/>
          </p:cNvSpPr>
          <p:nvPr>
            <p:ph type="body" idx="1"/>
          </p:nvPr>
        </p:nvSpPr>
        <p:spPr>
          <a:xfrm>
            <a:off x="1002969" y="1461897"/>
            <a:ext cx="10186060" cy="4787265"/>
          </a:xfrm>
          <a:prstGeom prst="rect">
            <a:avLst/>
          </a:prstGeom>
        </p:spPr>
        <p:txBody>
          <a:bodyPr wrap="square" lIns="0" tIns="0" rIns="0" bIns="0">
            <a:spAutoFit/>
          </a:bodyPr>
          <a:lstStyle>
            <a:lvl1pPr>
              <a:defRPr sz="26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916635" y="6594526"/>
            <a:ext cx="991235" cy="141604"/>
          </a:xfrm>
          <a:prstGeom prst="rect">
            <a:avLst/>
          </a:prstGeom>
        </p:spPr>
        <p:txBody>
          <a:bodyPr wrap="square" lIns="0" tIns="0" rIns="0" bIns="0">
            <a:spAutoFit/>
          </a:bodyPr>
          <a:lstStyle>
            <a:lvl1pPr>
              <a:defRPr sz="900" b="0" i="0">
                <a:solidFill>
                  <a:schemeClr val="tx1"/>
                </a:solidFill>
                <a:latin typeface="Calibri"/>
                <a:cs typeface="Calibri"/>
              </a:defRPr>
            </a:lvl1p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5/11/2022</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 Id="rId4" Type="http://schemas.openxmlformats.org/officeDocument/2006/relationships/image" Target="../media/image23.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5.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p:nvPr/>
        </p:nvSpPr>
        <p:spPr>
          <a:xfrm>
            <a:off x="4114800" y="835152"/>
            <a:ext cx="3965575" cy="1755775"/>
          </a:xfrm>
          <a:custGeom>
            <a:avLst/>
            <a:gdLst/>
            <a:ahLst/>
            <a:cxnLst/>
            <a:rect l="l" t="t" r="r" b="b"/>
            <a:pathLst>
              <a:path w="3965575" h="1755775">
                <a:moveTo>
                  <a:pt x="3965321" y="0"/>
                </a:moveTo>
                <a:lnTo>
                  <a:pt x="0" y="0"/>
                </a:lnTo>
                <a:lnTo>
                  <a:pt x="0" y="1755267"/>
                </a:lnTo>
                <a:lnTo>
                  <a:pt x="3965321" y="1755267"/>
                </a:lnTo>
                <a:lnTo>
                  <a:pt x="3965321" y="0"/>
                </a:lnTo>
                <a:close/>
              </a:path>
            </a:pathLst>
          </a:custGeom>
          <a:solidFill>
            <a:srgbClr val="FFFFFF"/>
          </a:solidFill>
        </p:spPr>
        <p:txBody>
          <a:bodyPr wrap="square" lIns="0" tIns="0" rIns="0" bIns="0" rtlCol="0"/>
          <a:lstStyle/>
          <a:p>
            <a:endParaRPr/>
          </a:p>
        </p:txBody>
      </p:sp>
      <p:sp>
        <p:nvSpPr>
          <p:cNvPr id="4" name="object 4"/>
          <p:cNvSpPr txBox="1">
            <a:spLocks noGrp="1"/>
          </p:cNvSpPr>
          <p:nvPr>
            <p:ph type="title"/>
          </p:nvPr>
        </p:nvSpPr>
        <p:spPr>
          <a:xfrm>
            <a:off x="4211192" y="783158"/>
            <a:ext cx="3538220" cy="1671955"/>
          </a:xfrm>
          <a:prstGeom prst="rect">
            <a:avLst/>
          </a:prstGeom>
        </p:spPr>
        <p:txBody>
          <a:bodyPr vert="horz" wrap="square" lIns="0" tIns="12700" rIns="0" bIns="0" rtlCol="0">
            <a:spAutoFit/>
          </a:bodyPr>
          <a:lstStyle/>
          <a:p>
            <a:pPr marL="1390650" marR="5080" indent="-1378585">
              <a:lnSpc>
                <a:spcPct val="100000"/>
              </a:lnSpc>
              <a:spcBef>
                <a:spcPts val="100"/>
              </a:spcBef>
            </a:pPr>
            <a:r>
              <a:rPr sz="5400" spc="-5" dirty="0">
                <a:solidFill>
                  <a:srgbClr val="FF0000"/>
                </a:solidFill>
              </a:rPr>
              <a:t>Ex</a:t>
            </a:r>
            <a:r>
              <a:rPr sz="5400" spc="-25" dirty="0">
                <a:solidFill>
                  <a:srgbClr val="FF0000"/>
                </a:solidFill>
              </a:rPr>
              <a:t>p</a:t>
            </a:r>
            <a:r>
              <a:rPr sz="5400" dirty="0">
                <a:solidFill>
                  <a:srgbClr val="FF0000"/>
                </a:solidFill>
              </a:rPr>
              <a:t>o</a:t>
            </a:r>
            <a:r>
              <a:rPr sz="5400" spc="-20" dirty="0">
                <a:solidFill>
                  <a:srgbClr val="FF0000"/>
                </a:solidFill>
              </a:rPr>
              <a:t>s</a:t>
            </a:r>
            <a:r>
              <a:rPr sz="5400" spc="5" dirty="0">
                <a:solidFill>
                  <a:srgbClr val="FF0000"/>
                </a:solidFill>
              </a:rPr>
              <a:t>u</a:t>
            </a:r>
            <a:r>
              <a:rPr sz="5400" spc="70" dirty="0">
                <a:solidFill>
                  <a:srgbClr val="FF0000"/>
                </a:solidFill>
              </a:rPr>
              <a:t>r</a:t>
            </a:r>
            <a:r>
              <a:rPr sz="5400" dirty="0">
                <a:solidFill>
                  <a:srgbClr val="FF0000"/>
                </a:solidFill>
              </a:rPr>
              <a:t>e  to</a:t>
            </a:r>
            <a:endParaRPr sz="5400" dirty="0"/>
          </a:p>
        </p:txBody>
      </p:sp>
      <p:sp>
        <p:nvSpPr>
          <p:cNvPr id="5" name="object 5"/>
          <p:cNvSpPr/>
          <p:nvPr/>
        </p:nvSpPr>
        <p:spPr>
          <a:xfrm>
            <a:off x="2133600" y="2709672"/>
            <a:ext cx="8043545" cy="920750"/>
          </a:xfrm>
          <a:custGeom>
            <a:avLst/>
            <a:gdLst/>
            <a:ahLst/>
            <a:cxnLst/>
            <a:rect l="l" t="t" r="r" b="b"/>
            <a:pathLst>
              <a:path w="8043545" h="920750">
                <a:moveTo>
                  <a:pt x="8043545" y="0"/>
                </a:moveTo>
                <a:lnTo>
                  <a:pt x="0" y="0"/>
                </a:lnTo>
                <a:lnTo>
                  <a:pt x="0" y="920495"/>
                </a:lnTo>
                <a:lnTo>
                  <a:pt x="8043545" y="920495"/>
                </a:lnTo>
                <a:lnTo>
                  <a:pt x="8043545" y="0"/>
                </a:lnTo>
                <a:close/>
              </a:path>
            </a:pathLst>
          </a:custGeom>
          <a:solidFill>
            <a:srgbClr val="FFFFFF"/>
          </a:solidFill>
        </p:spPr>
        <p:txBody>
          <a:bodyPr wrap="square" lIns="0" tIns="0" rIns="0" bIns="0" rtlCol="0"/>
          <a:lstStyle/>
          <a:p>
            <a:endParaRPr/>
          </a:p>
        </p:txBody>
      </p:sp>
      <p:sp>
        <p:nvSpPr>
          <p:cNvPr id="6" name="object 6"/>
          <p:cNvSpPr/>
          <p:nvPr/>
        </p:nvSpPr>
        <p:spPr>
          <a:xfrm>
            <a:off x="4806696" y="4172711"/>
            <a:ext cx="2578735" cy="1014730"/>
          </a:xfrm>
          <a:custGeom>
            <a:avLst/>
            <a:gdLst/>
            <a:ahLst/>
            <a:cxnLst/>
            <a:rect l="l" t="t" r="r" b="b"/>
            <a:pathLst>
              <a:path w="2578734" h="1014729">
                <a:moveTo>
                  <a:pt x="2578480" y="0"/>
                </a:moveTo>
                <a:lnTo>
                  <a:pt x="0" y="0"/>
                </a:lnTo>
                <a:lnTo>
                  <a:pt x="0" y="1014602"/>
                </a:lnTo>
                <a:lnTo>
                  <a:pt x="2578480" y="1014602"/>
                </a:lnTo>
                <a:lnTo>
                  <a:pt x="2578480" y="0"/>
                </a:lnTo>
                <a:close/>
              </a:path>
            </a:pathLst>
          </a:custGeom>
          <a:solidFill>
            <a:srgbClr val="FFFFFF"/>
          </a:solidFill>
        </p:spPr>
        <p:txBody>
          <a:bodyPr wrap="square" lIns="0" tIns="0" rIns="0" bIns="0" rtlCol="0"/>
          <a:lstStyle/>
          <a:p>
            <a:endParaRPr/>
          </a:p>
        </p:txBody>
      </p:sp>
      <p:sp>
        <p:nvSpPr>
          <p:cNvPr id="7" name="object 7"/>
          <p:cNvSpPr txBox="1">
            <a:spLocks noGrp="1"/>
          </p:cNvSpPr>
          <p:nvPr>
            <p:ph type="body" idx="1"/>
          </p:nvPr>
        </p:nvSpPr>
        <p:spPr>
          <a:prstGeom prst="rect">
            <a:avLst/>
          </a:prstGeom>
        </p:spPr>
        <p:txBody>
          <a:bodyPr vert="horz" wrap="square" lIns="0" tIns="1207846" rIns="0" bIns="0" rtlCol="0">
            <a:spAutoFit/>
          </a:bodyPr>
          <a:lstStyle/>
          <a:p>
            <a:pPr marL="122555" algn="ctr">
              <a:lnSpc>
                <a:spcPct val="100000"/>
              </a:lnSpc>
              <a:spcBef>
                <a:spcPts val="100"/>
              </a:spcBef>
            </a:pPr>
            <a:r>
              <a:rPr sz="5400" spc="-25" dirty="0">
                <a:solidFill>
                  <a:srgbClr val="FF0000"/>
                </a:solidFill>
                <a:latin typeface="Arial Black"/>
                <a:cs typeface="Arial Black"/>
              </a:rPr>
              <a:t>PHYSICAL</a:t>
            </a:r>
            <a:r>
              <a:rPr sz="5400" spc="-245" dirty="0">
                <a:solidFill>
                  <a:srgbClr val="FF0000"/>
                </a:solidFill>
                <a:latin typeface="Arial Black"/>
                <a:cs typeface="Arial Black"/>
              </a:rPr>
              <a:t> </a:t>
            </a:r>
            <a:r>
              <a:rPr sz="5400" spc="-5" dirty="0">
                <a:solidFill>
                  <a:srgbClr val="FF0000"/>
                </a:solidFill>
                <a:latin typeface="Arial Black"/>
                <a:cs typeface="Arial Black"/>
              </a:rPr>
              <a:t>HAZARDS</a:t>
            </a:r>
            <a:endParaRPr sz="5400" dirty="0">
              <a:latin typeface="Arial Black"/>
              <a:cs typeface="Arial Black"/>
            </a:endParaRPr>
          </a:p>
          <a:p>
            <a:pPr marL="122555" marR="128270" algn="ctr">
              <a:lnSpc>
                <a:spcPct val="100000"/>
              </a:lnSpc>
              <a:spcBef>
                <a:spcPts val="4950"/>
              </a:spcBef>
            </a:pPr>
            <a:r>
              <a:rPr sz="6000" dirty="0">
                <a:solidFill>
                  <a:srgbClr val="FF0000"/>
                </a:solidFill>
                <a:latin typeface="Arial Black"/>
                <a:cs typeface="Arial Black"/>
              </a:rPr>
              <a:t>Noise</a:t>
            </a:r>
            <a:endParaRPr sz="6000" dirty="0">
              <a:latin typeface="Arial Black"/>
              <a:cs typeface="Arial Black"/>
            </a:endParaRPr>
          </a:p>
        </p:txBody>
      </p:sp>
      <p:pic>
        <p:nvPicPr>
          <p:cNvPr id="8" name="object 8"/>
          <p:cNvPicPr/>
          <p:nvPr/>
        </p:nvPicPr>
        <p:blipFill>
          <a:blip r:embed="rId2" cstate="print"/>
          <a:stretch>
            <a:fillRect/>
          </a:stretch>
        </p:blipFill>
        <p:spPr>
          <a:xfrm>
            <a:off x="7830311" y="3752088"/>
            <a:ext cx="4126992" cy="2944368"/>
          </a:xfrm>
          <a:prstGeom prst="rect">
            <a:avLst/>
          </a:prstGeom>
        </p:spPr>
      </p:pic>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1030935" y="1732518"/>
            <a:ext cx="10034270" cy="2510944"/>
          </a:xfrm>
          <a:prstGeom prst="rect">
            <a:avLst/>
          </a:prstGeom>
        </p:spPr>
        <p:txBody>
          <a:bodyPr vert="horz" wrap="square" lIns="0" tIns="89535" rIns="0" bIns="0" rtlCol="0">
            <a:spAutoFit/>
          </a:bodyPr>
          <a:lstStyle/>
          <a:p>
            <a:pPr marL="12700">
              <a:lnSpc>
                <a:spcPct val="100000"/>
              </a:lnSpc>
              <a:spcBef>
                <a:spcPts val="705"/>
              </a:spcBef>
            </a:pPr>
            <a:r>
              <a:rPr sz="3200" b="1" spc="-10" dirty="0">
                <a:latin typeface="Calibri"/>
                <a:cs typeface="Calibri"/>
              </a:rPr>
              <a:t>3.</a:t>
            </a:r>
            <a:r>
              <a:rPr sz="3200" b="1" spc="-25" dirty="0">
                <a:latin typeface="Calibri"/>
                <a:cs typeface="Calibri"/>
              </a:rPr>
              <a:t> </a:t>
            </a:r>
            <a:r>
              <a:rPr sz="3200" b="1" spc="-10" dirty="0">
                <a:latin typeface="Calibri"/>
                <a:cs typeface="Calibri"/>
              </a:rPr>
              <a:t>Impact (impulse)</a:t>
            </a:r>
            <a:r>
              <a:rPr sz="3200" b="1" spc="25" dirty="0">
                <a:latin typeface="Calibri"/>
                <a:cs typeface="Calibri"/>
              </a:rPr>
              <a:t> </a:t>
            </a:r>
            <a:r>
              <a:rPr sz="3200" b="1" spc="-10" dirty="0">
                <a:latin typeface="Calibri"/>
                <a:cs typeface="Calibri"/>
              </a:rPr>
              <a:t>type</a:t>
            </a:r>
            <a:r>
              <a:rPr sz="3200" b="1" spc="-5" dirty="0">
                <a:latin typeface="Calibri"/>
                <a:cs typeface="Calibri"/>
              </a:rPr>
              <a:t> noise</a:t>
            </a:r>
            <a:r>
              <a:rPr lang="ar-JO" sz="3200" b="1" spc="-5" dirty="0">
                <a:latin typeface="Calibri"/>
                <a:cs typeface="Calibri"/>
              </a:rPr>
              <a:t> ضوضاء نوع التأثير (النبضي) </a:t>
            </a:r>
            <a:r>
              <a:rPr sz="3200" b="1" spc="-5" dirty="0">
                <a:latin typeface="Calibri"/>
                <a:cs typeface="Calibri"/>
              </a:rPr>
              <a:t>:</a:t>
            </a:r>
            <a:endParaRPr sz="3200" dirty="0">
              <a:latin typeface="Calibri"/>
              <a:cs typeface="Calibri"/>
            </a:endParaRPr>
          </a:p>
          <a:p>
            <a:pPr marL="12700" marR="5080">
              <a:lnSpc>
                <a:spcPct val="101299"/>
              </a:lnSpc>
              <a:spcBef>
                <a:spcPts val="550"/>
              </a:spcBef>
            </a:pPr>
            <a:r>
              <a:rPr sz="3200" dirty="0">
                <a:solidFill>
                  <a:srgbClr val="000000"/>
                </a:solidFill>
                <a:latin typeface="Calibri"/>
                <a:cs typeface="Calibri"/>
              </a:rPr>
              <a:t>Is</a:t>
            </a:r>
            <a:r>
              <a:rPr sz="3200" spc="5" dirty="0">
                <a:solidFill>
                  <a:srgbClr val="000000"/>
                </a:solidFill>
                <a:latin typeface="Calibri"/>
                <a:cs typeface="Calibri"/>
              </a:rPr>
              <a:t> </a:t>
            </a:r>
            <a:r>
              <a:rPr sz="3200" spc="-5" dirty="0">
                <a:solidFill>
                  <a:srgbClr val="000000"/>
                </a:solidFill>
                <a:latin typeface="Calibri"/>
                <a:cs typeface="Calibri"/>
              </a:rPr>
              <a:t>a</a:t>
            </a:r>
            <a:r>
              <a:rPr sz="3200" spc="10" dirty="0">
                <a:solidFill>
                  <a:srgbClr val="000000"/>
                </a:solidFill>
                <a:latin typeface="Calibri"/>
                <a:cs typeface="Calibri"/>
              </a:rPr>
              <a:t> </a:t>
            </a:r>
            <a:r>
              <a:rPr sz="3200" spc="-10" dirty="0">
                <a:solidFill>
                  <a:srgbClr val="000000"/>
                </a:solidFill>
                <a:latin typeface="Calibri"/>
                <a:cs typeface="Calibri"/>
              </a:rPr>
              <a:t>sharp</a:t>
            </a:r>
            <a:r>
              <a:rPr sz="3200" spc="25" dirty="0">
                <a:solidFill>
                  <a:srgbClr val="000000"/>
                </a:solidFill>
                <a:latin typeface="Calibri"/>
                <a:cs typeface="Calibri"/>
              </a:rPr>
              <a:t> </a:t>
            </a:r>
            <a:r>
              <a:rPr sz="3200" spc="-30" dirty="0">
                <a:solidFill>
                  <a:srgbClr val="000000"/>
                </a:solidFill>
                <a:latin typeface="Calibri"/>
                <a:cs typeface="Calibri"/>
              </a:rPr>
              <a:t>burst</a:t>
            </a:r>
            <a:r>
              <a:rPr sz="3200" spc="20" dirty="0">
                <a:solidFill>
                  <a:srgbClr val="000000"/>
                </a:solidFill>
                <a:latin typeface="Calibri"/>
                <a:cs typeface="Calibri"/>
              </a:rPr>
              <a:t> </a:t>
            </a:r>
            <a:r>
              <a:rPr sz="3200" spc="-5" dirty="0">
                <a:solidFill>
                  <a:srgbClr val="000000"/>
                </a:solidFill>
                <a:latin typeface="Calibri"/>
                <a:cs typeface="Calibri"/>
              </a:rPr>
              <a:t>of</a:t>
            </a:r>
            <a:r>
              <a:rPr sz="3200" spc="10" dirty="0">
                <a:solidFill>
                  <a:srgbClr val="000000"/>
                </a:solidFill>
                <a:latin typeface="Calibri"/>
                <a:cs typeface="Calibri"/>
              </a:rPr>
              <a:t> </a:t>
            </a:r>
            <a:r>
              <a:rPr sz="3200" spc="-10" dirty="0">
                <a:solidFill>
                  <a:srgbClr val="000000"/>
                </a:solidFill>
                <a:latin typeface="Calibri"/>
                <a:cs typeface="Calibri"/>
              </a:rPr>
              <a:t>sound.</a:t>
            </a:r>
            <a:r>
              <a:rPr sz="3200" spc="15" dirty="0">
                <a:solidFill>
                  <a:srgbClr val="000000"/>
                </a:solidFill>
                <a:latin typeface="Calibri"/>
                <a:cs typeface="Calibri"/>
              </a:rPr>
              <a:t> </a:t>
            </a:r>
            <a:r>
              <a:rPr sz="3200" spc="-5" dirty="0">
                <a:solidFill>
                  <a:srgbClr val="000000"/>
                </a:solidFill>
                <a:latin typeface="Calibri"/>
                <a:cs typeface="Calibri"/>
              </a:rPr>
              <a:t>A</a:t>
            </a:r>
            <a:r>
              <a:rPr sz="3200" spc="25" dirty="0">
                <a:solidFill>
                  <a:srgbClr val="000000"/>
                </a:solidFill>
                <a:latin typeface="Calibri"/>
                <a:cs typeface="Calibri"/>
              </a:rPr>
              <a:t> </a:t>
            </a:r>
            <a:r>
              <a:rPr sz="3200" spc="-25" dirty="0">
                <a:solidFill>
                  <a:srgbClr val="000000"/>
                </a:solidFill>
                <a:latin typeface="Calibri"/>
                <a:cs typeface="Calibri"/>
              </a:rPr>
              <a:t>sophisticated</a:t>
            </a:r>
            <a:r>
              <a:rPr sz="3200" spc="105" dirty="0">
                <a:solidFill>
                  <a:srgbClr val="000000"/>
                </a:solidFill>
                <a:latin typeface="Calibri"/>
                <a:cs typeface="Calibri"/>
              </a:rPr>
              <a:t> </a:t>
            </a:r>
            <a:r>
              <a:rPr sz="3200" spc="-10" dirty="0">
                <a:solidFill>
                  <a:srgbClr val="000000"/>
                </a:solidFill>
                <a:latin typeface="Calibri"/>
                <a:cs typeface="Calibri"/>
              </a:rPr>
              <a:t>instrumentation</a:t>
            </a:r>
            <a:r>
              <a:rPr sz="3200" spc="-5" dirty="0">
                <a:solidFill>
                  <a:srgbClr val="000000"/>
                </a:solidFill>
                <a:latin typeface="Calibri"/>
                <a:cs typeface="Calibri"/>
              </a:rPr>
              <a:t> is </a:t>
            </a:r>
            <a:r>
              <a:rPr sz="3200" dirty="0">
                <a:solidFill>
                  <a:srgbClr val="000000"/>
                </a:solidFill>
                <a:latin typeface="Calibri"/>
                <a:cs typeface="Calibri"/>
              </a:rPr>
              <a:t> </a:t>
            </a:r>
            <a:r>
              <a:rPr sz="3200" spc="-10" dirty="0">
                <a:solidFill>
                  <a:srgbClr val="000000"/>
                </a:solidFill>
                <a:latin typeface="Calibri"/>
                <a:cs typeface="Calibri"/>
              </a:rPr>
              <a:t>necessary</a:t>
            </a:r>
            <a:r>
              <a:rPr sz="3200" dirty="0">
                <a:solidFill>
                  <a:srgbClr val="000000"/>
                </a:solidFill>
                <a:latin typeface="Calibri"/>
                <a:cs typeface="Calibri"/>
              </a:rPr>
              <a:t> </a:t>
            </a:r>
            <a:r>
              <a:rPr sz="3200" spc="-15" dirty="0">
                <a:solidFill>
                  <a:srgbClr val="000000"/>
                </a:solidFill>
                <a:latin typeface="Calibri"/>
                <a:cs typeface="Calibri"/>
              </a:rPr>
              <a:t>to</a:t>
            </a:r>
            <a:r>
              <a:rPr sz="3200" spc="-35" dirty="0">
                <a:solidFill>
                  <a:srgbClr val="000000"/>
                </a:solidFill>
                <a:latin typeface="Calibri"/>
                <a:cs typeface="Calibri"/>
              </a:rPr>
              <a:t> </a:t>
            </a:r>
            <a:r>
              <a:rPr sz="3200" spc="-10" dirty="0">
                <a:solidFill>
                  <a:srgbClr val="000000"/>
                </a:solidFill>
                <a:latin typeface="Calibri"/>
                <a:cs typeface="Calibri"/>
              </a:rPr>
              <a:t>determine</a:t>
            </a:r>
            <a:r>
              <a:rPr sz="3200" spc="-15" dirty="0">
                <a:solidFill>
                  <a:srgbClr val="000000"/>
                </a:solidFill>
                <a:latin typeface="Calibri"/>
                <a:cs typeface="Calibri"/>
              </a:rPr>
              <a:t> </a:t>
            </a:r>
            <a:r>
              <a:rPr sz="3200" spc="-5" dirty="0">
                <a:solidFill>
                  <a:srgbClr val="000000"/>
                </a:solidFill>
                <a:latin typeface="Calibri"/>
                <a:cs typeface="Calibri"/>
              </a:rPr>
              <a:t>the</a:t>
            </a:r>
            <a:r>
              <a:rPr sz="3200" spc="25" dirty="0">
                <a:solidFill>
                  <a:srgbClr val="000000"/>
                </a:solidFill>
                <a:latin typeface="Calibri"/>
                <a:cs typeface="Calibri"/>
              </a:rPr>
              <a:t> </a:t>
            </a:r>
            <a:r>
              <a:rPr sz="3200" spc="-10" dirty="0">
                <a:solidFill>
                  <a:srgbClr val="000000"/>
                </a:solidFill>
                <a:latin typeface="Calibri"/>
                <a:cs typeface="Calibri"/>
              </a:rPr>
              <a:t>peak</a:t>
            </a:r>
            <a:r>
              <a:rPr sz="3200" dirty="0">
                <a:solidFill>
                  <a:srgbClr val="000000"/>
                </a:solidFill>
                <a:latin typeface="Calibri"/>
                <a:cs typeface="Calibri"/>
              </a:rPr>
              <a:t> </a:t>
            </a:r>
            <a:r>
              <a:rPr sz="3200" spc="-5" dirty="0">
                <a:solidFill>
                  <a:srgbClr val="000000"/>
                </a:solidFill>
                <a:latin typeface="Calibri"/>
                <a:cs typeface="Calibri"/>
              </a:rPr>
              <a:t>levels</a:t>
            </a:r>
            <a:r>
              <a:rPr sz="3200" spc="-50" dirty="0">
                <a:solidFill>
                  <a:srgbClr val="000000"/>
                </a:solidFill>
                <a:latin typeface="Calibri"/>
                <a:cs typeface="Calibri"/>
              </a:rPr>
              <a:t> </a:t>
            </a:r>
            <a:r>
              <a:rPr sz="3200" spc="-20" dirty="0">
                <a:solidFill>
                  <a:srgbClr val="000000"/>
                </a:solidFill>
                <a:latin typeface="Calibri"/>
                <a:cs typeface="Calibri"/>
              </a:rPr>
              <a:t>for</a:t>
            </a:r>
            <a:r>
              <a:rPr sz="3200" spc="-65" dirty="0">
                <a:solidFill>
                  <a:srgbClr val="000000"/>
                </a:solidFill>
                <a:latin typeface="Calibri"/>
                <a:cs typeface="Calibri"/>
              </a:rPr>
              <a:t> </a:t>
            </a:r>
            <a:r>
              <a:rPr sz="3200" spc="-5" dirty="0">
                <a:solidFill>
                  <a:srgbClr val="000000"/>
                </a:solidFill>
                <a:latin typeface="Calibri"/>
                <a:cs typeface="Calibri"/>
              </a:rPr>
              <a:t>this</a:t>
            </a:r>
            <a:r>
              <a:rPr sz="3200" spc="30" dirty="0">
                <a:solidFill>
                  <a:srgbClr val="000000"/>
                </a:solidFill>
                <a:latin typeface="Calibri"/>
                <a:cs typeface="Calibri"/>
              </a:rPr>
              <a:t> </a:t>
            </a:r>
            <a:r>
              <a:rPr sz="3200" spc="-5" dirty="0">
                <a:solidFill>
                  <a:srgbClr val="000000"/>
                </a:solidFill>
                <a:latin typeface="Calibri"/>
                <a:cs typeface="Calibri"/>
              </a:rPr>
              <a:t>type</a:t>
            </a:r>
            <a:r>
              <a:rPr sz="3200" spc="15" dirty="0">
                <a:solidFill>
                  <a:srgbClr val="000000"/>
                </a:solidFill>
                <a:latin typeface="Calibri"/>
                <a:cs typeface="Calibri"/>
              </a:rPr>
              <a:t> </a:t>
            </a:r>
            <a:r>
              <a:rPr sz="3200" spc="-10" dirty="0">
                <a:solidFill>
                  <a:srgbClr val="000000"/>
                </a:solidFill>
                <a:latin typeface="Calibri"/>
                <a:cs typeface="Calibri"/>
              </a:rPr>
              <a:t>of</a:t>
            </a:r>
            <a:r>
              <a:rPr sz="3200" spc="-5" dirty="0">
                <a:solidFill>
                  <a:srgbClr val="000000"/>
                </a:solidFill>
                <a:latin typeface="Calibri"/>
                <a:cs typeface="Calibri"/>
              </a:rPr>
              <a:t> </a:t>
            </a:r>
            <a:r>
              <a:rPr sz="3200" spc="-10" dirty="0">
                <a:solidFill>
                  <a:srgbClr val="000000"/>
                </a:solidFill>
                <a:latin typeface="Calibri"/>
                <a:cs typeface="Calibri"/>
              </a:rPr>
              <a:t>noise.</a:t>
            </a:r>
            <a:br>
              <a:rPr lang="en-US" sz="3200" spc="-10" dirty="0">
                <a:solidFill>
                  <a:srgbClr val="000000"/>
                </a:solidFill>
                <a:latin typeface="Calibri"/>
                <a:cs typeface="Calibri"/>
              </a:rPr>
            </a:br>
            <a:r>
              <a:rPr lang="ar-JO" sz="2800" spc="-10" dirty="0">
                <a:solidFill>
                  <a:srgbClr val="000000"/>
                </a:solidFill>
                <a:latin typeface="Calibri"/>
                <a:cs typeface="Calibri"/>
              </a:rPr>
              <a:t>هو انفجار حاد للصوت. من الضروري وجود أجهزة متطورة لتحديد مستويات الذروة لهذا النوع من الضوضاء</a:t>
            </a:r>
            <a:endParaRPr sz="2800" dirty="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txBox="1">
            <a:spLocks noGrp="1"/>
          </p:cNvSpPr>
          <p:nvPr>
            <p:ph type="title"/>
          </p:nvPr>
        </p:nvSpPr>
        <p:spPr>
          <a:xfrm>
            <a:off x="521208" y="365759"/>
            <a:ext cx="4114800" cy="789940"/>
          </a:xfrm>
          <a:prstGeom prst="rect">
            <a:avLst/>
          </a:prstGeom>
          <a:solidFill>
            <a:srgbClr val="FFFFFF"/>
          </a:solidFill>
        </p:spPr>
        <p:txBody>
          <a:bodyPr vert="horz" wrap="square" lIns="0" tIns="0" rIns="0" bIns="0" rtlCol="0">
            <a:spAutoFit/>
          </a:bodyPr>
          <a:lstStyle/>
          <a:p>
            <a:pPr marL="92710">
              <a:lnSpc>
                <a:spcPts val="5085"/>
              </a:lnSpc>
            </a:pPr>
            <a:r>
              <a:rPr sz="4900" b="1" spc="-40" dirty="0">
                <a:latin typeface="Calibri"/>
                <a:cs typeface="Calibri"/>
              </a:rPr>
              <a:t>Effects</a:t>
            </a:r>
            <a:r>
              <a:rPr sz="4900" b="1" spc="-70" dirty="0">
                <a:latin typeface="Calibri"/>
                <a:cs typeface="Calibri"/>
              </a:rPr>
              <a:t> </a:t>
            </a:r>
            <a:r>
              <a:rPr sz="4900" b="1" dirty="0">
                <a:latin typeface="Calibri"/>
                <a:cs typeface="Calibri"/>
              </a:rPr>
              <a:t>of</a:t>
            </a:r>
            <a:r>
              <a:rPr sz="4900" b="1" spc="-50" dirty="0">
                <a:latin typeface="Calibri"/>
                <a:cs typeface="Calibri"/>
              </a:rPr>
              <a:t> </a:t>
            </a:r>
            <a:r>
              <a:rPr sz="4900" b="1" spc="-5" dirty="0">
                <a:latin typeface="Calibri"/>
                <a:cs typeface="Calibri"/>
              </a:rPr>
              <a:t>noise</a:t>
            </a:r>
            <a:endParaRPr sz="4900">
              <a:latin typeface="Calibri"/>
              <a:cs typeface="Calibri"/>
            </a:endParaRPr>
          </a:p>
        </p:txBody>
      </p:sp>
      <p:sp>
        <p:nvSpPr>
          <p:cNvPr id="4" name="object 4"/>
          <p:cNvSpPr/>
          <p:nvPr/>
        </p:nvSpPr>
        <p:spPr>
          <a:xfrm>
            <a:off x="521208" y="1283208"/>
            <a:ext cx="11115675" cy="5193665"/>
          </a:xfrm>
          <a:custGeom>
            <a:avLst/>
            <a:gdLst/>
            <a:ahLst/>
            <a:cxnLst/>
            <a:rect l="l" t="t" r="r" b="b"/>
            <a:pathLst>
              <a:path w="11115675" h="5193665">
                <a:moveTo>
                  <a:pt x="11115548" y="0"/>
                </a:moveTo>
                <a:lnTo>
                  <a:pt x="0" y="0"/>
                </a:lnTo>
                <a:lnTo>
                  <a:pt x="0" y="5193284"/>
                </a:lnTo>
                <a:lnTo>
                  <a:pt x="11115548" y="5193284"/>
                </a:lnTo>
                <a:lnTo>
                  <a:pt x="11115548" y="0"/>
                </a:lnTo>
                <a:close/>
              </a:path>
            </a:pathLst>
          </a:custGeom>
          <a:solidFill>
            <a:srgbClr val="FFFFFF"/>
          </a:solidFill>
        </p:spPr>
        <p:txBody>
          <a:bodyPr wrap="square" lIns="0" tIns="0" rIns="0" bIns="0" rtlCol="0"/>
          <a:lstStyle/>
          <a:p>
            <a:endParaRPr/>
          </a:p>
        </p:txBody>
      </p:sp>
      <p:sp>
        <p:nvSpPr>
          <p:cNvPr id="5" name="object 5"/>
          <p:cNvSpPr txBox="1"/>
          <p:nvPr/>
        </p:nvSpPr>
        <p:spPr>
          <a:xfrm>
            <a:off x="1" y="1283208"/>
            <a:ext cx="12192000" cy="5212837"/>
          </a:xfrm>
          <a:prstGeom prst="rect">
            <a:avLst/>
          </a:prstGeom>
        </p:spPr>
        <p:txBody>
          <a:bodyPr vert="horz" wrap="square" lIns="0" tIns="13335" rIns="0" bIns="0" rtlCol="0">
            <a:spAutoFit/>
          </a:bodyPr>
          <a:lstStyle/>
          <a:p>
            <a:pPr marL="433070" indent="-408940">
              <a:lnSpc>
                <a:spcPct val="100000"/>
              </a:lnSpc>
              <a:spcBef>
                <a:spcPts val="105"/>
              </a:spcBef>
              <a:buAutoNum type="alphaUcParenR"/>
              <a:tabLst>
                <a:tab pos="433705" algn="l"/>
                <a:tab pos="4359910" algn="l"/>
              </a:tabLst>
            </a:pPr>
            <a:r>
              <a:rPr sz="2800" b="1" spc="-5" dirty="0">
                <a:latin typeface="Calibri"/>
                <a:cs typeface="Calibri"/>
              </a:rPr>
              <a:t>Auditory</a:t>
            </a:r>
            <a:r>
              <a:rPr sz="2800" b="1" spc="-25" dirty="0">
                <a:latin typeface="Calibri"/>
                <a:cs typeface="Calibri"/>
              </a:rPr>
              <a:t> </a:t>
            </a:r>
            <a:r>
              <a:rPr sz="2800" b="1" spc="-30" dirty="0">
                <a:latin typeface="Calibri"/>
                <a:cs typeface="Calibri"/>
              </a:rPr>
              <a:t>effect:</a:t>
            </a:r>
            <a:r>
              <a:rPr sz="2800" b="1" spc="65" dirty="0">
                <a:latin typeface="Calibri"/>
                <a:cs typeface="Calibri"/>
              </a:rPr>
              <a:t> </a:t>
            </a:r>
            <a:r>
              <a:rPr sz="2800" b="1" spc="-5" dirty="0">
                <a:solidFill>
                  <a:srgbClr val="FF0000"/>
                </a:solidFill>
                <a:latin typeface="Calibri"/>
                <a:cs typeface="Calibri"/>
              </a:rPr>
              <a:t>HEARING	</a:t>
            </a:r>
            <a:r>
              <a:rPr sz="2800" b="1" spc="-15" dirty="0">
                <a:solidFill>
                  <a:srgbClr val="FF0000"/>
                </a:solidFill>
                <a:latin typeface="Calibri"/>
                <a:cs typeface="Calibri"/>
              </a:rPr>
              <a:t>LOSS</a:t>
            </a:r>
            <a:r>
              <a:rPr sz="2800" spc="-15" dirty="0">
                <a:solidFill>
                  <a:srgbClr val="FF0000"/>
                </a:solidFill>
                <a:latin typeface="Calibri"/>
                <a:cs typeface="Calibri"/>
              </a:rPr>
              <a:t>.</a:t>
            </a:r>
            <a:r>
              <a:rPr lang="ar-JO" sz="2800" spc="-15" dirty="0">
                <a:solidFill>
                  <a:srgbClr val="FF0000"/>
                </a:solidFill>
                <a:latin typeface="Calibri"/>
                <a:cs typeface="Calibri"/>
              </a:rPr>
              <a:t> التأثير السمعي: فقدان السمع.</a:t>
            </a:r>
            <a:r>
              <a:rPr lang="en-US" sz="2800" spc="-15" dirty="0">
                <a:solidFill>
                  <a:srgbClr val="FF0000"/>
                </a:solidFill>
                <a:latin typeface="Calibri"/>
                <a:cs typeface="Calibri"/>
              </a:rPr>
              <a:t> </a:t>
            </a:r>
            <a:endParaRPr sz="3200" dirty="0">
              <a:latin typeface="Calibri"/>
              <a:cs typeface="Calibri"/>
            </a:endParaRPr>
          </a:p>
          <a:p>
            <a:pPr marL="414655" indent="-390525">
              <a:lnSpc>
                <a:spcPct val="100000"/>
              </a:lnSpc>
              <a:buAutoNum type="alphaUcParenR"/>
              <a:tabLst>
                <a:tab pos="415290" algn="l"/>
              </a:tabLst>
            </a:pPr>
            <a:r>
              <a:rPr sz="2800" b="1" dirty="0">
                <a:latin typeface="Calibri"/>
                <a:cs typeface="Calibri"/>
              </a:rPr>
              <a:t>Non</a:t>
            </a:r>
            <a:r>
              <a:rPr sz="2800" b="1" spc="-45" dirty="0">
                <a:latin typeface="Calibri"/>
                <a:cs typeface="Calibri"/>
              </a:rPr>
              <a:t> </a:t>
            </a:r>
            <a:r>
              <a:rPr sz="2800" b="1" spc="-5" dirty="0">
                <a:latin typeface="Calibri"/>
                <a:cs typeface="Calibri"/>
              </a:rPr>
              <a:t>auditory</a:t>
            </a:r>
            <a:r>
              <a:rPr sz="2800" b="1" spc="-90" dirty="0">
                <a:latin typeface="Calibri"/>
                <a:cs typeface="Calibri"/>
              </a:rPr>
              <a:t> </a:t>
            </a:r>
            <a:r>
              <a:rPr sz="2800" b="1" spc="-30" dirty="0">
                <a:latin typeface="Calibri"/>
                <a:cs typeface="Calibri"/>
              </a:rPr>
              <a:t>effects</a:t>
            </a:r>
            <a:r>
              <a:rPr lang="ar-JO" sz="2800" b="1" spc="-30" dirty="0">
                <a:latin typeface="Calibri"/>
                <a:cs typeface="Calibri"/>
              </a:rPr>
              <a:t> التأثيرات غير السمعية </a:t>
            </a:r>
            <a:r>
              <a:rPr sz="2800" b="1" spc="-30" dirty="0">
                <a:latin typeface="Calibri"/>
                <a:cs typeface="Calibri"/>
              </a:rPr>
              <a:t>:</a:t>
            </a:r>
            <a:endParaRPr sz="2800" dirty="0">
              <a:latin typeface="Calibri"/>
              <a:cs typeface="Calibri"/>
            </a:endParaRPr>
          </a:p>
          <a:p>
            <a:pPr marL="24765" marR="5080">
              <a:lnSpc>
                <a:spcPts val="2810"/>
              </a:lnSpc>
              <a:spcBef>
                <a:spcPts val="750"/>
              </a:spcBef>
            </a:pPr>
            <a:r>
              <a:rPr sz="2600" spc="-5" dirty="0">
                <a:solidFill>
                  <a:srgbClr val="001F5F"/>
                </a:solidFill>
                <a:latin typeface="Calibri"/>
                <a:cs typeface="Calibri"/>
              </a:rPr>
              <a:t>The</a:t>
            </a:r>
            <a:r>
              <a:rPr sz="2600" spc="-30" dirty="0">
                <a:solidFill>
                  <a:srgbClr val="001F5F"/>
                </a:solidFill>
                <a:latin typeface="Calibri"/>
                <a:cs typeface="Calibri"/>
              </a:rPr>
              <a:t> </a:t>
            </a:r>
            <a:r>
              <a:rPr sz="2600" spc="-10" dirty="0">
                <a:solidFill>
                  <a:srgbClr val="001F5F"/>
                </a:solidFill>
                <a:latin typeface="Calibri"/>
                <a:cs typeface="Calibri"/>
              </a:rPr>
              <a:t>basis</a:t>
            </a:r>
            <a:r>
              <a:rPr sz="2600" spc="-40" dirty="0">
                <a:solidFill>
                  <a:srgbClr val="001F5F"/>
                </a:solidFill>
                <a:latin typeface="Calibri"/>
                <a:cs typeface="Calibri"/>
              </a:rPr>
              <a:t> </a:t>
            </a:r>
            <a:r>
              <a:rPr sz="2600" spc="-10" dirty="0">
                <a:solidFill>
                  <a:srgbClr val="001F5F"/>
                </a:solidFill>
                <a:latin typeface="Calibri"/>
                <a:cs typeface="Calibri"/>
              </a:rPr>
              <a:t>of</a:t>
            </a:r>
            <a:r>
              <a:rPr sz="2600" dirty="0">
                <a:solidFill>
                  <a:srgbClr val="001F5F"/>
                </a:solidFill>
                <a:latin typeface="Calibri"/>
                <a:cs typeface="Calibri"/>
              </a:rPr>
              <a:t> </a:t>
            </a:r>
            <a:r>
              <a:rPr sz="2600" spc="-10" dirty="0">
                <a:solidFill>
                  <a:srgbClr val="001F5F"/>
                </a:solidFill>
                <a:latin typeface="Calibri"/>
                <a:cs typeface="Calibri"/>
              </a:rPr>
              <a:t>these </a:t>
            </a:r>
            <a:r>
              <a:rPr sz="2600" spc="-45" dirty="0">
                <a:solidFill>
                  <a:srgbClr val="001F5F"/>
                </a:solidFill>
                <a:latin typeface="Calibri"/>
                <a:cs typeface="Calibri"/>
              </a:rPr>
              <a:t>effects</a:t>
            </a:r>
            <a:r>
              <a:rPr sz="2600" spc="-15" dirty="0">
                <a:solidFill>
                  <a:srgbClr val="001F5F"/>
                </a:solidFill>
                <a:latin typeface="Calibri"/>
                <a:cs typeface="Calibri"/>
              </a:rPr>
              <a:t> </a:t>
            </a:r>
            <a:r>
              <a:rPr sz="2600" spc="-5" dirty="0">
                <a:solidFill>
                  <a:srgbClr val="001F5F"/>
                </a:solidFill>
                <a:latin typeface="Calibri"/>
                <a:cs typeface="Calibri"/>
              </a:rPr>
              <a:t>is</a:t>
            </a:r>
            <a:r>
              <a:rPr sz="2600" spc="-10" dirty="0">
                <a:solidFill>
                  <a:srgbClr val="001F5F"/>
                </a:solidFill>
                <a:latin typeface="Calibri"/>
                <a:cs typeface="Calibri"/>
              </a:rPr>
              <a:t> grounded</a:t>
            </a:r>
            <a:r>
              <a:rPr sz="2600" spc="-95" dirty="0">
                <a:solidFill>
                  <a:srgbClr val="001F5F"/>
                </a:solidFill>
                <a:latin typeface="Calibri"/>
                <a:cs typeface="Calibri"/>
              </a:rPr>
              <a:t> </a:t>
            </a:r>
            <a:r>
              <a:rPr sz="2600" spc="-5" dirty="0">
                <a:solidFill>
                  <a:srgbClr val="001F5F"/>
                </a:solidFill>
                <a:latin typeface="Calibri"/>
                <a:cs typeface="Calibri"/>
              </a:rPr>
              <a:t>in</a:t>
            </a:r>
            <a:r>
              <a:rPr sz="2600" spc="20" dirty="0">
                <a:solidFill>
                  <a:srgbClr val="001F5F"/>
                </a:solidFill>
                <a:latin typeface="Calibri"/>
                <a:cs typeface="Calibri"/>
              </a:rPr>
              <a:t> </a:t>
            </a:r>
            <a:r>
              <a:rPr sz="2600" spc="-5" dirty="0">
                <a:solidFill>
                  <a:srgbClr val="001F5F"/>
                </a:solidFill>
                <a:latin typeface="Calibri"/>
                <a:cs typeface="Calibri"/>
              </a:rPr>
              <a:t>the</a:t>
            </a:r>
            <a:r>
              <a:rPr sz="2600" spc="5" dirty="0">
                <a:solidFill>
                  <a:srgbClr val="001F5F"/>
                </a:solidFill>
                <a:latin typeface="Calibri"/>
                <a:cs typeface="Calibri"/>
              </a:rPr>
              <a:t> </a:t>
            </a:r>
            <a:r>
              <a:rPr sz="2600" spc="-15" dirty="0">
                <a:solidFill>
                  <a:srgbClr val="001F5F"/>
                </a:solidFill>
                <a:latin typeface="Calibri"/>
                <a:cs typeface="Calibri"/>
              </a:rPr>
              <a:t>stress</a:t>
            </a:r>
            <a:r>
              <a:rPr sz="2600" spc="-90" dirty="0">
                <a:solidFill>
                  <a:srgbClr val="001F5F"/>
                </a:solidFill>
                <a:latin typeface="Calibri"/>
                <a:cs typeface="Calibri"/>
              </a:rPr>
              <a:t> </a:t>
            </a:r>
            <a:r>
              <a:rPr sz="2600" spc="-5" dirty="0">
                <a:solidFill>
                  <a:srgbClr val="001F5F"/>
                </a:solidFill>
                <a:latin typeface="Calibri"/>
                <a:cs typeface="Calibri"/>
              </a:rPr>
              <a:t>response</a:t>
            </a:r>
            <a:r>
              <a:rPr sz="2600" spc="-65" dirty="0">
                <a:solidFill>
                  <a:srgbClr val="001F5F"/>
                </a:solidFill>
                <a:latin typeface="Calibri"/>
                <a:cs typeface="Calibri"/>
              </a:rPr>
              <a:t> </a:t>
            </a:r>
            <a:r>
              <a:rPr sz="2600" spc="-35" dirty="0">
                <a:solidFill>
                  <a:srgbClr val="001F5F"/>
                </a:solidFill>
                <a:latin typeface="Calibri"/>
                <a:cs typeface="Calibri"/>
              </a:rPr>
              <a:t>to</a:t>
            </a:r>
            <a:r>
              <a:rPr sz="2600" spc="-5" dirty="0">
                <a:solidFill>
                  <a:srgbClr val="001F5F"/>
                </a:solidFill>
                <a:latin typeface="Calibri"/>
                <a:cs typeface="Calibri"/>
              </a:rPr>
              <a:t> noise</a:t>
            </a:r>
            <a:r>
              <a:rPr sz="2600" spc="-10" dirty="0">
                <a:solidFill>
                  <a:srgbClr val="001F5F"/>
                </a:solidFill>
                <a:latin typeface="Calibri"/>
                <a:cs typeface="Calibri"/>
              </a:rPr>
              <a:t> </a:t>
            </a:r>
            <a:r>
              <a:rPr sz="2600" spc="-5" dirty="0">
                <a:solidFill>
                  <a:srgbClr val="001F5F"/>
                </a:solidFill>
                <a:latin typeface="Calibri"/>
                <a:cs typeface="Calibri"/>
              </a:rPr>
              <a:t>which</a:t>
            </a:r>
            <a:r>
              <a:rPr sz="2600" spc="5" dirty="0">
                <a:solidFill>
                  <a:srgbClr val="001F5F"/>
                </a:solidFill>
                <a:latin typeface="Calibri"/>
                <a:cs typeface="Calibri"/>
              </a:rPr>
              <a:t> </a:t>
            </a:r>
            <a:r>
              <a:rPr sz="2600" spc="-5" dirty="0">
                <a:solidFill>
                  <a:srgbClr val="001F5F"/>
                </a:solidFill>
                <a:latin typeface="Calibri"/>
                <a:cs typeface="Calibri"/>
              </a:rPr>
              <a:t>lead </a:t>
            </a:r>
            <a:r>
              <a:rPr sz="2600" spc="-570" dirty="0">
                <a:solidFill>
                  <a:srgbClr val="001F5F"/>
                </a:solidFill>
                <a:latin typeface="Calibri"/>
                <a:cs typeface="Calibri"/>
              </a:rPr>
              <a:t> </a:t>
            </a:r>
            <a:r>
              <a:rPr sz="2600" spc="-30" dirty="0">
                <a:solidFill>
                  <a:srgbClr val="001F5F"/>
                </a:solidFill>
                <a:latin typeface="Calibri"/>
                <a:cs typeface="Calibri"/>
              </a:rPr>
              <a:t>to</a:t>
            </a:r>
            <a:r>
              <a:rPr sz="2600" spc="10" dirty="0">
                <a:solidFill>
                  <a:srgbClr val="001F5F"/>
                </a:solidFill>
                <a:latin typeface="Calibri"/>
                <a:cs typeface="Calibri"/>
              </a:rPr>
              <a:t> </a:t>
            </a:r>
            <a:r>
              <a:rPr sz="2600" spc="-5" dirty="0">
                <a:solidFill>
                  <a:srgbClr val="001F5F"/>
                </a:solidFill>
                <a:latin typeface="Calibri"/>
                <a:cs typeface="Calibri"/>
              </a:rPr>
              <a:t>release</a:t>
            </a:r>
            <a:r>
              <a:rPr sz="2600" spc="-75" dirty="0">
                <a:solidFill>
                  <a:srgbClr val="001F5F"/>
                </a:solidFill>
                <a:latin typeface="Calibri"/>
                <a:cs typeface="Calibri"/>
              </a:rPr>
              <a:t> </a:t>
            </a:r>
            <a:r>
              <a:rPr sz="2600" spc="-5" dirty="0">
                <a:solidFill>
                  <a:srgbClr val="001F5F"/>
                </a:solidFill>
                <a:latin typeface="Calibri"/>
                <a:cs typeface="Calibri"/>
              </a:rPr>
              <a:t>of</a:t>
            </a:r>
            <a:r>
              <a:rPr sz="2600" spc="-10" dirty="0">
                <a:solidFill>
                  <a:srgbClr val="001F5F"/>
                </a:solidFill>
                <a:latin typeface="Calibri"/>
                <a:cs typeface="Calibri"/>
              </a:rPr>
              <a:t> </a:t>
            </a:r>
            <a:r>
              <a:rPr sz="2600" spc="-15" dirty="0">
                <a:solidFill>
                  <a:srgbClr val="001F5F"/>
                </a:solidFill>
                <a:latin typeface="Calibri"/>
                <a:cs typeface="Calibri"/>
              </a:rPr>
              <a:t>adrenocortical </a:t>
            </a:r>
            <a:r>
              <a:rPr sz="2600" spc="-10" dirty="0">
                <a:solidFill>
                  <a:srgbClr val="001F5F"/>
                </a:solidFill>
                <a:latin typeface="Calibri"/>
                <a:cs typeface="Calibri"/>
              </a:rPr>
              <a:t>hormones</a:t>
            </a:r>
            <a:r>
              <a:rPr sz="2600" spc="-75" dirty="0">
                <a:solidFill>
                  <a:srgbClr val="001F5F"/>
                </a:solidFill>
                <a:latin typeface="Calibri"/>
                <a:cs typeface="Calibri"/>
              </a:rPr>
              <a:t> </a:t>
            </a:r>
            <a:r>
              <a:rPr sz="2600" dirty="0">
                <a:solidFill>
                  <a:srgbClr val="001F5F"/>
                </a:solidFill>
                <a:latin typeface="Calibri"/>
                <a:cs typeface="Calibri"/>
              </a:rPr>
              <a:t>and</a:t>
            </a:r>
            <a:r>
              <a:rPr sz="2600" spc="-5" dirty="0">
                <a:solidFill>
                  <a:srgbClr val="001F5F"/>
                </a:solidFill>
                <a:latin typeface="Calibri"/>
                <a:cs typeface="Calibri"/>
              </a:rPr>
              <a:t> </a:t>
            </a:r>
            <a:r>
              <a:rPr sz="2600" spc="-15" dirty="0">
                <a:solidFill>
                  <a:srgbClr val="001F5F"/>
                </a:solidFill>
                <a:latin typeface="Calibri"/>
                <a:cs typeface="Calibri"/>
              </a:rPr>
              <a:t>sympathomimetic</a:t>
            </a:r>
            <a:r>
              <a:rPr sz="2600" spc="-95" dirty="0">
                <a:solidFill>
                  <a:srgbClr val="001F5F"/>
                </a:solidFill>
                <a:latin typeface="Calibri"/>
                <a:cs typeface="Calibri"/>
              </a:rPr>
              <a:t> </a:t>
            </a:r>
            <a:r>
              <a:rPr sz="2600" spc="-35" dirty="0">
                <a:solidFill>
                  <a:srgbClr val="001F5F"/>
                </a:solidFill>
                <a:latin typeface="Calibri"/>
                <a:cs typeface="Calibri"/>
              </a:rPr>
              <a:t>mediators.</a:t>
            </a:r>
            <a:endParaRPr lang="en-US" sz="2600" spc="-35" dirty="0">
              <a:solidFill>
                <a:srgbClr val="001F5F"/>
              </a:solidFill>
              <a:latin typeface="Calibri"/>
              <a:cs typeface="Calibri"/>
            </a:endParaRPr>
          </a:p>
          <a:p>
            <a:pPr marL="24765" marR="5080">
              <a:lnSpc>
                <a:spcPts val="2810"/>
              </a:lnSpc>
              <a:spcBef>
                <a:spcPts val="750"/>
              </a:spcBef>
            </a:pPr>
            <a:r>
              <a:rPr lang="ar-JO" sz="2000" dirty="0">
                <a:latin typeface="Calibri"/>
                <a:cs typeface="Calibri"/>
              </a:rPr>
              <a:t>يرتكز أساس هذه التأثيرات على استجابة الإجهاد للضوضاء التي تؤدي إلى إطلاق هرمونات قشر الكظر والوسطاء الودي.</a:t>
            </a:r>
            <a:endParaRPr sz="2000" dirty="0">
              <a:latin typeface="Calibri"/>
              <a:cs typeface="Calibri"/>
            </a:endParaRPr>
          </a:p>
          <a:p>
            <a:pPr>
              <a:lnSpc>
                <a:spcPct val="100000"/>
              </a:lnSpc>
              <a:spcBef>
                <a:spcPts val="10"/>
              </a:spcBef>
            </a:pPr>
            <a:endParaRPr sz="2700" dirty="0">
              <a:latin typeface="Calibri"/>
              <a:cs typeface="Calibri"/>
            </a:endParaRPr>
          </a:p>
          <a:p>
            <a:pPr marL="24765" marR="1838960">
              <a:lnSpc>
                <a:spcPct val="110100"/>
              </a:lnSpc>
            </a:pPr>
            <a:r>
              <a:rPr sz="2400" spc="-5" dirty="0">
                <a:latin typeface="Calibri"/>
                <a:cs typeface="Calibri"/>
              </a:rPr>
              <a:t>1-</a:t>
            </a:r>
            <a:r>
              <a:rPr sz="2400" spc="15" dirty="0">
                <a:latin typeface="Calibri"/>
                <a:cs typeface="Calibri"/>
              </a:rPr>
              <a:t> </a:t>
            </a:r>
            <a:r>
              <a:rPr sz="2400" spc="-5" dirty="0">
                <a:latin typeface="Calibri"/>
                <a:cs typeface="Calibri"/>
              </a:rPr>
              <a:t>The</a:t>
            </a:r>
            <a:r>
              <a:rPr sz="2400" spc="-15" dirty="0">
                <a:latin typeface="Calibri"/>
                <a:cs typeface="Calibri"/>
              </a:rPr>
              <a:t> </a:t>
            </a:r>
            <a:r>
              <a:rPr sz="2400" spc="-5" dirty="0">
                <a:latin typeface="Calibri"/>
                <a:cs typeface="Calibri"/>
              </a:rPr>
              <a:t>heart</a:t>
            </a:r>
            <a:r>
              <a:rPr sz="2400" spc="-60" dirty="0">
                <a:latin typeface="Calibri"/>
                <a:cs typeface="Calibri"/>
              </a:rPr>
              <a:t> </a:t>
            </a:r>
            <a:r>
              <a:rPr sz="2400" spc="-40" dirty="0">
                <a:latin typeface="Calibri"/>
                <a:cs typeface="Calibri"/>
              </a:rPr>
              <a:t>rate</a:t>
            </a:r>
            <a:r>
              <a:rPr sz="2400" spc="-95" dirty="0">
                <a:latin typeface="Calibri"/>
                <a:cs typeface="Calibri"/>
              </a:rPr>
              <a:t> </a:t>
            </a:r>
            <a:r>
              <a:rPr sz="2400" spc="-10" dirty="0">
                <a:latin typeface="Calibri"/>
                <a:cs typeface="Calibri"/>
              </a:rPr>
              <a:t>increased</a:t>
            </a:r>
            <a:r>
              <a:rPr sz="2400" spc="-45" dirty="0">
                <a:latin typeface="Calibri"/>
                <a:cs typeface="Calibri"/>
              </a:rPr>
              <a:t> </a:t>
            </a:r>
            <a:r>
              <a:rPr sz="2400" dirty="0">
                <a:latin typeface="Calibri"/>
                <a:cs typeface="Calibri"/>
              </a:rPr>
              <a:t>and</a:t>
            </a:r>
            <a:r>
              <a:rPr sz="2400" spc="5" dirty="0">
                <a:latin typeface="Calibri"/>
                <a:cs typeface="Calibri"/>
              </a:rPr>
              <a:t> rise</a:t>
            </a:r>
            <a:r>
              <a:rPr sz="2400" spc="-65" dirty="0">
                <a:latin typeface="Calibri"/>
                <a:cs typeface="Calibri"/>
              </a:rPr>
              <a:t> </a:t>
            </a:r>
            <a:r>
              <a:rPr sz="2400" spc="5" dirty="0">
                <a:latin typeface="Calibri"/>
                <a:cs typeface="Calibri"/>
              </a:rPr>
              <a:t>of</a:t>
            </a:r>
            <a:r>
              <a:rPr sz="2400" spc="-25" dirty="0">
                <a:latin typeface="Calibri"/>
                <a:cs typeface="Calibri"/>
              </a:rPr>
              <a:t> </a:t>
            </a:r>
            <a:r>
              <a:rPr sz="2400" dirty="0">
                <a:latin typeface="Calibri"/>
                <a:cs typeface="Calibri"/>
              </a:rPr>
              <a:t>blood</a:t>
            </a:r>
            <a:r>
              <a:rPr sz="2400" spc="-75" dirty="0">
                <a:latin typeface="Calibri"/>
                <a:cs typeface="Calibri"/>
              </a:rPr>
              <a:t> </a:t>
            </a:r>
            <a:r>
              <a:rPr sz="2400" spc="-35" dirty="0">
                <a:latin typeface="Calibri"/>
                <a:cs typeface="Calibri"/>
              </a:rPr>
              <a:t>pressure</a:t>
            </a:r>
            <a:r>
              <a:rPr sz="2400" spc="110" dirty="0">
                <a:latin typeface="Calibri"/>
                <a:cs typeface="Calibri"/>
              </a:rPr>
              <a:t> </a:t>
            </a:r>
            <a:r>
              <a:rPr sz="2400" spc="-30" dirty="0">
                <a:latin typeface="Calibri"/>
                <a:cs typeface="Calibri"/>
              </a:rPr>
              <a:t>occurs. </a:t>
            </a:r>
            <a:r>
              <a:rPr lang="ar-JO" sz="2400" spc="-30" dirty="0">
                <a:latin typeface="Calibri"/>
                <a:cs typeface="Calibri"/>
              </a:rPr>
              <a:t>زيادة معدل ضربات القلب ويحدث ارتفاع في ضغط الدم. </a:t>
            </a:r>
            <a:endParaRPr lang="en-US" sz="2400" spc="-620" dirty="0">
              <a:latin typeface="Calibri"/>
              <a:cs typeface="Calibri"/>
            </a:endParaRPr>
          </a:p>
          <a:p>
            <a:pPr marL="24765" marR="1838960">
              <a:lnSpc>
                <a:spcPct val="110100"/>
              </a:lnSpc>
            </a:pPr>
            <a:r>
              <a:rPr sz="2400" spc="-5" dirty="0">
                <a:latin typeface="Calibri"/>
                <a:cs typeface="Calibri"/>
              </a:rPr>
              <a:t>2-</a:t>
            </a:r>
            <a:r>
              <a:rPr sz="2400" spc="15" dirty="0">
                <a:latin typeface="Calibri"/>
                <a:cs typeface="Calibri"/>
              </a:rPr>
              <a:t> </a:t>
            </a:r>
            <a:r>
              <a:rPr sz="2400" spc="-5" dirty="0">
                <a:latin typeface="Calibri"/>
                <a:cs typeface="Calibri"/>
              </a:rPr>
              <a:t>The</a:t>
            </a:r>
            <a:r>
              <a:rPr sz="2400" spc="-40" dirty="0">
                <a:latin typeface="Calibri"/>
                <a:cs typeface="Calibri"/>
              </a:rPr>
              <a:t> </a:t>
            </a:r>
            <a:r>
              <a:rPr sz="2400" spc="-35" dirty="0">
                <a:latin typeface="Calibri"/>
                <a:cs typeface="Calibri"/>
              </a:rPr>
              <a:t>respiratory</a:t>
            </a:r>
            <a:r>
              <a:rPr sz="2400" spc="-30" dirty="0">
                <a:latin typeface="Calibri"/>
                <a:cs typeface="Calibri"/>
              </a:rPr>
              <a:t> </a:t>
            </a:r>
            <a:r>
              <a:rPr sz="2400" spc="-45" dirty="0">
                <a:latin typeface="Calibri"/>
                <a:cs typeface="Calibri"/>
              </a:rPr>
              <a:t>rate</a:t>
            </a:r>
            <a:r>
              <a:rPr sz="2400" spc="-90" dirty="0">
                <a:latin typeface="Calibri"/>
                <a:cs typeface="Calibri"/>
              </a:rPr>
              <a:t> </a:t>
            </a:r>
            <a:r>
              <a:rPr sz="2400" spc="-25" dirty="0">
                <a:latin typeface="Calibri"/>
                <a:cs typeface="Calibri"/>
              </a:rPr>
              <a:t>often </a:t>
            </a:r>
            <a:r>
              <a:rPr sz="2400" spc="-10" dirty="0">
                <a:latin typeface="Calibri"/>
                <a:cs typeface="Calibri"/>
              </a:rPr>
              <a:t>increased.</a:t>
            </a:r>
            <a:r>
              <a:rPr lang="ar-JO" sz="2400" spc="-30" dirty="0">
                <a:cs typeface="Calibri"/>
              </a:rPr>
              <a:t> زيادة معدل التنفس في كثير من الأحيان</a:t>
            </a:r>
            <a:r>
              <a:rPr lang="en-US" sz="2400" spc="-620" dirty="0">
                <a:cs typeface="Calibri"/>
              </a:rPr>
              <a:t> </a:t>
            </a:r>
            <a:endParaRPr sz="2400" dirty="0">
              <a:latin typeface="Calibri"/>
              <a:cs typeface="Calibri"/>
            </a:endParaRPr>
          </a:p>
          <a:p>
            <a:pPr marL="396240" marR="214629" indent="-384175">
              <a:lnSpc>
                <a:spcPts val="3700"/>
              </a:lnSpc>
              <a:spcBef>
                <a:spcPts val="180"/>
              </a:spcBef>
              <a:buAutoNum type="arabicPlain" startAt="3"/>
              <a:tabLst>
                <a:tab pos="396240" algn="l"/>
                <a:tab pos="396875" algn="l"/>
              </a:tabLst>
            </a:pPr>
            <a:r>
              <a:rPr sz="2400" dirty="0">
                <a:latin typeface="Calibri"/>
                <a:cs typeface="Calibri"/>
              </a:rPr>
              <a:t>Noise</a:t>
            </a:r>
            <a:r>
              <a:rPr sz="2400" spc="-45" dirty="0">
                <a:latin typeface="Calibri"/>
                <a:cs typeface="Calibri"/>
              </a:rPr>
              <a:t> </a:t>
            </a:r>
            <a:r>
              <a:rPr sz="2400" spc="-10" dirty="0">
                <a:latin typeface="Calibri"/>
                <a:cs typeface="Calibri"/>
              </a:rPr>
              <a:t>can</a:t>
            </a:r>
            <a:r>
              <a:rPr sz="2400" spc="-20" dirty="0">
                <a:latin typeface="Calibri"/>
                <a:cs typeface="Calibri"/>
              </a:rPr>
              <a:t> </a:t>
            </a:r>
            <a:r>
              <a:rPr sz="2400" spc="-40" dirty="0">
                <a:latin typeface="Calibri"/>
                <a:cs typeface="Calibri"/>
              </a:rPr>
              <a:t>affect</a:t>
            </a:r>
            <a:r>
              <a:rPr sz="2400" spc="-35" dirty="0">
                <a:latin typeface="Calibri"/>
                <a:cs typeface="Calibri"/>
              </a:rPr>
              <a:t> </a:t>
            </a:r>
            <a:r>
              <a:rPr sz="2400" spc="-5" dirty="0">
                <a:latin typeface="Calibri"/>
                <a:cs typeface="Calibri"/>
              </a:rPr>
              <a:t>the</a:t>
            </a:r>
            <a:r>
              <a:rPr sz="2400" spc="15" dirty="0">
                <a:latin typeface="Calibri"/>
                <a:cs typeface="Calibri"/>
              </a:rPr>
              <a:t> </a:t>
            </a:r>
            <a:r>
              <a:rPr sz="2400" spc="-30" dirty="0">
                <a:latin typeface="Calibri"/>
                <a:cs typeface="Calibri"/>
              </a:rPr>
              <a:t>performance</a:t>
            </a:r>
            <a:r>
              <a:rPr sz="2400" spc="70" dirty="0">
                <a:latin typeface="Calibri"/>
                <a:cs typeface="Calibri"/>
              </a:rPr>
              <a:t> </a:t>
            </a:r>
            <a:r>
              <a:rPr sz="2400" spc="5" dirty="0">
                <a:latin typeface="Calibri"/>
                <a:cs typeface="Calibri"/>
              </a:rPr>
              <a:t>of</a:t>
            </a:r>
            <a:r>
              <a:rPr sz="2400" spc="-15" dirty="0">
                <a:latin typeface="Calibri"/>
                <a:cs typeface="Calibri"/>
              </a:rPr>
              <a:t> </a:t>
            </a:r>
            <a:r>
              <a:rPr sz="2400" spc="-35" dirty="0">
                <a:latin typeface="Calibri"/>
                <a:cs typeface="Calibri"/>
              </a:rPr>
              <a:t>psycho-motor</a:t>
            </a:r>
            <a:r>
              <a:rPr sz="2400" spc="95" dirty="0">
                <a:latin typeface="Calibri"/>
                <a:cs typeface="Calibri"/>
              </a:rPr>
              <a:t> </a:t>
            </a:r>
            <a:r>
              <a:rPr sz="2400" spc="-30" dirty="0">
                <a:latin typeface="Calibri"/>
                <a:cs typeface="Calibri"/>
              </a:rPr>
              <a:t>tasks</a:t>
            </a:r>
            <a:r>
              <a:rPr sz="2400" spc="30" dirty="0">
                <a:latin typeface="Calibri"/>
                <a:cs typeface="Calibri"/>
              </a:rPr>
              <a:t> </a:t>
            </a:r>
            <a:r>
              <a:rPr sz="2400" spc="-5" dirty="0">
                <a:latin typeface="Calibri"/>
                <a:cs typeface="Calibri"/>
              </a:rPr>
              <a:t>and</a:t>
            </a:r>
            <a:r>
              <a:rPr sz="2400" spc="35" dirty="0">
                <a:latin typeface="Calibri"/>
                <a:cs typeface="Calibri"/>
              </a:rPr>
              <a:t> </a:t>
            </a:r>
            <a:r>
              <a:rPr sz="2400" spc="-10" dirty="0">
                <a:latin typeface="Calibri"/>
                <a:cs typeface="Calibri"/>
              </a:rPr>
              <a:t>decrease </a:t>
            </a:r>
            <a:r>
              <a:rPr sz="2400" spc="-620" dirty="0">
                <a:latin typeface="Calibri"/>
                <a:cs typeface="Calibri"/>
              </a:rPr>
              <a:t> </a:t>
            </a:r>
            <a:r>
              <a:rPr sz="2400" spc="-5" dirty="0">
                <a:latin typeface="Calibri"/>
                <a:cs typeface="Calibri"/>
              </a:rPr>
              <a:t>the</a:t>
            </a:r>
            <a:r>
              <a:rPr sz="2400" spc="-20" dirty="0">
                <a:latin typeface="Calibri"/>
                <a:cs typeface="Calibri"/>
              </a:rPr>
              <a:t> </a:t>
            </a:r>
            <a:r>
              <a:rPr sz="2400" spc="-5" dirty="0">
                <a:latin typeface="Calibri"/>
                <a:cs typeface="Calibri"/>
              </a:rPr>
              <a:t>work</a:t>
            </a:r>
            <a:r>
              <a:rPr sz="2400" spc="-35" dirty="0">
                <a:latin typeface="Calibri"/>
                <a:cs typeface="Calibri"/>
              </a:rPr>
              <a:t> </a:t>
            </a:r>
            <a:r>
              <a:rPr sz="2400" spc="-55" dirty="0">
                <a:latin typeface="Calibri"/>
                <a:cs typeface="Calibri"/>
              </a:rPr>
              <a:t>efficiency.</a:t>
            </a:r>
            <a:endParaRPr lang="en-US" sz="2400" spc="-55" dirty="0">
              <a:latin typeface="Calibri"/>
              <a:cs typeface="Calibri"/>
            </a:endParaRPr>
          </a:p>
          <a:p>
            <a:pPr marL="12065" marR="214629">
              <a:lnSpc>
                <a:spcPts val="3700"/>
              </a:lnSpc>
              <a:spcBef>
                <a:spcPts val="180"/>
              </a:spcBef>
              <a:tabLst>
                <a:tab pos="396240" algn="l"/>
                <a:tab pos="396875" algn="l"/>
              </a:tabLst>
            </a:pPr>
            <a:r>
              <a:rPr lang="ar-JO" sz="2400" dirty="0">
                <a:latin typeface="Calibri"/>
                <a:cs typeface="Calibri"/>
              </a:rPr>
              <a:t>يمكن أن تؤثر الضوضاء على أداء المهام الحركية وتقلل من كفاءة العمل</a:t>
            </a:r>
            <a:endParaRPr sz="2400" dirty="0">
              <a:latin typeface="Calibri"/>
              <a:cs typeface="Calibri"/>
            </a:endParaRPr>
          </a:p>
          <a:p>
            <a:pPr marL="396240" indent="-372110">
              <a:lnSpc>
                <a:spcPct val="100000"/>
              </a:lnSpc>
              <a:spcBef>
                <a:spcPts val="390"/>
              </a:spcBef>
              <a:buAutoNum type="arabicPlain" startAt="3"/>
              <a:tabLst>
                <a:tab pos="396240" algn="l"/>
                <a:tab pos="396875" algn="l"/>
              </a:tabLst>
            </a:pPr>
            <a:r>
              <a:rPr sz="2400" spc="-10" dirty="0">
                <a:latin typeface="Calibri"/>
                <a:cs typeface="Calibri"/>
              </a:rPr>
              <a:t>Disturbance</a:t>
            </a:r>
            <a:r>
              <a:rPr sz="2400" spc="5" dirty="0">
                <a:latin typeface="Calibri"/>
                <a:cs typeface="Calibri"/>
              </a:rPr>
              <a:t> of</a:t>
            </a:r>
            <a:r>
              <a:rPr sz="2400" spc="-75" dirty="0">
                <a:latin typeface="Calibri"/>
                <a:cs typeface="Calibri"/>
              </a:rPr>
              <a:t> </a:t>
            </a:r>
            <a:r>
              <a:rPr sz="2400" dirty="0">
                <a:latin typeface="Calibri"/>
                <a:cs typeface="Calibri"/>
              </a:rPr>
              <a:t>sleep</a:t>
            </a:r>
            <a:r>
              <a:rPr sz="2400" spc="-75" dirty="0">
                <a:latin typeface="Calibri"/>
                <a:cs typeface="Calibri"/>
              </a:rPr>
              <a:t> </a:t>
            </a:r>
            <a:r>
              <a:rPr sz="2400" spc="-5" dirty="0">
                <a:latin typeface="Calibri"/>
                <a:cs typeface="Calibri"/>
              </a:rPr>
              <a:t>quality</a:t>
            </a:r>
            <a:r>
              <a:rPr sz="2400" spc="-60" dirty="0">
                <a:latin typeface="Calibri"/>
                <a:cs typeface="Calibri"/>
              </a:rPr>
              <a:t> </a:t>
            </a:r>
            <a:r>
              <a:rPr sz="2400" dirty="0">
                <a:latin typeface="Calibri"/>
                <a:cs typeface="Calibri"/>
              </a:rPr>
              <a:t>and </a:t>
            </a:r>
            <a:r>
              <a:rPr sz="2400" spc="-50" dirty="0">
                <a:latin typeface="Calibri"/>
                <a:cs typeface="Calibri"/>
              </a:rPr>
              <a:t>quantity.</a:t>
            </a:r>
            <a:r>
              <a:rPr lang="ar-JO" sz="2400" spc="-50" dirty="0">
                <a:latin typeface="Calibri"/>
                <a:cs typeface="Calibri"/>
              </a:rPr>
              <a:t> اضطراب نوعية النوم وكميته.</a:t>
            </a:r>
            <a:endParaRPr sz="2400" dirty="0">
              <a:latin typeface="Calibri"/>
              <a:cs typeface="Calibri"/>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0935" y="272629"/>
            <a:ext cx="7162800" cy="1200521"/>
          </a:xfrm>
          <a:prstGeom prst="rect">
            <a:avLst/>
          </a:prstGeom>
        </p:spPr>
        <p:txBody>
          <a:bodyPr vert="horz" wrap="square" lIns="0" tIns="12065" rIns="0" bIns="0" rtlCol="0">
            <a:spAutoFit/>
          </a:bodyPr>
          <a:lstStyle/>
          <a:p>
            <a:pPr marL="12700" marR="5080">
              <a:lnSpc>
                <a:spcPct val="110000"/>
              </a:lnSpc>
              <a:spcBef>
                <a:spcPts val="95"/>
              </a:spcBef>
            </a:pPr>
            <a:r>
              <a:rPr sz="3600" b="1" spc="-5" dirty="0">
                <a:latin typeface="Calibri"/>
                <a:cs typeface="Calibri"/>
              </a:rPr>
              <a:t>The</a:t>
            </a:r>
            <a:r>
              <a:rPr sz="3600" b="1" spc="-30" dirty="0">
                <a:latin typeface="Calibri"/>
                <a:cs typeface="Calibri"/>
              </a:rPr>
              <a:t> </a:t>
            </a:r>
            <a:r>
              <a:rPr sz="3600" b="1" dirty="0">
                <a:latin typeface="Calibri"/>
                <a:cs typeface="Calibri"/>
              </a:rPr>
              <a:t>severity</a:t>
            </a:r>
            <a:r>
              <a:rPr sz="3600" b="1" spc="-70" dirty="0">
                <a:latin typeface="Calibri"/>
                <a:cs typeface="Calibri"/>
              </a:rPr>
              <a:t> </a:t>
            </a:r>
            <a:r>
              <a:rPr sz="3600" b="1" dirty="0">
                <a:latin typeface="Calibri"/>
                <a:cs typeface="Calibri"/>
              </a:rPr>
              <a:t>of</a:t>
            </a:r>
            <a:r>
              <a:rPr sz="3600" b="1" spc="-20" dirty="0">
                <a:latin typeface="Calibri"/>
                <a:cs typeface="Calibri"/>
              </a:rPr>
              <a:t> </a:t>
            </a:r>
            <a:r>
              <a:rPr sz="3600" b="1" dirty="0">
                <a:latin typeface="Calibri"/>
                <a:cs typeface="Calibri"/>
              </a:rPr>
              <a:t>occupational</a:t>
            </a:r>
            <a:r>
              <a:rPr sz="3600" b="1" spc="-114" dirty="0">
                <a:latin typeface="Calibri"/>
                <a:cs typeface="Calibri"/>
              </a:rPr>
              <a:t> </a:t>
            </a:r>
            <a:r>
              <a:rPr sz="3600" b="1" dirty="0">
                <a:latin typeface="Calibri"/>
                <a:cs typeface="Calibri"/>
              </a:rPr>
              <a:t>deafness </a:t>
            </a:r>
            <a:r>
              <a:rPr sz="3600" b="1" spc="-800" dirty="0">
                <a:latin typeface="Calibri"/>
                <a:cs typeface="Calibri"/>
              </a:rPr>
              <a:t> </a:t>
            </a:r>
            <a:r>
              <a:rPr sz="3600" b="1" dirty="0">
                <a:latin typeface="Calibri"/>
                <a:cs typeface="Calibri"/>
              </a:rPr>
              <a:t>is</a:t>
            </a:r>
            <a:r>
              <a:rPr sz="3600" b="1" spc="-25" dirty="0">
                <a:latin typeface="Calibri"/>
                <a:cs typeface="Calibri"/>
              </a:rPr>
              <a:t> </a:t>
            </a:r>
            <a:r>
              <a:rPr sz="3600" b="1" spc="-20" dirty="0">
                <a:latin typeface="Calibri"/>
                <a:cs typeface="Calibri"/>
              </a:rPr>
              <a:t>related</a:t>
            </a:r>
            <a:r>
              <a:rPr sz="3600" b="1" spc="-10" dirty="0">
                <a:latin typeface="Calibri"/>
                <a:cs typeface="Calibri"/>
              </a:rPr>
              <a:t> </a:t>
            </a:r>
            <a:r>
              <a:rPr sz="3600" b="1" dirty="0">
                <a:latin typeface="Calibri"/>
                <a:cs typeface="Calibri"/>
              </a:rPr>
              <a:t>to:</a:t>
            </a:r>
            <a:r>
              <a:rPr lang="ar-JO" sz="2800" b="1" dirty="0">
                <a:latin typeface="Calibri"/>
                <a:cs typeface="Calibri"/>
              </a:rPr>
              <a:t>ترتبط شدة الصمم المهني بما </a:t>
            </a:r>
            <a:r>
              <a:rPr lang="ar-JO" sz="3600" b="1" dirty="0">
                <a:latin typeface="Calibri"/>
                <a:cs typeface="Calibri"/>
              </a:rPr>
              <a:t>يلي:</a:t>
            </a:r>
            <a:endParaRPr sz="3600" dirty="0">
              <a:latin typeface="Calibri"/>
              <a:cs typeface="Calibri"/>
            </a:endParaRPr>
          </a:p>
        </p:txBody>
      </p:sp>
      <p:sp>
        <p:nvSpPr>
          <p:cNvPr id="3" name="object 3"/>
          <p:cNvSpPr txBox="1"/>
          <p:nvPr/>
        </p:nvSpPr>
        <p:spPr>
          <a:xfrm>
            <a:off x="152400" y="2104220"/>
            <a:ext cx="11849686" cy="3839384"/>
          </a:xfrm>
          <a:prstGeom prst="rect">
            <a:avLst/>
          </a:prstGeom>
        </p:spPr>
        <p:txBody>
          <a:bodyPr vert="horz" wrap="square" lIns="0" tIns="12700" rIns="0" bIns="0" rtlCol="0">
            <a:spAutoFit/>
          </a:bodyPr>
          <a:lstStyle/>
          <a:p>
            <a:pPr marL="24765" marR="5073650">
              <a:lnSpc>
                <a:spcPct val="110100"/>
              </a:lnSpc>
              <a:spcBef>
                <a:spcPts val="100"/>
              </a:spcBef>
            </a:pPr>
            <a:r>
              <a:rPr sz="3200" spc="-10" dirty="0">
                <a:latin typeface="Calibri"/>
                <a:cs typeface="Calibri"/>
              </a:rPr>
              <a:t>1-</a:t>
            </a:r>
            <a:r>
              <a:rPr sz="3200" spc="10" dirty="0">
                <a:latin typeface="Calibri"/>
                <a:cs typeface="Calibri"/>
              </a:rPr>
              <a:t> </a:t>
            </a:r>
            <a:r>
              <a:rPr sz="3200" spc="-10" dirty="0">
                <a:latin typeface="Calibri"/>
                <a:cs typeface="Calibri"/>
              </a:rPr>
              <a:t>The</a:t>
            </a:r>
            <a:r>
              <a:rPr sz="3200" spc="-40" dirty="0">
                <a:latin typeface="Calibri"/>
                <a:cs typeface="Calibri"/>
              </a:rPr>
              <a:t> </a:t>
            </a:r>
            <a:r>
              <a:rPr sz="3200" spc="-35" dirty="0">
                <a:latin typeface="Calibri"/>
                <a:cs typeface="Calibri"/>
              </a:rPr>
              <a:t>duration</a:t>
            </a:r>
            <a:r>
              <a:rPr sz="3200" spc="60" dirty="0">
                <a:latin typeface="Calibri"/>
                <a:cs typeface="Calibri"/>
              </a:rPr>
              <a:t> </a:t>
            </a:r>
            <a:r>
              <a:rPr sz="3200" spc="-5" dirty="0">
                <a:latin typeface="Calibri"/>
                <a:cs typeface="Calibri"/>
              </a:rPr>
              <a:t>of</a:t>
            </a:r>
            <a:r>
              <a:rPr sz="3200" spc="-10" dirty="0">
                <a:latin typeface="Calibri"/>
                <a:cs typeface="Calibri"/>
              </a:rPr>
              <a:t> </a:t>
            </a:r>
            <a:r>
              <a:rPr sz="3200" spc="-40" dirty="0">
                <a:latin typeface="Calibri"/>
                <a:cs typeface="Calibri"/>
              </a:rPr>
              <a:t>exposure. </a:t>
            </a:r>
            <a:r>
              <a:rPr lang="ar-JO" sz="2400" spc="-35" dirty="0">
                <a:latin typeface="Calibri"/>
                <a:cs typeface="Calibri"/>
              </a:rPr>
              <a:t>مدة التعرض</a:t>
            </a:r>
            <a:endParaRPr lang="en-US" sz="2400" spc="-35" dirty="0">
              <a:latin typeface="Calibri"/>
              <a:cs typeface="Calibri"/>
            </a:endParaRPr>
          </a:p>
          <a:p>
            <a:pPr marL="24765" marR="5073650">
              <a:lnSpc>
                <a:spcPct val="110100"/>
              </a:lnSpc>
              <a:spcBef>
                <a:spcPts val="100"/>
              </a:spcBef>
            </a:pPr>
            <a:r>
              <a:rPr sz="3200" spc="-10" dirty="0">
                <a:latin typeface="Calibri"/>
                <a:cs typeface="Calibri"/>
              </a:rPr>
              <a:t>2-</a:t>
            </a:r>
            <a:r>
              <a:rPr sz="3200" spc="-5" dirty="0">
                <a:latin typeface="Calibri"/>
                <a:cs typeface="Calibri"/>
              </a:rPr>
              <a:t> </a:t>
            </a:r>
            <a:r>
              <a:rPr sz="3200" spc="-10" dirty="0">
                <a:latin typeface="Calibri"/>
                <a:cs typeface="Calibri"/>
              </a:rPr>
              <a:t>The</a:t>
            </a:r>
            <a:r>
              <a:rPr sz="3200" spc="-35" dirty="0">
                <a:latin typeface="Calibri"/>
                <a:cs typeface="Calibri"/>
              </a:rPr>
              <a:t> </a:t>
            </a:r>
            <a:r>
              <a:rPr sz="3200" spc="-10" dirty="0">
                <a:latin typeface="Calibri"/>
                <a:cs typeface="Calibri"/>
              </a:rPr>
              <a:t>intensity</a:t>
            </a:r>
            <a:r>
              <a:rPr sz="3200" spc="-100" dirty="0">
                <a:latin typeface="Calibri"/>
                <a:cs typeface="Calibri"/>
              </a:rPr>
              <a:t> </a:t>
            </a:r>
            <a:r>
              <a:rPr sz="3200" spc="-5" dirty="0">
                <a:latin typeface="Calibri"/>
                <a:cs typeface="Calibri"/>
              </a:rPr>
              <a:t>of</a:t>
            </a:r>
            <a:r>
              <a:rPr sz="3200" dirty="0">
                <a:latin typeface="Calibri"/>
                <a:cs typeface="Calibri"/>
              </a:rPr>
              <a:t> </a:t>
            </a:r>
            <a:r>
              <a:rPr sz="3200" spc="-5" dirty="0">
                <a:latin typeface="Calibri"/>
                <a:cs typeface="Calibri"/>
              </a:rPr>
              <a:t>the</a:t>
            </a:r>
            <a:r>
              <a:rPr sz="3200" spc="-10" dirty="0">
                <a:latin typeface="Calibri"/>
                <a:cs typeface="Calibri"/>
              </a:rPr>
              <a:t> sound</a:t>
            </a:r>
            <a:r>
              <a:rPr sz="2400" spc="-10" dirty="0">
                <a:latin typeface="Calibri"/>
                <a:cs typeface="Calibri"/>
              </a:rPr>
              <a:t>.</a:t>
            </a:r>
            <a:r>
              <a:rPr lang="ar-JO" sz="2400" spc="-10" dirty="0">
                <a:latin typeface="Calibri"/>
                <a:cs typeface="Calibri"/>
              </a:rPr>
              <a:t> شدة الصوت</a:t>
            </a:r>
            <a:endParaRPr lang="ar-JO" sz="2400" dirty="0">
              <a:latin typeface="Calibri"/>
              <a:cs typeface="Calibri"/>
            </a:endParaRPr>
          </a:p>
          <a:p>
            <a:pPr marL="448309" indent="-424180">
              <a:lnSpc>
                <a:spcPct val="100000"/>
              </a:lnSpc>
              <a:spcBef>
                <a:spcPts val="600"/>
              </a:spcBef>
              <a:buAutoNum type="arabicPlain" startAt="3"/>
              <a:tabLst>
                <a:tab pos="448309" algn="l"/>
                <a:tab pos="448945" algn="l"/>
              </a:tabLst>
            </a:pPr>
            <a:r>
              <a:rPr lang="en-US" sz="3200" spc="-5" dirty="0">
                <a:latin typeface="Calibri"/>
                <a:cs typeface="Calibri"/>
              </a:rPr>
              <a:t>The</a:t>
            </a:r>
            <a:r>
              <a:rPr lang="en-US" sz="3200" spc="-15" dirty="0">
                <a:latin typeface="Calibri"/>
                <a:cs typeface="Calibri"/>
              </a:rPr>
              <a:t> </a:t>
            </a:r>
            <a:r>
              <a:rPr lang="en-US" sz="3200" spc="-10" dirty="0">
                <a:latin typeface="Calibri"/>
                <a:cs typeface="Calibri"/>
              </a:rPr>
              <a:t>frequency</a:t>
            </a:r>
            <a:r>
              <a:rPr lang="en-US" sz="3200" spc="-50" dirty="0">
                <a:latin typeface="Calibri"/>
                <a:cs typeface="Calibri"/>
              </a:rPr>
              <a:t> </a:t>
            </a:r>
            <a:r>
              <a:rPr lang="en-US" sz="3200" spc="-10" dirty="0">
                <a:latin typeface="Calibri"/>
                <a:cs typeface="Calibri"/>
              </a:rPr>
              <a:t>of</a:t>
            </a:r>
            <a:r>
              <a:rPr lang="en-US" sz="3200" spc="-30" dirty="0">
                <a:latin typeface="Calibri"/>
                <a:cs typeface="Calibri"/>
              </a:rPr>
              <a:t> </a:t>
            </a:r>
            <a:r>
              <a:rPr lang="en-US" sz="3200" spc="-10" dirty="0">
                <a:latin typeface="Calibri"/>
                <a:cs typeface="Calibri"/>
              </a:rPr>
              <a:t>sound</a:t>
            </a:r>
            <a:r>
              <a:rPr lang="en-US" sz="3200" spc="15" dirty="0">
                <a:latin typeface="Calibri"/>
                <a:cs typeface="Calibri"/>
              </a:rPr>
              <a:t> </a:t>
            </a:r>
            <a:r>
              <a:rPr lang="en-US" sz="3200" spc="-50" dirty="0">
                <a:latin typeface="Calibri"/>
                <a:cs typeface="Calibri"/>
              </a:rPr>
              <a:t>waves</a:t>
            </a:r>
            <a:r>
              <a:rPr lang="ar-JO" sz="3200" spc="-50" dirty="0">
                <a:latin typeface="Calibri"/>
                <a:cs typeface="Calibri"/>
              </a:rPr>
              <a:t> </a:t>
            </a:r>
            <a:r>
              <a:rPr lang="ar-JO" sz="2400" spc="-50" dirty="0">
                <a:latin typeface="Calibri"/>
                <a:cs typeface="Calibri"/>
              </a:rPr>
              <a:t>تردد الموجات الصوتية</a:t>
            </a:r>
            <a:r>
              <a:rPr lang="ar-JO" sz="3200" spc="-50" dirty="0">
                <a:latin typeface="Calibri"/>
                <a:cs typeface="Calibri"/>
              </a:rPr>
              <a:t>.</a:t>
            </a:r>
            <a:r>
              <a:rPr lang="en-US" sz="3200" spc="-50" dirty="0">
                <a:latin typeface="Calibri"/>
                <a:cs typeface="Calibri"/>
              </a:rPr>
              <a:t>.</a:t>
            </a:r>
            <a:endParaRPr lang="en-US" sz="3200" dirty="0">
              <a:latin typeface="Calibri"/>
              <a:cs typeface="Calibri"/>
            </a:endParaRPr>
          </a:p>
          <a:p>
            <a:pPr marL="448309" marR="5080" indent="-436245">
              <a:lnSpc>
                <a:spcPct val="109400"/>
              </a:lnSpc>
              <a:buAutoNum type="arabicPlain" startAt="3"/>
              <a:tabLst>
                <a:tab pos="448309" algn="l"/>
                <a:tab pos="448945" algn="l"/>
              </a:tabLst>
            </a:pPr>
            <a:r>
              <a:rPr sz="3200" spc="-5" dirty="0">
                <a:latin typeface="Calibri"/>
                <a:cs typeface="Calibri"/>
              </a:rPr>
              <a:t>The type</a:t>
            </a:r>
            <a:r>
              <a:rPr sz="3200" spc="-10" dirty="0">
                <a:latin typeface="Calibri"/>
                <a:cs typeface="Calibri"/>
              </a:rPr>
              <a:t> of</a:t>
            </a:r>
            <a:r>
              <a:rPr sz="3200" spc="30" dirty="0">
                <a:latin typeface="Calibri"/>
                <a:cs typeface="Calibri"/>
              </a:rPr>
              <a:t> </a:t>
            </a:r>
            <a:r>
              <a:rPr sz="3200" spc="-10" dirty="0">
                <a:latin typeface="Calibri"/>
                <a:cs typeface="Calibri"/>
              </a:rPr>
              <a:t>noise</a:t>
            </a:r>
            <a:r>
              <a:rPr sz="3200" spc="-25" dirty="0">
                <a:latin typeface="Calibri"/>
                <a:cs typeface="Calibri"/>
              </a:rPr>
              <a:t> </a:t>
            </a:r>
            <a:r>
              <a:rPr sz="3200" spc="-5" dirty="0">
                <a:latin typeface="Calibri"/>
                <a:cs typeface="Calibri"/>
              </a:rPr>
              <a:t>either</a:t>
            </a:r>
            <a:r>
              <a:rPr sz="3200" spc="-30" dirty="0">
                <a:latin typeface="Calibri"/>
                <a:cs typeface="Calibri"/>
              </a:rPr>
              <a:t> </a:t>
            </a:r>
            <a:r>
              <a:rPr sz="3200" spc="-10" dirty="0">
                <a:latin typeface="Calibri"/>
                <a:cs typeface="Calibri"/>
              </a:rPr>
              <a:t>continuous</a:t>
            </a:r>
            <a:r>
              <a:rPr sz="3200" spc="-40" dirty="0">
                <a:latin typeface="Calibri"/>
                <a:cs typeface="Calibri"/>
              </a:rPr>
              <a:t> </a:t>
            </a:r>
            <a:r>
              <a:rPr sz="3200" spc="-5" dirty="0">
                <a:latin typeface="Calibri"/>
                <a:cs typeface="Calibri"/>
              </a:rPr>
              <a:t>noise </a:t>
            </a:r>
            <a:r>
              <a:rPr sz="3200" spc="-10" dirty="0">
                <a:latin typeface="Calibri"/>
                <a:cs typeface="Calibri"/>
              </a:rPr>
              <a:t>or</a:t>
            </a:r>
            <a:r>
              <a:rPr sz="3200" spc="40" dirty="0">
                <a:latin typeface="Calibri"/>
                <a:cs typeface="Calibri"/>
              </a:rPr>
              <a:t> </a:t>
            </a:r>
            <a:r>
              <a:rPr sz="3200" u="heavy" spc="-5" dirty="0">
                <a:uFill>
                  <a:solidFill>
                    <a:srgbClr val="000000"/>
                  </a:solidFill>
                </a:uFill>
                <a:latin typeface="Calibri"/>
                <a:cs typeface="Calibri"/>
              </a:rPr>
              <a:t>impact </a:t>
            </a:r>
            <a:r>
              <a:rPr sz="3200" u="heavy" spc="-10" dirty="0">
                <a:uFill>
                  <a:solidFill>
                    <a:srgbClr val="000000"/>
                  </a:solidFill>
                </a:uFill>
                <a:latin typeface="Calibri"/>
                <a:cs typeface="Calibri"/>
              </a:rPr>
              <a:t>noise </a:t>
            </a:r>
            <a:r>
              <a:rPr sz="3200" spc="-705" dirty="0">
                <a:latin typeface="Calibri"/>
                <a:cs typeface="Calibri"/>
              </a:rPr>
              <a:t> </a:t>
            </a:r>
            <a:r>
              <a:rPr sz="3200" u="heavy" spc="-5" dirty="0">
                <a:uFill>
                  <a:solidFill>
                    <a:srgbClr val="000000"/>
                  </a:solidFill>
                </a:uFill>
                <a:latin typeface="Calibri"/>
                <a:cs typeface="Calibri"/>
              </a:rPr>
              <a:t>which</a:t>
            </a:r>
            <a:r>
              <a:rPr sz="3200" u="heavy" spc="15" dirty="0">
                <a:uFill>
                  <a:solidFill>
                    <a:srgbClr val="000000"/>
                  </a:solidFill>
                </a:uFill>
                <a:latin typeface="Calibri"/>
                <a:cs typeface="Calibri"/>
              </a:rPr>
              <a:t> </a:t>
            </a:r>
            <a:r>
              <a:rPr sz="3200" u="heavy" dirty="0">
                <a:uFill>
                  <a:solidFill>
                    <a:srgbClr val="000000"/>
                  </a:solidFill>
                </a:uFill>
                <a:latin typeface="Calibri"/>
                <a:cs typeface="Calibri"/>
              </a:rPr>
              <a:t>is</a:t>
            </a:r>
            <a:r>
              <a:rPr sz="3200" u="heavy" spc="-30" dirty="0">
                <a:uFill>
                  <a:solidFill>
                    <a:srgbClr val="000000"/>
                  </a:solidFill>
                </a:uFill>
                <a:latin typeface="Calibri"/>
                <a:cs typeface="Calibri"/>
              </a:rPr>
              <a:t> </a:t>
            </a:r>
            <a:r>
              <a:rPr sz="3200" u="heavy" spc="-25" dirty="0">
                <a:uFill>
                  <a:solidFill>
                    <a:srgbClr val="000000"/>
                  </a:solidFill>
                </a:uFill>
                <a:latin typeface="Calibri"/>
                <a:cs typeface="Calibri"/>
              </a:rPr>
              <a:t>more</a:t>
            </a:r>
            <a:r>
              <a:rPr sz="3200" u="heavy" spc="-15" dirty="0">
                <a:uFill>
                  <a:solidFill>
                    <a:srgbClr val="000000"/>
                  </a:solidFill>
                </a:uFill>
                <a:latin typeface="Calibri"/>
                <a:cs typeface="Calibri"/>
              </a:rPr>
              <a:t> dangerous</a:t>
            </a:r>
            <a:r>
              <a:rPr lang="ar-JO" sz="3200" u="heavy" spc="-15" dirty="0">
                <a:uFill>
                  <a:solidFill>
                    <a:srgbClr val="000000"/>
                  </a:solidFill>
                </a:uFill>
                <a:latin typeface="Calibri"/>
                <a:cs typeface="Calibri"/>
              </a:rPr>
              <a:t> </a:t>
            </a:r>
            <a:r>
              <a:rPr lang="ar-JO" sz="2400" spc="-15" dirty="0">
                <a:uFill>
                  <a:solidFill>
                    <a:srgbClr val="000000"/>
                  </a:solidFill>
                </a:uFill>
                <a:latin typeface="Calibri"/>
                <a:cs typeface="Calibri"/>
              </a:rPr>
              <a:t>نوع الضوضاء إما ضوضاء مستمرة أو ضوضاء تأثير وهي أكثر خطورة</a:t>
            </a:r>
            <a:r>
              <a:rPr sz="2400" spc="-15" dirty="0">
                <a:uFill>
                  <a:solidFill>
                    <a:srgbClr val="000000"/>
                  </a:solidFill>
                </a:uFill>
                <a:latin typeface="Calibri"/>
                <a:cs typeface="Calibri"/>
              </a:rPr>
              <a:t>.</a:t>
            </a:r>
            <a:endParaRPr sz="2400" dirty="0">
              <a:latin typeface="Calibri"/>
              <a:cs typeface="Calibri"/>
            </a:endParaRPr>
          </a:p>
          <a:p>
            <a:pPr marL="448309" indent="-424180">
              <a:lnSpc>
                <a:spcPct val="100000"/>
              </a:lnSpc>
              <a:spcBef>
                <a:spcPts val="409"/>
              </a:spcBef>
              <a:buAutoNum type="arabicPlain" startAt="3"/>
              <a:tabLst>
                <a:tab pos="448309" algn="l"/>
                <a:tab pos="448945" algn="l"/>
              </a:tabLst>
            </a:pPr>
            <a:r>
              <a:rPr sz="3200" spc="-45" dirty="0">
                <a:latin typeface="Calibri"/>
                <a:cs typeface="Calibri"/>
              </a:rPr>
              <a:t>Personal</a:t>
            </a:r>
            <a:r>
              <a:rPr sz="3200" spc="-20" dirty="0">
                <a:latin typeface="Calibri"/>
                <a:cs typeface="Calibri"/>
              </a:rPr>
              <a:t> </a:t>
            </a:r>
            <a:r>
              <a:rPr sz="3200" spc="-40" dirty="0">
                <a:latin typeface="Calibri"/>
                <a:cs typeface="Calibri"/>
              </a:rPr>
              <a:t>susceptibility</a:t>
            </a:r>
            <a:r>
              <a:rPr lang="ar-JO" sz="3200" spc="-40" dirty="0">
                <a:latin typeface="Calibri"/>
                <a:cs typeface="Calibri"/>
              </a:rPr>
              <a:t> </a:t>
            </a:r>
            <a:r>
              <a:rPr lang="ar-JO" sz="2400" spc="-40" dirty="0">
                <a:latin typeface="Calibri"/>
                <a:cs typeface="Calibri"/>
              </a:rPr>
              <a:t>الحساسية الشخصية</a:t>
            </a:r>
            <a:r>
              <a:rPr sz="3200" spc="-40" dirty="0">
                <a:latin typeface="Calibri"/>
                <a:cs typeface="Calibri"/>
              </a:rPr>
              <a:t>.</a:t>
            </a:r>
            <a:endParaRPr sz="3200" dirty="0">
              <a:latin typeface="Calibri"/>
              <a:cs typeface="Calibri"/>
            </a:endParaRPr>
          </a:p>
          <a:p>
            <a:pPr marL="448309" indent="-424180">
              <a:lnSpc>
                <a:spcPct val="100000"/>
              </a:lnSpc>
              <a:spcBef>
                <a:spcPts val="409"/>
              </a:spcBef>
              <a:buAutoNum type="arabicPlain" startAt="3"/>
              <a:tabLst>
                <a:tab pos="448309" algn="l"/>
                <a:tab pos="448945" algn="l"/>
              </a:tabLst>
            </a:pPr>
            <a:r>
              <a:rPr sz="3200" spc="-5" dirty="0">
                <a:latin typeface="Calibri"/>
                <a:cs typeface="Calibri"/>
              </a:rPr>
              <a:t>Individual age</a:t>
            </a:r>
            <a:r>
              <a:rPr lang="ar-JO" sz="3200" spc="-5" dirty="0">
                <a:latin typeface="Calibri"/>
                <a:cs typeface="Calibri"/>
              </a:rPr>
              <a:t> </a:t>
            </a:r>
            <a:r>
              <a:rPr lang="ar-JO" sz="2400" spc="-5" dirty="0">
                <a:latin typeface="Calibri"/>
                <a:cs typeface="Calibri"/>
              </a:rPr>
              <a:t>العمر الفردي</a:t>
            </a:r>
            <a:r>
              <a:rPr sz="3200" spc="-5" dirty="0">
                <a:latin typeface="Calibri"/>
                <a:cs typeface="Calibri"/>
              </a:rPr>
              <a:t>.</a:t>
            </a:r>
            <a:endParaRPr sz="3200" dirty="0">
              <a:latin typeface="Calibri"/>
              <a:cs typeface="Calibri"/>
            </a:endParaRPr>
          </a:p>
        </p:txBody>
      </p:sp>
      <p:pic>
        <p:nvPicPr>
          <p:cNvPr id="4" name="object 4"/>
          <p:cNvPicPr/>
          <p:nvPr/>
        </p:nvPicPr>
        <p:blipFill>
          <a:blip r:embed="rId2" cstate="print"/>
          <a:stretch>
            <a:fillRect/>
          </a:stretch>
        </p:blipFill>
        <p:spPr>
          <a:xfrm>
            <a:off x="8335410" y="329592"/>
            <a:ext cx="3666676" cy="2547091"/>
          </a:xfrm>
          <a:prstGeom prst="rect">
            <a:avLst/>
          </a:prstGeom>
        </p:spPr>
      </p:pic>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04800" y="2216023"/>
            <a:ext cx="10439400" cy="4704493"/>
          </a:xfrm>
          <a:prstGeom prst="rect">
            <a:avLst/>
          </a:prstGeom>
        </p:spPr>
        <p:txBody>
          <a:bodyPr vert="horz" wrap="square" lIns="0" tIns="13335" rIns="0" bIns="0" rtlCol="0">
            <a:spAutoFit/>
          </a:bodyPr>
          <a:lstStyle/>
          <a:p>
            <a:pPr marL="24765" marR="5080" algn="just">
              <a:lnSpc>
                <a:spcPct val="100000"/>
              </a:lnSpc>
              <a:spcBef>
                <a:spcPts val="105"/>
              </a:spcBef>
            </a:pPr>
            <a:r>
              <a:rPr sz="2800" dirty="0">
                <a:latin typeface="Calibri"/>
                <a:cs typeface="Calibri"/>
              </a:rPr>
              <a:t>A</a:t>
            </a:r>
            <a:r>
              <a:rPr sz="2800" spc="5" dirty="0">
                <a:latin typeface="Calibri"/>
                <a:cs typeface="Calibri"/>
              </a:rPr>
              <a:t> </a:t>
            </a:r>
            <a:r>
              <a:rPr sz="2800" spc="-15" dirty="0">
                <a:latin typeface="Calibri"/>
                <a:cs typeface="Calibri"/>
              </a:rPr>
              <a:t>decibel</a:t>
            </a:r>
            <a:r>
              <a:rPr sz="2800" spc="-10" dirty="0">
                <a:latin typeface="Calibri"/>
                <a:cs typeface="Calibri"/>
              </a:rPr>
              <a:t> </a:t>
            </a:r>
            <a:r>
              <a:rPr sz="2800" spc="-35" dirty="0">
                <a:latin typeface="Calibri"/>
                <a:cs typeface="Calibri"/>
              </a:rPr>
              <a:t>meter</a:t>
            </a:r>
            <a:r>
              <a:rPr sz="2800" spc="-30" dirty="0">
                <a:latin typeface="Calibri"/>
                <a:cs typeface="Calibri"/>
              </a:rPr>
              <a:t> </a:t>
            </a:r>
            <a:r>
              <a:rPr sz="2800" dirty="0">
                <a:latin typeface="Calibri"/>
                <a:cs typeface="Calibri"/>
              </a:rPr>
              <a:t>is</a:t>
            </a:r>
            <a:r>
              <a:rPr sz="2800" spc="5" dirty="0">
                <a:latin typeface="Calibri"/>
                <a:cs typeface="Calibri"/>
              </a:rPr>
              <a:t> </a:t>
            </a:r>
            <a:r>
              <a:rPr sz="2800" dirty="0">
                <a:latin typeface="Calibri"/>
                <a:cs typeface="Calibri"/>
              </a:rPr>
              <a:t>a</a:t>
            </a:r>
            <a:r>
              <a:rPr sz="2800" spc="5" dirty="0">
                <a:latin typeface="Calibri"/>
                <a:cs typeface="Calibri"/>
              </a:rPr>
              <a:t> </a:t>
            </a:r>
            <a:r>
              <a:rPr sz="2800" spc="-5" dirty="0">
                <a:latin typeface="Calibri"/>
                <a:cs typeface="Calibri"/>
              </a:rPr>
              <a:t>measuring</a:t>
            </a:r>
            <a:r>
              <a:rPr sz="2800" dirty="0">
                <a:latin typeface="Calibri"/>
                <a:cs typeface="Calibri"/>
              </a:rPr>
              <a:t> </a:t>
            </a:r>
            <a:r>
              <a:rPr sz="2800" spc="-15" dirty="0">
                <a:latin typeface="Calibri"/>
                <a:cs typeface="Calibri"/>
              </a:rPr>
              <a:t>instrument</a:t>
            </a:r>
            <a:r>
              <a:rPr sz="2800" spc="600" dirty="0">
                <a:latin typeface="Calibri"/>
                <a:cs typeface="Calibri"/>
              </a:rPr>
              <a:t> </a:t>
            </a:r>
            <a:r>
              <a:rPr sz="2800" spc="-5" dirty="0">
                <a:latin typeface="Calibri"/>
                <a:cs typeface="Calibri"/>
              </a:rPr>
              <a:t>used</a:t>
            </a:r>
            <a:r>
              <a:rPr sz="2800" spc="625" dirty="0">
                <a:latin typeface="Calibri"/>
                <a:cs typeface="Calibri"/>
              </a:rPr>
              <a:t> </a:t>
            </a:r>
            <a:r>
              <a:rPr sz="2800" spc="-55" dirty="0">
                <a:latin typeface="Calibri"/>
                <a:cs typeface="Calibri"/>
              </a:rPr>
              <a:t>to </a:t>
            </a:r>
            <a:r>
              <a:rPr sz="2800" spc="-50" dirty="0">
                <a:latin typeface="Calibri"/>
                <a:cs typeface="Calibri"/>
              </a:rPr>
              <a:t> </a:t>
            </a:r>
            <a:r>
              <a:rPr sz="2800" dirty="0">
                <a:latin typeface="Calibri"/>
                <a:cs typeface="Calibri"/>
              </a:rPr>
              <a:t>assess</a:t>
            </a:r>
            <a:r>
              <a:rPr sz="2800" spc="5" dirty="0">
                <a:latin typeface="Calibri"/>
                <a:cs typeface="Calibri"/>
              </a:rPr>
              <a:t> </a:t>
            </a:r>
            <a:r>
              <a:rPr sz="2800" spc="-5" dirty="0">
                <a:latin typeface="Calibri"/>
                <a:cs typeface="Calibri"/>
              </a:rPr>
              <a:t>noise</a:t>
            </a:r>
            <a:r>
              <a:rPr sz="2800" dirty="0">
                <a:latin typeface="Calibri"/>
                <a:cs typeface="Calibri"/>
              </a:rPr>
              <a:t> </a:t>
            </a:r>
            <a:r>
              <a:rPr sz="2800" spc="5" dirty="0">
                <a:latin typeface="Calibri"/>
                <a:cs typeface="Calibri"/>
              </a:rPr>
              <a:t>or</a:t>
            </a:r>
            <a:r>
              <a:rPr sz="2800" spc="10" dirty="0">
                <a:latin typeface="Calibri"/>
                <a:cs typeface="Calibri"/>
              </a:rPr>
              <a:t> </a:t>
            </a:r>
            <a:r>
              <a:rPr sz="2800" spc="-5" dirty="0">
                <a:latin typeface="Calibri"/>
                <a:cs typeface="Calibri"/>
              </a:rPr>
              <a:t>sound</a:t>
            </a:r>
            <a:r>
              <a:rPr sz="2800" dirty="0">
                <a:latin typeface="Calibri"/>
                <a:cs typeface="Calibri"/>
              </a:rPr>
              <a:t> </a:t>
            </a:r>
            <a:r>
              <a:rPr sz="2800" spc="-15" dirty="0">
                <a:latin typeface="Calibri"/>
                <a:cs typeface="Calibri"/>
              </a:rPr>
              <a:t>levels</a:t>
            </a:r>
            <a:r>
              <a:rPr sz="2800" spc="605" dirty="0">
                <a:latin typeface="Calibri"/>
                <a:cs typeface="Calibri"/>
              </a:rPr>
              <a:t> </a:t>
            </a:r>
            <a:r>
              <a:rPr sz="2800" spc="-15" dirty="0">
                <a:latin typeface="Calibri"/>
                <a:cs typeface="Calibri"/>
              </a:rPr>
              <a:t>by</a:t>
            </a:r>
            <a:r>
              <a:rPr sz="2800" spc="605" dirty="0">
                <a:latin typeface="Calibri"/>
                <a:cs typeface="Calibri"/>
              </a:rPr>
              <a:t> </a:t>
            </a:r>
            <a:r>
              <a:rPr sz="2800" spc="-5" dirty="0">
                <a:latin typeface="Calibri"/>
                <a:cs typeface="Calibri"/>
              </a:rPr>
              <a:t>measuring</a:t>
            </a:r>
            <a:r>
              <a:rPr sz="2800" dirty="0">
                <a:latin typeface="Calibri"/>
                <a:cs typeface="Calibri"/>
              </a:rPr>
              <a:t> </a:t>
            </a:r>
            <a:r>
              <a:rPr sz="2800" spc="-5" dirty="0">
                <a:latin typeface="Calibri"/>
                <a:cs typeface="Calibri"/>
              </a:rPr>
              <a:t>sound </a:t>
            </a:r>
            <a:r>
              <a:rPr sz="2800" dirty="0">
                <a:latin typeface="Calibri"/>
                <a:cs typeface="Calibri"/>
              </a:rPr>
              <a:t> </a:t>
            </a:r>
            <a:r>
              <a:rPr sz="2800" spc="-30" dirty="0">
                <a:latin typeface="Calibri"/>
                <a:cs typeface="Calibri"/>
              </a:rPr>
              <a:t>pressure.</a:t>
            </a:r>
            <a:r>
              <a:rPr sz="2800" spc="-25" dirty="0">
                <a:latin typeface="Calibri"/>
                <a:cs typeface="Calibri"/>
              </a:rPr>
              <a:t> </a:t>
            </a:r>
            <a:r>
              <a:rPr sz="2800" spc="-10" dirty="0">
                <a:latin typeface="Calibri"/>
                <a:cs typeface="Calibri"/>
              </a:rPr>
              <a:t>Often</a:t>
            </a:r>
            <a:r>
              <a:rPr sz="2800" spc="-5" dirty="0">
                <a:latin typeface="Calibri"/>
                <a:cs typeface="Calibri"/>
              </a:rPr>
              <a:t> </a:t>
            </a:r>
            <a:r>
              <a:rPr sz="2800" spc="-45" dirty="0">
                <a:latin typeface="Calibri"/>
                <a:cs typeface="Calibri"/>
              </a:rPr>
              <a:t>referred</a:t>
            </a:r>
            <a:r>
              <a:rPr sz="2800" spc="-40" dirty="0">
                <a:latin typeface="Calibri"/>
                <a:cs typeface="Calibri"/>
              </a:rPr>
              <a:t> </a:t>
            </a:r>
            <a:r>
              <a:rPr sz="2800" spc="-25" dirty="0">
                <a:latin typeface="Calibri"/>
                <a:cs typeface="Calibri"/>
              </a:rPr>
              <a:t>to</a:t>
            </a:r>
            <a:r>
              <a:rPr sz="2800" spc="-20" dirty="0">
                <a:latin typeface="Calibri"/>
                <a:cs typeface="Calibri"/>
              </a:rPr>
              <a:t> </a:t>
            </a:r>
            <a:r>
              <a:rPr sz="2800" dirty="0">
                <a:latin typeface="Calibri"/>
                <a:cs typeface="Calibri"/>
              </a:rPr>
              <a:t>as</a:t>
            </a:r>
            <a:r>
              <a:rPr sz="2800" spc="5" dirty="0">
                <a:latin typeface="Calibri"/>
                <a:cs typeface="Calibri"/>
              </a:rPr>
              <a:t> a</a:t>
            </a:r>
            <a:r>
              <a:rPr sz="2800" spc="10" dirty="0">
                <a:latin typeface="Calibri"/>
                <a:cs typeface="Calibri"/>
              </a:rPr>
              <a:t> </a:t>
            </a:r>
            <a:r>
              <a:rPr sz="2800" spc="-5" dirty="0">
                <a:latin typeface="Calibri"/>
                <a:cs typeface="Calibri"/>
              </a:rPr>
              <a:t>sound</a:t>
            </a:r>
            <a:r>
              <a:rPr sz="2800" dirty="0">
                <a:latin typeface="Calibri"/>
                <a:cs typeface="Calibri"/>
              </a:rPr>
              <a:t> </a:t>
            </a:r>
            <a:r>
              <a:rPr sz="2800" spc="-30" dirty="0">
                <a:latin typeface="Calibri"/>
                <a:cs typeface="Calibri"/>
              </a:rPr>
              <a:t>pressure</a:t>
            </a:r>
            <a:r>
              <a:rPr sz="2800" spc="570" dirty="0">
                <a:latin typeface="Calibri"/>
                <a:cs typeface="Calibri"/>
              </a:rPr>
              <a:t> </a:t>
            </a:r>
            <a:r>
              <a:rPr sz="2800" spc="-25" dirty="0">
                <a:latin typeface="Calibri"/>
                <a:cs typeface="Calibri"/>
              </a:rPr>
              <a:t>level </a:t>
            </a:r>
            <a:r>
              <a:rPr sz="2800" spc="-20" dirty="0">
                <a:latin typeface="Calibri"/>
                <a:cs typeface="Calibri"/>
              </a:rPr>
              <a:t> </a:t>
            </a:r>
            <a:r>
              <a:rPr sz="2800" spc="-5" dirty="0">
                <a:latin typeface="Calibri"/>
                <a:cs typeface="Calibri"/>
              </a:rPr>
              <a:t>(SPL)</a:t>
            </a:r>
            <a:r>
              <a:rPr sz="2800" dirty="0">
                <a:latin typeface="Calibri"/>
                <a:cs typeface="Calibri"/>
              </a:rPr>
              <a:t> </a:t>
            </a:r>
            <a:r>
              <a:rPr sz="2800" spc="-95" dirty="0">
                <a:latin typeface="Calibri"/>
                <a:cs typeface="Calibri"/>
              </a:rPr>
              <a:t>meter,</a:t>
            </a:r>
            <a:r>
              <a:rPr sz="2800" spc="-90" dirty="0">
                <a:latin typeface="Calibri"/>
                <a:cs typeface="Calibri"/>
              </a:rPr>
              <a:t> </a:t>
            </a:r>
            <a:r>
              <a:rPr sz="2800" spc="-10" dirty="0">
                <a:latin typeface="Calibri"/>
                <a:cs typeface="Calibri"/>
              </a:rPr>
              <a:t>decibel</a:t>
            </a:r>
            <a:r>
              <a:rPr sz="2800" spc="-5" dirty="0">
                <a:latin typeface="Calibri"/>
                <a:cs typeface="Calibri"/>
              </a:rPr>
              <a:t> (dB)</a:t>
            </a:r>
            <a:r>
              <a:rPr sz="2800" dirty="0">
                <a:latin typeface="Calibri"/>
                <a:cs typeface="Calibri"/>
              </a:rPr>
              <a:t> </a:t>
            </a:r>
            <a:r>
              <a:rPr sz="2800" spc="-95" dirty="0">
                <a:latin typeface="Calibri"/>
                <a:cs typeface="Calibri"/>
              </a:rPr>
              <a:t>meter,</a:t>
            </a:r>
            <a:r>
              <a:rPr sz="2800" spc="-90" dirty="0">
                <a:latin typeface="Calibri"/>
                <a:cs typeface="Calibri"/>
              </a:rPr>
              <a:t> </a:t>
            </a:r>
            <a:r>
              <a:rPr sz="2800" spc="-15" dirty="0">
                <a:latin typeface="Calibri"/>
                <a:cs typeface="Calibri"/>
              </a:rPr>
              <a:t>noise</a:t>
            </a:r>
            <a:r>
              <a:rPr sz="2800" spc="-10" dirty="0">
                <a:latin typeface="Calibri"/>
                <a:cs typeface="Calibri"/>
              </a:rPr>
              <a:t> </a:t>
            </a:r>
            <a:r>
              <a:rPr sz="2800" spc="-30" dirty="0">
                <a:latin typeface="Calibri"/>
                <a:cs typeface="Calibri"/>
              </a:rPr>
              <a:t>meter</a:t>
            </a:r>
            <a:r>
              <a:rPr sz="2800" spc="-25" dirty="0">
                <a:latin typeface="Calibri"/>
                <a:cs typeface="Calibri"/>
              </a:rPr>
              <a:t> </a:t>
            </a:r>
            <a:r>
              <a:rPr sz="2800" spc="5" dirty="0">
                <a:latin typeface="Calibri"/>
                <a:cs typeface="Calibri"/>
              </a:rPr>
              <a:t>or</a:t>
            </a:r>
            <a:r>
              <a:rPr sz="2800" spc="10" dirty="0">
                <a:latin typeface="Calibri"/>
                <a:cs typeface="Calibri"/>
              </a:rPr>
              <a:t> </a:t>
            </a:r>
            <a:r>
              <a:rPr sz="2800" spc="-15" dirty="0">
                <a:latin typeface="Calibri"/>
                <a:cs typeface="Calibri"/>
              </a:rPr>
              <a:t>noise </a:t>
            </a:r>
            <a:r>
              <a:rPr sz="2800" spc="-10" dirty="0">
                <a:latin typeface="Calibri"/>
                <a:cs typeface="Calibri"/>
              </a:rPr>
              <a:t> </a:t>
            </a:r>
            <a:r>
              <a:rPr sz="2800" spc="-65" dirty="0">
                <a:latin typeface="Calibri"/>
                <a:cs typeface="Calibri"/>
              </a:rPr>
              <a:t>dosimeter,</a:t>
            </a:r>
            <a:r>
              <a:rPr sz="2800" spc="-60" dirty="0">
                <a:latin typeface="Calibri"/>
                <a:cs typeface="Calibri"/>
              </a:rPr>
              <a:t> </a:t>
            </a:r>
            <a:r>
              <a:rPr sz="2800" spc="5" dirty="0">
                <a:latin typeface="Calibri"/>
                <a:cs typeface="Calibri"/>
              </a:rPr>
              <a:t>a</a:t>
            </a:r>
            <a:r>
              <a:rPr sz="2800" spc="10" dirty="0">
                <a:latin typeface="Calibri"/>
                <a:cs typeface="Calibri"/>
              </a:rPr>
              <a:t> </a:t>
            </a:r>
            <a:r>
              <a:rPr sz="2800" spc="-5" dirty="0">
                <a:latin typeface="Calibri"/>
                <a:cs typeface="Calibri"/>
              </a:rPr>
              <a:t>sound</a:t>
            </a:r>
            <a:r>
              <a:rPr sz="2800" dirty="0">
                <a:latin typeface="Calibri"/>
                <a:cs typeface="Calibri"/>
              </a:rPr>
              <a:t> </a:t>
            </a:r>
            <a:r>
              <a:rPr sz="2800" spc="-25" dirty="0">
                <a:latin typeface="Calibri"/>
                <a:cs typeface="Calibri"/>
              </a:rPr>
              <a:t>level</a:t>
            </a:r>
            <a:r>
              <a:rPr sz="2800" spc="-20" dirty="0">
                <a:latin typeface="Calibri"/>
                <a:cs typeface="Calibri"/>
              </a:rPr>
              <a:t> </a:t>
            </a:r>
            <a:r>
              <a:rPr sz="2800" spc="-30" dirty="0">
                <a:latin typeface="Calibri"/>
                <a:cs typeface="Calibri"/>
              </a:rPr>
              <a:t>meter</a:t>
            </a:r>
            <a:r>
              <a:rPr sz="2800" spc="-25" dirty="0">
                <a:latin typeface="Calibri"/>
                <a:cs typeface="Calibri"/>
              </a:rPr>
              <a:t> </a:t>
            </a:r>
            <a:r>
              <a:rPr sz="2800" spc="-5" dirty="0">
                <a:latin typeface="Calibri"/>
                <a:cs typeface="Calibri"/>
              </a:rPr>
              <a:t>uses</a:t>
            </a:r>
            <a:r>
              <a:rPr sz="2800" dirty="0">
                <a:latin typeface="Calibri"/>
                <a:cs typeface="Calibri"/>
              </a:rPr>
              <a:t> </a:t>
            </a:r>
            <a:r>
              <a:rPr sz="2800" spc="5" dirty="0">
                <a:latin typeface="Calibri"/>
                <a:cs typeface="Calibri"/>
              </a:rPr>
              <a:t>a</a:t>
            </a:r>
            <a:r>
              <a:rPr sz="2800" spc="10" dirty="0">
                <a:latin typeface="Calibri"/>
                <a:cs typeface="Calibri"/>
              </a:rPr>
              <a:t> </a:t>
            </a:r>
            <a:r>
              <a:rPr sz="2800" spc="-15" dirty="0">
                <a:latin typeface="Calibri"/>
                <a:cs typeface="Calibri"/>
              </a:rPr>
              <a:t>microphone</a:t>
            </a:r>
            <a:r>
              <a:rPr sz="2800" spc="-10" dirty="0">
                <a:latin typeface="Calibri"/>
                <a:cs typeface="Calibri"/>
              </a:rPr>
              <a:t> </a:t>
            </a:r>
            <a:r>
              <a:rPr sz="2800" spc="-80" dirty="0">
                <a:latin typeface="Calibri"/>
                <a:cs typeface="Calibri"/>
              </a:rPr>
              <a:t>to </a:t>
            </a:r>
            <a:r>
              <a:rPr sz="2800" spc="-620" dirty="0">
                <a:latin typeface="Calibri"/>
                <a:cs typeface="Calibri"/>
              </a:rPr>
              <a:t> </a:t>
            </a:r>
            <a:r>
              <a:rPr sz="2800" spc="-40" dirty="0">
                <a:latin typeface="Calibri"/>
                <a:cs typeface="Calibri"/>
              </a:rPr>
              <a:t>capture</a:t>
            </a:r>
            <a:r>
              <a:rPr sz="2800" spc="75" dirty="0">
                <a:latin typeface="Calibri"/>
                <a:cs typeface="Calibri"/>
              </a:rPr>
              <a:t> </a:t>
            </a:r>
            <a:r>
              <a:rPr sz="2800" spc="-5" dirty="0">
                <a:latin typeface="Calibri"/>
                <a:cs typeface="Calibri"/>
              </a:rPr>
              <a:t>sound</a:t>
            </a:r>
            <a:endParaRPr lang="en-US" sz="2800" spc="-5" dirty="0">
              <a:latin typeface="Calibri"/>
              <a:cs typeface="Calibri"/>
            </a:endParaRPr>
          </a:p>
          <a:p>
            <a:pPr marL="24765" marR="5080" algn="just">
              <a:lnSpc>
                <a:spcPct val="100000"/>
              </a:lnSpc>
              <a:spcBef>
                <a:spcPts val="105"/>
              </a:spcBef>
            </a:pPr>
            <a:r>
              <a:rPr lang="ar-JO" sz="2000" dirty="0">
                <a:latin typeface="Calibri"/>
                <a:cs typeface="Calibri"/>
              </a:rPr>
              <a:t>مقياس الديسيبل هو أداة قياس تستخدم لتقييم الضوضاء أو مستويات الصوت عن طريق قياس ضغط الصوت. غالبًا ما يشار إليه بمقياس مستوى ضغط الصوت (</a:t>
            </a:r>
            <a:r>
              <a:rPr lang="en-US" sz="2000" dirty="0">
                <a:latin typeface="Calibri"/>
                <a:cs typeface="Calibri"/>
              </a:rPr>
              <a:t>SPL) </a:t>
            </a:r>
            <a:r>
              <a:rPr lang="ar-JO" sz="2000" dirty="0">
                <a:latin typeface="Calibri"/>
                <a:cs typeface="Calibri"/>
              </a:rPr>
              <a:t>أو مقياس ديسيبل (ديسيبل) أو مقياس الضوضاء أو مقياس جرعات الضوضاء ، يستخدم مقياس مستوى الصوت ميكروفونًا لالتقاط الصوت</a:t>
            </a:r>
            <a:endParaRPr sz="2000" dirty="0">
              <a:latin typeface="Calibri"/>
              <a:cs typeface="Calibri"/>
            </a:endParaRPr>
          </a:p>
          <a:p>
            <a:pPr>
              <a:lnSpc>
                <a:spcPct val="100000"/>
              </a:lnSpc>
              <a:spcBef>
                <a:spcPts val="15"/>
              </a:spcBef>
            </a:pPr>
            <a:endParaRPr sz="2000" dirty="0">
              <a:latin typeface="Calibri"/>
              <a:cs typeface="Calibri"/>
            </a:endParaRPr>
          </a:p>
          <a:p>
            <a:pPr marL="12700" marR="11430" algn="just">
              <a:lnSpc>
                <a:spcPct val="100000"/>
              </a:lnSpc>
            </a:pPr>
            <a:r>
              <a:rPr sz="2800" spc="-15" dirty="0">
                <a:latin typeface="Calibri"/>
                <a:cs typeface="Calibri"/>
              </a:rPr>
              <a:t>Frequency </a:t>
            </a:r>
            <a:r>
              <a:rPr sz="2800" spc="-20" dirty="0">
                <a:latin typeface="Calibri"/>
                <a:cs typeface="Calibri"/>
              </a:rPr>
              <a:t>denotes </a:t>
            </a:r>
            <a:r>
              <a:rPr sz="2800" spc="-15" dirty="0">
                <a:latin typeface="Calibri"/>
                <a:cs typeface="Calibri"/>
              </a:rPr>
              <a:t>the </a:t>
            </a:r>
            <a:r>
              <a:rPr sz="2800" spc="-5" dirty="0">
                <a:latin typeface="Calibri"/>
                <a:cs typeface="Calibri"/>
              </a:rPr>
              <a:t>number </a:t>
            </a:r>
            <a:r>
              <a:rPr sz="2800" spc="5" dirty="0">
                <a:latin typeface="Calibri"/>
                <a:cs typeface="Calibri"/>
              </a:rPr>
              <a:t>of </a:t>
            </a:r>
            <a:r>
              <a:rPr sz="2800" spc="-40" dirty="0">
                <a:latin typeface="Calibri"/>
                <a:cs typeface="Calibri"/>
              </a:rPr>
              <a:t>waves </a:t>
            </a:r>
            <a:r>
              <a:rPr sz="2800" spc="-5" dirty="0">
                <a:latin typeface="Calibri"/>
                <a:cs typeface="Calibri"/>
              </a:rPr>
              <a:t>passing </a:t>
            </a:r>
            <a:r>
              <a:rPr sz="2800" spc="5" dirty="0">
                <a:latin typeface="Calibri"/>
                <a:cs typeface="Calibri"/>
              </a:rPr>
              <a:t>a </a:t>
            </a:r>
            <a:r>
              <a:rPr sz="2800" spc="-30" dirty="0">
                <a:latin typeface="Calibri"/>
                <a:cs typeface="Calibri"/>
              </a:rPr>
              <a:t>point </a:t>
            </a:r>
            <a:r>
              <a:rPr sz="2800" spc="-25" dirty="0">
                <a:latin typeface="Calibri"/>
                <a:cs typeface="Calibri"/>
              </a:rPr>
              <a:t> </a:t>
            </a:r>
            <a:r>
              <a:rPr sz="2800" dirty="0">
                <a:latin typeface="Calibri"/>
                <a:cs typeface="Calibri"/>
              </a:rPr>
              <a:t>in</a:t>
            </a:r>
            <a:r>
              <a:rPr sz="2800" spc="-30" dirty="0">
                <a:latin typeface="Calibri"/>
                <a:cs typeface="Calibri"/>
              </a:rPr>
              <a:t> </a:t>
            </a:r>
            <a:r>
              <a:rPr sz="2800" spc="5" dirty="0">
                <a:latin typeface="Calibri"/>
                <a:cs typeface="Calibri"/>
              </a:rPr>
              <a:t>a</a:t>
            </a:r>
            <a:r>
              <a:rPr sz="2800" spc="-15" dirty="0">
                <a:latin typeface="Calibri"/>
                <a:cs typeface="Calibri"/>
              </a:rPr>
              <a:t> </a:t>
            </a:r>
            <a:r>
              <a:rPr sz="2800" spc="-5" dirty="0">
                <a:latin typeface="Calibri"/>
                <a:cs typeface="Calibri"/>
              </a:rPr>
              <a:t>second</a:t>
            </a:r>
            <a:r>
              <a:rPr sz="2800" spc="-25" dirty="0">
                <a:latin typeface="Calibri"/>
                <a:cs typeface="Calibri"/>
              </a:rPr>
              <a:t> </a:t>
            </a:r>
            <a:r>
              <a:rPr sz="2800" dirty="0">
                <a:latin typeface="Calibri"/>
                <a:cs typeface="Calibri"/>
              </a:rPr>
              <a:t>and </a:t>
            </a:r>
            <a:r>
              <a:rPr sz="2800" spc="-35" dirty="0">
                <a:latin typeface="Calibri"/>
                <a:cs typeface="Calibri"/>
              </a:rPr>
              <a:t>correlates</a:t>
            </a:r>
            <a:r>
              <a:rPr sz="2800" spc="-10" dirty="0">
                <a:latin typeface="Calibri"/>
                <a:cs typeface="Calibri"/>
              </a:rPr>
              <a:t> subjectively</a:t>
            </a:r>
            <a:r>
              <a:rPr sz="2800" spc="-75" dirty="0">
                <a:latin typeface="Calibri"/>
                <a:cs typeface="Calibri"/>
              </a:rPr>
              <a:t> </a:t>
            </a:r>
            <a:r>
              <a:rPr sz="2800" dirty="0">
                <a:latin typeface="Calibri"/>
                <a:cs typeface="Calibri"/>
              </a:rPr>
              <a:t>with</a:t>
            </a:r>
            <a:r>
              <a:rPr sz="2800" spc="-20" dirty="0">
                <a:latin typeface="Calibri"/>
                <a:cs typeface="Calibri"/>
              </a:rPr>
              <a:t> </a:t>
            </a:r>
            <a:r>
              <a:rPr sz="2800" spc="-30" dirty="0">
                <a:latin typeface="Calibri"/>
                <a:cs typeface="Calibri"/>
              </a:rPr>
              <a:t>pitch.</a:t>
            </a:r>
            <a:r>
              <a:rPr lang="ar-JO" sz="2800" spc="-30" dirty="0">
                <a:latin typeface="Calibri"/>
                <a:cs typeface="Calibri"/>
              </a:rPr>
              <a:t> </a:t>
            </a:r>
            <a:r>
              <a:rPr lang="ar-JO" sz="2000" spc="-30" dirty="0">
                <a:latin typeface="Calibri"/>
                <a:cs typeface="Calibri"/>
              </a:rPr>
              <a:t>التردد يشير إلى عدد الموجات التي تمر بنقطة في الثانية ويرتبط بشكل شخصي مع درجة الصوت.</a:t>
            </a:r>
            <a:endParaRPr sz="2000" dirty="0">
              <a:latin typeface="Calibri"/>
              <a:cs typeface="Calibri"/>
            </a:endParaRPr>
          </a:p>
        </p:txBody>
      </p:sp>
      <p:pic>
        <p:nvPicPr>
          <p:cNvPr id="3" name="object 3"/>
          <p:cNvPicPr/>
          <p:nvPr/>
        </p:nvPicPr>
        <p:blipFill>
          <a:blip r:embed="rId2" cstate="print"/>
          <a:stretch>
            <a:fillRect/>
          </a:stretch>
        </p:blipFill>
        <p:spPr>
          <a:xfrm>
            <a:off x="10920984" y="1600200"/>
            <a:ext cx="966216" cy="4099560"/>
          </a:xfrm>
          <a:prstGeom prst="rect">
            <a:avLst/>
          </a:prstGeom>
        </p:spPr>
      </p:pic>
      <p:sp>
        <p:nvSpPr>
          <p:cNvPr id="4" name="object 4"/>
          <p:cNvSpPr txBox="1"/>
          <p:nvPr/>
        </p:nvSpPr>
        <p:spPr>
          <a:xfrm>
            <a:off x="9150857" y="791032"/>
            <a:ext cx="2388870" cy="512445"/>
          </a:xfrm>
          <a:prstGeom prst="rect">
            <a:avLst/>
          </a:prstGeom>
        </p:spPr>
        <p:txBody>
          <a:bodyPr vert="horz" wrap="square" lIns="0" tIns="12065" rIns="0" bIns="0" rtlCol="0">
            <a:spAutoFit/>
          </a:bodyPr>
          <a:lstStyle/>
          <a:p>
            <a:pPr marL="12700">
              <a:lnSpc>
                <a:spcPct val="100000"/>
              </a:lnSpc>
              <a:spcBef>
                <a:spcPts val="95"/>
              </a:spcBef>
            </a:pPr>
            <a:r>
              <a:rPr sz="3200" b="1" spc="-5" dirty="0">
                <a:solidFill>
                  <a:srgbClr val="006600"/>
                </a:solidFill>
                <a:latin typeface="Calibri"/>
                <a:cs typeface="Calibri"/>
              </a:rPr>
              <a:t>Decibel</a:t>
            </a:r>
            <a:r>
              <a:rPr sz="3200" b="1" spc="-180" dirty="0">
                <a:solidFill>
                  <a:srgbClr val="006600"/>
                </a:solidFill>
                <a:latin typeface="Calibri"/>
                <a:cs typeface="Calibri"/>
              </a:rPr>
              <a:t> </a:t>
            </a:r>
            <a:r>
              <a:rPr sz="3200" b="1" spc="-30" dirty="0">
                <a:solidFill>
                  <a:srgbClr val="006600"/>
                </a:solidFill>
                <a:latin typeface="Calibri"/>
                <a:cs typeface="Calibri"/>
              </a:rPr>
              <a:t>Meter</a:t>
            </a:r>
            <a:endParaRPr sz="3200">
              <a:latin typeface="Calibri"/>
              <a:cs typeface="Calibri"/>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object 5"/>
          <p:cNvSpPr txBox="1">
            <a:spLocks noGrp="1"/>
          </p:cNvSpPr>
          <p:nvPr>
            <p:ph type="title"/>
          </p:nvPr>
        </p:nvSpPr>
        <p:spPr>
          <a:xfrm>
            <a:off x="304800" y="339134"/>
            <a:ext cx="8021320" cy="1614545"/>
          </a:xfrm>
          <a:prstGeom prst="rect">
            <a:avLst/>
          </a:prstGeom>
        </p:spPr>
        <p:txBody>
          <a:bodyPr vert="horz" wrap="square" lIns="0" tIns="13970" rIns="0" bIns="0" rtlCol="0">
            <a:spAutoFit/>
          </a:bodyPr>
          <a:lstStyle/>
          <a:p>
            <a:pPr marL="12700">
              <a:lnSpc>
                <a:spcPct val="100000"/>
              </a:lnSpc>
              <a:spcBef>
                <a:spcPts val="110"/>
              </a:spcBef>
            </a:pPr>
            <a:r>
              <a:rPr sz="2800" b="1" spc="-20" dirty="0">
                <a:latin typeface="Calibri"/>
                <a:cs typeface="Calibri"/>
              </a:rPr>
              <a:t>What</a:t>
            </a:r>
            <a:r>
              <a:rPr sz="2800" b="1" spc="-40" dirty="0">
                <a:latin typeface="Calibri"/>
                <a:cs typeface="Calibri"/>
              </a:rPr>
              <a:t> </a:t>
            </a:r>
            <a:r>
              <a:rPr sz="2800" b="1" spc="5" dirty="0">
                <a:latin typeface="Calibri"/>
                <a:cs typeface="Calibri"/>
              </a:rPr>
              <a:t>is</a:t>
            </a:r>
            <a:r>
              <a:rPr sz="2800" b="1" spc="-40" dirty="0">
                <a:latin typeface="Calibri"/>
                <a:cs typeface="Calibri"/>
              </a:rPr>
              <a:t> </a:t>
            </a:r>
            <a:r>
              <a:rPr sz="2800" b="1" spc="5" dirty="0">
                <a:latin typeface="Calibri"/>
                <a:cs typeface="Calibri"/>
              </a:rPr>
              <a:t>dB</a:t>
            </a:r>
            <a:r>
              <a:rPr sz="2800" b="1" spc="-35" dirty="0">
                <a:latin typeface="Calibri"/>
                <a:cs typeface="Calibri"/>
              </a:rPr>
              <a:t> </a:t>
            </a:r>
            <a:r>
              <a:rPr sz="2800" b="1" spc="5" dirty="0">
                <a:latin typeface="Calibri"/>
                <a:cs typeface="Calibri"/>
              </a:rPr>
              <a:t>and</a:t>
            </a:r>
            <a:r>
              <a:rPr sz="2800" b="1" spc="-40" dirty="0">
                <a:latin typeface="Calibri"/>
                <a:cs typeface="Calibri"/>
              </a:rPr>
              <a:t> </a:t>
            </a:r>
            <a:r>
              <a:rPr sz="2800" b="1" spc="-10" dirty="0">
                <a:latin typeface="Calibri"/>
                <a:cs typeface="Calibri"/>
              </a:rPr>
              <a:t>frequency?</a:t>
            </a:r>
            <a:endParaRPr sz="2800" dirty="0">
              <a:latin typeface="Calibri"/>
              <a:cs typeface="Calibri"/>
            </a:endParaRPr>
          </a:p>
          <a:p>
            <a:pPr marL="12700" marR="5080">
              <a:lnSpc>
                <a:spcPct val="100000"/>
              </a:lnSpc>
            </a:pPr>
            <a:r>
              <a:rPr sz="2800" spc="-5" dirty="0">
                <a:solidFill>
                  <a:srgbClr val="000000"/>
                </a:solidFill>
                <a:latin typeface="Calibri"/>
                <a:cs typeface="Calibri"/>
              </a:rPr>
              <a:t>dB</a:t>
            </a:r>
            <a:r>
              <a:rPr sz="2800" spc="-10" dirty="0">
                <a:solidFill>
                  <a:srgbClr val="000000"/>
                </a:solidFill>
                <a:latin typeface="Calibri"/>
                <a:cs typeface="Calibri"/>
              </a:rPr>
              <a:t> </a:t>
            </a:r>
            <a:r>
              <a:rPr sz="2800" dirty="0">
                <a:solidFill>
                  <a:srgbClr val="000000"/>
                </a:solidFill>
                <a:latin typeface="Calibri"/>
                <a:cs typeface="Calibri"/>
              </a:rPr>
              <a:t>and</a:t>
            </a:r>
            <a:r>
              <a:rPr sz="2800" spc="25" dirty="0">
                <a:solidFill>
                  <a:srgbClr val="000000"/>
                </a:solidFill>
                <a:latin typeface="Calibri"/>
                <a:cs typeface="Calibri"/>
              </a:rPr>
              <a:t> </a:t>
            </a:r>
            <a:r>
              <a:rPr sz="2800" spc="-10" dirty="0">
                <a:solidFill>
                  <a:srgbClr val="000000"/>
                </a:solidFill>
                <a:latin typeface="Calibri"/>
                <a:cs typeface="Calibri"/>
              </a:rPr>
              <a:t>frequency</a:t>
            </a:r>
            <a:r>
              <a:rPr sz="2800" spc="-55" dirty="0">
                <a:solidFill>
                  <a:srgbClr val="000000"/>
                </a:solidFill>
                <a:latin typeface="Calibri"/>
                <a:cs typeface="Calibri"/>
              </a:rPr>
              <a:t> </a:t>
            </a:r>
            <a:r>
              <a:rPr sz="2800" spc="-30" dirty="0">
                <a:solidFill>
                  <a:srgbClr val="000000"/>
                </a:solidFill>
                <a:latin typeface="Calibri"/>
                <a:cs typeface="Calibri"/>
              </a:rPr>
              <a:t>are</a:t>
            </a:r>
            <a:r>
              <a:rPr sz="2800" spc="-20" dirty="0">
                <a:solidFill>
                  <a:srgbClr val="000000"/>
                </a:solidFill>
                <a:latin typeface="Calibri"/>
                <a:cs typeface="Calibri"/>
              </a:rPr>
              <a:t> </a:t>
            </a:r>
            <a:r>
              <a:rPr sz="2800" spc="-10" dirty="0">
                <a:solidFill>
                  <a:srgbClr val="000000"/>
                </a:solidFill>
                <a:latin typeface="Calibri"/>
                <a:cs typeface="Calibri"/>
              </a:rPr>
              <a:t>terms</a:t>
            </a:r>
            <a:r>
              <a:rPr sz="2800" spc="-60" dirty="0">
                <a:solidFill>
                  <a:srgbClr val="000000"/>
                </a:solidFill>
                <a:latin typeface="Calibri"/>
                <a:cs typeface="Calibri"/>
              </a:rPr>
              <a:t> </a:t>
            </a:r>
            <a:r>
              <a:rPr sz="2800" spc="-25" dirty="0">
                <a:solidFill>
                  <a:srgbClr val="000000"/>
                </a:solidFill>
                <a:latin typeface="Calibri"/>
                <a:cs typeface="Calibri"/>
              </a:rPr>
              <a:t>to</a:t>
            </a:r>
            <a:r>
              <a:rPr sz="2800" spc="-30" dirty="0">
                <a:solidFill>
                  <a:srgbClr val="000000"/>
                </a:solidFill>
                <a:latin typeface="Calibri"/>
                <a:cs typeface="Calibri"/>
              </a:rPr>
              <a:t> </a:t>
            </a:r>
            <a:r>
              <a:rPr sz="2800" dirty="0">
                <a:solidFill>
                  <a:srgbClr val="000000"/>
                </a:solidFill>
                <a:latin typeface="Calibri"/>
                <a:cs typeface="Calibri"/>
              </a:rPr>
              <a:t>describe</a:t>
            </a:r>
            <a:r>
              <a:rPr sz="2800" spc="-75" dirty="0">
                <a:solidFill>
                  <a:srgbClr val="000000"/>
                </a:solidFill>
                <a:latin typeface="Calibri"/>
                <a:cs typeface="Calibri"/>
              </a:rPr>
              <a:t> </a:t>
            </a:r>
            <a:r>
              <a:rPr sz="2800" dirty="0">
                <a:solidFill>
                  <a:srgbClr val="000000"/>
                </a:solidFill>
                <a:latin typeface="Calibri"/>
                <a:cs typeface="Calibri"/>
              </a:rPr>
              <a:t>sound</a:t>
            </a:r>
            <a:r>
              <a:rPr sz="2800" spc="-5" dirty="0">
                <a:solidFill>
                  <a:srgbClr val="000000"/>
                </a:solidFill>
                <a:latin typeface="Calibri"/>
                <a:cs typeface="Calibri"/>
              </a:rPr>
              <a:t> </a:t>
            </a:r>
            <a:r>
              <a:rPr sz="2800" spc="-30" dirty="0">
                <a:solidFill>
                  <a:srgbClr val="000000"/>
                </a:solidFill>
                <a:latin typeface="Calibri"/>
                <a:cs typeface="Calibri"/>
              </a:rPr>
              <a:t>level</a:t>
            </a:r>
            <a:r>
              <a:rPr sz="2800" spc="-10" dirty="0">
                <a:solidFill>
                  <a:srgbClr val="000000"/>
                </a:solidFill>
                <a:latin typeface="Calibri"/>
                <a:cs typeface="Calibri"/>
              </a:rPr>
              <a:t> </a:t>
            </a:r>
            <a:r>
              <a:rPr sz="2800" dirty="0">
                <a:solidFill>
                  <a:srgbClr val="000000"/>
                </a:solidFill>
                <a:latin typeface="Calibri"/>
                <a:cs typeface="Calibri"/>
              </a:rPr>
              <a:t>and </a:t>
            </a:r>
            <a:r>
              <a:rPr sz="2800" spc="-615" dirty="0">
                <a:solidFill>
                  <a:srgbClr val="000000"/>
                </a:solidFill>
                <a:latin typeface="Calibri"/>
                <a:cs typeface="Calibri"/>
              </a:rPr>
              <a:t> </a:t>
            </a:r>
            <a:r>
              <a:rPr sz="2800" spc="-5" dirty="0">
                <a:solidFill>
                  <a:srgbClr val="000000"/>
                </a:solidFill>
                <a:latin typeface="Calibri"/>
                <a:cs typeface="Calibri"/>
              </a:rPr>
              <a:t>the</a:t>
            </a:r>
            <a:r>
              <a:rPr sz="2800" spc="-20" dirty="0">
                <a:solidFill>
                  <a:srgbClr val="000000"/>
                </a:solidFill>
                <a:latin typeface="Calibri"/>
                <a:cs typeface="Calibri"/>
              </a:rPr>
              <a:t> </a:t>
            </a:r>
            <a:r>
              <a:rPr sz="2800" spc="-10" dirty="0">
                <a:solidFill>
                  <a:srgbClr val="000000"/>
                </a:solidFill>
                <a:latin typeface="Calibri"/>
                <a:cs typeface="Calibri"/>
              </a:rPr>
              <a:t>number</a:t>
            </a:r>
            <a:r>
              <a:rPr sz="2800" spc="-5" dirty="0">
                <a:solidFill>
                  <a:srgbClr val="000000"/>
                </a:solidFill>
                <a:latin typeface="Calibri"/>
                <a:cs typeface="Calibri"/>
              </a:rPr>
              <a:t> </a:t>
            </a:r>
            <a:r>
              <a:rPr sz="2800" spc="5" dirty="0">
                <a:solidFill>
                  <a:srgbClr val="000000"/>
                </a:solidFill>
                <a:latin typeface="Calibri"/>
                <a:cs typeface="Calibri"/>
              </a:rPr>
              <a:t>of</a:t>
            </a:r>
            <a:r>
              <a:rPr sz="2800" spc="-20" dirty="0">
                <a:solidFill>
                  <a:srgbClr val="000000"/>
                </a:solidFill>
                <a:latin typeface="Calibri"/>
                <a:cs typeface="Calibri"/>
              </a:rPr>
              <a:t> </a:t>
            </a:r>
            <a:r>
              <a:rPr sz="2800" spc="-10" dirty="0">
                <a:solidFill>
                  <a:srgbClr val="000000"/>
                </a:solidFill>
                <a:latin typeface="Calibri"/>
                <a:cs typeface="Calibri"/>
              </a:rPr>
              <a:t>cycles</a:t>
            </a:r>
            <a:r>
              <a:rPr sz="2800" spc="-60" dirty="0">
                <a:solidFill>
                  <a:srgbClr val="000000"/>
                </a:solidFill>
                <a:latin typeface="Calibri"/>
                <a:cs typeface="Calibri"/>
              </a:rPr>
              <a:t> </a:t>
            </a:r>
            <a:r>
              <a:rPr sz="2800" dirty="0">
                <a:solidFill>
                  <a:srgbClr val="000000"/>
                </a:solidFill>
                <a:latin typeface="Calibri"/>
                <a:cs typeface="Calibri"/>
              </a:rPr>
              <a:t>of</a:t>
            </a:r>
            <a:r>
              <a:rPr sz="2800" spc="-15" dirty="0">
                <a:solidFill>
                  <a:srgbClr val="000000"/>
                </a:solidFill>
                <a:latin typeface="Calibri"/>
                <a:cs typeface="Calibri"/>
              </a:rPr>
              <a:t> </a:t>
            </a:r>
            <a:r>
              <a:rPr sz="2800" dirty="0">
                <a:solidFill>
                  <a:srgbClr val="000000"/>
                </a:solidFill>
                <a:latin typeface="Calibri"/>
                <a:cs typeface="Calibri"/>
              </a:rPr>
              <a:t>a</a:t>
            </a:r>
            <a:r>
              <a:rPr sz="2800" spc="-30" dirty="0">
                <a:solidFill>
                  <a:srgbClr val="000000"/>
                </a:solidFill>
                <a:latin typeface="Calibri"/>
                <a:cs typeface="Calibri"/>
              </a:rPr>
              <a:t> </a:t>
            </a:r>
            <a:r>
              <a:rPr sz="2800" spc="-5" dirty="0">
                <a:solidFill>
                  <a:srgbClr val="000000"/>
                </a:solidFill>
                <a:latin typeface="Calibri"/>
                <a:cs typeface="Calibri"/>
              </a:rPr>
              <a:t>sound</a:t>
            </a:r>
            <a:r>
              <a:rPr sz="2800" spc="15" dirty="0">
                <a:solidFill>
                  <a:srgbClr val="000000"/>
                </a:solidFill>
                <a:latin typeface="Calibri"/>
                <a:cs typeface="Calibri"/>
              </a:rPr>
              <a:t> </a:t>
            </a:r>
            <a:r>
              <a:rPr sz="2800" spc="-40" dirty="0">
                <a:solidFill>
                  <a:srgbClr val="000000"/>
                </a:solidFill>
                <a:latin typeface="Calibri"/>
                <a:cs typeface="Calibri"/>
              </a:rPr>
              <a:t>wave</a:t>
            </a:r>
            <a:r>
              <a:rPr sz="2800" spc="-90" dirty="0">
                <a:solidFill>
                  <a:srgbClr val="000000"/>
                </a:solidFill>
                <a:latin typeface="Calibri"/>
                <a:cs typeface="Calibri"/>
              </a:rPr>
              <a:t> </a:t>
            </a:r>
            <a:r>
              <a:rPr sz="2800" spc="-10" dirty="0">
                <a:solidFill>
                  <a:srgbClr val="000000"/>
                </a:solidFill>
                <a:latin typeface="Calibri"/>
                <a:cs typeface="Calibri"/>
              </a:rPr>
              <a:t>in</a:t>
            </a:r>
            <a:r>
              <a:rPr sz="2800" spc="-25" dirty="0">
                <a:solidFill>
                  <a:srgbClr val="000000"/>
                </a:solidFill>
                <a:latin typeface="Calibri"/>
                <a:cs typeface="Calibri"/>
              </a:rPr>
              <a:t> </a:t>
            </a:r>
            <a:r>
              <a:rPr sz="2800" dirty="0">
                <a:solidFill>
                  <a:srgbClr val="000000"/>
                </a:solidFill>
                <a:latin typeface="Calibri"/>
                <a:cs typeface="Calibri"/>
              </a:rPr>
              <a:t>one</a:t>
            </a:r>
            <a:r>
              <a:rPr sz="2800" spc="-20" dirty="0">
                <a:solidFill>
                  <a:srgbClr val="000000"/>
                </a:solidFill>
                <a:latin typeface="Calibri"/>
                <a:cs typeface="Calibri"/>
              </a:rPr>
              <a:t> </a:t>
            </a:r>
            <a:r>
              <a:rPr sz="2800" spc="-10" dirty="0">
                <a:solidFill>
                  <a:srgbClr val="000000"/>
                </a:solidFill>
                <a:latin typeface="Calibri"/>
                <a:cs typeface="Calibri"/>
              </a:rPr>
              <a:t>second</a:t>
            </a:r>
            <a:r>
              <a:rPr lang="en-US" sz="2800" spc="-10" dirty="0">
                <a:solidFill>
                  <a:srgbClr val="000000"/>
                </a:solidFill>
                <a:latin typeface="Calibri"/>
                <a:cs typeface="Calibri"/>
              </a:rPr>
              <a:t>  </a:t>
            </a:r>
            <a:br>
              <a:rPr lang="en-US" sz="2800" spc="-10" dirty="0">
                <a:solidFill>
                  <a:srgbClr val="000000"/>
                </a:solidFill>
                <a:latin typeface="Calibri"/>
                <a:cs typeface="Calibri"/>
              </a:rPr>
            </a:br>
            <a:r>
              <a:rPr lang="ar-JO" sz="2000" spc="-10" dirty="0">
                <a:solidFill>
                  <a:srgbClr val="000000"/>
                </a:solidFill>
                <a:latin typeface="Calibri"/>
                <a:cs typeface="Calibri"/>
              </a:rPr>
              <a:t>والتردد هما مصطلحان لوصف مستوى الصوت وعدد دورات الموجة الصوتية في ثانية واحدة</a:t>
            </a:r>
            <a:r>
              <a:rPr lang="en-US" sz="2000" spc="-10" dirty="0">
                <a:solidFill>
                  <a:srgbClr val="000000"/>
                </a:solidFill>
                <a:latin typeface="Calibri"/>
                <a:cs typeface="Calibri"/>
              </a:rPr>
              <a:t>dB</a:t>
            </a:r>
            <a:endParaRPr sz="2000" dirty="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p:nvPr/>
        </p:nvSpPr>
        <p:spPr>
          <a:xfrm>
            <a:off x="838200" y="1825751"/>
            <a:ext cx="10515600" cy="1423035"/>
          </a:xfrm>
          <a:custGeom>
            <a:avLst/>
            <a:gdLst/>
            <a:ahLst/>
            <a:cxnLst/>
            <a:rect l="l" t="t" r="r" b="b"/>
            <a:pathLst>
              <a:path w="10515600" h="1423035">
                <a:moveTo>
                  <a:pt x="10515600" y="0"/>
                </a:moveTo>
                <a:lnTo>
                  <a:pt x="0" y="0"/>
                </a:lnTo>
                <a:lnTo>
                  <a:pt x="0" y="1422908"/>
                </a:lnTo>
                <a:lnTo>
                  <a:pt x="10515600" y="1422908"/>
                </a:lnTo>
                <a:lnTo>
                  <a:pt x="10515600" y="0"/>
                </a:lnTo>
                <a:close/>
              </a:path>
            </a:pathLst>
          </a:custGeom>
          <a:solidFill>
            <a:srgbClr val="FFFFFF"/>
          </a:solidFill>
        </p:spPr>
        <p:txBody>
          <a:bodyPr wrap="square" lIns="0" tIns="0" rIns="0" bIns="0" rtlCol="0"/>
          <a:lstStyle/>
          <a:p>
            <a:endParaRPr/>
          </a:p>
        </p:txBody>
      </p:sp>
      <p:sp>
        <p:nvSpPr>
          <p:cNvPr id="4" name="object 4"/>
          <p:cNvSpPr txBox="1">
            <a:spLocks noGrp="1"/>
          </p:cNvSpPr>
          <p:nvPr>
            <p:ph type="title"/>
          </p:nvPr>
        </p:nvSpPr>
        <p:spPr>
          <a:xfrm>
            <a:off x="916635" y="1761236"/>
            <a:ext cx="10369550" cy="1818062"/>
          </a:xfrm>
          <a:prstGeom prst="rect">
            <a:avLst/>
          </a:prstGeom>
        </p:spPr>
        <p:txBody>
          <a:bodyPr vert="horz" wrap="square" lIns="0" tIns="66675" rIns="0" bIns="0" rtlCol="0">
            <a:spAutoFit/>
          </a:bodyPr>
          <a:lstStyle/>
          <a:p>
            <a:pPr marL="12700" marR="5080" algn="just">
              <a:lnSpc>
                <a:spcPts val="3460"/>
              </a:lnSpc>
              <a:spcBef>
                <a:spcPts val="525"/>
              </a:spcBef>
            </a:pPr>
            <a:r>
              <a:rPr sz="3200" spc="5" dirty="0"/>
              <a:t>The</a:t>
            </a:r>
            <a:r>
              <a:rPr sz="3200" spc="10" dirty="0"/>
              <a:t> </a:t>
            </a:r>
            <a:r>
              <a:rPr sz="3200" dirty="0"/>
              <a:t>human</a:t>
            </a:r>
            <a:r>
              <a:rPr sz="3200" spc="5" dirty="0"/>
              <a:t> </a:t>
            </a:r>
            <a:r>
              <a:rPr sz="3200" spc="-5" dirty="0"/>
              <a:t>ear</a:t>
            </a:r>
            <a:r>
              <a:rPr sz="3200" dirty="0"/>
              <a:t> </a:t>
            </a:r>
            <a:r>
              <a:rPr sz="3200" spc="-5" dirty="0"/>
              <a:t>can</a:t>
            </a:r>
            <a:r>
              <a:rPr sz="3200" dirty="0"/>
              <a:t> </a:t>
            </a:r>
            <a:r>
              <a:rPr sz="3200" spc="-5" dirty="0"/>
              <a:t>detect</a:t>
            </a:r>
            <a:r>
              <a:rPr sz="3200" dirty="0"/>
              <a:t> </a:t>
            </a:r>
            <a:r>
              <a:rPr sz="3200" spc="-5" dirty="0"/>
              <a:t>sound</a:t>
            </a:r>
            <a:r>
              <a:rPr sz="3200" dirty="0"/>
              <a:t> </a:t>
            </a:r>
            <a:r>
              <a:rPr sz="3200" spc="5" dirty="0"/>
              <a:t>pressure </a:t>
            </a:r>
            <a:r>
              <a:rPr sz="3200" spc="-1055" dirty="0"/>
              <a:t> </a:t>
            </a:r>
            <a:r>
              <a:rPr sz="3200" spc="-5" dirty="0"/>
              <a:t>variations </a:t>
            </a:r>
            <a:r>
              <a:rPr sz="3200" spc="5" dirty="0"/>
              <a:t>from </a:t>
            </a:r>
            <a:r>
              <a:rPr sz="3200" spc="-5" dirty="0"/>
              <a:t>the </a:t>
            </a:r>
            <a:r>
              <a:rPr sz="3200" spc="-10" dirty="0"/>
              <a:t>finest noise to </a:t>
            </a:r>
            <a:r>
              <a:rPr sz="3200" spc="-5" dirty="0"/>
              <a:t>powerful </a:t>
            </a:r>
            <a:r>
              <a:rPr sz="3200" dirty="0"/>
              <a:t> </a:t>
            </a:r>
            <a:r>
              <a:rPr sz="3200" spc="-10" dirty="0"/>
              <a:t>stimuli</a:t>
            </a:r>
            <a:r>
              <a:rPr sz="3200" spc="-5" dirty="0"/>
              <a:t> (roughly</a:t>
            </a:r>
            <a:r>
              <a:rPr sz="3200" spc="75" dirty="0"/>
              <a:t> </a:t>
            </a:r>
            <a:r>
              <a:rPr sz="3200" spc="-5" dirty="0"/>
              <a:t>0</a:t>
            </a:r>
            <a:r>
              <a:rPr sz="3200" spc="-10" dirty="0"/>
              <a:t> </a:t>
            </a:r>
            <a:r>
              <a:rPr sz="3200" spc="-5" dirty="0"/>
              <a:t>–</a:t>
            </a:r>
            <a:r>
              <a:rPr sz="3200" dirty="0"/>
              <a:t> </a:t>
            </a:r>
            <a:r>
              <a:rPr sz="3200" spc="-5" dirty="0"/>
              <a:t>120</a:t>
            </a:r>
            <a:r>
              <a:rPr sz="3200" spc="-10" dirty="0"/>
              <a:t> </a:t>
            </a:r>
            <a:r>
              <a:rPr sz="3200" spc="-5" dirty="0"/>
              <a:t>dB)</a:t>
            </a:r>
            <a:r>
              <a:rPr lang="ar-JO" sz="3200" spc="-5" dirty="0"/>
              <a:t> </a:t>
            </a:r>
            <a:r>
              <a:rPr lang="ar-JO" sz="2000" b="1" spc="-5" dirty="0"/>
              <a:t>يمكن للأذن البشرية اكتشاف اختلافات ضغط الصوت من الضوضاء الخافتة إلى المحفزات القوية (تقريبًا 0-120 ديسيبل)</a:t>
            </a:r>
            <a:endParaRPr sz="2000" b="1"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object 5"/>
          <p:cNvSpPr txBox="1"/>
          <p:nvPr/>
        </p:nvSpPr>
        <p:spPr>
          <a:xfrm>
            <a:off x="838200" y="3889247"/>
            <a:ext cx="10515600" cy="2884507"/>
          </a:xfrm>
          <a:prstGeom prst="rect">
            <a:avLst/>
          </a:prstGeom>
          <a:solidFill>
            <a:srgbClr val="FFFFFF"/>
          </a:solidFill>
        </p:spPr>
        <p:txBody>
          <a:bodyPr vert="horz" wrap="square" lIns="0" tIns="14604" rIns="0" bIns="0" rtlCol="0">
            <a:spAutoFit/>
          </a:bodyPr>
          <a:lstStyle/>
          <a:p>
            <a:pPr marL="91440" marR="67945">
              <a:lnSpc>
                <a:spcPts val="3840"/>
              </a:lnSpc>
              <a:spcBef>
                <a:spcPts val="114"/>
              </a:spcBef>
              <a:tabLst>
                <a:tab pos="935355" algn="l"/>
                <a:tab pos="1993900" algn="l"/>
                <a:tab pos="3884295" algn="l"/>
                <a:tab pos="5033645" algn="l"/>
                <a:tab pos="5600065" algn="l"/>
                <a:tab pos="6996430" algn="l"/>
                <a:tab pos="8383905" algn="l"/>
                <a:tab pos="10188575" algn="l"/>
              </a:tabLst>
            </a:pPr>
            <a:r>
              <a:rPr sz="3200" spc="-10" dirty="0">
                <a:solidFill>
                  <a:srgbClr val="006600"/>
                </a:solidFill>
                <a:latin typeface="Calibri"/>
                <a:cs typeface="Calibri"/>
              </a:rPr>
              <a:t>Th</a:t>
            </a:r>
            <a:r>
              <a:rPr sz="3200" spc="-5" dirty="0">
                <a:solidFill>
                  <a:srgbClr val="006600"/>
                </a:solidFill>
                <a:latin typeface="Calibri"/>
                <a:cs typeface="Calibri"/>
              </a:rPr>
              <a:t>e</a:t>
            </a:r>
            <a:r>
              <a:rPr sz="3200" dirty="0">
                <a:solidFill>
                  <a:srgbClr val="006600"/>
                </a:solidFill>
                <a:latin typeface="Calibri"/>
                <a:cs typeface="Calibri"/>
              </a:rPr>
              <a:t>	</a:t>
            </a:r>
            <a:r>
              <a:rPr sz="3200" spc="-5" dirty="0">
                <a:solidFill>
                  <a:srgbClr val="006600"/>
                </a:solidFill>
                <a:latin typeface="Calibri"/>
                <a:cs typeface="Calibri"/>
              </a:rPr>
              <a:t>mo</a:t>
            </a:r>
            <a:r>
              <a:rPr sz="3200" spc="-60" dirty="0">
                <a:solidFill>
                  <a:srgbClr val="006600"/>
                </a:solidFill>
                <a:latin typeface="Calibri"/>
                <a:cs typeface="Calibri"/>
              </a:rPr>
              <a:t>s</a:t>
            </a:r>
            <a:r>
              <a:rPr sz="3200" spc="-5" dirty="0">
                <a:solidFill>
                  <a:srgbClr val="006600"/>
                </a:solidFill>
                <a:latin typeface="Calibri"/>
                <a:cs typeface="Calibri"/>
              </a:rPr>
              <a:t>t</a:t>
            </a:r>
            <a:r>
              <a:rPr sz="3200" dirty="0">
                <a:solidFill>
                  <a:srgbClr val="006600"/>
                </a:solidFill>
                <a:latin typeface="Calibri"/>
                <a:cs typeface="Calibri"/>
              </a:rPr>
              <a:t>	</a:t>
            </a:r>
            <a:r>
              <a:rPr sz="3200" spc="-5" dirty="0">
                <a:solidFill>
                  <a:srgbClr val="006600"/>
                </a:solidFill>
                <a:latin typeface="Calibri"/>
                <a:cs typeface="Calibri"/>
              </a:rPr>
              <a:t>impor</a:t>
            </a:r>
            <a:r>
              <a:rPr sz="3200" spc="-45" dirty="0">
                <a:solidFill>
                  <a:srgbClr val="006600"/>
                </a:solidFill>
                <a:latin typeface="Calibri"/>
                <a:cs typeface="Calibri"/>
              </a:rPr>
              <a:t>t</a:t>
            </a:r>
            <a:r>
              <a:rPr sz="3200" spc="-5" dirty="0">
                <a:solidFill>
                  <a:srgbClr val="006600"/>
                </a:solidFill>
                <a:latin typeface="Calibri"/>
                <a:cs typeface="Calibri"/>
              </a:rPr>
              <a:t>a</a:t>
            </a:r>
            <a:r>
              <a:rPr sz="3200" spc="-15" dirty="0">
                <a:solidFill>
                  <a:srgbClr val="006600"/>
                </a:solidFill>
                <a:latin typeface="Calibri"/>
                <a:cs typeface="Calibri"/>
              </a:rPr>
              <a:t>n</a:t>
            </a:r>
            <a:r>
              <a:rPr sz="3200" spc="-5" dirty="0">
                <a:solidFill>
                  <a:srgbClr val="006600"/>
                </a:solidFill>
                <a:latin typeface="Calibri"/>
                <a:cs typeface="Calibri"/>
              </a:rPr>
              <a:t>t</a:t>
            </a:r>
            <a:r>
              <a:rPr sz="3200" dirty="0">
                <a:solidFill>
                  <a:srgbClr val="006600"/>
                </a:solidFill>
                <a:latin typeface="Calibri"/>
                <a:cs typeface="Calibri"/>
              </a:rPr>
              <a:t>	</a:t>
            </a:r>
            <a:r>
              <a:rPr sz="3200" spc="-110" dirty="0">
                <a:solidFill>
                  <a:srgbClr val="006600"/>
                </a:solidFill>
                <a:latin typeface="Calibri"/>
                <a:cs typeface="Calibri"/>
              </a:rPr>
              <a:t>r</a:t>
            </a:r>
            <a:r>
              <a:rPr sz="3200" spc="-25" dirty="0">
                <a:solidFill>
                  <a:srgbClr val="006600"/>
                </a:solidFill>
                <a:latin typeface="Calibri"/>
                <a:cs typeface="Calibri"/>
              </a:rPr>
              <a:t>a</a:t>
            </a:r>
            <a:r>
              <a:rPr sz="3200" spc="-30" dirty="0">
                <a:solidFill>
                  <a:srgbClr val="006600"/>
                </a:solidFill>
                <a:latin typeface="Calibri"/>
                <a:cs typeface="Calibri"/>
              </a:rPr>
              <a:t>n</a:t>
            </a:r>
            <a:r>
              <a:rPr sz="3200" spc="-20" dirty="0">
                <a:solidFill>
                  <a:srgbClr val="006600"/>
                </a:solidFill>
                <a:latin typeface="Calibri"/>
                <a:cs typeface="Calibri"/>
              </a:rPr>
              <a:t>g</a:t>
            </a:r>
            <a:r>
              <a:rPr sz="3200" spc="-5" dirty="0">
                <a:solidFill>
                  <a:srgbClr val="006600"/>
                </a:solidFill>
                <a:latin typeface="Calibri"/>
                <a:cs typeface="Calibri"/>
              </a:rPr>
              <a:t>e</a:t>
            </a:r>
            <a:r>
              <a:rPr sz="3200" dirty="0">
                <a:solidFill>
                  <a:srgbClr val="006600"/>
                </a:solidFill>
                <a:latin typeface="Calibri"/>
                <a:cs typeface="Calibri"/>
              </a:rPr>
              <a:t>	</a:t>
            </a:r>
            <a:r>
              <a:rPr sz="3200" spc="-10" dirty="0">
                <a:solidFill>
                  <a:srgbClr val="006600"/>
                </a:solidFill>
                <a:latin typeface="Calibri"/>
                <a:cs typeface="Calibri"/>
              </a:rPr>
              <a:t>o</a:t>
            </a:r>
            <a:r>
              <a:rPr sz="3200" spc="-5" dirty="0">
                <a:solidFill>
                  <a:srgbClr val="006600"/>
                </a:solidFill>
                <a:latin typeface="Calibri"/>
                <a:cs typeface="Calibri"/>
              </a:rPr>
              <a:t>f</a:t>
            </a:r>
            <a:r>
              <a:rPr sz="3200" dirty="0">
                <a:solidFill>
                  <a:srgbClr val="006600"/>
                </a:solidFill>
                <a:latin typeface="Calibri"/>
                <a:cs typeface="Calibri"/>
              </a:rPr>
              <a:t>	</a:t>
            </a:r>
            <a:r>
              <a:rPr sz="3200" spc="15" dirty="0">
                <a:solidFill>
                  <a:srgbClr val="006600"/>
                </a:solidFill>
                <a:latin typeface="Calibri"/>
                <a:cs typeface="Calibri"/>
              </a:rPr>
              <a:t>hu</a:t>
            </a:r>
            <a:r>
              <a:rPr sz="3200" spc="-5" dirty="0">
                <a:solidFill>
                  <a:srgbClr val="006600"/>
                </a:solidFill>
                <a:latin typeface="Calibri"/>
                <a:cs typeface="Calibri"/>
              </a:rPr>
              <a:t>man</a:t>
            </a:r>
            <a:r>
              <a:rPr sz="3200" dirty="0">
                <a:solidFill>
                  <a:srgbClr val="006600"/>
                </a:solidFill>
                <a:latin typeface="Calibri"/>
                <a:cs typeface="Calibri"/>
              </a:rPr>
              <a:t>	</a:t>
            </a:r>
            <a:r>
              <a:rPr sz="3200" spc="-10" dirty="0">
                <a:solidFill>
                  <a:srgbClr val="006600"/>
                </a:solidFill>
                <a:latin typeface="Calibri"/>
                <a:cs typeface="Calibri"/>
              </a:rPr>
              <a:t>spee</a:t>
            </a:r>
            <a:r>
              <a:rPr sz="3200" spc="-20" dirty="0">
                <a:solidFill>
                  <a:srgbClr val="006600"/>
                </a:solidFill>
                <a:latin typeface="Calibri"/>
                <a:cs typeface="Calibri"/>
              </a:rPr>
              <a:t>c</a:t>
            </a:r>
            <a:r>
              <a:rPr sz="3200" spc="-5" dirty="0">
                <a:solidFill>
                  <a:srgbClr val="006600"/>
                </a:solidFill>
                <a:latin typeface="Calibri"/>
                <a:cs typeface="Calibri"/>
              </a:rPr>
              <a:t>h</a:t>
            </a:r>
            <a:r>
              <a:rPr sz="3200" dirty="0">
                <a:solidFill>
                  <a:srgbClr val="006600"/>
                </a:solidFill>
                <a:latin typeface="Calibri"/>
                <a:cs typeface="Calibri"/>
              </a:rPr>
              <a:t>	</a:t>
            </a:r>
            <a:r>
              <a:rPr sz="3200" spc="-65" dirty="0">
                <a:solidFill>
                  <a:srgbClr val="006600"/>
                </a:solidFill>
                <a:latin typeface="Calibri"/>
                <a:cs typeface="Calibri"/>
              </a:rPr>
              <a:t>r</a:t>
            </a:r>
            <a:r>
              <a:rPr sz="3200" spc="-5" dirty="0">
                <a:solidFill>
                  <a:srgbClr val="006600"/>
                </a:solidFill>
                <a:latin typeface="Calibri"/>
                <a:cs typeface="Calibri"/>
              </a:rPr>
              <a:t>ec</a:t>
            </a:r>
            <a:r>
              <a:rPr sz="3200" spc="-20" dirty="0">
                <a:solidFill>
                  <a:srgbClr val="006600"/>
                </a:solidFill>
                <a:latin typeface="Calibri"/>
                <a:cs typeface="Calibri"/>
              </a:rPr>
              <a:t>e</a:t>
            </a:r>
            <a:r>
              <a:rPr sz="3200" spc="-30" dirty="0">
                <a:solidFill>
                  <a:srgbClr val="006600"/>
                </a:solidFill>
                <a:latin typeface="Calibri"/>
                <a:cs typeface="Calibri"/>
              </a:rPr>
              <a:t>p</a:t>
            </a:r>
            <a:r>
              <a:rPr sz="3200" dirty="0">
                <a:solidFill>
                  <a:srgbClr val="006600"/>
                </a:solidFill>
                <a:latin typeface="Calibri"/>
                <a:cs typeface="Calibri"/>
              </a:rPr>
              <a:t>t</a:t>
            </a:r>
            <a:r>
              <a:rPr sz="3200" spc="5" dirty="0">
                <a:solidFill>
                  <a:srgbClr val="006600"/>
                </a:solidFill>
                <a:latin typeface="Calibri"/>
                <a:cs typeface="Calibri"/>
              </a:rPr>
              <a:t>i</a:t>
            </a:r>
            <a:r>
              <a:rPr sz="3200" spc="-10" dirty="0">
                <a:solidFill>
                  <a:srgbClr val="006600"/>
                </a:solidFill>
                <a:latin typeface="Calibri"/>
                <a:cs typeface="Calibri"/>
              </a:rPr>
              <a:t>o</a:t>
            </a:r>
            <a:r>
              <a:rPr sz="3200" spc="-5" dirty="0">
                <a:solidFill>
                  <a:srgbClr val="006600"/>
                </a:solidFill>
                <a:latin typeface="Calibri"/>
                <a:cs typeface="Calibri"/>
              </a:rPr>
              <a:t>n</a:t>
            </a:r>
            <a:r>
              <a:rPr sz="3200" dirty="0">
                <a:solidFill>
                  <a:srgbClr val="006600"/>
                </a:solidFill>
                <a:latin typeface="Calibri"/>
                <a:cs typeface="Calibri"/>
              </a:rPr>
              <a:t>	</a:t>
            </a:r>
            <a:r>
              <a:rPr sz="3200" spc="-20" dirty="0">
                <a:solidFill>
                  <a:srgbClr val="006600"/>
                </a:solidFill>
                <a:latin typeface="Calibri"/>
                <a:cs typeface="Calibri"/>
              </a:rPr>
              <a:t>is  between</a:t>
            </a:r>
            <a:r>
              <a:rPr sz="3200" spc="120" dirty="0">
                <a:solidFill>
                  <a:srgbClr val="006600"/>
                </a:solidFill>
                <a:latin typeface="Calibri"/>
                <a:cs typeface="Calibri"/>
              </a:rPr>
              <a:t> </a:t>
            </a:r>
            <a:r>
              <a:rPr sz="3200" spc="-15" dirty="0">
                <a:solidFill>
                  <a:srgbClr val="006600"/>
                </a:solidFill>
                <a:latin typeface="Calibri"/>
                <a:cs typeface="Calibri"/>
              </a:rPr>
              <a:t>500</a:t>
            </a:r>
            <a:r>
              <a:rPr sz="3200" spc="105" dirty="0">
                <a:solidFill>
                  <a:srgbClr val="006600"/>
                </a:solidFill>
                <a:latin typeface="Calibri"/>
                <a:cs typeface="Calibri"/>
              </a:rPr>
              <a:t> </a:t>
            </a:r>
            <a:r>
              <a:rPr sz="3200" spc="-5" dirty="0">
                <a:solidFill>
                  <a:srgbClr val="006600"/>
                </a:solidFill>
                <a:latin typeface="Calibri"/>
                <a:cs typeface="Calibri"/>
              </a:rPr>
              <a:t>–</a:t>
            </a:r>
            <a:r>
              <a:rPr sz="3200" spc="105" dirty="0">
                <a:solidFill>
                  <a:srgbClr val="006600"/>
                </a:solidFill>
                <a:latin typeface="Calibri"/>
                <a:cs typeface="Calibri"/>
              </a:rPr>
              <a:t> </a:t>
            </a:r>
            <a:r>
              <a:rPr sz="3200" dirty="0">
                <a:solidFill>
                  <a:srgbClr val="006600"/>
                </a:solidFill>
                <a:latin typeface="Calibri"/>
                <a:cs typeface="Calibri"/>
              </a:rPr>
              <a:t>3000</a:t>
            </a:r>
            <a:r>
              <a:rPr sz="3200" spc="110" dirty="0">
                <a:solidFill>
                  <a:srgbClr val="006600"/>
                </a:solidFill>
                <a:latin typeface="Calibri"/>
                <a:cs typeface="Calibri"/>
              </a:rPr>
              <a:t> </a:t>
            </a:r>
            <a:r>
              <a:rPr sz="3200" spc="-5" dirty="0">
                <a:solidFill>
                  <a:srgbClr val="006600"/>
                </a:solidFill>
                <a:latin typeface="Calibri"/>
                <a:cs typeface="Calibri"/>
              </a:rPr>
              <a:t>Hz</a:t>
            </a:r>
            <a:r>
              <a:rPr sz="3200" spc="125" dirty="0">
                <a:solidFill>
                  <a:srgbClr val="006600"/>
                </a:solidFill>
                <a:latin typeface="Calibri"/>
                <a:cs typeface="Calibri"/>
              </a:rPr>
              <a:t> </a:t>
            </a:r>
            <a:r>
              <a:rPr sz="3200" spc="-5" dirty="0">
                <a:solidFill>
                  <a:srgbClr val="006600"/>
                </a:solidFill>
                <a:latin typeface="Calibri"/>
                <a:cs typeface="Calibri"/>
              </a:rPr>
              <a:t>and</a:t>
            </a:r>
            <a:r>
              <a:rPr sz="3200" spc="100" dirty="0">
                <a:solidFill>
                  <a:srgbClr val="006600"/>
                </a:solidFill>
                <a:latin typeface="Calibri"/>
                <a:cs typeface="Calibri"/>
              </a:rPr>
              <a:t> </a:t>
            </a:r>
            <a:r>
              <a:rPr sz="3200" spc="-10" dirty="0">
                <a:solidFill>
                  <a:srgbClr val="006600"/>
                </a:solidFill>
                <a:latin typeface="Calibri"/>
                <a:cs typeface="Calibri"/>
              </a:rPr>
              <a:t>because</a:t>
            </a:r>
            <a:r>
              <a:rPr sz="3200" spc="150" dirty="0">
                <a:solidFill>
                  <a:srgbClr val="006600"/>
                </a:solidFill>
                <a:latin typeface="Calibri"/>
                <a:cs typeface="Calibri"/>
              </a:rPr>
              <a:t> </a:t>
            </a:r>
            <a:r>
              <a:rPr sz="3200" spc="-15" dirty="0">
                <a:solidFill>
                  <a:srgbClr val="006600"/>
                </a:solidFill>
                <a:latin typeface="Calibri"/>
                <a:cs typeface="Calibri"/>
              </a:rPr>
              <a:t>isolated</a:t>
            </a:r>
            <a:r>
              <a:rPr sz="3200" spc="85" dirty="0">
                <a:solidFill>
                  <a:srgbClr val="006600"/>
                </a:solidFill>
                <a:latin typeface="Calibri"/>
                <a:cs typeface="Calibri"/>
              </a:rPr>
              <a:t> </a:t>
            </a:r>
            <a:r>
              <a:rPr sz="3200" spc="-25" dirty="0">
                <a:solidFill>
                  <a:srgbClr val="006600"/>
                </a:solidFill>
                <a:latin typeface="Calibri"/>
                <a:cs typeface="Calibri"/>
              </a:rPr>
              <a:t>pure</a:t>
            </a:r>
            <a:r>
              <a:rPr sz="3200" spc="114" dirty="0">
                <a:solidFill>
                  <a:srgbClr val="006600"/>
                </a:solidFill>
                <a:latin typeface="Calibri"/>
                <a:cs typeface="Calibri"/>
              </a:rPr>
              <a:t> </a:t>
            </a:r>
            <a:r>
              <a:rPr sz="3200" spc="-30" dirty="0">
                <a:solidFill>
                  <a:srgbClr val="006600"/>
                </a:solidFill>
                <a:latin typeface="Calibri"/>
                <a:cs typeface="Calibri"/>
              </a:rPr>
              <a:t>tone</a:t>
            </a:r>
            <a:r>
              <a:rPr sz="3200" spc="95" dirty="0">
                <a:solidFill>
                  <a:srgbClr val="006600"/>
                </a:solidFill>
                <a:latin typeface="Calibri"/>
                <a:cs typeface="Calibri"/>
              </a:rPr>
              <a:t> </a:t>
            </a:r>
            <a:r>
              <a:rPr sz="3200" spc="-50" dirty="0">
                <a:solidFill>
                  <a:srgbClr val="006600"/>
                </a:solidFill>
                <a:latin typeface="Calibri"/>
                <a:cs typeface="Calibri"/>
              </a:rPr>
              <a:t>waves</a:t>
            </a:r>
            <a:endParaRPr sz="3200" dirty="0">
              <a:latin typeface="Calibri"/>
              <a:cs typeface="Calibri"/>
            </a:endParaRPr>
          </a:p>
          <a:p>
            <a:pPr marL="91440" marR="67945">
              <a:lnSpc>
                <a:spcPts val="3840"/>
              </a:lnSpc>
              <a:spcBef>
                <a:spcPts val="5"/>
              </a:spcBef>
            </a:pPr>
            <a:r>
              <a:rPr sz="3200" spc="-10" dirty="0">
                <a:solidFill>
                  <a:srgbClr val="006600"/>
                </a:solidFill>
                <a:latin typeface="Calibri"/>
                <a:cs typeface="Calibri"/>
              </a:rPr>
              <a:t>seldom</a:t>
            </a:r>
            <a:r>
              <a:rPr sz="3200" spc="90" dirty="0">
                <a:solidFill>
                  <a:srgbClr val="006600"/>
                </a:solidFill>
                <a:latin typeface="Calibri"/>
                <a:cs typeface="Calibri"/>
              </a:rPr>
              <a:t> </a:t>
            </a:r>
            <a:r>
              <a:rPr sz="3200" spc="-10" dirty="0">
                <a:solidFill>
                  <a:srgbClr val="006600"/>
                </a:solidFill>
                <a:latin typeface="Calibri"/>
                <a:cs typeface="Calibri"/>
              </a:rPr>
              <a:t>occur</a:t>
            </a:r>
            <a:r>
              <a:rPr sz="3200" spc="90" dirty="0">
                <a:solidFill>
                  <a:srgbClr val="006600"/>
                </a:solidFill>
                <a:latin typeface="Calibri"/>
                <a:cs typeface="Calibri"/>
              </a:rPr>
              <a:t> </a:t>
            </a:r>
            <a:r>
              <a:rPr sz="3200" dirty="0">
                <a:solidFill>
                  <a:srgbClr val="006600"/>
                </a:solidFill>
                <a:latin typeface="Calibri"/>
                <a:cs typeface="Calibri"/>
              </a:rPr>
              <a:t>in</a:t>
            </a:r>
            <a:r>
              <a:rPr sz="3200" spc="95" dirty="0">
                <a:solidFill>
                  <a:srgbClr val="006600"/>
                </a:solidFill>
                <a:latin typeface="Calibri"/>
                <a:cs typeface="Calibri"/>
              </a:rPr>
              <a:t> </a:t>
            </a:r>
            <a:r>
              <a:rPr sz="3200" spc="-15" dirty="0">
                <a:solidFill>
                  <a:srgbClr val="006600"/>
                </a:solidFill>
                <a:latin typeface="Calibri"/>
                <a:cs typeface="Calibri"/>
              </a:rPr>
              <a:t>nature,</a:t>
            </a:r>
            <a:r>
              <a:rPr sz="3200" spc="60" dirty="0">
                <a:solidFill>
                  <a:srgbClr val="006600"/>
                </a:solidFill>
                <a:latin typeface="Calibri"/>
                <a:cs typeface="Calibri"/>
              </a:rPr>
              <a:t> </a:t>
            </a:r>
            <a:r>
              <a:rPr sz="3200" spc="-5" dirty="0">
                <a:solidFill>
                  <a:srgbClr val="006600"/>
                </a:solidFill>
                <a:latin typeface="Calibri"/>
                <a:cs typeface="Calibri"/>
              </a:rPr>
              <a:t>the</a:t>
            </a:r>
            <a:r>
              <a:rPr sz="3200" spc="95" dirty="0">
                <a:solidFill>
                  <a:srgbClr val="006600"/>
                </a:solidFill>
                <a:latin typeface="Calibri"/>
                <a:cs typeface="Calibri"/>
              </a:rPr>
              <a:t> </a:t>
            </a:r>
            <a:r>
              <a:rPr sz="3200" spc="-15" dirty="0">
                <a:solidFill>
                  <a:srgbClr val="006600"/>
                </a:solidFill>
                <a:latin typeface="Calibri"/>
                <a:cs typeface="Calibri"/>
              </a:rPr>
              <a:t>cochlea</a:t>
            </a:r>
            <a:r>
              <a:rPr sz="3200" spc="75" dirty="0">
                <a:solidFill>
                  <a:srgbClr val="006600"/>
                </a:solidFill>
                <a:latin typeface="Calibri"/>
                <a:cs typeface="Calibri"/>
              </a:rPr>
              <a:t> </a:t>
            </a:r>
            <a:r>
              <a:rPr sz="3200" spc="-40" dirty="0">
                <a:solidFill>
                  <a:srgbClr val="006600"/>
                </a:solidFill>
                <a:latin typeface="Calibri"/>
                <a:cs typeface="Calibri"/>
              </a:rPr>
              <a:t>have</a:t>
            </a:r>
            <a:r>
              <a:rPr sz="3200" spc="55" dirty="0">
                <a:solidFill>
                  <a:srgbClr val="006600"/>
                </a:solidFill>
                <a:latin typeface="Calibri"/>
                <a:cs typeface="Calibri"/>
              </a:rPr>
              <a:t> </a:t>
            </a:r>
            <a:r>
              <a:rPr sz="3200" spc="-5" dirty="0">
                <a:solidFill>
                  <a:srgbClr val="006600"/>
                </a:solidFill>
                <a:latin typeface="Calibri"/>
                <a:cs typeface="Calibri"/>
              </a:rPr>
              <a:t>the</a:t>
            </a:r>
            <a:r>
              <a:rPr sz="3200" spc="95" dirty="0">
                <a:solidFill>
                  <a:srgbClr val="006600"/>
                </a:solidFill>
                <a:latin typeface="Calibri"/>
                <a:cs typeface="Calibri"/>
              </a:rPr>
              <a:t> </a:t>
            </a:r>
            <a:r>
              <a:rPr sz="3200" dirty="0">
                <a:solidFill>
                  <a:srgbClr val="006600"/>
                </a:solidFill>
                <a:latin typeface="Calibri"/>
                <a:cs typeface="Calibri"/>
              </a:rPr>
              <a:t>ability</a:t>
            </a:r>
            <a:r>
              <a:rPr sz="3200" spc="100" dirty="0">
                <a:solidFill>
                  <a:srgbClr val="006600"/>
                </a:solidFill>
                <a:latin typeface="Calibri"/>
                <a:cs typeface="Calibri"/>
              </a:rPr>
              <a:t> </a:t>
            </a:r>
            <a:r>
              <a:rPr sz="3200" spc="-25" dirty="0">
                <a:solidFill>
                  <a:srgbClr val="006600"/>
                </a:solidFill>
                <a:latin typeface="Calibri"/>
                <a:cs typeface="Calibri"/>
              </a:rPr>
              <a:t>to</a:t>
            </a:r>
            <a:r>
              <a:rPr sz="3200" spc="65" dirty="0">
                <a:solidFill>
                  <a:srgbClr val="006600"/>
                </a:solidFill>
                <a:latin typeface="Calibri"/>
                <a:cs typeface="Calibri"/>
              </a:rPr>
              <a:t> </a:t>
            </a:r>
            <a:r>
              <a:rPr sz="3200" spc="-30" dirty="0">
                <a:solidFill>
                  <a:srgbClr val="006600"/>
                </a:solidFill>
                <a:latin typeface="Calibri"/>
                <a:cs typeface="Calibri"/>
              </a:rPr>
              <a:t>analyze </a:t>
            </a:r>
            <a:r>
              <a:rPr sz="3200" spc="-710" dirty="0">
                <a:solidFill>
                  <a:srgbClr val="006600"/>
                </a:solidFill>
                <a:latin typeface="Calibri"/>
                <a:cs typeface="Calibri"/>
              </a:rPr>
              <a:t> </a:t>
            </a:r>
            <a:r>
              <a:rPr sz="3200" spc="-40" dirty="0">
                <a:solidFill>
                  <a:srgbClr val="006600"/>
                </a:solidFill>
                <a:latin typeface="Calibri"/>
                <a:cs typeface="Calibri"/>
              </a:rPr>
              <a:t>complex</a:t>
            </a:r>
            <a:r>
              <a:rPr sz="3200" spc="75" dirty="0">
                <a:solidFill>
                  <a:srgbClr val="006600"/>
                </a:solidFill>
                <a:latin typeface="Calibri"/>
                <a:cs typeface="Calibri"/>
              </a:rPr>
              <a:t> </a:t>
            </a:r>
            <a:r>
              <a:rPr sz="3200" spc="-10" dirty="0">
                <a:solidFill>
                  <a:srgbClr val="006600"/>
                </a:solidFill>
                <a:latin typeface="Calibri"/>
                <a:cs typeface="Calibri"/>
              </a:rPr>
              <a:t>sound</a:t>
            </a:r>
            <a:r>
              <a:rPr sz="3200" spc="20" dirty="0">
                <a:solidFill>
                  <a:srgbClr val="006600"/>
                </a:solidFill>
                <a:latin typeface="Calibri"/>
                <a:cs typeface="Calibri"/>
              </a:rPr>
              <a:t> </a:t>
            </a:r>
            <a:r>
              <a:rPr sz="3200" spc="-50" dirty="0">
                <a:solidFill>
                  <a:srgbClr val="006600"/>
                </a:solidFill>
                <a:latin typeface="Calibri"/>
                <a:cs typeface="Calibri"/>
              </a:rPr>
              <a:t>waves</a:t>
            </a:r>
            <a:r>
              <a:rPr sz="2000" b="1" spc="-50" dirty="0">
                <a:solidFill>
                  <a:srgbClr val="006600"/>
                </a:solidFill>
                <a:latin typeface="Calibri"/>
                <a:cs typeface="Calibri"/>
              </a:rPr>
              <a:t>.</a:t>
            </a:r>
            <a:endParaRPr lang="en-US" sz="2000" b="1" spc="-50" dirty="0">
              <a:solidFill>
                <a:srgbClr val="006600"/>
              </a:solidFill>
              <a:latin typeface="Calibri"/>
              <a:cs typeface="Calibri"/>
            </a:endParaRPr>
          </a:p>
          <a:p>
            <a:pPr marL="91440" marR="67945">
              <a:lnSpc>
                <a:spcPts val="3840"/>
              </a:lnSpc>
              <a:spcBef>
                <a:spcPts val="5"/>
              </a:spcBef>
            </a:pPr>
            <a:r>
              <a:rPr lang="ar-JO" sz="2000" b="1" spc="-50" dirty="0">
                <a:solidFill>
                  <a:srgbClr val="006600"/>
                </a:solidFill>
                <a:latin typeface="Calibri"/>
                <a:cs typeface="Calibri"/>
              </a:rPr>
              <a:t> النطاق الأكثر أهمية لاستقبال الكلام البشري هو ما بين 500 - 3000 هرتز ولأن موجات النغمة النقية المعزولة نادرًا ما تحدث في الطبيعة ، فإن القوقعة لديها القدرة على تحليل الموجات الصوتية المعقدة.</a:t>
            </a:r>
            <a:endParaRPr sz="2000" b="1" dirty="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9663" y="463295"/>
            <a:ext cx="8882380" cy="1140460"/>
          </a:xfrm>
          <a:prstGeom prst="rect">
            <a:avLst/>
          </a:prstGeom>
          <a:solidFill>
            <a:srgbClr val="CCFF99"/>
          </a:solidFill>
        </p:spPr>
        <p:txBody>
          <a:bodyPr vert="horz" wrap="square" lIns="0" tIns="165100" rIns="0" bIns="0" rtlCol="0">
            <a:spAutoFit/>
          </a:bodyPr>
          <a:lstStyle/>
          <a:p>
            <a:pPr marL="533400">
              <a:lnSpc>
                <a:spcPct val="100000"/>
              </a:lnSpc>
              <a:spcBef>
                <a:spcPts val="1300"/>
              </a:spcBef>
            </a:pPr>
            <a:r>
              <a:rPr sz="4400" b="1" spc="-5" dirty="0">
                <a:latin typeface="Calibri"/>
                <a:cs typeface="Calibri"/>
              </a:rPr>
              <a:t>Noise</a:t>
            </a:r>
            <a:r>
              <a:rPr sz="4400" b="1" spc="-25" dirty="0">
                <a:latin typeface="Calibri"/>
                <a:cs typeface="Calibri"/>
              </a:rPr>
              <a:t> </a:t>
            </a:r>
            <a:r>
              <a:rPr sz="4400" b="1" spc="-10" dirty="0">
                <a:latin typeface="Calibri"/>
                <a:cs typeface="Calibri"/>
              </a:rPr>
              <a:t>Induced</a:t>
            </a:r>
            <a:r>
              <a:rPr sz="4400" b="1" spc="15" dirty="0">
                <a:latin typeface="Calibri"/>
                <a:cs typeface="Calibri"/>
              </a:rPr>
              <a:t> </a:t>
            </a:r>
            <a:r>
              <a:rPr sz="4400" b="1" spc="-10" dirty="0">
                <a:latin typeface="Calibri"/>
                <a:cs typeface="Calibri"/>
              </a:rPr>
              <a:t>Hearing</a:t>
            </a:r>
            <a:r>
              <a:rPr sz="4400" b="1" spc="25" dirty="0">
                <a:latin typeface="Calibri"/>
                <a:cs typeface="Calibri"/>
              </a:rPr>
              <a:t> </a:t>
            </a:r>
            <a:r>
              <a:rPr sz="4400" b="1" spc="-10" dirty="0">
                <a:latin typeface="Calibri"/>
                <a:cs typeface="Calibri"/>
              </a:rPr>
              <a:t>Loss</a:t>
            </a:r>
            <a:r>
              <a:rPr sz="4400" b="1" spc="-65" dirty="0">
                <a:latin typeface="Calibri"/>
                <a:cs typeface="Calibri"/>
              </a:rPr>
              <a:t> </a:t>
            </a:r>
            <a:r>
              <a:rPr sz="4400" b="1" spc="-10" dirty="0">
                <a:latin typeface="Calibri"/>
                <a:cs typeface="Calibri"/>
              </a:rPr>
              <a:t>(NIHL)</a:t>
            </a:r>
            <a:endParaRPr sz="4400" dirty="0">
              <a:latin typeface="Calibri"/>
              <a:cs typeface="Calibri"/>
            </a:endParaRPr>
          </a:p>
        </p:txBody>
      </p:sp>
      <p:sp>
        <p:nvSpPr>
          <p:cNvPr id="3" name="object 3"/>
          <p:cNvSpPr txBox="1"/>
          <p:nvPr/>
        </p:nvSpPr>
        <p:spPr>
          <a:xfrm>
            <a:off x="369041" y="1624884"/>
            <a:ext cx="8768080" cy="4038093"/>
          </a:xfrm>
          <a:prstGeom prst="rect">
            <a:avLst/>
          </a:prstGeom>
        </p:spPr>
        <p:txBody>
          <a:bodyPr vert="horz" wrap="square" lIns="0" tIns="12700" rIns="0" bIns="0" rtlCol="0">
            <a:spAutoFit/>
          </a:bodyPr>
          <a:lstStyle/>
          <a:p>
            <a:pPr algn="l"/>
            <a:r>
              <a:rPr sz="3700" spc="-40" dirty="0">
                <a:latin typeface="Calibri"/>
                <a:cs typeface="Calibri"/>
              </a:rPr>
              <a:t>May</a:t>
            </a:r>
            <a:r>
              <a:rPr sz="3700" spc="-45" dirty="0">
                <a:latin typeface="Calibri"/>
                <a:cs typeface="Calibri"/>
              </a:rPr>
              <a:t> </a:t>
            </a:r>
            <a:r>
              <a:rPr sz="3700" spc="-5" dirty="0">
                <a:latin typeface="Calibri"/>
                <a:cs typeface="Calibri"/>
              </a:rPr>
              <a:t>be</a:t>
            </a:r>
            <a:r>
              <a:rPr sz="3700" spc="10" dirty="0">
                <a:latin typeface="Calibri"/>
                <a:cs typeface="Calibri"/>
              </a:rPr>
              <a:t> </a:t>
            </a:r>
            <a:r>
              <a:rPr sz="3700" b="1" spc="-35" dirty="0">
                <a:latin typeface="Calibri"/>
                <a:cs typeface="Calibri"/>
              </a:rPr>
              <a:t>acute</a:t>
            </a:r>
            <a:r>
              <a:rPr sz="3700" b="1" spc="40" dirty="0">
                <a:latin typeface="Calibri"/>
                <a:cs typeface="Calibri"/>
              </a:rPr>
              <a:t> </a:t>
            </a:r>
            <a:r>
              <a:rPr sz="3700" spc="-10" dirty="0">
                <a:latin typeface="Calibri"/>
                <a:cs typeface="Calibri"/>
              </a:rPr>
              <a:t>(secondary)</a:t>
            </a:r>
            <a:r>
              <a:rPr sz="3700" spc="5" dirty="0">
                <a:latin typeface="Calibri"/>
                <a:cs typeface="Calibri"/>
              </a:rPr>
              <a:t> </a:t>
            </a:r>
            <a:r>
              <a:rPr sz="3700" spc="-35" dirty="0">
                <a:latin typeface="Calibri"/>
                <a:cs typeface="Calibri"/>
              </a:rPr>
              <a:t>to</a:t>
            </a:r>
            <a:r>
              <a:rPr sz="3700" spc="-30" dirty="0">
                <a:latin typeface="Calibri"/>
                <a:cs typeface="Calibri"/>
              </a:rPr>
              <a:t> </a:t>
            </a:r>
            <a:r>
              <a:rPr sz="3700" spc="-10" dirty="0">
                <a:latin typeface="Calibri"/>
                <a:cs typeface="Calibri"/>
              </a:rPr>
              <a:t>loud</a:t>
            </a:r>
            <a:r>
              <a:rPr sz="3700" spc="5" dirty="0">
                <a:latin typeface="Calibri"/>
                <a:cs typeface="Calibri"/>
              </a:rPr>
              <a:t> </a:t>
            </a:r>
            <a:r>
              <a:rPr sz="3700" spc="-10" dirty="0">
                <a:latin typeface="Calibri"/>
                <a:cs typeface="Calibri"/>
              </a:rPr>
              <a:t>impulse </a:t>
            </a:r>
            <a:r>
              <a:rPr sz="3700" spc="-819" dirty="0">
                <a:latin typeface="Calibri"/>
                <a:cs typeface="Calibri"/>
              </a:rPr>
              <a:t> </a:t>
            </a:r>
            <a:r>
              <a:rPr sz="3700" spc="-10" dirty="0">
                <a:latin typeface="Calibri"/>
                <a:cs typeface="Calibri"/>
              </a:rPr>
              <a:t>noise.</a:t>
            </a:r>
            <a:r>
              <a:rPr lang="en-US" sz="4000" b="0" i="0" dirty="0">
                <a:solidFill>
                  <a:srgbClr val="FFFFFF"/>
                </a:solidFill>
                <a:effectLst/>
                <a:latin typeface="Roboto" panose="02000000000000000000" pitchFamily="2" charset="0"/>
              </a:rPr>
              <a:t> Save translation</a:t>
            </a:r>
          </a:p>
          <a:p>
            <a:pPr algn="l" rtl="1"/>
            <a:r>
              <a:rPr lang="ar-JO" sz="2400" b="0" i="0" dirty="0">
                <a:solidFill>
                  <a:srgbClr val="000000"/>
                </a:solidFill>
                <a:effectLst/>
                <a:latin typeface="Roboto" panose="02000000000000000000" pitchFamily="2" charset="0"/>
              </a:rPr>
              <a:t>قد يكون حادًا (ثانويًا) إلى ضوضاء النبضات الصاخبة</a:t>
            </a:r>
            <a:r>
              <a:rPr lang="ar-JO" sz="4000" b="0" i="0" dirty="0">
                <a:solidFill>
                  <a:srgbClr val="000000"/>
                </a:solidFill>
                <a:effectLst/>
                <a:latin typeface="Roboto" panose="02000000000000000000" pitchFamily="2" charset="0"/>
              </a:rPr>
              <a:t>.</a:t>
            </a:r>
          </a:p>
          <a:p>
            <a:pPr>
              <a:lnSpc>
                <a:spcPct val="100000"/>
              </a:lnSpc>
              <a:spcBef>
                <a:spcPts val="60"/>
              </a:spcBef>
            </a:pPr>
            <a:endParaRPr sz="3450" dirty="0">
              <a:latin typeface="Calibri"/>
              <a:cs typeface="Calibri"/>
            </a:endParaRPr>
          </a:p>
          <a:p>
            <a:pPr marL="12065" marR="108585">
              <a:lnSpc>
                <a:spcPct val="112500"/>
              </a:lnSpc>
              <a:tabLst>
                <a:tab pos="619125" algn="l"/>
                <a:tab pos="619760" algn="l"/>
              </a:tabLst>
            </a:pPr>
            <a:r>
              <a:rPr sz="3700" spc="-40" dirty="0">
                <a:latin typeface="Calibri"/>
                <a:cs typeface="Calibri"/>
              </a:rPr>
              <a:t>May </a:t>
            </a:r>
            <a:r>
              <a:rPr sz="3700" spc="-5" dirty="0">
                <a:latin typeface="Calibri"/>
                <a:cs typeface="Calibri"/>
              </a:rPr>
              <a:t>be</a:t>
            </a:r>
            <a:r>
              <a:rPr sz="3700" spc="-15" dirty="0">
                <a:latin typeface="Calibri"/>
                <a:cs typeface="Calibri"/>
              </a:rPr>
              <a:t> </a:t>
            </a:r>
            <a:r>
              <a:rPr sz="3700" b="1" spc="-30" dirty="0">
                <a:latin typeface="Calibri"/>
                <a:cs typeface="Calibri"/>
              </a:rPr>
              <a:t>chronic</a:t>
            </a:r>
            <a:r>
              <a:rPr sz="3700" b="1" spc="80" dirty="0">
                <a:latin typeface="Calibri"/>
                <a:cs typeface="Calibri"/>
              </a:rPr>
              <a:t> </a:t>
            </a:r>
            <a:r>
              <a:rPr sz="3700" spc="-5" dirty="0">
                <a:latin typeface="Calibri"/>
                <a:cs typeface="Calibri"/>
              </a:rPr>
              <a:t>due</a:t>
            </a:r>
            <a:r>
              <a:rPr sz="3700" spc="-15" dirty="0">
                <a:latin typeface="Calibri"/>
                <a:cs typeface="Calibri"/>
              </a:rPr>
              <a:t> </a:t>
            </a:r>
            <a:r>
              <a:rPr sz="3700" spc="-35" dirty="0">
                <a:latin typeface="Calibri"/>
                <a:cs typeface="Calibri"/>
              </a:rPr>
              <a:t>to</a:t>
            </a:r>
            <a:r>
              <a:rPr sz="3700" spc="-45" dirty="0">
                <a:latin typeface="Calibri"/>
                <a:cs typeface="Calibri"/>
              </a:rPr>
              <a:t> </a:t>
            </a:r>
            <a:r>
              <a:rPr sz="3700" spc="-10" dirty="0">
                <a:latin typeface="Calibri"/>
                <a:cs typeface="Calibri"/>
              </a:rPr>
              <a:t>long</a:t>
            </a:r>
            <a:r>
              <a:rPr sz="3700" spc="10" dirty="0">
                <a:latin typeface="Calibri"/>
                <a:cs typeface="Calibri"/>
              </a:rPr>
              <a:t> </a:t>
            </a:r>
            <a:r>
              <a:rPr sz="3700" spc="-25" dirty="0">
                <a:latin typeface="Calibri"/>
                <a:cs typeface="Calibri"/>
              </a:rPr>
              <a:t>term</a:t>
            </a:r>
            <a:r>
              <a:rPr sz="3700" spc="-35" dirty="0">
                <a:latin typeface="Calibri"/>
                <a:cs typeface="Calibri"/>
              </a:rPr>
              <a:t> repeated </a:t>
            </a:r>
            <a:r>
              <a:rPr sz="3700" spc="-819" dirty="0">
                <a:latin typeface="Calibri"/>
                <a:cs typeface="Calibri"/>
              </a:rPr>
              <a:t> </a:t>
            </a:r>
            <a:r>
              <a:rPr sz="3700" spc="-35" dirty="0">
                <a:latin typeface="Calibri"/>
                <a:cs typeface="Calibri"/>
              </a:rPr>
              <a:t>exposure</a:t>
            </a:r>
            <a:r>
              <a:rPr sz="3700" spc="-15" dirty="0">
                <a:latin typeface="Calibri"/>
                <a:cs typeface="Calibri"/>
              </a:rPr>
              <a:t> </a:t>
            </a:r>
            <a:r>
              <a:rPr sz="3700" spc="-35" dirty="0">
                <a:latin typeface="Calibri"/>
                <a:cs typeface="Calibri"/>
              </a:rPr>
              <a:t>to</a:t>
            </a:r>
            <a:r>
              <a:rPr sz="3700" spc="-30" dirty="0">
                <a:latin typeface="Calibri"/>
                <a:cs typeface="Calibri"/>
              </a:rPr>
              <a:t> </a:t>
            </a:r>
            <a:r>
              <a:rPr sz="3700" spc="-40" dirty="0">
                <a:latin typeface="Calibri"/>
                <a:cs typeface="Calibri"/>
              </a:rPr>
              <a:t>hazardous</a:t>
            </a:r>
            <a:r>
              <a:rPr sz="3700" spc="70" dirty="0">
                <a:latin typeface="Calibri"/>
                <a:cs typeface="Calibri"/>
              </a:rPr>
              <a:t> </a:t>
            </a:r>
            <a:r>
              <a:rPr sz="3700" spc="-10" dirty="0">
                <a:latin typeface="Calibri"/>
                <a:cs typeface="Calibri"/>
              </a:rPr>
              <a:t>noise</a:t>
            </a:r>
            <a:r>
              <a:rPr sz="3700" spc="-15" dirty="0">
                <a:latin typeface="Calibri"/>
                <a:cs typeface="Calibri"/>
              </a:rPr>
              <a:t> levels.</a:t>
            </a:r>
            <a:endParaRPr lang="en-US" sz="3700" spc="-15" dirty="0">
              <a:latin typeface="Calibri"/>
              <a:cs typeface="Calibri"/>
            </a:endParaRPr>
          </a:p>
          <a:p>
            <a:pPr marL="12065" marR="108585">
              <a:lnSpc>
                <a:spcPct val="112500"/>
              </a:lnSpc>
              <a:tabLst>
                <a:tab pos="619125" algn="l"/>
                <a:tab pos="619760" algn="l"/>
              </a:tabLst>
            </a:pPr>
            <a:r>
              <a:rPr lang="ar-JO" sz="2400" dirty="0">
                <a:latin typeface="Calibri"/>
                <a:cs typeface="Calibri"/>
              </a:rPr>
              <a:t>قد يكون مزمنًا بسبب التعرض المتكرر طويل المدى لمستويات الضوضاء الخطرة.</a:t>
            </a:r>
            <a:endParaRPr sz="2400" dirty="0">
              <a:latin typeface="Calibri"/>
              <a:cs typeface="Calibri"/>
            </a:endParaRPr>
          </a:p>
        </p:txBody>
      </p:sp>
      <p:pic>
        <p:nvPicPr>
          <p:cNvPr id="4" name="object 4"/>
          <p:cNvPicPr/>
          <p:nvPr/>
        </p:nvPicPr>
        <p:blipFill>
          <a:blip r:embed="rId2" cstate="print"/>
          <a:stretch>
            <a:fillRect/>
          </a:stretch>
        </p:blipFill>
        <p:spPr>
          <a:xfrm>
            <a:off x="9390888" y="463295"/>
            <a:ext cx="2648711" cy="2051303"/>
          </a:xfrm>
          <a:prstGeom prst="rect">
            <a:avLst/>
          </a:prstGeom>
        </p:spPr>
      </p:pic>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365759"/>
            <a:ext cx="10515600" cy="1355499"/>
          </a:xfrm>
          <a:prstGeom prst="rect">
            <a:avLst/>
          </a:prstGeom>
          <a:solidFill>
            <a:srgbClr val="CCFF99"/>
          </a:solidFill>
        </p:spPr>
        <p:txBody>
          <a:bodyPr vert="horz" wrap="square" lIns="0" tIns="62230" rIns="0" bIns="0" rtlCol="0">
            <a:spAutoFit/>
          </a:bodyPr>
          <a:lstStyle/>
          <a:p>
            <a:pPr marL="707390" algn="ctr">
              <a:lnSpc>
                <a:spcPct val="100000"/>
              </a:lnSpc>
              <a:spcBef>
                <a:spcPts val="490"/>
              </a:spcBef>
            </a:pPr>
            <a:r>
              <a:rPr sz="6000" b="1" spc="-25" dirty="0">
                <a:latin typeface="Calibri"/>
                <a:cs typeface="Calibri"/>
              </a:rPr>
              <a:t>Acute</a:t>
            </a:r>
            <a:r>
              <a:rPr sz="6000" b="1" spc="25" dirty="0">
                <a:latin typeface="Calibri"/>
                <a:cs typeface="Calibri"/>
              </a:rPr>
              <a:t> </a:t>
            </a:r>
            <a:r>
              <a:rPr sz="6000" b="1" spc="-25" dirty="0">
                <a:latin typeface="Calibri"/>
                <a:cs typeface="Calibri"/>
              </a:rPr>
              <a:t>Acoustic</a:t>
            </a:r>
            <a:r>
              <a:rPr sz="6000" b="1" spc="35" dirty="0">
                <a:latin typeface="Calibri"/>
                <a:cs typeface="Calibri"/>
              </a:rPr>
              <a:t> </a:t>
            </a:r>
            <a:r>
              <a:rPr sz="6000" b="1" spc="-65" dirty="0">
                <a:latin typeface="Calibri"/>
                <a:cs typeface="Calibri"/>
              </a:rPr>
              <a:t>Trau</a:t>
            </a:r>
            <a:r>
              <a:rPr lang="en-US" sz="6000" b="1" spc="-65" dirty="0">
                <a:latin typeface="Calibri"/>
                <a:cs typeface="Calibri"/>
              </a:rPr>
              <a:t>m</a:t>
            </a:r>
            <a:r>
              <a:rPr sz="6000" b="1" spc="-65" dirty="0">
                <a:latin typeface="Calibri"/>
                <a:cs typeface="Calibri"/>
              </a:rPr>
              <a:t>a</a:t>
            </a:r>
            <a:r>
              <a:rPr sz="6000" b="1" spc="-85" dirty="0">
                <a:latin typeface="Calibri"/>
                <a:cs typeface="Calibri"/>
              </a:rPr>
              <a:t> (AAT)</a:t>
            </a:r>
            <a:br>
              <a:rPr lang="en-US" sz="6000" b="1" spc="-85" dirty="0">
                <a:latin typeface="Calibri"/>
                <a:cs typeface="Calibri"/>
              </a:rPr>
            </a:br>
            <a:r>
              <a:rPr lang="ar-JO" sz="2400" b="1" spc="-85" dirty="0">
                <a:latin typeface="Calibri"/>
                <a:cs typeface="Calibri"/>
              </a:rPr>
              <a:t>الصدمات الصوتية الحادة</a:t>
            </a:r>
            <a:endParaRPr sz="2400" dirty="0">
              <a:latin typeface="Calibri"/>
              <a:cs typeface="Calibri"/>
            </a:endParaRPr>
          </a:p>
        </p:txBody>
      </p:sp>
      <p:sp>
        <p:nvSpPr>
          <p:cNvPr id="3" name="object 3"/>
          <p:cNvSpPr txBox="1"/>
          <p:nvPr/>
        </p:nvSpPr>
        <p:spPr>
          <a:xfrm>
            <a:off x="113361" y="1808175"/>
            <a:ext cx="10515599" cy="4188967"/>
          </a:xfrm>
          <a:prstGeom prst="rect">
            <a:avLst/>
          </a:prstGeom>
        </p:spPr>
        <p:txBody>
          <a:bodyPr vert="horz" wrap="square" lIns="0" tIns="10795" rIns="0" bIns="0" rtlCol="0">
            <a:spAutoFit/>
          </a:bodyPr>
          <a:lstStyle/>
          <a:p>
            <a:pPr marL="12700" marR="5080">
              <a:lnSpc>
                <a:spcPct val="100200"/>
              </a:lnSpc>
              <a:spcBef>
                <a:spcPts val="85"/>
              </a:spcBef>
            </a:pPr>
            <a:r>
              <a:rPr sz="3200" spc="-5" dirty="0">
                <a:solidFill>
                  <a:srgbClr val="FF0000"/>
                </a:solidFill>
                <a:latin typeface="Calibri"/>
                <a:cs typeface="Calibri"/>
              </a:rPr>
              <a:t>Noise</a:t>
            </a:r>
            <a:r>
              <a:rPr sz="3200" spc="-30" dirty="0">
                <a:solidFill>
                  <a:srgbClr val="FF0000"/>
                </a:solidFill>
                <a:latin typeface="Calibri"/>
                <a:cs typeface="Calibri"/>
              </a:rPr>
              <a:t> </a:t>
            </a:r>
            <a:r>
              <a:rPr sz="3200" spc="-15" dirty="0">
                <a:solidFill>
                  <a:srgbClr val="FF0000"/>
                </a:solidFill>
                <a:latin typeface="Calibri"/>
                <a:cs typeface="Calibri"/>
              </a:rPr>
              <a:t>level</a:t>
            </a:r>
            <a:r>
              <a:rPr sz="3200" spc="-20" dirty="0">
                <a:solidFill>
                  <a:srgbClr val="FF0000"/>
                </a:solidFill>
                <a:latin typeface="Calibri"/>
                <a:cs typeface="Calibri"/>
              </a:rPr>
              <a:t> </a:t>
            </a:r>
            <a:r>
              <a:rPr sz="3200" dirty="0">
                <a:solidFill>
                  <a:srgbClr val="FF0000"/>
                </a:solidFill>
                <a:latin typeface="Calibri"/>
                <a:cs typeface="Calibri"/>
              </a:rPr>
              <a:t>in</a:t>
            </a:r>
            <a:r>
              <a:rPr sz="3200" spc="-30" dirty="0">
                <a:solidFill>
                  <a:srgbClr val="FF0000"/>
                </a:solidFill>
                <a:latin typeface="Calibri"/>
                <a:cs typeface="Calibri"/>
              </a:rPr>
              <a:t> </a:t>
            </a:r>
            <a:r>
              <a:rPr sz="3200" spc="-5" dirty="0">
                <a:solidFill>
                  <a:srgbClr val="FF0000"/>
                </a:solidFill>
                <a:latin typeface="Calibri"/>
                <a:cs typeface="Calibri"/>
              </a:rPr>
              <a:t>the</a:t>
            </a:r>
            <a:r>
              <a:rPr sz="3200" dirty="0">
                <a:solidFill>
                  <a:srgbClr val="FF0000"/>
                </a:solidFill>
                <a:latin typeface="Calibri"/>
                <a:cs typeface="Calibri"/>
              </a:rPr>
              <a:t> </a:t>
            </a:r>
            <a:r>
              <a:rPr sz="3200" spc="-45" dirty="0">
                <a:solidFill>
                  <a:srgbClr val="FF0000"/>
                </a:solidFill>
                <a:latin typeface="Calibri"/>
                <a:cs typeface="Calibri"/>
              </a:rPr>
              <a:t>range</a:t>
            </a:r>
            <a:r>
              <a:rPr sz="3200" spc="70" dirty="0">
                <a:solidFill>
                  <a:srgbClr val="FF0000"/>
                </a:solidFill>
                <a:latin typeface="Calibri"/>
                <a:cs typeface="Calibri"/>
              </a:rPr>
              <a:t> </a:t>
            </a:r>
            <a:r>
              <a:rPr sz="3200" spc="-5" dirty="0">
                <a:solidFill>
                  <a:srgbClr val="FF0000"/>
                </a:solidFill>
                <a:latin typeface="Calibri"/>
                <a:cs typeface="Calibri"/>
              </a:rPr>
              <a:t>of</a:t>
            </a:r>
            <a:r>
              <a:rPr sz="3200" spc="-20" dirty="0">
                <a:solidFill>
                  <a:srgbClr val="FF0000"/>
                </a:solidFill>
                <a:latin typeface="Calibri"/>
                <a:cs typeface="Calibri"/>
              </a:rPr>
              <a:t> </a:t>
            </a:r>
            <a:r>
              <a:rPr sz="3200" spc="-15" dirty="0">
                <a:solidFill>
                  <a:srgbClr val="FF0000"/>
                </a:solidFill>
                <a:latin typeface="Calibri"/>
                <a:cs typeface="Calibri"/>
              </a:rPr>
              <a:t>140</a:t>
            </a:r>
            <a:r>
              <a:rPr sz="3200" spc="30" dirty="0">
                <a:solidFill>
                  <a:srgbClr val="FF0000"/>
                </a:solidFill>
                <a:latin typeface="Calibri"/>
                <a:cs typeface="Calibri"/>
              </a:rPr>
              <a:t> </a:t>
            </a:r>
            <a:r>
              <a:rPr sz="3200" spc="-5" dirty="0">
                <a:solidFill>
                  <a:srgbClr val="FF0000"/>
                </a:solidFill>
                <a:latin typeface="Calibri"/>
                <a:cs typeface="Calibri"/>
              </a:rPr>
              <a:t>–</a:t>
            </a:r>
            <a:r>
              <a:rPr sz="3200" spc="15" dirty="0">
                <a:solidFill>
                  <a:srgbClr val="FF0000"/>
                </a:solidFill>
                <a:latin typeface="Calibri"/>
                <a:cs typeface="Calibri"/>
              </a:rPr>
              <a:t> </a:t>
            </a:r>
            <a:r>
              <a:rPr sz="3200" spc="-15" dirty="0">
                <a:solidFill>
                  <a:srgbClr val="FF0000"/>
                </a:solidFill>
                <a:latin typeface="Calibri"/>
                <a:cs typeface="Calibri"/>
              </a:rPr>
              <a:t>160</a:t>
            </a:r>
            <a:r>
              <a:rPr sz="3200" spc="30" dirty="0">
                <a:solidFill>
                  <a:srgbClr val="FF0000"/>
                </a:solidFill>
                <a:latin typeface="Calibri"/>
                <a:cs typeface="Calibri"/>
              </a:rPr>
              <a:t> </a:t>
            </a:r>
            <a:r>
              <a:rPr sz="3200" spc="-10" dirty="0">
                <a:solidFill>
                  <a:srgbClr val="FF0000"/>
                </a:solidFill>
                <a:latin typeface="Calibri"/>
                <a:cs typeface="Calibri"/>
              </a:rPr>
              <a:t>dB</a:t>
            </a:r>
            <a:r>
              <a:rPr sz="3200" spc="20" dirty="0">
                <a:solidFill>
                  <a:srgbClr val="FF0000"/>
                </a:solidFill>
                <a:latin typeface="Calibri"/>
                <a:cs typeface="Calibri"/>
              </a:rPr>
              <a:t> </a:t>
            </a:r>
            <a:r>
              <a:rPr sz="3200" dirty="0">
                <a:solidFill>
                  <a:srgbClr val="FF0000"/>
                </a:solidFill>
                <a:latin typeface="Calibri"/>
                <a:cs typeface="Calibri"/>
              </a:rPr>
              <a:t>in</a:t>
            </a:r>
            <a:r>
              <a:rPr sz="3200" spc="-5" dirty="0">
                <a:solidFill>
                  <a:srgbClr val="FF0000"/>
                </a:solidFill>
                <a:latin typeface="Calibri"/>
                <a:cs typeface="Calibri"/>
              </a:rPr>
              <a:t> </a:t>
            </a:r>
            <a:r>
              <a:rPr sz="3200" b="1" spc="-5" dirty="0">
                <a:solidFill>
                  <a:srgbClr val="FF0000"/>
                </a:solidFill>
                <a:latin typeface="Calibri"/>
                <a:cs typeface="Calibri"/>
              </a:rPr>
              <a:t>military</a:t>
            </a:r>
            <a:r>
              <a:rPr sz="3200" b="1" spc="-60" dirty="0">
                <a:solidFill>
                  <a:srgbClr val="FF0000"/>
                </a:solidFill>
                <a:latin typeface="Calibri"/>
                <a:cs typeface="Calibri"/>
              </a:rPr>
              <a:t> </a:t>
            </a:r>
            <a:r>
              <a:rPr sz="3200" b="1" spc="-5" dirty="0">
                <a:solidFill>
                  <a:srgbClr val="FF0000"/>
                </a:solidFill>
                <a:latin typeface="Calibri"/>
                <a:cs typeface="Calibri"/>
              </a:rPr>
              <a:t>service </a:t>
            </a:r>
            <a:r>
              <a:rPr sz="3200" b="1" spc="-710" dirty="0">
                <a:solidFill>
                  <a:srgbClr val="FF0000"/>
                </a:solidFill>
                <a:latin typeface="Calibri"/>
                <a:cs typeface="Calibri"/>
              </a:rPr>
              <a:t> </a:t>
            </a:r>
            <a:r>
              <a:rPr sz="2800" spc="-15" dirty="0">
                <a:latin typeface="Calibri"/>
                <a:cs typeface="Calibri"/>
              </a:rPr>
              <a:t>accounted </a:t>
            </a:r>
            <a:r>
              <a:rPr sz="2800" spc="-25" dirty="0">
                <a:latin typeface="Calibri"/>
                <a:cs typeface="Calibri"/>
              </a:rPr>
              <a:t>for </a:t>
            </a:r>
            <a:r>
              <a:rPr sz="2800" spc="-5" dirty="0">
                <a:latin typeface="Calibri"/>
                <a:cs typeface="Calibri"/>
              </a:rPr>
              <a:t>45% </a:t>
            </a:r>
            <a:r>
              <a:rPr sz="2800" spc="5" dirty="0">
                <a:latin typeface="Calibri"/>
                <a:cs typeface="Calibri"/>
              </a:rPr>
              <a:t>of </a:t>
            </a:r>
            <a:r>
              <a:rPr sz="2800" spc="-5" dirty="0">
                <a:latin typeface="Calibri"/>
                <a:cs typeface="Calibri"/>
              </a:rPr>
              <a:t>cases </a:t>
            </a:r>
            <a:r>
              <a:rPr sz="2800" spc="5" dirty="0">
                <a:latin typeface="Calibri"/>
                <a:cs typeface="Calibri"/>
              </a:rPr>
              <a:t>of </a:t>
            </a:r>
            <a:r>
              <a:rPr sz="2800" spc="-114" dirty="0">
                <a:latin typeface="Calibri"/>
                <a:cs typeface="Calibri"/>
              </a:rPr>
              <a:t>AAT </a:t>
            </a:r>
            <a:r>
              <a:rPr sz="2800" spc="-5" dirty="0">
                <a:latin typeface="Calibri"/>
                <a:cs typeface="Calibri"/>
              </a:rPr>
              <a:t>and about </a:t>
            </a:r>
            <a:r>
              <a:rPr sz="2800" dirty="0">
                <a:latin typeface="Calibri"/>
                <a:cs typeface="Calibri"/>
              </a:rPr>
              <a:t>1 in 4 </a:t>
            </a:r>
            <a:r>
              <a:rPr sz="2800" spc="-35" dirty="0">
                <a:latin typeface="Calibri"/>
                <a:cs typeface="Calibri"/>
              </a:rPr>
              <a:t>have bilateral </a:t>
            </a:r>
            <a:r>
              <a:rPr sz="2800" spc="-30" dirty="0">
                <a:latin typeface="Calibri"/>
                <a:cs typeface="Calibri"/>
              </a:rPr>
              <a:t> </a:t>
            </a:r>
            <a:r>
              <a:rPr sz="2800" spc="-10" dirty="0">
                <a:latin typeface="Calibri"/>
                <a:cs typeface="Calibri"/>
              </a:rPr>
              <a:t>damage</a:t>
            </a:r>
            <a:r>
              <a:rPr sz="2800" spc="-65" dirty="0">
                <a:latin typeface="Calibri"/>
                <a:cs typeface="Calibri"/>
              </a:rPr>
              <a:t> </a:t>
            </a:r>
            <a:r>
              <a:rPr sz="2800" spc="-25" dirty="0">
                <a:latin typeface="Calibri"/>
                <a:cs typeface="Calibri"/>
              </a:rPr>
              <a:t>to </a:t>
            </a:r>
            <a:r>
              <a:rPr sz="2800" spc="-5" dirty="0">
                <a:latin typeface="Calibri"/>
                <a:cs typeface="Calibri"/>
              </a:rPr>
              <a:t>both</a:t>
            </a:r>
            <a:r>
              <a:rPr sz="2800" spc="-20" dirty="0">
                <a:latin typeface="Calibri"/>
                <a:cs typeface="Calibri"/>
              </a:rPr>
              <a:t> </a:t>
            </a:r>
            <a:r>
              <a:rPr sz="2800" spc="-5" dirty="0">
                <a:latin typeface="Calibri"/>
                <a:cs typeface="Calibri"/>
              </a:rPr>
              <a:t>middle</a:t>
            </a:r>
            <a:r>
              <a:rPr sz="2800" spc="10" dirty="0">
                <a:latin typeface="Calibri"/>
                <a:cs typeface="Calibri"/>
              </a:rPr>
              <a:t> </a:t>
            </a:r>
            <a:r>
              <a:rPr sz="2800" dirty="0">
                <a:latin typeface="Calibri"/>
                <a:cs typeface="Calibri"/>
              </a:rPr>
              <a:t>and inner</a:t>
            </a:r>
            <a:r>
              <a:rPr sz="2800" spc="-50" dirty="0">
                <a:latin typeface="Calibri"/>
                <a:cs typeface="Calibri"/>
              </a:rPr>
              <a:t> </a:t>
            </a:r>
            <a:r>
              <a:rPr sz="2800" spc="-125" dirty="0">
                <a:latin typeface="Calibri"/>
                <a:cs typeface="Calibri"/>
              </a:rPr>
              <a:t>ear.</a:t>
            </a:r>
            <a:endParaRPr lang="en-US" sz="2800" spc="-125" dirty="0">
              <a:latin typeface="Calibri"/>
              <a:cs typeface="Calibri"/>
            </a:endParaRPr>
          </a:p>
          <a:p>
            <a:pPr marL="12700" marR="5080">
              <a:lnSpc>
                <a:spcPct val="100200"/>
              </a:lnSpc>
              <a:spcBef>
                <a:spcPts val="85"/>
              </a:spcBef>
            </a:pPr>
            <a:r>
              <a:rPr lang="ar-JO" sz="2000" b="1" dirty="0">
                <a:latin typeface="Calibri"/>
                <a:cs typeface="Calibri"/>
              </a:rPr>
              <a:t>يمثل مستوى الضوضاء في النطاق 140-160 ديسيبل في الخدمة العسكرية 45 ٪ من حالات </a:t>
            </a:r>
            <a:r>
              <a:rPr lang="en-US" sz="2000" b="1" dirty="0">
                <a:latin typeface="Calibri"/>
                <a:cs typeface="Calibri"/>
              </a:rPr>
              <a:t>AAT </a:t>
            </a:r>
            <a:r>
              <a:rPr lang="ar-JO" sz="2000" b="1" dirty="0">
                <a:latin typeface="Calibri"/>
                <a:cs typeface="Calibri"/>
              </a:rPr>
              <a:t>وحوالي 1 من كل 4 له أضرار ثنائية في كل من الأذن الوسطى والداخلية</a:t>
            </a:r>
            <a:endParaRPr sz="2000" b="1" dirty="0">
              <a:latin typeface="Calibri"/>
              <a:cs typeface="Calibri"/>
            </a:endParaRPr>
          </a:p>
          <a:p>
            <a:pPr marL="12700">
              <a:lnSpc>
                <a:spcPct val="100000"/>
              </a:lnSpc>
              <a:spcBef>
                <a:spcPts val="1825"/>
              </a:spcBef>
            </a:pPr>
            <a:r>
              <a:rPr sz="3200" spc="-5" dirty="0">
                <a:solidFill>
                  <a:srgbClr val="006600"/>
                </a:solidFill>
                <a:latin typeface="Calibri"/>
                <a:cs typeface="Calibri"/>
              </a:rPr>
              <a:t>Signs</a:t>
            </a:r>
            <a:r>
              <a:rPr sz="3200" spc="-15" dirty="0">
                <a:solidFill>
                  <a:srgbClr val="006600"/>
                </a:solidFill>
                <a:latin typeface="Calibri"/>
                <a:cs typeface="Calibri"/>
              </a:rPr>
              <a:t> </a:t>
            </a:r>
            <a:r>
              <a:rPr sz="3200" spc="-5" dirty="0">
                <a:solidFill>
                  <a:srgbClr val="006600"/>
                </a:solidFill>
                <a:latin typeface="Calibri"/>
                <a:cs typeface="Calibri"/>
              </a:rPr>
              <a:t>and</a:t>
            </a:r>
            <a:r>
              <a:rPr sz="3200" spc="-10" dirty="0">
                <a:solidFill>
                  <a:srgbClr val="006600"/>
                </a:solidFill>
                <a:latin typeface="Calibri"/>
                <a:cs typeface="Calibri"/>
              </a:rPr>
              <a:t> </a:t>
            </a:r>
            <a:r>
              <a:rPr sz="3200" spc="-40" dirty="0">
                <a:solidFill>
                  <a:srgbClr val="006600"/>
                </a:solidFill>
                <a:latin typeface="Calibri"/>
                <a:cs typeface="Calibri"/>
              </a:rPr>
              <a:t>symptoms:</a:t>
            </a:r>
            <a:endParaRPr sz="3200" dirty="0">
              <a:latin typeface="Calibri"/>
              <a:cs typeface="Calibri"/>
            </a:endParaRPr>
          </a:p>
          <a:p>
            <a:pPr marL="204470" indent="-192405">
              <a:lnSpc>
                <a:spcPct val="100000"/>
              </a:lnSpc>
              <a:spcBef>
                <a:spcPts val="740"/>
              </a:spcBef>
              <a:buChar char="-"/>
              <a:tabLst>
                <a:tab pos="205104" algn="l"/>
              </a:tabLst>
            </a:pPr>
            <a:r>
              <a:rPr sz="2800" spc="-5" dirty="0">
                <a:latin typeface="Calibri"/>
                <a:cs typeface="Calibri"/>
              </a:rPr>
              <a:t>Hearing</a:t>
            </a:r>
            <a:r>
              <a:rPr sz="2800" spc="-40" dirty="0">
                <a:latin typeface="Calibri"/>
                <a:cs typeface="Calibri"/>
              </a:rPr>
              <a:t> </a:t>
            </a:r>
            <a:r>
              <a:rPr sz="2800" spc="-5" dirty="0">
                <a:latin typeface="Calibri"/>
                <a:cs typeface="Calibri"/>
              </a:rPr>
              <a:t>loss,</a:t>
            </a:r>
            <a:r>
              <a:rPr sz="2800" spc="-35" dirty="0">
                <a:latin typeface="Calibri"/>
                <a:cs typeface="Calibri"/>
              </a:rPr>
              <a:t> </a:t>
            </a:r>
            <a:r>
              <a:rPr sz="2800" spc="-5" dirty="0">
                <a:latin typeface="Calibri"/>
                <a:cs typeface="Calibri"/>
              </a:rPr>
              <a:t>pain</a:t>
            </a:r>
            <a:r>
              <a:rPr sz="2800" spc="-65" dirty="0">
                <a:latin typeface="Calibri"/>
                <a:cs typeface="Calibri"/>
              </a:rPr>
              <a:t> </a:t>
            </a:r>
            <a:r>
              <a:rPr sz="2800" dirty="0">
                <a:latin typeface="Calibri"/>
                <a:cs typeface="Calibri"/>
              </a:rPr>
              <a:t>and</a:t>
            </a:r>
            <a:r>
              <a:rPr sz="2800" spc="-10" dirty="0">
                <a:latin typeface="Calibri"/>
                <a:cs typeface="Calibri"/>
              </a:rPr>
              <a:t> </a:t>
            </a:r>
            <a:r>
              <a:rPr sz="2800" spc="-5" dirty="0">
                <a:latin typeface="Calibri"/>
                <a:cs typeface="Calibri"/>
              </a:rPr>
              <a:t>tinnitus.</a:t>
            </a:r>
            <a:r>
              <a:rPr lang="ar-JO" sz="2800" spc="-5" dirty="0">
                <a:latin typeface="Calibri"/>
                <a:cs typeface="Calibri"/>
              </a:rPr>
              <a:t> </a:t>
            </a:r>
            <a:r>
              <a:rPr lang="ar-JO" sz="2000" b="1" spc="-5" dirty="0">
                <a:latin typeface="Calibri"/>
                <a:cs typeface="Calibri"/>
              </a:rPr>
              <a:t>فقدان السمع والألم وطنين الأذن</a:t>
            </a:r>
            <a:endParaRPr sz="2000" b="1" dirty="0">
              <a:latin typeface="Calibri"/>
              <a:cs typeface="Calibri"/>
            </a:endParaRPr>
          </a:p>
          <a:p>
            <a:pPr marL="173990" indent="-161925">
              <a:lnSpc>
                <a:spcPct val="100000"/>
              </a:lnSpc>
              <a:spcBef>
                <a:spcPts val="700"/>
              </a:spcBef>
              <a:buSzPct val="85714"/>
              <a:buChar char="-"/>
              <a:tabLst>
                <a:tab pos="174625" algn="l"/>
              </a:tabLst>
            </a:pPr>
            <a:r>
              <a:rPr sz="2800" spc="-5" dirty="0">
                <a:latin typeface="Calibri"/>
                <a:cs typeface="Calibri"/>
              </a:rPr>
              <a:t>Tinnitus</a:t>
            </a:r>
            <a:r>
              <a:rPr sz="2800" spc="-30" dirty="0">
                <a:latin typeface="Calibri"/>
                <a:cs typeface="Calibri"/>
              </a:rPr>
              <a:t> </a:t>
            </a:r>
            <a:r>
              <a:rPr sz="2800" spc="-35" dirty="0">
                <a:latin typeface="Calibri"/>
                <a:cs typeface="Calibri"/>
              </a:rPr>
              <a:t>may</a:t>
            </a:r>
            <a:r>
              <a:rPr sz="2800" spc="-10" dirty="0">
                <a:latin typeface="Calibri"/>
                <a:cs typeface="Calibri"/>
              </a:rPr>
              <a:t> </a:t>
            </a:r>
            <a:r>
              <a:rPr sz="2800" spc="-5" dirty="0">
                <a:latin typeface="Calibri"/>
                <a:cs typeface="Calibri"/>
              </a:rPr>
              <a:t>be</a:t>
            </a:r>
            <a:r>
              <a:rPr sz="2800" spc="5" dirty="0">
                <a:latin typeface="Calibri"/>
                <a:cs typeface="Calibri"/>
              </a:rPr>
              <a:t> </a:t>
            </a:r>
            <a:r>
              <a:rPr sz="2800" spc="-5" dirty="0">
                <a:latin typeface="Calibri"/>
                <a:cs typeface="Calibri"/>
              </a:rPr>
              <a:t>the</a:t>
            </a:r>
            <a:r>
              <a:rPr sz="2800" spc="-10" dirty="0">
                <a:latin typeface="Calibri"/>
                <a:cs typeface="Calibri"/>
              </a:rPr>
              <a:t> </a:t>
            </a:r>
            <a:r>
              <a:rPr sz="2800" spc="-30" dirty="0">
                <a:latin typeface="Calibri"/>
                <a:cs typeface="Calibri"/>
              </a:rPr>
              <a:t>complaint</a:t>
            </a:r>
            <a:r>
              <a:rPr sz="2800" spc="85" dirty="0">
                <a:latin typeface="Calibri"/>
                <a:cs typeface="Calibri"/>
              </a:rPr>
              <a:t> </a:t>
            </a:r>
            <a:r>
              <a:rPr sz="2800" spc="-5" dirty="0">
                <a:latin typeface="Calibri"/>
                <a:cs typeface="Calibri"/>
              </a:rPr>
              <a:t>and</a:t>
            </a:r>
            <a:r>
              <a:rPr sz="2800" spc="25" dirty="0">
                <a:latin typeface="Calibri"/>
                <a:cs typeface="Calibri"/>
              </a:rPr>
              <a:t> </a:t>
            </a:r>
            <a:r>
              <a:rPr sz="2800" dirty="0">
                <a:latin typeface="Calibri"/>
                <a:cs typeface="Calibri"/>
              </a:rPr>
              <a:t>not</a:t>
            </a:r>
            <a:r>
              <a:rPr sz="2800" spc="-40" dirty="0">
                <a:latin typeface="Calibri"/>
                <a:cs typeface="Calibri"/>
              </a:rPr>
              <a:t> </a:t>
            </a:r>
            <a:r>
              <a:rPr sz="2800" spc="-5" dirty="0">
                <a:latin typeface="Calibri"/>
                <a:cs typeface="Calibri"/>
              </a:rPr>
              <a:t>the</a:t>
            </a:r>
            <a:r>
              <a:rPr sz="2800" spc="10" dirty="0">
                <a:latin typeface="Calibri"/>
                <a:cs typeface="Calibri"/>
              </a:rPr>
              <a:t> </a:t>
            </a:r>
            <a:r>
              <a:rPr sz="2800" spc="-5" dirty="0">
                <a:latin typeface="Calibri"/>
                <a:cs typeface="Calibri"/>
              </a:rPr>
              <a:t>hearing</a:t>
            </a:r>
            <a:r>
              <a:rPr sz="2800" spc="-40" dirty="0">
                <a:latin typeface="Calibri"/>
                <a:cs typeface="Calibri"/>
              </a:rPr>
              <a:t> </a:t>
            </a:r>
            <a:r>
              <a:rPr sz="2800" spc="-5" dirty="0">
                <a:latin typeface="Calibri"/>
                <a:cs typeface="Calibri"/>
              </a:rPr>
              <a:t>loss</a:t>
            </a:r>
            <a:r>
              <a:rPr sz="2000" b="1" spc="-5" dirty="0">
                <a:latin typeface="Calibri"/>
                <a:cs typeface="Calibri"/>
              </a:rPr>
              <a:t>.</a:t>
            </a:r>
            <a:r>
              <a:rPr lang="ar-JO" sz="2000" b="1" spc="-5" dirty="0">
                <a:latin typeface="Calibri"/>
                <a:cs typeface="Calibri"/>
              </a:rPr>
              <a:t> قد يكون طنين الأذن هو الشكوى وليس فقدان السمع</a:t>
            </a:r>
            <a:endParaRPr sz="2000" b="1" dirty="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5253" y="713613"/>
            <a:ext cx="4779010" cy="574040"/>
          </a:xfrm>
          <a:prstGeom prst="rect">
            <a:avLst/>
          </a:prstGeom>
        </p:spPr>
        <p:txBody>
          <a:bodyPr vert="horz" wrap="square" lIns="0" tIns="12700" rIns="0" bIns="0" rtlCol="0">
            <a:spAutoFit/>
          </a:bodyPr>
          <a:lstStyle/>
          <a:p>
            <a:pPr marL="12700">
              <a:lnSpc>
                <a:spcPct val="100000"/>
              </a:lnSpc>
              <a:spcBef>
                <a:spcPts val="100"/>
              </a:spcBef>
            </a:pPr>
            <a:r>
              <a:rPr sz="3600" b="1" spc="-10" dirty="0">
                <a:latin typeface="Calibri"/>
                <a:cs typeface="Calibri"/>
              </a:rPr>
              <a:t>On</a:t>
            </a:r>
            <a:r>
              <a:rPr sz="3600" b="1" spc="-75" dirty="0">
                <a:latin typeface="Calibri"/>
                <a:cs typeface="Calibri"/>
              </a:rPr>
              <a:t> </a:t>
            </a:r>
            <a:r>
              <a:rPr sz="3600" b="1" spc="-20" dirty="0">
                <a:latin typeface="Calibri"/>
                <a:cs typeface="Calibri"/>
              </a:rPr>
              <a:t>physical</a:t>
            </a:r>
            <a:r>
              <a:rPr sz="3600" b="1" spc="-30" dirty="0">
                <a:latin typeface="Calibri"/>
                <a:cs typeface="Calibri"/>
              </a:rPr>
              <a:t> </a:t>
            </a:r>
            <a:r>
              <a:rPr sz="3600" b="1" spc="-20" dirty="0">
                <a:latin typeface="Calibri"/>
                <a:cs typeface="Calibri"/>
              </a:rPr>
              <a:t>examination:</a:t>
            </a:r>
            <a:endParaRPr sz="3600" dirty="0">
              <a:latin typeface="Calibri"/>
              <a:cs typeface="Calibri"/>
            </a:endParaRPr>
          </a:p>
        </p:txBody>
      </p:sp>
      <p:sp>
        <p:nvSpPr>
          <p:cNvPr id="3" name="object 3"/>
          <p:cNvSpPr txBox="1"/>
          <p:nvPr/>
        </p:nvSpPr>
        <p:spPr>
          <a:xfrm>
            <a:off x="835253" y="1285493"/>
            <a:ext cx="10347325" cy="5030993"/>
          </a:xfrm>
          <a:prstGeom prst="rect">
            <a:avLst/>
          </a:prstGeom>
        </p:spPr>
        <p:txBody>
          <a:bodyPr vert="horz" wrap="square" lIns="0" tIns="83820" rIns="0" bIns="0" rtlCol="0">
            <a:spAutoFit/>
          </a:bodyPr>
          <a:lstStyle/>
          <a:p>
            <a:pPr marL="356870" marR="5080" indent="-344805">
              <a:lnSpc>
                <a:spcPct val="79100"/>
              </a:lnSpc>
              <a:spcBef>
                <a:spcPts val="660"/>
              </a:spcBef>
              <a:buClr>
                <a:srgbClr val="797979"/>
              </a:buClr>
              <a:buChar char="-"/>
              <a:tabLst>
                <a:tab pos="356870" algn="l"/>
                <a:tab pos="357505" algn="l"/>
              </a:tabLst>
            </a:pPr>
            <a:r>
              <a:rPr sz="2200" dirty="0">
                <a:latin typeface="Calibri"/>
                <a:cs typeface="Calibri"/>
              </a:rPr>
              <a:t>The</a:t>
            </a:r>
            <a:r>
              <a:rPr sz="2200" spc="-15" dirty="0">
                <a:latin typeface="Calibri"/>
                <a:cs typeface="Calibri"/>
              </a:rPr>
              <a:t> </a:t>
            </a:r>
            <a:r>
              <a:rPr sz="2200" dirty="0">
                <a:latin typeface="Calibri"/>
                <a:cs typeface="Calibri"/>
              </a:rPr>
              <a:t>ear</a:t>
            </a:r>
            <a:r>
              <a:rPr sz="2200" spc="-15" dirty="0">
                <a:latin typeface="Calibri"/>
                <a:cs typeface="Calibri"/>
              </a:rPr>
              <a:t> </a:t>
            </a:r>
            <a:r>
              <a:rPr sz="2200" dirty="0">
                <a:latin typeface="Calibri"/>
                <a:cs typeface="Calibri"/>
              </a:rPr>
              <a:t>is</a:t>
            </a:r>
            <a:r>
              <a:rPr sz="2200" spc="10" dirty="0">
                <a:latin typeface="Calibri"/>
                <a:cs typeface="Calibri"/>
              </a:rPr>
              <a:t> </a:t>
            </a:r>
            <a:r>
              <a:rPr sz="2200" spc="-5" dirty="0">
                <a:latin typeface="Calibri"/>
                <a:cs typeface="Calibri"/>
              </a:rPr>
              <a:t>usually</a:t>
            </a:r>
            <a:r>
              <a:rPr sz="2200" spc="-55" dirty="0">
                <a:latin typeface="Calibri"/>
                <a:cs typeface="Calibri"/>
              </a:rPr>
              <a:t> </a:t>
            </a:r>
            <a:r>
              <a:rPr sz="2200" spc="-5" dirty="0">
                <a:latin typeface="Calibri"/>
                <a:cs typeface="Calibri"/>
              </a:rPr>
              <a:t>normal</a:t>
            </a:r>
            <a:r>
              <a:rPr sz="2200" spc="-60" dirty="0">
                <a:latin typeface="Calibri"/>
                <a:cs typeface="Calibri"/>
              </a:rPr>
              <a:t> </a:t>
            </a:r>
            <a:r>
              <a:rPr sz="2200" dirty="0">
                <a:latin typeface="Calibri"/>
                <a:cs typeface="Calibri"/>
              </a:rPr>
              <a:t>unless</a:t>
            </a:r>
            <a:r>
              <a:rPr sz="2200" spc="-95" dirty="0">
                <a:latin typeface="Calibri"/>
                <a:cs typeface="Calibri"/>
              </a:rPr>
              <a:t> </a:t>
            </a:r>
            <a:r>
              <a:rPr sz="2200" dirty="0">
                <a:latin typeface="Calibri"/>
                <a:cs typeface="Calibri"/>
              </a:rPr>
              <a:t>the</a:t>
            </a:r>
            <a:r>
              <a:rPr sz="2200" spc="15" dirty="0">
                <a:latin typeface="Calibri"/>
                <a:cs typeface="Calibri"/>
              </a:rPr>
              <a:t> </a:t>
            </a:r>
            <a:r>
              <a:rPr sz="2200" dirty="0">
                <a:latin typeface="Calibri"/>
                <a:cs typeface="Calibri"/>
              </a:rPr>
              <a:t>tympanic</a:t>
            </a:r>
            <a:r>
              <a:rPr sz="2200" spc="-80" dirty="0">
                <a:latin typeface="Calibri"/>
                <a:cs typeface="Calibri"/>
              </a:rPr>
              <a:t> </a:t>
            </a:r>
            <a:r>
              <a:rPr sz="2200" spc="-20" dirty="0">
                <a:latin typeface="Calibri"/>
                <a:cs typeface="Calibri"/>
              </a:rPr>
              <a:t>membrane</a:t>
            </a:r>
            <a:r>
              <a:rPr sz="2200" spc="45" dirty="0">
                <a:latin typeface="Calibri"/>
                <a:cs typeface="Calibri"/>
              </a:rPr>
              <a:t> </a:t>
            </a:r>
            <a:r>
              <a:rPr sz="2200" dirty="0">
                <a:latin typeface="Calibri"/>
                <a:cs typeface="Calibri"/>
              </a:rPr>
              <a:t>is</a:t>
            </a:r>
            <a:r>
              <a:rPr sz="2200" spc="10" dirty="0">
                <a:latin typeface="Calibri"/>
                <a:cs typeface="Calibri"/>
              </a:rPr>
              <a:t> </a:t>
            </a:r>
            <a:r>
              <a:rPr sz="2200" spc="-5" dirty="0">
                <a:latin typeface="Calibri"/>
                <a:cs typeface="Calibri"/>
              </a:rPr>
              <a:t>ruptured</a:t>
            </a:r>
            <a:r>
              <a:rPr sz="2200" spc="-95" dirty="0">
                <a:latin typeface="Calibri"/>
                <a:cs typeface="Calibri"/>
              </a:rPr>
              <a:t> </a:t>
            </a:r>
            <a:r>
              <a:rPr sz="2200" dirty="0">
                <a:latin typeface="Calibri"/>
                <a:cs typeface="Calibri"/>
              </a:rPr>
              <a:t>which</a:t>
            </a:r>
            <a:r>
              <a:rPr sz="2200" spc="-75" dirty="0">
                <a:latin typeface="Calibri"/>
                <a:cs typeface="Calibri"/>
              </a:rPr>
              <a:t> </a:t>
            </a:r>
            <a:r>
              <a:rPr sz="2200" spc="5" dirty="0">
                <a:latin typeface="Calibri"/>
                <a:cs typeface="Calibri"/>
              </a:rPr>
              <a:t>occur</a:t>
            </a:r>
            <a:r>
              <a:rPr sz="2200" spc="-65" dirty="0">
                <a:latin typeface="Calibri"/>
                <a:cs typeface="Calibri"/>
              </a:rPr>
              <a:t> </a:t>
            </a:r>
            <a:r>
              <a:rPr sz="2200" dirty="0">
                <a:latin typeface="Calibri"/>
                <a:cs typeface="Calibri"/>
              </a:rPr>
              <a:t>in </a:t>
            </a:r>
            <a:r>
              <a:rPr sz="2200" spc="5" dirty="0">
                <a:latin typeface="Calibri"/>
                <a:cs typeface="Calibri"/>
              </a:rPr>
              <a:t>30% </a:t>
            </a:r>
            <a:r>
              <a:rPr sz="2200" spc="-484" dirty="0">
                <a:latin typeface="Calibri"/>
                <a:cs typeface="Calibri"/>
              </a:rPr>
              <a:t> </a:t>
            </a:r>
            <a:r>
              <a:rPr sz="2200" spc="5" dirty="0">
                <a:latin typeface="Calibri"/>
                <a:cs typeface="Calibri"/>
              </a:rPr>
              <a:t>of</a:t>
            </a:r>
            <a:r>
              <a:rPr sz="2200" spc="-25" dirty="0">
                <a:latin typeface="Calibri"/>
                <a:cs typeface="Calibri"/>
              </a:rPr>
              <a:t> </a:t>
            </a:r>
            <a:r>
              <a:rPr sz="2200" dirty="0">
                <a:latin typeface="Calibri"/>
                <a:cs typeface="Calibri"/>
              </a:rPr>
              <a:t>cases.</a:t>
            </a:r>
            <a:r>
              <a:rPr lang="ar-JO" sz="2200" dirty="0">
                <a:latin typeface="Calibri"/>
                <a:cs typeface="Calibri"/>
              </a:rPr>
              <a:t> </a:t>
            </a:r>
            <a:r>
              <a:rPr lang="ar-JO" sz="2000" b="1" dirty="0">
                <a:latin typeface="Calibri"/>
                <a:cs typeface="Calibri"/>
              </a:rPr>
              <a:t>عادة ما تكون الأذن طبيعية ما لم يتمزق الغشاء الطبلي والذي يحدث في 30٪ من الحالات</a:t>
            </a:r>
            <a:endParaRPr sz="2000" b="1" dirty="0">
              <a:latin typeface="Calibri"/>
              <a:cs typeface="Calibri"/>
            </a:endParaRPr>
          </a:p>
          <a:p>
            <a:pPr marL="329565" marR="301625" indent="-317500">
              <a:lnSpc>
                <a:spcPts val="2640"/>
              </a:lnSpc>
              <a:spcBef>
                <a:spcPts val="40"/>
              </a:spcBef>
              <a:buClr>
                <a:srgbClr val="797979"/>
              </a:buClr>
              <a:buFont typeface="Calibri"/>
              <a:buChar char="-"/>
              <a:tabLst>
                <a:tab pos="356870" algn="l"/>
                <a:tab pos="357505" algn="l"/>
              </a:tabLst>
            </a:pPr>
            <a:r>
              <a:rPr dirty="0"/>
              <a:t>	</a:t>
            </a:r>
            <a:r>
              <a:rPr sz="2200" dirty="0">
                <a:latin typeface="Calibri"/>
                <a:cs typeface="Calibri"/>
              </a:rPr>
              <a:t>Damage</a:t>
            </a:r>
            <a:r>
              <a:rPr sz="2200" spc="-60" dirty="0">
                <a:latin typeface="Calibri"/>
                <a:cs typeface="Calibri"/>
              </a:rPr>
              <a:t> </a:t>
            </a:r>
            <a:r>
              <a:rPr sz="2200" spc="-10" dirty="0">
                <a:latin typeface="Calibri"/>
                <a:cs typeface="Calibri"/>
              </a:rPr>
              <a:t>to</a:t>
            </a:r>
            <a:r>
              <a:rPr sz="2200" spc="-5" dirty="0">
                <a:latin typeface="Calibri"/>
                <a:cs typeface="Calibri"/>
              </a:rPr>
              <a:t> </a:t>
            </a:r>
            <a:r>
              <a:rPr sz="2200" dirty="0">
                <a:latin typeface="Calibri"/>
                <a:cs typeface="Calibri"/>
              </a:rPr>
              <a:t>the</a:t>
            </a:r>
            <a:r>
              <a:rPr sz="2200" spc="-10" dirty="0">
                <a:latin typeface="Calibri"/>
                <a:cs typeface="Calibri"/>
              </a:rPr>
              <a:t> </a:t>
            </a:r>
            <a:r>
              <a:rPr sz="2200" spc="-5" dirty="0">
                <a:latin typeface="Calibri"/>
                <a:cs typeface="Calibri"/>
              </a:rPr>
              <a:t>cochlea,</a:t>
            </a:r>
            <a:r>
              <a:rPr sz="2200" spc="-60" dirty="0">
                <a:latin typeface="Calibri"/>
                <a:cs typeface="Calibri"/>
              </a:rPr>
              <a:t> </a:t>
            </a:r>
            <a:r>
              <a:rPr sz="2200" spc="-10" dirty="0">
                <a:latin typeface="Calibri"/>
                <a:cs typeface="Calibri"/>
              </a:rPr>
              <a:t>vestibular</a:t>
            </a:r>
            <a:r>
              <a:rPr sz="2200" spc="-110" dirty="0">
                <a:latin typeface="Calibri"/>
                <a:cs typeface="Calibri"/>
              </a:rPr>
              <a:t> </a:t>
            </a:r>
            <a:r>
              <a:rPr sz="2200" spc="-15" dirty="0">
                <a:latin typeface="Calibri"/>
                <a:cs typeface="Calibri"/>
              </a:rPr>
              <a:t>system</a:t>
            </a:r>
            <a:r>
              <a:rPr sz="2200" spc="-20" dirty="0">
                <a:latin typeface="Calibri"/>
                <a:cs typeface="Calibri"/>
              </a:rPr>
              <a:t> </a:t>
            </a:r>
            <a:r>
              <a:rPr sz="2200" dirty="0">
                <a:latin typeface="Calibri"/>
                <a:cs typeface="Calibri"/>
              </a:rPr>
              <a:t>and</a:t>
            </a:r>
            <a:r>
              <a:rPr sz="2200" spc="5" dirty="0">
                <a:latin typeface="Calibri"/>
                <a:cs typeface="Calibri"/>
              </a:rPr>
              <a:t> </a:t>
            </a:r>
            <a:r>
              <a:rPr sz="2200" dirty="0">
                <a:latin typeface="Calibri"/>
                <a:cs typeface="Calibri"/>
              </a:rPr>
              <a:t>ossicles</a:t>
            </a:r>
            <a:r>
              <a:rPr sz="2200" spc="-10" dirty="0">
                <a:latin typeface="Calibri"/>
                <a:cs typeface="Calibri"/>
              </a:rPr>
              <a:t> </a:t>
            </a:r>
            <a:r>
              <a:rPr sz="2200" spc="5" dirty="0">
                <a:latin typeface="Calibri"/>
                <a:cs typeface="Calibri"/>
              </a:rPr>
              <a:t>of</a:t>
            </a:r>
            <a:r>
              <a:rPr sz="2200" spc="-65" dirty="0">
                <a:latin typeface="Calibri"/>
                <a:cs typeface="Calibri"/>
              </a:rPr>
              <a:t> </a:t>
            </a:r>
            <a:r>
              <a:rPr sz="2200" dirty="0">
                <a:latin typeface="Calibri"/>
                <a:cs typeface="Calibri"/>
              </a:rPr>
              <a:t>middle</a:t>
            </a:r>
            <a:r>
              <a:rPr sz="2200" spc="-60" dirty="0">
                <a:latin typeface="Calibri"/>
                <a:cs typeface="Calibri"/>
              </a:rPr>
              <a:t> </a:t>
            </a:r>
            <a:r>
              <a:rPr sz="2200" dirty="0">
                <a:latin typeface="Calibri"/>
                <a:cs typeface="Calibri"/>
              </a:rPr>
              <a:t>ear</a:t>
            </a:r>
            <a:r>
              <a:rPr sz="2200" spc="-10" dirty="0">
                <a:latin typeface="Calibri"/>
                <a:cs typeface="Calibri"/>
              </a:rPr>
              <a:t> </a:t>
            </a:r>
            <a:r>
              <a:rPr sz="2200" spc="-15" dirty="0">
                <a:latin typeface="Calibri"/>
                <a:cs typeface="Calibri"/>
              </a:rPr>
              <a:t>may</a:t>
            </a:r>
            <a:r>
              <a:rPr sz="2200" spc="-10" dirty="0">
                <a:latin typeface="Calibri"/>
                <a:cs typeface="Calibri"/>
              </a:rPr>
              <a:t> </a:t>
            </a:r>
            <a:r>
              <a:rPr sz="2200" dirty="0">
                <a:latin typeface="Calibri"/>
                <a:cs typeface="Calibri"/>
              </a:rPr>
              <a:t>also</a:t>
            </a:r>
            <a:r>
              <a:rPr sz="2200" spc="-35" dirty="0">
                <a:latin typeface="Calibri"/>
                <a:cs typeface="Calibri"/>
              </a:rPr>
              <a:t> </a:t>
            </a:r>
            <a:r>
              <a:rPr sz="2200" spc="5" dirty="0">
                <a:latin typeface="Calibri"/>
                <a:cs typeface="Calibri"/>
              </a:rPr>
              <a:t>occur</a:t>
            </a:r>
            <a:r>
              <a:rPr sz="2200" spc="-65" dirty="0">
                <a:latin typeface="Calibri"/>
                <a:cs typeface="Calibri"/>
              </a:rPr>
              <a:t> </a:t>
            </a:r>
            <a:r>
              <a:rPr sz="2200" spc="-5" dirty="0">
                <a:latin typeface="Calibri"/>
                <a:cs typeface="Calibri"/>
              </a:rPr>
              <a:t>in </a:t>
            </a:r>
            <a:r>
              <a:rPr sz="2200" spc="-480" dirty="0">
                <a:latin typeface="Calibri"/>
                <a:cs typeface="Calibri"/>
              </a:rPr>
              <a:t> </a:t>
            </a:r>
            <a:r>
              <a:rPr sz="2200" spc="5" dirty="0">
                <a:latin typeface="Calibri"/>
                <a:cs typeface="Calibri"/>
              </a:rPr>
              <a:t>30%</a:t>
            </a:r>
            <a:r>
              <a:rPr sz="2200" spc="-65" dirty="0">
                <a:latin typeface="Calibri"/>
                <a:cs typeface="Calibri"/>
              </a:rPr>
              <a:t> </a:t>
            </a:r>
            <a:r>
              <a:rPr sz="2200" spc="5" dirty="0">
                <a:latin typeface="Calibri"/>
                <a:cs typeface="Calibri"/>
              </a:rPr>
              <a:t>of</a:t>
            </a:r>
            <a:r>
              <a:rPr sz="2200" spc="-70" dirty="0">
                <a:latin typeface="Calibri"/>
                <a:cs typeface="Calibri"/>
              </a:rPr>
              <a:t> </a:t>
            </a:r>
            <a:r>
              <a:rPr sz="2200" dirty="0">
                <a:latin typeface="Calibri"/>
                <a:cs typeface="Calibri"/>
              </a:rPr>
              <a:t>cases</a:t>
            </a:r>
            <a:r>
              <a:rPr sz="2000" b="1" dirty="0">
                <a:latin typeface="Calibri"/>
                <a:cs typeface="Calibri"/>
              </a:rPr>
              <a:t>.</a:t>
            </a:r>
            <a:r>
              <a:rPr lang="ar-JO" sz="2000" b="1" dirty="0">
                <a:latin typeface="Calibri"/>
                <a:cs typeface="Calibri"/>
              </a:rPr>
              <a:t> قد يحدث أيضًا تلف في القوقعة والجهاز الدهليزي وعظميات الأذن الوسطى في 30٪ من الحالات</a:t>
            </a:r>
            <a:endParaRPr sz="2000" b="1" dirty="0">
              <a:latin typeface="Calibri"/>
              <a:cs typeface="Calibri"/>
            </a:endParaRPr>
          </a:p>
          <a:p>
            <a:pPr>
              <a:lnSpc>
                <a:spcPct val="100000"/>
              </a:lnSpc>
              <a:spcBef>
                <a:spcPts val="10"/>
              </a:spcBef>
            </a:pPr>
            <a:endParaRPr sz="1900" dirty="0">
              <a:latin typeface="Calibri"/>
              <a:cs typeface="Calibri"/>
            </a:endParaRPr>
          </a:p>
          <a:p>
            <a:pPr marL="12700">
              <a:lnSpc>
                <a:spcPct val="100000"/>
              </a:lnSpc>
            </a:pPr>
            <a:r>
              <a:rPr sz="3600" b="1" dirty="0">
                <a:solidFill>
                  <a:srgbClr val="006600"/>
                </a:solidFill>
                <a:latin typeface="Calibri"/>
                <a:cs typeface="Calibri"/>
              </a:rPr>
              <a:t>Audiometric</a:t>
            </a:r>
            <a:r>
              <a:rPr sz="3600" b="1" spc="-75" dirty="0">
                <a:solidFill>
                  <a:srgbClr val="006600"/>
                </a:solidFill>
                <a:latin typeface="Calibri"/>
                <a:cs typeface="Calibri"/>
              </a:rPr>
              <a:t> </a:t>
            </a:r>
            <a:r>
              <a:rPr sz="3600" b="1" spc="-20" dirty="0">
                <a:solidFill>
                  <a:srgbClr val="006600"/>
                </a:solidFill>
                <a:latin typeface="Calibri"/>
                <a:cs typeface="Calibri"/>
              </a:rPr>
              <a:t>testing</a:t>
            </a:r>
            <a:r>
              <a:rPr sz="3600" b="1" spc="-5" dirty="0">
                <a:solidFill>
                  <a:srgbClr val="006600"/>
                </a:solidFill>
                <a:latin typeface="Calibri"/>
                <a:cs typeface="Calibri"/>
              </a:rPr>
              <a:t> reflects:</a:t>
            </a:r>
            <a:endParaRPr sz="3600" dirty="0">
              <a:latin typeface="Calibri"/>
              <a:cs typeface="Calibri"/>
            </a:endParaRPr>
          </a:p>
          <a:p>
            <a:pPr marL="12700">
              <a:lnSpc>
                <a:spcPts val="3390"/>
              </a:lnSpc>
              <a:spcBef>
                <a:spcPts val="150"/>
              </a:spcBef>
            </a:pPr>
            <a:r>
              <a:rPr sz="3000" b="1" spc="-5" dirty="0">
                <a:latin typeface="Calibri"/>
                <a:cs typeface="Calibri"/>
              </a:rPr>
              <a:t>Conductive</a:t>
            </a:r>
            <a:r>
              <a:rPr sz="3000" b="1" spc="-45" dirty="0">
                <a:latin typeface="Calibri"/>
                <a:cs typeface="Calibri"/>
              </a:rPr>
              <a:t> </a:t>
            </a:r>
            <a:r>
              <a:rPr sz="3000" b="1" dirty="0">
                <a:latin typeface="Calibri"/>
                <a:cs typeface="Calibri"/>
              </a:rPr>
              <a:t>hearing</a:t>
            </a:r>
            <a:r>
              <a:rPr sz="3000" b="1" spc="-25" dirty="0">
                <a:latin typeface="Calibri"/>
                <a:cs typeface="Calibri"/>
              </a:rPr>
              <a:t> </a:t>
            </a:r>
            <a:r>
              <a:rPr sz="3000" b="1" dirty="0">
                <a:latin typeface="Calibri"/>
                <a:cs typeface="Calibri"/>
              </a:rPr>
              <a:t>loss</a:t>
            </a:r>
            <a:r>
              <a:rPr sz="3000" b="1" spc="-30" dirty="0">
                <a:latin typeface="Calibri"/>
                <a:cs typeface="Calibri"/>
              </a:rPr>
              <a:t> </a:t>
            </a:r>
            <a:r>
              <a:rPr sz="2200" spc="-5" dirty="0">
                <a:latin typeface="Calibri"/>
                <a:cs typeface="Calibri"/>
              </a:rPr>
              <a:t>secondary</a:t>
            </a:r>
            <a:r>
              <a:rPr sz="2200" spc="-55" dirty="0">
                <a:latin typeface="Calibri"/>
                <a:cs typeface="Calibri"/>
              </a:rPr>
              <a:t> </a:t>
            </a:r>
            <a:r>
              <a:rPr sz="2200" spc="-10" dirty="0">
                <a:latin typeface="Calibri"/>
                <a:cs typeface="Calibri"/>
              </a:rPr>
              <a:t>to </a:t>
            </a:r>
            <a:r>
              <a:rPr sz="2200" dirty="0">
                <a:latin typeface="Calibri"/>
                <a:cs typeface="Calibri"/>
              </a:rPr>
              <a:t>the</a:t>
            </a:r>
            <a:r>
              <a:rPr sz="2200" spc="-15" dirty="0">
                <a:latin typeface="Calibri"/>
                <a:cs typeface="Calibri"/>
              </a:rPr>
              <a:t> </a:t>
            </a:r>
            <a:r>
              <a:rPr sz="2200" dirty="0">
                <a:solidFill>
                  <a:srgbClr val="FF0000"/>
                </a:solidFill>
                <a:latin typeface="Calibri"/>
                <a:cs typeface="Calibri"/>
              </a:rPr>
              <a:t>rupture</a:t>
            </a:r>
            <a:r>
              <a:rPr sz="2200" spc="-90" dirty="0">
                <a:solidFill>
                  <a:srgbClr val="FF0000"/>
                </a:solidFill>
                <a:latin typeface="Calibri"/>
                <a:cs typeface="Calibri"/>
              </a:rPr>
              <a:t> </a:t>
            </a:r>
            <a:r>
              <a:rPr sz="2200" spc="5" dirty="0">
                <a:solidFill>
                  <a:srgbClr val="FF0000"/>
                </a:solidFill>
                <a:latin typeface="Calibri"/>
                <a:cs typeface="Calibri"/>
              </a:rPr>
              <a:t>of</a:t>
            </a:r>
            <a:r>
              <a:rPr sz="2200" dirty="0">
                <a:solidFill>
                  <a:srgbClr val="FF0000"/>
                </a:solidFill>
                <a:latin typeface="Calibri"/>
                <a:cs typeface="Calibri"/>
              </a:rPr>
              <a:t> the</a:t>
            </a:r>
            <a:r>
              <a:rPr sz="2200" spc="-20" dirty="0">
                <a:solidFill>
                  <a:srgbClr val="FF0000"/>
                </a:solidFill>
                <a:latin typeface="Calibri"/>
                <a:cs typeface="Calibri"/>
              </a:rPr>
              <a:t> </a:t>
            </a:r>
            <a:r>
              <a:rPr sz="2200" spc="-5" dirty="0">
                <a:solidFill>
                  <a:srgbClr val="FF0000"/>
                </a:solidFill>
                <a:latin typeface="Calibri"/>
                <a:cs typeface="Calibri"/>
              </a:rPr>
              <a:t>tympanic</a:t>
            </a:r>
            <a:r>
              <a:rPr sz="2200" spc="-55" dirty="0">
                <a:solidFill>
                  <a:srgbClr val="FF0000"/>
                </a:solidFill>
                <a:latin typeface="Calibri"/>
                <a:cs typeface="Calibri"/>
              </a:rPr>
              <a:t> </a:t>
            </a:r>
            <a:r>
              <a:rPr sz="2200" spc="-5" dirty="0">
                <a:solidFill>
                  <a:srgbClr val="FF0000"/>
                </a:solidFill>
                <a:latin typeface="Calibri"/>
                <a:cs typeface="Calibri"/>
              </a:rPr>
              <a:t>membrane,</a:t>
            </a:r>
            <a:endParaRPr sz="2200" dirty="0">
              <a:latin typeface="Calibri"/>
              <a:cs typeface="Calibri"/>
            </a:endParaRPr>
          </a:p>
          <a:p>
            <a:pPr marL="12700">
              <a:lnSpc>
                <a:spcPts val="2430"/>
              </a:lnSpc>
            </a:pPr>
            <a:r>
              <a:rPr sz="2200" spc="-5" dirty="0">
                <a:latin typeface="Calibri"/>
                <a:cs typeface="Calibri"/>
              </a:rPr>
              <a:t>disruption</a:t>
            </a:r>
            <a:r>
              <a:rPr sz="2200" spc="-125" dirty="0">
                <a:latin typeface="Calibri"/>
                <a:cs typeface="Calibri"/>
              </a:rPr>
              <a:t> </a:t>
            </a:r>
            <a:r>
              <a:rPr sz="2200" spc="5" dirty="0">
                <a:latin typeface="Calibri"/>
                <a:cs typeface="Calibri"/>
              </a:rPr>
              <a:t>of</a:t>
            </a:r>
            <a:r>
              <a:rPr sz="2200" spc="-20" dirty="0">
                <a:latin typeface="Calibri"/>
                <a:cs typeface="Calibri"/>
              </a:rPr>
              <a:t> </a:t>
            </a:r>
            <a:r>
              <a:rPr sz="2200" dirty="0">
                <a:latin typeface="Calibri"/>
                <a:cs typeface="Calibri"/>
              </a:rPr>
              <a:t>ossicles</a:t>
            </a:r>
            <a:r>
              <a:rPr sz="2200" spc="-55" dirty="0">
                <a:latin typeface="Calibri"/>
                <a:cs typeface="Calibri"/>
              </a:rPr>
              <a:t> </a:t>
            </a:r>
            <a:r>
              <a:rPr sz="2200" dirty="0">
                <a:latin typeface="Calibri"/>
                <a:cs typeface="Calibri"/>
              </a:rPr>
              <a:t>and</a:t>
            </a:r>
            <a:r>
              <a:rPr sz="2200" spc="-55" dirty="0">
                <a:latin typeface="Calibri"/>
                <a:cs typeface="Calibri"/>
              </a:rPr>
              <a:t> </a:t>
            </a:r>
            <a:r>
              <a:rPr sz="2200" spc="-5" dirty="0">
                <a:latin typeface="Calibri"/>
                <a:cs typeface="Calibri"/>
              </a:rPr>
              <a:t>mechanical</a:t>
            </a:r>
            <a:r>
              <a:rPr sz="2200" spc="-85" dirty="0">
                <a:latin typeface="Calibri"/>
                <a:cs typeface="Calibri"/>
              </a:rPr>
              <a:t> </a:t>
            </a:r>
            <a:r>
              <a:rPr sz="2200" dirty="0">
                <a:latin typeface="Calibri"/>
                <a:cs typeface="Calibri"/>
              </a:rPr>
              <a:t>damage</a:t>
            </a:r>
            <a:r>
              <a:rPr sz="2200" spc="-70" dirty="0">
                <a:latin typeface="Calibri"/>
                <a:cs typeface="Calibri"/>
              </a:rPr>
              <a:t> </a:t>
            </a:r>
            <a:r>
              <a:rPr sz="2200" spc="-10" dirty="0">
                <a:latin typeface="Calibri"/>
                <a:cs typeface="Calibri"/>
              </a:rPr>
              <a:t>to</a:t>
            </a:r>
            <a:r>
              <a:rPr sz="2200" spc="-30" dirty="0">
                <a:latin typeface="Calibri"/>
                <a:cs typeface="Calibri"/>
              </a:rPr>
              <a:t> </a:t>
            </a:r>
            <a:r>
              <a:rPr sz="2200" dirty="0">
                <a:latin typeface="Calibri"/>
                <a:cs typeface="Calibri"/>
              </a:rPr>
              <a:t>the</a:t>
            </a:r>
            <a:r>
              <a:rPr sz="2200" spc="-20" dirty="0">
                <a:latin typeface="Calibri"/>
                <a:cs typeface="Calibri"/>
              </a:rPr>
              <a:t> </a:t>
            </a:r>
            <a:r>
              <a:rPr sz="2200" spc="-15" dirty="0">
                <a:latin typeface="Calibri"/>
                <a:cs typeface="Calibri"/>
              </a:rPr>
              <a:t>oval</a:t>
            </a:r>
            <a:r>
              <a:rPr sz="2200" spc="-45" dirty="0">
                <a:latin typeface="Calibri"/>
                <a:cs typeface="Calibri"/>
              </a:rPr>
              <a:t> </a:t>
            </a:r>
            <a:r>
              <a:rPr sz="2200" spc="-20" dirty="0">
                <a:latin typeface="Calibri"/>
                <a:cs typeface="Calibri"/>
              </a:rPr>
              <a:t>window.</a:t>
            </a:r>
            <a:endParaRPr lang="en-US" sz="2200" spc="-20" dirty="0">
              <a:latin typeface="Calibri"/>
              <a:cs typeface="Calibri"/>
            </a:endParaRPr>
          </a:p>
          <a:p>
            <a:pPr marL="12700">
              <a:lnSpc>
                <a:spcPts val="2430"/>
              </a:lnSpc>
            </a:pPr>
            <a:r>
              <a:rPr lang="ar-JO" sz="2000" b="1" dirty="0">
                <a:latin typeface="Calibri"/>
                <a:cs typeface="Calibri"/>
              </a:rPr>
              <a:t>فقدان السمع التوصيلي الثانوي ناتج عن تمزق الغشاء الطبلي ، وتمزق العظميات والأضرار الميكانيكية للنافذة البيضاوية</a:t>
            </a:r>
            <a:endParaRPr sz="2000" b="1" dirty="0">
              <a:latin typeface="Calibri"/>
              <a:cs typeface="Calibri"/>
            </a:endParaRPr>
          </a:p>
          <a:p>
            <a:pPr>
              <a:lnSpc>
                <a:spcPct val="100000"/>
              </a:lnSpc>
              <a:spcBef>
                <a:spcPts val="20"/>
              </a:spcBef>
            </a:pPr>
            <a:endParaRPr sz="2750" dirty="0">
              <a:latin typeface="Calibri"/>
              <a:cs typeface="Calibri"/>
            </a:endParaRPr>
          </a:p>
          <a:p>
            <a:pPr marL="12700">
              <a:lnSpc>
                <a:spcPts val="3510"/>
              </a:lnSpc>
            </a:pPr>
            <a:r>
              <a:rPr sz="3000" b="1" spc="-10" dirty="0">
                <a:latin typeface="Calibri"/>
                <a:cs typeface="Calibri"/>
              </a:rPr>
              <a:t>Sensorineural</a:t>
            </a:r>
            <a:r>
              <a:rPr sz="3000" b="1" spc="-100" dirty="0">
                <a:latin typeface="Calibri"/>
                <a:cs typeface="Calibri"/>
              </a:rPr>
              <a:t> </a:t>
            </a:r>
            <a:r>
              <a:rPr sz="3000" b="1" dirty="0">
                <a:latin typeface="Calibri"/>
                <a:cs typeface="Calibri"/>
              </a:rPr>
              <a:t>hearing</a:t>
            </a:r>
            <a:r>
              <a:rPr sz="3000" b="1" spc="15" dirty="0">
                <a:latin typeface="Calibri"/>
                <a:cs typeface="Calibri"/>
              </a:rPr>
              <a:t> </a:t>
            </a:r>
            <a:r>
              <a:rPr sz="3000" b="1" dirty="0">
                <a:latin typeface="Calibri"/>
                <a:cs typeface="Calibri"/>
              </a:rPr>
              <a:t>loss</a:t>
            </a:r>
            <a:r>
              <a:rPr sz="3000" b="1" spc="-20" dirty="0">
                <a:latin typeface="Calibri"/>
                <a:cs typeface="Calibri"/>
              </a:rPr>
              <a:t> </a:t>
            </a:r>
            <a:r>
              <a:rPr sz="2200" spc="-15" dirty="0">
                <a:latin typeface="Calibri"/>
                <a:cs typeface="Calibri"/>
              </a:rPr>
              <a:t>from</a:t>
            </a:r>
            <a:r>
              <a:rPr sz="2200" spc="10" dirty="0">
                <a:latin typeface="Calibri"/>
                <a:cs typeface="Calibri"/>
              </a:rPr>
              <a:t> </a:t>
            </a:r>
            <a:r>
              <a:rPr sz="2200" spc="-5" dirty="0">
                <a:solidFill>
                  <a:srgbClr val="FF0000"/>
                </a:solidFill>
                <a:latin typeface="Calibri"/>
                <a:cs typeface="Calibri"/>
              </a:rPr>
              <a:t>cochlear</a:t>
            </a:r>
            <a:r>
              <a:rPr sz="2200" spc="-90" dirty="0">
                <a:solidFill>
                  <a:srgbClr val="FF0000"/>
                </a:solidFill>
                <a:latin typeface="Calibri"/>
                <a:cs typeface="Calibri"/>
              </a:rPr>
              <a:t> </a:t>
            </a:r>
            <a:r>
              <a:rPr sz="2200" dirty="0">
                <a:solidFill>
                  <a:srgbClr val="FF0000"/>
                </a:solidFill>
                <a:latin typeface="Calibri"/>
                <a:cs typeface="Calibri"/>
              </a:rPr>
              <a:t>hair</a:t>
            </a:r>
            <a:r>
              <a:rPr sz="2200" spc="-70" dirty="0">
                <a:solidFill>
                  <a:srgbClr val="FF0000"/>
                </a:solidFill>
                <a:latin typeface="Calibri"/>
                <a:cs typeface="Calibri"/>
              </a:rPr>
              <a:t> </a:t>
            </a:r>
            <a:r>
              <a:rPr sz="2200" dirty="0">
                <a:solidFill>
                  <a:srgbClr val="FF0000"/>
                </a:solidFill>
                <a:latin typeface="Calibri"/>
                <a:cs typeface="Calibri"/>
              </a:rPr>
              <a:t>cell</a:t>
            </a:r>
            <a:r>
              <a:rPr sz="2200" spc="-15" dirty="0">
                <a:solidFill>
                  <a:srgbClr val="FF0000"/>
                </a:solidFill>
                <a:latin typeface="Calibri"/>
                <a:cs typeface="Calibri"/>
              </a:rPr>
              <a:t> </a:t>
            </a:r>
            <a:r>
              <a:rPr sz="2200" spc="-5" dirty="0">
                <a:solidFill>
                  <a:srgbClr val="FF0000"/>
                </a:solidFill>
                <a:latin typeface="Calibri"/>
                <a:cs typeface="Calibri"/>
              </a:rPr>
              <a:t>disruption</a:t>
            </a:r>
            <a:r>
              <a:rPr sz="2200" spc="-5" dirty="0">
                <a:latin typeface="Calibri"/>
                <a:cs typeface="Calibri"/>
              </a:rPr>
              <a:t>.</a:t>
            </a:r>
            <a:endParaRPr sz="2200" dirty="0">
              <a:latin typeface="Calibri"/>
              <a:cs typeface="Calibri"/>
            </a:endParaRPr>
          </a:p>
          <a:p>
            <a:pPr marL="12700">
              <a:lnSpc>
                <a:spcPts val="2430"/>
              </a:lnSpc>
            </a:pPr>
            <a:r>
              <a:rPr sz="2200" spc="-5" dirty="0">
                <a:latin typeface="Calibri"/>
                <a:cs typeface="Calibri"/>
              </a:rPr>
              <a:t>Higher</a:t>
            </a:r>
            <a:r>
              <a:rPr sz="2200" spc="-35" dirty="0">
                <a:latin typeface="Calibri"/>
                <a:cs typeface="Calibri"/>
              </a:rPr>
              <a:t> </a:t>
            </a:r>
            <a:r>
              <a:rPr sz="2200" spc="-10" dirty="0">
                <a:latin typeface="Calibri"/>
                <a:cs typeface="Calibri"/>
              </a:rPr>
              <a:t>frequency</a:t>
            </a:r>
            <a:r>
              <a:rPr sz="2200" spc="-50" dirty="0">
                <a:latin typeface="Calibri"/>
                <a:cs typeface="Calibri"/>
              </a:rPr>
              <a:t> </a:t>
            </a:r>
            <a:r>
              <a:rPr sz="2200" spc="-25" dirty="0">
                <a:latin typeface="Calibri"/>
                <a:cs typeface="Calibri"/>
              </a:rPr>
              <a:t>pure</a:t>
            </a:r>
            <a:r>
              <a:rPr sz="2200" spc="15" dirty="0">
                <a:latin typeface="Calibri"/>
                <a:cs typeface="Calibri"/>
              </a:rPr>
              <a:t> </a:t>
            </a:r>
            <a:r>
              <a:rPr sz="2200" spc="-15" dirty="0">
                <a:latin typeface="Calibri"/>
                <a:cs typeface="Calibri"/>
              </a:rPr>
              <a:t>tone</a:t>
            </a:r>
            <a:r>
              <a:rPr sz="2200" spc="20" dirty="0">
                <a:latin typeface="Calibri"/>
                <a:cs typeface="Calibri"/>
              </a:rPr>
              <a:t> </a:t>
            </a:r>
            <a:r>
              <a:rPr sz="2200" dirty="0">
                <a:latin typeface="Calibri"/>
                <a:cs typeface="Calibri"/>
              </a:rPr>
              <a:t>hearing</a:t>
            </a:r>
            <a:r>
              <a:rPr sz="2200" spc="-70" dirty="0">
                <a:latin typeface="Calibri"/>
                <a:cs typeface="Calibri"/>
              </a:rPr>
              <a:t> </a:t>
            </a:r>
            <a:r>
              <a:rPr sz="2200" dirty="0">
                <a:latin typeface="Calibri"/>
                <a:cs typeface="Calibri"/>
              </a:rPr>
              <a:t>loss</a:t>
            </a:r>
            <a:r>
              <a:rPr sz="2200" spc="-30" dirty="0">
                <a:latin typeface="Calibri"/>
                <a:cs typeface="Calibri"/>
              </a:rPr>
              <a:t> </a:t>
            </a:r>
            <a:r>
              <a:rPr sz="2200" dirty="0">
                <a:latin typeface="Calibri"/>
                <a:cs typeface="Calibri"/>
              </a:rPr>
              <a:t>with</a:t>
            </a:r>
            <a:r>
              <a:rPr sz="2200" spc="-15" dirty="0">
                <a:latin typeface="Calibri"/>
                <a:cs typeface="Calibri"/>
              </a:rPr>
              <a:t> </a:t>
            </a:r>
            <a:r>
              <a:rPr sz="2200" spc="-5" dirty="0">
                <a:latin typeface="Calibri"/>
                <a:cs typeface="Calibri"/>
              </a:rPr>
              <a:t>frequencies</a:t>
            </a:r>
            <a:r>
              <a:rPr sz="2200" spc="-55" dirty="0">
                <a:latin typeface="Calibri"/>
                <a:cs typeface="Calibri"/>
              </a:rPr>
              <a:t> </a:t>
            </a:r>
            <a:r>
              <a:rPr sz="2200" dirty="0">
                <a:latin typeface="Calibri"/>
                <a:cs typeface="Calibri"/>
              </a:rPr>
              <a:t>between</a:t>
            </a:r>
            <a:r>
              <a:rPr sz="2200" spc="-40" dirty="0">
                <a:latin typeface="Calibri"/>
                <a:cs typeface="Calibri"/>
              </a:rPr>
              <a:t> </a:t>
            </a:r>
            <a:r>
              <a:rPr sz="2200" spc="5" dirty="0">
                <a:latin typeface="Calibri"/>
                <a:cs typeface="Calibri"/>
              </a:rPr>
              <a:t>4000</a:t>
            </a:r>
            <a:r>
              <a:rPr sz="2200" spc="-75" dirty="0">
                <a:latin typeface="Calibri"/>
                <a:cs typeface="Calibri"/>
              </a:rPr>
              <a:t> </a:t>
            </a:r>
            <a:r>
              <a:rPr sz="2200" dirty="0">
                <a:latin typeface="Calibri"/>
                <a:cs typeface="Calibri"/>
              </a:rPr>
              <a:t>and</a:t>
            </a:r>
            <a:r>
              <a:rPr sz="2200" spc="-45" dirty="0">
                <a:latin typeface="Calibri"/>
                <a:cs typeface="Calibri"/>
              </a:rPr>
              <a:t> </a:t>
            </a:r>
            <a:r>
              <a:rPr sz="2200" spc="5" dirty="0">
                <a:latin typeface="Calibri"/>
                <a:cs typeface="Calibri"/>
              </a:rPr>
              <a:t>8000</a:t>
            </a:r>
            <a:r>
              <a:rPr sz="2200" spc="-55" dirty="0">
                <a:latin typeface="Calibri"/>
                <a:cs typeface="Calibri"/>
              </a:rPr>
              <a:t> </a:t>
            </a:r>
            <a:r>
              <a:rPr sz="2200" dirty="0">
                <a:latin typeface="Calibri"/>
                <a:cs typeface="Calibri"/>
              </a:rPr>
              <a:t>HZ</a:t>
            </a:r>
            <a:r>
              <a:rPr sz="2200" spc="10" dirty="0">
                <a:latin typeface="Calibri"/>
                <a:cs typeface="Calibri"/>
              </a:rPr>
              <a:t> </a:t>
            </a:r>
            <a:r>
              <a:rPr sz="2200" spc="5" dirty="0">
                <a:latin typeface="Calibri"/>
                <a:cs typeface="Calibri"/>
              </a:rPr>
              <a:t>most</a:t>
            </a:r>
            <a:endParaRPr sz="2200" dirty="0">
              <a:latin typeface="Calibri"/>
              <a:cs typeface="Calibri"/>
            </a:endParaRPr>
          </a:p>
          <a:p>
            <a:pPr marL="12700">
              <a:lnSpc>
                <a:spcPts val="2520"/>
              </a:lnSpc>
            </a:pPr>
            <a:r>
              <a:rPr sz="2200" spc="-25" dirty="0">
                <a:latin typeface="Calibri"/>
                <a:cs typeface="Calibri"/>
              </a:rPr>
              <a:t>affected.</a:t>
            </a:r>
            <a:r>
              <a:rPr lang="ar-JO" sz="2200" spc="-25" dirty="0">
                <a:latin typeface="Calibri"/>
                <a:cs typeface="Calibri"/>
              </a:rPr>
              <a:t> فقدان السمع الحسي العصبي الناتج عن اضطراب خلايا الشعر في القوقعة.فقدان السمع ذو النغمة النقية بتردد أعلى بترددات تتراوح بين 4000 و 8000 هرتز أكثرمتأثر.</a:t>
            </a:r>
            <a:endParaRPr sz="2200" dirty="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762000" y="808513"/>
            <a:ext cx="9716770" cy="1245213"/>
          </a:xfrm>
          <a:prstGeom prst="rect">
            <a:avLst/>
          </a:prstGeom>
        </p:spPr>
        <p:txBody>
          <a:bodyPr vert="horz" wrap="square" lIns="0" tIns="13970" rIns="0" bIns="0" rtlCol="0">
            <a:spAutoFit/>
          </a:bodyPr>
          <a:lstStyle/>
          <a:p>
            <a:pPr marL="12700" marR="5080">
              <a:lnSpc>
                <a:spcPct val="100000"/>
              </a:lnSpc>
              <a:spcBef>
                <a:spcPts val="110"/>
              </a:spcBef>
            </a:pPr>
            <a:r>
              <a:rPr sz="2800" dirty="0">
                <a:solidFill>
                  <a:srgbClr val="FF0000"/>
                </a:solidFill>
                <a:latin typeface="Calibri"/>
                <a:cs typeface="Calibri"/>
              </a:rPr>
              <a:t>When </a:t>
            </a:r>
            <a:r>
              <a:rPr sz="2800" spc="-5" dirty="0">
                <a:solidFill>
                  <a:srgbClr val="FF0000"/>
                </a:solidFill>
                <a:latin typeface="Calibri"/>
                <a:cs typeface="Calibri"/>
              </a:rPr>
              <a:t>both bone </a:t>
            </a:r>
            <a:r>
              <a:rPr sz="2800" dirty="0">
                <a:solidFill>
                  <a:srgbClr val="FF0000"/>
                </a:solidFill>
                <a:latin typeface="Calibri"/>
                <a:cs typeface="Calibri"/>
              </a:rPr>
              <a:t>and air </a:t>
            </a:r>
            <a:r>
              <a:rPr sz="2800" spc="-5" dirty="0">
                <a:solidFill>
                  <a:srgbClr val="FF0000"/>
                </a:solidFill>
                <a:latin typeface="Calibri"/>
                <a:cs typeface="Calibri"/>
              </a:rPr>
              <a:t>conduction </a:t>
            </a:r>
            <a:r>
              <a:rPr sz="2800" spc="-15" dirty="0">
                <a:solidFill>
                  <a:srgbClr val="FF0000"/>
                </a:solidFill>
                <a:latin typeface="Calibri"/>
                <a:cs typeface="Calibri"/>
              </a:rPr>
              <a:t>are </a:t>
            </a:r>
            <a:r>
              <a:rPr sz="2800" spc="-5" dirty="0">
                <a:solidFill>
                  <a:srgbClr val="FF0000"/>
                </a:solidFill>
                <a:latin typeface="Calibri"/>
                <a:cs typeface="Calibri"/>
              </a:rPr>
              <a:t>decreased </a:t>
            </a:r>
            <a:r>
              <a:rPr sz="2800" spc="5" dirty="0">
                <a:solidFill>
                  <a:srgbClr val="FF0000"/>
                </a:solidFill>
                <a:latin typeface="Calibri"/>
                <a:cs typeface="Calibri"/>
              </a:rPr>
              <a:t>→ </a:t>
            </a:r>
            <a:r>
              <a:rPr sz="2800" spc="-5" dirty="0">
                <a:solidFill>
                  <a:srgbClr val="FF0000"/>
                </a:solidFill>
                <a:latin typeface="Calibri"/>
                <a:cs typeface="Calibri"/>
              </a:rPr>
              <a:t>this </a:t>
            </a:r>
            <a:r>
              <a:rPr sz="2800" spc="-25" dirty="0">
                <a:solidFill>
                  <a:srgbClr val="FF0000"/>
                </a:solidFill>
                <a:latin typeface="Calibri"/>
                <a:cs typeface="Calibri"/>
              </a:rPr>
              <a:t>indicates </a:t>
            </a:r>
            <a:r>
              <a:rPr sz="2800" spc="-620" dirty="0">
                <a:solidFill>
                  <a:srgbClr val="FF0000"/>
                </a:solidFill>
                <a:latin typeface="Calibri"/>
                <a:cs typeface="Calibri"/>
              </a:rPr>
              <a:t> </a:t>
            </a:r>
            <a:r>
              <a:rPr sz="2800" spc="-25" dirty="0">
                <a:solidFill>
                  <a:srgbClr val="FF0000"/>
                </a:solidFill>
                <a:latin typeface="Calibri"/>
                <a:cs typeface="Calibri"/>
              </a:rPr>
              <a:t>Sensorineural</a:t>
            </a:r>
            <a:r>
              <a:rPr sz="2800" spc="90" dirty="0">
                <a:solidFill>
                  <a:srgbClr val="FF0000"/>
                </a:solidFill>
                <a:latin typeface="Calibri"/>
                <a:cs typeface="Calibri"/>
              </a:rPr>
              <a:t> </a:t>
            </a:r>
            <a:r>
              <a:rPr sz="2800" spc="-5" dirty="0">
                <a:solidFill>
                  <a:srgbClr val="FF0000"/>
                </a:solidFill>
                <a:latin typeface="Calibri"/>
                <a:cs typeface="Calibri"/>
              </a:rPr>
              <a:t>hearing</a:t>
            </a:r>
            <a:r>
              <a:rPr sz="2800" spc="-35" dirty="0">
                <a:solidFill>
                  <a:srgbClr val="FF0000"/>
                </a:solidFill>
                <a:latin typeface="Calibri"/>
                <a:cs typeface="Calibri"/>
              </a:rPr>
              <a:t> </a:t>
            </a:r>
            <a:r>
              <a:rPr sz="2800" spc="-5" dirty="0">
                <a:solidFill>
                  <a:srgbClr val="FF0000"/>
                </a:solidFill>
                <a:latin typeface="Calibri"/>
                <a:cs typeface="Calibri"/>
              </a:rPr>
              <a:t>loss.</a:t>
            </a:r>
            <a:r>
              <a:rPr lang="ar-JO" sz="2800" spc="-5" dirty="0">
                <a:solidFill>
                  <a:srgbClr val="FF0000"/>
                </a:solidFill>
                <a:latin typeface="Calibri"/>
                <a:cs typeface="Calibri"/>
              </a:rPr>
              <a:t> </a:t>
            </a:r>
            <a:r>
              <a:rPr lang="ar-JO" sz="2400" b="1" spc="-5" dirty="0">
                <a:solidFill>
                  <a:schemeClr val="tx1"/>
                </a:solidFill>
                <a:latin typeface="Calibri"/>
                <a:cs typeface="Calibri"/>
              </a:rPr>
              <a:t>عندما ينخفض كل من التوصيل العظمي والهوائي ، فإن هذا يشير إلى ضعف السمع الحسي العصبي</a:t>
            </a:r>
            <a:endParaRPr sz="2400" b="1" dirty="0">
              <a:solidFill>
                <a:schemeClr val="tx1"/>
              </a:solidFill>
              <a:latin typeface="Calibri"/>
              <a:cs typeface="Calibri"/>
            </a:endParaRPr>
          </a:p>
        </p:txBody>
      </p:sp>
      <p:sp>
        <p:nvSpPr>
          <p:cNvPr id="3" name="object 3"/>
          <p:cNvSpPr txBox="1">
            <a:spLocks noGrp="1"/>
          </p:cNvSpPr>
          <p:nvPr>
            <p:ph type="body" idx="1"/>
          </p:nvPr>
        </p:nvSpPr>
        <p:spPr>
          <a:xfrm>
            <a:off x="1002969" y="1461897"/>
            <a:ext cx="10186060" cy="5080442"/>
          </a:xfrm>
          <a:prstGeom prst="rect">
            <a:avLst/>
          </a:prstGeom>
        </p:spPr>
        <p:txBody>
          <a:bodyPr vert="horz" wrap="square" lIns="0" tIns="1815668" rIns="0" bIns="0" rtlCol="0">
            <a:spAutoFit/>
          </a:bodyPr>
          <a:lstStyle/>
          <a:p>
            <a:pPr marL="40005" marR="204470">
              <a:lnSpc>
                <a:spcPct val="100000"/>
              </a:lnSpc>
              <a:spcBef>
                <a:spcPts val="110"/>
              </a:spcBef>
            </a:pPr>
            <a:r>
              <a:rPr sz="2800" dirty="0">
                <a:solidFill>
                  <a:srgbClr val="FF0000"/>
                </a:solidFill>
              </a:rPr>
              <a:t>When air </a:t>
            </a:r>
            <a:r>
              <a:rPr sz="2800" spc="-5" dirty="0">
                <a:solidFill>
                  <a:srgbClr val="FF0000"/>
                </a:solidFill>
              </a:rPr>
              <a:t>conduction </a:t>
            </a:r>
            <a:r>
              <a:rPr sz="2800" dirty="0">
                <a:solidFill>
                  <a:srgbClr val="FF0000"/>
                </a:solidFill>
              </a:rPr>
              <a:t>loss </a:t>
            </a:r>
            <a:r>
              <a:rPr sz="2800" spc="-25" dirty="0">
                <a:solidFill>
                  <a:srgbClr val="FF0000"/>
                </a:solidFill>
              </a:rPr>
              <a:t>exceeds </a:t>
            </a:r>
            <a:r>
              <a:rPr sz="2800" spc="-5" dirty="0">
                <a:solidFill>
                  <a:srgbClr val="FF0000"/>
                </a:solidFill>
              </a:rPr>
              <a:t>bone conduction </a:t>
            </a:r>
            <a:r>
              <a:rPr sz="2800" dirty="0">
                <a:solidFill>
                  <a:srgbClr val="FF0000"/>
                </a:solidFill>
              </a:rPr>
              <a:t>loss </a:t>
            </a:r>
            <a:r>
              <a:rPr sz="2800" spc="-5" dirty="0">
                <a:solidFill>
                  <a:srgbClr val="FF0000"/>
                </a:solidFill>
              </a:rPr>
              <a:t>(condition </a:t>
            </a:r>
            <a:r>
              <a:rPr sz="2800" spc="-620" dirty="0">
                <a:solidFill>
                  <a:srgbClr val="FF0000"/>
                </a:solidFill>
              </a:rPr>
              <a:t> </a:t>
            </a:r>
            <a:r>
              <a:rPr sz="2800" dirty="0">
                <a:solidFill>
                  <a:srgbClr val="FF0000"/>
                </a:solidFill>
              </a:rPr>
              <a:t>called</a:t>
            </a:r>
            <a:r>
              <a:rPr sz="2800" spc="-55" dirty="0">
                <a:solidFill>
                  <a:srgbClr val="FF0000"/>
                </a:solidFill>
              </a:rPr>
              <a:t> </a:t>
            </a:r>
            <a:r>
              <a:rPr sz="2800" dirty="0">
                <a:solidFill>
                  <a:srgbClr val="FF0000"/>
                </a:solidFill>
              </a:rPr>
              <a:t>air</a:t>
            </a:r>
            <a:r>
              <a:rPr sz="2800" spc="-50" dirty="0">
                <a:solidFill>
                  <a:srgbClr val="FF0000"/>
                </a:solidFill>
              </a:rPr>
              <a:t> </a:t>
            </a:r>
            <a:r>
              <a:rPr sz="2800" spc="-5" dirty="0">
                <a:solidFill>
                  <a:srgbClr val="FF0000"/>
                </a:solidFill>
              </a:rPr>
              <a:t>bone</a:t>
            </a:r>
            <a:r>
              <a:rPr sz="2800" spc="-20" dirty="0">
                <a:solidFill>
                  <a:srgbClr val="FF0000"/>
                </a:solidFill>
              </a:rPr>
              <a:t> </a:t>
            </a:r>
            <a:r>
              <a:rPr sz="2800" spc="-5" dirty="0">
                <a:solidFill>
                  <a:srgbClr val="FF0000"/>
                </a:solidFill>
              </a:rPr>
              <a:t>gap),</a:t>
            </a:r>
            <a:r>
              <a:rPr sz="2800" spc="-40" dirty="0">
                <a:solidFill>
                  <a:srgbClr val="FF0000"/>
                </a:solidFill>
              </a:rPr>
              <a:t> </a:t>
            </a:r>
            <a:r>
              <a:rPr sz="2800" spc="-5" dirty="0">
                <a:solidFill>
                  <a:srgbClr val="FF0000"/>
                </a:solidFill>
              </a:rPr>
              <a:t>this </a:t>
            </a:r>
            <a:r>
              <a:rPr sz="2800" spc="-25" dirty="0">
                <a:solidFill>
                  <a:srgbClr val="FF0000"/>
                </a:solidFill>
              </a:rPr>
              <a:t>indicates</a:t>
            </a:r>
            <a:r>
              <a:rPr sz="2800" spc="95" dirty="0">
                <a:solidFill>
                  <a:srgbClr val="FF0000"/>
                </a:solidFill>
              </a:rPr>
              <a:t> </a:t>
            </a:r>
            <a:r>
              <a:rPr sz="2800" spc="-30" dirty="0">
                <a:solidFill>
                  <a:srgbClr val="FF0000"/>
                </a:solidFill>
              </a:rPr>
              <a:t>conductive</a:t>
            </a:r>
            <a:r>
              <a:rPr sz="2800" spc="135" dirty="0">
                <a:solidFill>
                  <a:srgbClr val="FF0000"/>
                </a:solidFill>
              </a:rPr>
              <a:t> </a:t>
            </a:r>
            <a:r>
              <a:rPr sz="2800" dirty="0">
                <a:solidFill>
                  <a:srgbClr val="FF0000"/>
                </a:solidFill>
              </a:rPr>
              <a:t>loss.</a:t>
            </a:r>
            <a:r>
              <a:rPr lang="ar-JO" sz="2800" dirty="0">
                <a:solidFill>
                  <a:srgbClr val="FF0000"/>
                </a:solidFill>
              </a:rPr>
              <a:t> </a:t>
            </a:r>
            <a:r>
              <a:rPr lang="ar-JO" sz="2000" b="1" dirty="0"/>
              <a:t>عندما يتجاوز فقدان التوصيل الهوائي فقد التوصيل العظمي (حالة تسمى فجوة عظم الهواء) ، فهذا يشير إلى فقدان التوصيل</a:t>
            </a:r>
            <a:endParaRPr sz="2000" b="1" dirty="0"/>
          </a:p>
          <a:p>
            <a:pPr marL="40005" marR="5080">
              <a:lnSpc>
                <a:spcPct val="100000"/>
              </a:lnSpc>
              <a:spcBef>
                <a:spcPts val="645"/>
              </a:spcBef>
            </a:pPr>
            <a:endParaRPr lang="en-US" sz="2400" b="1" dirty="0">
              <a:latin typeface="Calibri"/>
              <a:cs typeface="Calibri"/>
            </a:endParaRPr>
          </a:p>
          <a:p>
            <a:pPr marL="40005" marR="5080">
              <a:lnSpc>
                <a:spcPct val="100000"/>
              </a:lnSpc>
              <a:spcBef>
                <a:spcPts val="645"/>
              </a:spcBef>
            </a:pPr>
            <a:r>
              <a:rPr sz="2400" b="1" dirty="0">
                <a:latin typeface="Calibri"/>
                <a:cs typeface="Calibri"/>
              </a:rPr>
              <a:t>- </a:t>
            </a:r>
            <a:r>
              <a:rPr sz="2400" b="1" spc="-25" dirty="0">
                <a:latin typeface="Calibri"/>
                <a:cs typeface="Calibri"/>
              </a:rPr>
              <a:t>Weber </a:t>
            </a:r>
            <a:r>
              <a:rPr sz="2400" b="1" spc="-20" dirty="0">
                <a:latin typeface="Calibri"/>
                <a:cs typeface="Calibri"/>
              </a:rPr>
              <a:t>test </a:t>
            </a:r>
            <a:r>
              <a:rPr sz="2400" spc="-5" dirty="0"/>
              <a:t>with </a:t>
            </a:r>
            <a:r>
              <a:rPr sz="2400" dirty="0"/>
              <a:t>the </a:t>
            </a:r>
            <a:r>
              <a:rPr sz="2400" spc="5" dirty="0"/>
              <a:t>tuning </a:t>
            </a:r>
            <a:r>
              <a:rPr sz="2400" spc="-15" dirty="0"/>
              <a:t>fork </a:t>
            </a:r>
            <a:r>
              <a:rPr sz="2400" spc="-20" dirty="0"/>
              <a:t>over forehead </a:t>
            </a:r>
            <a:r>
              <a:rPr sz="2400" spc="-5" dirty="0"/>
              <a:t>or </a:t>
            </a:r>
            <a:r>
              <a:rPr sz="2400" spc="-15" dirty="0"/>
              <a:t>front </a:t>
            </a:r>
            <a:r>
              <a:rPr sz="2400" spc="-5" dirty="0"/>
              <a:t>of </a:t>
            </a:r>
            <a:r>
              <a:rPr sz="2400" dirty="0"/>
              <a:t>teeth, the sound </a:t>
            </a:r>
            <a:r>
              <a:rPr sz="2400" spc="5" dirty="0"/>
              <a:t> </a:t>
            </a:r>
            <a:r>
              <a:rPr sz="2400" spc="-20" dirty="0"/>
              <a:t>lateralize</a:t>
            </a:r>
            <a:r>
              <a:rPr sz="2400" spc="10" dirty="0"/>
              <a:t> </a:t>
            </a:r>
            <a:r>
              <a:rPr sz="2400" spc="-20" dirty="0"/>
              <a:t>toward</a:t>
            </a:r>
            <a:r>
              <a:rPr sz="2400" spc="-50" dirty="0"/>
              <a:t> </a:t>
            </a:r>
            <a:r>
              <a:rPr sz="2400" spc="5" dirty="0"/>
              <a:t>the</a:t>
            </a:r>
            <a:r>
              <a:rPr sz="2400" spc="-10" dirty="0"/>
              <a:t> </a:t>
            </a:r>
            <a:r>
              <a:rPr sz="2400" dirty="0"/>
              <a:t>ear</a:t>
            </a:r>
            <a:r>
              <a:rPr sz="2400" spc="20" dirty="0"/>
              <a:t> </a:t>
            </a:r>
            <a:r>
              <a:rPr sz="2400" dirty="0"/>
              <a:t>of</a:t>
            </a:r>
            <a:r>
              <a:rPr sz="2400" spc="-25" dirty="0"/>
              <a:t> </a:t>
            </a:r>
            <a:r>
              <a:rPr sz="2400" spc="-10" dirty="0"/>
              <a:t>conductive</a:t>
            </a:r>
            <a:r>
              <a:rPr sz="2400" spc="-50" dirty="0"/>
              <a:t> </a:t>
            </a:r>
            <a:r>
              <a:rPr sz="2400" dirty="0"/>
              <a:t>loss</a:t>
            </a:r>
            <a:r>
              <a:rPr sz="2400" spc="-15" dirty="0"/>
              <a:t> </a:t>
            </a:r>
            <a:r>
              <a:rPr sz="2400" dirty="0"/>
              <a:t>and</a:t>
            </a:r>
            <a:r>
              <a:rPr sz="2400" spc="-25" dirty="0"/>
              <a:t> away</a:t>
            </a:r>
            <a:r>
              <a:rPr sz="2400" spc="-20" dirty="0"/>
              <a:t> </a:t>
            </a:r>
            <a:r>
              <a:rPr sz="2400" spc="-15" dirty="0"/>
              <a:t>from</a:t>
            </a:r>
            <a:r>
              <a:rPr sz="2400" spc="-40" dirty="0"/>
              <a:t> </a:t>
            </a:r>
            <a:r>
              <a:rPr sz="2400" dirty="0"/>
              <a:t>a</a:t>
            </a:r>
            <a:r>
              <a:rPr sz="2400" spc="-5" dirty="0"/>
              <a:t> </a:t>
            </a:r>
            <a:r>
              <a:rPr sz="2400" spc="-10" dirty="0"/>
              <a:t>Sensorineural</a:t>
            </a:r>
            <a:r>
              <a:rPr sz="2400" spc="-80" dirty="0"/>
              <a:t> </a:t>
            </a:r>
            <a:r>
              <a:rPr sz="2400" dirty="0"/>
              <a:t>one.</a:t>
            </a:r>
            <a:endParaRPr lang="en-US" sz="2400" dirty="0"/>
          </a:p>
          <a:p>
            <a:pPr marL="40005" marR="5080">
              <a:lnSpc>
                <a:spcPct val="100000"/>
              </a:lnSpc>
              <a:spcBef>
                <a:spcPts val="645"/>
              </a:spcBef>
            </a:pPr>
            <a:r>
              <a:rPr lang="ar-JO" sz="2400" dirty="0">
                <a:latin typeface="Calibri"/>
                <a:cs typeface="Calibri"/>
              </a:rPr>
              <a:t>- اختبار ويبر مع الشوكة الرنانة فوق الجبهة أو أمام الأسنان ، حيث يتجه الصوت نحو الأذن من حيث فقدان الموصل وبعيدًا عن الصوت الحسي العصبي</a:t>
            </a:r>
            <a:endParaRPr sz="2400" dirty="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txBox="1">
            <a:spLocks noGrp="1"/>
          </p:cNvSpPr>
          <p:nvPr>
            <p:ph type="title"/>
          </p:nvPr>
        </p:nvSpPr>
        <p:spPr>
          <a:xfrm>
            <a:off x="1938527" y="701040"/>
            <a:ext cx="8315325" cy="1042669"/>
          </a:xfrm>
          <a:prstGeom prst="rect">
            <a:avLst/>
          </a:prstGeom>
          <a:solidFill>
            <a:srgbClr val="FFFFFF"/>
          </a:solidFill>
        </p:spPr>
        <p:txBody>
          <a:bodyPr vert="horz" wrap="square" lIns="0" tIns="0" rIns="0" bIns="0" rtlCol="0">
            <a:spAutoFit/>
          </a:bodyPr>
          <a:lstStyle/>
          <a:p>
            <a:pPr marL="725805">
              <a:lnSpc>
                <a:spcPts val="6880"/>
              </a:lnSpc>
            </a:pPr>
            <a:r>
              <a:rPr sz="5900" b="1" spc="-25" dirty="0">
                <a:latin typeface="Calibri"/>
                <a:cs typeface="Calibri"/>
              </a:rPr>
              <a:t>Pure</a:t>
            </a:r>
            <a:r>
              <a:rPr sz="5900" b="1" spc="-20" dirty="0">
                <a:latin typeface="Calibri"/>
                <a:cs typeface="Calibri"/>
              </a:rPr>
              <a:t> </a:t>
            </a:r>
            <a:r>
              <a:rPr sz="5900" b="1" spc="-90" dirty="0">
                <a:latin typeface="Calibri"/>
                <a:cs typeface="Calibri"/>
              </a:rPr>
              <a:t>Tone</a:t>
            </a:r>
            <a:r>
              <a:rPr sz="5900" b="1" spc="-195" dirty="0">
                <a:latin typeface="Calibri"/>
                <a:cs typeface="Calibri"/>
              </a:rPr>
              <a:t> </a:t>
            </a:r>
            <a:r>
              <a:rPr sz="5900" b="1" spc="-5" dirty="0">
                <a:latin typeface="Calibri"/>
                <a:cs typeface="Calibri"/>
              </a:rPr>
              <a:t>Audiometry</a:t>
            </a:r>
            <a:endParaRPr sz="5900">
              <a:latin typeface="Calibri"/>
              <a:cs typeface="Calibri"/>
            </a:endParaRPr>
          </a:p>
        </p:txBody>
      </p:sp>
      <p:pic>
        <p:nvPicPr>
          <p:cNvPr id="4" name="object 4"/>
          <p:cNvPicPr/>
          <p:nvPr/>
        </p:nvPicPr>
        <p:blipFill>
          <a:blip r:embed="rId2" cstate="print"/>
          <a:stretch>
            <a:fillRect/>
          </a:stretch>
        </p:blipFill>
        <p:spPr>
          <a:xfrm>
            <a:off x="6769607" y="3063239"/>
            <a:ext cx="4477511" cy="3453384"/>
          </a:xfrm>
          <a:prstGeom prst="rect">
            <a:avLst/>
          </a:prstGeom>
        </p:spPr>
      </p:pic>
      <p:pic>
        <p:nvPicPr>
          <p:cNvPr id="5" name="object 5"/>
          <p:cNvPicPr/>
          <p:nvPr/>
        </p:nvPicPr>
        <p:blipFill>
          <a:blip r:embed="rId3" cstate="print"/>
          <a:stretch>
            <a:fillRect/>
          </a:stretch>
        </p:blipFill>
        <p:spPr>
          <a:xfrm>
            <a:off x="1450847" y="3063239"/>
            <a:ext cx="4663440" cy="3453384"/>
          </a:xfrm>
          <a:prstGeom prst="rect">
            <a:avLst/>
          </a:prstGeom>
        </p:spPr>
      </p:pic>
      <p:sp>
        <p:nvSpPr>
          <p:cNvPr id="6" name="object 6"/>
          <p:cNvSpPr txBox="1"/>
          <p:nvPr/>
        </p:nvSpPr>
        <p:spPr>
          <a:xfrm>
            <a:off x="3371088" y="1895855"/>
            <a:ext cx="5453380" cy="1015365"/>
          </a:xfrm>
          <a:prstGeom prst="rect">
            <a:avLst/>
          </a:prstGeom>
          <a:solidFill>
            <a:srgbClr val="FFFFFF"/>
          </a:solidFill>
        </p:spPr>
        <p:txBody>
          <a:bodyPr vert="horz" wrap="square" lIns="0" tIns="0" rIns="0" bIns="0" rtlCol="0">
            <a:spAutoFit/>
          </a:bodyPr>
          <a:lstStyle/>
          <a:p>
            <a:pPr marL="206375">
              <a:lnSpc>
                <a:spcPts val="6825"/>
              </a:lnSpc>
            </a:pPr>
            <a:r>
              <a:rPr sz="6000" b="1" spc="-100" dirty="0">
                <a:solidFill>
                  <a:srgbClr val="006600"/>
                </a:solidFill>
                <a:latin typeface="Calibri"/>
                <a:cs typeface="Calibri"/>
              </a:rPr>
              <a:t>Tuning</a:t>
            </a:r>
            <a:r>
              <a:rPr sz="6000" b="1" spc="-45" dirty="0">
                <a:solidFill>
                  <a:srgbClr val="006600"/>
                </a:solidFill>
                <a:latin typeface="Calibri"/>
                <a:cs typeface="Calibri"/>
              </a:rPr>
              <a:t> </a:t>
            </a:r>
            <a:r>
              <a:rPr sz="6000" b="1" spc="-40" dirty="0">
                <a:solidFill>
                  <a:srgbClr val="006600"/>
                </a:solidFill>
                <a:latin typeface="Calibri"/>
                <a:cs typeface="Calibri"/>
              </a:rPr>
              <a:t>Fork</a:t>
            </a:r>
            <a:r>
              <a:rPr sz="6000" b="1" spc="-50" dirty="0">
                <a:solidFill>
                  <a:srgbClr val="006600"/>
                </a:solidFill>
                <a:latin typeface="Calibri"/>
                <a:cs typeface="Calibri"/>
              </a:rPr>
              <a:t> </a:t>
            </a:r>
            <a:r>
              <a:rPr sz="6000" b="1" spc="-260" dirty="0">
                <a:solidFill>
                  <a:srgbClr val="006600"/>
                </a:solidFill>
                <a:latin typeface="Calibri"/>
                <a:cs typeface="Calibri"/>
              </a:rPr>
              <a:t>Test</a:t>
            </a:r>
            <a:endParaRPr sz="6000">
              <a:latin typeface="Calibri"/>
              <a:cs typeface="Calibri"/>
            </a:endParaRPr>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p:nvPr/>
        </p:nvSpPr>
        <p:spPr>
          <a:xfrm>
            <a:off x="210311" y="557783"/>
            <a:ext cx="11668125" cy="5706110"/>
          </a:xfrm>
          <a:custGeom>
            <a:avLst/>
            <a:gdLst/>
            <a:ahLst/>
            <a:cxnLst/>
            <a:rect l="l" t="t" r="r" b="b"/>
            <a:pathLst>
              <a:path w="11668125" h="5706110">
                <a:moveTo>
                  <a:pt x="11667617" y="0"/>
                </a:moveTo>
                <a:lnTo>
                  <a:pt x="0" y="0"/>
                </a:lnTo>
                <a:lnTo>
                  <a:pt x="0" y="5705602"/>
                </a:lnTo>
                <a:lnTo>
                  <a:pt x="11667617" y="5705602"/>
                </a:lnTo>
                <a:lnTo>
                  <a:pt x="11667617" y="0"/>
                </a:lnTo>
                <a:close/>
              </a:path>
            </a:pathLst>
          </a:custGeom>
          <a:solidFill>
            <a:srgbClr val="FFFFFF"/>
          </a:solidFill>
        </p:spPr>
        <p:txBody>
          <a:bodyPr wrap="square" lIns="0" tIns="0" rIns="0" bIns="0" rtlCol="0"/>
          <a:lstStyle/>
          <a:p>
            <a:endParaRPr/>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object 5"/>
          <p:cNvSpPr txBox="1"/>
          <p:nvPr/>
        </p:nvSpPr>
        <p:spPr>
          <a:xfrm>
            <a:off x="401218" y="552958"/>
            <a:ext cx="11410950" cy="997709"/>
          </a:xfrm>
          <a:prstGeom prst="rect">
            <a:avLst/>
          </a:prstGeom>
        </p:spPr>
        <p:txBody>
          <a:bodyPr vert="horz" wrap="square" lIns="0" tIns="12700" rIns="0" bIns="0" rtlCol="0">
            <a:spAutoFit/>
          </a:bodyPr>
          <a:lstStyle/>
          <a:p>
            <a:pPr marL="228600" marR="5080" indent="-228600">
              <a:lnSpc>
                <a:spcPct val="100000"/>
              </a:lnSpc>
              <a:spcBef>
                <a:spcPts val="100"/>
              </a:spcBef>
              <a:buClr>
                <a:srgbClr val="797979"/>
              </a:buClr>
              <a:buFont typeface="Arial MT"/>
              <a:buChar char="•"/>
              <a:tabLst>
                <a:tab pos="228600" algn="l"/>
                <a:tab pos="3142615" algn="l"/>
                <a:tab pos="4325620" algn="l"/>
                <a:tab pos="5380355" algn="l"/>
                <a:tab pos="6121400" algn="l"/>
              </a:tabLst>
            </a:pPr>
            <a:r>
              <a:rPr sz="2400" b="1" spc="-5" dirty="0">
                <a:solidFill>
                  <a:srgbClr val="FF0000"/>
                </a:solidFill>
                <a:latin typeface="Verdana"/>
                <a:cs typeface="Verdana"/>
              </a:rPr>
              <a:t>Impairment</a:t>
            </a:r>
            <a:r>
              <a:rPr lang="en-US" sz="2400" b="1" spc="-5" dirty="0">
                <a:solidFill>
                  <a:srgbClr val="FF0000"/>
                </a:solidFill>
                <a:latin typeface="Verdana"/>
                <a:cs typeface="Verdana"/>
              </a:rPr>
              <a:t> </a:t>
            </a:r>
            <a:r>
              <a:rPr lang="ar-JO" sz="2400" b="1" spc="-5" dirty="0">
                <a:solidFill>
                  <a:srgbClr val="FF0000"/>
                </a:solidFill>
                <a:latin typeface="Verdana"/>
                <a:cs typeface="Verdana"/>
              </a:rPr>
              <a:t>تلف </a:t>
            </a:r>
            <a:r>
              <a:rPr sz="2400" b="1" spc="-5" dirty="0">
                <a:solidFill>
                  <a:srgbClr val="FF0000"/>
                </a:solidFill>
                <a:latin typeface="Verdana"/>
                <a:cs typeface="Verdana"/>
              </a:rPr>
              <a:t>:</a:t>
            </a:r>
            <a:r>
              <a:rPr sz="2000" b="1" spc="-5" dirty="0">
                <a:solidFill>
                  <a:srgbClr val="FF0000"/>
                </a:solidFill>
                <a:latin typeface="Verdana"/>
                <a:cs typeface="Verdana"/>
              </a:rPr>
              <a:t>	</a:t>
            </a:r>
            <a:r>
              <a:rPr sz="2000" b="1" spc="-505" dirty="0">
                <a:solidFill>
                  <a:srgbClr val="333333"/>
                </a:solidFill>
                <a:latin typeface="Verdana"/>
                <a:cs typeface="Verdana"/>
              </a:rPr>
              <a:t>any	</a:t>
            </a:r>
            <a:r>
              <a:rPr sz="2000" b="1" dirty="0">
                <a:solidFill>
                  <a:srgbClr val="333333"/>
                </a:solidFill>
                <a:latin typeface="Verdana"/>
                <a:cs typeface="Verdana"/>
              </a:rPr>
              <a:t>loss	or	</a:t>
            </a:r>
            <a:r>
              <a:rPr sz="2000" b="1" spc="-10" dirty="0">
                <a:solidFill>
                  <a:srgbClr val="333333"/>
                </a:solidFill>
                <a:latin typeface="Verdana"/>
                <a:cs typeface="Verdana"/>
              </a:rPr>
              <a:t>abnormality</a:t>
            </a:r>
            <a:r>
              <a:rPr lang="en-US" sz="2000" b="1" spc="-10" dirty="0">
                <a:solidFill>
                  <a:srgbClr val="333333"/>
                </a:solidFill>
                <a:latin typeface="Verdana"/>
                <a:cs typeface="Verdana"/>
              </a:rPr>
              <a:t> of psychological  </a:t>
            </a:r>
            <a:endParaRPr sz="2000" dirty="0">
              <a:latin typeface="Verdana"/>
              <a:cs typeface="Verdana"/>
            </a:endParaRPr>
          </a:p>
          <a:p>
            <a:pPr marR="32384">
              <a:lnSpc>
                <a:spcPct val="100000"/>
              </a:lnSpc>
              <a:spcBef>
                <a:spcPts val="45"/>
              </a:spcBef>
            </a:pPr>
            <a:r>
              <a:rPr sz="2000" spc="-10" dirty="0">
                <a:solidFill>
                  <a:srgbClr val="333333"/>
                </a:solidFill>
                <a:latin typeface="Verdana"/>
                <a:cs typeface="Verdana"/>
              </a:rPr>
              <a:t>physiological</a:t>
            </a:r>
            <a:r>
              <a:rPr sz="2000" spc="50" dirty="0">
                <a:solidFill>
                  <a:srgbClr val="333333"/>
                </a:solidFill>
                <a:latin typeface="Verdana"/>
                <a:cs typeface="Verdana"/>
              </a:rPr>
              <a:t> </a:t>
            </a:r>
            <a:r>
              <a:rPr sz="2000" dirty="0">
                <a:solidFill>
                  <a:srgbClr val="333333"/>
                </a:solidFill>
                <a:latin typeface="Verdana"/>
                <a:cs typeface="Verdana"/>
              </a:rPr>
              <a:t>or</a:t>
            </a:r>
            <a:r>
              <a:rPr sz="2000" spc="25" dirty="0">
                <a:solidFill>
                  <a:srgbClr val="333333"/>
                </a:solidFill>
                <a:latin typeface="Verdana"/>
                <a:cs typeface="Verdana"/>
              </a:rPr>
              <a:t> </a:t>
            </a:r>
            <a:r>
              <a:rPr sz="2000" spc="-5" dirty="0">
                <a:solidFill>
                  <a:srgbClr val="333333"/>
                </a:solidFill>
                <a:latin typeface="Verdana"/>
                <a:cs typeface="Verdana"/>
              </a:rPr>
              <a:t>anatomical</a:t>
            </a:r>
            <a:r>
              <a:rPr sz="2000" spc="45" dirty="0">
                <a:solidFill>
                  <a:srgbClr val="333333"/>
                </a:solidFill>
                <a:latin typeface="Verdana"/>
                <a:cs typeface="Verdana"/>
              </a:rPr>
              <a:t> </a:t>
            </a:r>
            <a:r>
              <a:rPr sz="2000" b="1" spc="-10" dirty="0">
                <a:solidFill>
                  <a:srgbClr val="333333"/>
                </a:solidFill>
                <a:latin typeface="Verdana"/>
                <a:cs typeface="Verdana"/>
              </a:rPr>
              <a:t>structure</a:t>
            </a:r>
            <a:r>
              <a:rPr sz="2000" b="1" spc="-65" dirty="0">
                <a:solidFill>
                  <a:srgbClr val="333333"/>
                </a:solidFill>
                <a:latin typeface="Verdana"/>
                <a:cs typeface="Verdana"/>
              </a:rPr>
              <a:t> </a:t>
            </a:r>
            <a:r>
              <a:rPr sz="2000" b="1" dirty="0">
                <a:solidFill>
                  <a:srgbClr val="333333"/>
                </a:solidFill>
                <a:latin typeface="Verdana"/>
                <a:cs typeface="Verdana"/>
              </a:rPr>
              <a:t>or </a:t>
            </a:r>
            <a:r>
              <a:rPr sz="2000" b="1" spc="-5" dirty="0">
                <a:solidFill>
                  <a:srgbClr val="333333"/>
                </a:solidFill>
                <a:latin typeface="Verdana"/>
                <a:cs typeface="Verdana"/>
              </a:rPr>
              <a:t>function</a:t>
            </a:r>
            <a:r>
              <a:rPr sz="2000" spc="-5" dirty="0">
                <a:solidFill>
                  <a:srgbClr val="333333"/>
                </a:solidFill>
                <a:latin typeface="Verdana"/>
                <a:cs typeface="Verdana"/>
              </a:rPr>
              <a:t>.</a:t>
            </a:r>
            <a:endParaRPr lang="en-US" sz="2000" spc="-5" dirty="0">
              <a:solidFill>
                <a:srgbClr val="333333"/>
              </a:solidFill>
              <a:latin typeface="Verdana"/>
              <a:cs typeface="Verdana"/>
            </a:endParaRPr>
          </a:p>
          <a:p>
            <a:pPr marR="32384">
              <a:lnSpc>
                <a:spcPct val="100000"/>
              </a:lnSpc>
              <a:spcBef>
                <a:spcPts val="45"/>
              </a:spcBef>
            </a:pPr>
            <a:r>
              <a:rPr lang="ar-JO" sz="2000" dirty="0">
                <a:latin typeface="Verdana"/>
                <a:cs typeface="Verdana"/>
              </a:rPr>
              <a:t>أي خسارة في البنية أو الوظيفة النفسية أو الفيزيولوجية أو التشريحية.</a:t>
            </a:r>
            <a:endParaRPr lang="en-US" sz="2000" dirty="0">
              <a:latin typeface="Verdana"/>
              <a:cs typeface="Verdana"/>
            </a:endParaRPr>
          </a:p>
        </p:txBody>
      </p:sp>
      <p:sp>
        <p:nvSpPr>
          <p:cNvPr id="6" name="object 6"/>
          <p:cNvSpPr txBox="1"/>
          <p:nvPr/>
        </p:nvSpPr>
        <p:spPr>
          <a:xfrm>
            <a:off x="401218" y="1790522"/>
            <a:ext cx="11410950" cy="4699492"/>
          </a:xfrm>
          <a:prstGeom prst="rect">
            <a:avLst/>
          </a:prstGeom>
        </p:spPr>
        <p:txBody>
          <a:bodyPr vert="horz" wrap="square" lIns="0" tIns="8255" rIns="0" bIns="0" rtlCol="0">
            <a:spAutoFit/>
          </a:bodyPr>
          <a:lstStyle/>
          <a:p>
            <a:pPr marL="241300" marR="5080" indent="-228600" algn="just">
              <a:lnSpc>
                <a:spcPct val="101299"/>
              </a:lnSpc>
              <a:spcBef>
                <a:spcPts val="65"/>
              </a:spcBef>
              <a:buClr>
                <a:srgbClr val="797979"/>
              </a:buClr>
              <a:buFont typeface="Arial MT"/>
              <a:buChar char="•"/>
              <a:tabLst>
                <a:tab pos="241300" algn="l"/>
              </a:tabLst>
            </a:pPr>
            <a:r>
              <a:rPr sz="2400" b="1" spc="-5" dirty="0">
                <a:solidFill>
                  <a:srgbClr val="FF0000"/>
                </a:solidFill>
                <a:latin typeface="Verdana"/>
                <a:cs typeface="Verdana"/>
              </a:rPr>
              <a:t>Disability:</a:t>
            </a:r>
            <a:r>
              <a:rPr sz="2400" b="1" dirty="0">
                <a:solidFill>
                  <a:srgbClr val="FF0000"/>
                </a:solidFill>
                <a:latin typeface="Verdana"/>
                <a:cs typeface="Verdana"/>
              </a:rPr>
              <a:t> </a:t>
            </a:r>
            <a:r>
              <a:rPr sz="2000" b="1" spc="-70" dirty="0">
                <a:solidFill>
                  <a:srgbClr val="FF0000"/>
                </a:solidFill>
                <a:latin typeface="Arial"/>
                <a:cs typeface="Arial"/>
              </a:rPr>
              <a:t>عجز</a:t>
            </a:r>
            <a:r>
              <a:rPr sz="2000" b="1" spc="-70" dirty="0">
                <a:solidFill>
                  <a:srgbClr val="333333"/>
                </a:solidFill>
                <a:latin typeface="Verdana"/>
                <a:cs typeface="Verdana"/>
              </a:rPr>
              <a:t>any</a:t>
            </a:r>
            <a:r>
              <a:rPr sz="2000" b="1" spc="-65" dirty="0">
                <a:solidFill>
                  <a:srgbClr val="333333"/>
                </a:solidFill>
                <a:latin typeface="Verdana"/>
                <a:cs typeface="Verdana"/>
              </a:rPr>
              <a:t> </a:t>
            </a:r>
            <a:r>
              <a:rPr sz="2000" b="1" spc="-5" dirty="0">
                <a:solidFill>
                  <a:srgbClr val="333333"/>
                </a:solidFill>
                <a:latin typeface="Verdana"/>
                <a:cs typeface="Verdana"/>
              </a:rPr>
              <a:t>restriction</a:t>
            </a:r>
            <a:r>
              <a:rPr sz="2000" b="1" dirty="0">
                <a:solidFill>
                  <a:srgbClr val="333333"/>
                </a:solidFill>
                <a:latin typeface="Verdana"/>
                <a:cs typeface="Verdana"/>
              </a:rPr>
              <a:t> </a:t>
            </a:r>
            <a:r>
              <a:rPr sz="2000" b="1" spc="-10" dirty="0">
                <a:solidFill>
                  <a:srgbClr val="333333"/>
                </a:solidFill>
                <a:latin typeface="Verdana"/>
                <a:cs typeface="Verdana"/>
              </a:rPr>
              <a:t>or</a:t>
            </a:r>
            <a:r>
              <a:rPr sz="2000" b="1" spc="-5" dirty="0">
                <a:solidFill>
                  <a:srgbClr val="333333"/>
                </a:solidFill>
                <a:latin typeface="Verdana"/>
                <a:cs typeface="Verdana"/>
              </a:rPr>
              <a:t> </a:t>
            </a:r>
            <a:r>
              <a:rPr sz="2000" b="1" spc="-10" dirty="0">
                <a:solidFill>
                  <a:srgbClr val="333333"/>
                </a:solidFill>
                <a:latin typeface="Verdana"/>
                <a:cs typeface="Verdana"/>
              </a:rPr>
              <a:t>lack</a:t>
            </a:r>
            <a:r>
              <a:rPr sz="2000" b="1" spc="-5" dirty="0">
                <a:solidFill>
                  <a:srgbClr val="333333"/>
                </a:solidFill>
                <a:latin typeface="Verdana"/>
                <a:cs typeface="Verdana"/>
              </a:rPr>
              <a:t> </a:t>
            </a:r>
            <a:r>
              <a:rPr sz="2000" dirty="0">
                <a:solidFill>
                  <a:srgbClr val="333333"/>
                </a:solidFill>
                <a:latin typeface="Verdana"/>
                <a:cs typeface="Verdana"/>
              </a:rPr>
              <a:t>of</a:t>
            </a:r>
            <a:r>
              <a:rPr sz="2000" spc="5" dirty="0">
                <a:solidFill>
                  <a:srgbClr val="333333"/>
                </a:solidFill>
                <a:latin typeface="Verdana"/>
                <a:cs typeface="Verdana"/>
              </a:rPr>
              <a:t> </a:t>
            </a:r>
            <a:r>
              <a:rPr sz="2000" spc="-10" dirty="0">
                <a:solidFill>
                  <a:srgbClr val="333333"/>
                </a:solidFill>
                <a:latin typeface="Verdana"/>
                <a:cs typeface="Verdana"/>
              </a:rPr>
              <a:t>ability</a:t>
            </a:r>
            <a:r>
              <a:rPr sz="2000" spc="-5" dirty="0">
                <a:solidFill>
                  <a:srgbClr val="333333"/>
                </a:solidFill>
                <a:latin typeface="Verdana"/>
                <a:cs typeface="Verdana"/>
              </a:rPr>
              <a:t> </a:t>
            </a:r>
            <a:r>
              <a:rPr sz="2000" spc="-10" dirty="0">
                <a:solidFill>
                  <a:srgbClr val="333333"/>
                </a:solidFill>
                <a:latin typeface="Verdana"/>
                <a:cs typeface="Verdana"/>
              </a:rPr>
              <a:t>to</a:t>
            </a:r>
            <a:r>
              <a:rPr sz="2000" spc="-5" dirty="0">
                <a:solidFill>
                  <a:srgbClr val="333333"/>
                </a:solidFill>
                <a:latin typeface="Verdana"/>
                <a:cs typeface="Verdana"/>
              </a:rPr>
              <a:t> </a:t>
            </a:r>
            <a:r>
              <a:rPr sz="2000" b="1" spc="-10" dirty="0">
                <a:solidFill>
                  <a:srgbClr val="333333"/>
                </a:solidFill>
                <a:latin typeface="Verdana"/>
                <a:cs typeface="Verdana"/>
              </a:rPr>
              <a:t>perform</a:t>
            </a:r>
            <a:r>
              <a:rPr sz="2000" b="1" spc="800" dirty="0">
                <a:solidFill>
                  <a:srgbClr val="333333"/>
                </a:solidFill>
                <a:latin typeface="Verdana"/>
                <a:cs typeface="Verdana"/>
              </a:rPr>
              <a:t> </a:t>
            </a:r>
            <a:r>
              <a:rPr sz="2000" b="1" dirty="0">
                <a:solidFill>
                  <a:srgbClr val="333333"/>
                </a:solidFill>
                <a:latin typeface="Verdana"/>
                <a:cs typeface="Verdana"/>
              </a:rPr>
              <a:t>an </a:t>
            </a:r>
            <a:r>
              <a:rPr sz="2000" b="1" spc="5" dirty="0">
                <a:solidFill>
                  <a:srgbClr val="333333"/>
                </a:solidFill>
                <a:latin typeface="Verdana"/>
                <a:cs typeface="Verdana"/>
              </a:rPr>
              <a:t> </a:t>
            </a:r>
            <a:r>
              <a:rPr sz="2000" b="1" spc="-5" dirty="0">
                <a:solidFill>
                  <a:srgbClr val="333333"/>
                </a:solidFill>
                <a:latin typeface="Verdana"/>
                <a:cs typeface="Verdana"/>
              </a:rPr>
              <a:t>activity </a:t>
            </a:r>
            <a:r>
              <a:rPr sz="2000" spc="-10" dirty="0">
                <a:solidFill>
                  <a:srgbClr val="333333"/>
                </a:solidFill>
                <a:latin typeface="Verdana"/>
                <a:cs typeface="Verdana"/>
              </a:rPr>
              <a:t>in </a:t>
            </a:r>
            <a:r>
              <a:rPr sz="2000" dirty="0">
                <a:solidFill>
                  <a:srgbClr val="333333"/>
                </a:solidFill>
                <a:latin typeface="Verdana"/>
                <a:cs typeface="Verdana"/>
              </a:rPr>
              <a:t>the </a:t>
            </a:r>
            <a:r>
              <a:rPr sz="2000" spc="-5" dirty="0">
                <a:solidFill>
                  <a:srgbClr val="333333"/>
                </a:solidFill>
                <a:latin typeface="Verdana"/>
                <a:cs typeface="Verdana"/>
              </a:rPr>
              <a:t>manner </a:t>
            </a:r>
            <a:r>
              <a:rPr sz="2000" dirty="0">
                <a:solidFill>
                  <a:srgbClr val="333333"/>
                </a:solidFill>
                <a:latin typeface="Verdana"/>
                <a:cs typeface="Verdana"/>
              </a:rPr>
              <a:t>or </a:t>
            </a:r>
            <a:r>
              <a:rPr sz="2000" spc="-10" dirty="0">
                <a:solidFill>
                  <a:srgbClr val="333333"/>
                </a:solidFill>
                <a:latin typeface="Verdana"/>
                <a:cs typeface="Verdana"/>
              </a:rPr>
              <a:t>within </a:t>
            </a:r>
            <a:r>
              <a:rPr sz="2000" dirty="0">
                <a:solidFill>
                  <a:srgbClr val="333333"/>
                </a:solidFill>
                <a:latin typeface="Verdana"/>
                <a:cs typeface="Verdana"/>
              </a:rPr>
              <a:t>the </a:t>
            </a:r>
            <a:r>
              <a:rPr sz="2000" spc="-20" dirty="0">
                <a:solidFill>
                  <a:srgbClr val="333333"/>
                </a:solidFill>
                <a:latin typeface="Verdana"/>
                <a:cs typeface="Verdana"/>
              </a:rPr>
              <a:t>range </a:t>
            </a:r>
            <a:r>
              <a:rPr sz="2000" spc="-5" dirty="0">
                <a:solidFill>
                  <a:srgbClr val="333333"/>
                </a:solidFill>
                <a:latin typeface="Verdana"/>
                <a:cs typeface="Verdana"/>
              </a:rPr>
              <a:t>considered normal </a:t>
            </a:r>
            <a:r>
              <a:rPr sz="2000" dirty="0">
                <a:solidFill>
                  <a:srgbClr val="333333"/>
                </a:solidFill>
                <a:latin typeface="Verdana"/>
                <a:cs typeface="Verdana"/>
              </a:rPr>
              <a:t>for a </a:t>
            </a:r>
            <a:r>
              <a:rPr sz="2000" spc="5" dirty="0">
                <a:solidFill>
                  <a:srgbClr val="333333"/>
                </a:solidFill>
                <a:latin typeface="Verdana"/>
                <a:cs typeface="Verdana"/>
              </a:rPr>
              <a:t> </a:t>
            </a:r>
            <a:r>
              <a:rPr sz="2000" spc="-5" dirty="0">
                <a:solidFill>
                  <a:srgbClr val="333333"/>
                </a:solidFill>
                <a:latin typeface="Verdana"/>
                <a:cs typeface="Verdana"/>
              </a:rPr>
              <a:t>human</a:t>
            </a:r>
            <a:r>
              <a:rPr sz="2000" spc="55" dirty="0">
                <a:solidFill>
                  <a:srgbClr val="333333"/>
                </a:solidFill>
                <a:latin typeface="Verdana"/>
                <a:cs typeface="Verdana"/>
              </a:rPr>
              <a:t> </a:t>
            </a:r>
            <a:r>
              <a:rPr sz="2000" spc="-10" dirty="0">
                <a:solidFill>
                  <a:srgbClr val="333333"/>
                </a:solidFill>
                <a:latin typeface="Verdana"/>
                <a:cs typeface="Verdana"/>
              </a:rPr>
              <a:t>being.</a:t>
            </a:r>
            <a:r>
              <a:rPr sz="2000" spc="10" dirty="0">
                <a:solidFill>
                  <a:srgbClr val="333333"/>
                </a:solidFill>
                <a:latin typeface="Verdana"/>
                <a:cs typeface="Verdana"/>
              </a:rPr>
              <a:t> </a:t>
            </a:r>
            <a:r>
              <a:rPr sz="2000" spc="-10" dirty="0">
                <a:solidFill>
                  <a:srgbClr val="333333"/>
                </a:solidFill>
                <a:latin typeface="Verdana"/>
                <a:cs typeface="Verdana"/>
              </a:rPr>
              <a:t>(resulting</a:t>
            </a:r>
            <a:r>
              <a:rPr sz="2000" spc="75" dirty="0">
                <a:solidFill>
                  <a:srgbClr val="333333"/>
                </a:solidFill>
                <a:latin typeface="Verdana"/>
                <a:cs typeface="Verdana"/>
              </a:rPr>
              <a:t> </a:t>
            </a:r>
            <a:r>
              <a:rPr sz="2000" dirty="0">
                <a:solidFill>
                  <a:srgbClr val="333333"/>
                </a:solidFill>
                <a:latin typeface="Verdana"/>
                <a:cs typeface="Verdana"/>
              </a:rPr>
              <a:t>from</a:t>
            </a:r>
            <a:r>
              <a:rPr sz="2000" spc="15" dirty="0">
                <a:solidFill>
                  <a:srgbClr val="333333"/>
                </a:solidFill>
                <a:latin typeface="Verdana"/>
                <a:cs typeface="Verdana"/>
              </a:rPr>
              <a:t> </a:t>
            </a:r>
            <a:r>
              <a:rPr sz="2000" spc="-5" dirty="0">
                <a:solidFill>
                  <a:srgbClr val="333333"/>
                </a:solidFill>
                <a:latin typeface="Verdana"/>
                <a:cs typeface="Verdana"/>
              </a:rPr>
              <a:t>an</a:t>
            </a:r>
            <a:r>
              <a:rPr sz="2000" spc="-15" dirty="0">
                <a:solidFill>
                  <a:srgbClr val="333333"/>
                </a:solidFill>
                <a:latin typeface="Verdana"/>
                <a:cs typeface="Verdana"/>
              </a:rPr>
              <a:t> </a:t>
            </a:r>
            <a:r>
              <a:rPr sz="2000" spc="-5" dirty="0">
                <a:solidFill>
                  <a:srgbClr val="333333"/>
                </a:solidFill>
                <a:latin typeface="Verdana"/>
                <a:cs typeface="Verdana"/>
              </a:rPr>
              <a:t>impairment)</a:t>
            </a:r>
            <a:endParaRPr lang="en-US" sz="2000" spc="-5" dirty="0">
              <a:solidFill>
                <a:srgbClr val="333333"/>
              </a:solidFill>
              <a:latin typeface="Verdana"/>
              <a:cs typeface="Verdana"/>
            </a:endParaRPr>
          </a:p>
          <a:p>
            <a:pPr marL="241300" marR="5080" indent="-228600" algn="just">
              <a:lnSpc>
                <a:spcPct val="101299"/>
              </a:lnSpc>
              <a:spcBef>
                <a:spcPts val="65"/>
              </a:spcBef>
              <a:buClr>
                <a:srgbClr val="797979"/>
              </a:buClr>
              <a:buFont typeface="Arial MT"/>
              <a:buChar char="•"/>
              <a:tabLst>
                <a:tab pos="241300" algn="l"/>
              </a:tabLst>
            </a:pPr>
            <a:r>
              <a:rPr lang="ar-JO" sz="2000" dirty="0">
                <a:latin typeface="Verdana"/>
                <a:cs typeface="Verdana"/>
              </a:rPr>
              <a:t>أي قيد أو نقص في القدرة على أداء نشاط بالطريقة أو ضمن النطاق الذي يعتبر طبيعيًا للإنسان. (ناتج عن ضعف)</a:t>
            </a:r>
            <a:endParaRPr sz="2000" dirty="0">
              <a:latin typeface="Verdana"/>
              <a:cs typeface="Verdana"/>
            </a:endParaRPr>
          </a:p>
          <a:p>
            <a:pPr>
              <a:lnSpc>
                <a:spcPct val="100000"/>
              </a:lnSpc>
              <a:spcBef>
                <a:spcPts val="10"/>
              </a:spcBef>
              <a:buClr>
                <a:srgbClr val="797979"/>
              </a:buClr>
              <a:buFont typeface="Arial MT"/>
              <a:buChar char="•"/>
            </a:pPr>
            <a:endParaRPr sz="3350" dirty="0">
              <a:latin typeface="Verdana"/>
              <a:cs typeface="Verdana"/>
            </a:endParaRPr>
          </a:p>
          <a:p>
            <a:pPr marL="241300" indent="-228600">
              <a:lnSpc>
                <a:spcPct val="100000"/>
              </a:lnSpc>
              <a:buClr>
                <a:srgbClr val="797979"/>
              </a:buClr>
              <a:buFont typeface="Arial MT"/>
              <a:buChar char="•"/>
              <a:tabLst>
                <a:tab pos="241300" algn="l"/>
                <a:tab pos="2743835" algn="l"/>
              </a:tabLst>
            </a:pPr>
            <a:r>
              <a:rPr sz="2400" b="1" spc="-5" dirty="0">
                <a:solidFill>
                  <a:srgbClr val="FF0000"/>
                </a:solidFill>
                <a:latin typeface="Verdana"/>
                <a:cs typeface="Verdana"/>
              </a:rPr>
              <a:t>Handicap:</a:t>
            </a:r>
            <a:r>
              <a:rPr sz="2400" b="1" spc="330" dirty="0">
                <a:solidFill>
                  <a:srgbClr val="FF0000"/>
                </a:solidFill>
                <a:latin typeface="Verdana"/>
                <a:cs typeface="Verdana"/>
              </a:rPr>
              <a:t> </a:t>
            </a:r>
            <a:r>
              <a:rPr sz="2400" b="1" spc="-220" dirty="0">
                <a:solidFill>
                  <a:srgbClr val="FF0000"/>
                </a:solidFill>
                <a:latin typeface="Arial"/>
                <a:cs typeface="Arial"/>
              </a:rPr>
              <a:t>اعاقة	</a:t>
            </a:r>
            <a:r>
              <a:rPr sz="2000" b="1" dirty="0">
                <a:solidFill>
                  <a:srgbClr val="333333"/>
                </a:solidFill>
                <a:latin typeface="Verdana"/>
                <a:cs typeface="Verdana"/>
              </a:rPr>
              <a:t>a</a:t>
            </a:r>
            <a:r>
              <a:rPr sz="2000" b="1" spc="235" dirty="0">
                <a:solidFill>
                  <a:srgbClr val="333333"/>
                </a:solidFill>
                <a:latin typeface="Verdana"/>
                <a:cs typeface="Verdana"/>
              </a:rPr>
              <a:t> </a:t>
            </a:r>
            <a:r>
              <a:rPr sz="2000" b="1" spc="-5" dirty="0">
                <a:solidFill>
                  <a:srgbClr val="333333"/>
                </a:solidFill>
                <a:latin typeface="Verdana"/>
                <a:cs typeface="Verdana"/>
              </a:rPr>
              <a:t>disadvantage</a:t>
            </a:r>
            <a:r>
              <a:rPr sz="2000" b="1" spc="180" dirty="0">
                <a:solidFill>
                  <a:srgbClr val="333333"/>
                </a:solidFill>
                <a:latin typeface="Verdana"/>
                <a:cs typeface="Verdana"/>
              </a:rPr>
              <a:t> </a:t>
            </a:r>
            <a:r>
              <a:rPr sz="2000" b="1" spc="-5" dirty="0">
                <a:solidFill>
                  <a:srgbClr val="333333"/>
                </a:solidFill>
                <a:latin typeface="Verdana"/>
                <a:cs typeface="Verdana"/>
              </a:rPr>
              <a:t>for</a:t>
            </a:r>
            <a:r>
              <a:rPr sz="2000" b="1" spc="195" dirty="0">
                <a:solidFill>
                  <a:srgbClr val="333333"/>
                </a:solidFill>
                <a:latin typeface="Verdana"/>
                <a:cs typeface="Verdana"/>
              </a:rPr>
              <a:t> </a:t>
            </a:r>
            <a:r>
              <a:rPr sz="2000" b="1" dirty="0">
                <a:solidFill>
                  <a:srgbClr val="333333"/>
                </a:solidFill>
                <a:latin typeface="Verdana"/>
                <a:cs typeface="Verdana"/>
              </a:rPr>
              <a:t>a</a:t>
            </a:r>
            <a:r>
              <a:rPr sz="2000" b="1" spc="235" dirty="0">
                <a:solidFill>
                  <a:srgbClr val="333333"/>
                </a:solidFill>
                <a:latin typeface="Verdana"/>
                <a:cs typeface="Verdana"/>
              </a:rPr>
              <a:t> </a:t>
            </a:r>
            <a:r>
              <a:rPr sz="2000" b="1" spc="-10" dirty="0">
                <a:solidFill>
                  <a:srgbClr val="333333"/>
                </a:solidFill>
                <a:latin typeface="Verdana"/>
                <a:cs typeface="Verdana"/>
              </a:rPr>
              <a:t>given</a:t>
            </a:r>
            <a:r>
              <a:rPr sz="2000" b="1" spc="229" dirty="0">
                <a:solidFill>
                  <a:srgbClr val="333333"/>
                </a:solidFill>
                <a:latin typeface="Verdana"/>
                <a:cs typeface="Verdana"/>
              </a:rPr>
              <a:t> </a:t>
            </a:r>
            <a:r>
              <a:rPr sz="2000" b="1" spc="-5" dirty="0">
                <a:solidFill>
                  <a:srgbClr val="333333"/>
                </a:solidFill>
                <a:latin typeface="Verdana"/>
                <a:cs typeface="Verdana"/>
              </a:rPr>
              <a:t>individual</a:t>
            </a:r>
            <a:r>
              <a:rPr sz="2000" b="1" spc="280" dirty="0">
                <a:solidFill>
                  <a:srgbClr val="333333"/>
                </a:solidFill>
                <a:latin typeface="Verdana"/>
                <a:cs typeface="Verdana"/>
              </a:rPr>
              <a:t> </a:t>
            </a:r>
            <a:r>
              <a:rPr sz="2000" spc="-5" dirty="0">
                <a:solidFill>
                  <a:srgbClr val="333333"/>
                </a:solidFill>
                <a:latin typeface="Verdana"/>
                <a:cs typeface="Verdana"/>
              </a:rPr>
              <a:t>that</a:t>
            </a:r>
            <a:r>
              <a:rPr sz="2000" spc="220" dirty="0">
                <a:solidFill>
                  <a:srgbClr val="333333"/>
                </a:solidFill>
                <a:latin typeface="Verdana"/>
                <a:cs typeface="Verdana"/>
              </a:rPr>
              <a:t> </a:t>
            </a:r>
            <a:r>
              <a:rPr sz="2000" spc="-15" dirty="0">
                <a:solidFill>
                  <a:srgbClr val="333333"/>
                </a:solidFill>
                <a:latin typeface="Verdana"/>
                <a:cs typeface="Verdana"/>
              </a:rPr>
              <a:t>limits</a:t>
            </a:r>
            <a:r>
              <a:rPr sz="2000" spc="285" dirty="0">
                <a:solidFill>
                  <a:srgbClr val="333333"/>
                </a:solidFill>
                <a:latin typeface="Verdana"/>
                <a:cs typeface="Verdana"/>
              </a:rPr>
              <a:t> </a:t>
            </a:r>
            <a:r>
              <a:rPr sz="2000" spc="5" dirty="0">
                <a:solidFill>
                  <a:srgbClr val="333333"/>
                </a:solidFill>
                <a:latin typeface="Verdana"/>
                <a:cs typeface="Verdana"/>
              </a:rPr>
              <a:t>or</a:t>
            </a:r>
            <a:endParaRPr sz="2000" dirty="0">
              <a:latin typeface="Verdana"/>
              <a:cs typeface="Verdana"/>
            </a:endParaRPr>
          </a:p>
          <a:p>
            <a:pPr marL="241300">
              <a:lnSpc>
                <a:spcPct val="100000"/>
              </a:lnSpc>
              <a:spcBef>
                <a:spcPts val="145"/>
              </a:spcBef>
            </a:pPr>
            <a:r>
              <a:rPr sz="2000" b="1" spc="-5" dirty="0">
                <a:solidFill>
                  <a:srgbClr val="333333"/>
                </a:solidFill>
                <a:latin typeface="Verdana"/>
                <a:cs typeface="Verdana"/>
              </a:rPr>
              <a:t>prevents</a:t>
            </a:r>
            <a:r>
              <a:rPr sz="2000" b="1" spc="-15" dirty="0">
                <a:solidFill>
                  <a:srgbClr val="333333"/>
                </a:solidFill>
                <a:latin typeface="Verdana"/>
                <a:cs typeface="Verdana"/>
              </a:rPr>
              <a:t> </a:t>
            </a:r>
            <a:r>
              <a:rPr sz="2000" b="1" dirty="0">
                <a:solidFill>
                  <a:srgbClr val="333333"/>
                </a:solidFill>
                <a:latin typeface="Verdana"/>
                <a:cs typeface="Verdana"/>
              </a:rPr>
              <a:t>the</a:t>
            </a:r>
            <a:r>
              <a:rPr sz="2000" b="1" spc="-25" dirty="0">
                <a:solidFill>
                  <a:srgbClr val="333333"/>
                </a:solidFill>
                <a:latin typeface="Verdana"/>
                <a:cs typeface="Verdana"/>
              </a:rPr>
              <a:t> </a:t>
            </a:r>
            <a:r>
              <a:rPr sz="2000" b="1" spc="-10" dirty="0">
                <a:solidFill>
                  <a:srgbClr val="333333"/>
                </a:solidFill>
                <a:latin typeface="Verdana"/>
                <a:cs typeface="Verdana"/>
              </a:rPr>
              <a:t>fulfillment</a:t>
            </a:r>
            <a:r>
              <a:rPr sz="2000" b="1" spc="50" dirty="0">
                <a:solidFill>
                  <a:srgbClr val="333333"/>
                </a:solidFill>
                <a:latin typeface="Verdana"/>
                <a:cs typeface="Verdana"/>
              </a:rPr>
              <a:t> </a:t>
            </a:r>
            <a:r>
              <a:rPr sz="2000" b="1" dirty="0">
                <a:solidFill>
                  <a:srgbClr val="333333"/>
                </a:solidFill>
                <a:latin typeface="Verdana"/>
                <a:cs typeface="Verdana"/>
              </a:rPr>
              <a:t>of</a:t>
            </a:r>
            <a:r>
              <a:rPr sz="2000" b="1" spc="-15" dirty="0">
                <a:solidFill>
                  <a:srgbClr val="333333"/>
                </a:solidFill>
                <a:latin typeface="Verdana"/>
                <a:cs typeface="Verdana"/>
              </a:rPr>
              <a:t> </a:t>
            </a:r>
            <a:r>
              <a:rPr sz="2000" b="1" dirty="0">
                <a:solidFill>
                  <a:srgbClr val="333333"/>
                </a:solidFill>
                <a:latin typeface="Verdana"/>
                <a:cs typeface="Verdana"/>
              </a:rPr>
              <a:t>a</a:t>
            </a:r>
            <a:r>
              <a:rPr sz="2000" b="1" spc="-10" dirty="0">
                <a:solidFill>
                  <a:srgbClr val="333333"/>
                </a:solidFill>
                <a:latin typeface="Verdana"/>
                <a:cs typeface="Verdana"/>
              </a:rPr>
              <a:t> </a:t>
            </a:r>
            <a:r>
              <a:rPr sz="2000" b="1" dirty="0">
                <a:solidFill>
                  <a:srgbClr val="333333"/>
                </a:solidFill>
                <a:latin typeface="Verdana"/>
                <a:cs typeface="Verdana"/>
              </a:rPr>
              <a:t>role</a:t>
            </a:r>
            <a:r>
              <a:rPr sz="2000" b="1" spc="-25" dirty="0">
                <a:solidFill>
                  <a:srgbClr val="333333"/>
                </a:solidFill>
                <a:latin typeface="Verdana"/>
                <a:cs typeface="Verdana"/>
              </a:rPr>
              <a:t> </a:t>
            </a:r>
            <a:r>
              <a:rPr sz="2000" b="1" dirty="0">
                <a:solidFill>
                  <a:srgbClr val="333333"/>
                </a:solidFill>
                <a:latin typeface="Verdana"/>
                <a:cs typeface="Verdana"/>
              </a:rPr>
              <a:t>that</a:t>
            </a:r>
            <a:r>
              <a:rPr sz="2000" b="1" spc="-45" dirty="0">
                <a:solidFill>
                  <a:srgbClr val="333333"/>
                </a:solidFill>
                <a:latin typeface="Verdana"/>
                <a:cs typeface="Verdana"/>
              </a:rPr>
              <a:t> </a:t>
            </a:r>
            <a:r>
              <a:rPr sz="2000" b="1" spc="-5" dirty="0">
                <a:solidFill>
                  <a:srgbClr val="333333"/>
                </a:solidFill>
                <a:latin typeface="Verdana"/>
                <a:cs typeface="Verdana"/>
              </a:rPr>
              <a:t>is</a:t>
            </a:r>
            <a:r>
              <a:rPr sz="2000" b="1" spc="5" dirty="0">
                <a:solidFill>
                  <a:srgbClr val="333333"/>
                </a:solidFill>
                <a:latin typeface="Verdana"/>
                <a:cs typeface="Verdana"/>
              </a:rPr>
              <a:t> </a:t>
            </a:r>
            <a:r>
              <a:rPr sz="2000" b="1" dirty="0">
                <a:solidFill>
                  <a:srgbClr val="333333"/>
                </a:solidFill>
                <a:latin typeface="Verdana"/>
                <a:cs typeface="Verdana"/>
              </a:rPr>
              <a:t>normal</a:t>
            </a:r>
            <a:endParaRPr lang="en-US" sz="2000" b="1" dirty="0">
              <a:solidFill>
                <a:srgbClr val="333333"/>
              </a:solidFill>
              <a:latin typeface="Verdana"/>
              <a:cs typeface="Verdana"/>
            </a:endParaRPr>
          </a:p>
          <a:p>
            <a:pPr marL="241300">
              <a:lnSpc>
                <a:spcPct val="100000"/>
              </a:lnSpc>
              <a:spcBef>
                <a:spcPts val="145"/>
              </a:spcBef>
            </a:pPr>
            <a:r>
              <a:rPr lang="ar-JO" sz="2000" dirty="0">
                <a:latin typeface="Verdana"/>
                <a:cs typeface="Verdana"/>
              </a:rPr>
              <a:t>عيب لفرد معين يحد أو يمنع أداء دور طبيعي</a:t>
            </a:r>
            <a:endParaRPr sz="2000" dirty="0">
              <a:latin typeface="Verdana"/>
              <a:cs typeface="Verdana"/>
            </a:endParaRPr>
          </a:p>
          <a:p>
            <a:pPr>
              <a:lnSpc>
                <a:spcPct val="100000"/>
              </a:lnSpc>
              <a:spcBef>
                <a:spcPts val="15"/>
              </a:spcBef>
            </a:pPr>
            <a:endParaRPr sz="2000" dirty="0">
              <a:latin typeface="Verdana"/>
              <a:cs typeface="Verdana"/>
            </a:endParaRPr>
          </a:p>
          <a:p>
            <a:pPr marL="241300" marR="9525" indent="-228600" algn="just">
              <a:lnSpc>
                <a:spcPct val="100000"/>
              </a:lnSpc>
              <a:buClr>
                <a:srgbClr val="797979"/>
              </a:buClr>
              <a:buFont typeface="Arial MT"/>
              <a:buChar char="•"/>
              <a:tabLst>
                <a:tab pos="241300" algn="l"/>
              </a:tabLst>
            </a:pPr>
            <a:r>
              <a:rPr sz="2000" b="1" spc="-10" dirty="0">
                <a:latin typeface="Verdana"/>
                <a:cs typeface="Verdana"/>
              </a:rPr>
              <a:t>Impairment </a:t>
            </a:r>
            <a:r>
              <a:rPr sz="2000" spc="-5" dirty="0">
                <a:latin typeface="Verdana"/>
                <a:cs typeface="Verdana"/>
              </a:rPr>
              <a:t>refers </a:t>
            </a:r>
            <a:r>
              <a:rPr sz="2000" spc="5" dirty="0">
                <a:latin typeface="Verdana"/>
                <a:cs typeface="Verdana"/>
              </a:rPr>
              <a:t>to </a:t>
            </a:r>
            <a:r>
              <a:rPr sz="2000" dirty="0">
                <a:latin typeface="Verdana"/>
                <a:cs typeface="Verdana"/>
              </a:rPr>
              <a:t>a </a:t>
            </a:r>
            <a:r>
              <a:rPr sz="2000" spc="-5" dirty="0">
                <a:latin typeface="Verdana"/>
                <a:cs typeface="Verdana"/>
              </a:rPr>
              <a:t>problem</a:t>
            </a:r>
            <a:r>
              <a:rPr sz="2000" spc="830" dirty="0">
                <a:latin typeface="Verdana"/>
                <a:cs typeface="Verdana"/>
              </a:rPr>
              <a:t> </a:t>
            </a:r>
            <a:r>
              <a:rPr sz="2000" spc="-10" dirty="0">
                <a:latin typeface="Verdana"/>
                <a:cs typeface="Verdana"/>
              </a:rPr>
              <a:t>with</a:t>
            </a:r>
            <a:r>
              <a:rPr sz="2000" spc="825" dirty="0">
                <a:latin typeface="Verdana"/>
                <a:cs typeface="Verdana"/>
              </a:rPr>
              <a:t> </a:t>
            </a:r>
            <a:r>
              <a:rPr sz="2000" dirty="0">
                <a:latin typeface="Verdana"/>
                <a:cs typeface="Verdana"/>
              </a:rPr>
              <a:t>a </a:t>
            </a:r>
            <a:r>
              <a:rPr sz="2000" spc="-5" dirty="0">
                <a:latin typeface="Verdana"/>
                <a:cs typeface="Verdana"/>
              </a:rPr>
              <a:t>structure </a:t>
            </a:r>
            <a:r>
              <a:rPr sz="2000" dirty="0">
                <a:latin typeface="Verdana"/>
                <a:cs typeface="Verdana"/>
              </a:rPr>
              <a:t>or </a:t>
            </a:r>
            <a:r>
              <a:rPr sz="2000" spc="5" dirty="0">
                <a:latin typeface="Verdana"/>
                <a:cs typeface="Verdana"/>
              </a:rPr>
              <a:t>organ  </a:t>
            </a:r>
            <a:r>
              <a:rPr sz="2000" dirty="0">
                <a:latin typeface="Verdana"/>
                <a:cs typeface="Verdana"/>
              </a:rPr>
              <a:t>of </a:t>
            </a:r>
            <a:r>
              <a:rPr sz="2000" spc="-10" dirty="0">
                <a:latin typeface="Verdana"/>
                <a:cs typeface="Verdana"/>
              </a:rPr>
              <a:t>the </a:t>
            </a:r>
            <a:r>
              <a:rPr sz="2000" spc="-5" dirty="0">
                <a:latin typeface="Verdana"/>
                <a:cs typeface="Verdana"/>
              </a:rPr>
              <a:t> body; </a:t>
            </a:r>
            <a:r>
              <a:rPr sz="2000" b="1" spc="-5" dirty="0">
                <a:latin typeface="Verdana"/>
                <a:cs typeface="Verdana"/>
              </a:rPr>
              <a:t>Disability </a:t>
            </a:r>
            <a:r>
              <a:rPr sz="2000" spc="-10" dirty="0">
                <a:latin typeface="Verdana"/>
                <a:cs typeface="Verdana"/>
              </a:rPr>
              <a:t>is </a:t>
            </a:r>
            <a:r>
              <a:rPr sz="2000" dirty="0">
                <a:latin typeface="Verdana"/>
                <a:cs typeface="Verdana"/>
              </a:rPr>
              <a:t>a functional </a:t>
            </a:r>
            <a:r>
              <a:rPr sz="2000" spc="-10" dirty="0">
                <a:latin typeface="Verdana"/>
                <a:cs typeface="Verdana"/>
              </a:rPr>
              <a:t>limitation </a:t>
            </a:r>
            <a:r>
              <a:rPr sz="2000" spc="5" dirty="0">
                <a:latin typeface="Verdana"/>
                <a:cs typeface="Verdana"/>
              </a:rPr>
              <a:t>with </a:t>
            </a:r>
            <a:r>
              <a:rPr sz="2000" dirty="0">
                <a:latin typeface="Verdana"/>
                <a:cs typeface="Verdana"/>
              </a:rPr>
              <a:t>regard </a:t>
            </a:r>
            <a:r>
              <a:rPr sz="2000" spc="-10" dirty="0">
                <a:latin typeface="Verdana"/>
                <a:cs typeface="Verdana"/>
              </a:rPr>
              <a:t>to </a:t>
            </a:r>
            <a:r>
              <a:rPr sz="2000" dirty="0">
                <a:latin typeface="Verdana"/>
                <a:cs typeface="Verdana"/>
              </a:rPr>
              <a:t>a </a:t>
            </a:r>
            <a:r>
              <a:rPr sz="2000" spc="-5" dirty="0">
                <a:latin typeface="Verdana"/>
                <a:cs typeface="Verdana"/>
              </a:rPr>
              <a:t>particular </a:t>
            </a:r>
            <a:r>
              <a:rPr sz="2000" dirty="0">
                <a:latin typeface="Verdana"/>
                <a:cs typeface="Verdana"/>
              </a:rPr>
              <a:t> </a:t>
            </a:r>
            <a:r>
              <a:rPr sz="2000" spc="-10" dirty="0">
                <a:latin typeface="Verdana"/>
                <a:cs typeface="Verdana"/>
              </a:rPr>
              <a:t>activity; </a:t>
            </a:r>
            <a:r>
              <a:rPr sz="2000" dirty="0">
                <a:latin typeface="Verdana"/>
                <a:cs typeface="Verdana"/>
              </a:rPr>
              <a:t>and </a:t>
            </a:r>
            <a:r>
              <a:rPr sz="2000" b="1" spc="-5" dirty="0">
                <a:latin typeface="Verdana"/>
                <a:cs typeface="Verdana"/>
              </a:rPr>
              <a:t>Handicap </a:t>
            </a:r>
            <a:r>
              <a:rPr sz="2000" spc="-5" dirty="0">
                <a:latin typeface="Verdana"/>
                <a:cs typeface="Verdana"/>
              </a:rPr>
              <a:t>refers to </a:t>
            </a:r>
            <a:r>
              <a:rPr sz="2000" dirty="0">
                <a:latin typeface="Verdana"/>
                <a:cs typeface="Verdana"/>
              </a:rPr>
              <a:t>a </a:t>
            </a:r>
            <a:r>
              <a:rPr sz="2000" spc="-10" dirty="0">
                <a:latin typeface="Verdana"/>
                <a:cs typeface="Verdana"/>
              </a:rPr>
              <a:t>disadvantage in </a:t>
            </a:r>
            <a:r>
              <a:rPr sz="2000" spc="-5" dirty="0">
                <a:latin typeface="Verdana"/>
                <a:cs typeface="Verdana"/>
              </a:rPr>
              <a:t>filling </a:t>
            </a:r>
            <a:r>
              <a:rPr sz="2000" dirty="0">
                <a:latin typeface="Verdana"/>
                <a:cs typeface="Verdana"/>
              </a:rPr>
              <a:t>a role </a:t>
            </a:r>
            <a:r>
              <a:rPr sz="2000" spc="-10" dirty="0">
                <a:latin typeface="Verdana"/>
                <a:cs typeface="Verdana"/>
              </a:rPr>
              <a:t>in </a:t>
            </a:r>
            <a:r>
              <a:rPr sz="2000" spc="-5" dirty="0">
                <a:latin typeface="Verdana"/>
                <a:cs typeface="Verdana"/>
              </a:rPr>
              <a:t>life </a:t>
            </a:r>
            <a:r>
              <a:rPr sz="2000" dirty="0">
                <a:latin typeface="Verdana"/>
                <a:cs typeface="Verdana"/>
              </a:rPr>
              <a:t> </a:t>
            </a:r>
            <a:r>
              <a:rPr sz="2000" spc="-10" dirty="0">
                <a:latin typeface="Verdana"/>
                <a:cs typeface="Verdana"/>
              </a:rPr>
              <a:t>relative to</a:t>
            </a:r>
            <a:r>
              <a:rPr sz="2000" spc="50" dirty="0">
                <a:latin typeface="Verdana"/>
                <a:cs typeface="Verdana"/>
              </a:rPr>
              <a:t> </a:t>
            </a:r>
            <a:r>
              <a:rPr sz="2000" dirty="0">
                <a:latin typeface="Verdana"/>
                <a:cs typeface="Verdana"/>
              </a:rPr>
              <a:t>a</a:t>
            </a:r>
            <a:r>
              <a:rPr sz="2000" spc="-10" dirty="0">
                <a:latin typeface="Verdana"/>
                <a:cs typeface="Verdana"/>
              </a:rPr>
              <a:t> </a:t>
            </a:r>
            <a:r>
              <a:rPr sz="2000" dirty="0">
                <a:latin typeface="Verdana"/>
                <a:cs typeface="Verdana"/>
              </a:rPr>
              <a:t>peer</a:t>
            </a:r>
            <a:r>
              <a:rPr sz="2000" spc="-50" dirty="0">
                <a:latin typeface="Verdana"/>
                <a:cs typeface="Verdana"/>
              </a:rPr>
              <a:t> </a:t>
            </a:r>
            <a:r>
              <a:rPr sz="2000" spc="-10" dirty="0">
                <a:latin typeface="Verdana"/>
                <a:cs typeface="Verdana"/>
              </a:rPr>
              <a:t>group.</a:t>
            </a:r>
            <a:endParaRPr lang="en-US" sz="2000" spc="-10" dirty="0">
              <a:latin typeface="Verdana"/>
              <a:cs typeface="Verdana"/>
            </a:endParaRPr>
          </a:p>
          <a:p>
            <a:pPr marL="241300" marR="9525" indent="-228600" algn="just">
              <a:lnSpc>
                <a:spcPct val="100000"/>
              </a:lnSpc>
              <a:buClr>
                <a:srgbClr val="797979"/>
              </a:buClr>
              <a:buFont typeface="Arial MT"/>
              <a:buChar char="•"/>
              <a:tabLst>
                <a:tab pos="241300" algn="l"/>
              </a:tabLst>
            </a:pPr>
            <a:r>
              <a:rPr lang="ar-JO" sz="2000" dirty="0">
                <a:latin typeface="Verdana"/>
                <a:cs typeface="Verdana"/>
              </a:rPr>
              <a:t>يشير الضعف إلى مشكلة في بنية أو عضو في الجسم ؛ الإعاقة هي قيد وظيفي فيما يتعلق بنشاط معين ، والإعاقة تشير إلى عيب في ملء دور في الحياة بالنسبة لمجموعة الأقران.</a:t>
            </a:r>
            <a:endParaRPr sz="2000" dirty="0">
              <a:latin typeface="Verdana"/>
              <a:cs typeface="Verdan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p:nvPr/>
        </p:nvSpPr>
        <p:spPr>
          <a:xfrm>
            <a:off x="3182111" y="499872"/>
            <a:ext cx="5828030" cy="1057275"/>
          </a:xfrm>
          <a:custGeom>
            <a:avLst/>
            <a:gdLst/>
            <a:ahLst/>
            <a:cxnLst/>
            <a:rect l="l" t="t" r="r" b="b"/>
            <a:pathLst>
              <a:path w="5828030" h="1057275">
                <a:moveTo>
                  <a:pt x="5827649" y="0"/>
                </a:moveTo>
                <a:lnTo>
                  <a:pt x="0" y="0"/>
                </a:lnTo>
                <a:lnTo>
                  <a:pt x="0" y="1057148"/>
                </a:lnTo>
                <a:lnTo>
                  <a:pt x="5827649" y="1057148"/>
                </a:lnTo>
                <a:lnTo>
                  <a:pt x="5827649" y="0"/>
                </a:lnTo>
                <a:close/>
              </a:path>
            </a:pathLst>
          </a:custGeom>
          <a:solidFill>
            <a:srgbClr val="FFFFFF"/>
          </a:solidFill>
        </p:spPr>
        <p:txBody>
          <a:bodyPr wrap="square" lIns="0" tIns="0" rIns="0" bIns="0" rtlCol="0"/>
          <a:lstStyle/>
          <a:p>
            <a:endParaRPr/>
          </a:p>
        </p:txBody>
      </p:sp>
      <p:sp>
        <p:nvSpPr>
          <p:cNvPr id="4" name="object 4"/>
          <p:cNvSpPr txBox="1">
            <a:spLocks noGrp="1"/>
          </p:cNvSpPr>
          <p:nvPr>
            <p:ph type="title"/>
          </p:nvPr>
        </p:nvSpPr>
        <p:spPr>
          <a:xfrm>
            <a:off x="3535171" y="414985"/>
            <a:ext cx="5120640" cy="940435"/>
          </a:xfrm>
          <a:prstGeom prst="rect">
            <a:avLst/>
          </a:prstGeom>
        </p:spPr>
        <p:txBody>
          <a:bodyPr vert="horz" wrap="square" lIns="0" tIns="12700" rIns="0" bIns="0" rtlCol="0">
            <a:spAutoFit/>
          </a:bodyPr>
          <a:lstStyle/>
          <a:p>
            <a:pPr marL="12700">
              <a:lnSpc>
                <a:spcPct val="100000"/>
              </a:lnSpc>
              <a:spcBef>
                <a:spcPts val="100"/>
              </a:spcBef>
            </a:pPr>
            <a:r>
              <a:rPr sz="6000" spc="-25" dirty="0">
                <a:solidFill>
                  <a:srgbClr val="000000"/>
                </a:solidFill>
              </a:rPr>
              <a:t>Rinne’s</a:t>
            </a:r>
            <a:r>
              <a:rPr sz="6000" spc="-235" dirty="0">
                <a:solidFill>
                  <a:srgbClr val="000000"/>
                </a:solidFill>
              </a:rPr>
              <a:t> </a:t>
            </a:r>
            <a:r>
              <a:rPr sz="6000" spc="-65" dirty="0">
                <a:solidFill>
                  <a:srgbClr val="000000"/>
                </a:solidFill>
              </a:rPr>
              <a:t>Test</a:t>
            </a:r>
            <a:endParaRPr sz="6000"/>
          </a:p>
        </p:txBody>
      </p:sp>
      <p:sp>
        <p:nvSpPr>
          <p:cNvPr id="5" name="object 5"/>
          <p:cNvSpPr/>
          <p:nvPr/>
        </p:nvSpPr>
        <p:spPr>
          <a:xfrm>
            <a:off x="216408" y="1853183"/>
            <a:ext cx="6803390" cy="4465320"/>
          </a:xfrm>
          <a:custGeom>
            <a:avLst/>
            <a:gdLst/>
            <a:ahLst/>
            <a:cxnLst/>
            <a:rect l="l" t="t" r="r" b="b"/>
            <a:pathLst>
              <a:path w="6803390" h="4465320">
                <a:moveTo>
                  <a:pt x="6803008" y="0"/>
                </a:moveTo>
                <a:lnTo>
                  <a:pt x="0" y="0"/>
                </a:lnTo>
                <a:lnTo>
                  <a:pt x="0" y="4465320"/>
                </a:lnTo>
                <a:lnTo>
                  <a:pt x="6803008" y="4465320"/>
                </a:lnTo>
                <a:lnTo>
                  <a:pt x="6803008" y="0"/>
                </a:lnTo>
                <a:close/>
              </a:path>
            </a:pathLst>
          </a:custGeom>
          <a:solidFill>
            <a:srgbClr val="FFFFFF"/>
          </a:solidFill>
        </p:spPr>
        <p:txBody>
          <a:bodyPr wrap="square" lIns="0" tIns="0" rIns="0" bIns="0" rtlCol="0"/>
          <a:lstStyle/>
          <a:p>
            <a:endParaRPr/>
          </a:p>
        </p:txBody>
      </p:sp>
      <p:sp>
        <p:nvSpPr>
          <p:cNvPr id="6" name="object 6"/>
          <p:cNvSpPr txBox="1"/>
          <p:nvPr/>
        </p:nvSpPr>
        <p:spPr>
          <a:xfrm>
            <a:off x="410362" y="1819097"/>
            <a:ext cx="1911985" cy="636905"/>
          </a:xfrm>
          <a:prstGeom prst="rect">
            <a:avLst/>
          </a:prstGeom>
        </p:spPr>
        <p:txBody>
          <a:bodyPr vert="horz" wrap="square" lIns="0" tIns="13970" rIns="0" bIns="0" rtlCol="0">
            <a:spAutoFit/>
          </a:bodyPr>
          <a:lstStyle/>
          <a:p>
            <a:pPr marL="12700">
              <a:lnSpc>
                <a:spcPct val="100000"/>
              </a:lnSpc>
              <a:spcBef>
                <a:spcPts val="110"/>
              </a:spcBef>
            </a:pPr>
            <a:r>
              <a:rPr sz="4000" spc="-5" dirty="0">
                <a:latin typeface="Calibri"/>
                <a:cs typeface="Calibri"/>
              </a:rPr>
              <a:t>Normally</a:t>
            </a:r>
            <a:endParaRPr sz="4000" dirty="0">
              <a:latin typeface="Calibri"/>
              <a:cs typeface="Calibri"/>
            </a:endParaRPr>
          </a:p>
        </p:txBody>
      </p:sp>
      <p:sp>
        <p:nvSpPr>
          <p:cNvPr id="7" name="object 7"/>
          <p:cNvSpPr txBox="1"/>
          <p:nvPr/>
        </p:nvSpPr>
        <p:spPr>
          <a:xfrm>
            <a:off x="2791460" y="1819097"/>
            <a:ext cx="4159885" cy="636905"/>
          </a:xfrm>
          <a:prstGeom prst="rect">
            <a:avLst/>
          </a:prstGeom>
        </p:spPr>
        <p:txBody>
          <a:bodyPr vert="horz" wrap="square" lIns="0" tIns="13970" rIns="0" bIns="0" rtlCol="0">
            <a:spAutoFit/>
          </a:bodyPr>
          <a:lstStyle/>
          <a:p>
            <a:pPr marL="12700">
              <a:lnSpc>
                <a:spcPct val="100000"/>
              </a:lnSpc>
              <a:spcBef>
                <a:spcPts val="110"/>
              </a:spcBef>
              <a:tabLst>
                <a:tab pos="1036319" algn="l"/>
                <a:tab pos="3838575" algn="l"/>
              </a:tabLst>
            </a:pPr>
            <a:r>
              <a:rPr sz="4000" dirty="0">
                <a:latin typeface="Calibri"/>
                <a:cs typeface="Calibri"/>
              </a:rPr>
              <a:t>air	</a:t>
            </a:r>
            <a:r>
              <a:rPr sz="4000" spc="-15" dirty="0">
                <a:latin typeface="Calibri"/>
                <a:cs typeface="Calibri"/>
              </a:rPr>
              <a:t>c</a:t>
            </a:r>
            <a:r>
              <a:rPr sz="4000" spc="-25" dirty="0">
                <a:latin typeface="Calibri"/>
                <a:cs typeface="Calibri"/>
              </a:rPr>
              <a:t>o</a:t>
            </a:r>
            <a:r>
              <a:rPr sz="4000" spc="-15" dirty="0">
                <a:latin typeface="Calibri"/>
                <a:cs typeface="Calibri"/>
              </a:rPr>
              <a:t>nduc</a:t>
            </a:r>
            <a:r>
              <a:rPr sz="4000" dirty="0">
                <a:latin typeface="Calibri"/>
                <a:cs typeface="Calibri"/>
              </a:rPr>
              <a:t>ti</a:t>
            </a:r>
            <a:r>
              <a:rPr sz="4000" spc="-25" dirty="0">
                <a:latin typeface="Calibri"/>
                <a:cs typeface="Calibri"/>
              </a:rPr>
              <a:t>o</a:t>
            </a:r>
            <a:r>
              <a:rPr sz="4000" spc="5" dirty="0">
                <a:latin typeface="Calibri"/>
                <a:cs typeface="Calibri"/>
              </a:rPr>
              <a:t>n</a:t>
            </a:r>
            <a:r>
              <a:rPr sz="4000" dirty="0">
                <a:latin typeface="Calibri"/>
                <a:cs typeface="Calibri"/>
              </a:rPr>
              <a:t>	</a:t>
            </a:r>
            <a:r>
              <a:rPr sz="4000" spc="-35" dirty="0">
                <a:latin typeface="Calibri"/>
                <a:cs typeface="Calibri"/>
              </a:rPr>
              <a:t>is</a:t>
            </a:r>
            <a:endParaRPr sz="4000" dirty="0">
              <a:latin typeface="Calibri"/>
              <a:cs typeface="Calibri"/>
            </a:endParaRPr>
          </a:p>
        </p:txBody>
      </p:sp>
      <p:sp>
        <p:nvSpPr>
          <p:cNvPr id="8" name="object 8"/>
          <p:cNvSpPr txBox="1"/>
          <p:nvPr/>
        </p:nvSpPr>
        <p:spPr>
          <a:xfrm>
            <a:off x="410362" y="2429078"/>
            <a:ext cx="2549525" cy="636905"/>
          </a:xfrm>
          <a:prstGeom prst="rect">
            <a:avLst/>
          </a:prstGeom>
        </p:spPr>
        <p:txBody>
          <a:bodyPr vert="horz" wrap="square" lIns="0" tIns="13970" rIns="0" bIns="0" rtlCol="0">
            <a:spAutoFit/>
          </a:bodyPr>
          <a:lstStyle/>
          <a:p>
            <a:pPr marL="12700">
              <a:lnSpc>
                <a:spcPct val="100000"/>
              </a:lnSpc>
              <a:spcBef>
                <a:spcPts val="110"/>
              </a:spcBef>
              <a:tabLst>
                <a:tab pos="1591310" algn="l"/>
              </a:tabLst>
            </a:pPr>
            <a:r>
              <a:rPr sz="4000" spc="-15" dirty="0">
                <a:latin typeface="Calibri"/>
                <a:cs typeface="Calibri"/>
              </a:rPr>
              <a:t>b</a:t>
            </a:r>
            <a:r>
              <a:rPr sz="4000" spc="-50" dirty="0">
                <a:latin typeface="Calibri"/>
                <a:cs typeface="Calibri"/>
              </a:rPr>
              <a:t>e</a:t>
            </a:r>
            <a:r>
              <a:rPr sz="4000" spc="-75" dirty="0">
                <a:latin typeface="Calibri"/>
                <a:cs typeface="Calibri"/>
              </a:rPr>
              <a:t>t</a:t>
            </a:r>
            <a:r>
              <a:rPr sz="4000" spc="-100" dirty="0">
                <a:latin typeface="Calibri"/>
                <a:cs typeface="Calibri"/>
              </a:rPr>
              <a:t>t</a:t>
            </a:r>
            <a:r>
              <a:rPr sz="4000" spc="-25" dirty="0">
                <a:latin typeface="Calibri"/>
                <a:cs typeface="Calibri"/>
              </a:rPr>
              <a:t>e</a:t>
            </a:r>
            <a:r>
              <a:rPr sz="4000" dirty="0">
                <a:latin typeface="Calibri"/>
                <a:cs typeface="Calibri"/>
              </a:rPr>
              <a:t>r	</a:t>
            </a:r>
            <a:r>
              <a:rPr sz="4000" spc="-25" dirty="0">
                <a:latin typeface="Calibri"/>
                <a:cs typeface="Calibri"/>
              </a:rPr>
              <a:t>t</a:t>
            </a:r>
            <a:r>
              <a:rPr sz="4000" spc="-15" dirty="0">
                <a:latin typeface="Calibri"/>
                <a:cs typeface="Calibri"/>
              </a:rPr>
              <a:t>h</a:t>
            </a:r>
            <a:r>
              <a:rPr sz="4000" spc="5" dirty="0">
                <a:latin typeface="Calibri"/>
                <a:cs typeface="Calibri"/>
              </a:rPr>
              <a:t>an</a:t>
            </a:r>
            <a:endParaRPr sz="4000" dirty="0">
              <a:latin typeface="Calibri"/>
              <a:cs typeface="Calibri"/>
            </a:endParaRPr>
          </a:p>
        </p:txBody>
      </p:sp>
      <p:sp>
        <p:nvSpPr>
          <p:cNvPr id="9" name="object 9"/>
          <p:cNvSpPr txBox="1"/>
          <p:nvPr/>
        </p:nvSpPr>
        <p:spPr>
          <a:xfrm>
            <a:off x="3251708" y="2429078"/>
            <a:ext cx="3702050" cy="636905"/>
          </a:xfrm>
          <a:prstGeom prst="rect">
            <a:avLst/>
          </a:prstGeom>
        </p:spPr>
        <p:txBody>
          <a:bodyPr vert="horz" wrap="square" lIns="0" tIns="13970" rIns="0" bIns="0" rtlCol="0">
            <a:spAutoFit/>
          </a:bodyPr>
          <a:lstStyle/>
          <a:p>
            <a:pPr marL="12700">
              <a:lnSpc>
                <a:spcPct val="100000"/>
              </a:lnSpc>
              <a:spcBef>
                <a:spcPts val="110"/>
              </a:spcBef>
              <a:tabLst>
                <a:tab pos="1381125" algn="l"/>
              </a:tabLst>
            </a:pPr>
            <a:r>
              <a:rPr sz="4000" spc="-10" dirty="0">
                <a:latin typeface="Calibri"/>
                <a:cs typeface="Calibri"/>
              </a:rPr>
              <a:t>bone	</a:t>
            </a:r>
            <a:r>
              <a:rPr sz="4000" spc="-15" dirty="0">
                <a:latin typeface="Calibri"/>
                <a:cs typeface="Calibri"/>
              </a:rPr>
              <a:t>conduction</a:t>
            </a:r>
            <a:endParaRPr sz="4000" dirty="0">
              <a:latin typeface="Calibri"/>
              <a:cs typeface="Calibri"/>
            </a:endParaRPr>
          </a:p>
        </p:txBody>
      </p:sp>
      <p:sp>
        <p:nvSpPr>
          <p:cNvPr id="10" name="object 10"/>
          <p:cNvSpPr txBox="1"/>
          <p:nvPr/>
        </p:nvSpPr>
        <p:spPr>
          <a:xfrm>
            <a:off x="410362" y="3038932"/>
            <a:ext cx="6541770" cy="1247140"/>
          </a:xfrm>
          <a:prstGeom prst="rect">
            <a:avLst/>
          </a:prstGeom>
        </p:spPr>
        <p:txBody>
          <a:bodyPr vert="horz" wrap="square" lIns="0" tIns="13970" rIns="0" bIns="0" rtlCol="0">
            <a:spAutoFit/>
          </a:bodyPr>
          <a:lstStyle/>
          <a:p>
            <a:pPr marL="36830" marR="5080" indent="-24765">
              <a:lnSpc>
                <a:spcPct val="100000"/>
              </a:lnSpc>
              <a:spcBef>
                <a:spcPts val="110"/>
              </a:spcBef>
              <a:tabLst>
                <a:tab pos="628015" algn="l"/>
                <a:tab pos="2000250" algn="l"/>
                <a:tab pos="4634230" algn="l"/>
                <a:tab pos="5265420" algn="l"/>
              </a:tabLst>
            </a:pPr>
            <a:r>
              <a:rPr sz="4000" dirty="0">
                <a:latin typeface="Calibri"/>
                <a:cs typeface="Calibri"/>
              </a:rPr>
              <a:t>(the</a:t>
            </a:r>
            <a:r>
              <a:rPr sz="4000" spc="50" dirty="0">
                <a:latin typeface="Calibri"/>
                <a:cs typeface="Calibri"/>
              </a:rPr>
              <a:t> </a:t>
            </a:r>
            <a:r>
              <a:rPr sz="4000" spc="-45" dirty="0">
                <a:latin typeface="Calibri"/>
                <a:cs typeface="Calibri"/>
              </a:rPr>
              <a:t>fork</a:t>
            </a:r>
            <a:r>
              <a:rPr sz="4000" spc="75" dirty="0">
                <a:latin typeface="Calibri"/>
                <a:cs typeface="Calibri"/>
              </a:rPr>
              <a:t> </a:t>
            </a:r>
            <a:r>
              <a:rPr sz="4000" spc="-5" dirty="0">
                <a:latin typeface="Calibri"/>
                <a:cs typeface="Calibri"/>
              </a:rPr>
              <a:t>is</a:t>
            </a:r>
            <a:r>
              <a:rPr sz="4000" spc="70" dirty="0">
                <a:latin typeface="Calibri"/>
                <a:cs typeface="Calibri"/>
              </a:rPr>
              <a:t> </a:t>
            </a:r>
            <a:r>
              <a:rPr sz="4000" spc="5" dirty="0">
                <a:latin typeface="Calibri"/>
                <a:cs typeface="Calibri"/>
              </a:rPr>
              <a:t>put</a:t>
            </a:r>
            <a:r>
              <a:rPr sz="4000" spc="100" dirty="0">
                <a:latin typeface="Calibri"/>
                <a:cs typeface="Calibri"/>
              </a:rPr>
              <a:t> </a:t>
            </a:r>
            <a:r>
              <a:rPr sz="4000" dirty="0">
                <a:latin typeface="Calibri"/>
                <a:cs typeface="Calibri"/>
              </a:rPr>
              <a:t>on</a:t>
            </a:r>
            <a:r>
              <a:rPr sz="4000" spc="85" dirty="0">
                <a:latin typeface="Calibri"/>
                <a:cs typeface="Calibri"/>
              </a:rPr>
              <a:t> </a:t>
            </a:r>
            <a:r>
              <a:rPr sz="4000" dirty="0">
                <a:latin typeface="Calibri"/>
                <a:cs typeface="Calibri"/>
              </a:rPr>
              <a:t>the</a:t>
            </a:r>
            <a:r>
              <a:rPr sz="4000" spc="80" dirty="0">
                <a:latin typeface="Calibri"/>
                <a:cs typeface="Calibri"/>
              </a:rPr>
              <a:t> </a:t>
            </a:r>
            <a:r>
              <a:rPr sz="4000" spc="-35" dirty="0">
                <a:latin typeface="Calibri"/>
                <a:cs typeface="Calibri"/>
              </a:rPr>
              <a:t>mastoid) </a:t>
            </a:r>
            <a:r>
              <a:rPr sz="4000" spc="-890" dirty="0">
                <a:latin typeface="Calibri"/>
                <a:cs typeface="Calibri"/>
              </a:rPr>
              <a:t> </a:t>
            </a:r>
            <a:r>
              <a:rPr sz="4000" spc="-10" dirty="0">
                <a:latin typeface="Calibri"/>
                <a:cs typeface="Calibri"/>
              </a:rPr>
              <a:t>i</a:t>
            </a:r>
            <a:r>
              <a:rPr sz="4000" dirty="0">
                <a:latin typeface="Calibri"/>
                <a:cs typeface="Calibri"/>
              </a:rPr>
              <a:t>f	bon</a:t>
            </a:r>
            <a:r>
              <a:rPr sz="4000" spc="5" dirty="0">
                <a:latin typeface="Calibri"/>
                <a:cs typeface="Calibri"/>
              </a:rPr>
              <a:t>e</a:t>
            </a:r>
            <a:r>
              <a:rPr sz="4000" dirty="0">
                <a:latin typeface="Calibri"/>
                <a:cs typeface="Calibri"/>
              </a:rPr>
              <a:t>	</a:t>
            </a:r>
            <a:r>
              <a:rPr sz="4000" spc="-15" dirty="0">
                <a:latin typeface="Calibri"/>
                <a:cs typeface="Calibri"/>
              </a:rPr>
              <a:t>c</a:t>
            </a:r>
            <a:r>
              <a:rPr sz="4000" dirty="0">
                <a:latin typeface="Calibri"/>
                <a:cs typeface="Calibri"/>
              </a:rPr>
              <a:t>ond</a:t>
            </a:r>
            <a:r>
              <a:rPr sz="4000" spc="-20" dirty="0">
                <a:latin typeface="Calibri"/>
                <a:cs typeface="Calibri"/>
              </a:rPr>
              <a:t>u</a:t>
            </a:r>
            <a:r>
              <a:rPr sz="4000" spc="-15" dirty="0">
                <a:latin typeface="Calibri"/>
                <a:cs typeface="Calibri"/>
              </a:rPr>
              <a:t>c</a:t>
            </a:r>
            <a:r>
              <a:rPr sz="4000" dirty="0">
                <a:latin typeface="Calibri"/>
                <a:cs typeface="Calibri"/>
              </a:rPr>
              <a:t>t</a:t>
            </a:r>
            <a:r>
              <a:rPr sz="4000" spc="-35" dirty="0">
                <a:latin typeface="Calibri"/>
                <a:cs typeface="Calibri"/>
              </a:rPr>
              <a:t>i</a:t>
            </a:r>
            <a:r>
              <a:rPr sz="4000" dirty="0">
                <a:latin typeface="Calibri"/>
                <a:cs typeface="Calibri"/>
              </a:rPr>
              <a:t>o</a:t>
            </a:r>
            <a:r>
              <a:rPr sz="4000" spc="5" dirty="0">
                <a:latin typeface="Calibri"/>
                <a:cs typeface="Calibri"/>
              </a:rPr>
              <a:t>n</a:t>
            </a:r>
            <a:r>
              <a:rPr sz="4000" dirty="0">
                <a:latin typeface="Calibri"/>
                <a:cs typeface="Calibri"/>
              </a:rPr>
              <a:t>	</a:t>
            </a:r>
            <a:r>
              <a:rPr sz="4000" spc="-10" dirty="0">
                <a:latin typeface="Calibri"/>
                <a:cs typeface="Calibri"/>
              </a:rPr>
              <a:t>i</a:t>
            </a:r>
            <a:r>
              <a:rPr sz="4000" dirty="0">
                <a:latin typeface="Calibri"/>
                <a:cs typeface="Calibri"/>
              </a:rPr>
              <a:t>s	</a:t>
            </a:r>
            <a:r>
              <a:rPr sz="4000" spc="-15" dirty="0">
                <a:latin typeface="Calibri"/>
                <a:cs typeface="Calibri"/>
              </a:rPr>
              <a:t>b</a:t>
            </a:r>
            <a:r>
              <a:rPr sz="4000" spc="-50" dirty="0">
                <a:latin typeface="Calibri"/>
                <a:cs typeface="Calibri"/>
              </a:rPr>
              <a:t>e</a:t>
            </a:r>
            <a:r>
              <a:rPr sz="4000" spc="-75" dirty="0">
                <a:latin typeface="Calibri"/>
                <a:cs typeface="Calibri"/>
              </a:rPr>
              <a:t>tt</a:t>
            </a:r>
            <a:r>
              <a:rPr sz="4000" spc="-25" dirty="0">
                <a:latin typeface="Calibri"/>
                <a:cs typeface="Calibri"/>
              </a:rPr>
              <a:t>e</a:t>
            </a:r>
            <a:r>
              <a:rPr sz="4000" dirty="0">
                <a:latin typeface="Calibri"/>
                <a:cs typeface="Calibri"/>
              </a:rPr>
              <a:t>r</a:t>
            </a:r>
            <a:endParaRPr sz="4000">
              <a:latin typeface="Calibri"/>
              <a:cs typeface="Calibri"/>
            </a:endParaRPr>
          </a:p>
        </p:txBody>
      </p:sp>
      <p:sp>
        <p:nvSpPr>
          <p:cNvPr id="11" name="object 11"/>
          <p:cNvSpPr txBox="1"/>
          <p:nvPr/>
        </p:nvSpPr>
        <p:spPr>
          <a:xfrm>
            <a:off x="6172327" y="4259021"/>
            <a:ext cx="779780" cy="636905"/>
          </a:xfrm>
          <a:prstGeom prst="rect">
            <a:avLst/>
          </a:prstGeom>
        </p:spPr>
        <p:txBody>
          <a:bodyPr vert="horz" wrap="square" lIns="0" tIns="13970" rIns="0" bIns="0" rtlCol="0">
            <a:spAutoFit/>
          </a:bodyPr>
          <a:lstStyle/>
          <a:p>
            <a:pPr marL="12700">
              <a:lnSpc>
                <a:spcPct val="100000"/>
              </a:lnSpc>
              <a:spcBef>
                <a:spcPts val="110"/>
              </a:spcBef>
            </a:pPr>
            <a:r>
              <a:rPr sz="4000" dirty="0">
                <a:latin typeface="Calibri"/>
                <a:cs typeface="Calibri"/>
              </a:rPr>
              <a:t>this</a:t>
            </a:r>
            <a:endParaRPr sz="4000">
              <a:latin typeface="Calibri"/>
              <a:cs typeface="Calibri"/>
            </a:endParaRPr>
          </a:p>
        </p:txBody>
      </p:sp>
      <p:sp>
        <p:nvSpPr>
          <p:cNvPr id="12" name="object 12"/>
          <p:cNvSpPr txBox="1"/>
          <p:nvPr/>
        </p:nvSpPr>
        <p:spPr>
          <a:xfrm>
            <a:off x="410362" y="4259656"/>
            <a:ext cx="5165090" cy="636905"/>
          </a:xfrm>
          <a:prstGeom prst="rect">
            <a:avLst/>
          </a:prstGeom>
        </p:spPr>
        <p:txBody>
          <a:bodyPr vert="horz" wrap="square" lIns="0" tIns="13970" rIns="0" bIns="0" rtlCol="0">
            <a:spAutoFit/>
          </a:bodyPr>
          <a:lstStyle/>
          <a:p>
            <a:pPr marL="12700">
              <a:lnSpc>
                <a:spcPct val="100000"/>
              </a:lnSpc>
              <a:spcBef>
                <a:spcPts val="110"/>
              </a:spcBef>
              <a:tabLst>
                <a:tab pos="1570355" algn="l"/>
                <a:tab pos="2716530" algn="l"/>
              </a:tabLst>
            </a:pPr>
            <a:r>
              <a:rPr sz="4000" dirty="0">
                <a:latin typeface="Calibri"/>
                <a:cs typeface="Calibri"/>
              </a:rPr>
              <a:t>than	air	</a:t>
            </a:r>
            <a:r>
              <a:rPr sz="4000" spc="-15" dirty="0">
                <a:latin typeface="Calibri"/>
                <a:cs typeface="Calibri"/>
              </a:rPr>
              <a:t>conduction,</a:t>
            </a:r>
            <a:endParaRPr sz="4000" dirty="0">
              <a:latin typeface="Calibri"/>
              <a:cs typeface="Calibri"/>
            </a:endParaRPr>
          </a:p>
        </p:txBody>
      </p:sp>
      <p:sp>
        <p:nvSpPr>
          <p:cNvPr id="13" name="object 13"/>
          <p:cNvSpPr txBox="1"/>
          <p:nvPr/>
        </p:nvSpPr>
        <p:spPr>
          <a:xfrm>
            <a:off x="410362" y="4869637"/>
            <a:ext cx="6530340" cy="1247140"/>
          </a:xfrm>
          <a:prstGeom prst="rect">
            <a:avLst/>
          </a:prstGeom>
        </p:spPr>
        <p:txBody>
          <a:bodyPr vert="horz" wrap="square" lIns="0" tIns="13970" rIns="0" bIns="0" rtlCol="0">
            <a:spAutoFit/>
          </a:bodyPr>
          <a:lstStyle/>
          <a:p>
            <a:pPr marL="12700" marR="5080">
              <a:lnSpc>
                <a:spcPct val="100000"/>
              </a:lnSpc>
              <a:spcBef>
                <a:spcPts val="110"/>
              </a:spcBef>
              <a:tabLst>
                <a:tab pos="2271395" algn="l"/>
                <a:tab pos="4955540" algn="l"/>
              </a:tabLst>
            </a:pPr>
            <a:r>
              <a:rPr sz="4000" spc="-35" dirty="0">
                <a:latin typeface="Calibri"/>
                <a:cs typeface="Calibri"/>
              </a:rPr>
              <a:t>i</a:t>
            </a:r>
            <a:r>
              <a:rPr sz="4000" spc="-15" dirty="0">
                <a:latin typeface="Calibri"/>
                <a:cs typeface="Calibri"/>
              </a:rPr>
              <a:t>nd</a:t>
            </a:r>
            <a:r>
              <a:rPr sz="4000" spc="-35" dirty="0">
                <a:latin typeface="Calibri"/>
                <a:cs typeface="Calibri"/>
              </a:rPr>
              <a:t>i</a:t>
            </a:r>
            <a:r>
              <a:rPr sz="4000" spc="-40" dirty="0">
                <a:latin typeface="Calibri"/>
                <a:cs typeface="Calibri"/>
              </a:rPr>
              <a:t>c</a:t>
            </a:r>
            <a:r>
              <a:rPr sz="4000" spc="-75" dirty="0">
                <a:latin typeface="Calibri"/>
                <a:cs typeface="Calibri"/>
              </a:rPr>
              <a:t>at</a:t>
            </a:r>
            <a:r>
              <a:rPr sz="4000" spc="-25" dirty="0">
                <a:latin typeface="Calibri"/>
                <a:cs typeface="Calibri"/>
              </a:rPr>
              <a:t>e</a:t>
            </a:r>
            <a:r>
              <a:rPr sz="4000" dirty="0">
                <a:latin typeface="Calibri"/>
                <a:cs typeface="Calibri"/>
              </a:rPr>
              <a:t>s	</a:t>
            </a:r>
            <a:r>
              <a:rPr sz="4000" spc="-40" dirty="0">
                <a:latin typeface="Calibri"/>
                <a:cs typeface="Calibri"/>
              </a:rPr>
              <a:t>c</a:t>
            </a:r>
            <a:r>
              <a:rPr sz="4000" spc="-25" dirty="0">
                <a:latin typeface="Calibri"/>
                <a:cs typeface="Calibri"/>
              </a:rPr>
              <a:t>o</a:t>
            </a:r>
            <a:r>
              <a:rPr sz="4000" spc="-15" dirty="0">
                <a:latin typeface="Calibri"/>
                <a:cs typeface="Calibri"/>
              </a:rPr>
              <a:t>nduc</a:t>
            </a:r>
            <a:r>
              <a:rPr sz="4000" spc="-25" dirty="0">
                <a:latin typeface="Calibri"/>
                <a:cs typeface="Calibri"/>
              </a:rPr>
              <a:t>t</a:t>
            </a:r>
            <a:r>
              <a:rPr sz="4000" spc="-35" dirty="0">
                <a:latin typeface="Calibri"/>
                <a:cs typeface="Calibri"/>
              </a:rPr>
              <a:t>i</a:t>
            </a:r>
            <a:r>
              <a:rPr sz="4000" spc="-85" dirty="0">
                <a:latin typeface="Calibri"/>
                <a:cs typeface="Calibri"/>
              </a:rPr>
              <a:t>v</a:t>
            </a:r>
            <a:r>
              <a:rPr sz="4000" spc="5" dirty="0">
                <a:latin typeface="Calibri"/>
                <a:cs typeface="Calibri"/>
              </a:rPr>
              <a:t>e</a:t>
            </a:r>
            <a:r>
              <a:rPr sz="4000" dirty="0">
                <a:latin typeface="Calibri"/>
                <a:cs typeface="Calibri"/>
              </a:rPr>
              <a:t>	</a:t>
            </a:r>
            <a:r>
              <a:rPr sz="4000" spc="10" dirty="0">
                <a:latin typeface="Calibri"/>
                <a:cs typeface="Calibri"/>
              </a:rPr>
              <a:t>h</a:t>
            </a:r>
            <a:r>
              <a:rPr sz="4000" dirty="0">
                <a:latin typeface="Calibri"/>
                <a:cs typeface="Calibri"/>
              </a:rPr>
              <a:t>e</a:t>
            </a:r>
            <a:r>
              <a:rPr sz="4000" spc="-20" dirty="0">
                <a:latin typeface="Calibri"/>
                <a:cs typeface="Calibri"/>
              </a:rPr>
              <a:t>a</a:t>
            </a:r>
            <a:r>
              <a:rPr sz="4000" dirty="0">
                <a:latin typeface="Calibri"/>
                <a:cs typeface="Calibri"/>
              </a:rPr>
              <a:t>r</a:t>
            </a:r>
            <a:r>
              <a:rPr sz="4000" spc="-15" dirty="0">
                <a:latin typeface="Calibri"/>
                <a:cs typeface="Calibri"/>
              </a:rPr>
              <a:t>i</a:t>
            </a:r>
            <a:r>
              <a:rPr sz="4000" spc="-5" dirty="0">
                <a:latin typeface="Calibri"/>
                <a:cs typeface="Calibri"/>
              </a:rPr>
              <a:t>ng  loss.</a:t>
            </a:r>
            <a:r>
              <a:rPr sz="4000" spc="-65" dirty="0">
                <a:latin typeface="Calibri"/>
                <a:cs typeface="Calibri"/>
              </a:rPr>
              <a:t> </a:t>
            </a:r>
            <a:r>
              <a:rPr sz="4000" spc="-25" dirty="0">
                <a:latin typeface="Calibri"/>
                <a:cs typeface="Calibri"/>
              </a:rPr>
              <a:t>(</a:t>
            </a:r>
            <a:r>
              <a:rPr sz="4000" b="1" spc="-25" dirty="0">
                <a:latin typeface="Calibri"/>
                <a:cs typeface="Calibri"/>
              </a:rPr>
              <a:t>over</a:t>
            </a:r>
            <a:r>
              <a:rPr sz="4000" b="1" spc="-60" dirty="0">
                <a:latin typeface="Calibri"/>
                <a:cs typeface="Calibri"/>
              </a:rPr>
              <a:t> </a:t>
            </a:r>
            <a:r>
              <a:rPr sz="4000" b="1" dirty="0">
                <a:latin typeface="Calibri"/>
                <a:cs typeface="Calibri"/>
              </a:rPr>
              <a:t>the</a:t>
            </a:r>
            <a:r>
              <a:rPr sz="4000" b="1" spc="-60" dirty="0">
                <a:latin typeface="Calibri"/>
                <a:cs typeface="Calibri"/>
              </a:rPr>
              <a:t> </a:t>
            </a:r>
            <a:r>
              <a:rPr sz="4000" b="1" spc="-30" dirty="0">
                <a:latin typeface="Calibri"/>
                <a:cs typeface="Calibri"/>
              </a:rPr>
              <a:t>mastoid</a:t>
            </a:r>
            <a:r>
              <a:rPr sz="4000" spc="-30" dirty="0">
                <a:latin typeface="Calibri"/>
                <a:cs typeface="Calibri"/>
              </a:rPr>
              <a:t>)</a:t>
            </a:r>
            <a:endParaRPr sz="4000" dirty="0">
              <a:latin typeface="Calibri"/>
              <a:cs typeface="Calibri"/>
            </a:endParaRPr>
          </a:p>
        </p:txBody>
      </p:sp>
      <p:pic>
        <p:nvPicPr>
          <p:cNvPr id="14" name="object 14"/>
          <p:cNvPicPr/>
          <p:nvPr/>
        </p:nvPicPr>
        <p:blipFill>
          <a:blip r:embed="rId2" cstate="print"/>
          <a:stretch>
            <a:fillRect/>
          </a:stretch>
        </p:blipFill>
        <p:spPr>
          <a:xfrm>
            <a:off x="7196328" y="1853183"/>
            <a:ext cx="4892039" cy="4465320"/>
          </a:xfrm>
          <a:prstGeom prst="rect">
            <a:avLst/>
          </a:prstGeom>
        </p:spPr>
      </p:pic>
      <p:sp>
        <p:nvSpPr>
          <p:cNvPr id="15" name="object 15"/>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txBox="1">
            <a:spLocks noGrp="1"/>
          </p:cNvSpPr>
          <p:nvPr>
            <p:ph type="title"/>
          </p:nvPr>
        </p:nvSpPr>
        <p:spPr>
          <a:xfrm>
            <a:off x="3191255" y="420623"/>
            <a:ext cx="5922645" cy="1325880"/>
          </a:xfrm>
          <a:prstGeom prst="rect">
            <a:avLst/>
          </a:prstGeom>
          <a:solidFill>
            <a:srgbClr val="FFFFFF"/>
          </a:solidFill>
        </p:spPr>
        <p:txBody>
          <a:bodyPr vert="horz" wrap="square" lIns="0" tIns="62229" rIns="0" bIns="0" rtlCol="0">
            <a:spAutoFit/>
          </a:bodyPr>
          <a:lstStyle/>
          <a:p>
            <a:pPr marL="297815">
              <a:lnSpc>
                <a:spcPct val="100000"/>
              </a:lnSpc>
              <a:spcBef>
                <a:spcPts val="489"/>
              </a:spcBef>
            </a:pPr>
            <a:r>
              <a:rPr sz="6000" spc="-65" dirty="0">
                <a:solidFill>
                  <a:srgbClr val="000000"/>
                </a:solidFill>
              </a:rPr>
              <a:t>Weber’s</a:t>
            </a:r>
            <a:r>
              <a:rPr sz="6000" spc="-90" dirty="0">
                <a:solidFill>
                  <a:srgbClr val="000000"/>
                </a:solidFill>
              </a:rPr>
              <a:t> </a:t>
            </a:r>
            <a:r>
              <a:rPr sz="6000" spc="-65" dirty="0">
                <a:solidFill>
                  <a:srgbClr val="000000"/>
                </a:solidFill>
              </a:rPr>
              <a:t>Test</a:t>
            </a:r>
            <a:endParaRPr sz="6000"/>
          </a:p>
        </p:txBody>
      </p:sp>
      <p:sp>
        <p:nvSpPr>
          <p:cNvPr id="4" name="object 4"/>
          <p:cNvSpPr/>
          <p:nvPr/>
        </p:nvSpPr>
        <p:spPr>
          <a:xfrm>
            <a:off x="271272" y="2014727"/>
            <a:ext cx="6497955" cy="4032885"/>
          </a:xfrm>
          <a:custGeom>
            <a:avLst/>
            <a:gdLst/>
            <a:ahLst/>
            <a:cxnLst/>
            <a:rect l="l" t="t" r="r" b="b"/>
            <a:pathLst>
              <a:path w="6497955" h="4032885">
                <a:moveTo>
                  <a:pt x="6497828" y="0"/>
                </a:moveTo>
                <a:lnTo>
                  <a:pt x="0" y="0"/>
                </a:lnTo>
                <a:lnTo>
                  <a:pt x="0" y="4032377"/>
                </a:lnTo>
                <a:lnTo>
                  <a:pt x="6497828" y="4032377"/>
                </a:lnTo>
                <a:lnTo>
                  <a:pt x="6497828" y="0"/>
                </a:lnTo>
                <a:close/>
              </a:path>
            </a:pathLst>
          </a:custGeom>
          <a:solidFill>
            <a:srgbClr val="FFFFFF"/>
          </a:solidFill>
        </p:spPr>
        <p:txBody>
          <a:bodyPr wrap="square" lIns="0" tIns="0" rIns="0" bIns="0" rtlCol="0"/>
          <a:lstStyle/>
          <a:p>
            <a:endParaRPr/>
          </a:p>
        </p:txBody>
      </p:sp>
      <p:sp>
        <p:nvSpPr>
          <p:cNvPr id="5" name="object 5"/>
          <p:cNvSpPr txBox="1"/>
          <p:nvPr/>
        </p:nvSpPr>
        <p:spPr>
          <a:xfrm>
            <a:off x="464921" y="1982165"/>
            <a:ext cx="6240780" cy="3794629"/>
          </a:xfrm>
          <a:prstGeom prst="rect">
            <a:avLst/>
          </a:prstGeom>
        </p:spPr>
        <p:txBody>
          <a:bodyPr vert="horz" wrap="square" lIns="0" tIns="13970" rIns="0" bIns="0" rtlCol="0">
            <a:spAutoFit/>
          </a:bodyPr>
          <a:lstStyle/>
          <a:p>
            <a:pPr marL="12700" marR="5080" algn="just">
              <a:lnSpc>
                <a:spcPct val="100000"/>
              </a:lnSpc>
              <a:spcBef>
                <a:spcPts val="110"/>
              </a:spcBef>
            </a:pPr>
            <a:r>
              <a:rPr sz="3200" spc="-5" dirty="0">
                <a:latin typeface="Calibri"/>
                <a:cs typeface="Calibri"/>
              </a:rPr>
              <a:t>With</a:t>
            </a:r>
            <a:r>
              <a:rPr sz="3200" dirty="0">
                <a:latin typeface="Calibri"/>
                <a:cs typeface="Calibri"/>
              </a:rPr>
              <a:t> </a:t>
            </a:r>
            <a:r>
              <a:rPr sz="3200" spc="-10" dirty="0">
                <a:latin typeface="Calibri"/>
                <a:cs typeface="Calibri"/>
              </a:rPr>
              <a:t>the</a:t>
            </a:r>
            <a:r>
              <a:rPr sz="3200" spc="-5" dirty="0">
                <a:latin typeface="Calibri"/>
                <a:cs typeface="Calibri"/>
              </a:rPr>
              <a:t> tuning</a:t>
            </a:r>
            <a:r>
              <a:rPr sz="3200" dirty="0">
                <a:latin typeface="Calibri"/>
                <a:cs typeface="Calibri"/>
              </a:rPr>
              <a:t> </a:t>
            </a:r>
            <a:r>
              <a:rPr sz="3200" spc="-45" dirty="0">
                <a:latin typeface="Calibri"/>
                <a:cs typeface="Calibri"/>
              </a:rPr>
              <a:t>fork</a:t>
            </a:r>
            <a:r>
              <a:rPr sz="3200" spc="-40" dirty="0">
                <a:latin typeface="Calibri"/>
                <a:cs typeface="Calibri"/>
              </a:rPr>
              <a:t> </a:t>
            </a:r>
            <a:r>
              <a:rPr sz="3200" spc="-30" dirty="0">
                <a:latin typeface="Calibri"/>
                <a:cs typeface="Calibri"/>
              </a:rPr>
              <a:t>(</a:t>
            </a:r>
            <a:r>
              <a:rPr sz="3200" b="1" spc="-30" dirty="0">
                <a:latin typeface="Calibri"/>
                <a:cs typeface="Calibri"/>
              </a:rPr>
              <a:t>over </a:t>
            </a:r>
            <a:r>
              <a:rPr sz="3200" b="1" spc="-25" dirty="0">
                <a:latin typeface="Calibri"/>
                <a:cs typeface="Calibri"/>
              </a:rPr>
              <a:t> </a:t>
            </a:r>
            <a:r>
              <a:rPr sz="3200" b="1" spc="-30" dirty="0">
                <a:latin typeface="Calibri"/>
                <a:cs typeface="Calibri"/>
              </a:rPr>
              <a:t>forehead)</a:t>
            </a:r>
            <a:r>
              <a:rPr sz="3200" b="1" spc="-25" dirty="0">
                <a:latin typeface="Calibri"/>
                <a:cs typeface="Calibri"/>
              </a:rPr>
              <a:t> </a:t>
            </a:r>
            <a:r>
              <a:rPr sz="3200" dirty="0">
                <a:latin typeface="Calibri"/>
                <a:cs typeface="Calibri"/>
              </a:rPr>
              <a:t>or</a:t>
            </a:r>
            <a:r>
              <a:rPr sz="3200" spc="5" dirty="0">
                <a:latin typeface="Calibri"/>
                <a:cs typeface="Calibri"/>
              </a:rPr>
              <a:t> </a:t>
            </a:r>
            <a:r>
              <a:rPr sz="3200" spc="-45" dirty="0">
                <a:latin typeface="Calibri"/>
                <a:cs typeface="Calibri"/>
              </a:rPr>
              <a:t>front</a:t>
            </a:r>
            <a:r>
              <a:rPr sz="3200" spc="-40" dirty="0">
                <a:latin typeface="Calibri"/>
                <a:cs typeface="Calibri"/>
              </a:rPr>
              <a:t> </a:t>
            </a:r>
            <a:r>
              <a:rPr sz="3200" dirty="0">
                <a:latin typeface="Calibri"/>
                <a:cs typeface="Calibri"/>
              </a:rPr>
              <a:t>of</a:t>
            </a:r>
            <a:r>
              <a:rPr sz="3200" spc="5" dirty="0">
                <a:latin typeface="Calibri"/>
                <a:cs typeface="Calibri"/>
              </a:rPr>
              <a:t> </a:t>
            </a:r>
            <a:r>
              <a:rPr sz="3200" spc="-30" dirty="0">
                <a:latin typeface="Calibri"/>
                <a:cs typeface="Calibri"/>
              </a:rPr>
              <a:t>teeth, </a:t>
            </a:r>
            <a:r>
              <a:rPr sz="3200" spc="-25" dirty="0">
                <a:latin typeface="Calibri"/>
                <a:cs typeface="Calibri"/>
              </a:rPr>
              <a:t> </a:t>
            </a:r>
            <a:r>
              <a:rPr sz="3200" spc="-5" dirty="0">
                <a:latin typeface="Calibri"/>
                <a:cs typeface="Calibri"/>
              </a:rPr>
              <a:t>the</a:t>
            </a:r>
            <a:r>
              <a:rPr sz="3200" dirty="0">
                <a:latin typeface="Calibri"/>
                <a:cs typeface="Calibri"/>
              </a:rPr>
              <a:t> </a:t>
            </a:r>
            <a:r>
              <a:rPr sz="3200" spc="-15" dirty="0">
                <a:latin typeface="Calibri"/>
                <a:cs typeface="Calibri"/>
              </a:rPr>
              <a:t>sound</a:t>
            </a:r>
            <a:r>
              <a:rPr sz="3200" spc="-10" dirty="0">
                <a:latin typeface="Calibri"/>
                <a:cs typeface="Calibri"/>
              </a:rPr>
              <a:t> </a:t>
            </a:r>
            <a:r>
              <a:rPr sz="3200" spc="-60" dirty="0">
                <a:latin typeface="Calibri"/>
                <a:cs typeface="Calibri"/>
              </a:rPr>
              <a:t>lateralize</a:t>
            </a:r>
            <a:r>
              <a:rPr sz="3200" spc="-55" dirty="0">
                <a:latin typeface="Calibri"/>
                <a:cs typeface="Calibri"/>
              </a:rPr>
              <a:t> toward </a:t>
            </a:r>
            <a:r>
              <a:rPr sz="3200" spc="-50" dirty="0">
                <a:latin typeface="Calibri"/>
                <a:cs typeface="Calibri"/>
              </a:rPr>
              <a:t> </a:t>
            </a:r>
            <a:r>
              <a:rPr sz="3200" spc="-5" dirty="0">
                <a:latin typeface="Calibri"/>
                <a:cs typeface="Calibri"/>
              </a:rPr>
              <a:t>the ear </a:t>
            </a:r>
            <a:r>
              <a:rPr sz="3200" dirty="0">
                <a:latin typeface="Calibri"/>
                <a:cs typeface="Calibri"/>
              </a:rPr>
              <a:t>of </a:t>
            </a:r>
            <a:r>
              <a:rPr sz="3200" spc="-30" dirty="0">
                <a:latin typeface="Calibri"/>
                <a:cs typeface="Calibri"/>
              </a:rPr>
              <a:t>conductive </a:t>
            </a:r>
            <a:r>
              <a:rPr sz="3200" dirty="0">
                <a:latin typeface="Calibri"/>
                <a:cs typeface="Calibri"/>
              </a:rPr>
              <a:t>loss </a:t>
            </a:r>
            <a:r>
              <a:rPr sz="3200" spc="-15" dirty="0">
                <a:latin typeface="Calibri"/>
                <a:cs typeface="Calibri"/>
              </a:rPr>
              <a:t>and </a:t>
            </a:r>
            <a:r>
              <a:rPr sz="3200" spc="-890" dirty="0">
                <a:latin typeface="Calibri"/>
                <a:cs typeface="Calibri"/>
              </a:rPr>
              <a:t> </a:t>
            </a:r>
            <a:r>
              <a:rPr sz="3200" spc="-75" dirty="0">
                <a:latin typeface="Calibri"/>
                <a:cs typeface="Calibri"/>
              </a:rPr>
              <a:t>away</a:t>
            </a:r>
            <a:r>
              <a:rPr sz="3200" spc="-70" dirty="0">
                <a:latin typeface="Calibri"/>
                <a:cs typeface="Calibri"/>
              </a:rPr>
              <a:t> </a:t>
            </a:r>
            <a:r>
              <a:rPr sz="3200" spc="-40" dirty="0">
                <a:latin typeface="Calibri"/>
                <a:cs typeface="Calibri"/>
              </a:rPr>
              <a:t>from</a:t>
            </a:r>
            <a:r>
              <a:rPr sz="3200" spc="-35" dirty="0">
                <a:latin typeface="Calibri"/>
                <a:cs typeface="Calibri"/>
              </a:rPr>
              <a:t> </a:t>
            </a:r>
            <a:r>
              <a:rPr sz="3200" dirty="0">
                <a:latin typeface="Calibri"/>
                <a:cs typeface="Calibri"/>
              </a:rPr>
              <a:t>a</a:t>
            </a:r>
            <a:r>
              <a:rPr sz="3200" spc="5" dirty="0">
                <a:latin typeface="Calibri"/>
                <a:cs typeface="Calibri"/>
              </a:rPr>
              <a:t> </a:t>
            </a:r>
            <a:r>
              <a:rPr sz="3200" spc="-30" dirty="0">
                <a:latin typeface="Calibri"/>
                <a:cs typeface="Calibri"/>
              </a:rPr>
              <a:t>Sensorineural </a:t>
            </a:r>
            <a:r>
              <a:rPr sz="3200" spc="-25" dirty="0">
                <a:latin typeface="Calibri"/>
                <a:cs typeface="Calibri"/>
              </a:rPr>
              <a:t> </a:t>
            </a:r>
            <a:r>
              <a:rPr sz="3200" dirty="0">
                <a:latin typeface="Calibri"/>
                <a:cs typeface="Calibri"/>
              </a:rPr>
              <a:t>one.</a:t>
            </a:r>
            <a:endParaRPr lang="en-US" sz="3200" dirty="0">
              <a:latin typeface="Calibri"/>
              <a:cs typeface="Calibri"/>
            </a:endParaRPr>
          </a:p>
          <a:p>
            <a:pPr marL="12700" marR="5080" algn="just">
              <a:lnSpc>
                <a:spcPct val="100000"/>
              </a:lnSpc>
              <a:spcBef>
                <a:spcPts val="110"/>
              </a:spcBef>
            </a:pPr>
            <a:endParaRPr lang="en-US" sz="2800" dirty="0">
              <a:latin typeface="Calibri"/>
              <a:cs typeface="Calibri"/>
            </a:endParaRPr>
          </a:p>
          <a:p>
            <a:pPr marL="12700" marR="5080" algn="just">
              <a:lnSpc>
                <a:spcPct val="100000"/>
              </a:lnSpc>
              <a:spcBef>
                <a:spcPts val="110"/>
              </a:spcBef>
            </a:pPr>
            <a:r>
              <a:rPr lang="ar-JO" sz="2800" dirty="0">
                <a:latin typeface="Calibri"/>
                <a:cs typeface="Calibri"/>
              </a:rPr>
              <a:t>مع الشوكة الرنانة (فوق الجبهة) أو أمام الأسنان ، ينحرف الصوت باتجاه الأذن بفقدان الموصل وبعيدًا عن الصوت الحسي العصبي</a:t>
            </a:r>
            <a:r>
              <a:rPr lang="ar-JO" sz="3200" dirty="0">
                <a:latin typeface="Calibri"/>
                <a:cs typeface="Calibri"/>
              </a:rPr>
              <a:t>.</a:t>
            </a:r>
            <a:endParaRPr sz="3200" dirty="0">
              <a:latin typeface="Calibri"/>
              <a:cs typeface="Calibri"/>
            </a:endParaRPr>
          </a:p>
        </p:txBody>
      </p:sp>
      <p:pic>
        <p:nvPicPr>
          <p:cNvPr id="6" name="object 6"/>
          <p:cNvPicPr/>
          <p:nvPr/>
        </p:nvPicPr>
        <p:blipFill>
          <a:blip r:embed="rId2" cstate="print"/>
          <a:stretch>
            <a:fillRect/>
          </a:stretch>
        </p:blipFill>
        <p:spPr>
          <a:xfrm>
            <a:off x="7232904" y="2014727"/>
            <a:ext cx="4687824" cy="4038600"/>
          </a:xfrm>
          <a:prstGeom prst="rect">
            <a:avLst/>
          </a:prstGeom>
        </p:spPr>
      </p:pic>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40207" y="109727"/>
            <a:ext cx="11899392" cy="6342888"/>
          </a:xfrm>
          <a:prstGeom prst="rect">
            <a:avLst/>
          </a:prstGeom>
        </p:spPr>
      </p:pic>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30935" y="1029665"/>
            <a:ext cx="10009505" cy="4675639"/>
          </a:xfrm>
          <a:prstGeom prst="rect">
            <a:avLst/>
          </a:prstGeom>
        </p:spPr>
        <p:txBody>
          <a:bodyPr vert="horz" wrap="square" lIns="0" tIns="12700" rIns="0" bIns="0" rtlCol="0">
            <a:spAutoFit/>
          </a:bodyPr>
          <a:lstStyle/>
          <a:p>
            <a:pPr marL="12700" algn="just">
              <a:lnSpc>
                <a:spcPct val="100000"/>
              </a:lnSpc>
              <a:spcBef>
                <a:spcPts val="100"/>
              </a:spcBef>
            </a:pPr>
            <a:r>
              <a:rPr sz="3600" b="1" spc="-10" dirty="0">
                <a:solidFill>
                  <a:srgbClr val="006600"/>
                </a:solidFill>
                <a:latin typeface="Calibri"/>
                <a:cs typeface="Calibri"/>
              </a:rPr>
              <a:t>Complications</a:t>
            </a:r>
            <a:r>
              <a:rPr sz="3600" b="1" spc="-105" dirty="0">
                <a:solidFill>
                  <a:srgbClr val="006600"/>
                </a:solidFill>
                <a:latin typeface="Calibri"/>
                <a:cs typeface="Calibri"/>
              </a:rPr>
              <a:t> </a:t>
            </a:r>
            <a:r>
              <a:rPr sz="3600" b="1" spc="5" dirty="0">
                <a:solidFill>
                  <a:srgbClr val="006600"/>
                </a:solidFill>
                <a:latin typeface="Calibri"/>
                <a:cs typeface="Calibri"/>
              </a:rPr>
              <a:t>include:</a:t>
            </a:r>
            <a:endParaRPr sz="3600" dirty="0">
              <a:latin typeface="Calibri"/>
              <a:cs typeface="Calibri"/>
            </a:endParaRPr>
          </a:p>
          <a:p>
            <a:pPr>
              <a:lnSpc>
                <a:spcPct val="100000"/>
              </a:lnSpc>
              <a:spcBef>
                <a:spcPts val="35"/>
              </a:spcBef>
            </a:pPr>
            <a:endParaRPr sz="4850" dirty="0">
              <a:latin typeface="Calibri"/>
              <a:cs typeface="Calibri"/>
            </a:endParaRPr>
          </a:p>
          <a:p>
            <a:pPr marL="585470" indent="-573405" algn="just">
              <a:lnSpc>
                <a:spcPct val="100000"/>
              </a:lnSpc>
              <a:buClr>
                <a:srgbClr val="797979"/>
              </a:buClr>
              <a:buChar char="-"/>
              <a:tabLst>
                <a:tab pos="586105" algn="l"/>
              </a:tabLst>
            </a:pPr>
            <a:r>
              <a:rPr sz="2800" spc="-50" dirty="0">
                <a:latin typeface="Calibri"/>
                <a:cs typeface="Calibri"/>
              </a:rPr>
              <a:t>Persistent</a:t>
            </a:r>
            <a:r>
              <a:rPr sz="2800" spc="-105" dirty="0">
                <a:latin typeface="Calibri"/>
                <a:cs typeface="Calibri"/>
              </a:rPr>
              <a:t> </a:t>
            </a:r>
            <a:r>
              <a:rPr sz="2800" spc="-45" dirty="0">
                <a:latin typeface="Calibri"/>
                <a:cs typeface="Calibri"/>
              </a:rPr>
              <a:t>perforation</a:t>
            </a:r>
            <a:r>
              <a:rPr sz="2800" spc="-70" dirty="0">
                <a:latin typeface="Calibri"/>
                <a:cs typeface="Calibri"/>
              </a:rPr>
              <a:t> </a:t>
            </a:r>
            <a:r>
              <a:rPr sz="2800" spc="-5" dirty="0">
                <a:latin typeface="Calibri"/>
                <a:cs typeface="Calibri"/>
              </a:rPr>
              <a:t>of</a:t>
            </a:r>
            <a:r>
              <a:rPr sz="2800" spc="-20" dirty="0">
                <a:latin typeface="Calibri"/>
                <a:cs typeface="Calibri"/>
              </a:rPr>
              <a:t> </a:t>
            </a:r>
            <a:r>
              <a:rPr sz="2800" dirty="0">
                <a:latin typeface="Calibri"/>
                <a:cs typeface="Calibri"/>
              </a:rPr>
              <a:t>tympanic</a:t>
            </a:r>
            <a:r>
              <a:rPr sz="2800" spc="-40" dirty="0">
                <a:latin typeface="Calibri"/>
                <a:cs typeface="Calibri"/>
              </a:rPr>
              <a:t> </a:t>
            </a:r>
            <a:r>
              <a:rPr sz="2800" spc="-15" dirty="0">
                <a:latin typeface="Calibri"/>
                <a:cs typeface="Calibri"/>
              </a:rPr>
              <a:t>membrane.</a:t>
            </a:r>
            <a:r>
              <a:rPr lang="ar-JO" sz="2800" spc="-15" dirty="0">
                <a:latin typeface="Calibri"/>
                <a:cs typeface="Calibri"/>
              </a:rPr>
              <a:t> ثقب مستمر في غشاء الطبلة</a:t>
            </a:r>
            <a:endParaRPr sz="2800" dirty="0">
              <a:latin typeface="Calibri"/>
              <a:cs typeface="Calibri"/>
            </a:endParaRPr>
          </a:p>
          <a:p>
            <a:pPr marL="585470" indent="-573405" algn="just">
              <a:lnSpc>
                <a:spcPct val="100000"/>
              </a:lnSpc>
              <a:spcBef>
                <a:spcPts val="895"/>
              </a:spcBef>
              <a:buClr>
                <a:srgbClr val="797979"/>
              </a:buClr>
              <a:buChar char="-"/>
              <a:tabLst>
                <a:tab pos="586105" algn="l"/>
              </a:tabLst>
            </a:pPr>
            <a:r>
              <a:rPr sz="2800" spc="-35" dirty="0">
                <a:latin typeface="Calibri"/>
                <a:cs typeface="Calibri"/>
              </a:rPr>
              <a:t>Permanent</a:t>
            </a:r>
            <a:r>
              <a:rPr sz="2800" spc="-70" dirty="0">
                <a:latin typeface="Calibri"/>
                <a:cs typeface="Calibri"/>
              </a:rPr>
              <a:t> </a:t>
            </a:r>
            <a:r>
              <a:rPr sz="2800" spc="-5" dirty="0">
                <a:latin typeface="Calibri"/>
                <a:cs typeface="Calibri"/>
              </a:rPr>
              <a:t>hearing</a:t>
            </a:r>
            <a:r>
              <a:rPr sz="2800" spc="-85" dirty="0">
                <a:latin typeface="Calibri"/>
                <a:cs typeface="Calibri"/>
              </a:rPr>
              <a:t> </a:t>
            </a:r>
            <a:r>
              <a:rPr sz="2800" spc="-5" dirty="0">
                <a:latin typeface="Calibri"/>
                <a:cs typeface="Calibri"/>
              </a:rPr>
              <a:t>loss.</a:t>
            </a:r>
            <a:r>
              <a:rPr lang="ar-JO" sz="2800" spc="-5" dirty="0">
                <a:latin typeface="Calibri"/>
                <a:cs typeface="Calibri"/>
              </a:rPr>
              <a:t> فقدان السمع الدائم</a:t>
            </a:r>
            <a:endParaRPr sz="2800" dirty="0">
              <a:latin typeface="Calibri"/>
              <a:cs typeface="Calibri"/>
            </a:endParaRPr>
          </a:p>
          <a:p>
            <a:pPr marL="585470" marR="5080" indent="-573405" algn="just">
              <a:lnSpc>
                <a:spcPct val="100000"/>
              </a:lnSpc>
              <a:spcBef>
                <a:spcPts val="910"/>
              </a:spcBef>
              <a:buClr>
                <a:srgbClr val="797979"/>
              </a:buClr>
              <a:buFont typeface="Calibri"/>
              <a:buChar char="-"/>
              <a:tabLst>
                <a:tab pos="586105" algn="l"/>
              </a:tabLst>
            </a:pPr>
            <a:r>
              <a:rPr sz="2800" b="1" spc="-30" dirty="0">
                <a:latin typeface="Calibri"/>
                <a:cs typeface="Calibri"/>
              </a:rPr>
              <a:t>Cholesteatoma </a:t>
            </a:r>
            <a:r>
              <a:rPr sz="2800" spc="5" dirty="0">
                <a:latin typeface="Calibri"/>
                <a:cs typeface="Calibri"/>
              </a:rPr>
              <a:t>(a </a:t>
            </a:r>
            <a:r>
              <a:rPr sz="2800" spc="-10" dirty="0">
                <a:latin typeface="Calibri"/>
                <a:cs typeface="Calibri"/>
              </a:rPr>
              <a:t>skin-lined </a:t>
            </a:r>
            <a:r>
              <a:rPr sz="2800" spc="-40" dirty="0">
                <a:latin typeface="Calibri"/>
                <a:cs typeface="Calibri"/>
              </a:rPr>
              <a:t>cyst </a:t>
            </a:r>
            <a:r>
              <a:rPr sz="2800" spc="-20" dirty="0">
                <a:latin typeface="Calibri"/>
                <a:cs typeface="Calibri"/>
              </a:rPr>
              <a:t>that </a:t>
            </a:r>
            <a:r>
              <a:rPr sz="2800" spc="-5" dirty="0">
                <a:latin typeface="Calibri"/>
                <a:cs typeface="Calibri"/>
              </a:rPr>
              <a:t>begins </a:t>
            </a:r>
            <a:r>
              <a:rPr sz="2800" spc="-25" dirty="0">
                <a:latin typeface="Calibri"/>
                <a:cs typeface="Calibri"/>
              </a:rPr>
              <a:t>at </a:t>
            </a:r>
            <a:r>
              <a:rPr sz="2800" spc="-20" dirty="0">
                <a:latin typeface="Calibri"/>
                <a:cs typeface="Calibri"/>
              </a:rPr>
              <a:t>the </a:t>
            </a:r>
            <a:r>
              <a:rPr sz="2800" spc="-800" dirty="0">
                <a:latin typeface="Calibri"/>
                <a:cs typeface="Calibri"/>
              </a:rPr>
              <a:t> </a:t>
            </a:r>
            <a:r>
              <a:rPr sz="2800" spc="-20" dirty="0">
                <a:latin typeface="Calibri"/>
                <a:cs typeface="Calibri"/>
              </a:rPr>
              <a:t>margin </a:t>
            </a:r>
            <a:r>
              <a:rPr sz="2800" spc="-5" dirty="0">
                <a:latin typeface="Calibri"/>
                <a:cs typeface="Calibri"/>
              </a:rPr>
              <a:t>of </a:t>
            </a:r>
            <a:r>
              <a:rPr sz="2800" spc="-10" dirty="0">
                <a:latin typeface="Calibri"/>
                <a:cs typeface="Calibri"/>
              </a:rPr>
              <a:t>the </a:t>
            </a:r>
            <a:r>
              <a:rPr sz="2800" spc="-25" dirty="0">
                <a:latin typeface="Calibri"/>
                <a:cs typeface="Calibri"/>
              </a:rPr>
              <a:t>eardrum </a:t>
            </a:r>
            <a:r>
              <a:rPr sz="2800" dirty="0">
                <a:latin typeface="Calibri"/>
                <a:cs typeface="Calibri"/>
              </a:rPr>
              <a:t>and </a:t>
            </a:r>
            <a:r>
              <a:rPr sz="2800" spc="-40" dirty="0">
                <a:latin typeface="Calibri"/>
                <a:cs typeface="Calibri"/>
              </a:rPr>
              <a:t>invades </a:t>
            </a:r>
            <a:r>
              <a:rPr sz="2800" dirty="0">
                <a:latin typeface="Calibri"/>
                <a:cs typeface="Calibri"/>
              </a:rPr>
              <a:t>the </a:t>
            </a:r>
            <a:r>
              <a:rPr sz="2800" spc="-10" dirty="0">
                <a:latin typeface="Calibri"/>
                <a:cs typeface="Calibri"/>
              </a:rPr>
              <a:t>middle </a:t>
            </a:r>
            <a:r>
              <a:rPr sz="2800" spc="-5" dirty="0">
                <a:latin typeface="Calibri"/>
                <a:cs typeface="Calibri"/>
              </a:rPr>
              <a:t>ear </a:t>
            </a:r>
            <a:r>
              <a:rPr sz="2800" dirty="0">
                <a:latin typeface="Calibri"/>
                <a:cs typeface="Calibri"/>
              </a:rPr>
              <a:t> and</a:t>
            </a:r>
            <a:r>
              <a:rPr sz="2800" spc="-45" dirty="0">
                <a:latin typeface="Calibri"/>
                <a:cs typeface="Calibri"/>
              </a:rPr>
              <a:t> </a:t>
            </a:r>
            <a:r>
              <a:rPr sz="2800" spc="-35" dirty="0">
                <a:latin typeface="Calibri"/>
                <a:cs typeface="Calibri"/>
              </a:rPr>
              <a:t>mastoid)</a:t>
            </a:r>
            <a:endParaRPr lang="en-US" sz="2800" spc="-35" dirty="0">
              <a:latin typeface="Calibri"/>
              <a:cs typeface="Calibri"/>
            </a:endParaRPr>
          </a:p>
          <a:p>
            <a:pPr marL="585470" marR="5080" indent="-573405" algn="just">
              <a:lnSpc>
                <a:spcPct val="100000"/>
              </a:lnSpc>
              <a:spcBef>
                <a:spcPts val="910"/>
              </a:spcBef>
              <a:buClr>
                <a:srgbClr val="797979"/>
              </a:buClr>
              <a:buFont typeface="Calibri"/>
              <a:buChar char="-"/>
              <a:tabLst>
                <a:tab pos="586105" algn="l"/>
              </a:tabLst>
            </a:pPr>
            <a:r>
              <a:rPr lang="ar-JO" sz="2800" dirty="0">
                <a:latin typeface="Calibri"/>
                <a:cs typeface="Calibri"/>
              </a:rPr>
              <a:t>الورم الصفراوي (كيس مبطّن بالجلد يبدأ عند حافة طبلة الأذن ويغزو الأذن الوسطى والخشاء)</a:t>
            </a:r>
            <a:endParaRPr sz="2800" dirty="0">
              <a:latin typeface="Calibri"/>
              <a:cs typeface="Calibri"/>
            </a:endParaRPr>
          </a:p>
        </p:txBody>
      </p:sp>
      <p:pic>
        <p:nvPicPr>
          <p:cNvPr id="3" name="object 3"/>
          <p:cNvPicPr/>
          <p:nvPr/>
        </p:nvPicPr>
        <p:blipFill>
          <a:blip r:embed="rId2" cstate="print"/>
          <a:stretch>
            <a:fillRect/>
          </a:stretch>
        </p:blipFill>
        <p:spPr>
          <a:xfrm>
            <a:off x="8839200" y="314496"/>
            <a:ext cx="2731007" cy="1676400"/>
          </a:xfrm>
          <a:prstGeom prst="rect">
            <a:avLst/>
          </a:prstGeom>
        </p:spPr>
      </p:pic>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365759"/>
            <a:ext cx="10515600" cy="1000125"/>
          </a:xfrm>
          <a:prstGeom prst="rect">
            <a:avLst/>
          </a:prstGeom>
          <a:solidFill>
            <a:srgbClr val="CCFF99"/>
          </a:solidFill>
        </p:spPr>
        <p:txBody>
          <a:bodyPr vert="horz" wrap="square" lIns="0" tIns="18415" rIns="0" bIns="0" rtlCol="0">
            <a:spAutoFit/>
          </a:bodyPr>
          <a:lstStyle/>
          <a:p>
            <a:pPr marL="768350">
              <a:lnSpc>
                <a:spcPct val="100000"/>
              </a:lnSpc>
              <a:spcBef>
                <a:spcPts val="145"/>
              </a:spcBef>
            </a:pPr>
            <a:r>
              <a:rPr sz="4800" b="1" spc="-5" dirty="0">
                <a:latin typeface="Calibri"/>
                <a:cs typeface="Calibri"/>
              </a:rPr>
              <a:t>Chronic</a:t>
            </a:r>
            <a:r>
              <a:rPr sz="4800" b="1" spc="-105" dirty="0">
                <a:latin typeface="Calibri"/>
                <a:cs typeface="Calibri"/>
              </a:rPr>
              <a:t> </a:t>
            </a:r>
            <a:r>
              <a:rPr sz="4800" b="1" dirty="0">
                <a:latin typeface="Calibri"/>
                <a:cs typeface="Calibri"/>
              </a:rPr>
              <a:t>Noise</a:t>
            </a:r>
            <a:r>
              <a:rPr sz="4800" b="1" spc="-70" dirty="0">
                <a:latin typeface="Calibri"/>
                <a:cs typeface="Calibri"/>
              </a:rPr>
              <a:t> </a:t>
            </a:r>
            <a:r>
              <a:rPr sz="4800" b="1" spc="-5" dirty="0">
                <a:latin typeface="Calibri"/>
                <a:cs typeface="Calibri"/>
              </a:rPr>
              <a:t>Induced</a:t>
            </a:r>
            <a:r>
              <a:rPr sz="4800" b="1" spc="-25" dirty="0">
                <a:latin typeface="Calibri"/>
                <a:cs typeface="Calibri"/>
              </a:rPr>
              <a:t> </a:t>
            </a:r>
            <a:r>
              <a:rPr sz="4800" b="1" dirty="0">
                <a:latin typeface="Calibri"/>
                <a:cs typeface="Calibri"/>
              </a:rPr>
              <a:t>Hearing</a:t>
            </a:r>
            <a:r>
              <a:rPr sz="4800" b="1" spc="-70" dirty="0">
                <a:latin typeface="Calibri"/>
                <a:cs typeface="Calibri"/>
              </a:rPr>
              <a:t> </a:t>
            </a:r>
            <a:r>
              <a:rPr sz="4800" b="1" dirty="0">
                <a:latin typeface="Calibri"/>
                <a:cs typeface="Calibri"/>
              </a:rPr>
              <a:t>Loss</a:t>
            </a:r>
            <a:endParaRPr sz="4800">
              <a:latin typeface="Calibri"/>
              <a:cs typeface="Calibri"/>
            </a:endParaRPr>
          </a:p>
        </p:txBody>
      </p:sp>
      <p:sp>
        <p:nvSpPr>
          <p:cNvPr id="3" name="object 3"/>
          <p:cNvSpPr txBox="1"/>
          <p:nvPr/>
        </p:nvSpPr>
        <p:spPr>
          <a:xfrm>
            <a:off x="152400" y="1509521"/>
            <a:ext cx="11140135" cy="4453079"/>
          </a:xfrm>
          <a:prstGeom prst="rect">
            <a:avLst/>
          </a:prstGeom>
        </p:spPr>
        <p:txBody>
          <a:bodyPr vert="horz" wrap="square" lIns="0" tIns="12700" rIns="0" bIns="0" rtlCol="0">
            <a:spAutoFit/>
          </a:bodyPr>
          <a:lstStyle/>
          <a:p>
            <a:pPr marL="12700" marR="5080" algn="just">
              <a:lnSpc>
                <a:spcPct val="100000"/>
              </a:lnSpc>
              <a:spcBef>
                <a:spcPts val="100"/>
              </a:spcBef>
            </a:pPr>
            <a:r>
              <a:rPr sz="2400" spc="-20" dirty="0">
                <a:latin typeface="Calibri"/>
                <a:cs typeface="Calibri"/>
              </a:rPr>
              <a:t>Prolonged</a:t>
            </a:r>
            <a:r>
              <a:rPr sz="2400" spc="-15" dirty="0">
                <a:latin typeface="Calibri"/>
                <a:cs typeface="Calibri"/>
              </a:rPr>
              <a:t> </a:t>
            </a:r>
            <a:r>
              <a:rPr sz="2400" spc="-35" dirty="0">
                <a:latin typeface="Calibri"/>
                <a:cs typeface="Calibri"/>
              </a:rPr>
              <a:t>exposure</a:t>
            </a:r>
            <a:r>
              <a:rPr sz="2400" spc="-30" dirty="0">
                <a:latin typeface="Calibri"/>
                <a:cs typeface="Calibri"/>
              </a:rPr>
              <a:t> </a:t>
            </a:r>
            <a:r>
              <a:rPr sz="2400" spc="-25" dirty="0">
                <a:latin typeface="Calibri"/>
                <a:cs typeface="Calibri"/>
              </a:rPr>
              <a:t>to</a:t>
            </a:r>
            <a:r>
              <a:rPr sz="2400" spc="-20" dirty="0">
                <a:latin typeface="Calibri"/>
                <a:cs typeface="Calibri"/>
              </a:rPr>
              <a:t> </a:t>
            </a:r>
            <a:r>
              <a:rPr sz="2400" spc="-5" dirty="0">
                <a:latin typeface="Calibri"/>
                <a:cs typeface="Calibri"/>
              </a:rPr>
              <a:t>noise</a:t>
            </a:r>
            <a:r>
              <a:rPr sz="2400" dirty="0">
                <a:latin typeface="Calibri"/>
                <a:cs typeface="Calibri"/>
              </a:rPr>
              <a:t> </a:t>
            </a:r>
            <a:r>
              <a:rPr sz="2400" spc="-10" dirty="0">
                <a:latin typeface="Calibri"/>
                <a:cs typeface="Calibri"/>
              </a:rPr>
              <a:t>primarily</a:t>
            </a:r>
            <a:r>
              <a:rPr sz="2400" spc="-5" dirty="0">
                <a:latin typeface="Calibri"/>
                <a:cs typeface="Calibri"/>
              </a:rPr>
              <a:t> </a:t>
            </a:r>
            <a:r>
              <a:rPr sz="2400" spc="-10" dirty="0">
                <a:latin typeface="Calibri"/>
                <a:cs typeface="Calibri"/>
              </a:rPr>
              <a:t>damages</a:t>
            </a:r>
            <a:r>
              <a:rPr sz="2400" spc="-5" dirty="0">
                <a:latin typeface="Calibri"/>
                <a:cs typeface="Calibri"/>
              </a:rPr>
              <a:t> </a:t>
            </a:r>
            <a:r>
              <a:rPr sz="2400" dirty="0">
                <a:latin typeface="Calibri"/>
                <a:cs typeface="Calibri"/>
              </a:rPr>
              <a:t>the</a:t>
            </a:r>
            <a:r>
              <a:rPr sz="2400" spc="5" dirty="0">
                <a:latin typeface="Calibri"/>
                <a:cs typeface="Calibri"/>
              </a:rPr>
              <a:t> </a:t>
            </a:r>
            <a:r>
              <a:rPr sz="2400" spc="-10" dirty="0">
                <a:latin typeface="Calibri"/>
                <a:cs typeface="Calibri"/>
              </a:rPr>
              <a:t>inner</a:t>
            </a:r>
            <a:r>
              <a:rPr sz="2400" spc="-5" dirty="0">
                <a:latin typeface="Calibri"/>
                <a:cs typeface="Calibri"/>
              </a:rPr>
              <a:t> ear; </a:t>
            </a:r>
            <a:r>
              <a:rPr sz="2400" dirty="0">
                <a:latin typeface="Calibri"/>
                <a:cs typeface="Calibri"/>
              </a:rPr>
              <a:t> </a:t>
            </a:r>
            <a:r>
              <a:rPr sz="2400" spc="-10" dirty="0">
                <a:latin typeface="Calibri"/>
                <a:cs typeface="Calibri"/>
              </a:rPr>
              <a:t>especially</a:t>
            </a:r>
            <a:r>
              <a:rPr sz="2400" spc="-5" dirty="0">
                <a:latin typeface="Calibri"/>
                <a:cs typeface="Calibri"/>
              </a:rPr>
              <a:t> </a:t>
            </a:r>
            <a:r>
              <a:rPr sz="2400" dirty="0">
                <a:latin typeface="Calibri"/>
                <a:cs typeface="Calibri"/>
              </a:rPr>
              <a:t>the</a:t>
            </a:r>
            <a:r>
              <a:rPr sz="2400" spc="5" dirty="0">
                <a:latin typeface="Calibri"/>
                <a:cs typeface="Calibri"/>
              </a:rPr>
              <a:t> </a:t>
            </a:r>
            <a:r>
              <a:rPr sz="2400" spc="-10" dirty="0">
                <a:latin typeface="Calibri"/>
                <a:cs typeface="Calibri"/>
              </a:rPr>
              <a:t>hair</a:t>
            </a:r>
            <a:r>
              <a:rPr sz="2400" spc="-5" dirty="0">
                <a:latin typeface="Calibri"/>
                <a:cs typeface="Calibri"/>
              </a:rPr>
              <a:t> </a:t>
            </a:r>
            <a:r>
              <a:rPr sz="2400" spc="-10" dirty="0">
                <a:latin typeface="Calibri"/>
                <a:cs typeface="Calibri"/>
              </a:rPr>
              <a:t>cells</a:t>
            </a:r>
            <a:r>
              <a:rPr sz="2400" spc="-5" dirty="0">
                <a:latin typeface="Calibri"/>
                <a:cs typeface="Calibri"/>
              </a:rPr>
              <a:t> </a:t>
            </a:r>
            <a:r>
              <a:rPr sz="2400" dirty="0">
                <a:latin typeface="Calibri"/>
                <a:cs typeface="Calibri"/>
              </a:rPr>
              <a:t>of</a:t>
            </a:r>
            <a:r>
              <a:rPr sz="2400" spc="5" dirty="0">
                <a:latin typeface="Calibri"/>
                <a:cs typeface="Calibri"/>
              </a:rPr>
              <a:t> </a:t>
            </a:r>
            <a:r>
              <a:rPr sz="2400" dirty="0">
                <a:latin typeface="Calibri"/>
                <a:cs typeface="Calibri"/>
              </a:rPr>
              <a:t>the</a:t>
            </a:r>
            <a:r>
              <a:rPr sz="2400" spc="5" dirty="0">
                <a:latin typeface="Calibri"/>
                <a:cs typeface="Calibri"/>
              </a:rPr>
              <a:t> </a:t>
            </a:r>
            <a:r>
              <a:rPr sz="2400" spc="-40" dirty="0">
                <a:latin typeface="Calibri"/>
                <a:cs typeface="Calibri"/>
              </a:rPr>
              <a:t>organ</a:t>
            </a:r>
            <a:r>
              <a:rPr sz="2400" spc="-35" dirty="0">
                <a:latin typeface="Calibri"/>
                <a:cs typeface="Calibri"/>
              </a:rPr>
              <a:t> </a:t>
            </a:r>
            <a:r>
              <a:rPr sz="2400" dirty="0">
                <a:latin typeface="Calibri"/>
                <a:cs typeface="Calibri"/>
              </a:rPr>
              <a:t>of</a:t>
            </a:r>
            <a:r>
              <a:rPr sz="2400" spc="5" dirty="0">
                <a:latin typeface="Calibri"/>
                <a:cs typeface="Calibri"/>
              </a:rPr>
              <a:t> </a:t>
            </a:r>
            <a:r>
              <a:rPr sz="2400" spc="-10" dirty="0">
                <a:latin typeface="Calibri"/>
                <a:cs typeface="Calibri"/>
              </a:rPr>
              <a:t>corti,</a:t>
            </a:r>
            <a:r>
              <a:rPr sz="2400" spc="-5" dirty="0">
                <a:latin typeface="Calibri"/>
                <a:cs typeface="Calibri"/>
              </a:rPr>
              <a:t> </a:t>
            </a:r>
            <a:r>
              <a:rPr sz="2400" spc="-15" dirty="0">
                <a:latin typeface="Calibri"/>
                <a:cs typeface="Calibri"/>
              </a:rPr>
              <a:t>cochlear</a:t>
            </a:r>
            <a:r>
              <a:rPr sz="2400" spc="-10" dirty="0">
                <a:latin typeface="Calibri"/>
                <a:cs typeface="Calibri"/>
              </a:rPr>
              <a:t> </a:t>
            </a:r>
            <a:r>
              <a:rPr sz="2400" spc="-5" dirty="0">
                <a:latin typeface="Calibri"/>
                <a:cs typeface="Calibri"/>
              </a:rPr>
              <a:t>blood </a:t>
            </a:r>
            <a:r>
              <a:rPr sz="2400" dirty="0">
                <a:latin typeface="Calibri"/>
                <a:cs typeface="Calibri"/>
              </a:rPr>
              <a:t> </a:t>
            </a:r>
            <a:r>
              <a:rPr sz="2400" spc="-10" dirty="0">
                <a:latin typeface="Calibri"/>
                <a:cs typeface="Calibri"/>
              </a:rPr>
              <a:t>vessels, </a:t>
            </a:r>
            <a:r>
              <a:rPr sz="2400" spc="-5" dirty="0">
                <a:latin typeface="Calibri"/>
                <a:cs typeface="Calibri"/>
              </a:rPr>
              <a:t>the </a:t>
            </a:r>
            <a:r>
              <a:rPr sz="2400" spc="-20" dirty="0">
                <a:latin typeface="Calibri"/>
                <a:cs typeface="Calibri"/>
              </a:rPr>
              <a:t>striavascualris, </a:t>
            </a:r>
            <a:r>
              <a:rPr sz="2400" dirty="0">
                <a:latin typeface="Calibri"/>
                <a:cs typeface="Calibri"/>
              </a:rPr>
              <a:t>the </a:t>
            </a:r>
            <a:r>
              <a:rPr sz="2400" spc="-15" dirty="0">
                <a:latin typeface="Calibri"/>
                <a:cs typeface="Calibri"/>
              </a:rPr>
              <a:t>nerve endings associated </a:t>
            </a:r>
            <a:r>
              <a:rPr sz="2400" dirty="0">
                <a:latin typeface="Calibri"/>
                <a:cs typeface="Calibri"/>
              </a:rPr>
              <a:t>with </a:t>
            </a:r>
            <a:r>
              <a:rPr sz="2400" spc="-5" dirty="0">
                <a:latin typeface="Calibri"/>
                <a:cs typeface="Calibri"/>
              </a:rPr>
              <a:t>the </a:t>
            </a:r>
            <a:r>
              <a:rPr sz="2400" dirty="0">
                <a:latin typeface="Calibri"/>
                <a:cs typeface="Calibri"/>
              </a:rPr>
              <a:t> hair</a:t>
            </a:r>
            <a:r>
              <a:rPr sz="2400" spc="-40" dirty="0">
                <a:latin typeface="Calibri"/>
                <a:cs typeface="Calibri"/>
              </a:rPr>
              <a:t> </a:t>
            </a:r>
            <a:r>
              <a:rPr sz="2400" dirty="0">
                <a:latin typeface="Calibri"/>
                <a:cs typeface="Calibri"/>
              </a:rPr>
              <a:t>cells</a:t>
            </a:r>
            <a:r>
              <a:rPr sz="2400" spc="-40" dirty="0">
                <a:latin typeface="Calibri"/>
                <a:cs typeface="Calibri"/>
              </a:rPr>
              <a:t> </a:t>
            </a:r>
            <a:r>
              <a:rPr sz="2400" spc="-30" dirty="0">
                <a:latin typeface="Calibri"/>
                <a:cs typeface="Calibri"/>
              </a:rPr>
              <a:t>are</a:t>
            </a:r>
            <a:r>
              <a:rPr sz="2400" spc="-35" dirty="0">
                <a:latin typeface="Calibri"/>
                <a:cs typeface="Calibri"/>
              </a:rPr>
              <a:t> </a:t>
            </a:r>
            <a:r>
              <a:rPr sz="2400" dirty="0">
                <a:latin typeface="Calibri"/>
                <a:cs typeface="Calibri"/>
              </a:rPr>
              <a:t>also</a:t>
            </a:r>
            <a:r>
              <a:rPr sz="2400" spc="25" dirty="0">
                <a:latin typeface="Calibri"/>
                <a:cs typeface="Calibri"/>
              </a:rPr>
              <a:t> </a:t>
            </a:r>
            <a:r>
              <a:rPr sz="2400" spc="-10" dirty="0">
                <a:latin typeface="Calibri"/>
                <a:cs typeface="Calibri"/>
              </a:rPr>
              <a:t>damaged.</a:t>
            </a:r>
            <a:endParaRPr lang="en-US" sz="2400" spc="-10" dirty="0">
              <a:latin typeface="Calibri"/>
              <a:cs typeface="Calibri"/>
            </a:endParaRPr>
          </a:p>
          <a:p>
            <a:pPr marL="12700" marR="5080" algn="just">
              <a:lnSpc>
                <a:spcPct val="100000"/>
              </a:lnSpc>
              <a:spcBef>
                <a:spcPts val="100"/>
              </a:spcBef>
            </a:pPr>
            <a:r>
              <a:rPr lang="ar-JO" sz="2400" spc="-10" dirty="0">
                <a:latin typeface="Calibri"/>
                <a:cs typeface="Calibri"/>
              </a:rPr>
              <a:t>يؤدي التعرض الطويل للضوضاء إلى الإضرار بالأذن الداخلية ؛ خاصة الخلايا الشعرية لعضو القشرة ، الأوعية الدموية القوقعة ، المخطط ، النهايات العصبية المرتبطة بخلايا الشعر تتضرر أيضًا</a:t>
            </a:r>
            <a:endParaRPr lang="en-US" sz="2400" spc="-10" dirty="0">
              <a:latin typeface="Calibri"/>
              <a:cs typeface="Calibri"/>
            </a:endParaRPr>
          </a:p>
          <a:p>
            <a:pPr>
              <a:lnSpc>
                <a:spcPct val="100000"/>
              </a:lnSpc>
              <a:spcBef>
                <a:spcPts val="40"/>
              </a:spcBef>
            </a:pPr>
            <a:endParaRPr sz="2400" dirty="0">
              <a:latin typeface="Calibri"/>
              <a:cs typeface="Calibri"/>
            </a:endParaRPr>
          </a:p>
          <a:p>
            <a:pPr marL="12700" marR="8890" algn="just">
              <a:lnSpc>
                <a:spcPct val="100000"/>
              </a:lnSpc>
              <a:spcBef>
                <a:spcPts val="5"/>
              </a:spcBef>
            </a:pPr>
            <a:r>
              <a:rPr sz="2400" spc="-10" dirty="0">
                <a:latin typeface="Calibri"/>
                <a:cs typeface="Calibri"/>
              </a:rPr>
              <a:t>Initially</a:t>
            </a:r>
            <a:r>
              <a:rPr sz="2400" spc="-5" dirty="0">
                <a:latin typeface="Calibri"/>
                <a:cs typeface="Calibri"/>
              </a:rPr>
              <a:t> the</a:t>
            </a:r>
            <a:r>
              <a:rPr sz="2400" dirty="0">
                <a:latin typeface="Calibri"/>
                <a:cs typeface="Calibri"/>
              </a:rPr>
              <a:t> </a:t>
            </a:r>
            <a:r>
              <a:rPr sz="2400" spc="-10" dirty="0">
                <a:latin typeface="Calibri"/>
                <a:cs typeface="Calibri"/>
              </a:rPr>
              <a:t>basal</a:t>
            </a:r>
            <a:r>
              <a:rPr sz="2400" spc="-5" dirty="0">
                <a:latin typeface="Calibri"/>
                <a:cs typeface="Calibri"/>
              </a:rPr>
              <a:t> </a:t>
            </a:r>
            <a:r>
              <a:rPr sz="2400" dirty="0">
                <a:latin typeface="Calibri"/>
                <a:cs typeface="Calibri"/>
              </a:rPr>
              <a:t>turn</a:t>
            </a:r>
            <a:r>
              <a:rPr sz="2400" spc="5" dirty="0">
                <a:latin typeface="Calibri"/>
                <a:cs typeface="Calibri"/>
              </a:rPr>
              <a:t> </a:t>
            </a:r>
            <a:r>
              <a:rPr sz="2400" dirty="0">
                <a:latin typeface="Calibri"/>
                <a:cs typeface="Calibri"/>
              </a:rPr>
              <a:t>of</a:t>
            </a:r>
            <a:r>
              <a:rPr sz="2400" spc="5" dirty="0">
                <a:latin typeface="Calibri"/>
                <a:cs typeface="Calibri"/>
              </a:rPr>
              <a:t> </a:t>
            </a:r>
            <a:r>
              <a:rPr sz="2400" dirty="0">
                <a:latin typeface="Calibri"/>
                <a:cs typeface="Calibri"/>
              </a:rPr>
              <a:t>the</a:t>
            </a:r>
            <a:r>
              <a:rPr sz="2400" spc="5" dirty="0">
                <a:latin typeface="Calibri"/>
                <a:cs typeface="Calibri"/>
              </a:rPr>
              <a:t> </a:t>
            </a:r>
            <a:r>
              <a:rPr sz="2400" spc="-15" dirty="0">
                <a:latin typeface="Calibri"/>
                <a:cs typeface="Calibri"/>
              </a:rPr>
              <a:t>cochlea</a:t>
            </a:r>
            <a:r>
              <a:rPr sz="2400" spc="-10" dirty="0">
                <a:latin typeface="Calibri"/>
                <a:cs typeface="Calibri"/>
              </a:rPr>
              <a:t> </a:t>
            </a:r>
            <a:r>
              <a:rPr sz="2400" spc="-30" dirty="0">
                <a:latin typeface="Calibri"/>
                <a:cs typeface="Calibri"/>
              </a:rPr>
              <a:t>are</a:t>
            </a:r>
            <a:r>
              <a:rPr sz="2400" spc="-25" dirty="0">
                <a:latin typeface="Calibri"/>
                <a:cs typeface="Calibri"/>
              </a:rPr>
              <a:t> </a:t>
            </a:r>
            <a:r>
              <a:rPr sz="2400" spc="-45" dirty="0">
                <a:latin typeface="Calibri"/>
                <a:cs typeface="Calibri"/>
              </a:rPr>
              <a:t>affected</a:t>
            </a:r>
            <a:r>
              <a:rPr sz="2400" spc="-40" dirty="0">
                <a:latin typeface="Calibri"/>
                <a:cs typeface="Calibri"/>
              </a:rPr>
              <a:t> </a:t>
            </a:r>
            <a:r>
              <a:rPr sz="2400" spc="-10" dirty="0">
                <a:latin typeface="Calibri"/>
                <a:cs typeface="Calibri"/>
              </a:rPr>
              <a:t>(the</a:t>
            </a:r>
            <a:r>
              <a:rPr sz="2400" spc="-5" dirty="0">
                <a:latin typeface="Calibri"/>
                <a:cs typeface="Calibri"/>
              </a:rPr>
              <a:t> </a:t>
            </a:r>
            <a:r>
              <a:rPr sz="2400" spc="-30" dirty="0">
                <a:latin typeface="Calibri"/>
                <a:cs typeface="Calibri"/>
              </a:rPr>
              <a:t>area </a:t>
            </a:r>
            <a:r>
              <a:rPr sz="2400" spc="-25" dirty="0">
                <a:latin typeface="Calibri"/>
                <a:cs typeface="Calibri"/>
              </a:rPr>
              <a:t> </a:t>
            </a:r>
            <a:r>
              <a:rPr sz="2400" spc="-5" dirty="0">
                <a:latin typeface="Calibri"/>
                <a:cs typeface="Calibri"/>
              </a:rPr>
              <a:t>responsible</a:t>
            </a:r>
            <a:r>
              <a:rPr sz="2400" spc="-110" dirty="0">
                <a:latin typeface="Calibri"/>
                <a:cs typeface="Calibri"/>
              </a:rPr>
              <a:t> </a:t>
            </a:r>
            <a:r>
              <a:rPr sz="2400" spc="-45" dirty="0">
                <a:latin typeface="Calibri"/>
                <a:cs typeface="Calibri"/>
              </a:rPr>
              <a:t>for</a:t>
            </a:r>
            <a:r>
              <a:rPr sz="2400" dirty="0">
                <a:latin typeface="Calibri"/>
                <a:cs typeface="Calibri"/>
              </a:rPr>
              <a:t> </a:t>
            </a:r>
            <a:r>
              <a:rPr sz="2400" spc="-15" dirty="0">
                <a:latin typeface="Calibri"/>
                <a:cs typeface="Calibri"/>
              </a:rPr>
              <a:t>perception</a:t>
            </a:r>
            <a:r>
              <a:rPr sz="2400" spc="-110" dirty="0">
                <a:latin typeface="Calibri"/>
                <a:cs typeface="Calibri"/>
              </a:rPr>
              <a:t> </a:t>
            </a:r>
            <a:r>
              <a:rPr sz="2400" dirty="0">
                <a:latin typeface="Calibri"/>
                <a:cs typeface="Calibri"/>
              </a:rPr>
              <a:t>of</a:t>
            </a:r>
            <a:r>
              <a:rPr sz="2400" spc="-10" dirty="0">
                <a:latin typeface="Calibri"/>
                <a:cs typeface="Calibri"/>
              </a:rPr>
              <a:t> </a:t>
            </a:r>
            <a:r>
              <a:rPr sz="2400" dirty="0">
                <a:latin typeface="Calibri"/>
                <a:cs typeface="Calibri"/>
              </a:rPr>
              <a:t>higher</a:t>
            </a:r>
            <a:r>
              <a:rPr sz="2400" spc="-65" dirty="0">
                <a:latin typeface="Calibri"/>
                <a:cs typeface="Calibri"/>
              </a:rPr>
              <a:t> </a:t>
            </a:r>
            <a:r>
              <a:rPr sz="2400" spc="-10" dirty="0">
                <a:latin typeface="Calibri"/>
                <a:cs typeface="Calibri"/>
              </a:rPr>
              <a:t>frequency</a:t>
            </a:r>
            <a:r>
              <a:rPr sz="2400" spc="-25" dirty="0">
                <a:latin typeface="Calibri"/>
                <a:cs typeface="Calibri"/>
              </a:rPr>
              <a:t> </a:t>
            </a:r>
            <a:r>
              <a:rPr sz="2400" spc="-10" dirty="0">
                <a:latin typeface="Calibri"/>
                <a:cs typeface="Calibri"/>
              </a:rPr>
              <a:t>sound).</a:t>
            </a:r>
            <a:endParaRPr lang="en-US" sz="2400" spc="-10" dirty="0">
              <a:latin typeface="Calibri"/>
              <a:cs typeface="Calibri"/>
            </a:endParaRPr>
          </a:p>
          <a:p>
            <a:pPr marL="12700" marR="8890" algn="just">
              <a:lnSpc>
                <a:spcPct val="100000"/>
              </a:lnSpc>
              <a:spcBef>
                <a:spcPts val="5"/>
              </a:spcBef>
            </a:pPr>
            <a:r>
              <a:rPr lang="ar-JO" sz="2400" dirty="0">
                <a:latin typeface="Calibri"/>
                <a:cs typeface="Calibri"/>
              </a:rPr>
              <a:t>في البداية يتأثر الانعطاف القاعدي للقوقعة (المنطقة المسؤولة عن إدراك صوت التردد العالي)</a:t>
            </a:r>
            <a:endParaRPr sz="2400" dirty="0">
              <a:latin typeface="Calibri"/>
              <a:cs typeface="Calibri"/>
            </a:endParaRPr>
          </a:p>
          <a:p>
            <a:pPr>
              <a:lnSpc>
                <a:spcPct val="100000"/>
              </a:lnSpc>
              <a:spcBef>
                <a:spcPts val="5"/>
              </a:spcBef>
            </a:pPr>
            <a:endParaRPr sz="2400" dirty="0">
              <a:latin typeface="Calibri"/>
              <a:cs typeface="Calibri"/>
            </a:endParaRPr>
          </a:p>
          <a:p>
            <a:pPr marL="12700" marR="12065" algn="just">
              <a:lnSpc>
                <a:spcPct val="100699"/>
              </a:lnSpc>
            </a:pPr>
            <a:r>
              <a:rPr sz="2400" spc="-35" dirty="0">
                <a:latin typeface="Calibri"/>
                <a:cs typeface="Calibri"/>
              </a:rPr>
              <a:t>Eventually</a:t>
            </a:r>
            <a:r>
              <a:rPr sz="2400" spc="-30" dirty="0">
                <a:latin typeface="Calibri"/>
                <a:cs typeface="Calibri"/>
              </a:rPr>
              <a:t> </a:t>
            </a:r>
            <a:r>
              <a:rPr sz="2400" spc="-10" dirty="0">
                <a:latin typeface="Calibri"/>
                <a:cs typeface="Calibri"/>
              </a:rPr>
              <a:t>disruption</a:t>
            </a:r>
            <a:r>
              <a:rPr sz="2400" spc="-5" dirty="0">
                <a:latin typeface="Calibri"/>
                <a:cs typeface="Calibri"/>
              </a:rPr>
              <a:t> </a:t>
            </a:r>
            <a:r>
              <a:rPr sz="2400" dirty="0">
                <a:latin typeface="Calibri"/>
                <a:cs typeface="Calibri"/>
              </a:rPr>
              <a:t>of</a:t>
            </a:r>
            <a:r>
              <a:rPr sz="2400" spc="5" dirty="0">
                <a:latin typeface="Calibri"/>
                <a:cs typeface="Calibri"/>
              </a:rPr>
              <a:t> </a:t>
            </a:r>
            <a:r>
              <a:rPr sz="2400" spc="-5" dirty="0">
                <a:latin typeface="Calibri"/>
                <a:cs typeface="Calibri"/>
              </a:rPr>
              <a:t>the</a:t>
            </a:r>
            <a:r>
              <a:rPr sz="2400" dirty="0">
                <a:latin typeface="Calibri"/>
                <a:cs typeface="Calibri"/>
              </a:rPr>
              <a:t> </a:t>
            </a:r>
            <a:r>
              <a:rPr sz="2400" spc="-5" dirty="0">
                <a:latin typeface="Calibri"/>
                <a:cs typeface="Calibri"/>
              </a:rPr>
              <a:t>medial</a:t>
            </a:r>
            <a:r>
              <a:rPr sz="2400" dirty="0">
                <a:latin typeface="Calibri"/>
                <a:cs typeface="Calibri"/>
              </a:rPr>
              <a:t> </a:t>
            </a:r>
            <a:r>
              <a:rPr sz="2400" spc="-10" dirty="0">
                <a:latin typeface="Calibri"/>
                <a:cs typeface="Calibri"/>
              </a:rPr>
              <a:t>and</a:t>
            </a:r>
            <a:r>
              <a:rPr sz="2400" spc="-5" dirty="0">
                <a:latin typeface="Calibri"/>
                <a:cs typeface="Calibri"/>
              </a:rPr>
              <a:t> </a:t>
            </a:r>
            <a:r>
              <a:rPr sz="2400" spc="-20" dirty="0">
                <a:latin typeface="Calibri"/>
                <a:cs typeface="Calibri"/>
              </a:rPr>
              <a:t>apical</a:t>
            </a:r>
            <a:r>
              <a:rPr sz="2400" spc="-15" dirty="0">
                <a:latin typeface="Calibri"/>
                <a:cs typeface="Calibri"/>
              </a:rPr>
              <a:t> areas</a:t>
            </a:r>
            <a:r>
              <a:rPr sz="2400" spc="645" dirty="0">
                <a:latin typeface="Calibri"/>
                <a:cs typeface="Calibri"/>
              </a:rPr>
              <a:t> </a:t>
            </a:r>
            <a:r>
              <a:rPr sz="2400" spc="-30" dirty="0">
                <a:latin typeface="Calibri"/>
                <a:cs typeface="Calibri"/>
              </a:rPr>
              <a:t>occurs</a:t>
            </a:r>
            <a:r>
              <a:rPr sz="2400" spc="620" dirty="0">
                <a:latin typeface="Calibri"/>
                <a:cs typeface="Calibri"/>
              </a:rPr>
              <a:t> </a:t>
            </a:r>
            <a:r>
              <a:rPr sz="2400" dirty="0">
                <a:latin typeface="Calibri"/>
                <a:cs typeface="Calibri"/>
              </a:rPr>
              <a:t>as </a:t>
            </a:r>
            <a:r>
              <a:rPr sz="2400" spc="-665" dirty="0">
                <a:latin typeface="Calibri"/>
                <a:cs typeface="Calibri"/>
              </a:rPr>
              <a:t> </a:t>
            </a:r>
            <a:r>
              <a:rPr sz="2400" spc="-10" dirty="0">
                <a:latin typeface="Calibri"/>
                <a:cs typeface="Calibri"/>
              </a:rPr>
              <a:t>well.</a:t>
            </a:r>
            <a:endParaRPr lang="en-US" sz="2400" spc="-10" dirty="0">
              <a:latin typeface="Calibri"/>
              <a:cs typeface="Calibri"/>
            </a:endParaRPr>
          </a:p>
          <a:p>
            <a:pPr marL="12700" marR="12065" algn="just">
              <a:lnSpc>
                <a:spcPct val="100699"/>
              </a:lnSpc>
            </a:pPr>
            <a:r>
              <a:rPr lang="ar-JO" sz="2400" dirty="0">
                <a:latin typeface="Calibri"/>
                <a:cs typeface="Calibri"/>
              </a:rPr>
              <a:t>في نهاية المطاف يحدث اضطراب في المناطق الوسطى والقمية أيضًا.</a:t>
            </a:r>
            <a:endParaRPr sz="2400" dirty="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1030935" y="121870"/>
            <a:ext cx="3224530" cy="454025"/>
          </a:xfrm>
          <a:prstGeom prst="rect">
            <a:avLst/>
          </a:prstGeom>
        </p:spPr>
        <p:txBody>
          <a:bodyPr vert="horz" wrap="square" lIns="0" tIns="13970" rIns="0" bIns="0" rtlCol="0">
            <a:spAutoFit/>
          </a:bodyPr>
          <a:lstStyle/>
          <a:p>
            <a:pPr marL="12700">
              <a:lnSpc>
                <a:spcPct val="100000"/>
              </a:lnSpc>
              <a:spcBef>
                <a:spcPts val="110"/>
              </a:spcBef>
            </a:pPr>
            <a:r>
              <a:rPr sz="2800" b="1" spc="-20" dirty="0">
                <a:latin typeface="Calibri"/>
                <a:cs typeface="Calibri"/>
              </a:rPr>
              <a:t>Pathogenesis </a:t>
            </a:r>
            <a:r>
              <a:rPr sz="2800" b="1" dirty="0">
                <a:latin typeface="Calibri"/>
                <a:cs typeface="Calibri"/>
              </a:rPr>
              <a:t>of</a:t>
            </a:r>
            <a:r>
              <a:rPr sz="2800" b="1" spc="-60" dirty="0">
                <a:latin typeface="Calibri"/>
                <a:cs typeface="Calibri"/>
              </a:rPr>
              <a:t> </a:t>
            </a:r>
            <a:r>
              <a:rPr sz="2800" b="1" spc="-5" dirty="0">
                <a:latin typeface="Calibri"/>
                <a:cs typeface="Calibri"/>
              </a:rPr>
              <a:t>NIHL:</a:t>
            </a:r>
            <a:endParaRPr sz="2800" dirty="0">
              <a:latin typeface="Calibri"/>
              <a:cs typeface="Calibri"/>
            </a:endParaRPr>
          </a:p>
        </p:txBody>
      </p:sp>
      <p:sp>
        <p:nvSpPr>
          <p:cNvPr id="3" name="object 3"/>
          <p:cNvSpPr txBox="1"/>
          <p:nvPr/>
        </p:nvSpPr>
        <p:spPr>
          <a:xfrm>
            <a:off x="152400" y="614532"/>
            <a:ext cx="11811000" cy="5463932"/>
          </a:xfrm>
          <a:prstGeom prst="rect">
            <a:avLst/>
          </a:prstGeom>
        </p:spPr>
        <p:txBody>
          <a:bodyPr vert="horz" wrap="square" lIns="0" tIns="88265" rIns="0" bIns="0" rtlCol="0">
            <a:spAutoFit/>
          </a:bodyPr>
          <a:lstStyle/>
          <a:p>
            <a:pPr marL="12066" algn="just">
              <a:lnSpc>
                <a:spcPct val="100000"/>
              </a:lnSpc>
              <a:spcBef>
                <a:spcPts val="695"/>
              </a:spcBef>
              <a:buClr>
                <a:srgbClr val="797979"/>
              </a:buClr>
              <a:tabLst>
                <a:tab pos="470534" algn="l"/>
              </a:tabLst>
            </a:pPr>
            <a:r>
              <a:rPr sz="2000" spc="-35" dirty="0">
                <a:latin typeface="Calibri"/>
                <a:cs typeface="Calibri"/>
              </a:rPr>
              <a:t>Repeated</a:t>
            </a:r>
            <a:r>
              <a:rPr sz="2000" spc="-10" dirty="0">
                <a:latin typeface="Calibri"/>
                <a:cs typeface="Calibri"/>
              </a:rPr>
              <a:t> </a:t>
            </a:r>
            <a:r>
              <a:rPr sz="2000" spc="-35" dirty="0">
                <a:latin typeface="Calibri"/>
                <a:cs typeface="Calibri"/>
              </a:rPr>
              <a:t>exposure</a:t>
            </a:r>
            <a:r>
              <a:rPr sz="2000" spc="-10" dirty="0">
                <a:latin typeface="Calibri"/>
                <a:cs typeface="Calibri"/>
              </a:rPr>
              <a:t> </a:t>
            </a:r>
            <a:r>
              <a:rPr sz="2000" spc="-35" dirty="0">
                <a:latin typeface="Calibri"/>
                <a:cs typeface="Calibri"/>
              </a:rPr>
              <a:t>to</a:t>
            </a:r>
            <a:r>
              <a:rPr sz="2000" spc="15" dirty="0">
                <a:latin typeface="Calibri"/>
                <a:cs typeface="Calibri"/>
              </a:rPr>
              <a:t> </a:t>
            </a:r>
            <a:r>
              <a:rPr sz="2000" spc="-5" dirty="0">
                <a:latin typeface="Calibri"/>
                <a:cs typeface="Calibri"/>
              </a:rPr>
              <a:t>loud</a:t>
            </a:r>
            <a:r>
              <a:rPr sz="2000" spc="-10" dirty="0">
                <a:latin typeface="Calibri"/>
                <a:cs typeface="Calibri"/>
              </a:rPr>
              <a:t> </a:t>
            </a:r>
            <a:r>
              <a:rPr sz="2000" spc="-5" dirty="0">
                <a:latin typeface="Calibri"/>
                <a:cs typeface="Calibri"/>
              </a:rPr>
              <a:t>noise</a:t>
            </a:r>
            <a:r>
              <a:rPr sz="2000" spc="-35" dirty="0">
                <a:latin typeface="Calibri"/>
                <a:cs typeface="Calibri"/>
              </a:rPr>
              <a:t> </a:t>
            </a:r>
            <a:r>
              <a:rPr sz="2000" spc="-5" dirty="0">
                <a:latin typeface="Calibri"/>
                <a:cs typeface="Calibri"/>
              </a:rPr>
              <a:t>&gt;</a:t>
            </a:r>
            <a:r>
              <a:rPr sz="2000" spc="20" dirty="0">
                <a:latin typeface="Calibri"/>
                <a:cs typeface="Calibri"/>
              </a:rPr>
              <a:t> </a:t>
            </a:r>
            <a:r>
              <a:rPr sz="2000" spc="-5" dirty="0">
                <a:latin typeface="Calibri"/>
                <a:cs typeface="Calibri"/>
              </a:rPr>
              <a:t>85</a:t>
            </a:r>
            <a:r>
              <a:rPr sz="2000" spc="-30" dirty="0">
                <a:latin typeface="Calibri"/>
                <a:cs typeface="Calibri"/>
              </a:rPr>
              <a:t> </a:t>
            </a:r>
            <a:r>
              <a:rPr sz="2000" spc="-5" dirty="0">
                <a:latin typeface="Calibri"/>
                <a:cs typeface="Calibri"/>
              </a:rPr>
              <a:t>dB</a:t>
            </a:r>
            <a:r>
              <a:rPr sz="2000" spc="-30" dirty="0">
                <a:latin typeface="Calibri"/>
                <a:cs typeface="Calibri"/>
              </a:rPr>
              <a:t> </a:t>
            </a:r>
            <a:r>
              <a:rPr sz="2000" spc="-5" dirty="0">
                <a:latin typeface="Calibri"/>
                <a:cs typeface="Calibri"/>
              </a:rPr>
              <a:t>the</a:t>
            </a:r>
            <a:r>
              <a:rPr sz="2000" dirty="0">
                <a:latin typeface="Calibri"/>
                <a:cs typeface="Calibri"/>
              </a:rPr>
              <a:t> </a:t>
            </a:r>
            <a:r>
              <a:rPr sz="2000" spc="-10" dirty="0">
                <a:latin typeface="Calibri"/>
                <a:cs typeface="Calibri"/>
              </a:rPr>
              <a:t>following</a:t>
            </a:r>
            <a:r>
              <a:rPr sz="2000" spc="-20" dirty="0">
                <a:latin typeface="Calibri"/>
                <a:cs typeface="Calibri"/>
              </a:rPr>
              <a:t> </a:t>
            </a:r>
            <a:r>
              <a:rPr sz="2000" spc="-10" dirty="0">
                <a:latin typeface="Calibri"/>
                <a:cs typeface="Calibri"/>
              </a:rPr>
              <a:t>changes</a:t>
            </a:r>
            <a:r>
              <a:rPr sz="2000" spc="-110" dirty="0">
                <a:latin typeface="Calibri"/>
                <a:cs typeface="Calibri"/>
              </a:rPr>
              <a:t> </a:t>
            </a:r>
            <a:r>
              <a:rPr sz="2000" dirty="0">
                <a:latin typeface="Calibri"/>
                <a:cs typeface="Calibri"/>
              </a:rPr>
              <a:t>occur:</a:t>
            </a:r>
            <a:endParaRPr lang="en-US" sz="2000" dirty="0">
              <a:latin typeface="Calibri"/>
              <a:cs typeface="Calibri"/>
            </a:endParaRPr>
          </a:p>
          <a:p>
            <a:pPr marL="12066" algn="just">
              <a:lnSpc>
                <a:spcPct val="100000"/>
              </a:lnSpc>
              <a:spcBef>
                <a:spcPts val="695"/>
              </a:spcBef>
              <a:buClr>
                <a:srgbClr val="797979"/>
              </a:buClr>
              <a:tabLst>
                <a:tab pos="470534" algn="l"/>
              </a:tabLst>
            </a:pPr>
            <a:r>
              <a:rPr lang="ar-JO" sz="2000" b="1" dirty="0">
                <a:latin typeface="Calibri"/>
                <a:cs typeface="Calibri"/>
              </a:rPr>
              <a:t>التعرض المتكرر للضوضاء الصاخبة&gt; 85 ديسيبل تحدث التغييرات التالية:</a:t>
            </a:r>
            <a:endParaRPr sz="2000" b="1" dirty="0">
              <a:latin typeface="Calibri"/>
              <a:cs typeface="Calibri"/>
            </a:endParaRPr>
          </a:p>
          <a:p>
            <a:pPr marL="469900" indent="-457834" algn="just">
              <a:lnSpc>
                <a:spcPct val="100000"/>
              </a:lnSpc>
              <a:spcBef>
                <a:spcPts val="600"/>
              </a:spcBef>
              <a:buClr>
                <a:srgbClr val="797979"/>
              </a:buClr>
              <a:buAutoNum type="arabicPeriod"/>
              <a:tabLst>
                <a:tab pos="470534" algn="l"/>
              </a:tabLst>
            </a:pPr>
            <a:r>
              <a:rPr sz="2000" spc="-5" dirty="0">
                <a:latin typeface="Calibri"/>
                <a:cs typeface="Calibri"/>
              </a:rPr>
              <a:t>Cochlear</a:t>
            </a:r>
            <a:r>
              <a:rPr sz="2000" spc="-40" dirty="0">
                <a:latin typeface="Calibri"/>
                <a:cs typeface="Calibri"/>
              </a:rPr>
              <a:t> </a:t>
            </a:r>
            <a:r>
              <a:rPr sz="2000" spc="-5" dirty="0">
                <a:latin typeface="Calibri"/>
                <a:cs typeface="Calibri"/>
              </a:rPr>
              <a:t>cell</a:t>
            </a:r>
            <a:r>
              <a:rPr sz="2000" dirty="0">
                <a:latin typeface="Calibri"/>
                <a:cs typeface="Calibri"/>
              </a:rPr>
              <a:t> </a:t>
            </a:r>
            <a:r>
              <a:rPr sz="2000" spc="-5" dirty="0">
                <a:latin typeface="Calibri"/>
                <a:cs typeface="Calibri"/>
              </a:rPr>
              <a:t>bodies</a:t>
            </a:r>
            <a:r>
              <a:rPr sz="2000" spc="-25" dirty="0">
                <a:latin typeface="Calibri"/>
                <a:cs typeface="Calibri"/>
              </a:rPr>
              <a:t> </a:t>
            </a:r>
            <a:r>
              <a:rPr sz="2000" spc="-20" dirty="0">
                <a:latin typeface="Calibri"/>
                <a:cs typeface="Calibri"/>
              </a:rPr>
              <a:t>swell </a:t>
            </a:r>
            <a:r>
              <a:rPr sz="2000" dirty="0">
                <a:latin typeface="Calibri"/>
                <a:cs typeface="Calibri"/>
              </a:rPr>
              <a:t>and</a:t>
            </a:r>
            <a:r>
              <a:rPr sz="2000" spc="-5" dirty="0">
                <a:latin typeface="Calibri"/>
                <a:cs typeface="Calibri"/>
              </a:rPr>
              <a:t> </a:t>
            </a:r>
            <a:r>
              <a:rPr sz="2000" spc="-10" dirty="0">
                <a:latin typeface="Calibri"/>
                <a:cs typeface="Calibri"/>
              </a:rPr>
              <a:t>ultimately</a:t>
            </a:r>
            <a:r>
              <a:rPr sz="2000" spc="-40" dirty="0">
                <a:latin typeface="Calibri"/>
                <a:cs typeface="Calibri"/>
              </a:rPr>
              <a:t> </a:t>
            </a:r>
            <a:r>
              <a:rPr sz="2000" spc="-5" dirty="0">
                <a:latin typeface="Calibri"/>
                <a:cs typeface="Calibri"/>
              </a:rPr>
              <a:t>hair</a:t>
            </a:r>
            <a:r>
              <a:rPr sz="2000" spc="-40" dirty="0">
                <a:latin typeface="Calibri"/>
                <a:cs typeface="Calibri"/>
              </a:rPr>
              <a:t> </a:t>
            </a:r>
            <a:r>
              <a:rPr sz="2000" dirty="0">
                <a:latin typeface="Calibri"/>
                <a:cs typeface="Calibri"/>
              </a:rPr>
              <a:t>cells</a:t>
            </a:r>
            <a:r>
              <a:rPr sz="2000" spc="-10" dirty="0">
                <a:latin typeface="Calibri"/>
                <a:cs typeface="Calibri"/>
              </a:rPr>
              <a:t> are</a:t>
            </a:r>
            <a:r>
              <a:rPr sz="2000" spc="-50" dirty="0">
                <a:latin typeface="Calibri"/>
                <a:cs typeface="Calibri"/>
              </a:rPr>
              <a:t> </a:t>
            </a:r>
            <a:r>
              <a:rPr sz="2000" spc="-40" dirty="0">
                <a:latin typeface="Calibri"/>
                <a:cs typeface="Calibri"/>
              </a:rPr>
              <a:t>destroyed.</a:t>
            </a:r>
            <a:endParaRPr lang="en-US" sz="2000" spc="-40" dirty="0">
              <a:latin typeface="Calibri"/>
              <a:cs typeface="Calibri"/>
            </a:endParaRPr>
          </a:p>
          <a:p>
            <a:pPr marL="12066" algn="just">
              <a:lnSpc>
                <a:spcPct val="100000"/>
              </a:lnSpc>
              <a:spcBef>
                <a:spcPts val="600"/>
              </a:spcBef>
              <a:buClr>
                <a:srgbClr val="797979"/>
              </a:buClr>
              <a:tabLst>
                <a:tab pos="470534" algn="l"/>
              </a:tabLst>
            </a:pPr>
            <a:r>
              <a:rPr lang="ar-JO" sz="2000" b="1" dirty="0">
                <a:latin typeface="Calibri"/>
                <a:cs typeface="Calibri"/>
              </a:rPr>
              <a:t>تتضخم أجسام خلايا القوقعة وتدمر خلايا الشعر في النهاية</a:t>
            </a:r>
            <a:endParaRPr sz="2000" b="1" dirty="0">
              <a:latin typeface="Calibri"/>
              <a:cs typeface="Calibri"/>
            </a:endParaRPr>
          </a:p>
          <a:p>
            <a:pPr marL="12066" marR="5080" algn="just">
              <a:lnSpc>
                <a:spcPct val="100000"/>
              </a:lnSpc>
              <a:spcBef>
                <a:spcPts val="605"/>
              </a:spcBef>
              <a:buClr>
                <a:srgbClr val="797979"/>
              </a:buClr>
              <a:tabLst>
                <a:tab pos="470534" algn="l"/>
              </a:tabLst>
            </a:pPr>
            <a:r>
              <a:rPr lang="en-US" sz="2000" dirty="0">
                <a:latin typeface="Calibri"/>
                <a:cs typeface="Calibri"/>
              </a:rPr>
              <a:t>2. </a:t>
            </a:r>
            <a:r>
              <a:rPr sz="2000" dirty="0">
                <a:latin typeface="Calibri"/>
                <a:cs typeface="Calibri"/>
              </a:rPr>
              <a:t>Capillary</a:t>
            </a:r>
            <a:r>
              <a:rPr sz="2000" spc="5" dirty="0">
                <a:latin typeface="Calibri"/>
                <a:cs typeface="Calibri"/>
              </a:rPr>
              <a:t> </a:t>
            </a:r>
            <a:r>
              <a:rPr sz="2000" spc="-15" dirty="0">
                <a:latin typeface="Calibri"/>
                <a:cs typeface="Calibri"/>
              </a:rPr>
              <a:t>vasoconstriction</a:t>
            </a:r>
            <a:r>
              <a:rPr sz="2000" spc="560" dirty="0">
                <a:latin typeface="Calibri"/>
                <a:cs typeface="Calibri"/>
              </a:rPr>
              <a:t> </a:t>
            </a:r>
            <a:r>
              <a:rPr sz="2000" spc="-5" dirty="0">
                <a:latin typeface="Calibri"/>
                <a:cs typeface="Calibri"/>
              </a:rPr>
              <a:t>in</a:t>
            </a:r>
            <a:r>
              <a:rPr sz="2000" dirty="0">
                <a:latin typeface="Calibri"/>
                <a:cs typeface="Calibri"/>
              </a:rPr>
              <a:t> </a:t>
            </a:r>
            <a:r>
              <a:rPr sz="2000" spc="-20" dirty="0">
                <a:latin typeface="Calibri"/>
                <a:cs typeface="Calibri"/>
              </a:rPr>
              <a:t>response</a:t>
            </a:r>
            <a:r>
              <a:rPr sz="2000" spc="-15" dirty="0">
                <a:latin typeface="Calibri"/>
                <a:cs typeface="Calibri"/>
              </a:rPr>
              <a:t> </a:t>
            </a:r>
            <a:r>
              <a:rPr sz="2000" spc="-35" dirty="0">
                <a:latin typeface="Calibri"/>
                <a:cs typeface="Calibri"/>
              </a:rPr>
              <a:t>to</a:t>
            </a:r>
            <a:r>
              <a:rPr sz="2000" spc="-30" dirty="0">
                <a:latin typeface="Calibri"/>
                <a:cs typeface="Calibri"/>
              </a:rPr>
              <a:t> </a:t>
            </a:r>
            <a:r>
              <a:rPr sz="2000" spc="-5" dirty="0">
                <a:latin typeface="Calibri"/>
                <a:cs typeface="Calibri"/>
              </a:rPr>
              <a:t>loud</a:t>
            </a:r>
            <a:r>
              <a:rPr sz="2000" dirty="0">
                <a:latin typeface="Calibri"/>
                <a:cs typeface="Calibri"/>
              </a:rPr>
              <a:t> </a:t>
            </a:r>
            <a:r>
              <a:rPr sz="2000" spc="-5" dirty="0">
                <a:latin typeface="Calibri"/>
                <a:cs typeface="Calibri"/>
              </a:rPr>
              <a:t>noise</a:t>
            </a:r>
            <a:r>
              <a:rPr sz="2000" dirty="0">
                <a:latin typeface="Calibri"/>
                <a:cs typeface="Calibri"/>
              </a:rPr>
              <a:t> </a:t>
            </a:r>
            <a:r>
              <a:rPr sz="2000" spc="-10" dirty="0">
                <a:latin typeface="Calibri"/>
                <a:cs typeface="Calibri"/>
              </a:rPr>
              <a:t>which</a:t>
            </a:r>
            <a:r>
              <a:rPr sz="2000" spc="-5" dirty="0">
                <a:latin typeface="Calibri"/>
                <a:cs typeface="Calibri"/>
              </a:rPr>
              <a:t> </a:t>
            </a:r>
            <a:r>
              <a:rPr sz="2000" spc="-15" dirty="0">
                <a:latin typeface="Calibri"/>
                <a:cs typeface="Calibri"/>
              </a:rPr>
              <a:t>causes </a:t>
            </a:r>
            <a:r>
              <a:rPr sz="2000" spc="-10" dirty="0">
                <a:latin typeface="Calibri"/>
                <a:cs typeface="Calibri"/>
              </a:rPr>
              <a:t> disruption </a:t>
            </a:r>
            <a:r>
              <a:rPr sz="2000" spc="-5" dirty="0">
                <a:latin typeface="Calibri"/>
                <a:cs typeface="Calibri"/>
              </a:rPr>
              <a:t>of </a:t>
            </a:r>
            <a:r>
              <a:rPr sz="2000" spc="-10" dirty="0">
                <a:latin typeface="Calibri"/>
                <a:cs typeface="Calibri"/>
              </a:rPr>
              <a:t>blood supply </a:t>
            </a:r>
            <a:r>
              <a:rPr sz="2000" spc="-35" dirty="0">
                <a:latin typeface="Calibri"/>
                <a:cs typeface="Calibri"/>
              </a:rPr>
              <a:t>to </a:t>
            </a:r>
            <a:r>
              <a:rPr sz="2000" spc="-5" dirty="0">
                <a:latin typeface="Calibri"/>
                <a:cs typeface="Calibri"/>
              </a:rPr>
              <a:t>the </a:t>
            </a:r>
            <a:r>
              <a:rPr sz="2000" spc="-10" dirty="0">
                <a:latin typeface="Calibri"/>
                <a:cs typeface="Calibri"/>
              </a:rPr>
              <a:t>basilar</a:t>
            </a:r>
            <a:r>
              <a:rPr lang="en-US" sz="2000" spc="-10" dirty="0">
                <a:latin typeface="Calibri"/>
                <a:cs typeface="Calibri"/>
              </a:rPr>
              <a:t> </a:t>
            </a:r>
            <a:r>
              <a:rPr sz="2000" spc="-20" dirty="0">
                <a:latin typeface="Calibri"/>
                <a:cs typeface="Calibri"/>
              </a:rPr>
              <a:t>membrane </a:t>
            </a:r>
            <a:r>
              <a:rPr sz="2000" spc="-10" dirty="0">
                <a:latin typeface="Calibri"/>
                <a:cs typeface="Calibri"/>
              </a:rPr>
              <a:t>and </a:t>
            </a:r>
            <a:r>
              <a:rPr sz="2000" spc="-15" dirty="0">
                <a:latin typeface="Calibri"/>
                <a:cs typeface="Calibri"/>
              </a:rPr>
              <a:t>diminished </a:t>
            </a:r>
            <a:r>
              <a:rPr sz="2000" dirty="0">
                <a:latin typeface="Calibri"/>
                <a:cs typeface="Calibri"/>
              </a:rPr>
              <a:t>O2 </a:t>
            </a:r>
            <a:r>
              <a:rPr sz="2000" spc="5" dirty="0">
                <a:latin typeface="Calibri"/>
                <a:cs typeface="Calibri"/>
              </a:rPr>
              <a:t> </a:t>
            </a:r>
            <a:r>
              <a:rPr sz="2000" spc="-10" dirty="0">
                <a:latin typeface="Calibri"/>
                <a:cs typeface="Calibri"/>
              </a:rPr>
              <a:t>tension</a:t>
            </a:r>
            <a:r>
              <a:rPr sz="2000" spc="-90" dirty="0">
                <a:latin typeface="Calibri"/>
                <a:cs typeface="Calibri"/>
              </a:rPr>
              <a:t> </a:t>
            </a:r>
            <a:r>
              <a:rPr sz="2000" dirty="0">
                <a:latin typeface="Calibri"/>
                <a:cs typeface="Calibri"/>
              </a:rPr>
              <a:t>and</a:t>
            </a:r>
            <a:r>
              <a:rPr sz="2000" spc="-10" dirty="0">
                <a:latin typeface="Calibri"/>
                <a:cs typeface="Calibri"/>
              </a:rPr>
              <a:t> local </a:t>
            </a:r>
            <a:r>
              <a:rPr sz="2000" spc="-35" dirty="0">
                <a:latin typeface="Calibri"/>
                <a:cs typeface="Calibri"/>
              </a:rPr>
              <a:t>hypoxia</a:t>
            </a:r>
            <a:r>
              <a:rPr sz="2000" spc="5" dirty="0">
                <a:latin typeface="Calibri"/>
                <a:cs typeface="Calibri"/>
              </a:rPr>
              <a:t> </a:t>
            </a:r>
            <a:r>
              <a:rPr sz="2000" spc="-5" dirty="0">
                <a:latin typeface="Calibri"/>
                <a:cs typeface="Calibri"/>
              </a:rPr>
              <a:t>in the</a:t>
            </a:r>
            <a:r>
              <a:rPr sz="2000" spc="-10" dirty="0">
                <a:latin typeface="Calibri"/>
                <a:cs typeface="Calibri"/>
              </a:rPr>
              <a:t> </a:t>
            </a:r>
            <a:r>
              <a:rPr sz="2000" spc="-5" dirty="0">
                <a:latin typeface="Calibri"/>
                <a:cs typeface="Calibri"/>
              </a:rPr>
              <a:t>cochlea.</a:t>
            </a:r>
            <a:r>
              <a:rPr lang="ar-JO" sz="2000" spc="-5" dirty="0">
                <a:latin typeface="Calibri"/>
                <a:cs typeface="Calibri"/>
              </a:rPr>
              <a:t> </a:t>
            </a:r>
            <a:r>
              <a:rPr lang="ar-JO" sz="2000" b="1" spc="-5" dirty="0">
                <a:latin typeface="Calibri"/>
                <a:cs typeface="Calibri"/>
              </a:rPr>
              <a:t>تضيق الأوعية الشعرية استجابة للضوضاء الصاخبة التي تؤدي إلى تعطيل إمداد الدم للغشاء القاعدي وتناقص توتر </a:t>
            </a:r>
            <a:r>
              <a:rPr lang="en-US" sz="2000" b="1" spc="-5" dirty="0">
                <a:latin typeface="Calibri"/>
                <a:cs typeface="Calibri"/>
              </a:rPr>
              <a:t>O2 </a:t>
            </a:r>
            <a:r>
              <a:rPr lang="ar-JO" sz="2000" b="1" spc="-5" dirty="0">
                <a:latin typeface="Calibri"/>
                <a:cs typeface="Calibri"/>
              </a:rPr>
              <a:t>ونقص الأكسجة الموضعي في القوقعة</a:t>
            </a:r>
            <a:endParaRPr sz="2000" b="1" dirty="0">
              <a:latin typeface="Calibri"/>
              <a:cs typeface="Calibri"/>
            </a:endParaRPr>
          </a:p>
          <a:p>
            <a:pPr marL="12066" marR="9525" algn="just">
              <a:lnSpc>
                <a:spcPct val="100000"/>
              </a:lnSpc>
              <a:spcBef>
                <a:spcPts val="605"/>
              </a:spcBef>
              <a:buClr>
                <a:srgbClr val="797979"/>
              </a:buClr>
              <a:tabLst>
                <a:tab pos="470534" algn="l"/>
              </a:tabLst>
            </a:pPr>
            <a:r>
              <a:rPr lang="en-US" sz="2000" spc="-25" dirty="0">
                <a:latin typeface="Calibri"/>
                <a:cs typeface="Calibri"/>
              </a:rPr>
              <a:t>3. </a:t>
            </a:r>
            <a:r>
              <a:rPr sz="2000" spc="-25" dirty="0">
                <a:latin typeface="Calibri"/>
                <a:cs typeface="Calibri"/>
              </a:rPr>
              <a:t>Edema </a:t>
            </a:r>
            <a:r>
              <a:rPr sz="2000" spc="-5" dirty="0">
                <a:latin typeface="Calibri"/>
                <a:cs typeface="Calibri"/>
              </a:rPr>
              <a:t>and </a:t>
            </a:r>
            <a:r>
              <a:rPr sz="2000" spc="-20" dirty="0">
                <a:latin typeface="Calibri"/>
                <a:cs typeface="Calibri"/>
              </a:rPr>
              <a:t>swelling </a:t>
            </a:r>
            <a:r>
              <a:rPr sz="2000" spc="-5" dirty="0">
                <a:latin typeface="Calibri"/>
                <a:cs typeface="Calibri"/>
              </a:rPr>
              <a:t>of the </a:t>
            </a:r>
            <a:r>
              <a:rPr sz="2000" spc="-45" dirty="0">
                <a:latin typeface="Calibri"/>
                <a:cs typeface="Calibri"/>
              </a:rPr>
              <a:t>afferent </a:t>
            </a:r>
            <a:r>
              <a:rPr sz="2000" spc="-10" dirty="0">
                <a:latin typeface="Calibri"/>
                <a:cs typeface="Calibri"/>
              </a:rPr>
              <a:t>nerve </a:t>
            </a:r>
            <a:r>
              <a:rPr sz="2000" spc="-15" dirty="0">
                <a:latin typeface="Calibri"/>
                <a:cs typeface="Calibri"/>
              </a:rPr>
              <a:t>endings </a:t>
            </a:r>
            <a:r>
              <a:rPr sz="2000" spc="-10" dirty="0">
                <a:latin typeface="Calibri"/>
                <a:cs typeface="Calibri"/>
              </a:rPr>
              <a:t>below </a:t>
            </a:r>
            <a:r>
              <a:rPr sz="2000" spc="-5" dirty="0">
                <a:latin typeface="Calibri"/>
                <a:cs typeface="Calibri"/>
              </a:rPr>
              <a:t>the </a:t>
            </a:r>
            <a:r>
              <a:rPr sz="2000" spc="-10" dirty="0">
                <a:latin typeface="Calibri"/>
                <a:cs typeface="Calibri"/>
              </a:rPr>
              <a:t>inner </a:t>
            </a:r>
            <a:r>
              <a:rPr sz="2000" spc="-5" dirty="0">
                <a:latin typeface="Calibri"/>
                <a:cs typeface="Calibri"/>
              </a:rPr>
              <a:t>hair </a:t>
            </a:r>
            <a:r>
              <a:rPr sz="2000" dirty="0">
                <a:latin typeface="Calibri"/>
                <a:cs typeface="Calibri"/>
              </a:rPr>
              <a:t> </a:t>
            </a:r>
            <a:r>
              <a:rPr sz="2000" spc="-5" dirty="0">
                <a:latin typeface="Calibri"/>
                <a:cs typeface="Calibri"/>
              </a:rPr>
              <a:t>cells.</a:t>
            </a:r>
            <a:endParaRPr lang="en-US" sz="2000" spc="-5" dirty="0">
              <a:latin typeface="Calibri"/>
              <a:cs typeface="Calibri"/>
            </a:endParaRPr>
          </a:p>
          <a:p>
            <a:pPr marL="12066" marR="9525" algn="just">
              <a:lnSpc>
                <a:spcPct val="100000"/>
              </a:lnSpc>
              <a:spcBef>
                <a:spcPts val="605"/>
              </a:spcBef>
              <a:buClr>
                <a:srgbClr val="797979"/>
              </a:buClr>
              <a:tabLst>
                <a:tab pos="470534" algn="l"/>
              </a:tabLst>
            </a:pPr>
            <a:r>
              <a:rPr lang="ar-JO" sz="2000" dirty="0">
                <a:latin typeface="Calibri"/>
                <a:cs typeface="Calibri"/>
              </a:rPr>
              <a:t>وذمة وتورم في النهايات العصبية الواردة أسفل خلايا الشعر الداخلية</a:t>
            </a:r>
            <a:endParaRPr lang="en-US" sz="2000" dirty="0">
              <a:latin typeface="Calibri"/>
              <a:cs typeface="Calibri"/>
            </a:endParaRPr>
          </a:p>
          <a:p>
            <a:pPr marL="12066" marR="5080" algn="just">
              <a:lnSpc>
                <a:spcPct val="100000"/>
              </a:lnSpc>
              <a:spcBef>
                <a:spcPts val="600"/>
              </a:spcBef>
              <a:buClr>
                <a:srgbClr val="797979"/>
              </a:buClr>
              <a:tabLst>
                <a:tab pos="470534" algn="l"/>
              </a:tabLst>
            </a:pPr>
            <a:r>
              <a:rPr lang="en-US" sz="2000" spc="-30" dirty="0">
                <a:latin typeface="Calibri"/>
                <a:cs typeface="Calibri"/>
              </a:rPr>
              <a:t>4. Eventually </a:t>
            </a:r>
            <a:r>
              <a:rPr lang="en-US" sz="2000" spc="-5" dirty="0">
                <a:latin typeface="Calibri"/>
                <a:cs typeface="Calibri"/>
              </a:rPr>
              <a:t>the </a:t>
            </a:r>
            <a:r>
              <a:rPr lang="en-US" sz="2000" spc="-35" dirty="0">
                <a:latin typeface="Calibri"/>
                <a:cs typeface="Calibri"/>
              </a:rPr>
              <a:t>organ </a:t>
            </a:r>
            <a:r>
              <a:rPr lang="en-US" sz="2000" spc="-5" dirty="0">
                <a:latin typeface="Calibri"/>
                <a:cs typeface="Calibri"/>
              </a:rPr>
              <a:t>of </a:t>
            </a:r>
            <a:r>
              <a:rPr lang="en-US" sz="2000" spc="-10" dirty="0" err="1">
                <a:latin typeface="Calibri"/>
                <a:cs typeface="Calibri"/>
              </a:rPr>
              <a:t>corti</a:t>
            </a:r>
            <a:r>
              <a:rPr lang="en-US" sz="2000" spc="-10" dirty="0">
                <a:latin typeface="Calibri"/>
                <a:cs typeface="Calibri"/>
              </a:rPr>
              <a:t> </a:t>
            </a:r>
            <a:r>
              <a:rPr lang="en-US" sz="2000" spc="-20" dirty="0">
                <a:latin typeface="Calibri"/>
                <a:cs typeface="Calibri"/>
              </a:rPr>
              <a:t>breaks </a:t>
            </a:r>
            <a:r>
              <a:rPr lang="en-US" sz="2000" spc="-10" dirty="0">
                <a:latin typeface="Calibri"/>
                <a:cs typeface="Calibri"/>
              </a:rPr>
              <a:t>down </a:t>
            </a:r>
            <a:r>
              <a:rPr lang="en-US" sz="2000" spc="-5" dirty="0">
                <a:latin typeface="Calibri"/>
                <a:cs typeface="Calibri"/>
              </a:rPr>
              <a:t>with </a:t>
            </a:r>
            <a:r>
              <a:rPr lang="en-US" sz="2000" spc="-25" dirty="0">
                <a:latin typeface="Calibri"/>
                <a:cs typeface="Calibri"/>
              </a:rPr>
              <a:t>separation </a:t>
            </a:r>
            <a:r>
              <a:rPr lang="en-US" sz="2000" spc="-5" dirty="0">
                <a:latin typeface="Calibri"/>
                <a:cs typeface="Calibri"/>
              </a:rPr>
              <a:t>of </a:t>
            </a:r>
            <a:r>
              <a:rPr lang="en-US" sz="2000" spc="-20" dirty="0">
                <a:latin typeface="Calibri"/>
                <a:cs typeface="Calibri"/>
              </a:rPr>
              <a:t>segment </a:t>
            </a:r>
            <a:r>
              <a:rPr lang="en-US" sz="2000" spc="-10" dirty="0">
                <a:latin typeface="Calibri"/>
                <a:cs typeface="Calibri"/>
              </a:rPr>
              <a:t>of </a:t>
            </a:r>
            <a:r>
              <a:rPr lang="en-US" sz="2000" spc="-5" dirty="0">
                <a:latin typeface="Calibri"/>
                <a:cs typeface="Calibri"/>
              </a:rPr>
              <a:t> </a:t>
            </a:r>
            <a:r>
              <a:rPr lang="en-US" sz="2000" spc="-10" dirty="0">
                <a:latin typeface="Calibri"/>
                <a:cs typeface="Calibri"/>
              </a:rPr>
              <a:t>sensory cells </a:t>
            </a:r>
            <a:r>
              <a:rPr lang="en-US" sz="2000" spc="-35" dirty="0">
                <a:latin typeface="Calibri"/>
                <a:cs typeface="Calibri"/>
              </a:rPr>
              <a:t>from </a:t>
            </a:r>
            <a:r>
              <a:rPr lang="en-US" sz="2000" spc="-5" dirty="0">
                <a:latin typeface="Calibri"/>
                <a:cs typeface="Calibri"/>
              </a:rPr>
              <a:t>the </a:t>
            </a:r>
            <a:r>
              <a:rPr lang="en-US" sz="2000" spc="-10" dirty="0">
                <a:latin typeface="Calibri"/>
                <a:cs typeface="Calibri"/>
              </a:rPr>
              <a:t>basilar </a:t>
            </a:r>
            <a:r>
              <a:rPr lang="en-US" sz="2000" spc="-35" dirty="0">
                <a:latin typeface="Calibri"/>
                <a:cs typeface="Calibri"/>
              </a:rPr>
              <a:t>membrane </a:t>
            </a:r>
            <a:r>
              <a:rPr lang="en-US" sz="2000" dirty="0">
                <a:latin typeface="Calibri"/>
                <a:cs typeface="Calibri"/>
              </a:rPr>
              <a:t>leading </a:t>
            </a:r>
            <a:r>
              <a:rPr lang="en-US" sz="2000" spc="-35" dirty="0">
                <a:latin typeface="Calibri"/>
                <a:cs typeface="Calibri"/>
              </a:rPr>
              <a:t>to </a:t>
            </a:r>
            <a:r>
              <a:rPr lang="en-US" sz="2000" spc="-5" dirty="0">
                <a:latin typeface="Calibri"/>
                <a:cs typeface="Calibri"/>
              </a:rPr>
              <a:t>elimination of the </a:t>
            </a:r>
            <a:r>
              <a:rPr lang="en-US" sz="2000" dirty="0">
                <a:latin typeface="Calibri"/>
                <a:cs typeface="Calibri"/>
              </a:rPr>
              <a:t> </a:t>
            </a:r>
            <a:r>
              <a:rPr lang="en-US" sz="2000" spc="-5" dirty="0">
                <a:latin typeface="Calibri"/>
                <a:cs typeface="Calibri"/>
              </a:rPr>
              <a:t>sensory</a:t>
            </a:r>
            <a:r>
              <a:rPr lang="en-US" sz="2000" spc="-55" dirty="0">
                <a:latin typeface="Calibri"/>
                <a:cs typeface="Calibri"/>
              </a:rPr>
              <a:t> </a:t>
            </a:r>
            <a:r>
              <a:rPr lang="en-US" sz="2000" spc="-10" dirty="0">
                <a:latin typeface="Calibri"/>
                <a:cs typeface="Calibri"/>
              </a:rPr>
              <a:t>structure</a:t>
            </a:r>
            <a:r>
              <a:rPr lang="en-US" sz="2000" spc="-114" dirty="0">
                <a:latin typeface="Calibri"/>
                <a:cs typeface="Calibri"/>
              </a:rPr>
              <a:t> </a:t>
            </a:r>
            <a:r>
              <a:rPr lang="en-US" sz="2000" dirty="0">
                <a:latin typeface="Calibri"/>
                <a:cs typeface="Calibri"/>
              </a:rPr>
              <a:t>and</a:t>
            </a:r>
            <a:r>
              <a:rPr lang="en-US" sz="2000" spc="-5" dirty="0">
                <a:latin typeface="Calibri"/>
                <a:cs typeface="Calibri"/>
              </a:rPr>
              <a:t> </a:t>
            </a:r>
            <a:r>
              <a:rPr lang="en-US" sz="2000" spc="-10" dirty="0">
                <a:latin typeface="Calibri"/>
                <a:cs typeface="Calibri"/>
              </a:rPr>
              <a:t>replacement</a:t>
            </a:r>
            <a:r>
              <a:rPr lang="en-US" sz="2000" spc="-85" dirty="0">
                <a:latin typeface="Calibri"/>
                <a:cs typeface="Calibri"/>
              </a:rPr>
              <a:t> </a:t>
            </a:r>
            <a:r>
              <a:rPr lang="en-US" sz="2000" spc="-15" dirty="0">
                <a:latin typeface="Calibri"/>
                <a:cs typeface="Calibri"/>
              </a:rPr>
              <a:t>by</a:t>
            </a:r>
            <a:r>
              <a:rPr lang="en-US" sz="2000" spc="-35" dirty="0">
                <a:latin typeface="Calibri"/>
                <a:cs typeface="Calibri"/>
              </a:rPr>
              <a:t> </a:t>
            </a:r>
            <a:r>
              <a:rPr lang="en-US" sz="2000" spc="-5" dirty="0">
                <a:latin typeface="Calibri"/>
                <a:cs typeface="Calibri"/>
              </a:rPr>
              <a:t>a</a:t>
            </a:r>
            <a:r>
              <a:rPr lang="en-US" sz="2000" spc="20" dirty="0">
                <a:latin typeface="Calibri"/>
                <a:cs typeface="Calibri"/>
              </a:rPr>
              <a:t> </a:t>
            </a:r>
            <a:r>
              <a:rPr lang="en-US" sz="2000" spc="-10" dirty="0">
                <a:latin typeface="Calibri"/>
                <a:cs typeface="Calibri"/>
              </a:rPr>
              <a:t>single</a:t>
            </a:r>
            <a:r>
              <a:rPr lang="en-US" sz="2000" spc="-50" dirty="0">
                <a:latin typeface="Calibri"/>
                <a:cs typeface="Calibri"/>
              </a:rPr>
              <a:t> </a:t>
            </a:r>
            <a:r>
              <a:rPr lang="en-US" sz="2000" spc="-10" dirty="0">
                <a:latin typeface="Calibri"/>
                <a:cs typeface="Calibri"/>
              </a:rPr>
              <a:t>flat</a:t>
            </a:r>
            <a:r>
              <a:rPr lang="en-US" sz="2000" spc="-40" dirty="0">
                <a:latin typeface="Calibri"/>
                <a:cs typeface="Calibri"/>
              </a:rPr>
              <a:t> </a:t>
            </a:r>
            <a:r>
              <a:rPr lang="en-US" sz="2000" spc="-5" dirty="0">
                <a:latin typeface="Calibri"/>
                <a:cs typeface="Calibri"/>
              </a:rPr>
              <a:t>cell</a:t>
            </a:r>
            <a:r>
              <a:rPr lang="en-US" sz="2000" dirty="0">
                <a:latin typeface="Calibri"/>
                <a:cs typeface="Calibri"/>
              </a:rPr>
              <a:t> </a:t>
            </a:r>
            <a:r>
              <a:rPr lang="en-US" sz="2000" spc="-100" dirty="0">
                <a:latin typeface="Calibri"/>
                <a:cs typeface="Calibri"/>
              </a:rPr>
              <a:t>layer.</a:t>
            </a:r>
          </a:p>
          <a:p>
            <a:pPr marL="12066" marR="5080" algn="just">
              <a:lnSpc>
                <a:spcPct val="100000"/>
              </a:lnSpc>
              <a:spcBef>
                <a:spcPts val="600"/>
              </a:spcBef>
              <a:buClr>
                <a:srgbClr val="797979"/>
              </a:buClr>
              <a:tabLst>
                <a:tab pos="470534" algn="l"/>
              </a:tabLst>
            </a:pPr>
            <a:r>
              <a:rPr lang="ar-JO" sz="2000" dirty="0">
                <a:latin typeface="Calibri"/>
                <a:cs typeface="Calibri"/>
              </a:rPr>
              <a:t>في النهاية ينهار عضو القشرة مع فصل جزء من الخلايا الحسية عن الغشاء القاعدي مما يؤدي إلى القضاء على البنية الحسية والاستعاضة عنها بطبقة خلية واحدة مسطحة</a:t>
            </a:r>
            <a:endParaRPr sz="2000" dirty="0">
              <a:latin typeface="Calibri"/>
              <a:cs typeface="Calibri"/>
            </a:endParaRPr>
          </a:p>
          <a:p>
            <a:pPr marL="12066" marR="8255" algn="just">
              <a:lnSpc>
                <a:spcPct val="101600"/>
              </a:lnSpc>
              <a:spcBef>
                <a:spcPts val="484"/>
              </a:spcBef>
              <a:buClr>
                <a:srgbClr val="797979"/>
              </a:buClr>
              <a:tabLst>
                <a:tab pos="470534" algn="l"/>
              </a:tabLst>
            </a:pPr>
            <a:r>
              <a:rPr lang="en-US" sz="2000" spc="-10" dirty="0">
                <a:latin typeface="Calibri"/>
                <a:cs typeface="Calibri"/>
              </a:rPr>
              <a:t>5. </a:t>
            </a:r>
            <a:r>
              <a:rPr sz="2000" spc="-10" dirty="0">
                <a:latin typeface="Calibri"/>
                <a:cs typeface="Calibri"/>
              </a:rPr>
              <a:t>In</a:t>
            </a:r>
            <a:r>
              <a:rPr sz="2000" spc="-5" dirty="0">
                <a:latin typeface="Calibri"/>
                <a:cs typeface="Calibri"/>
              </a:rPr>
              <a:t> </a:t>
            </a:r>
            <a:r>
              <a:rPr sz="2000" spc="-30" dirty="0">
                <a:latin typeface="Calibri"/>
                <a:cs typeface="Calibri"/>
              </a:rPr>
              <a:t>fact</a:t>
            </a:r>
            <a:r>
              <a:rPr sz="2000" spc="-25" dirty="0">
                <a:latin typeface="Calibri"/>
                <a:cs typeface="Calibri"/>
              </a:rPr>
              <a:t> </a:t>
            </a:r>
            <a:r>
              <a:rPr sz="2000" spc="-5" dirty="0">
                <a:latin typeface="Calibri"/>
                <a:cs typeface="Calibri"/>
              </a:rPr>
              <a:t>these </a:t>
            </a:r>
            <a:r>
              <a:rPr sz="2000" spc="-45" dirty="0">
                <a:latin typeface="Calibri"/>
                <a:cs typeface="Calibri"/>
              </a:rPr>
              <a:t>effects</a:t>
            </a:r>
            <a:r>
              <a:rPr sz="2000" spc="-40" dirty="0">
                <a:latin typeface="Calibri"/>
                <a:cs typeface="Calibri"/>
              </a:rPr>
              <a:t> </a:t>
            </a:r>
            <a:r>
              <a:rPr sz="2000" spc="-10" dirty="0">
                <a:latin typeface="Calibri"/>
                <a:cs typeface="Calibri"/>
              </a:rPr>
              <a:t>are </a:t>
            </a:r>
            <a:r>
              <a:rPr sz="2000" spc="-5" dirty="0">
                <a:latin typeface="Calibri"/>
                <a:cs typeface="Calibri"/>
              </a:rPr>
              <a:t>due </a:t>
            </a:r>
            <a:r>
              <a:rPr sz="2000" spc="-20" dirty="0">
                <a:latin typeface="Calibri"/>
                <a:cs typeface="Calibri"/>
              </a:rPr>
              <a:t>to</a:t>
            </a:r>
            <a:r>
              <a:rPr sz="2000" spc="-15" dirty="0">
                <a:latin typeface="Calibri"/>
                <a:cs typeface="Calibri"/>
              </a:rPr>
              <a:t> </a:t>
            </a:r>
            <a:r>
              <a:rPr sz="2000" spc="-15" dirty="0">
                <a:solidFill>
                  <a:srgbClr val="006600"/>
                </a:solidFill>
                <a:latin typeface="Calibri"/>
                <a:cs typeface="Calibri"/>
              </a:rPr>
              <a:t>combination</a:t>
            </a:r>
            <a:r>
              <a:rPr sz="2000" spc="555" dirty="0">
                <a:solidFill>
                  <a:srgbClr val="006600"/>
                </a:solidFill>
                <a:latin typeface="Calibri"/>
                <a:cs typeface="Calibri"/>
              </a:rPr>
              <a:t> </a:t>
            </a:r>
            <a:r>
              <a:rPr sz="2000" spc="-5" dirty="0">
                <a:solidFill>
                  <a:srgbClr val="006600"/>
                </a:solidFill>
                <a:latin typeface="Calibri"/>
                <a:cs typeface="Calibri"/>
              </a:rPr>
              <a:t>of </a:t>
            </a:r>
            <a:r>
              <a:rPr sz="2000" spc="-10" dirty="0">
                <a:solidFill>
                  <a:srgbClr val="006600"/>
                </a:solidFill>
                <a:latin typeface="Calibri"/>
                <a:cs typeface="Calibri"/>
              </a:rPr>
              <a:t>mechanical,</a:t>
            </a:r>
            <a:r>
              <a:rPr sz="2000" spc="570" dirty="0">
                <a:solidFill>
                  <a:srgbClr val="006600"/>
                </a:solidFill>
                <a:latin typeface="Calibri"/>
                <a:cs typeface="Calibri"/>
              </a:rPr>
              <a:t> </a:t>
            </a:r>
            <a:r>
              <a:rPr sz="2000" spc="-15" dirty="0">
                <a:solidFill>
                  <a:srgbClr val="006600"/>
                </a:solidFill>
                <a:latin typeface="Calibri"/>
                <a:cs typeface="Calibri"/>
              </a:rPr>
              <a:t>metabolic </a:t>
            </a:r>
            <a:r>
              <a:rPr sz="2000" spc="-10" dirty="0">
                <a:solidFill>
                  <a:srgbClr val="006600"/>
                </a:solidFill>
                <a:latin typeface="Calibri"/>
                <a:cs typeface="Calibri"/>
              </a:rPr>
              <a:t> </a:t>
            </a:r>
            <a:r>
              <a:rPr sz="2000" spc="-5" dirty="0">
                <a:solidFill>
                  <a:srgbClr val="006600"/>
                </a:solidFill>
                <a:latin typeface="Calibri"/>
                <a:cs typeface="Calibri"/>
              </a:rPr>
              <a:t>and</a:t>
            </a:r>
            <a:r>
              <a:rPr sz="2000" spc="-30" dirty="0">
                <a:solidFill>
                  <a:srgbClr val="006600"/>
                </a:solidFill>
                <a:latin typeface="Calibri"/>
                <a:cs typeface="Calibri"/>
              </a:rPr>
              <a:t> </a:t>
            </a:r>
            <a:r>
              <a:rPr sz="2000" spc="-10" dirty="0">
                <a:solidFill>
                  <a:srgbClr val="006600"/>
                </a:solidFill>
                <a:latin typeface="Calibri"/>
                <a:cs typeface="Calibri"/>
              </a:rPr>
              <a:t>vascular</a:t>
            </a:r>
            <a:r>
              <a:rPr sz="2000" spc="-15" dirty="0">
                <a:solidFill>
                  <a:srgbClr val="006600"/>
                </a:solidFill>
                <a:latin typeface="Calibri"/>
                <a:cs typeface="Calibri"/>
              </a:rPr>
              <a:t> </a:t>
            </a:r>
            <a:r>
              <a:rPr sz="2000" spc="-45" dirty="0">
                <a:solidFill>
                  <a:srgbClr val="006600"/>
                </a:solidFill>
                <a:latin typeface="Calibri"/>
                <a:cs typeface="Calibri"/>
              </a:rPr>
              <a:t>effects</a:t>
            </a:r>
            <a:r>
              <a:rPr sz="2000" spc="-40" dirty="0">
                <a:solidFill>
                  <a:srgbClr val="006600"/>
                </a:solidFill>
                <a:latin typeface="Calibri"/>
                <a:cs typeface="Calibri"/>
              </a:rPr>
              <a:t> </a:t>
            </a:r>
            <a:r>
              <a:rPr sz="2000" spc="-5" dirty="0">
                <a:solidFill>
                  <a:srgbClr val="006600"/>
                </a:solidFill>
                <a:latin typeface="Calibri"/>
                <a:cs typeface="Calibri"/>
              </a:rPr>
              <a:t>of</a:t>
            </a:r>
            <a:r>
              <a:rPr sz="2000" spc="-15" dirty="0">
                <a:solidFill>
                  <a:srgbClr val="006600"/>
                </a:solidFill>
                <a:latin typeface="Calibri"/>
                <a:cs typeface="Calibri"/>
              </a:rPr>
              <a:t> </a:t>
            </a:r>
            <a:r>
              <a:rPr sz="2000" spc="-5" dirty="0">
                <a:solidFill>
                  <a:srgbClr val="006600"/>
                </a:solidFill>
                <a:latin typeface="Calibri"/>
                <a:cs typeface="Calibri"/>
              </a:rPr>
              <a:t>the loud</a:t>
            </a:r>
            <a:r>
              <a:rPr sz="2000" spc="-10" dirty="0">
                <a:solidFill>
                  <a:srgbClr val="006600"/>
                </a:solidFill>
                <a:latin typeface="Calibri"/>
                <a:cs typeface="Calibri"/>
              </a:rPr>
              <a:t> </a:t>
            </a:r>
            <a:r>
              <a:rPr sz="2000" spc="-5" dirty="0">
                <a:solidFill>
                  <a:srgbClr val="006600"/>
                </a:solidFill>
                <a:latin typeface="Calibri"/>
                <a:cs typeface="Calibri"/>
              </a:rPr>
              <a:t>noise.</a:t>
            </a:r>
            <a:endParaRPr lang="en-US" sz="2000" spc="-5" dirty="0">
              <a:solidFill>
                <a:srgbClr val="006600"/>
              </a:solidFill>
              <a:latin typeface="Calibri"/>
              <a:cs typeface="Calibri"/>
            </a:endParaRPr>
          </a:p>
          <a:p>
            <a:pPr marL="12066" marR="8255" algn="just">
              <a:lnSpc>
                <a:spcPct val="101600"/>
              </a:lnSpc>
              <a:spcBef>
                <a:spcPts val="484"/>
              </a:spcBef>
              <a:buClr>
                <a:srgbClr val="797979"/>
              </a:buClr>
              <a:tabLst>
                <a:tab pos="470534" algn="l"/>
              </a:tabLst>
            </a:pPr>
            <a:r>
              <a:rPr lang="ar-JO" sz="2000" dirty="0">
                <a:latin typeface="Calibri"/>
                <a:cs typeface="Calibri"/>
              </a:rPr>
              <a:t>في الواقع ، ترجع هذه التأثيرات إلى مزيج من التأثيرات الميكانيكية والاستقلابية والأوعية الدموية للضوضاء الصاخبة.</a:t>
            </a:r>
            <a:endParaRPr sz="2000" dirty="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900223" y="0"/>
            <a:ext cx="4763135" cy="695325"/>
          </a:xfrm>
          <a:prstGeom prst="rect">
            <a:avLst/>
          </a:prstGeom>
        </p:spPr>
        <p:txBody>
          <a:bodyPr vert="horz" wrap="square" lIns="0" tIns="11430" rIns="0" bIns="0" rtlCol="0">
            <a:spAutoFit/>
          </a:bodyPr>
          <a:lstStyle/>
          <a:p>
            <a:pPr marL="12700">
              <a:lnSpc>
                <a:spcPct val="100000"/>
              </a:lnSpc>
              <a:spcBef>
                <a:spcPts val="90"/>
              </a:spcBef>
            </a:pPr>
            <a:r>
              <a:rPr sz="4400" b="1" spc="-5" dirty="0">
                <a:latin typeface="Calibri"/>
                <a:cs typeface="Calibri"/>
              </a:rPr>
              <a:t>Signs</a:t>
            </a:r>
            <a:r>
              <a:rPr sz="4400" b="1" spc="-90" dirty="0">
                <a:latin typeface="Calibri"/>
                <a:cs typeface="Calibri"/>
              </a:rPr>
              <a:t> </a:t>
            </a:r>
            <a:r>
              <a:rPr sz="4400" b="1" spc="-5" dirty="0">
                <a:latin typeface="Calibri"/>
                <a:cs typeface="Calibri"/>
              </a:rPr>
              <a:t>and</a:t>
            </a:r>
            <a:r>
              <a:rPr sz="4400" b="1" spc="-35" dirty="0">
                <a:latin typeface="Calibri"/>
                <a:cs typeface="Calibri"/>
              </a:rPr>
              <a:t> </a:t>
            </a:r>
            <a:r>
              <a:rPr sz="4400" b="1" spc="-30" dirty="0">
                <a:latin typeface="Calibri"/>
                <a:cs typeface="Calibri"/>
              </a:rPr>
              <a:t>Symptoms</a:t>
            </a:r>
            <a:endParaRPr sz="4400" dirty="0">
              <a:latin typeface="Calibri"/>
              <a:cs typeface="Calibri"/>
            </a:endParaRPr>
          </a:p>
        </p:txBody>
      </p:sp>
      <p:sp>
        <p:nvSpPr>
          <p:cNvPr id="3" name="object 3"/>
          <p:cNvSpPr txBox="1">
            <a:spLocks noGrp="1"/>
          </p:cNvSpPr>
          <p:nvPr>
            <p:ph type="body" idx="1"/>
          </p:nvPr>
        </p:nvSpPr>
        <p:spPr>
          <a:xfrm>
            <a:off x="304800" y="694153"/>
            <a:ext cx="11887200" cy="5872120"/>
          </a:xfrm>
          <a:prstGeom prst="rect">
            <a:avLst/>
          </a:prstGeom>
        </p:spPr>
        <p:txBody>
          <a:bodyPr vert="horz" wrap="square" lIns="0" tIns="11430" rIns="0" bIns="0" rtlCol="0">
            <a:spAutoFit/>
          </a:bodyPr>
          <a:lstStyle/>
          <a:p>
            <a:pPr marL="40640" marR="274955">
              <a:lnSpc>
                <a:spcPct val="100000"/>
              </a:lnSpc>
              <a:spcBef>
                <a:spcPts val="90"/>
              </a:spcBef>
            </a:pPr>
            <a:r>
              <a:rPr sz="2000" spc="-10" dirty="0"/>
              <a:t>People </a:t>
            </a:r>
            <a:r>
              <a:rPr sz="2000" spc="-5" dirty="0"/>
              <a:t>who </a:t>
            </a:r>
            <a:r>
              <a:rPr sz="2000" spc="-40" dirty="0"/>
              <a:t>suffer </a:t>
            </a:r>
            <a:r>
              <a:rPr sz="2000" spc="-20" dirty="0"/>
              <a:t>from </a:t>
            </a:r>
            <a:r>
              <a:rPr sz="2000" spc="-15" dirty="0"/>
              <a:t>Sensorineural </a:t>
            </a:r>
            <a:r>
              <a:rPr sz="2000" spc="-5" dirty="0"/>
              <a:t>hearing loss </a:t>
            </a:r>
            <a:r>
              <a:rPr sz="2000" spc="-35" dirty="0"/>
              <a:t>however </a:t>
            </a:r>
            <a:r>
              <a:rPr sz="2000" spc="-5" dirty="0"/>
              <a:t>do not usually </a:t>
            </a:r>
            <a:r>
              <a:rPr sz="2000" spc="-575" dirty="0"/>
              <a:t> </a:t>
            </a:r>
            <a:r>
              <a:rPr sz="2000" spc="-35" dirty="0"/>
              <a:t>recognize</a:t>
            </a:r>
            <a:r>
              <a:rPr sz="2000" spc="-5" dirty="0"/>
              <a:t> early</a:t>
            </a:r>
            <a:r>
              <a:rPr sz="2000" spc="-10" dirty="0"/>
              <a:t> </a:t>
            </a:r>
            <a:r>
              <a:rPr sz="2000" spc="-5" dirty="0"/>
              <a:t>changes</a:t>
            </a:r>
            <a:r>
              <a:rPr sz="2000" spc="-60" dirty="0"/>
              <a:t> </a:t>
            </a:r>
            <a:r>
              <a:rPr sz="2000" spc="-10" dirty="0"/>
              <a:t>on </a:t>
            </a:r>
            <a:r>
              <a:rPr sz="2000" spc="-5" dirty="0"/>
              <a:t>their</a:t>
            </a:r>
            <a:r>
              <a:rPr sz="2000" spc="-25" dirty="0"/>
              <a:t> </a:t>
            </a:r>
            <a:r>
              <a:rPr sz="2000" spc="-5" dirty="0"/>
              <a:t>ability</a:t>
            </a:r>
            <a:r>
              <a:rPr sz="2000" spc="15" dirty="0"/>
              <a:t> </a:t>
            </a:r>
            <a:r>
              <a:rPr sz="2000" spc="-20" dirty="0"/>
              <a:t>to</a:t>
            </a:r>
            <a:r>
              <a:rPr sz="2000" spc="-15" dirty="0"/>
              <a:t> </a:t>
            </a:r>
            <a:r>
              <a:rPr sz="2000" spc="-95" dirty="0"/>
              <a:t>hear.</a:t>
            </a:r>
            <a:endParaRPr lang="en-US" sz="2000" spc="-95" dirty="0"/>
          </a:p>
          <a:p>
            <a:pPr marL="40640" marR="274955">
              <a:lnSpc>
                <a:spcPct val="100000"/>
              </a:lnSpc>
              <a:spcBef>
                <a:spcPts val="90"/>
              </a:spcBef>
            </a:pPr>
            <a:r>
              <a:rPr lang="ar-JO" sz="2000" spc="-95" dirty="0"/>
              <a:t>لكن الأشخاص الذين يعانون من ضعف السمع الحسي العصبي لا يتعرفون عادةً على التغييرات المبكرة في قدرتهم على السمع.</a:t>
            </a:r>
            <a:endParaRPr sz="2000" spc="-95" dirty="0"/>
          </a:p>
          <a:p>
            <a:pPr marL="497840" marR="80010" indent="-457834">
              <a:lnSpc>
                <a:spcPct val="100000"/>
              </a:lnSpc>
              <a:spcBef>
                <a:spcPts val="605"/>
              </a:spcBef>
              <a:buClr>
                <a:srgbClr val="797979"/>
              </a:buClr>
              <a:buAutoNum type="arabicPeriod"/>
              <a:tabLst>
                <a:tab pos="497840" algn="l"/>
                <a:tab pos="498475" algn="l"/>
              </a:tabLst>
            </a:pPr>
            <a:r>
              <a:rPr sz="2000" spc="-10" dirty="0"/>
              <a:t>Early</a:t>
            </a:r>
            <a:r>
              <a:rPr sz="2000" spc="-50" dirty="0"/>
              <a:t> </a:t>
            </a:r>
            <a:r>
              <a:rPr sz="2000" spc="-10" dirty="0"/>
              <a:t>complaint</a:t>
            </a:r>
            <a:r>
              <a:rPr sz="2000" spc="-75" dirty="0"/>
              <a:t> </a:t>
            </a:r>
            <a:r>
              <a:rPr sz="2000" spc="-5" dirty="0"/>
              <a:t>of </a:t>
            </a:r>
            <a:r>
              <a:rPr sz="2000" spc="-10" dirty="0"/>
              <a:t>NIHL</a:t>
            </a:r>
            <a:r>
              <a:rPr sz="2000" spc="5" dirty="0"/>
              <a:t> </a:t>
            </a:r>
            <a:r>
              <a:rPr sz="2000" spc="-5" dirty="0"/>
              <a:t>is</a:t>
            </a:r>
            <a:r>
              <a:rPr sz="2000" spc="-10" dirty="0"/>
              <a:t> difficulty</a:t>
            </a:r>
            <a:r>
              <a:rPr sz="2000" spc="-85" dirty="0"/>
              <a:t> </a:t>
            </a:r>
            <a:r>
              <a:rPr sz="2000" spc="-5" dirty="0"/>
              <a:t>in</a:t>
            </a:r>
            <a:r>
              <a:rPr sz="2000" spc="5" dirty="0"/>
              <a:t> </a:t>
            </a:r>
            <a:r>
              <a:rPr sz="2000" spc="-10" dirty="0"/>
              <a:t>comprehending</a:t>
            </a:r>
            <a:r>
              <a:rPr sz="2000" spc="-80" dirty="0"/>
              <a:t> </a:t>
            </a:r>
            <a:r>
              <a:rPr sz="2000" spc="-5" dirty="0"/>
              <a:t>speech,</a:t>
            </a:r>
            <a:r>
              <a:rPr sz="2000" spc="-35" dirty="0"/>
              <a:t> </a:t>
            </a:r>
            <a:r>
              <a:rPr sz="2000" spc="-5" dirty="0"/>
              <a:t>especially </a:t>
            </a:r>
            <a:r>
              <a:rPr sz="2000" spc="-575" dirty="0"/>
              <a:t> </a:t>
            </a:r>
            <a:r>
              <a:rPr sz="2000" spc="-5" dirty="0"/>
              <a:t>in </a:t>
            </a:r>
            <a:r>
              <a:rPr sz="2000" spc="-10" dirty="0"/>
              <a:t>competing background </a:t>
            </a:r>
            <a:r>
              <a:rPr sz="2000" spc="-5" dirty="0"/>
              <a:t>noise which is usually of low </a:t>
            </a:r>
            <a:r>
              <a:rPr sz="2000" spc="-45" dirty="0"/>
              <a:t>frequency,</a:t>
            </a:r>
            <a:r>
              <a:rPr sz="2000" spc="-45" dirty="0">
                <a:solidFill>
                  <a:srgbClr val="FF0000"/>
                </a:solidFill>
              </a:rPr>
              <a:t> </a:t>
            </a:r>
            <a:r>
              <a:rPr sz="2000" b="1" u="heavy" spc="-5" dirty="0">
                <a:solidFill>
                  <a:srgbClr val="FF0000"/>
                </a:solidFill>
                <a:uFill>
                  <a:solidFill>
                    <a:srgbClr val="FF0000"/>
                  </a:solidFill>
                </a:uFill>
                <a:latin typeface="Calibri"/>
                <a:cs typeface="Calibri"/>
              </a:rPr>
              <a:t>Since </a:t>
            </a:r>
            <a:r>
              <a:rPr sz="2000" b="1" dirty="0">
                <a:solidFill>
                  <a:srgbClr val="FF0000"/>
                </a:solidFill>
                <a:latin typeface="Calibri"/>
                <a:cs typeface="Calibri"/>
              </a:rPr>
              <a:t> </a:t>
            </a:r>
            <a:r>
              <a:rPr sz="2000" b="1" u="heavy" spc="-10" dirty="0">
                <a:solidFill>
                  <a:srgbClr val="FF0000"/>
                </a:solidFill>
                <a:uFill>
                  <a:solidFill>
                    <a:srgbClr val="FF0000"/>
                  </a:solidFill>
                </a:uFill>
                <a:latin typeface="Calibri"/>
                <a:cs typeface="Calibri"/>
              </a:rPr>
              <a:t>the</a:t>
            </a:r>
            <a:r>
              <a:rPr sz="2000" b="1" u="heavy" spc="20"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maximum</a:t>
            </a:r>
            <a:r>
              <a:rPr sz="2000" b="1" u="heavy" spc="-50" dirty="0">
                <a:solidFill>
                  <a:srgbClr val="FF0000"/>
                </a:solidFill>
                <a:uFill>
                  <a:solidFill>
                    <a:srgbClr val="FF0000"/>
                  </a:solidFill>
                </a:uFill>
                <a:latin typeface="Calibri"/>
                <a:cs typeface="Calibri"/>
              </a:rPr>
              <a:t> </a:t>
            </a:r>
            <a:r>
              <a:rPr sz="2000" b="1" u="heavy" spc="-40" dirty="0">
                <a:solidFill>
                  <a:srgbClr val="FF0000"/>
                </a:solidFill>
                <a:uFill>
                  <a:solidFill>
                    <a:srgbClr val="FF0000"/>
                  </a:solidFill>
                </a:uFill>
                <a:latin typeface="Calibri"/>
                <a:cs typeface="Calibri"/>
              </a:rPr>
              <a:t>effect</a:t>
            </a:r>
            <a:r>
              <a:rPr sz="2000" b="1" u="heavy" spc="95"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of</a:t>
            </a:r>
            <a:r>
              <a:rPr sz="2000" b="1" u="heavy" spc="-20"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NIHL</a:t>
            </a:r>
            <a:r>
              <a:rPr sz="2000" b="1" u="heavy" spc="-1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occur</a:t>
            </a:r>
            <a:r>
              <a:rPr sz="2000" b="1" u="heavy" spc="15" dirty="0">
                <a:solidFill>
                  <a:srgbClr val="FF0000"/>
                </a:solidFill>
                <a:uFill>
                  <a:solidFill>
                    <a:srgbClr val="FF0000"/>
                  </a:solidFill>
                </a:uFill>
                <a:latin typeface="Calibri"/>
                <a:cs typeface="Calibri"/>
              </a:rPr>
              <a:t> </a:t>
            </a:r>
            <a:r>
              <a:rPr sz="2000" b="1" u="heavy" dirty="0">
                <a:solidFill>
                  <a:srgbClr val="FF0000"/>
                </a:solidFill>
                <a:uFill>
                  <a:solidFill>
                    <a:srgbClr val="FF0000"/>
                  </a:solidFill>
                </a:uFill>
                <a:latin typeface="Calibri"/>
                <a:cs typeface="Calibri"/>
              </a:rPr>
              <a:t>in</a:t>
            </a:r>
            <a:r>
              <a:rPr sz="2000" b="1" u="heavy" spc="-1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the</a:t>
            </a:r>
            <a:r>
              <a:rPr sz="2000" b="1" u="heavy"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high</a:t>
            </a:r>
            <a:r>
              <a:rPr sz="2000" b="1" u="heavy" spc="10"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frequency</a:t>
            </a:r>
            <a:r>
              <a:rPr sz="2000" b="1" u="heavy" spc="65"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sound </a:t>
            </a:r>
            <a:r>
              <a:rPr sz="2000" b="1" dirty="0">
                <a:solidFill>
                  <a:srgbClr val="FF0000"/>
                </a:solidFill>
                <a:latin typeface="Calibri"/>
                <a:cs typeface="Calibri"/>
              </a:rPr>
              <a:t> </a:t>
            </a:r>
            <a:r>
              <a:rPr sz="2000" b="1" u="heavy" spc="-20" dirty="0">
                <a:solidFill>
                  <a:srgbClr val="FF0000"/>
                </a:solidFill>
                <a:uFill>
                  <a:solidFill>
                    <a:srgbClr val="FF0000"/>
                  </a:solidFill>
                </a:uFill>
                <a:latin typeface="Calibri"/>
                <a:cs typeface="Calibri"/>
              </a:rPr>
              <a:t>perceived</a:t>
            </a:r>
            <a:r>
              <a:rPr sz="2000" b="1" u="heavy" spc="-15" dirty="0">
                <a:solidFill>
                  <a:srgbClr val="FF0000"/>
                </a:solidFill>
                <a:uFill>
                  <a:solidFill>
                    <a:srgbClr val="FF0000"/>
                  </a:solidFill>
                </a:uFill>
                <a:latin typeface="Calibri"/>
                <a:cs typeface="Calibri"/>
              </a:rPr>
              <a:t> </a:t>
            </a:r>
            <a:r>
              <a:rPr sz="2000" b="1" u="heavy" spc="-20" dirty="0">
                <a:solidFill>
                  <a:srgbClr val="FF0000"/>
                </a:solidFill>
                <a:uFill>
                  <a:solidFill>
                    <a:srgbClr val="FF0000"/>
                  </a:solidFill>
                </a:uFill>
                <a:latin typeface="Calibri"/>
                <a:cs typeface="Calibri"/>
              </a:rPr>
              <a:t>by</a:t>
            </a:r>
            <a:r>
              <a:rPr sz="2000" b="1" u="heavy" spc="30"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basal</a:t>
            </a:r>
            <a:r>
              <a:rPr sz="2000" b="1" u="heavy" spc="2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turn</a:t>
            </a:r>
            <a:r>
              <a:rPr sz="2000" b="1" u="heavy" spc="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of</a:t>
            </a:r>
            <a:r>
              <a:rPr sz="2000" b="1" u="heavy" spc="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the</a:t>
            </a:r>
            <a:r>
              <a:rPr sz="2000" b="1" u="heavy" spc="25"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cochlea</a:t>
            </a:r>
            <a:r>
              <a:rPr sz="2000" b="1" u="heavy" spc="50"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(around</a:t>
            </a:r>
            <a:r>
              <a:rPr sz="2000" b="1" u="heavy" spc="10"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4000</a:t>
            </a:r>
            <a:r>
              <a:rPr sz="2000" b="1" u="heavy" spc="-55" dirty="0">
                <a:solidFill>
                  <a:srgbClr val="FF0000"/>
                </a:solidFill>
                <a:uFill>
                  <a:solidFill>
                    <a:srgbClr val="FF0000"/>
                  </a:solidFill>
                </a:uFill>
                <a:latin typeface="Calibri"/>
                <a:cs typeface="Calibri"/>
              </a:rPr>
              <a:t> </a:t>
            </a:r>
            <a:r>
              <a:rPr sz="2000" b="1" u="heavy" dirty="0">
                <a:solidFill>
                  <a:srgbClr val="FF0000"/>
                </a:solidFill>
                <a:uFill>
                  <a:solidFill>
                    <a:srgbClr val="FF0000"/>
                  </a:solidFill>
                </a:uFill>
                <a:latin typeface="Calibri"/>
                <a:cs typeface="Calibri"/>
              </a:rPr>
              <a:t>HZ)</a:t>
            </a:r>
            <a:r>
              <a:rPr sz="2000" b="1" dirty="0">
                <a:solidFill>
                  <a:srgbClr val="FF0000"/>
                </a:solidFill>
                <a:latin typeface="Calibri"/>
                <a:cs typeface="Calibri"/>
              </a:rPr>
              <a:t>,</a:t>
            </a:r>
            <a:r>
              <a:rPr sz="2000" b="1" spc="-10" dirty="0">
                <a:solidFill>
                  <a:srgbClr val="FF0000"/>
                </a:solidFill>
                <a:latin typeface="Calibri"/>
                <a:cs typeface="Calibri"/>
              </a:rPr>
              <a:t> </a:t>
            </a:r>
            <a:r>
              <a:rPr sz="2000" spc="-10" dirty="0"/>
              <a:t>they</a:t>
            </a:r>
            <a:r>
              <a:rPr sz="2000" spc="-35" dirty="0"/>
              <a:t> </a:t>
            </a:r>
            <a:r>
              <a:rPr sz="2000" dirty="0"/>
              <a:t>hear </a:t>
            </a:r>
            <a:r>
              <a:rPr sz="2000" spc="5" dirty="0"/>
              <a:t> </a:t>
            </a:r>
            <a:r>
              <a:rPr sz="2000" spc="-35" dirty="0"/>
              <a:t>vowel</a:t>
            </a:r>
            <a:r>
              <a:rPr sz="2000" spc="10" dirty="0"/>
              <a:t> </a:t>
            </a:r>
            <a:r>
              <a:rPr sz="2000" spc="-5" dirty="0"/>
              <a:t>sound,</a:t>
            </a:r>
            <a:r>
              <a:rPr sz="2000" spc="-35" dirty="0"/>
              <a:t> </a:t>
            </a:r>
            <a:r>
              <a:rPr sz="2000" spc="-40" dirty="0"/>
              <a:t>better</a:t>
            </a:r>
            <a:r>
              <a:rPr sz="2000" spc="20" dirty="0"/>
              <a:t> </a:t>
            </a:r>
            <a:r>
              <a:rPr sz="2000" spc="-5" dirty="0"/>
              <a:t>than </a:t>
            </a:r>
            <a:r>
              <a:rPr sz="2000" spc="-10" dirty="0"/>
              <a:t>consonant</a:t>
            </a:r>
            <a:r>
              <a:rPr sz="2000" spc="-60" dirty="0"/>
              <a:t> </a:t>
            </a:r>
            <a:r>
              <a:rPr sz="2000" spc="-5" dirty="0"/>
              <a:t>high</a:t>
            </a:r>
            <a:r>
              <a:rPr sz="2000" spc="-50" dirty="0"/>
              <a:t> </a:t>
            </a:r>
            <a:r>
              <a:rPr sz="2000" spc="-10" dirty="0"/>
              <a:t>pitched</a:t>
            </a:r>
            <a:r>
              <a:rPr sz="2000" spc="-45" dirty="0"/>
              <a:t> </a:t>
            </a:r>
            <a:r>
              <a:rPr sz="2000" spc="-5" dirty="0"/>
              <a:t>sound.</a:t>
            </a:r>
          </a:p>
          <a:p>
            <a:pPr marL="488950">
              <a:lnSpc>
                <a:spcPct val="100000"/>
              </a:lnSpc>
              <a:spcBef>
                <a:spcPts val="605"/>
              </a:spcBef>
            </a:pPr>
            <a:r>
              <a:rPr sz="2000" dirty="0"/>
              <a:t>C</a:t>
            </a:r>
            <a:r>
              <a:rPr sz="2000" spc="-10" dirty="0"/>
              <a:t>onson</a:t>
            </a:r>
            <a:r>
              <a:rPr sz="2000" dirty="0"/>
              <a:t>a</a:t>
            </a:r>
            <a:r>
              <a:rPr sz="2000" spc="-25" dirty="0"/>
              <a:t>n</a:t>
            </a:r>
            <a:r>
              <a:rPr sz="2000" spc="-5" dirty="0"/>
              <a:t>ts</a:t>
            </a:r>
            <a:r>
              <a:rPr sz="2000" spc="-65" dirty="0"/>
              <a:t> </a:t>
            </a:r>
            <a:r>
              <a:rPr sz="2000" spc="-10" dirty="0"/>
              <a:t>suc</a:t>
            </a:r>
            <a:r>
              <a:rPr sz="2000" spc="-5" dirty="0"/>
              <a:t>h</a:t>
            </a:r>
            <a:r>
              <a:rPr sz="2000" spc="-50" dirty="0"/>
              <a:t> </a:t>
            </a:r>
            <a:r>
              <a:rPr sz="2000" spc="-5" dirty="0"/>
              <a:t>as</a:t>
            </a:r>
            <a:r>
              <a:rPr sz="2000" spc="10" dirty="0"/>
              <a:t> </a:t>
            </a:r>
            <a:r>
              <a:rPr sz="2000" spc="-110" dirty="0"/>
              <a:t>“</a:t>
            </a:r>
            <a:r>
              <a:rPr sz="2000" spc="-60" dirty="0"/>
              <a:t>s</a:t>
            </a:r>
            <a:r>
              <a:rPr sz="2000" spc="-220" dirty="0"/>
              <a:t>,</a:t>
            </a:r>
            <a:r>
              <a:rPr sz="2000" spc="-5" dirty="0"/>
              <a:t>”</a:t>
            </a:r>
            <a:r>
              <a:rPr sz="2000" spc="-114" dirty="0"/>
              <a:t> </a:t>
            </a:r>
            <a:r>
              <a:rPr sz="2000" spc="-60" dirty="0"/>
              <a:t>“</a:t>
            </a:r>
            <a:r>
              <a:rPr sz="2000" spc="-50" dirty="0"/>
              <a:t>h</a:t>
            </a:r>
            <a:r>
              <a:rPr sz="2000" spc="-220" dirty="0"/>
              <a:t>,</a:t>
            </a:r>
            <a:r>
              <a:rPr sz="2000" spc="-5" dirty="0"/>
              <a:t>”</a:t>
            </a:r>
            <a:r>
              <a:rPr sz="2000" spc="-90" dirty="0"/>
              <a:t> </a:t>
            </a:r>
            <a:r>
              <a:rPr sz="2000" dirty="0"/>
              <a:t>an</a:t>
            </a:r>
            <a:r>
              <a:rPr sz="2000" spc="-5" dirty="0"/>
              <a:t>d</a:t>
            </a:r>
            <a:r>
              <a:rPr sz="2000" spc="-35" dirty="0"/>
              <a:t> </a:t>
            </a:r>
            <a:r>
              <a:rPr sz="2000" spc="-60" dirty="0"/>
              <a:t>“</a:t>
            </a:r>
            <a:r>
              <a:rPr sz="2000" spc="-225" dirty="0"/>
              <a:t>f</a:t>
            </a:r>
            <a:r>
              <a:rPr sz="2000" spc="-5" dirty="0"/>
              <a:t>.</a:t>
            </a:r>
            <a:endParaRPr lang="en-US" sz="2000" spc="-5" dirty="0"/>
          </a:p>
          <a:p>
            <a:pPr marL="488950">
              <a:lnSpc>
                <a:spcPct val="100000"/>
              </a:lnSpc>
              <a:spcBef>
                <a:spcPts val="605"/>
              </a:spcBef>
            </a:pPr>
            <a:r>
              <a:rPr lang="ar-JO" sz="2000" spc="-5" dirty="0"/>
              <a:t>الشكوى المبكرة من </a:t>
            </a:r>
            <a:r>
              <a:rPr lang="en-US" sz="2000" spc="-5" dirty="0"/>
              <a:t>NIHL </a:t>
            </a:r>
            <a:r>
              <a:rPr lang="ar-JO" sz="2000" spc="-5" dirty="0"/>
              <a:t>هي صعوبة فهم الكلام ، لا سيما في ضجيج الخلفية المتنافس الذي عادة ما يكون منخفض التردد ، نظرًا لأن التأثير الأقصى لـ </a:t>
            </a:r>
            <a:r>
              <a:rPr lang="en-US" sz="2000" spc="-5" dirty="0"/>
              <a:t>NIHL </a:t>
            </a:r>
            <a:r>
              <a:rPr lang="ar-JO" sz="2000" spc="-5" dirty="0"/>
              <a:t>يحدث في الصوت عالي التردد الذي يتم إدراكه من خلال الدوران الأساسي للقوقعة (حوالي 4000 هرتز) ، فإنهم يسمعون حرف العلة الصوت ، أفضل من الصوت الساكن عالي النبرة.الحروف الساكنة مثل "</a:t>
            </a:r>
            <a:r>
              <a:rPr lang="en-US" sz="2000" spc="-5" dirty="0"/>
              <a:t>s" </a:t>
            </a:r>
            <a:r>
              <a:rPr lang="ar-JO" sz="2000" spc="-5" dirty="0"/>
              <a:t>و "</a:t>
            </a:r>
            <a:r>
              <a:rPr lang="en-US" sz="2000" spc="-5" dirty="0"/>
              <a:t>h" </a:t>
            </a:r>
            <a:r>
              <a:rPr lang="ar-JO" sz="2000" spc="-5" dirty="0"/>
              <a:t>و "</a:t>
            </a:r>
            <a:r>
              <a:rPr lang="en-US" sz="2000" spc="-5" dirty="0"/>
              <a:t>f.</a:t>
            </a:r>
          </a:p>
          <a:p>
            <a:pPr marL="488950">
              <a:lnSpc>
                <a:spcPct val="100000"/>
              </a:lnSpc>
              <a:spcBef>
                <a:spcPts val="605"/>
              </a:spcBef>
            </a:pPr>
            <a:endParaRPr sz="2000" spc="-5" dirty="0"/>
          </a:p>
          <a:p>
            <a:pPr marL="440055" indent="-400050">
              <a:lnSpc>
                <a:spcPct val="100000"/>
              </a:lnSpc>
              <a:spcBef>
                <a:spcPts val="385"/>
              </a:spcBef>
              <a:buSzPct val="69230"/>
              <a:buAutoNum type="arabicPeriod" startAt="2"/>
              <a:tabLst>
                <a:tab pos="440055" algn="l"/>
                <a:tab pos="440690" algn="l"/>
              </a:tabLst>
            </a:pPr>
            <a:r>
              <a:rPr sz="2000" spc="-5" dirty="0"/>
              <a:t>NIHL</a:t>
            </a:r>
            <a:r>
              <a:rPr sz="2000" spc="-10" dirty="0"/>
              <a:t> </a:t>
            </a:r>
            <a:r>
              <a:rPr sz="2000" spc="-5" dirty="0"/>
              <a:t>is</a:t>
            </a:r>
            <a:r>
              <a:rPr sz="2000" spc="10" dirty="0"/>
              <a:t> </a:t>
            </a:r>
            <a:r>
              <a:rPr sz="2000" spc="-10" dirty="0"/>
              <a:t>frequently</a:t>
            </a:r>
            <a:r>
              <a:rPr sz="2000" spc="-35" dirty="0"/>
              <a:t> </a:t>
            </a:r>
            <a:r>
              <a:rPr sz="2000" spc="-10" dirty="0"/>
              <a:t>accompanied</a:t>
            </a:r>
            <a:r>
              <a:rPr sz="2000" spc="-55" dirty="0"/>
              <a:t> </a:t>
            </a:r>
            <a:r>
              <a:rPr sz="2000" spc="-15" dirty="0"/>
              <a:t>by</a:t>
            </a:r>
            <a:r>
              <a:rPr sz="2000" spc="-10" dirty="0">
                <a:solidFill>
                  <a:srgbClr val="FF0000"/>
                </a:solidFill>
              </a:rPr>
              <a:t> </a:t>
            </a:r>
            <a:r>
              <a:rPr sz="2000" b="1" u="heavy" spc="-20" dirty="0">
                <a:solidFill>
                  <a:srgbClr val="FF0000"/>
                </a:solidFill>
                <a:uFill>
                  <a:solidFill>
                    <a:srgbClr val="FF0000"/>
                  </a:solidFill>
                </a:uFill>
                <a:latin typeface="Calibri"/>
                <a:cs typeface="Calibri"/>
              </a:rPr>
              <a:t>vertigo</a:t>
            </a:r>
            <a:r>
              <a:rPr sz="2000" b="1" u="heavy" spc="-30" dirty="0">
                <a:solidFill>
                  <a:srgbClr val="FF0000"/>
                </a:solidFill>
                <a:uFill>
                  <a:solidFill>
                    <a:srgbClr val="FF0000"/>
                  </a:solidFill>
                </a:uFill>
                <a:latin typeface="Calibri"/>
                <a:cs typeface="Calibri"/>
              </a:rPr>
              <a:t> </a:t>
            </a:r>
            <a:r>
              <a:rPr sz="2000" b="1" u="heavy" spc="-10" dirty="0">
                <a:solidFill>
                  <a:srgbClr val="FF0000"/>
                </a:solidFill>
                <a:uFill>
                  <a:solidFill>
                    <a:srgbClr val="FF0000"/>
                  </a:solidFill>
                </a:uFill>
                <a:latin typeface="Calibri"/>
                <a:cs typeface="Calibri"/>
              </a:rPr>
              <a:t>and</a:t>
            </a:r>
            <a:r>
              <a:rPr sz="2000" b="1" u="heavy" spc="15" dirty="0">
                <a:solidFill>
                  <a:srgbClr val="FF0000"/>
                </a:solidFill>
                <a:uFill>
                  <a:solidFill>
                    <a:srgbClr val="FF0000"/>
                  </a:solidFill>
                </a:uFill>
                <a:latin typeface="Calibri"/>
                <a:cs typeface="Calibri"/>
              </a:rPr>
              <a:t> </a:t>
            </a:r>
            <a:r>
              <a:rPr sz="2000" b="1" u="heavy" spc="-5" dirty="0">
                <a:solidFill>
                  <a:srgbClr val="FF0000"/>
                </a:solidFill>
                <a:uFill>
                  <a:solidFill>
                    <a:srgbClr val="FF0000"/>
                  </a:solidFill>
                </a:uFill>
                <a:latin typeface="Calibri"/>
                <a:cs typeface="Calibri"/>
              </a:rPr>
              <a:t>tinnitus</a:t>
            </a:r>
            <a:r>
              <a:rPr sz="2000" b="1" spc="-10" dirty="0">
                <a:solidFill>
                  <a:srgbClr val="FF0000"/>
                </a:solidFill>
                <a:latin typeface="Calibri"/>
                <a:cs typeface="Calibri"/>
              </a:rPr>
              <a:t> </a:t>
            </a:r>
            <a:r>
              <a:rPr sz="2000" spc="-5" dirty="0"/>
              <a:t>which</a:t>
            </a:r>
            <a:r>
              <a:rPr sz="2000" dirty="0"/>
              <a:t> </a:t>
            </a:r>
            <a:r>
              <a:rPr sz="2000" spc="-15" dirty="0"/>
              <a:t>become</a:t>
            </a:r>
            <a:r>
              <a:rPr lang="en-US" sz="2000" spc="-15" dirty="0"/>
              <a:t> </a:t>
            </a:r>
            <a:r>
              <a:rPr sz="2000" spc="-15" dirty="0"/>
              <a:t>most bothersome</a:t>
            </a:r>
            <a:r>
              <a:rPr sz="2000" spc="-40" dirty="0"/>
              <a:t> </a:t>
            </a:r>
            <a:r>
              <a:rPr sz="2000" spc="-5" dirty="0"/>
              <a:t>in</a:t>
            </a:r>
            <a:r>
              <a:rPr sz="2000" spc="-45" dirty="0"/>
              <a:t> </a:t>
            </a:r>
            <a:r>
              <a:rPr sz="2000" spc="-15" dirty="0"/>
              <a:t>absent</a:t>
            </a:r>
            <a:r>
              <a:rPr sz="2000" spc="-60" dirty="0"/>
              <a:t> </a:t>
            </a:r>
            <a:r>
              <a:rPr sz="2000" spc="-5" dirty="0"/>
              <a:t>of ambient</a:t>
            </a:r>
            <a:r>
              <a:rPr sz="2000" spc="-55" dirty="0"/>
              <a:t> </a:t>
            </a:r>
            <a:r>
              <a:rPr sz="2000" spc="-10" dirty="0"/>
              <a:t>sound</a:t>
            </a:r>
            <a:r>
              <a:rPr sz="2000" spc="-20" dirty="0"/>
              <a:t> </a:t>
            </a:r>
            <a:r>
              <a:rPr sz="2000" spc="-10" dirty="0"/>
              <a:t>causing</a:t>
            </a:r>
            <a:r>
              <a:rPr sz="2000" spc="-40" dirty="0"/>
              <a:t> </a:t>
            </a:r>
            <a:r>
              <a:rPr sz="2000" spc="-5" dirty="0"/>
              <a:t>inability</a:t>
            </a:r>
            <a:r>
              <a:rPr sz="2000" spc="5" dirty="0"/>
              <a:t> </a:t>
            </a:r>
            <a:r>
              <a:rPr sz="2000" spc="-35" dirty="0"/>
              <a:t>to</a:t>
            </a:r>
            <a:r>
              <a:rPr sz="2000" spc="25" dirty="0"/>
              <a:t> </a:t>
            </a:r>
            <a:r>
              <a:rPr sz="2000" spc="-10" dirty="0"/>
              <a:t>sleep</a:t>
            </a:r>
            <a:r>
              <a:rPr sz="2000" spc="-15" dirty="0"/>
              <a:t> </a:t>
            </a:r>
            <a:r>
              <a:rPr sz="2000" spc="-50" dirty="0"/>
              <a:t>at</a:t>
            </a:r>
          </a:p>
          <a:p>
            <a:pPr marL="415290">
              <a:lnSpc>
                <a:spcPct val="100000"/>
              </a:lnSpc>
              <a:spcBef>
                <a:spcPts val="960"/>
              </a:spcBef>
            </a:pPr>
            <a:r>
              <a:rPr sz="2000" spc="-10" dirty="0"/>
              <a:t>night</a:t>
            </a:r>
            <a:r>
              <a:rPr sz="2000" spc="-65" dirty="0"/>
              <a:t> </a:t>
            </a:r>
            <a:r>
              <a:rPr sz="2000" spc="-5" dirty="0"/>
              <a:t>or</a:t>
            </a:r>
            <a:r>
              <a:rPr sz="2000" dirty="0"/>
              <a:t> </a:t>
            </a:r>
            <a:r>
              <a:rPr sz="2000" spc="-40" dirty="0"/>
              <a:t>concentrate</a:t>
            </a:r>
            <a:r>
              <a:rPr sz="2000" spc="5" dirty="0"/>
              <a:t> </a:t>
            </a:r>
            <a:r>
              <a:rPr sz="2000" spc="-5" dirty="0"/>
              <a:t>in a</a:t>
            </a:r>
            <a:r>
              <a:rPr sz="2000" spc="15" dirty="0"/>
              <a:t> </a:t>
            </a:r>
            <a:r>
              <a:rPr sz="2000" spc="-10" dirty="0"/>
              <a:t>quiet</a:t>
            </a:r>
            <a:r>
              <a:rPr sz="2000" spc="-60" dirty="0"/>
              <a:t> </a:t>
            </a:r>
            <a:r>
              <a:rPr sz="2000" spc="-20" dirty="0"/>
              <a:t>room.</a:t>
            </a:r>
            <a:r>
              <a:rPr lang="en-US" sz="2000" spc="-20" dirty="0"/>
              <a:t> </a:t>
            </a:r>
          </a:p>
          <a:p>
            <a:pPr marL="415290">
              <a:lnSpc>
                <a:spcPct val="100000"/>
              </a:lnSpc>
              <a:spcBef>
                <a:spcPts val="960"/>
              </a:spcBef>
            </a:pPr>
            <a:r>
              <a:rPr lang="ar-JO" sz="2000" spc="-20" dirty="0"/>
              <a:t>كثيرا ما يصاحب </a:t>
            </a:r>
            <a:r>
              <a:rPr lang="en-US" sz="2000" spc="-20" dirty="0"/>
              <a:t>NIHL </a:t>
            </a:r>
            <a:r>
              <a:rPr lang="ar-JO" sz="2000" spc="-20" dirty="0"/>
              <a:t>الدوار وطنين الأذنالأكثر إزعاجًا في غياب الصوت المحيط مما يسبب عدم القدرة على النوم عندليلاً أو التركيز في غرفة هادئة.</a:t>
            </a:r>
            <a:endParaRPr sz="2000" spc="-2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365759"/>
            <a:ext cx="10515600" cy="1325880"/>
          </a:xfrm>
          <a:prstGeom prst="rect">
            <a:avLst/>
          </a:prstGeom>
          <a:solidFill>
            <a:srgbClr val="CCFF99"/>
          </a:solidFill>
        </p:spPr>
        <p:txBody>
          <a:bodyPr vert="horz" wrap="square" lIns="0" tIns="62230" rIns="0" bIns="0" rtlCol="0">
            <a:spAutoFit/>
          </a:bodyPr>
          <a:lstStyle/>
          <a:p>
            <a:pPr marL="1091565">
              <a:lnSpc>
                <a:spcPct val="100000"/>
              </a:lnSpc>
              <a:spcBef>
                <a:spcPts val="490"/>
              </a:spcBef>
            </a:pPr>
            <a:r>
              <a:rPr sz="6000" dirty="0"/>
              <a:t>Hearing</a:t>
            </a:r>
            <a:r>
              <a:rPr sz="6000" spc="-114" dirty="0"/>
              <a:t> </a:t>
            </a:r>
            <a:r>
              <a:rPr sz="6000" spc="15" dirty="0"/>
              <a:t>Impairment</a:t>
            </a:r>
            <a:endParaRPr sz="6000"/>
          </a:p>
        </p:txBody>
      </p:sp>
      <p:sp>
        <p:nvSpPr>
          <p:cNvPr id="3" name="object 3"/>
          <p:cNvSpPr txBox="1"/>
          <p:nvPr/>
        </p:nvSpPr>
        <p:spPr>
          <a:xfrm>
            <a:off x="1030935" y="1711407"/>
            <a:ext cx="10207625" cy="4462440"/>
          </a:xfrm>
          <a:prstGeom prst="rect">
            <a:avLst/>
          </a:prstGeom>
        </p:spPr>
        <p:txBody>
          <a:bodyPr vert="horz" wrap="square" lIns="0" tIns="75565" rIns="0" bIns="0" rtlCol="0">
            <a:spAutoFit/>
          </a:bodyPr>
          <a:lstStyle/>
          <a:p>
            <a:pPr marL="12700">
              <a:lnSpc>
                <a:spcPct val="100000"/>
              </a:lnSpc>
              <a:spcBef>
                <a:spcPts val="595"/>
              </a:spcBef>
            </a:pPr>
            <a:r>
              <a:rPr sz="2400" b="1" spc="-80" dirty="0">
                <a:latin typeface="Times New Roman"/>
                <a:cs typeface="Times New Roman"/>
              </a:rPr>
              <a:t>Temporary</a:t>
            </a:r>
            <a:r>
              <a:rPr sz="2400" b="1" spc="-15" dirty="0">
                <a:latin typeface="Times New Roman"/>
                <a:cs typeface="Times New Roman"/>
              </a:rPr>
              <a:t> </a:t>
            </a:r>
            <a:r>
              <a:rPr sz="2400" b="1" spc="-10" dirty="0">
                <a:latin typeface="Times New Roman"/>
                <a:cs typeface="Times New Roman"/>
              </a:rPr>
              <a:t>threshold</a:t>
            </a:r>
            <a:r>
              <a:rPr sz="2400" b="1" spc="-75" dirty="0">
                <a:latin typeface="Times New Roman"/>
                <a:cs typeface="Times New Roman"/>
              </a:rPr>
              <a:t> </a:t>
            </a:r>
            <a:r>
              <a:rPr sz="2400" b="1" spc="-5" dirty="0">
                <a:latin typeface="Times New Roman"/>
                <a:cs typeface="Times New Roman"/>
              </a:rPr>
              <a:t>shift</a:t>
            </a:r>
            <a:r>
              <a:rPr sz="2400" b="1" spc="-25" dirty="0">
                <a:latin typeface="Times New Roman"/>
                <a:cs typeface="Times New Roman"/>
              </a:rPr>
              <a:t> </a:t>
            </a:r>
            <a:r>
              <a:rPr sz="2400" b="1" dirty="0">
                <a:latin typeface="Times New Roman"/>
                <a:cs typeface="Times New Roman"/>
              </a:rPr>
              <a:t>(TTS):</a:t>
            </a:r>
            <a:endParaRPr sz="2400" dirty="0">
              <a:latin typeface="Times New Roman"/>
              <a:cs typeface="Times New Roman"/>
            </a:endParaRPr>
          </a:p>
          <a:p>
            <a:pPr marL="585470" marR="403860" indent="-573405">
              <a:lnSpc>
                <a:spcPts val="3220"/>
              </a:lnSpc>
              <a:spcBef>
                <a:spcPts val="835"/>
              </a:spcBef>
              <a:buClr>
                <a:srgbClr val="797979"/>
              </a:buClr>
              <a:buChar char="-"/>
              <a:tabLst>
                <a:tab pos="585470" algn="l"/>
                <a:tab pos="586105" algn="l"/>
              </a:tabLst>
            </a:pPr>
            <a:r>
              <a:rPr sz="2400" spc="-5" dirty="0">
                <a:latin typeface="Times New Roman"/>
                <a:cs typeface="Times New Roman"/>
              </a:rPr>
              <a:t>Denotes</a:t>
            </a:r>
            <a:r>
              <a:rPr sz="2400" spc="5" dirty="0">
                <a:latin typeface="Times New Roman"/>
                <a:cs typeface="Times New Roman"/>
              </a:rPr>
              <a:t> </a:t>
            </a:r>
            <a:r>
              <a:rPr sz="2400" dirty="0">
                <a:latin typeface="Times New Roman"/>
                <a:cs typeface="Times New Roman"/>
              </a:rPr>
              <a:t>slight</a:t>
            </a:r>
            <a:r>
              <a:rPr sz="2400" spc="-30" dirty="0">
                <a:latin typeface="Times New Roman"/>
                <a:cs typeface="Times New Roman"/>
              </a:rPr>
              <a:t> </a:t>
            </a:r>
            <a:r>
              <a:rPr sz="2400" spc="-5" dirty="0">
                <a:latin typeface="Times New Roman"/>
                <a:cs typeface="Times New Roman"/>
              </a:rPr>
              <a:t>and</a:t>
            </a:r>
            <a:r>
              <a:rPr sz="2400" spc="35" dirty="0">
                <a:latin typeface="Times New Roman"/>
                <a:cs typeface="Times New Roman"/>
              </a:rPr>
              <a:t> </a:t>
            </a:r>
            <a:r>
              <a:rPr sz="2400" spc="-5" dirty="0">
                <a:latin typeface="Times New Roman"/>
                <a:cs typeface="Times New Roman"/>
              </a:rPr>
              <a:t>temporary</a:t>
            </a:r>
            <a:r>
              <a:rPr sz="2400" spc="25" dirty="0">
                <a:latin typeface="Times New Roman"/>
                <a:cs typeface="Times New Roman"/>
              </a:rPr>
              <a:t> </a:t>
            </a:r>
            <a:r>
              <a:rPr sz="2400" spc="-5" dirty="0">
                <a:latin typeface="Times New Roman"/>
                <a:cs typeface="Times New Roman"/>
              </a:rPr>
              <a:t>decrease</a:t>
            </a:r>
            <a:r>
              <a:rPr sz="2400" spc="25" dirty="0">
                <a:latin typeface="Times New Roman"/>
                <a:cs typeface="Times New Roman"/>
              </a:rPr>
              <a:t> </a:t>
            </a:r>
            <a:r>
              <a:rPr sz="2400" dirty="0">
                <a:latin typeface="Times New Roman"/>
                <a:cs typeface="Times New Roman"/>
              </a:rPr>
              <a:t>in</a:t>
            </a:r>
            <a:r>
              <a:rPr sz="2400" spc="10" dirty="0">
                <a:latin typeface="Times New Roman"/>
                <a:cs typeface="Times New Roman"/>
              </a:rPr>
              <a:t> </a:t>
            </a:r>
            <a:r>
              <a:rPr sz="2400" spc="-5" dirty="0">
                <a:latin typeface="Times New Roman"/>
                <a:cs typeface="Times New Roman"/>
              </a:rPr>
              <a:t>hearing</a:t>
            </a:r>
            <a:r>
              <a:rPr sz="2400" spc="20" dirty="0">
                <a:latin typeface="Times New Roman"/>
                <a:cs typeface="Times New Roman"/>
              </a:rPr>
              <a:t> </a:t>
            </a:r>
            <a:r>
              <a:rPr sz="2400" dirty="0">
                <a:latin typeface="Times New Roman"/>
                <a:cs typeface="Times New Roman"/>
              </a:rPr>
              <a:t>sensitivity </a:t>
            </a:r>
            <a:r>
              <a:rPr sz="2400" spc="-735" dirty="0">
                <a:latin typeface="Times New Roman"/>
                <a:cs typeface="Times New Roman"/>
              </a:rPr>
              <a:t> </a:t>
            </a:r>
            <a:r>
              <a:rPr sz="2400" spc="5" dirty="0">
                <a:latin typeface="Times New Roman"/>
                <a:cs typeface="Times New Roman"/>
              </a:rPr>
              <a:t>due</a:t>
            </a:r>
            <a:r>
              <a:rPr sz="2400" spc="-20" dirty="0">
                <a:latin typeface="Times New Roman"/>
                <a:cs typeface="Times New Roman"/>
              </a:rPr>
              <a:t> </a:t>
            </a:r>
            <a:r>
              <a:rPr sz="2400" dirty="0">
                <a:latin typeface="Times New Roman"/>
                <a:cs typeface="Times New Roman"/>
              </a:rPr>
              <a:t>to</a:t>
            </a:r>
            <a:r>
              <a:rPr sz="2400" spc="5" dirty="0">
                <a:latin typeface="Times New Roman"/>
                <a:cs typeface="Times New Roman"/>
              </a:rPr>
              <a:t> </a:t>
            </a:r>
            <a:r>
              <a:rPr sz="2400" dirty="0">
                <a:solidFill>
                  <a:srgbClr val="FF0000"/>
                </a:solidFill>
                <a:latin typeface="Times New Roman"/>
                <a:cs typeface="Times New Roman"/>
              </a:rPr>
              <a:t>reversible</a:t>
            </a:r>
            <a:r>
              <a:rPr sz="2400" spc="-30" dirty="0">
                <a:solidFill>
                  <a:srgbClr val="FF0000"/>
                </a:solidFill>
                <a:latin typeface="Times New Roman"/>
                <a:cs typeface="Times New Roman"/>
              </a:rPr>
              <a:t> </a:t>
            </a:r>
            <a:r>
              <a:rPr sz="2400" dirty="0">
                <a:solidFill>
                  <a:srgbClr val="FF0000"/>
                </a:solidFill>
                <a:latin typeface="Times New Roman"/>
                <a:cs typeface="Times New Roman"/>
              </a:rPr>
              <a:t>injury</a:t>
            </a:r>
            <a:r>
              <a:rPr sz="2400" spc="-25" dirty="0">
                <a:solidFill>
                  <a:srgbClr val="FF0000"/>
                </a:solidFill>
                <a:latin typeface="Times New Roman"/>
                <a:cs typeface="Times New Roman"/>
              </a:rPr>
              <a:t> </a:t>
            </a:r>
            <a:r>
              <a:rPr sz="2400" dirty="0">
                <a:solidFill>
                  <a:srgbClr val="FF0000"/>
                </a:solidFill>
                <a:latin typeface="Times New Roman"/>
                <a:cs typeface="Times New Roman"/>
              </a:rPr>
              <a:t>to</a:t>
            </a:r>
            <a:r>
              <a:rPr sz="2400" spc="-20" dirty="0">
                <a:solidFill>
                  <a:srgbClr val="FF0000"/>
                </a:solidFill>
                <a:latin typeface="Times New Roman"/>
                <a:cs typeface="Times New Roman"/>
              </a:rPr>
              <a:t> </a:t>
            </a:r>
            <a:r>
              <a:rPr sz="2400" dirty="0">
                <a:solidFill>
                  <a:srgbClr val="FF0000"/>
                </a:solidFill>
                <a:latin typeface="Times New Roman"/>
                <a:cs typeface="Times New Roman"/>
              </a:rPr>
              <a:t>the</a:t>
            </a:r>
            <a:r>
              <a:rPr sz="2400" spc="10" dirty="0">
                <a:solidFill>
                  <a:srgbClr val="FF0000"/>
                </a:solidFill>
                <a:latin typeface="Times New Roman"/>
                <a:cs typeface="Times New Roman"/>
              </a:rPr>
              <a:t> </a:t>
            </a:r>
            <a:r>
              <a:rPr sz="2400" spc="-5" dirty="0">
                <a:solidFill>
                  <a:srgbClr val="FF0000"/>
                </a:solidFill>
                <a:latin typeface="Times New Roman"/>
                <a:cs typeface="Times New Roman"/>
              </a:rPr>
              <a:t>hair</a:t>
            </a:r>
            <a:r>
              <a:rPr sz="2400" spc="10" dirty="0">
                <a:solidFill>
                  <a:srgbClr val="FF0000"/>
                </a:solidFill>
                <a:latin typeface="Times New Roman"/>
                <a:cs typeface="Times New Roman"/>
              </a:rPr>
              <a:t> </a:t>
            </a:r>
            <a:r>
              <a:rPr sz="2400" spc="-5" dirty="0">
                <a:solidFill>
                  <a:srgbClr val="FF0000"/>
                </a:solidFill>
                <a:latin typeface="Times New Roman"/>
                <a:cs typeface="Times New Roman"/>
              </a:rPr>
              <a:t>cells</a:t>
            </a:r>
            <a:r>
              <a:rPr sz="2400" spc="-5" dirty="0">
                <a:latin typeface="Times New Roman"/>
                <a:cs typeface="Times New Roman"/>
              </a:rPr>
              <a:t>.</a:t>
            </a:r>
            <a:endParaRPr lang="en-US" sz="2400" spc="-5" dirty="0">
              <a:latin typeface="Times New Roman"/>
              <a:cs typeface="Times New Roman"/>
            </a:endParaRPr>
          </a:p>
          <a:p>
            <a:pPr marL="12065" marR="403860">
              <a:lnSpc>
                <a:spcPts val="3220"/>
              </a:lnSpc>
              <a:spcBef>
                <a:spcPts val="835"/>
              </a:spcBef>
              <a:buClr>
                <a:srgbClr val="797979"/>
              </a:buClr>
              <a:tabLst>
                <a:tab pos="585470" algn="l"/>
                <a:tab pos="586105" algn="l"/>
              </a:tabLst>
            </a:pPr>
            <a:r>
              <a:rPr lang="ar-JO" sz="2400" dirty="0">
                <a:latin typeface="Times New Roman"/>
                <a:cs typeface="Times New Roman"/>
              </a:rPr>
              <a:t>يشير إلى انخفاض طفيف ومؤقت في حساسية السمع بسبب الإصابة العكوسة لخلايا الشعر</a:t>
            </a:r>
            <a:endParaRPr sz="2400" dirty="0">
              <a:latin typeface="Times New Roman"/>
              <a:cs typeface="Times New Roman"/>
            </a:endParaRPr>
          </a:p>
          <a:p>
            <a:pPr>
              <a:lnSpc>
                <a:spcPct val="100000"/>
              </a:lnSpc>
              <a:spcBef>
                <a:spcPts val="25"/>
              </a:spcBef>
              <a:buClr>
                <a:srgbClr val="797979"/>
              </a:buClr>
              <a:buFont typeface="Times New Roman"/>
              <a:buChar char="-"/>
            </a:pPr>
            <a:endParaRPr sz="2400" dirty="0">
              <a:latin typeface="Times New Roman"/>
              <a:cs typeface="Times New Roman"/>
            </a:endParaRPr>
          </a:p>
          <a:p>
            <a:pPr marL="12700">
              <a:lnSpc>
                <a:spcPct val="100000"/>
              </a:lnSpc>
            </a:pPr>
            <a:r>
              <a:rPr sz="2400" b="1" dirty="0">
                <a:latin typeface="Times New Roman"/>
                <a:cs typeface="Times New Roman"/>
              </a:rPr>
              <a:t>Permanent</a:t>
            </a:r>
            <a:r>
              <a:rPr sz="2400" b="1" spc="-25" dirty="0">
                <a:latin typeface="Times New Roman"/>
                <a:cs typeface="Times New Roman"/>
              </a:rPr>
              <a:t> </a:t>
            </a:r>
            <a:r>
              <a:rPr sz="2400" b="1" spc="-10" dirty="0">
                <a:latin typeface="Times New Roman"/>
                <a:cs typeface="Times New Roman"/>
              </a:rPr>
              <a:t>threshold</a:t>
            </a:r>
            <a:r>
              <a:rPr sz="2400" b="1" spc="-100" dirty="0">
                <a:latin typeface="Times New Roman"/>
                <a:cs typeface="Times New Roman"/>
              </a:rPr>
              <a:t> </a:t>
            </a:r>
            <a:r>
              <a:rPr sz="2400" b="1" spc="-5" dirty="0">
                <a:latin typeface="Times New Roman"/>
                <a:cs typeface="Times New Roman"/>
              </a:rPr>
              <a:t>shift</a:t>
            </a:r>
            <a:r>
              <a:rPr sz="2400" b="1" spc="-20" dirty="0">
                <a:latin typeface="Times New Roman"/>
                <a:cs typeface="Times New Roman"/>
              </a:rPr>
              <a:t> </a:t>
            </a:r>
            <a:r>
              <a:rPr sz="2400" b="1" dirty="0">
                <a:latin typeface="Times New Roman"/>
                <a:cs typeface="Times New Roman"/>
              </a:rPr>
              <a:t>(PTT):</a:t>
            </a:r>
            <a:endParaRPr sz="2400" dirty="0">
              <a:latin typeface="Times New Roman"/>
              <a:cs typeface="Times New Roman"/>
            </a:endParaRPr>
          </a:p>
          <a:p>
            <a:pPr marL="585470" marR="5080" indent="-573405">
              <a:lnSpc>
                <a:spcPts val="3240"/>
              </a:lnSpc>
              <a:spcBef>
                <a:spcPts val="895"/>
              </a:spcBef>
              <a:buClr>
                <a:srgbClr val="797979"/>
              </a:buClr>
              <a:buChar char="-"/>
              <a:tabLst>
                <a:tab pos="585470" algn="l"/>
                <a:tab pos="586105" algn="l"/>
                <a:tab pos="6094730" algn="l"/>
                <a:tab pos="8813800" algn="l"/>
              </a:tabLst>
            </a:pPr>
            <a:r>
              <a:rPr sz="2400" spc="5" dirty="0">
                <a:latin typeface="Times New Roman"/>
                <a:cs typeface="Times New Roman"/>
              </a:rPr>
              <a:t>P</a:t>
            </a:r>
            <a:r>
              <a:rPr sz="2400" spc="-15" dirty="0">
                <a:latin typeface="Times New Roman"/>
                <a:cs typeface="Times New Roman"/>
              </a:rPr>
              <a:t>e</a:t>
            </a:r>
            <a:r>
              <a:rPr sz="2400" spc="5" dirty="0">
                <a:latin typeface="Times New Roman"/>
                <a:cs typeface="Times New Roman"/>
              </a:rPr>
              <a:t>r</a:t>
            </a:r>
            <a:r>
              <a:rPr sz="2400" spc="-35" dirty="0">
                <a:latin typeface="Times New Roman"/>
                <a:cs typeface="Times New Roman"/>
              </a:rPr>
              <a:t>m</a:t>
            </a:r>
            <a:r>
              <a:rPr sz="2400" spc="-15" dirty="0">
                <a:latin typeface="Times New Roman"/>
                <a:cs typeface="Times New Roman"/>
              </a:rPr>
              <a:t>a</a:t>
            </a:r>
            <a:r>
              <a:rPr sz="2400" spc="5" dirty="0">
                <a:latin typeface="Times New Roman"/>
                <a:cs typeface="Times New Roman"/>
              </a:rPr>
              <a:t>n</a:t>
            </a:r>
            <a:r>
              <a:rPr sz="2400" spc="-15" dirty="0">
                <a:latin typeface="Times New Roman"/>
                <a:cs typeface="Times New Roman"/>
              </a:rPr>
              <a:t>e</a:t>
            </a:r>
            <a:r>
              <a:rPr sz="2400" spc="5" dirty="0">
                <a:latin typeface="Times New Roman"/>
                <a:cs typeface="Times New Roman"/>
              </a:rPr>
              <a:t>n</a:t>
            </a:r>
            <a:r>
              <a:rPr sz="2400" dirty="0">
                <a:latin typeface="Times New Roman"/>
                <a:cs typeface="Times New Roman"/>
              </a:rPr>
              <a:t>t</a:t>
            </a:r>
            <a:r>
              <a:rPr sz="2400" spc="50" dirty="0">
                <a:latin typeface="Times New Roman"/>
                <a:cs typeface="Times New Roman"/>
              </a:rPr>
              <a:t> </a:t>
            </a:r>
            <a:r>
              <a:rPr sz="2400" spc="5" dirty="0">
                <a:latin typeface="Times New Roman"/>
                <a:cs typeface="Times New Roman"/>
              </a:rPr>
              <a:t>d</a:t>
            </a:r>
            <a:r>
              <a:rPr sz="2400" spc="-15" dirty="0">
                <a:latin typeface="Times New Roman"/>
                <a:cs typeface="Times New Roman"/>
              </a:rPr>
              <a:t>a</a:t>
            </a:r>
            <a:r>
              <a:rPr sz="2400" spc="-35" dirty="0">
                <a:latin typeface="Times New Roman"/>
                <a:cs typeface="Times New Roman"/>
              </a:rPr>
              <a:t>m</a:t>
            </a:r>
            <a:r>
              <a:rPr sz="2400" spc="-15" dirty="0">
                <a:latin typeface="Times New Roman"/>
                <a:cs typeface="Times New Roman"/>
              </a:rPr>
              <a:t>a</a:t>
            </a:r>
            <a:r>
              <a:rPr sz="2400" spc="5" dirty="0">
                <a:latin typeface="Times New Roman"/>
                <a:cs typeface="Times New Roman"/>
              </a:rPr>
              <a:t>g</a:t>
            </a:r>
            <a:r>
              <a:rPr sz="2400" dirty="0">
                <a:latin typeface="Times New Roman"/>
                <a:cs typeface="Times New Roman"/>
              </a:rPr>
              <a:t>e</a:t>
            </a:r>
            <a:r>
              <a:rPr sz="2400" spc="80" dirty="0">
                <a:latin typeface="Times New Roman"/>
                <a:cs typeface="Times New Roman"/>
              </a:rPr>
              <a:t> </a:t>
            </a:r>
            <a:r>
              <a:rPr sz="2400" dirty="0">
                <a:latin typeface="Times New Roman"/>
                <a:cs typeface="Times New Roman"/>
              </a:rPr>
              <a:t>to</a:t>
            </a:r>
            <a:r>
              <a:rPr sz="2400" spc="10" dirty="0">
                <a:latin typeface="Times New Roman"/>
                <a:cs typeface="Times New Roman"/>
              </a:rPr>
              <a:t> </a:t>
            </a:r>
            <a:r>
              <a:rPr sz="2400" dirty="0">
                <a:latin typeface="Times New Roman"/>
                <a:cs typeface="Times New Roman"/>
              </a:rPr>
              <a:t>t</a:t>
            </a:r>
            <a:r>
              <a:rPr sz="2400" spc="5" dirty="0">
                <a:latin typeface="Times New Roman"/>
                <a:cs typeface="Times New Roman"/>
              </a:rPr>
              <a:t>h</a:t>
            </a:r>
            <a:r>
              <a:rPr sz="2400" dirty="0">
                <a:latin typeface="Times New Roman"/>
                <a:cs typeface="Times New Roman"/>
              </a:rPr>
              <a:t>e</a:t>
            </a:r>
            <a:r>
              <a:rPr sz="2400" spc="15" dirty="0">
                <a:latin typeface="Times New Roman"/>
                <a:cs typeface="Times New Roman"/>
              </a:rPr>
              <a:t> </a:t>
            </a:r>
            <a:r>
              <a:rPr sz="2400" spc="5" dirty="0">
                <a:latin typeface="Times New Roman"/>
                <a:cs typeface="Times New Roman"/>
              </a:rPr>
              <a:t>h</a:t>
            </a:r>
            <a:r>
              <a:rPr sz="2400" spc="-15" dirty="0">
                <a:latin typeface="Times New Roman"/>
                <a:cs typeface="Times New Roman"/>
              </a:rPr>
              <a:t>a</a:t>
            </a:r>
            <a:r>
              <a:rPr sz="2400" dirty="0">
                <a:latin typeface="Times New Roman"/>
                <a:cs typeface="Times New Roman"/>
              </a:rPr>
              <a:t>ir</a:t>
            </a:r>
            <a:r>
              <a:rPr sz="2400" spc="5" dirty="0">
                <a:latin typeface="Times New Roman"/>
                <a:cs typeface="Times New Roman"/>
              </a:rPr>
              <a:t> </a:t>
            </a:r>
            <a:r>
              <a:rPr sz="2400" spc="-15" dirty="0">
                <a:latin typeface="Times New Roman"/>
                <a:cs typeface="Times New Roman"/>
              </a:rPr>
              <a:t>ce</a:t>
            </a:r>
            <a:r>
              <a:rPr sz="2400" dirty="0">
                <a:latin typeface="Times New Roman"/>
                <a:cs typeface="Times New Roman"/>
              </a:rPr>
              <a:t>ll</a:t>
            </a:r>
            <a:r>
              <a:rPr sz="2400" spc="75" dirty="0">
                <a:latin typeface="Times New Roman"/>
                <a:cs typeface="Times New Roman"/>
              </a:rPr>
              <a:t> </a:t>
            </a:r>
            <a:r>
              <a:rPr sz="2400" spc="-15" dirty="0">
                <a:latin typeface="Times New Roman"/>
                <a:cs typeface="Times New Roman"/>
              </a:rPr>
              <a:t>e</a:t>
            </a:r>
            <a:r>
              <a:rPr sz="2400" spc="5" dirty="0">
                <a:latin typeface="Times New Roman"/>
                <a:cs typeface="Times New Roman"/>
              </a:rPr>
              <a:t>ith</a:t>
            </a:r>
            <a:r>
              <a:rPr sz="2400" spc="-15" dirty="0">
                <a:latin typeface="Times New Roman"/>
                <a:cs typeface="Times New Roman"/>
              </a:rPr>
              <a:t>e</a:t>
            </a:r>
            <a:r>
              <a:rPr sz="2400" dirty="0">
                <a:latin typeface="Times New Roman"/>
                <a:cs typeface="Times New Roman"/>
              </a:rPr>
              <a:t>r</a:t>
            </a:r>
            <a:r>
              <a:rPr sz="2400" spc="25" dirty="0">
                <a:latin typeface="Times New Roman"/>
                <a:cs typeface="Times New Roman"/>
              </a:rPr>
              <a:t> </a:t>
            </a:r>
            <a:r>
              <a:rPr sz="2400" spc="10" dirty="0">
                <a:latin typeface="Times New Roman"/>
                <a:cs typeface="Times New Roman"/>
              </a:rPr>
              <a:t>du</a:t>
            </a:r>
            <a:r>
              <a:rPr sz="2400" dirty="0">
                <a:latin typeface="Times New Roman"/>
                <a:cs typeface="Times New Roman"/>
              </a:rPr>
              <a:t>e</a:t>
            </a:r>
            <a:r>
              <a:rPr sz="2400" spc="5" dirty="0">
                <a:latin typeface="Times New Roman"/>
                <a:cs typeface="Times New Roman"/>
              </a:rPr>
              <a:t> t</a:t>
            </a:r>
            <a:r>
              <a:rPr sz="2400" dirty="0">
                <a:latin typeface="Times New Roman"/>
                <a:cs typeface="Times New Roman"/>
              </a:rPr>
              <a:t>o</a:t>
            </a:r>
            <a:r>
              <a:rPr sz="2400" spc="-20" dirty="0">
                <a:latin typeface="Times New Roman"/>
                <a:cs typeface="Times New Roman"/>
              </a:rPr>
              <a:t> </a:t>
            </a:r>
            <a:r>
              <a:rPr sz="2400" spc="10" dirty="0">
                <a:solidFill>
                  <a:srgbClr val="FF0000"/>
                </a:solidFill>
                <a:latin typeface="Times New Roman"/>
                <a:cs typeface="Times New Roman"/>
              </a:rPr>
              <a:t>b</a:t>
            </a:r>
            <a:r>
              <a:rPr sz="2400" spc="5" dirty="0">
                <a:solidFill>
                  <a:srgbClr val="FF0000"/>
                </a:solidFill>
                <a:latin typeface="Times New Roman"/>
                <a:cs typeface="Times New Roman"/>
              </a:rPr>
              <a:t>ri</a:t>
            </a:r>
            <a:r>
              <a:rPr sz="2400" spc="-15" dirty="0">
                <a:solidFill>
                  <a:srgbClr val="FF0000"/>
                </a:solidFill>
                <a:latin typeface="Times New Roman"/>
                <a:cs typeface="Times New Roman"/>
              </a:rPr>
              <a:t>e</a:t>
            </a:r>
            <a:r>
              <a:rPr sz="2400" dirty="0">
                <a:solidFill>
                  <a:srgbClr val="FF0000"/>
                </a:solidFill>
                <a:latin typeface="Times New Roman"/>
                <a:cs typeface="Times New Roman"/>
              </a:rPr>
              <a:t>f</a:t>
            </a:r>
            <a:r>
              <a:rPr lang="en-US" sz="2400" dirty="0">
                <a:solidFill>
                  <a:srgbClr val="FF0000"/>
                </a:solidFill>
                <a:latin typeface="Times New Roman"/>
                <a:cs typeface="Times New Roman"/>
              </a:rPr>
              <a:t> </a:t>
            </a:r>
            <a:r>
              <a:rPr sz="2400" spc="-15" dirty="0">
                <a:solidFill>
                  <a:srgbClr val="FF0000"/>
                </a:solidFill>
                <a:latin typeface="Times New Roman"/>
                <a:cs typeface="Times New Roman"/>
              </a:rPr>
              <a:t>e</a:t>
            </a:r>
            <a:r>
              <a:rPr sz="2400" spc="5" dirty="0">
                <a:solidFill>
                  <a:srgbClr val="FF0000"/>
                </a:solidFill>
                <a:latin typeface="Times New Roman"/>
                <a:cs typeface="Times New Roman"/>
              </a:rPr>
              <a:t>xpo</a:t>
            </a:r>
            <a:r>
              <a:rPr sz="2400" dirty="0">
                <a:solidFill>
                  <a:srgbClr val="FF0000"/>
                </a:solidFill>
                <a:latin typeface="Times New Roman"/>
                <a:cs typeface="Times New Roman"/>
              </a:rPr>
              <a:t>s</a:t>
            </a:r>
            <a:r>
              <a:rPr sz="2400" spc="15" dirty="0">
                <a:solidFill>
                  <a:srgbClr val="FF0000"/>
                </a:solidFill>
                <a:latin typeface="Times New Roman"/>
                <a:cs typeface="Times New Roman"/>
              </a:rPr>
              <a:t>u</a:t>
            </a:r>
            <a:r>
              <a:rPr sz="2400" dirty="0">
                <a:solidFill>
                  <a:srgbClr val="FF0000"/>
                </a:solidFill>
                <a:latin typeface="Times New Roman"/>
                <a:cs typeface="Times New Roman"/>
              </a:rPr>
              <a:t>re  to</a:t>
            </a:r>
            <a:r>
              <a:rPr sz="2400" spc="25" dirty="0">
                <a:solidFill>
                  <a:srgbClr val="FF0000"/>
                </a:solidFill>
                <a:latin typeface="Times New Roman"/>
                <a:cs typeface="Times New Roman"/>
              </a:rPr>
              <a:t> </a:t>
            </a:r>
            <a:r>
              <a:rPr sz="2400" dirty="0">
                <a:solidFill>
                  <a:srgbClr val="FF0000"/>
                </a:solidFill>
                <a:latin typeface="Times New Roman"/>
                <a:cs typeface="Times New Roman"/>
              </a:rPr>
              <a:t>high intensity</a:t>
            </a:r>
            <a:r>
              <a:rPr sz="2400" spc="-20" dirty="0">
                <a:solidFill>
                  <a:srgbClr val="FF0000"/>
                </a:solidFill>
                <a:latin typeface="Times New Roman"/>
                <a:cs typeface="Times New Roman"/>
              </a:rPr>
              <a:t> </a:t>
            </a:r>
            <a:r>
              <a:rPr sz="2400" dirty="0">
                <a:solidFill>
                  <a:srgbClr val="FF0000"/>
                </a:solidFill>
                <a:latin typeface="Times New Roman"/>
                <a:cs typeface="Times New Roman"/>
              </a:rPr>
              <a:t>sound</a:t>
            </a:r>
            <a:r>
              <a:rPr sz="2400" spc="-45" dirty="0">
                <a:solidFill>
                  <a:srgbClr val="FF0000"/>
                </a:solidFill>
                <a:latin typeface="Times New Roman"/>
                <a:cs typeface="Times New Roman"/>
              </a:rPr>
              <a:t> </a:t>
            </a:r>
            <a:r>
              <a:rPr sz="2400" dirty="0">
                <a:solidFill>
                  <a:srgbClr val="FF0000"/>
                </a:solidFill>
                <a:latin typeface="Times New Roman"/>
                <a:cs typeface="Times New Roman"/>
              </a:rPr>
              <a:t>or</a:t>
            </a:r>
            <a:r>
              <a:rPr sz="2400" spc="-10" dirty="0">
                <a:solidFill>
                  <a:srgbClr val="FF0000"/>
                </a:solidFill>
                <a:latin typeface="Times New Roman"/>
                <a:cs typeface="Times New Roman"/>
              </a:rPr>
              <a:t> </a:t>
            </a:r>
            <a:r>
              <a:rPr sz="2400" dirty="0">
                <a:solidFill>
                  <a:srgbClr val="FF0000"/>
                </a:solidFill>
                <a:latin typeface="Times New Roman"/>
                <a:cs typeface="Times New Roman"/>
              </a:rPr>
              <a:t>due</a:t>
            </a:r>
            <a:r>
              <a:rPr sz="2400" spc="25" dirty="0">
                <a:solidFill>
                  <a:srgbClr val="FF0000"/>
                </a:solidFill>
                <a:latin typeface="Times New Roman"/>
                <a:cs typeface="Times New Roman"/>
              </a:rPr>
              <a:t> </a:t>
            </a:r>
            <a:r>
              <a:rPr sz="2400" dirty="0">
                <a:solidFill>
                  <a:srgbClr val="FF0000"/>
                </a:solidFill>
                <a:latin typeface="Times New Roman"/>
                <a:cs typeface="Times New Roman"/>
              </a:rPr>
              <a:t>to</a:t>
            </a:r>
            <a:r>
              <a:rPr lang="en-US" sz="2400" dirty="0">
                <a:solidFill>
                  <a:srgbClr val="FF0000"/>
                </a:solidFill>
                <a:latin typeface="Times New Roman"/>
                <a:cs typeface="Times New Roman"/>
              </a:rPr>
              <a:t> </a:t>
            </a:r>
            <a:r>
              <a:rPr sz="2400" spc="-5" dirty="0">
                <a:solidFill>
                  <a:srgbClr val="FF0000"/>
                </a:solidFill>
                <a:latin typeface="Times New Roman"/>
                <a:cs typeface="Times New Roman"/>
              </a:rPr>
              <a:t>cumulative </a:t>
            </a:r>
            <a:r>
              <a:rPr sz="2400" spc="-15" dirty="0">
                <a:solidFill>
                  <a:srgbClr val="FF0000"/>
                </a:solidFill>
                <a:latin typeface="Times New Roman"/>
                <a:cs typeface="Times New Roman"/>
              </a:rPr>
              <a:t>effect </a:t>
            </a:r>
            <a:r>
              <a:rPr sz="2400" spc="5" dirty="0">
                <a:solidFill>
                  <a:srgbClr val="FF0000"/>
                </a:solidFill>
                <a:latin typeface="Times New Roman"/>
                <a:cs typeface="Times New Roman"/>
              </a:rPr>
              <a:t>of long </a:t>
            </a:r>
            <a:r>
              <a:rPr sz="2400" spc="10" dirty="0">
                <a:solidFill>
                  <a:srgbClr val="FF0000"/>
                </a:solidFill>
                <a:latin typeface="Times New Roman"/>
                <a:cs typeface="Times New Roman"/>
              </a:rPr>
              <a:t> </a:t>
            </a:r>
            <a:r>
              <a:rPr sz="2400" dirty="0">
                <a:solidFill>
                  <a:srgbClr val="FF0000"/>
                </a:solidFill>
                <a:latin typeface="Times New Roman"/>
                <a:cs typeface="Times New Roman"/>
              </a:rPr>
              <a:t>term</a:t>
            </a:r>
            <a:r>
              <a:rPr sz="2400" spc="5" dirty="0">
                <a:solidFill>
                  <a:srgbClr val="FF0000"/>
                </a:solidFill>
                <a:latin typeface="Times New Roman"/>
                <a:cs typeface="Times New Roman"/>
              </a:rPr>
              <a:t> </a:t>
            </a:r>
            <a:r>
              <a:rPr sz="2400" dirty="0">
                <a:solidFill>
                  <a:srgbClr val="FF0000"/>
                </a:solidFill>
                <a:latin typeface="Times New Roman"/>
                <a:cs typeface="Times New Roman"/>
              </a:rPr>
              <a:t>exposure</a:t>
            </a:r>
            <a:r>
              <a:rPr sz="2400" spc="-25" dirty="0">
                <a:solidFill>
                  <a:srgbClr val="FF0000"/>
                </a:solidFill>
                <a:latin typeface="Times New Roman"/>
                <a:cs typeface="Times New Roman"/>
              </a:rPr>
              <a:t> </a:t>
            </a:r>
            <a:r>
              <a:rPr sz="2400" dirty="0">
                <a:solidFill>
                  <a:srgbClr val="FF0000"/>
                </a:solidFill>
                <a:latin typeface="Times New Roman"/>
                <a:cs typeface="Times New Roman"/>
              </a:rPr>
              <a:t>to</a:t>
            </a:r>
            <a:r>
              <a:rPr sz="2400" spc="-15" dirty="0">
                <a:solidFill>
                  <a:srgbClr val="FF0000"/>
                </a:solidFill>
                <a:latin typeface="Times New Roman"/>
                <a:cs typeface="Times New Roman"/>
              </a:rPr>
              <a:t> </a:t>
            </a:r>
            <a:r>
              <a:rPr sz="2400" dirty="0">
                <a:solidFill>
                  <a:srgbClr val="FF0000"/>
                </a:solidFill>
                <a:latin typeface="Times New Roman"/>
                <a:cs typeface="Times New Roman"/>
              </a:rPr>
              <a:t>noise.</a:t>
            </a:r>
            <a:endParaRPr lang="en-US" sz="2400" dirty="0">
              <a:solidFill>
                <a:srgbClr val="FF0000"/>
              </a:solidFill>
              <a:latin typeface="Times New Roman"/>
              <a:cs typeface="Times New Roman"/>
            </a:endParaRPr>
          </a:p>
          <a:p>
            <a:pPr marL="585470" marR="5080" indent="-573405">
              <a:lnSpc>
                <a:spcPts val="3240"/>
              </a:lnSpc>
              <a:spcBef>
                <a:spcPts val="895"/>
              </a:spcBef>
              <a:buClr>
                <a:srgbClr val="797979"/>
              </a:buClr>
              <a:buChar char="-"/>
              <a:tabLst>
                <a:tab pos="585470" algn="l"/>
                <a:tab pos="586105" algn="l"/>
                <a:tab pos="6094730" algn="l"/>
                <a:tab pos="8813800" algn="l"/>
              </a:tabLst>
            </a:pPr>
            <a:r>
              <a:rPr lang="ar-JO" sz="2400" dirty="0">
                <a:latin typeface="Times New Roman"/>
                <a:cs typeface="Times New Roman"/>
              </a:rPr>
              <a:t>ضرر دائم لخلية الشعر إما بسبب التعرض القصير للصوت عالي الكثافة أو بسبب التأثير التراكمي للتعرض طويل المدى للضوضاء</a:t>
            </a:r>
            <a:endParaRPr sz="2400" dirty="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838200" y="5330952"/>
            <a:ext cx="10515600" cy="899160"/>
            <a:chOff x="838200" y="5330952"/>
            <a:chExt cx="10515600" cy="899160"/>
          </a:xfrm>
        </p:grpSpPr>
        <p:sp>
          <p:nvSpPr>
            <p:cNvPr id="3" name="object 3"/>
            <p:cNvSpPr/>
            <p:nvPr/>
          </p:nvSpPr>
          <p:spPr>
            <a:xfrm>
              <a:off x="838200" y="5416296"/>
              <a:ext cx="10515600" cy="585470"/>
            </a:xfrm>
            <a:custGeom>
              <a:avLst/>
              <a:gdLst/>
              <a:ahLst/>
              <a:cxnLst/>
              <a:rect l="l" t="t" r="r" b="b"/>
              <a:pathLst>
                <a:path w="10515600" h="585470">
                  <a:moveTo>
                    <a:pt x="10515600" y="0"/>
                  </a:moveTo>
                  <a:lnTo>
                    <a:pt x="0" y="0"/>
                  </a:lnTo>
                  <a:lnTo>
                    <a:pt x="0" y="584961"/>
                  </a:lnTo>
                  <a:lnTo>
                    <a:pt x="10515600" y="584961"/>
                  </a:lnTo>
                  <a:lnTo>
                    <a:pt x="10515600" y="0"/>
                  </a:lnTo>
                  <a:close/>
                </a:path>
              </a:pathLst>
            </a:custGeom>
            <a:solidFill>
              <a:srgbClr val="FF0000"/>
            </a:solidFill>
          </p:spPr>
          <p:txBody>
            <a:bodyPr wrap="square" lIns="0" tIns="0" rIns="0" bIns="0" rtlCol="0"/>
            <a:lstStyle/>
            <a:p>
              <a:endParaRPr/>
            </a:p>
          </p:txBody>
        </p:sp>
        <p:pic>
          <p:nvPicPr>
            <p:cNvPr id="4" name="object 4"/>
            <p:cNvPicPr/>
            <p:nvPr/>
          </p:nvPicPr>
          <p:blipFill>
            <a:blip r:embed="rId2" cstate="print"/>
            <a:stretch>
              <a:fillRect/>
            </a:stretch>
          </p:blipFill>
          <p:spPr>
            <a:xfrm>
              <a:off x="1097279" y="5330952"/>
              <a:ext cx="5769864" cy="899160"/>
            </a:xfrm>
            <a:prstGeom prst="rect">
              <a:avLst/>
            </a:prstGeom>
          </p:spPr>
        </p:pic>
        <p:pic>
          <p:nvPicPr>
            <p:cNvPr id="5" name="object 5"/>
            <p:cNvPicPr/>
            <p:nvPr/>
          </p:nvPicPr>
          <p:blipFill>
            <a:blip r:embed="rId3" cstate="print"/>
            <a:stretch>
              <a:fillRect/>
            </a:stretch>
          </p:blipFill>
          <p:spPr>
            <a:xfrm>
              <a:off x="6333744" y="5330952"/>
              <a:ext cx="1210055" cy="899160"/>
            </a:xfrm>
            <a:prstGeom prst="rect">
              <a:avLst/>
            </a:prstGeom>
          </p:spPr>
        </p:pic>
        <p:pic>
          <p:nvPicPr>
            <p:cNvPr id="6" name="object 6"/>
            <p:cNvPicPr/>
            <p:nvPr/>
          </p:nvPicPr>
          <p:blipFill>
            <a:blip r:embed="rId4" cstate="print"/>
            <a:stretch>
              <a:fillRect/>
            </a:stretch>
          </p:blipFill>
          <p:spPr>
            <a:xfrm>
              <a:off x="7010400" y="5330952"/>
              <a:ext cx="4227576" cy="899160"/>
            </a:xfrm>
            <a:prstGeom prst="rect">
              <a:avLst/>
            </a:prstGeom>
          </p:spPr>
        </p:pic>
      </p:grpSp>
      <p:sp>
        <p:nvSpPr>
          <p:cNvPr id="7" name="object 7"/>
          <p:cNvSpPr txBox="1"/>
          <p:nvPr/>
        </p:nvSpPr>
        <p:spPr>
          <a:xfrm>
            <a:off x="685800" y="600156"/>
            <a:ext cx="11049000" cy="5449569"/>
          </a:xfrm>
          <a:prstGeom prst="rect">
            <a:avLst/>
          </a:prstGeom>
        </p:spPr>
        <p:txBody>
          <a:bodyPr vert="horz" wrap="square" lIns="0" tIns="12065" rIns="0" bIns="0" rtlCol="0">
            <a:spAutoFit/>
          </a:bodyPr>
          <a:lstStyle/>
          <a:p>
            <a:pPr marL="12700" marR="5080" algn="just">
              <a:lnSpc>
                <a:spcPct val="100000"/>
              </a:lnSpc>
              <a:spcBef>
                <a:spcPts val="95"/>
              </a:spcBef>
            </a:pPr>
            <a:r>
              <a:rPr sz="3200" b="1" spc="-10" dirty="0">
                <a:solidFill>
                  <a:srgbClr val="006600"/>
                </a:solidFill>
                <a:latin typeface="Calibri"/>
                <a:cs typeface="Calibri"/>
              </a:rPr>
              <a:t>In</a:t>
            </a:r>
            <a:r>
              <a:rPr sz="3200" b="1" spc="-5" dirty="0">
                <a:solidFill>
                  <a:srgbClr val="006600"/>
                </a:solidFill>
                <a:latin typeface="Calibri"/>
                <a:cs typeface="Calibri"/>
              </a:rPr>
              <a:t> </a:t>
            </a:r>
            <a:r>
              <a:rPr sz="3200" b="1" spc="-30" dirty="0">
                <a:solidFill>
                  <a:srgbClr val="006600"/>
                </a:solidFill>
                <a:latin typeface="Calibri"/>
                <a:cs typeface="Calibri"/>
              </a:rPr>
              <a:t>evaluating</a:t>
            </a:r>
            <a:r>
              <a:rPr sz="3200" b="1" spc="-25" dirty="0">
                <a:solidFill>
                  <a:srgbClr val="006600"/>
                </a:solidFill>
                <a:latin typeface="Calibri"/>
                <a:cs typeface="Calibri"/>
              </a:rPr>
              <a:t> </a:t>
            </a:r>
            <a:r>
              <a:rPr sz="3200" b="1" spc="-5" dirty="0">
                <a:solidFill>
                  <a:srgbClr val="006600"/>
                </a:solidFill>
                <a:latin typeface="Calibri"/>
                <a:cs typeface="Calibri"/>
              </a:rPr>
              <a:t>a</a:t>
            </a:r>
            <a:r>
              <a:rPr sz="3200" b="1" dirty="0">
                <a:solidFill>
                  <a:srgbClr val="006600"/>
                </a:solidFill>
                <a:latin typeface="Calibri"/>
                <a:cs typeface="Calibri"/>
              </a:rPr>
              <a:t> </a:t>
            </a:r>
            <a:r>
              <a:rPr sz="3200" b="1" spc="-10" dirty="0">
                <a:solidFill>
                  <a:srgbClr val="006600"/>
                </a:solidFill>
                <a:latin typeface="Calibri"/>
                <a:cs typeface="Calibri"/>
              </a:rPr>
              <a:t>hearing</a:t>
            </a:r>
            <a:r>
              <a:rPr sz="3200" b="1" spc="-5" dirty="0">
                <a:solidFill>
                  <a:srgbClr val="006600"/>
                </a:solidFill>
                <a:latin typeface="Calibri"/>
                <a:cs typeface="Calibri"/>
              </a:rPr>
              <a:t> </a:t>
            </a:r>
            <a:r>
              <a:rPr sz="3200" b="1" spc="-15" dirty="0">
                <a:solidFill>
                  <a:srgbClr val="006600"/>
                </a:solidFill>
                <a:latin typeface="Calibri"/>
                <a:cs typeface="Calibri"/>
              </a:rPr>
              <a:t>impaired</a:t>
            </a:r>
            <a:r>
              <a:rPr sz="3200" b="1" spc="-10" dirty="0">
                <a:solidFill>
                  <a:srgbClr val="006600"/>
                </a:solidFill>
                <a:latin typeface="Calibri"/>
                <a:cs typeface="Calibri"/>
              </a:rPr>
              <a:t> </a:t>
            </a:r>
            <a:r>
              <a:rPr sz="3200" b="1" spc="-20" dirty="0">
                <a:solidFill>
                  <a:srgbClr val="006600"/>
                </a:solidFill>
                <a:latin typeface="Calibri"/>
                <a:cs typeface="Calibri"/>
              </a:rPr>
              <a:t>person</a:t>
            </a:r>
            <a:r>
              <a:rPr sz="3200" b="1" spc="-15" dirty="0">
                <a:solidFill>
                  <a:srgbClr val="006600"/>
                </a:solidFill>
                <a:latin typeface="Calibri"/>
                <a:cs typeface="Calibri"/>
              </a:rPr>
              <a:t> </a:t>
            </a:r>
            <a:r>
              <a:rPr sz="3200" b="1" spc="-40" dirty="0">
                <a:solidFill>
                  <a:srgbClr val="006600"/>
                </a:solidFill>
                <a:latin typeface="Calibri"/>
                <a:cs typeface="Calibri"/>
              </a:rPr>
              <a:t>pure</a:t>
            </a:r>
            <a:r>
              <a:rPr sz="3200" b="1" spc="-35" dirty="0">
                <a:solidFill>
                  <a:srgbClr val="006600"/>
                </a:solidFill>
                <a:latin typeface="Calibri"/>
                <a:cs typeface="Calibri"/>
              </a:rPr>
              <a:t> </a:t>
            </a:r>
            <a:r>
              <a:rPr sz="3200" b="1" spc="-15" dirty="0">
                <a:solidFill>
                  <a:srgbClr val="006600"/>
                </a:solidFill>
                <a:latin typeface="Calibri"/>
                <a:cs typeface="Calibri"/>
              </a:rPr>
              <a:t>tone </a:t>
            </a:r>
            <a:r>
              <a:rPr sz="3200" b="1" spc="-10" dirty="0">
                <a:solidFill>
                  <a:srgbClr val="006600"/>
                </a:solidFill>
                <a:latin typeface="Calibri"/>
                <a:cs typeface="Calibri"/>
              </a:rPr>
              <a:t> audiometric</a:t>
            </a:r>
            <a:r>
              <a:rPr sz="3200" b="1" spc="-15" dirty="0">
                <a:solidFill>
                  <a:srgbClr val="006600"/>
                </a:solidFill>
                <a:latin typeface="Calibri"/>
                <a:cs typeface="Calibri"/>
              </a:rPr>
              <a:t> </a:t>
            </a:r>
            <a:r>
              <a:rPr sz="3200" b="1" spc="-20" dirty="0">
                <a:solidFill>
                  <a:srgbClr val="006600"/>
                </a:solidFill>
                <a:latin typeface="Calibri"/>
                <a:cs typeface="Calibri"/>
              </a:rPr>
              <a:t>testing</a:t>
            </a:r>
            <a:r>
              <a:rPr sz="3200" b="1" spc="-55" dirty="0">
                <a:solidFill>
                  <a:srgbClr val="006600"/>
                </a:solidFill>
                <a:latin typeface="Calibri"/>
                <a:cs typeface="Calibri"/>
              </a:rPr>
              <a:t> </a:t>
            </a:r>
            <a:r>
              <a:rPr sz="3200" b="1" dirty="0">
                <a:solidFill>
                  <a:srgbClr val="006600"/>
                </a:solidFill>
                <a:latin typeface="Calibri"/>
                <a:cs typeface="Calibri"/>
              </a:rPr>
              <a:t>is</a:t>
            </a:r>
            <a:r>
              <a:rPr sz="3200" b="1" spc="-10" dirty="0">
                <a:solidFill>
                  <a:srgbClr val="006600"/>
                </a:solidFill>
                <a:latin typeface="Calibri"/>
                <a:cs typeface="Calibri"/>
              </a:rPr>
              <a:t> important</a:t>
            </a:r>
            <a:r>
              <a:rPr sz="3200" spc="-10" dirty="0">
                <a:solidFill>
                  <a:srgbClr val="006600"/>
                </a:solidFill>
                <a:latin typeface="Calibri"/>
                <a:cs typeface="Calibri"/>
              </a:rPr>
              <a:t>.</a:t>
            </a:r>
            <a:endParaRPr lang="en-US" sz="3200" spc="-10" dirty="0">
              <a:solidFill>
                <a:srgbClr val="006600"/>
              </a:solidFill>
              <a:latin typeface="Calibri"/>
              <a:cs typeface="Calibri"/>
            </a:endParaRPr>
          </a:p>
          <a:p>
            <a:pPr marL="12700" marR="5080" algn="just">
              <a:lnSpc>
                <a:spcPct val="100000"/>
              </a:lnSpc>
              <a:spcBef>
                <a:spcPts val="95"/>
              </a:spcBef>
            </a:pPr>
            <a:r>
              <a:rPr lang="ar-JO" sz="2400" dirty="0">
                <a:latin typeface="Calibri"/>
                <a:cs typeface="Calibri"/>
              </a:rPr>
              <a:t>في تقييم شخص ضعيف السمع ، من المهم إجراء اختبار قياس السمع</a:t>
            </a:r>
            <a:endParaRPr sz="2400" dirty="0">
              <a:latin typeface="Calibri"/>
              <a:cs typeface="Calibri"/>
            </a:endParaRPr>
          </a:p>
          <a:p>
            <a:pPr>
              <a:lnSpc>
                <a:spcPct val="100000"/>
              </a:lnSpc>
              <a:spcBef>
                <a:spcPts val="35"/>
              </a:spcBef>
            </a:pPr>
            <a:endParaRPr sz="4300" dirty="0">
              <a:latin typeface="Calibri"/>
              <a:cs typeface="Calibri"/>
            </a:endParaRPr>
          </a:p>
          <a:p>
            <a:pPr marL="12700" marR="5715" algn="just">
              <a:lnSpc>
                <a:spcPct val="100000"/>
              </a:lnSpc>
            </a:pPr>
            <a:r>
              <a:rPr sz="3200" spc="-10" dirty="0">
                <a:latin typeface="Calibri"/>
                <a:cs typeface="Calibri"/>
              </a:rPr>
              <a:t>During </a:t>
            </a:r>
            <a:r>
              <a:rPr sz="3200" spc="-5" dirty="0">
                <a:latin typeface="Calibri"/>
                <a:cs typeface="Calibri"/>
              </a:rPr>
              <a:t>the </a:t>
            </a:r>
            <a:r>
              <a:rPr sz="3200" spc="-35" dirty="0">
                <a:latin typeface="Calibri"/>
                <a:cs typeface="Calibri"/>
              </a:rPr>
              <a:t>test, </a:t>
            </a:r>
            <a:r>
              <a:rPr sz="3200" spc="-10" dirty="0">
                <a:latin typeface="Calibri"/>
                <a:cs typeface="Calibri"/>
              </a:rPr>
              <a:t>tone </a:t>
            </a:r>
            <a:r>
              <a:rPr sz="3200" spc="-20" dirty="0">
                <a:latin typeface="Calibri"/>
                <a:cs typeface="Calibri"/>
              </a:rPr>
              <a:t>levels </a:t>
            </a:r>
            <a:r>
              <a:rPr sz="3200" spc="-40" dirty="0">
                <a:latin typeface="Calibri"/>
                <a:cs typeface="Calibri"/>
              </a:rPr>
              <a:t>are </a:t>
            </a:r>
            <a:r>
              <a:rPr sz="3200" spc="-10" dirty="0">
                <a:latin typeface="Calibri"/>
                <a:cs typeface="Calibri"/>
              </a:rPr>
              <a:t>increased </a:t>
            </a:r>
            <a:r>
              <a:rPr sz="3200" dirty="0">
                <a:latin typeface="Calibri"/>
                <a:cs typeface="Calibri"/>
              </a:rPr>
              <a:t>in </a:t>
            </a:r>
            <a:r>
              <a:rPr sz="3200" spc="-10" dirty="0">
                <a:latin typeface="Calibri"/>
                <a:cs typeface="Calibri"/>
              </a:rPr>
              <a:t>volume </a:t>
            </a:r>
            <a:r>
              <a:rPr sz="3200" spc="-15" dirty="0">
                <a:latin typeface="Calibri"/>
                <a:cs typeface="Calibri"/>
              </a:rPr>
              <a:t>until </a:t>
            </a:r>
            <a:r>
              <a:rPr sz="3200" spc="-10" dirty="0">
                <a:latin typeface="Calibri"/>
                <a:cs typeface="Calibri"/>
              </a:rPr>
              <a:t>the </a:t>
            </a:r>
            <a:r>
              <a:rPr sz="3200" spc="-5" dirty="0">
                <a:latin typeface="Calibri"/>
                <a:cs typeface="Calibri"/>
              </a:rPr>
              <a:t> </a:t>
            </a:r>
            <a:r>
              <a:rPr sz="3200" spc="-25" dirty="0">
                <a:latin typeface="Calibri"/>
                <a:cs typeface="Calibri"/>
              </a:rPr>
              <a:t>person </a:t>
            </a:r>
            <a:r>
              <a:rPr sz="3200" spc="-40" dirty="0">
                <a:latin typeface="Calibri"/>
                <a:cs typeface="Calibri"/>
              </a:rPr>
              <a:t>recognizes </a:t>
            </a:r>
            <a:r>
              <a:rPr sz="3200" spc="-5" dirty="0">
                <a:latin typeface="Calibri"/>
                <a:cs typeface="Calibri"/>
              </a:rPr>
              <a:t>the sound. The </a:t>
            </a:r>
            <a:r>
              <a:rPr sz="3200" spc="5" dirty="0">
                <a:latin typeface="Calibri"/>
                <a:cs typeface="Calibri"/>
              </a:rPr>
              <a:t>dB </a:t>
            </a:r>
            <a:r>
              <a:rPr sz="3200" spc="-10" dirty="0">
                <a:latin typeface="Calibri"/>
                <a:cs typeface="Calibri"/>
              </a:rPr>
              <a:t>reading </a:t>
            </a:r>
            <a:r>
              <a:rPr sz="3200" spc="-15" dirty="0">
                <a:latin typeface="Calibri"/>
                <a:cs typeface="Calibri"/>
              </a:rPr>
              <a:t>at </a:t>
            </a:r>
            <a:r>
              <a:rPr sz="3200" spc="-5" dirty="0">
                <a:latin typeface="Calibri"/>
                <a:cs typeface="Calibri"/>
              </a:rPr>
              <a:t>this time </a:t>
            </a:r>
            <a:r>
              <a:rPr sz="3200" spc="5" dirty="0">
                <a:latin typeface="Calibri"/>
                <a:cs typeface="Calibri"/>
              </a:rPr>
              <a:t>is </a:t>
            </a:r>
            <a:r>
              <a:rPr sz="3200" spc="10" dirty="0">
                <a:latin typeface="Calibri"/>
                <a:cs typeface="Calibri"/>
              </a:rPr>
              <a:t> </a:t>
            </a:r>
            <a:r>
              <a:rPr sz="3200" spc="-45" dirty="0">
                <a:latin typeface="Calibri"/>
                <a:cs typeface="Calibri"/>
              </a:rPr>
              <a:t>recorded</a:t>
            </a:r>
            <a:r>
              <a:rPr sz="3200" spc="45" dirty="0">
                <a:latin typeface="Calibri"/>
                <a:cs typeface="Calibri"/>
              </a:rPr>
              <a:t> </a:t>
            </a:r>
            <a:r>
              <a:rPr sz="3200" spc="-5" dirty="0">
                <a:latin typeface="Calibri"/>
                <a:cs typeface="Calibri"/>
              </a:rPr>
              <a:t>and</a:t>
            </a:r>
            <a:r>
              <a:rPr sz="3200" spc="50" dirty="0">
                <a:latin typeface="Calibri"/>
                <a:cs typeface="Calibri"/>
              </a:rPr>
              <a:t> </a:t>
            </a:r>
            <a:r>
              <a:rPr sz="3200" spc="-25" dirty="0">
                <a:latin typeface="Calibri"/>
                <a:cs typeface="Calibri"/>
              </a:rPr>
              <a:t>represent</a:t>
            </a:r>
            <a:r>
              <a:rPr sz="3200" spc="-85" dirty="0">
                <a:latin typeface="Calibri"/>
                <a:cs typeface="Calibri"/>
              </a:rPr>
              <a:t> </a:t>
            </a:r>
            <a:r>
              <a:rPr sz="3200" spc="-10" dirty="0">
                <a:latin typeface="Calibri"/>
                <a:cs typeface="Calibri"/>
              </a:rPr>
              <a:t>hearing</a:t>
            </a:r>
            <a:r>
              <a:rPr sz="3200" spc="40" dirty="0">
                <a:latin typeface="Calibri"/>
                <a:cs typeface="Calibri"/>
              </a:rPr>
              <a:t> </a:t>
            </a:r>
            <a:r>
              <a:rPr sz="3200" spc="-10" dirty="0">
                <a:latin typeface="Calibri"/>
                <a:cs typeface="Calibri"/>
              </a:rPr>
              <a:t>threshold </a:t>
            </a:r>
            <a:r>
              <a:rPr sz="3200" spc="-25" dirty="0">
                <a:latin typeface="Calibri"/>
                <a:cs typeface="Calibri"/>
              </a:rPr>
              <a:t>at</a:t>
            </a:r>
            <a:r>
              <a:rPr sz="3200" spc="-20" dirty="0">
                <a:latin typeface="Calibri"/>
                <a:cs typeface="Calibri"/>
              </a:rPr>
              <a:t> </a:t>
            </a:r>
            <a:r>
              <a:rPr sz="3200" spc="-10" dirty="0">
                <a:latin typeface="Calibri"/>
                <a:cs typeface="Calibri"/>
              </a:rPr>
              <a:t>that</a:t>
            </a:r>
            <a:r>
              <a:rPr sz="3200" spc="-5" dirty="0">
                <a:latin typeface="Calibri"/>
                <a:cs typeface="Calibri"/>
              </a:rPr>
              <a:t> </a:t>
            </a:r>
            <a:r>
              <a:rPr sz="3200" spc="-55" dirty="0">
                <a:latin typeface="Calibri"/>
                <a:cs typeface="Calibri"/>
              </a:rPr>
              <a:t>frequency.</a:t>
            </a:r>
            <a:endParaRPr lang="en-US" sz="3200" spc="-55" dirty="0">
              <a:latin typeface="Calibri"/>
              <a:cs typeface="Calibri"/>
            </a:endParaRPr>
          </a:p>
          <a:p>
            <a:pPr marL="12700" marR="5715" algn="just">
              <a:lnSpc>
                <a:spcPct val="100000"/>
              </a:lnSpc>
            </a:pPr>
            <a:r>
              <a:rPr lang="ar-JO" sz="2400" dirty="0">
                <a:latin typeface="Calibri"/>
                <a:cs typeface="Calibri"/>
              </a:rPr>
              <a:t>أثناء الاختبار ، تزداد مستويات النغمة في الحجم حتى يتعرف الشخص على الصوت. يتم تسجيل قراءة ديسيبل في هذا الوقت وتمثل حد السمع عند هذا الترد</a:t>
            </a:r>
            <a:r>
              <a:rPr lang="ar-JO" sz="3200" dirty="0">
                <a:latin typeface="Calibri"/>
                <a:cs typeface="Calibri"/>
              </a:rPr>
              <a:t>د</a:t>
            </a:r>
            <a:endParaRPr sz="3200" dirty="0">
              <a:latin typeface="Calibri"/>
              <a:cs typeface="Calibri"/>
            </a:endParaRPr>
          </a:p>
          <a:p>
            <a:pPr>
              <a:lnSpc>
                <a:spcPct val="100000"/>
              </a:lnSpc>
              <a:spcBef>
                <a:spcPts val="5"/>
              </a:spcBef>
            </a:pPr>
            <a:endParaRPr sz="2950" dirty="0">
              <a:latin typeface="Calibri"/>
              <a:cs typeface="Calibri"/>
            </a:endParaRPr>
          </a:p>
          <a:p>
            <a:pPr marL="317500">
              <a:lnSpc>
                <a:spcPct val="100000"/>
              </a:lnSpc>
              <a:spcBef>
                <a:spcPts val="5"/>
              </a:spcBef>
            </a:pPr>
            <a:r>
              <a:rPr sz="3200" spc="30" dirty="0">
                <a:solidFill>
                  <a:srgbClr val="FFFFFF"/>
                </a:solidFill>
                <a:latin typeface="Arial Black"/>
                <a:cs typeface="Arial Black"/>
              </a:rPr>
              <a:t>Threshold</a:t>
            </a:r>
            <a:r>
              <a:rPr sz="3200" spc="-40" dirty="0">
                <a:solidFill>
                  <a:srgbClr val="FFFFFF"/>
                </a:solidFill>
                <a:latin typeface="Arial Black"/>
                <a:cs typeface="Arial Black"/>
              </a:rPr>
              <a:t> </a:t>
            </a:r>
            <a:r>
              <a:rPr sz="3200" spc="-50" dirty="0">
                <a:solidFill>
                  <a:srgbClr val="FFFFFF"/>
                </a:solidFill>
                <a:latin typeface="Arial Black"/>
                <a:cs typeface="Arial Black"/>
              </a:rPr>
              <a:t>levels</a:t>
            </a:r>
            <a:r>
              <a:rPr sz="3200" spc="-105" dirty="0">
                <a:solidFill>
                  <a:srgbClr val="FFFFFF"/>
                </a:solidFill>
                <a:latin typeface="Arial Black"/>
                <a:cs typeface="Arial Black"/>
              </a:rPr>
              <a:t> </a:t>
            </a:r>
            <a:r>
              <a:rPr sz="3200" spc="-60" dirty="0">
                <a:solidFill>
                  <a:srgbClr val="FFFFFF"/>
                </a:solidFill>
                <a:latin typeface="Arial Black"/>
                <a:cs typeface="Arial Black"/>
              </a:rPr>
              <a:t>above</a:t>
            </a:r>
            <a:r>
              <a:rPr sz="3200" spc="-80" dirty="0">
                <a:solidFill>
                  <a:srgbClr val="FFFFFF"/>
                </a:solidFill>
                <a:latin typeface="Arial Black"/>
                <a:cs typeface="Arial Black"/>
              </a:rPr>
              <a:t> </a:t>
            </a:r>
            <a:r>
              <a:rPr sz="3200" spc="-5" dirty="0">
                <a:solidFill>
                  <a:srgbClr val="FFFFFF"/>
                </a:solidFill>
                <a:latin typeface="Arial Black"/>
                <a:cs typeface="Arial Black"/>
              </a:rPr>
              <a:t>25</a:t>
            </a:r>
            <a:r>
              <a:rPr sz="3200" spc="-10" dirty="0">
                <a:solidFill>
                  <a:srgbClr val="FFFFFF"/>
                </a:solidFill>
                <a:latin typeface="Arial Black"/>
                <a:cs typeface="Arial Black"/>
              </a:rPr>
              <a:t> </a:t>
            </a:r>
            <a:r>
              <a:rPr sz="3200" spc="-5" dirty="0">
                <a:solidFill>
                  <a:srgbClr val="FFFFFF"/>
                </a:solidFill>
                <a:latin typeface="Arial Black"/>
                <a:cs typeface="Arial Black"/>
              </a:rPr>
              <a:t>dB</a:t>
            </a:r>
            <a:r>
              <a:rPr sz="3200" spc="-20" dirty="0">
                <a:solidFill>
                  <a:srgbClr val="FFFFFF"/>
                </a:solidFill>
                <a:latin typeface="Arial Black"/>
                <a:cs typeface="Arial Black"/>
              </a:rPr>
              <a:t> </a:t>
            </a:r>
            <a:r>
              <a:rPr sz="3200" spc="25" dirty="0">
                <a:solidFill>
                  <a:srgbClr val="FFFFFF"/>
                </a:solidFill>
                <a:latin typeface="Arial Black"/>
                <a:cs typeface="Arial Black"/>
              </a:rPr>
              <a:t>are</a:t>
            </a:r>
            <a:r>
              <a:rPr sz="3200" spc="20" dirty="0">
                <a:solidFill>
                  <a:srgbClr val="FFFFFF"/>
                </a:solidFill>
                <a:latin typeface="Arial Black"/>
                <a:cs typeface="Arial Black"/>
              </a:rPr>
              <a:t> </a:t>
            </a:r>
            <a:r>
              <a:rPr sz="3200" spc="35" dirty="0">
                <a:solidFill>
                  <a:srgbClr val="FFFFFF"/>
                </a:solidFill>
                <a:latin typeface="Arial Black"/>
                <a:cs typeface="Arial Black"/>
              </a:rPr>
              <a:t>abnormal</a:t>
            </a:r>
            <a:endParaRPr sz="3200" dirty="0">
              <a:latin typeface="Arial Black"/>
              <a:cs typeface="Arial Black"/>
            </a:endParaRPr>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365759"/>
            <a:ext cx="10515600" cy="1325880"/>
          </a:xfrm>
          <a:prstGeom prst="rect">
            <a:avLst/>
          </a:prstGeom>
          <a:solidFill>
            <a:srgbClr val="CCFF99"/>
          </a:solidFill>
        </p:spPr>
        <p:txBody>
          <a:bodyPr vert="horz" wrap="square" lIns="0" tIns="73025" rIns="0" bIns="0" rtlCol="0">
            <a:spAutoFit/>
          </a:bodyPr>
          <a:lstStyle/>
          <a:p>
            <a:pPr marL="82550" algn="ctr">
              <a:lnSpc>
                <a:spcPct val="100000"/>
              </a:lnSpc>
              <a:spcBef>
                <a:spcPts val="575"/>
              </a:spcBef>
            </a:pPr>
            <a:r>
              <a:rPr sz="6000" dirty="0"/>
              <a:t>Noise</a:t>
            </a:r>
            <a:r>
              <a:rPr sz="6000" spc="1810" dirty="0"/>
              <a:t> </a:t>
            </a:r>
            <a:r>
              <a:rPr sz="6000" spc="-1105" dirty="0">
                <a:latin typeface="Times New Roman"/>
                <a:cs typeface="Times New Roman"/>
              </a:rPr>
              <a:t>لاضوضاء</a:t>
            </a:r>
            <a:endParaRPr sz="6000">
              <a:latin typeface="Times New Roman"/>
              <a:cs typeface="Times New Roman"/>
            </a:endParaRPr>
          </a:p>
        </p:txBody>
      </p:sp>
      <p:sp>
        <p:nvSpPr>
          <p:cNvPr id="3" name="object 3"/>
          <p:cNvSpPr txBox="1"/>
          <p:nvPr/>
        </p:nvSpPr>
        <p:spPr>
          <a:xfrm>
            <a:off x="304800" y="2133600"/>
            <a:ext cx="10372725" cy="4549964"/>
          </a:xfrm>
          <a:prstGeom prst="rect">
            <a:avLst/>
          </a:prstGeom>
        </p:spPr>
        <p:txBody>
          <a:bodyPr vert="horz" wrap="square" lIns="0" tIns="12700" rIns="0" bIns="0" rtlCol="0">
            <a:spAutoFit/>
          </a:bodyPr>
          <a:lstStyle/>
          <a:p>
            <a:pPr marL="12700" algn="just">
              <a:lnSpc>
                <a:spcPct val="100000"/>
              </a:lnSpc>
              <a:spcBef>
                <a:spcPts val="100"/>
              </a:spcBef>
            </a:pPr>
            <a:r>
              <a:rPr sz="3600" dirty="0">
                <a:solidFill>
                  <a:srgbClr val="006600"/>
                </a:solidFill>
                <a:latin typeface="Arial Black"/>
                <a:cs typeface="Arial Black"/>
              </a:rPr>
              <a:t>Definition</a:t>
            </a:r>
            <a:r>
              <a:rPr sz="2800" dirty="0">
                <a:solidFill>
                  <a:srgbClr val="006600"/>
                </a:solidFill>
                <a:latin typeface="Arial Black"/>
                <a:cs typeface="Arial Black"/>
              </a:rPr>
              <a:t>:</a:t>
            </a:r>
            <a:r>
              <a:rPr sz="2800" spc="-20" dirty="0">
                <a:solidFill>
                  <a:srgbClr val="006600"/>
                </a:solidFill>
                <a:latin typeface="Arial Black"/>
                <a:cs typeface="Arial Black"/>
              </a:rPr>
              <a:t> </a:t>
            </a:r>
            <a:r>
              <a:rPr sz="2800" b="1" spc="-5" dirty="0">
                <a:latin typeface="Calibri"/>
                <a:cs typeface="Calibri"/>
              </a:rPr>
              <a:t>Noise</a:t>
            </a:r>
            <a:r>
              <a:rPr sz="2800" b="1" spc="-25" dirty="0">
                <a:latin typeface="Calibri"/>
                <a:cs typeface="Calibri"/>
              </a:rPr>
              <a:t> </a:t>
            </a:r>
            <a:r>
              <a:rPr sz="2800" b="1" dirty="0">
                <a:latin typeface="Calibri"/>
                <a:cs typeface="Calibri"/>
              </a:rPr>
              <a:t>is</a:t>
            </a:r>
            <a:r>
              <a:rPr sz="2800" b="1" spc="-5" dirty="0">
                <a:latin typeface="Calibri"/>
                <a:cs typeface="Calibri"/>
              </a:rPr>
              <a:t> </a:t>
            </a:r>
            <a:r>
              <a:rPr sz="2800" b="1" spc="-35" dirty="0">
                <a:latin typeface="Calibri"/>
                <a:cs typeface="Calibri"/>
              </a:rPr>
              <a:t>any</a:t>
            </a:r>
            <a:r>
              <a:rPr sz="2800" b="1" spc="-5" dirty="0">
                <a:latin typeface="Calibri"/>
                <a:cs typeface="Calibri"/>
              </a:rPr>
              <a:t> </a:t>
            </a:r>
            <a:r>
              <a:rPr sz="2800" b="1" spc="-45" dirty="0">
                <a:latin typeface="Calibri"/>
                <a:cs typeface="Calibri"/>
              </a:rPr>
              <a:t>unwanted</a:t>
            </a:r>
            <a:r>
              <a:rPr sz="2800" b="1" spc="80" dirty="0">
                <a:latin typeface="Calibri"/>
                <a:cs typeface="Calibri"/>
              </a:rPr>
              <a:t> </a:t>
            </a:r>
            <a:r>
              <a:rPr sz="2800" b="1" spc="-5" dirty="0">
                <a:latin typeface="Calibri"/>
                <a:cs typeface="Calibri"/>
              </a:rPr>
              <a:t>or</a:t>
            </a:r>
            <a:r>
              <a:rPr sz="2800" b="1" spc="15" dirty="0">
                <a:latin typeface="Calibri"/>
                <a:cs typeface="Calibri"/>
              </a:rPr>
              <a:t> </a:t>
            </a:r>
            <a:r>
              <a:rPr sz="2800" b="1" spc="-15" dirty="0">
                <a:latin typeface="Calibri"/>
                <a:cs typeface="Calibri"/>
              </a:rPr>
              <a:t>undesirable</a:t>
            </a:r>
            <a:r>
              <a:rPr sz="2800" b="1" spc="-40" dirty="0">
                <a:latin typeface="Calibri"/>
                <a:cs typeface="Calibri"/>
              </a:rPr>
              <a:t> </a:t>
            </a:r>
            <a:r>
              <a:rPr sz="2800" b="1" spc="-10" dirty="0">
                <a:latin typeface="Calibri"/>
                <a:cs typeface="Calibri"/>
              </a:rPr>
              <a:t>sound</a:t>
            </a:r>
            <a:r>
              <a:rPr sz="3200" spc="-10" dirty="0">
                <a:latin typeface="Calibri"/>
                <a:cs typeface="Calibri"/>
              </a:rPr>
              <a:t>.</a:t>
            </a:r>
            <a:endParaRPr lang="en-US" sz="3200" spc="-10" dirty="0">
              <a:latin typeface="Calibri"/>
              <a:cs typeface="Calibri"/>
            </a:endParaRPr>
          </a:p>
          <a:p>
            <a:pPr marL="12700" algn="just">
              <a:lnSpc>
                <a:spcPct val="100000"/>
              </a:lnSpc>
              <a:spcBef>
                <a:spcPts val="100"/>
              </a:spcBef>
            </a:pPr>
            <a:r>
              <a:rPr lang="ar-JO" sz="2400" dirty="0">
                <a:latin typeface="Calibri"/>
                <a:cs typeface="Calibri"/>
              </a:rPr>
              <a:t>الضوضاء هي أي صوت غير مرغوب فيه أو غير مرغوب فيه</a:t>
            </a:r>
            <a:r>
              <a:rPr lang="ar-JO" sz="3200" dirty="0">
                <a:latin typeface="Calibri"/>
                <a:cs typeface="Calibri"/>
              </a:rPr>
              <a:t>.</a:t>
            </a:r>
            <a:endParaRPr sz="3200" dirty="0">
              <a:latin typeface="Calibri"/>
              <a:cs typeface="Calibri"/>
            </a:endParaRPr>
          </a:p>
          <a:p>
            <a:pPr marL="12700" marR="5080" algn="just">
              <a:lnSpc>
                <a:spcPct val="90000"/>
              </a:lnSpc>
              <a:spcBef>
                <a:spcPts val="5"/>
              </a:spcBef>
            </a:pPr>
            <a:r>
              <a:rPr sz="2800" b="1" spc="-5" dirty="0">
                <a:latin typeface="Calibri"/>
                <a:cs typeface="Calibri"/>
              </a:rPr>
              <a:t>Auditory field lies </a:t>
            </a:r>
            <a:r>
              <a:rPr sz="2800" b="1" spc="-20" dirty="0">
                <a:latin typeface="Calibri"/>
                <a:cs typeface="Calibri"/>
              </a:rPr>
              <a:t>between </a:t>
            </a:r>
            <a:r>
              <a:rPr sz="2800" b="1" spc="-5" dirty="0">
                <a:latin typeface="Calibri"/>
                <a:cs typeface="Calibri"/>
              </a:rPr>
              <a:t>20-20000 </a:t>
            </a:r>
            <a:r>
              <a:rPr sz="2800" b="1" spc="-10" dirty="0">
                <a:latin typeface="Calibri"/>
                <a:cs typeface="Calibri"/>
              </a:rPr>
              <a:t>hertz (Hz) or cycles per </a:t>
            </a:r>
            <a:r>
              <a:rPr sz="2800" b="1" spc="-5" dirty="0">
                <a:latin typeface="Calibri"/>
                <a:cs typeface="Calibri"/>
              </a:rPr>
              <a:t> </a:t>
            </a:r>
            <a:r>
              <a:rPr sz="2800" b="1" spc="-15" dirty="0">
                <a:latin typeface="Calibri"/>
                <a:cs typeface="Calibri"/>
              </a:rPr>
              <a:t>second. </a:t>
            </a:r>
            <a:r>
              <a:rPr sz="2800" b="1" spc="-10" dirty="0">
                <a:latin typeface="Calibri"/>
                <a:cs typeface="Calibri"/>
              </a:rPr>
              <a:t>If noise is </a:t>
            </a:r>
            <a:r>
              <a:rPr sz="2800" b="1" spc="-15" dirty="0">
                <a:latin typeface="Calibri"/>
                <a:cs typeface="Calibri"/>
              </a:rPr>
              <a:t>below </a:t>
            </a:r>
            <a:r>
              <a:rPr sz="2800" b="1" spc="-5" dirty="0">
                <a:latin typeface="Calibri"/>
                <a:cs typeface="Calibri"/>
              </a:rPr>
              <a:t>the </a:t>
            </a:r>
            <a:r>
              <a:rPr sz="2800" b="1" spc="-20" dirty="0">
                <a:latin typeface="Calibri"/>
                <a:cs typeface="Calibri"/>
              </a:rPr>
              <a:t>lower level </a:t>
            </a:r>
            <a:r>
              <a:rPr sz="2800" b="1" spc="-5" dirty="0">
                <a:latin typeface="Calibri"/>
                <a:cs typeface="Calibri"/>
              </a:rPr>
              <a:t>of </a:t>
            </a:r>
            <a:r>
              <a:rPr sz="2800" b="1" spc="-10" dirty="0">
                <a:latin typeface="Calibri"/>
                <a:cs typeface="Calibri"/>
              </a:rPr>
              <a:t>normal hearing </a:t>
            </a:r>
            <a:r>
              <a:rPr sz="2800" b="1" spc="-5" dirty="0">
                <a:latin typeface="Calibri"/>
                <a:cs typeface="Calibri"/>
              </a:rPr>
              <a:t> </a:t>
            </a:r>
            <a:r>
              <a:rPr sz="2800" b="1" spc="-15" dirty="0">
                <a:latin typeface="Calibri"/>
                <a:cs typeface="Calibri"/>
              </a:rPr>
              <a:t>(below </a:t>
            </a:r>
            <a:r>
              <a:rPr sz="2800" b="1" dirty="0">
                <a:latin typeface="Calibri"/>
                <a:cs typeface="Calibri"/>
              </a:rPr>
              <a:t>20 </a:t>
            </a:r>
            <a:r>
              <a:rPr sz="2800" b="1" spc="-5" dirty="0">
                <a:latin typeface="Calibri"/>
                <a:cs typeface="Calibri"/>
              </a:rPr>
              <a:t>Hz) </a:t>
            </a:r>
            <a:r>
              <a:rPr sz="2800" b="1" dirty="0">
                <a:latin typeface="Calibri"/>
                <a:cs typeface="Calibri"/>
              </a:rPr>
              <a:t>it is </a:t>
            </a:r>
            <a:r>
              <a:rPr sz="2800" b="1" spc="-10" dirty="0">
                <a:latin typeface="Calibri"/>
                <a:cs typeface="Calibri"/>
              </a:rPr>
              <a:t>called </a:t>
            </a:r>
            <a:r>
              <a:rPr sz="2800" b="1" spc="-40" dirty="0">
                <a:latin typeface="Calibri"/>
                <a:cs typeface="Calibri"/>
              </a:rPr>
              <a:t>infra </a:t>
            </a:r>
            <a:r>
              <a:rPr sz="2800" b="1" spc="-10" dirty="0">
                <a:latin typeface="Calibri"/>
                <a:cs typeface="Calibri"/>
              </a:rPr>
              <a:t>sound </a:t>
            </a:r>
            <a:r>
              <a:rPr sz="2800" b="1" spc="-5" dirty="0">
                <a:latin typeface="Calibri"/>
                <a:cs typeface="Calibri"/>
              </a:rPr>
              <a:t>but </a:t>
            </a:r>
            <a:r>
              <a:rPr sz="2800" b="1" dirty="0">
                <a:latin typeface="Calibri"/>
                <a:cs typeface="Calibri"/>
              </a:rPr>
              <a:t>if </a:t>
            </a:r>
            <a:r>
              <a:rPr sz="2800" b="1" spc="-5" dirty="0">
                <a:latin typeface="Calibri"/>
                <a:cs typeface="Calibri"/>
              </a:rPr>
              <a:t>the noise </a:t>
            </a:r>
            <a:r>
              <a:rPr sz="2800" b="1" spc="-20" dirty="0">
                <a:latin typeface="Calibri"/>
                <a:cs typeface="Calibri"/>
              </a:rPr>
              <a:t>above </a:t>
            </a:r>
            <a:r>
              <a:rPr sz="2800" b="1" spc="-5" dirty="0">
                <a:latin typeface="Calibri"/>
                <a:cs typeface="Calibri"/>
              </a:rPr>
              <a:t>the </a:t>
            </a:r>
            <a:r>
              <a:rPr sz="2800" b="1" dirty="0">
                <a:latin typeface="Calibri"/>
                <a:cs typeface="Calibri"/>
              </a:rPr>
              <a:t> </a:t>
            </a:r>
            <a:r>
              <a:rPr sz="2800" b="1" spc="-5" dirty="0">
                <a:latin typeface="Calibri"/>
                <a:cs typeface="Calibri"/>
              </a:rPr>
              <a:t>upper</a:t>
            </a:r>
            <a:r>
              <a:rPr sz="2800" b="1" dirty="0">
                <a:latin typeface="Calibri"/>
                <a:cs typeface="Calibri"/>
              </a:rPr>
              <a:t> </a:t>
            </a:r>
            <a:r>
              <a:rPr sz="2800" b="1" spc="-5" dirty="0">
                <a:latin typeface="Calibri"/>
                <a:cs typeface="Calibri"/>
              </a:rPr>
              <a:t>limit</a:t>
            </a:r>
            <a:r>
              <a:rPr sz="2800" b="1" dirty="0">
                <a:latin typeface="Calibri"/>
                <a:cs typeface="Calibri"/>
              </a:rPr>
              <a:t> </a:t>
            </a:r>
            <a:r>
              <a:rPr sz="2800" b="1" spc="-10" dirty="0">
                <a:latin typeface="Calibri"/>
                <a:cs typeface="Calibri"/>
              </a:rPr>
              <a:t>of</a:t>
            </a:r>
            <a:r>
              <a:rPr sz="2800" b="1" spc="-5" dirty="0">
                <a:latin typeface="Calibri"/>
                <a:cs typeface="Calibri"/>
              </a:rPr>
              <a:t> normal</a:t>
            </a:r>
            <a:r>
              <a:rPr sz="2800" b="1" dirty="0">
                <a:latin typeface="Calibri"/>
                <a:cs typeface="Calibri"/>
              </a:rPr>
              <a:t> </a:t>
            </a:r>
            <a:r>
              <a:rPr sz="2800" b="1" spc="-5" dirty="0">
                <a:latin typeface="Calibri"/>
                <a:cs typeface="Calibri"/>
              </a:rPr>
              <a:t>hearing</a:t>
            </a:r>
            <a:r>
              <a:rPr sz="2800" b="1" dirty="0">
                <a:latin typeface="Calibri"/>
                <a:cs typeface="Calibri"/>
              </a:rPr>
              <a:t> </a:t>
            </a:r>
            <a:r>
              <a:rPr sz="2800" b="1" spc="-15" dirty="0">
                <a:latin typeface="Calibri"/>
                <a:cs typeface="Calibri"/>
              </a:rPr>
              <a:t>(above</a:t>
            </a:r>
            <a:r>
              <a:rPr sz="2800" b="1" spc="-10" dirty="0">
                <a:latin typeface="Calibri"/>
                <a:cs typeface="Calibri"/>
              </a:rPr>
              <a:t> </a:t>
            </a:r>
            <a:r>
              <a:rPr sz="2800" b="1" dirty="0">
                <a:latin typeface="Calibri"/>
                <a:cs typeface="Calibri"/>
              </a:rPr>
              <a:t>20</a:t>
            </a:r>
            <a:r>
              <a:rPr sz="2800" b="1" spc="5" dirty="0">
                <a:latin typeface="Calibri"/>
                <a:cs typeface="Calibri"/>
              </a:rPr>
              <a:t> </a:t>
            </a:r>
            <a:r>
              <a:rPr sz="2800" b="1" spc="-5" dirty="0">
                <a:latin typeface="Calibri"/>
                <a:cs typeface="Calibri"/>
              </a:rPr>
              <a:t>kHz)</a:t>
            </a:r>
            <a:r>
              <a:rPr sz="2800" b="1" dirty="0">
                <a:latin typeface="Calibri"/>
                <a:cs typeface="Calibri"/>
              </a:rPr>
              <a:t> it</a:t>
            </a:r>
            <a:r>
              <a:rPr sz="2800" b="1" spc="5" dirty="0">
                <a:latin typeface="Calibri"/>
                <a:cs typeface="Calibri"/>
              </a:rPr>
              <a:t> </a:t>
            </a:r>
            <a:r>
              <a:rPr sz="2800" b="1" dirty="0">
                <a:latin typeface="Calibri"/>
                <a:cs typeface="Calibri"/>
              </a:rPr>
              <a:t>is</a:t>
            </a:r>
            <a:r>
              <a:rPr sz="2800" b="1" spc="5" dirty="0">
                <a:latin typeface="Calibri"/>
                <a:cs typeface="Calibri"/>
              </a:rPr>
              <a:t> </a:t>
            </a:r>
            <a:r>
              <a:rPr sz="2800" b="1" spc="-10" dirty="0">
                <a:latin typeface="Calibri"/>
                <a:cs typeface="Calibri"/>
              </a:rPr>
              <a:t>called </a:t>
            </a:r>
            <a:r>
              <a:rPr sz="2800" b="1" spc="-5" dirty="0">
                <a:latin typeface="Calibri"/>
                <a:cs typeface="Calibri"/>
              </a:rPr>
              <a:t> </a:t>
            </a:r>
            <a:r>
              <a:rPr sz="2800" b="1" spc="-10" dirty="0">
                <a:latin typeface="Calibri"/>
                <a:cs typeface="Calibri"/>
              </a:rPr>
              <a:t>ultrasound.</a:t>
            </a:r>
            <a:endParaRPr lang="en-US" sz="2800" b="1" spc="-10" dirty="0">
              <a:latin typeface="Calibri"/>
              <a:cs typeface="Calibri"/>
            </a:endParaRPr>
          </a:p>
          <a:p>
            <a:pPr algn="l"/>
            <a:r>
              <a:rPr lang="en-US" sz="2800" b="0" i="0" dirty="0">
                <a:solidFill>
                  <a:srgbClr val="FFFFFF"/>
                </a:solidFill>
                <a:effectLst/>
                <a:latin typeface="Roboto" panose="02000000000000000000" pitchFamily="2" charset="0"/>
              </a:rPr>
              <a:t>Save translation</a:t>
            </a:r>
          </a:p>
          <a:p>
            <a:pPr algn="l" rtl="1"/>
            <a:r>
              <a:rPr lang="ar-JO" sz="2400" b="0" i="0" dirty="0">
                <a:solidFill>
                  <a:srgbClr val="000000"/>
                </a:solidFill>
                <a:effectLst/>
                <a:latin typeface="Roboto" panose="02000000000000000000" pitchFamily="2" charset="0"/>
              </a:rPr>
              <a:t>يقع المجال السمعي بين 20-20000 هرتز (هرتز) أو دورات في الثانية. إذا كانت الضوضاء أقل من المستوى الأدنى للسمع الطبيعي (أقل من 20 هرتز) فإنها تسمى بالأشعة تحت الحمراء ولكن إذا كانت الضوضاء أعلى من الحد الأعلى للسمع الطبيعي (فوق 20 كيلو هرتز) فإنها تسمى الموجات فوق الصوتية.</a:t>
            </a:r>
          </a:p>
          <a:p>
            <a:pPr marL="12700" marR="5080" algn="just">
              <a:lnSpc>
                <a:spcPct val="90000"/>
              </a:lnSpc>
              <a:spcBef>
                <a:spcPts val="5"/>
              </a:spcBef>
            </a:pPr>
            <a:endParaRPr sz="2800" b="1" dirty="0">
              <a:latin typeface="Calibri"/>
              <a:cs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p:nvPr/>
        </p:nvSpPr>
        <p:spPr>
          <a:xfrm>
            <a:off x="0" y="850519"/>
            <a:ext cx="11887199" cy="4978927"/>
          </a:xfrm>
          <a:prstGeom prst="rect">
            <a:avLst/>
          </a:prstGeom>
        </p:spPr>
        <p:txBody>
          <a:bodyPr vert="horz" wrap="square" lIns="0" tIns="66675" rIns="0" bIns="0" rtlCol="0">
            <a:spAutoFit/>
          </a:bodyPr>
          <a:lstStyle/>
          <a:p>
            <a:pPr marL="12700" marR="1137920">
              <a:lnSpc>
                <a:spcPts val="3220"/>
              </a:lnSpc>
              <a:spcBef>
                <a:spcPts val="525"/>
              </a:spcBef>
            </a:pPr>
            <a:r>
              <a:rPr sz="3000" b="1" spc="-5" dirty="0">
                <a:solidFill>
                  <a:srgbClr val="006600"/>
                </a:solidFill>
                <a:latin typeface="Calibri"/>
                <a:cs typeface="Calibri"/>
              </a:rPr>
              <a:t>Hearing </a:t>
            </a:r>
            <a:r>
              <a:rPr sz="3000" b="1" spc="-10" dirty="0">
                <a:solidFill>
                  <a:srgbClr val="006600"/>
                </a:solidFill>
                <a:latin typeface="Calibri"/>
                <a:cs typeface="Calibri"/>
              </a:rPr>
              <a:t>handicaps</a:t>
            </a:r>
            <a:r>
              <a:rPr sz="3000" b="1" spc="-40" dirty="0">
                <a:solidFill>
                  <a:srgbClr val="006600"/>
                </a:solidFill>
                <a:latin typeface="Calibri"/>
                <a:cs typeface="Calibri"/>
              </a:rPr>
              <a:t> </a:t>
            </a:r>
            <a:r>
              <a:rPr sz="3000" spc="-30" dirty="0">
                <a:latin typeface="Calibri"/>
                <a:cs typeface="Calibri"/>
              </a:rPr>
              <a:t>are</a:t>
            </a:r>
            <a:r>
              <a:rPr sz="3000" spc="-10" dirty="0">
                <a:latin typeface="Calibri"/>
                <a:cs typeface="Calibri"/>
              </a:rPr>
              <a:t> </a:t>
            </a:r>
            <a:r>
              <a:rPr sz="3000" dirty="0">
                <a:latin typeface="Calibri"/>
                <a:cs typeface="Calibri"/>
              </a:rPr>
              <a:t>usually</a:t>
            </a:r>
            <a:r>
              <a:rPr sz="3000" spc="-80" dirty="0">
                <a:latin typeface="Calibri"/>
                <a:cs typeface="Calibri"/>
              </a:rPr>
              <a:t> </a:t>
            </a:r>
            <a:r>
              <a:rPr sz="3000" spc="-5" dirty="0">
                <a:latin typeface="Calibri"/>
                <a:cs typeface="Calibri"/>
              </a:rPr>
              <a:t>noticed</a:t>
            </a:r>
            <a:r>
              <a:rPr sz="3000" spc="-70" dirty="0">
                <a:latin typeface="Calibri"/>
                <a:cs typeface="Calibri"/>
              </a:rPr>
              <a:t> </a:t>
            </a:r>
            <a:r>
              <a:rPr sz="3000" spc="-5" dirty="0">
                <a:latin typeface="Calibri"/>
                <a:cs typeface="Calibri"/>
              </a:rPr>
              <a:t>when</a:t>
            </a:r>
            <a:r>
              <a:rPr sz="3000" spc="5" dirty="0">
                <a:latin typeface="Calibri"/>
                <a:cs typeface="Calibri"/>
              </a:rPr>
              <a:t> </a:t>
            </a:r>
            <a:r>
              <a:rPr sz="3000" dirty="0">
                <a:latin typeface="Calibri"/>
                <a:cs typeface="Calibri"/>
              </a:rPr>
              <a:t>the</a:t>
            </a:r>
            <a:r>
              <a:rPr sz="3000" spc="-30" dirty="0">
                <a:latin typeface="Calibri"/>
                <a:cs typeface="Calibri"/>
              </a:rPr>
              <a:t> </a:t>
            </a:r>
            <a:r>
              <a:rPr sz="3000" spc="-10" dirty="0">
                <a:latin typeface="Calibri"/>
                <a:cs typeface="Calibri"/>
              </a:rPr>
              <a:t>threshold </a:t>
            </a:r>
            <a:r>
              <a:rPr sz="3000" spc="-660" dirty="0">
                <a:latin typeface="Calibri"/>
                <a:cs typeface="Calibri"/>
              </a:rPr>
              <a:t> </a:t>
            </a:r>
            <a:r>
              <a:rPr sz="3000" dirty="0">
                <a:latin typeface="Calibri"/>
                <a:cs typeface="Calibri"/>
              </a:rPr>
              <a:t>hearing</a:t>
            </a:r>
            <a:r>
              <a:rPr sz="3000" spc="-70" dirty="0">
                <a:latin typeface="Calibri"/>
                <a:cs typeface="Calibri"/>
              </a:rPr>
              <a:t> </a:t>
            </a:r>
            <a:r>
              <a:rPr sz="3000" spc="-15" dirty="0">
                <a:latin typeface="Calibri"/>
                <a:cs typeface="Calibri"/>
              </a:rPr>
              <a:t>level</a:t>
            </a:r>
            <a:r>
              <a:rPr sz="3000" spc="-80" dirty="0">
                <a:latin typeface="Calibri"/>
                <a:cs typeface="Calibri"/>
              </a:rPr>
              <a:t> </a:t>
            </a:r>
            <a:r>
              <a:rPr sz="3000" dirty="0">
                <a:latin typeface="Calibri"/>
                <a:cs typeface="Calibri"/>
              </a:rPr>
              <a:t>in</a:t>
            </a:r>
            <a:r>
              <a:rPr sz="3000" spc="-45" dirty="0">
                <a:latin typeface="Calibri"/>
                <a:cs typeface="Calibri"/>
              </a:rPr>
              <a:t> </a:t>
            </a:r>
            <a:r>
              <a:rPr sz="3000" spc="-10" dirty="0">
                <a:latin typeface="Calibri"/>
                <a:cs typeface="Calibri"/>
              </a:rPr>
              <a:t>important</a:t>
            </a:r>
            <a:r>
              <a:rPr sz="3000" spc="-100" dirty="0">
                <a:latin typeface="Calibri"/>
                <a:cs typeface="Calibri"/>
              </a:rPr>
              <a:t> </a:t>
            </a:r>
            <a:r>
              <a:rPr sz="3000" dirty="0">
                <a:latin typeface="Calibri"/>
                <a:cs typeface="Calibri"/>
              </a:rPr>
              <a:t>speech</a:t>
            </a:r>
            <a:r>
              <a:rPr sz="3000" spc="-55" dirty="0">
                <a:latin typeface="Calibri"/>
                <a:cs typeface="Calibri"/>
              </a:rPr>
              <a:t> </a:t>
            </a:r>
            <a:r>
              <a:rPr sz="3000" spc="-10" dirty="0">
                <a:latin typeface="Calibri"/>
                <a:cs typeface="Calibri"/>
              </a:rPr>
              <a:t>frequencies</a:t>
            </a:r>
            <a:endParaRPr sz="3000" dirty="0">
              <a:latin typeface="Calibri"/>
              <a:cs typeface="Calibri"/>
            </a:endParaRPr>
          </a:p>
          <a:p>
            <a:pPr marL="3271520">
              <a:lnSpc>
                <a:spcPct val="100000"/>
              </a:lnSpc>
              <a:spcBef>
                <a:spcPts val="240"/>
              </a:spcBef>
            </a:pPr>
            <a:r>
              <a:rPr sz="3000" spc="-5" dirty="0">
                <a:solidFill>
                  <a:srgbClr val="FF0000"/>
                </a:solidFill>
                <a:latin typeface="Calibri"/>
                <a:cs typeface="Calibri"/>
              </a:rPr>
              <a:t>(</a:t>
            </a:r>
            <a:r>
              <a:rPr sz="3000" b="1" spc="-5" dirty="0">
                <a:solidFill>
                  <a:srgbClr val="FF0000"/>
                </a:solidFill>
                <a:latin typeface="Calibri"/>
                <a:cs typeface="Calibri"/>
              </a:rPr>
              <a:t>500</a:t>
            </a:r>
            <a:r>
              <a:rPr sz="3000" b="1" dirty="0">
                <a:solidFill>
                  <a:srgbClr val="FF0000"/>
                </a:solidFill>
                <a:latin typeface="Calibri"/>
                <a:cs typeface="Calibri"/>
              </a:rPr>
              <a:t> –</a:t>
            </a:r>
            <a:r>
              <a:rPr sz="3000" b="1" spc="-20" dirty="0">
                <a:solidFill>
                  <a:srgbClr val="FF0000"/>
                </a:solidFill>
                <a:latin typeface="Calibri"/>
                <a:cs typeface="Calibri"/>
              </a:rPr>
              <a:t> </a:t>
            </a:r>
            <a:r>
              <a:rPr sz="3000" b="1" spc="-10" dirty="0">
                <a:solidFill>
                  <a:srgbClr val="FF0000"/>
                </a:solidFill>
                <a:latin typeface="Calibri"/>
                <a:cs typeface="Calibri"/>
              </a:rPr>
              <a:t>3000</a:t>
            </a:r>
            <a:r>
              <a:rPr sz="3000" b="1" spc="25" dirty="0">
                <a:solidFill>
                  <a:srgbClr val="FF0000"/>
                </a:solidFill>
                <a:latin typeface="Calibri"/>
                <a:cs typeface="Calibri"/>
              </a:rPr>
              <a:t> </a:t>
            </a:r>
            <a:r>
              <a:rPr sz="3000" b="1" dirty="0">
                <a:solidFill>
                  <a:srgbClr val="FF0000"/>
                </a:solidFill>
                <a:latin typeface="Calibri"/>
                <a:cs typeface="Calibri"/>
              </a:rPr>
              <a:t>Hz)</a:t>
            </a:r>
            <a:r>
              <a:rPr sz="3000" b="1" spc="-40" dirty="0">
                <a:solidFill>
                  <a:srgbClr val="FF0000"/>
                </a:solidFill>
                <a:latin typeface="Calibri"/>
                <a:cs typeface="Calibri"/>
              </a:rPr>
              <a:t> </a:t>
            </a:r>
            <a:r>
              <a:rPr sz="3000" b="1" spc="-50" dirty="0">
                <a:solidFill>
                  <a:srgbClr val="FF0000"/>
                </a:solidFill>
                <a:latin typeface="Calibri"/>
                <a:cs typeface="Calibri"/>
              </a:rPr>
              <a:t>average</a:t>
            </a:r>
            <a:r>
              <a:rPr sz="3000" b="1" spc="-90" dirty="0">
                <a:solidFill>
                  <a:srgbClr val="FF0000"/>
                </a:solidFill>
                <a:latin typeface="Calibri"/>
                <a:cs typeface="Calibri"/>
              </a:rPr>
              <a:t> </a:t>
            </a:r>
            <a:r>
              <a:rPr sz="3000" b="1" dirty="0">
                <a:solidFill>
                  <a:srgbClr val="FF0000"/>
                </a:solidFill>
                <a:latin typeface="Calibri"/>
                <a:cs typeface="Calibri"/>
              </a:rPr>
              <a:t>&gt;</a:t>
            </a:r>
            <a:r>
              <a:rPr sz="3000" b="1" spc="-20" dirty="0">
                <a:solidFill>
                  <a:srgbClr val="FF0000"/>
                </a:solidFill>
                <a:latin typeface="Calibri"/>
                <a:cs typeface="Calibri"/>
              </a:rPr>
              <a:t> </a:t>
            </a:r>
            <a:r>
              <a:rPr sz="3000" b="1" spc="-5" dirty="0">
                <a:solidFill>
                  <a:srgbClr val="FF0000"/>
                </a:solidFill>
                <a:latin typeface="Calibri"/>
                <a:cs typeface="Calibri"/>
              </a:rPr>
              <a:t>25dB</a:t>
            </a:r>
            <a:endParaRPr sz="3000" dirty="0">
              <a:latin typeface="Calibri"/>
              <a:cs typeface="Calibri"/>
            </a:endParaRPr>
          </a:p>
          <a:p>
            <a:pPr>
              <a:lnSpc>
                <a:spcPct val="100000"/>
              </a:lnSpc>
            </a:pPr>
            <a:r>
              <a:rPr lang="ar-JO" sz="2000" dirty="0">
                <a:latin typeface="Calibri"/>
                <a:cs typeface="Calibri"/>
              </a:rPr>
              <a:t>عادة ما يتم ملاحظة الإعاقة السمعية عند مستوى السمع في ترددات الكلام المهمة(500-3000 هرتز) المتوسط&gt; 25 ديسيبل</a:t>
            </a:r>
            <a:endParaRPr sz="2000" dirty="0">
              <a:latin typeface="Calibri"/>
              <a:cs typeface="Calibri"/>
            </a:endParaRPr>
          </a:p>
          <a:p>
            <a:pPr>
              <a:lnSpc>
                <a:spcPct val="100000"/>
              </a:lnSpc>
              <a:spcBef>
                <a:spcPts val="10"/>
              </a:spcBef>
            </a:pPr>
            <a:endParaRPr sz="2750" dirty="0">
              <a:latin typeface="Calibri"/>
              <a:cs typeface="Calibri"/>
            </a:endParaRPr>
          </a:p>
          <a:p>
            <a:pPr marL="12700" marR="154305">
              <a:lnSpc>
                <a:spcPts val="3190"/>
              </a:lnSpc>
            </a:pPr>
            <a:r>
              <a:rPr sz="3000" b="1" dirty="0">
                <a:solidFill>
                  <a:srgbClr val="FF0000"/>
                </a:solidFill>
                <a:latin typeface="Calibri"/>
                <a:cs typeface="Calibri"/>
              </a:rPr>
              <a:t>Hearing</a:t>
            </a:r>
            <a:r>
              <a:rPr sz="3000" b="1" spc="-20" dirty="0">
                <a:solidFill>
                  <a:srgbClr val="FF0000"/>
                </a:solidFill>
                <a:latin typeface="Calibri"/>
                <a:cs typeface="Calibri"/>
              </a:rPr>
              <a:t> </a:t>
            </a:r>
            <a:r>
              <a:rPr sz="3000" b="1" spc="-5" dirty="0">
                <a:solidFill>
                  <a:srgbClr val="FF0000"/>
                </a:solidFill>
                <a:latin typeface="Calibri"/>
                <a:cs typeface="Calibri"/>
              </a:rPr>
              <a:t>impairment</a:t>
            </a:r>
            <a:r>
              <a:rPr sz="3000" b="1" spc="-95" dirty="0">
                <a:solidFill>
                  <a:srgbClr val="FF0000"/>
                </a:solidFill>
                <a:latin typeface="Calibri"/>
                <a:cs typeface="Calibri"/>
              </a:rPr>
              <a:t> </a:t>
            </a:r>
            <a:r>
              <a:rPr sz="3000" dirty="0">
                <a:latin typeface="Calibri"/>
                <a:cs typeface="Calibri"/>
              </a:rPr>
              <a:t>is</a:t>
            </a:r>
            <a:r>
              <a:rPr sz="3000" spc="-5" dirty="0">
                <a:latin typeface="Calibri"/>
                <a:cs typeface="Calibri"/>
              </a:rPr>
              <a:t> </a:t>
            </a:r>
            <a:r>
              <a:rPr sz="3000" spc="-15" dirty="0">
                <a:latin typeface="Calibri"/>
                <a:cs typeface="Calibri"/>
              </a:rPr>
              <a:t>considered</a:t>
            </a:r>
            <a:r>
              <a:rPr sz="3000" spc="-95" dirty="0">
                <a:latin typeface="Calibri"/>
                <a:cs typeface="Calibri"/>
              </a:rPr>
              <a:t> </a:t>
            </a:r>
            <a:r>
              <a:rPr sz="3000" spc="-5" dirty="0">
                <a:latin typeface="Calibri"/>
                <a:cs typeface="Calibri"/>
              </a:rPr>
              <a:t>when</a:t>
            </a:r>
            <a:r>
              <a:rPr sz="3000" spc="-25" dirty="0">
                <a:latin typeface="Calibri"/>
                <a:cs typeface="Calibri"/>
              </a:rPr>
              <a:t> </a:t>
            </a:r>
            <a:r>
              <a:rPr sz="3000" dirty="0">
                <a:latin typeface="Calibri"/>
                <a:cs typeface="Calibri"/>
              </a:rPr>
              <a:t>either</a:t>
            </a:r>
            <a:r>
              <a:rPr sz="3000" spc="-70" dirty="0">
                <a:latin typeface="Calibri"/>
                <a:cs typeface="Calibri"/>
              </a:rPr>
              <a:t> </a:t>
            </a:r>
            <a:r>
              <a:rPr sz="3000" spc="-5" dirty="0">
                <a:latin typeface="Calibri"/>
                <a:cs typeface="Calibri"/>
              </a:rPr>
              <a:t>of </a:t>
            </a:r>
            <a:r>
              <a:rPr sz="3000" dirty="0">
                <a:latin typeface="Calibri"/>
                <a:cs typeface="Calibri"/>
              </a:rPr>
              <a:t>the</a:t>
            </a:r>
            <a:r>
              <a:rPr sz="3000" spc="-40" dirty="0">
                <a:latin typeface="Calibri"/>
                <a:cs typeface="Calibri"/>
              </a:rPr>
              <a:t> </a:t>
            </a:r>
            <a:r>
              <a:rPr sz="3000" spc="-30" dirty="0">
                <a:latin typeface="Calibri"/>
                <a:cs typeface="Calibri"/>
              </a:rPr>
              <a:t>following</a:t>
            </a:r>
            <a:r>
              <a:rPr sz="3000" spc="15" dirty="0">
                <a:latin typeface="Calibri"/>
                <a:cs typeface="Calibri"/>
              </a:rPr>
              <a:t> </a:t>
            </a:r>
            <a:r>
              <a:rPr sz="3000" dirty="0">
                <a:latin typeface="Calibri"/>
                <a:cs typeface="Calibri"/>
              </a:rPr>
              <a:t>2 </a:t>
            </a:r>
            <a:r>
              <a:rPr sz="3000" spc="-660" dirty="0">
                <a:latin typeface="Calibri"/>
                <a:cs typeface="Calibri"/>
              </a:rPr>
              <a:t> </a:t>
            </a:r>
            <a:r>
              <a:rPr sz="3000" spc="-40" dirty="0">
                <a:latin typeface="Calibri"/>
                <a:cs typeface="Calibri"/>
              </a:rPr>
              <a:t>factors</a:t>
            </a:r>
            <a:r>
              <a:rPr sz="3000" spc="-55" dirty="0">
                <a:latin typeface="Calibri"/>
                <a:cs typeface="Calibri"/>
              </a:rPr>
              <a:t> </a:t>
            </a:r>
            <a:r>
              <a:rPr sz="3000" spc="-30" dirty="0">
                <a:latin typeface="Calibri"/>
                <a:cs typeface="Calibri"/>
              </a:rPr>
              <a:t>are</a:t>
            </a:r>
            <a:r>
              <a:rPr sz="3000" spc="-10" dirty="0">
                <a:latin typeface="Calibri"/>
                <a:cs typeface="Calibri"/>
              </a:rPr>
              <a:t> </a:t>
            </a:r>
            <a:r>
              <a:rPr sz="3000" spc="-30" dirty="0">
                <a:latin typeface="Calibri"/>
                <a:cs typeface="Calibri"/>
              </a:rPr>
              <a:t>present</a:t>
            </a:r>
            <a:r>
              <a:rPr lang="ar-JO" sz="3000" spc="-30" dirty="0">
                <a:latin typeface="Calibri"/>
                <a:cs typeface="Calibri"/>
              </a:rPr>
              <a:t> </a:t>
            </a:r>
            <a:r>
              <a:rPr lang="ar-JO" sz="2000" b="1" spc="-30" dirty="0">
                <a:latin typeface="Calibri"/>
                <a:cs typeface="Calibri"/>
              </a:rPr>
              <a:t>يؤخذ ضعف السمع في الاعتبار عند وجود أي من العاملين التاليين:</a:t>
            </a:r>
            <a:endParaRPr lang="en-US" sz="2000" b="1" dirty="0">
              <a:latin typeface="Calibri"/>
              <a:cs typeface="Calibri"/>
            </a:endParaRPr>
          </a:p>
          <a:p>
            <a:pPr marL="12700" marR="154305">
              <a:lnSpc>
                <a:spcPts val="3190"/>
              </a:lnSpc>
            </a:pPr>
            <a:endParaRPr lang="en-US" sz="2000" b="1" spc="-5" dirty="0">
              <a:solidFill>
                <a:srgbClr val="FF0000"/>
              </a:solidFill>
              <a:latin typeface="Calibri"/>
              <a:cs typeface="Calibri"/>
            </a:endParaRPr>
          </a:p>
          <a:p>
            <a:pPr marL="12700" marR="154305">
              <a:lnSpc>
                <a:spcPts val="3190"/>
              </a:lnSpc>
            </a:pPr>
            <a:r>
              <a:rPr lang="en-US" sz="2000" b="1" spc="-5" dirty="0">
                <a:solidFill>
                  <a:srgbClr val="FF0000"/>
                </a:solidFill>
                <a:latin typeface="Calibri"/>
                <a:cs typeface="Calibri"/>
              </a:rPr>
              <a:t>- </a:t>
            </a:r>
            <a:r>
              <a:rPr sz="3000" spc="-5" dirty="0">
                <a:solidFill>
                  <a:srgbClr val="FF0000"/>
                </a:solidFill>
                <a:latin typeface="Calibri"/>
                <a:cs typeface="Calibri"/>
              </a:rPr>
              <a:t>40</a:t>
            </a:r>
            <a:r>
              <a:rPr sz="3000" dirty="0">
                <a:solidFill>
                  <a:srgbClr val="FF0000"/>
                </a:solidFill>
                <a:latin typeface="Calibri"/>
                <a:cs typeface="Calibri"/>
              </a:rPr>
              <a:t> dB</a:t>
            </a:r>
            <a:r>
              <a:rPr sz="3000" spc="-35" dirty="0">
                <a:solidFill>
                  <a:srgbClr val="FF0000"/>
                </a:solidFill>
                <a:latin typeface="Calibri"/>
                <a:cs typeface="Calibri"/>
              </a:rPr>
              <a:t> </a:t>
            </a:r>
            <a:r>
              <a:rPr sz="3000" dirty="0">
                <a:solidFill>
                  <a:srgbClr val="FF0000"/>
                </a:solidFill>
                <a:latin typeface="Calibri"/>
                <a:cs typeface="Calibri"/>
              </a:rPr>
              <a:t>loss</a:t>
            </a:r>
            <a:r>
              <a:rPr sz="3000" spc="-10" dirty="0">
                <a:solidFill>
                  <a:srgbClr val="FF0000"/>
                </a:solidFill>
                <a:latin typeface="Calibri"/>
                <a:cs typeface="Calibri"/>
              </a:rPr>
              <a:t> </a:t>
            </a:r>
            <a:r>
              <a:rPr sz="3000" dirty="0">
                <a:solidFill>
                  <a:srgbClr val="FF0000"/>
                </a:solidFill>
                <a:latin typeface="Calibri"/>
                <a:cs typeface="Calibri"/>
              </a:rPr>
              <a:t>in</a:t>
            </a:r>
            <a:r>
              <a:rPr sz="3000" spc="-25" dirty="0">
                <a:solidFill>
                  <a:srgbClr val="FF0000"/>
                </a:solidFill>
                <a:latin typeface="Calibri"/>
                <a:cs typeface="Calibri"/>
              </a:rPr>
              <a:t> </a:t>
            </a:r>
            <a:r>
              <a:rPr sz="3000" spc="-5" dirty="0">
                <a:solidFill>
                  <a:srgbClr val="FF0000"/>
                </a:solidFill>
                <a:latin typeface="Calibri"/>
                <a:cs typeface="Calibri"/>
              </a:rPr>
              <a:t>both</a:t>
            </a:r>
            <a:r>
              <a:rPr sz="3000" spc="-45" dirty="0">
                <a:solidFill>
                  <a:srgbClr val="FF0000"/>
                </a:solidFill>
                <a:latin typeface="Calibri"/>
                <a:cs typeface="Calibri"/>
              </a:rPr>
              <a:t> </a:t>
            </a:r>
            <a:r>
              <a:rPr sz="3000" spc="-30" dirty="0">
                <a:solidFill>
                  <a:srgbClr val="FF0000"/>
                </a:solidFill>
                <a:latin typeface="Calibri"/>
                <a:cs typeface="Calibri"/>
              </a:rPr>
              <a:t>ears</a:t>
            </a:r>
            <a:r>
              <a:rPr sz="3000" spc="-10" dirty="0">
                <a:solidFill>
                  <a:srgbClr val="FF0000"/>
                </a:solidFill>
                <a:latin typeface="Calibri"/>
                <a:cs typeface="Calibri"/>
              </a:rPr>
              <a:t> </a:t>
            </a:r>
            <a:r>
              <a:rPr sz="3000" spc="-25" dirty="0">
                <a:solidFill>
                  <a:srgbClr val="FF0000"/>
                </a:solidFill>
                <a:latin typeface="Calibri"/>
                <a:cs typeface="Calibri"/>
              </a:rPr>
              <a:t>at</a:t>
            </a:r>
            <a:r>
              <a:rPr sz="3000" spc="-55" dirty="0">
                <a:solidFill>
                  <a:srgbClr val="FF0000"/>
                </a:solidFill>
                <a:latin typeface="Calibri"/>
                <a:cs typeface="Calibri"/>
              </a:rPr>
              <a:t> </a:t>
            </a:r>
            <a:r>
              <a:rPr sz="3000" dirty="0">
                <a:solidFill>
                  <a:srgbClr val="FF0000"/>
                </a:solidFill>
                <a:latin typeface="Calibri"/>
                <a:cs typeface="Calibri"/>
              </a:rPr>
              <a:t>either</a:t>
            </a:r>
            <a:r>
              <a:rPr sz="3000" spc="-75" dirty="0">
                <a:solidFill>
                  <a:srgbClr val="FF0000"/>
                </a:solidFill>
                <a:latin typeface="Calibri"/>
                <a:cs typeface="Calibri"/>
              </a:rPr>
              <a:t> </a:t>
            </a:r>
            <a:r>
              <a:rPr sz="3000" spc="-10" dirty="0">
                <a:solidFill>
                  <a:srgbClr val="FF0000"/>
                </a:solidFill>
                <a:latin typeface="Calibri"/>
                <a:cs typeface="Calibri"/>
              </a:rPr>
              <a:t>1000</a:t>
            </a:r>
            <a:r>
              <a:rPr sz="3000" spc="30" dirty="0">
                <a:solidFill>
                  <a:srgbClr val="FF0000"/>
                </a:solidFill>
                <a:latin typeface="Calibri"/>
                <a:cs typeface="Calibri"/>
              </a:rPr>
              <a:t> </a:t>
            </a:r>
            <a:r>
              <a:rPr sz="3000" b="1" u="heavy" spc="-5" dirty="0">
                <a:solidFill>
                  <a:srgbClr val="FF0000"/>
                </a:solidFill>
                <a:uFill>
                  <a:solidFill>
                    <a:srgbClr val="FF0000"/>
                  </a:solidFill>
                </a:uFill>
                <a:latin typeface="Calibri"/>
                <a:cs typeface="Calibri"/>
              </a:rPr>
              <a:t>or</a:t>
            </a:r>
            <a:r>
              <a:rPr sz="3000" b="1" spc="-15" dirty="0">
                <a:solidFill>
                  <a:srgbClr val="FF0000"/>
                </a:solidFill>
                <a:latin typeface="Calibri"/>
                <a:cs typeface="Calibri"/>
              </a:rPr>
              <a:t> </a:t>
            </a:r>
            <a:r>
              <a:rPr sz="3000" spc="-10" dirty="0">
                <a:solidFill>
                  <a:srgbClr val="FF0000"/>
                </a:solidFill>
                <a:latin typeface="Calibri"/>
                <a:cs typeface="Calibri"/>
              </a:rPr>
              <a:t>2000</a:t>
            </a:r>
            <a:r>
              <a:rPr sz="3000" spc="30" dirty="0">
                <a:solidFill>
                  <a:srgbClr val="FF0000"/>
                </a:solidFill>
                <a:latin typeface="Calibri"/>
                <a:cs typeface="Calibri"/>
              </a:rPr>
              <a:t> </a:t>
            </a:r>
            <a:r>
              <a:rPr sz="3000" spc="-5" dirty="0">
                <a:solidFill>
                  <a:srgbClr val="FF0000"/>
                </a:solidFill>
                <a:latin typeface="Calibri"/>
                <a:cs typeface="Calibri"/>
              </a:rPr>
              <a:t>Hz.</a:t>
            </a:r>
            <a:endParaRPr sz="3000" dirty="0">
              <a:latin typeface="Calibri"/>
              <a:cs typeface="Calibri"/>
            </a:endParaRPr>
          </a:p>
          <a:p>
            <a:pPr>
              <a:lnSpc>
                <a:spcPct val="100000"/>
              </a:lnSpc>
              <a:spcBef>
                <a:spcPts val="40"/>
              </a:spcBef>
              <a:buClr>
                <a:srgbClr val="FF0000"/>
              </a:buClr>
            </a:pPr>
            <a:r>
              <a:rPr lang="ar-JO" sz="2000" dirty="0">
                <a:latin typeface="Calibri"/>
                <a:cs typeface="Calibri"/>
              </a:rPr>
              <a:t>خسارة قدرها 40 ديسيبل في كلتا الأذنين عند 1000 أو 2000 هرتز.</a:t>
            </a:r>
            <a:endParaRPr lang="en-US" sz="2000" dirty="0">
              <a:latin typeface="Calibri"/>
              <a:cs typeface="Calibri"/>
            </a:endParaRPr>
          </a:p>
          <a:p>
            <a:pPr marL="457200" indent="-457200">
              <a:lnSpc>
                <a:spcPct val="100000"/>
              </a:lnSpc>
              <a:spcBef>
                <a:spcPts val="40"/>
              </a:spcBef>
              <a:buClr>
                <a:srgbClr val="FF0000"/>
              </a:buClr>
              <a:buFontTx/>
              <a:buChar char="-"/>
            </a:pPr>
            <a:r>
              <a:rPr sz="3000" spc="-5" dirty="0">
                <a:solidFill>
                  <a:srgbClr val="FF0000"/>
                </a:solidFill>
                <a:latin typeface="Calibri"/>
                <a:cs typeface="Calibri"/>
              </a:rPr>
              <a:t>40dB</a:t>
            </a:r>
            <a:r>
              <a:rPr sz="3000" spc="15" dirty="0">
                <a:solidFill>
                  <a:srgbClr val="FF0000"/>
                </a:solidFill>
                <a:latin typeface="Calibri"/>
                <a:cs typeface="Calibri"/>
              </a:rPr>
              <a:t> </a:t>
            </a:r>
            <a:r>
              <a:rPr sz="3000" dirty="0">
                <a:solidFill>
                  <a:srgbClr val="FF0000"/>
                </a:solidFill>
                <a:latin typeface="Calibri"/>
                <a:cs typeface="Calibri"/>
              </a:rPr>
              <a:t>loss</a:t>
            </a:r>
            <a:r>
              <a:rPr sz="3000" spc="-5" dirty="0">
                <a:solidFill>
                  <a:srgbClr val="FF0000"/>
                </a:solidFill>
                <a:latin typeface="Calibri"/>
                <a:cs typeface="Calibri"/>
              </a:rPr>
              <a:t> </a:t>
            </a:r>
            <a:r>
              <a:rPr sz="3000" dirty="0">
                <a:solidFill>
                  <a:srgbClr val="FF0000"/>
                </a:solidFill>
                <a:latin typeface="Calibri"/>
                <a:cs typeface="Calibri"/>
              </a:rPr>
              <a:t>in</a:t>
            </a:r>
            <a:r>
              <a:rPr sz="3000" spc="-20" dirty="0">
                <a:solidFill>
                  <a:srgbClr val="FF0000"/>
                </a:solidFill>
                <a:latin typeface="Calibri"/>
                <a:cs typeface="Calibri"/>
              </a:rPr>
              <a:t> </a:t>
            </a:r>
            <a:r>
              <a:rPr sz="3000" dirty="0">
                <a:solidFill>
                  <a:srgbClr val="FF0000"/>
                </a:solidFill>
                <a:latin typeface="Calibri"/>
                <a:cs typeface="Calibri"/>
              </a:rPr>
              <a:t>one</a:t>
            </a:r>
            <a:r>
              <a:rPr sz="3000" spc="-35" dirty="0">
                <a:solidFill>
                  <a:srgbClr val="FF0000"/>
                </a:solidFill>
                <a:latin typeface="Calibri"/>
                <a:cs typeface="Calibri"/>
              </a:rPr>
              <a:t> </a:t>
            </a:r>
            <a:r>
              <a:rPr sz="3000" dirty="0">
                <a:solidFill>
                  <a:srgbClr val="FF0000"/>
                </a:solidFill>
                <a:latin typeface="Calibri"/>
                <a:cs typeface="Calibri"/>
              </a:rPr>
              <a:t>ear</a:t>
            </a:r>
            <a:r>
              <a:rPr sz="3000" spc="-25" dirty="0">
                <a:solidFill>
                  <a:srgbClr val="FF0000"/>
                </a:solidFill>
                <a:latin typeface="Calibri"/>
                <a:cs typeface="Calibri"/>
              </a:rPr>
              <a:t> at</a:t>
            </a:r>
            <a:r>
              <a:rPr sz="3000" spc="-35" dirty="0">
                <a:solidFill>
                  <a:srgbClr val="FF0000"/>
                </a:solidFill>
                <a:latin typeface="Calibri"/>
                <a:cs typeface="Calibri"/>
              </a:rPr>
              <a:t> </a:t>
            </a:r>
            <a:r>
              <a:rPr sz="3000" spc="-5" dirty="0">
                <a:solidFill>
                  <a:srgbClr val="FF0000"/>
                </a:solidFill>
                <a:latin typeface="Calibri"/>
                <a:cs typeface="Calibri"/>
              </a:rPr>
              <a:t>both</a:t>
            </a:r>
            <a:r>
              <a:rPr sz="3000" spc="-35" dirty="0">
                <a:solidFill>
                  <a:srgbClr val="FF0000"/>
                </a:solidFill>
                <a:latin typeface="Calibri"/>
                <a:cs typeface="Calibri"/>
              </a:rPr>
              <a:t> </a:t>
            </a:r>
            <a:r>
              <a:rPr sz="3000" spc="-10" dirty="0">
                <a:solidFill>
                  <a:srgbClr val="FF0000"/>
                </a:solidFill>
                <a:latin typeface="Calibri"/>
                <a:cs typeface="Calibri"/>
              </a:rPr>
              <a:t>1000</a:t>
            </a:r>
            <a:r>
              <a:rPr sz="3000" spc="30" dirty="0">
                <a:solidFill>
                  <a:srgbClr val="FF0000"/>
                </a:solidFill>
                <a:latin typeface="Calibri"/>
                <a:cs typeface="Calibri"/>
              </a:rPr>
              <a:t> </a:t>
            </a:r>
            <a:r>
              <a:rPr sz="3000" b="1" u="heavy" dirty="0">
                <a:solidFill>
                  <a:srgbClr val="FF0000"/>
                </a:solidFill>
                <a:uFill>
                  <a:solidFill>
                    <a:srgbClr val="FF0000"/>
                  </a:solidFill>
                </a:uFill>
                <a:latin typeface="Calibri"/>
                <a:cs typeface="Calibri"/>
              </a:rPr>
              <a:t>and</a:t>
            </a:r>
            <a:r>
              <a:rPr sz="3000" b="1" spc="-30" dirty="0">
                <a:solidFill>
                  <a:srgbClr val="FF0000"/>
                </a:solidFill>
                <a:latin typeface="Calibri"/>
                <a:cs typeface="Calibri"/>
              </a:rPr>
              <a:t> </a:t>
            </a:r>
            <a:r>
              <a:rPr sz="3000" spc="-10" dirty="0">
                <a:solidFill>
                  <a:srgbClr val="FF0000"/>
                </a:solidFill>
                <a:latin typeface="Calibri"/>
                <a:cs typeface="Calibri"/>
              </a:rPr>
              <a:t>2000</a:t>
            </a:r>
            <a:r>
              <a:rPr sz="3000" spc="55" dirty="0">
                <a:solidFill>
                  <a:srgbClr val="FF0000"/>
                </a:solidFill>
                <a:latin typeface="Calibri"/>
                <a:cs typeface="Calibri"/>
              </a:rPr>
              <a:t> </a:t>
            </a:r>
            <a:r>
              <a:rPr sz="3000" dirty="0">
                <a:solidFill>
                  <a:srgbClr val="FF0000"/>
                </a:solidFill>
                <a:latin typeface="Calibri"/>
                <a:cs typeface="Calibri"/>
              </a:rPr>
              <a:t>Hz</a:t>
            </a:r>
            <a:r>
              <a:rPr sz="3000" spc="-20" dirty="0">
                <a:solidFill>
                  <a:srgbClr val="FF0000"/>
                </a:solidFill>
                <a:latin typeface="Calibri"/>
                <a:cs typeface="Calibri"/>
              </a:rPr>
              <a:t> </a:t>
            </a:r>
            <a:r>
              <a:rPr sz="3000" spc="-30" dirty="0">
                <a:solidFill>
                  <a:srgbClr val="FF0000"/>
                </a:solidFill>
                <a:latin typeface="Calibri"/>
                <a:cs typeface="Calibri"/>
              </a:rPr>
              <a:t>frequencies.</a:t>
            </a:r>
            <a:endParaRPr lang="en-US" sz="3000" spc="-30" dirty="0">
              <a:solidFill>
                <a:srgbClr val="FF0000"/>
              </a:solidFill>
              <a:latin typeface="Calibri"/>
              <a:cs typeface="Calibri"/>
            </a:endParaRPr>
          </a:p>
          <a:p>
            <a:pPr>
              <a:lnSpc>
                <a:spcPct val="100000"/>
              </a:lnSpc>
              <a:spcBef>
                <a:spcPts val="40"/>
              </a:spcBef>
              <a:buClr>
                <a:srgbClr val="FF0000"/>
              </a:buClr>
            </a:pPr>
            <a:r>
              <a:rPr lang="ar-JO" sz="2000" dirty="0">
                <a:latin typeface="Calibri"/>
                <a:cs typeface="Calibri"/>
              </a:rPr>
              <a:t>فقدان 40 ديسيبل في أذن واحدة بترددات 1000 و 2000 هرتز</a:t>
            </a:r>
            <a:endParaRPr sz="2000" dirty="0">
              <a:latin typeface="Calibri"/>
              <a:cs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38200" y="365759"/>
            <a:ext cx="10515600" cy="1325880"/>
          </a:xfrm>
          <a:custGeom>
            <a:avLst/>
            <a:gdLst/>
            <a:ahLst/>
            <a:cxnLst/>
            <a:rect l="l" t="t" r="r" b="b"/>
            <a:pathLst>
              <a:path w="10515600" h="1325880">
                <a:moveTo>
                  <a:pt x="10515600" y="0"/>
                </a:moveTo>
                <a:lnTo>
                  <a:pt x="0" y="0"/>
                </a:lnTo>
                <a:lnTo>
                  <a:pt x="0" y="1325880"/>
                </a:lnTo>
                <a:lnTo>
                  <a:pt x="10515600" y="1325880"/>
                </a:lnTo>
                <a:lnTo>
                  <a:pt x="10515600" y="0"/>
                </a:lnTo>
                <a:close/>
              </a:path>
            </a:pathLst>
          </a:custGeom>
          <a:solidFill>
            <a:srgbClr val="CCFF99"/>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85090" rIns="0" bIns="0" rtlCol="0">
            <a:spAutoFit/>
          </a:bodyPr>
          <a:lstStyle/>
          <a:p>
            <a:pPr marL="3616325" marR="5080" indent="-3604260">
              <a:lnSpc>
                <a:spcPts val="4300"/>
              </a:lnSpc>
              <a:spcBef>
                <a:spcPts val="670"/>
              </a:spcBef>
            </a:pPr>
            <a:r>
              <a:rPr dirty="0"/>
              <a:t>Hearing</a:t>
            </a:r>
            <a:r>
              <a:rPr spc="-130" dirty="0"/>
              <a:t> </a:t>
            </a:r>
            <a:r>
              <a:rPr dirty="0"/>
              <a:t>conservation</a:t>
            </a:r>
            <a:r>
              <a:rPr spc="-20" dirty="0"/>
              <a:t> </a:t>
            </a:r>
            <a:r>
              <a:rPr spc="15" dirty="0"/>
              <a:t>programs </a:t>
            </a:r>
            <a:r>
              <a:rPr spc="-1320" dirty="0"/>
              <a:t> </a:t>
            </a:r>
            <a:r>
              <a:rPr dirty="0"/>
              <a:t>(HCP)</a:t>
            </a: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4" name="object 4"/>
          <p:cNvSpPr txBox="1"/>
          <p:nvPr/>
        </p:nvSpPr>
        <p:spPr>
          <a:xfrm>
            <a:off x="1030935" y="1811858"/>
            <a:ext cx="9865665" cy="4069063"/>
          </a:xfrm>
          <a:prstGeom prst="rect">
            <a:avLst/>
          </a:prstGeom>
        </p:spPr>
        <p:txBody>
          <a:bodyPr vert="horz" wrap="square" lIns="0" tIns="13970" rIns="0" bIns="0" rtlCol="0">
            <a:spAutoFit/>
          </a:bodyPr>
          <a:lstStyle/>
          <a:p>
            <a:pPr marL="12700">
              <a:lnSpc>
                <a:spcPct val="100000"/>
              </a:lnSpc>
              <a:spcBef>
                <a:spcPts val="110"/>
              </a:spcBef>
            </a:pPr>
            <a:r>
              <a:rPr sz="2800" spc="-10" dirty="0">
                <a:latin typeface="Calibri"/>
                <a:cs typeface="Calibri"/>
              </a:rPr>
              <a:t>They</a:t>
            </a:r>
            <a:r>
              <a:rPr sz="2800" spc="-35" dirty="0">
                <a:latin typeface="Calibri"/>
                <a:cs typeface="Calibri"/>
              </a:rPr>
              <a:t> </a:t>
            </a:r>
            <a:r>
              <a:rPr sz="2800" spc="-30" dirty="0">
                <a:latin typeface="Calibri"/>
                <a:cs typeface="Calibri"/>
              </a:rPr>
              <a:t>are</a:t>
            </a:r>
            <a:r>
              <a:rPr sz="2800" spc="-20" dirty="0">
                <a:latin typeface="Calibri"/>
                <a:cs typeface="Calibri"/>
              </a:rPr>
              <a:t> </a:t>
            </a:r>
            <a:r>
              <a:rPr sz="2800" spc="-35" dirty="0">
                <a:latin typeface="Calibri"/>
                <a:cs typeface="Calibri"/>
              </a:rPr>
              <a:t>required</a:t>
            </a:r>
            <a:r>
              <a:rPr sz="2800" spc="100" dirty="0">
                <a:latin typeface="Calibri"/>
                <a:cs typeface="Calibri"/>
              </a:rPr>
              <a:t> </a:t>
            </a:r>
            <a:r>
              <a:rPr sz="2800" spc="-10" dirty="0">
                <a:latin typeface="Calibri"/>
                <a:cs typeface="Calibri"/>
              </a:rPr>
              <a:t>where</a:t>
            </a:r>
            <a:r>
              <a:rPr sz="2800" spc="-60" dirty="0">
                <a:latin typeface="Calibri"/>
                <a:cs typeface="Calibri"/>
              </a:rPr>
              <a:t> </a:t>
            </a:r>
            <a:r>
              <a:rPr sz="2800" spc="-45" dirty="0">
                <a:latin typeface="Calibri"/>
                <a:cs typeface="Calibri"/>
              </a:rPr>
              <a:t>workers</a:t>
            </a:r>
            <a:r>
              <a:rPr sz="2800" spc="-75" dirty="0">
                <a:latin typeface="Calibri"/>
                <a:cs typeface="Calibri"/>
              </a:rPr>
              <a:t> </a:t>
            </a:r>
            <a:r>
              <a:rPr sz="2800" spc="-30" dirty="0">
                <a:latin typeface="Calibri"/>
                <a:cs typeface="Calibri"/>
              </a:rPr>
              <a:t>are</a:t>
            </a:r>
            <a:r>
              <a:rPr sz="2800" spc="-15" dirty="0">
                <a:latin typeface="Calibri"/>
                <a:cs typeface="Calibri"/>
              </a:rPr>
              <a:t> </a:t>
            </a:r>
            <a:r>
              <a:rPr sz="2800" spc="-25" dirty="0">
                <a:latin typeface="Calibri"/>
                <a:cs typeface="Calibri"/>
              </a:rPr>
              <a:t>exposed</a:t>
            </a:r>
            <a:r>
              <a:rPr sz="2800" spc="55" dirty="0">
                <a:latin typeface="Calibri"/>
                <a:cs typeface="Calibri"/>
              </a:rPr>
              <a:t> </a:t>
            </a:r>
            <a:r>
              <a:rPr sz="2800" spc="-25" dirty="0">
                <a:latin typeface="Calibri"/>
                <a:cs typeface="Calibri"/>
              </a:rPr>
              <a:t>to</a:t>
            </a:r>
            <a:r>
              <a:rPr sz="2800" spc="-30" dirty="0">
                <a:latin typeface="Calibri"/>
                <a:cs typeface="Calibri"/>
              </a:rPr>
              <a:t> </a:t>
            </a:r>
            <a:r>
              <a:rPr sz="2800" spc="-10" dirty="0">
                <a:latin typeface="Calibri"/>
                <a:cs typeface="Calibri"/>
              </a:rPr>
              <a:t>levels</a:t>
            </a:r>
            <a:r>
              <a:rPr sz="2800" spc="-30" dirty="0">
                <a:latin typeface="Calibri"/>
                <a:cs typeface="Calibri"/>
              </a:rPr>
              <a:t> </a:t>
            </a:r>
            <a:r>
              <a:rPr sz="2800" spc="5" dirty="0">
                <a:latin typeface="Calibri"/>
                <a:cs typeface="Calibri"/>
              </a:rPr>
              <a:t>&gt;</a:t>
            </a:r>
            <a:r>
              <a:rPr sz="2800" spc="-114" dirty="0">
                <a:latin typeface="Calibri"/>
                <a:cs typeface="Calibri"/>
              </a:rPr>
              <a:t> </a:t>
            </a:r>
            <a:r>
              <a:rPr sz="2800" spc="-5" dirty="0">
                <a:latin typeface="Calibri"/>
                <a:cs typeface="Calibri"/>
              </a:rPr>
              <a:t>85dB.</a:t>
            </a:r>
            <a:endParaRPr sz="2800" dirty="0">
              <a:latin typeface="Calibri"/>
              <a:cs typeface="Calibri"/>
            </a:endParaRPr>
          </a:p>
          <a:p>
            <a:pPr>
              <a:lnSpc>
                <a:spcPct val="100000"/>
              </a:lnSpc>
              <a:spcBef>
                <a:spcPts val="55"/>
              </a:spcBef>
            </a:pPr>
            <a:r>
              <a:rPr lang="ar-JO" sz="2000" dirty="0">
                <a:latin typeface="Calibri"/>
                <a:cs typeface="Calibri"/>
              </a:rPr>
              <a:t>تكون مطلوبة حيث يتعرض العمال لمستويات&gt; 85 ديسيبل</a:t>
            </a:r>
            <a:r>
              <a:rPr lang="ar-JO" sz="3750" dirty="0">
                <a:latin typeface="Calibri"/>
                <a:cs typeface="Calibri"/>
              </a:rPr>
              <a:t>.</a:t>
            </a:r>
            <a:endParaRPr sz="3750" dirty="0">
              <a:latin typeface="Calibri"/>
              <a:cs typeface="Calibri"/>
            </a:endParaRPr>
          </a:p>
          <a:p>
            <a:pPr marL="12700">
              <a:lnSpc>
                <a:spcPct val="100000"/>
              </a:lnSpc>
              <a:spcBef>
                <a:spcPts val="5"/>
              </a:spcBef>
            </a:pPr>
            <a:r>
              <a:rPr sz="2800" spc="-5" dirty="0">
                <a:latin typeface="Calibri"/>
                <a:cs typeface="Calibri"/>
              </a:rPr>
              <a:t>The</a:t>
            </a:r>
            <a:r>
              <a:rPr sz="2800" spc="-25" dirty="0">
                <a:latin typeface="Calibri"/>
                <a:cs typeface="Calibri"/>
              </a:rPr>
              <a:t> </a:t>
            </a:r>
            <a:r>
              <a:rPr sz="2800" spc="-30" dirty="0">
                <a:latin typeface="Calibri"/>
                <a:cs typeface="Calibri"/>
              </a:rPr>
              <a:t>fundamentals</a:t>
            </a:r>
            <a:r>
              <a:rPr sz="2800" spc="114" dirty="0">
                <a:latin typeface="Calibri"/>
                <a:cs typeface="Calibri"/>
              </a:rPr>
              <a:t> </a:t>
            </a:r>
            <a:r>
              <a:rPr sz="2800" dirty="0">
                <a:latin typeface="Calibri"/>
                <a:cs typeface="Calibri"/>
              </a:rPr>
              <a:t>of</a:t>
            </a:r>
            <a:r>
              <a:rPr sz="2800" spc="-25" dirty="0">
                <a:latin typeface="Calibri"/>
                <a:cs typeface="Calibri"/>
              </a:rPr>
              <a:t> </a:t>
            </a:r>
            <a:r>
              <a:rPr sz="2800" spc="-5" dirty="0">
                <a:latin typeface="Calibri"/>
                <a:cs typeface="Calibri"/>
              </a:rPr>
              <a:t>the</a:t>
            </a:r>
            <a:r>
              <a:rPr sz="2800" spc="-25" dirty="0">
                <a:latin typeface="Calibri"/>
                <a:cs typeface="Calibri"/>
              </a:rPr>
              <a:t> </a:t>
            </a:r>
            <a:r>
              <a:rPr sz="2800" dirty="0">
                <a:latin typeface="Calibri"/>
                <a:cs typeface="Calibri"/>
              </a:rPr>
              <a:t>HCP</a:t>
            </a:r>
            <a:r>
              <a:rPr sz="2800" spc="-30" dirty="0">
                <a:latin typeface="Calibri"/>
                <a:cs typeface="Calibri"/>
              </a:rPr>
              <a:t> </a:t>
            </a:r>
            <a:r>
              <a:rPr sz="2800" spc="-5" dirty="0">
                <a:latin typeface="Calibri"/>
                <a:cs typeface="Calibri"/>
              </a:rPr>
              <a:t>include:</a:t>
            </a:r>
            <a:endParaRPr sz="2800" dirty="0">
              <a:latin typeface="Calibri"/>
              <a:cs typeface="Calibri"/>
            </a:endParaRPr>
          </a:p>
          <a:p>
            <a:pPr marL="527685" indent="-515620">
              <a:lnSpc>
                <a:spcPct val="100000"/>
              </a:lnSpc>
              <a:spcBef>
                <a:spcPts val="695"/>
              </a:spcBef>
              <a:buClr>
                <a:srgbClr val="797979"/>
              </a:buClr>
              <a:buAutoNum type="arabicPeriod"/>
              <a:tabLst>
                <a:tab pos="527685" algn="l"/>
                <a:tab pos="528320" algn="l"/>
              </a:tabLst>
            </a:pPr>
            <a:r>
              <a:rPr sz="2800" dirty="0">
                <a:latin typeface="Calibri"/>
                <a:cs typeface="Calibri"/>
              </a:rPr>
              <a:t>-</a:t>
            </a:r>
            <a:r>
              <a:rPr sz="2800" spc="-15" dirty="0">
                <a:latin typeface="Calibri"/>
                <a:cs typeface="Calibri"/>
              </a:rPr>
              <a:t> </a:t>
            </a:r>
            <a:r>
              <a:rPr sz="2800" dirty="0">
                <a:latin typeface="Calibri"/>
                <a:cs typeface="Calibri"/>
              </a:rPr>
              <a:t>Noise</a:t>
            </a:r>
            <a:r>
              <a:rPr sz="2800" spc="-75" dirty="0">
                <a:latin typeface="Calibri"/>
                <a:cs typeface="Calibri"/>
              </a:rPr>
              <a:t> </a:t>
            </a:r>
            <a:r>
              <a:rPr sz="2800" spc="-30" dirty="0">
                <a:latin typeface="Calibri"/>
                <a:cs typeface="Calibri"/>
              </a:rPr>
              <a:t>level</a:t>
            </a:r>
            <a:r>
              <a:rPr sz="2800" spc="-40" dirty="0">
                <a:latin typeface="Calibri"/>
                <a:cs typeface="Calibri"/>
              </a:rPr>
              <a:t> </a:t>
            </a:r>
            <a:r>
              <a:rPr sz="2800" spc="-5" dirty="0">
                <a:latin typeface="Calibri"/>
                <a:cs typeface="Calibri"/>
              </a:rPr>
              <a:t>assessment.</a:t>
            </a:r>
            <a:r>
              <a:rPr lang="ar-JO" sz="2800" spc="-5" dirty="0">
                <a:latin typeface="Calibri"/>
                <a:cs typeface="Calibri"/>
              </a:rPr>
              <a:t> تقييم مستوى الضوضاء</a:t>
            </a:r>
            <a:endParaRPr sz="2800" dirty="0">
              <a:latin typeface="Calibri"/>
              <a:cs typeface="Calibri"/>
            </a:endParaRPr>
          </a:p>
          <a:p>
            <a:pPr marL="527685" indent="-515620">
              <a:lnSpc>
                <a:spcPct val="100000"/>
              </a:lnSpc>
              <a:spcBef>
                <a:spcPts val="695"/>
              </a:spcBef>
              <a:buClr>
                <a:srgbClr val="797979"/>
              </a:buClr>
              <a:buAutoNum type="arabicPeriod"/>
              <a:tabLst>
                <a:tab pos="527685" algn="l"/>
                <a:tab pos="528320" algn="l"/>
              </a:tabLst>
            </a:pPr>
            <a:r>
              <a:rPr sz="2800" dirty="0">
                <a:latin typeface="Calibri"/>
                <a:cs typeface="Calibri"/>
              </a:rPr>
              <a:t>-</a:t>
            </a:r>
            <a:r>
              <a:rPr sz="2800" spc="-15" dirty="0">
                <a:latin typeface="Calibri"/>
                <a:cs typeface="Calibri"/>
              </a:rPr>
              <a:t> </a:t>
            </a:r>
            <a:r>
              <a:rPr sz="2800" dirty="0">
                <a:latin typeface="Calibri"/>
                <a:cs typeface="Calibri"/>
              </a:rPr>
              <a:t>Noise</a:t>
            </a:r>
            <a:r>
              <a:rPr sz="2800" spc="-50" dirty="0">
                <a:latin typeface="Calibri"/>
                <a:cs typeface="Calibri"/>
              </a:rPr>
              <a:t> </a:t>
            </a:r>
            <a:r>
              <a:rPr sz="2800" spc="-35" dirty="0">
                <a:latin typeface="Calibri"/>
                <a:cs typeface="Calibri"/>
              </a:rPr>
              <a:t>control</a:t>
            </a:r>
            <a:r>
              <a:rPr sz="2800" spc="-25" dirty="0">
                <a:latin typeface="Calibri"/>
                <a:cs typeface="Calibri"/>
              </a:rPr>
              <a:t> </a:t>
            </a:r>
            <a:r>
              <a:rPr sz="2800" spc="-10" dirty="0">
                <a:latin typeface="Calibri"/>
                <a:cs typeface="Calibri"/>
              </a:rPr>
              <a:t>measures.</a:t>
            </a:r>
            <a:r>
              <a:rPr lang="ar-JO" sz="2800" spc="-10" dirty="0">
                <a:latin typeface="Calibri"/>
                <a:cs typeface="Calibri"/>
              </a:rPr>
              <a:t> إجراءات التحكم في الضوضاء</a:t>
            </a:r>
            <a:endParaRPr sz="2800" dirty="0">
              <a:latin typeface="Calibri"/>
              <a:cs typeface="Calibri"/>
            </a:endParaRPr>
          </a:p>
          <a:p>
            <a:pPr marL="527685" indent="-515620">
              <a:lnSpc>
                <a:spcPct val="100000"/>
              </a:lnSpc>
              <a:spcBef>
                <a:spcPts val="700"/>
              </a:spcBef>
              <a:buClr>
                <a:srgbClr val="797979"/>
              </a:buClr>
              <a:buAutoNum type="arabicPeriod"/>
              <a:tabLst>
                <a:tab pos="527685" algn="l"/>
                <a:tab pos="528320" algn="l"/>
              </a:tabLst>
            </a:pPr>
            <a:r>
              <a:rPr sz="2800" dirty="0">
                <a:latin typeface="Calibri"/>
                <a:cs typeface="Calibri"/>
              </a:rPr>
              <a:t>-</a:t>
            </a:r>
            <a:r>
              <a:rPr sz="2800" spc="-20" dirty="0">
                <a:latin typeface="Calibri"/>
                <a:cs typeface="Calibri"/>
              </a:rPr>
              <a:t> </a:t>
            </a:r>
            <a:r>
              <a:rPr sz="2800" spc="-10" dirty="0">
                <a:latin typeface="Calibri"/>
                <a:cs typeface="Calibri"/>
              </a:rPr>
              <a:t>Audiometric</a:t>
            </a:r>
            <a:r>
              <a:rPr sz="2800" spc="-60" dirty="0">
                <a:latin typeface="Calibri"/>
                <a:cs typeface="Calibri"/>
              </a:rPr>
              <a:t> </a:t>
            </a:r>
            <a:r>
              <a:rPr sz="2800" spc="-10" dirty="0">
                <a:latin typeface="Calibri"/>
                <a:cs typeface="Calibri"/>
              </a:rPr>
              <a:t>monitoring.</a:t>
            </a:r>
            <a:r>
              <a:rPr lang="ar-JO" sz="2800" spc="-10" dirty="0">
                <a:latin typeface="Calibri"/>
                <a:cs typeface="Calibri"/>
              </a:rPr>
              <a:t> مراقبة قياس السمع</a:t>
            </a:r>
            <a:endParaRPr sz="2800" dirty="0">
              <a:latin typeface="Calibri"/>
              <a:cs typeface="Calibri"/>
            </a:endParaRPr>
          </a:p>
          <a:p>
            <a:pPr marL="527685" indent="-515620">
              <a:lnSpc>
                <a:spcPct val="100000"/>
              </a:lnSpc>
              <a:spcBef>
                <a:spcPts val="700"/>
              </a:spcBef>
              <a:buClr>
                <a:srgbClr val="797979"/>
              </a:buClr>
              <a:buAutoNum type="arabicPeriod"/>
              <a:tabLst>
                <a:tab pos="527685" algn="l"/>
                <a:tab pos="528320" algn="l"/>
              </a:tabLst>
            </a:pPr>
            <a:r>
              <a:rPr sz="2800" dirty="0">
                <a:latin typeface="Calibri"/>
                <a:cs typeface="Calibri"/>
              </a:rPr>
              <a:t>- </a:t>
            </a:r>
            <a:r>
              <a:rPr sz="2800" spc="-5" dirty="0">
                <a:latin typeface="Calibri"/>
                <a:cs typeface="Calibri"/>
              </a:rPr>
              <a:t>Hearing</a:t>
            </a:r>
            <a:r>
              <a:rPr sz="2800" spc="-40" dirty="0">
                <a:latin typeface="Calibri"/>
                <a:cs typeface="Calibri"/>
              </a:rPr>
              <a:t> </a:t>
            </a:r>
            <a:r>
              <a:rPr sz="2800" spc="-30" dirty="0">
                <a:latin typeface="Calibri"/>
                <a:cs typeface="Calibri"/>
              </a:rPr>
              <a:t>protection</a:t>
            </a:r>
            <a:r>
              <a:rPr sz="2800" spc="-5" dirty="0">
                <a:latin typeface="Calibri"/>
                <a:cs typeface="Calibri"/>
              </a:rPr>
              <a:t> </a:t>
            </a:r>
            <a:r>
              <a:rPr sz="2800" spc="-10" dirty="0">
                <a:latin typeface="Calibri"/>
                <a:cs typeface="Calibri"/>
              </a:rPr>
              <a:t>devices.</a:t>
            </a:r>
            <a:r>
              <a:rPr lang="ar-JO" sz="2800" spc="-10" dirty="0">
                <a:latin typeface="Calibri"/>
                <a:cs typeface="Calibri"/>
              </a:rPr>
              <a:t> أجهزة حماية السمع</a:t>
            </a:r>
            <a:endParaRPr sz="2800" dirty="0">
              <a:latin typeface="Calibri"/>
              <a:cs typeface="Calibri"/>
            </a:endParaRPr>
          </a:p>
          <a:p>
            <a:pPr marL="527685" indent="-515620">
              <a:lnSpc>
                <a:spcPct val="100000"/>
              </a:lnSpc>
              <a:spcBef>
                <a:spcPts val="720"/>
              </a:spcBef>
              <a:buClr>
                <a:srgbClr val="797979"/>
              </a:buClr>
              <a:buAutoNum type="arabicPeriod"/>
              <a:tabLst>
                <a:tab pos="527685" algn="l"/>
                <a:tab pos="528320" algn="l"/>
              </a:tabLst>
            </a:pPr>
            <a:r>
              <a:rPr sz="2800" dirty="0">
                <a:latin typeface="Calibri"/>
                <a:cs typeface="Calibri"/>
              </a:rPr>
              <a:t>-</a:t>
            </a:r>
            <a:r>
              <a:rPr sz="2800" spc="-35" dirty="0">
                <a:latin typeface="Calibri"/>
                <a:cs typeface="Calibri"/>
              </a:rPr>
              <a:t> Education</a:t>
            </a:r>
            <a:r>
              <a:rPr sz="2800" spc="55" dirty="0">
                <a:latin typeface="Calibri"/>
                <a:cs typeface="Calibri"/>
              </a:rPr>
              <a:t> </a:t>
            </a:r>
            <a:r>
              <a:rPr sz="2800" dirty="0">
                <a:latin typeface="Calibri"/>
                <a:cs typeface="Calibri"/>
              </a:rPr>
              <a:t>and</a:t>
            </a:r>
            <a:r>
              <a:rPr sz="2800" spc="-20" dirty="0">
                <a:latin typeface="Calibri"/>
                <a:cs typeface="Calibri"/>
              </a:rPr>
              <a:t> </a:t>
            </a:r>
            <a:r>
              <a:rPr sz="2800" spc="-25" dirty="0">
                <a:latin typeface="Calibri"/>
                <a:cs typeface="Calibri"/>
              </a:rPr>
              <a:t>training.</a:t>
            </a:r>
            <a:r>
              <a:rPr lang="ar-JO" sz="2800" spc="-25" dirty="0">
                <a:latin typeface="Calibri"/>
                <a:cs typeface="Calibri"/>
              </a:rPr>
              <a:t> التعليم والتدريب</a:t>
            </a:r>
            <a:endParaRPr sz="2800" dirty="0">
              <a:latin typeface="Calibri"/>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117181"/>
            <a:ext cx="10515600" cy="2015936"/>
          </a:xfrm>
          <a:prstGeom prst="rect">
            <a:avLst/>
          </a:prstGeom>
          <a:solidFill>
            <a:srgbClr val="CCFF99"/>
          </a:solidFill>
        </p:spPr>
        <p:txBody>
          <a:bodyPr vert="horz" wrap="square" lIns="0" tIns="0" rIns="0" bIns="0" rtlCol="0">
            <a:spAutoFit/>
          </a:bodyPr>
          <a:lstStyle/>
          <a:p>
            <a:pPr marL="640080" algn="ctr">
              <a:lnSpc>
                <a:spcPts val="8495"/>
              </a:lnSpc>
            </a:pPr>
            <a:r>
              <a:rPr sz="8000" b="1" spc="-5" dirty="0">
                <a:latin typeface="Calibri"/>
                <a:cs typeface="Calibri"/>
              </a:rPr>
              <a:t>1</a:t>
            </a:r>
            <a:r>
              <a:rPr sz="8000" b="1" spc="-915" dirty="0">
                <a:latin typeface="Calibri"/>
                <a:cs typeface="Calibri"/>
              </a:rPr>
              <a:t> </a:t>
            </a:r>
            <a:r>
              <a:rPr sz="3200" b="1" spc="-5" dirty="0">
                <a:latin typeface="Calibri"/>
                <a:cs typeface="Calibri"/>
              </a:rPr>
              <a:t>Noise</a:t>
            </a:r>
            <a:r>
              <a:rPr sz="3200" b="1" dirty="0">
                <a:latin typeface="Calibri"/>
                <a:cs typeface="Calibri"/>
              </a:rPr>
              <a:t> </a:t>
            </a:r>
            <a:r>
              <a:rPr sz="3200" b="1" spc="-5" dirty="0">
                <a:latin typeface="Calibri"/>
                <a:cs typeface="Calibri"/>
              </a:rPr>
              <a:t>level</a:t>
            </a:r>
            <a:r>
              <a:rPr sz="3200" b="1" spc="-50" dirty="0">
                <a:latin typeface="Calibri"/>
                <a:cs typeface="Calibri"/>
              </a:rPr>
              <a:t> </a:t>
            </a:r>
            <a:r>
              <a:rPr sz="3200" b="1" spc="-5" dirty="0">
                <a:latin typeface="Calibri"/>
                <a:cs typeface="Calibri"/>
              </a:rPr>
              <a:t>assessment</a:t>
            </a:r>
            <a:r>
              <a:rPr sz="3200" b="1" spc="-35" dirty="0">
                <a:latin typeface="Calibri"/>
                <a:cs typeface="Calibri"/>
              </a:rPr>
              <a:t> </a:t>
            </a:r>
            <a:r>
              <a:rPr sz="3200" b="1" spc="-5" dirty="0">
                <a:latin typeface="Calibri"/>
                <a:cs typeface="Calibri"/>
              </a:rPr>
              <a:t>and</a:t>
            </a:r>
            <a:r>
              <a:rPr sz="3200" b="1" spc="-45" dirty="0">
                <a:latin typeface="Calibri"/>
                <a:cs typeface="Calibri"/>
              </a:rPr>
              <a:t> </a:t>
            </a:r>
            <a:r>
              <a:rPr sz="3200" b="1" spc="-5" dirty="0">
                <a:latin typeface="Calibri"/>
                <a:cs typeface="Calibri"/>
              </a:rPr>
              <a:t>noise </a:t>
            </a:r>
            <a:r>
              <a:rPr sz="3200" b="1" spc="-10" dirty="0">
                <a:latin typeface="Calibri"/>
                <a:cs typeface="Calibri"/>
              </a:rPr>
              <a:t>control</a:t>
            </a:r>
            <a:r>
              <a:rPr sz="3200" b="1" spc="-80" dirty="0">
                <a:latin typeface="Calibri"/>
                <a:cs typeface="Calibri"/>
              </a:rPr>
              <a:t> </a:t>
            </a:r>
            <a:r>
              <a:rPr sz="3200" b="1" spc="-10" dirty="0">
                <a:latin typeface="Calibri"/>
                <a:cs typeface="Calibri"/>
              </a:rPr>
              <a:t>measures</a:t>
            </a:r>
            <a:br>
              <a:rPr lang="en-US" sz="3200" b="1" spc="-10" dirty="0">
                <a:latin typeface="Calibri"/>
                <a:cs typeface="Calibri"/>
              </a:rPr>
            </a:br>
            <a:r>
              <a:rPr lang="ar-JO" sz="2000" b="1" spc="-10" dirty="0">
                <a:latin typeface="Calibri"/>
                <a:cs typeface="Calibri"/>
              </a:rPr>
              <a:t>تقييم مستوى الضوضاء وإجراءات التحكم في الضوضاء</a:t>
            </a:r>
            <a:endParaRPr sz="2000" dirty="0">
              <a:latin typeface="Calibri"/>
              <a:cs typeface="Calibri"/>
            </a:endParaRPr>
          </a:p>
        </p:txBody>
      </p:sp>
      <p:sp>
        <p:nvSpPr>
          <p:cNvPr id="3" name="object 3"/>
          <p:cNvSpPr txBox="1"/>
          <p:nvPr/>
        </p:nvSpPr>
        <p:spPr>
          <a:xfrm>
            <a:off x="1045845" y="2209800"/>
            <a:ext cx="10100310" cy="5162311"/>
          </a:xfrm>
          <a:prstGeom prst="rect">
            <a:avLst/>
          </a:prstGeom>
        </p:spPr>
        <p:txBody>
          <a:bodyPr vert="horz" wrap="square" lIns="0" tIns="12065" rIns="0" bIns="0" rtlCol="0">
            <a:spAutoFit/>
          </a:bodyPr>
          <a:lstStyle/>
          <a:p>
            <a:pPr marL="12700" marR="553720">
              <a:lnSpc>
                <a:spcPct val="100000"/>
              </a:lnSpc>
              <a:spcBef>
                <a:spcPts val="95"/>
              </a:spcBef>
            </a:pPr>
            <a:r>
              <a:rPr sz="2400" spc="-10" dirty="0">
                <a:latin typeface="Calibri"/>
                <a:cs typeface="Calibri"/>
              </a:rPr>
              <a:t>Ambient</a:t>
            </a:r>
            <a:r>
              <a:rPr sz="2400" spc="10" dirty="0">
                <a:latin typeface="Calibri"/>
                <a:cs typeface="Calibri"/>
              </a:rPr>
              <a:t> </a:t>
            </a:r>
            <a:r>
              <a:rPr sz="2400" spc="-5" dirty="0">
                <a:latin typeface="Calibri"/>
                <a:cs typeface="Calibri"/>
              </a:rPr>
              <a:t>noise</a:t>
            </a:r>
            <a:r>
              <a:rPr sz="2400" spc="-30" dirty="0">
                <a:latin typeface="Calibri"/>
                <a:cs typeface="Calibri"/>
              </a:rPr>
              <a:t> </a:t>
            </a:r>
            <a:r>
              <a:rPr sz="2400" spc="-15" dirty="0">
                <a:latin typeface="Calibri"/>
                <a:cs typeface="Calibri"/>
              </a:rPr>
              <a:t>levels</a:t>
            </a:r>
            <a:r>
              <a:rPr sz="2400" spc="-50" dirty="0">
                <a:latin typeface="Calibri"/>
                <a:cs typeface="Calibri"/>
              </a:rPr>
              <a:t> </a:t>
            </a:r>
            <a:r>
              <a:rPr sz="2400" spc="-40" dirty="0">
                <a:latin typeface="Calibri"/>
                <a:cs typeface="Calibri"/>
              </a:rPr>
              <a:t>are</a:t>
            </a:r>
            <a:r>
              <a:rPr sz="2400" spc="15" dirty="0">
                <a:latin typeface="Calibri"/>
                <a:cs typeface="Calibri"/>
              </a:rPr>
              <a:t> </a:t>
            </a:r>
            <a:r>
              <a:rPr sz="2400" spc="-5" dirty="0">
                <a:latin typeface="Calibri"/>
                <a:cs typeface="Calibri"/>
              </a:rPr>
              <a:t>assessed</a:t>
            </a:r>
            <a:r>
              <a:rPr sz="2400" spc="-25" dirty="0">
                <a:latin typeface="Calibri"/>
                <a:cs typeface="Calibri"/>
              </a:rPr>
              <a:t> </a:t>
            </a:r>
            <a:r>
              <a:rPr sz="2400" spc="-20" dirty="0">
                <a:latin typeface="Calibri"/>
                <a:cs typeface="Calibri"/>
              </a:rPr>
              <a:t>by</a:t>
            </a:r>
            <a:r>
              <a:rPr sz="2400" spc="15" dirty="0">
                <a:latin typeface="Calibri"/>
                <a:cs typeface="Calibri"/>
              </a:rPr>
              <a:t> </a:t>
            </a:r>
            <a:r>
              <a:rPr sz="2400" spc="-10" dirty="0">
                <a:latin typeface="Calibri"/>
                <a:cs typeface="Calibri"/>
              </a:rPr>
              <a:t>sound</a:t>
            </a:r>
            <a:r>
              <a:rPr sz="2400" spc="20" dirty="0">
                <a:latin typeface="Calibri"/>
                <a:cs typeface="Calibri"/>
              </a:rPr>
              <a:t> </a:t>
            </a:r>
            <a:r>
              <a:rPr sz="2400" spc="-15" dirty="0">
                <a:latin typeface="Calibri"/>
                <a:cs typeface="Calibri"/>
              </a:rPr>
              <a:t>level</a:t>
            </a:r>
            <a:r>
              <a:rPr sz="2400" spc="-45" dirty="0">
                <a:latin typeface="Calibri"/>
                <a:cs typeface="Calibri"/>
              </a:rPr>
              <a:t> </a:t>
            </a:r>
            <a:r>
              <a:rPr sz="2400" spc="-40" dirty="0">
                <a:latin typeface="Calibri"/>
                <a:cs typeface="Calibri"/>
              </a:rPr>
              <a:t>meter</a:t>
            </a:r>
            <a:r>
              <a:rPr sz="2400" spc="35" dirty="0">
                <a:latin typeface="Calibri"/>
                <a:cs typeface="Calibri"/>
              </a:rPr>
              <a:t> </a:t>
            </a:r>
            <a:r>
              <a:rPr sz="2400" spc="-10" dirty="0">
                <a:latin typeface="Calibri"/>
                <a:cs typeface="Calibri"/>
              </a:rPr>
              <a:t>or </a:t>
            </a:r>
            <a:r>
              <a:rPr sz="2400" spc="-705" dirty="0">
                <a:latin typeface="Calibri"/>
                <a:cs typeface="Calibri"/>
              </a:rPr>
              <a:t> </a:t>
            </a:r>
            <a:r>
              <a:rPr sz="2400" spc="-10" dirty="0">
                <a:latin typeface="Calibri"/>
                <a:cs typeface="Calibri"/>
              </a:rPr>
              <a:t>noise</a:t>
            </a:r>
            <a:r>
              <a:rPr sz="2400" spc="-25" dirty="0">
                <a:latin typeface="Calibri"/>
                <a:cs typeface="Calibri"/>
              </a:rPr>
              <a:t> </a:t>
            </a:r>
            <a:r>
              <a:rPr sz="2400" spc="-85" dirty="0">
                <a:latin typeface="Calibri"/>
                <a:cs typeface="Calibri"/>
              </a:rPr>
              <a:t>dosimeter.</a:t>
            </a:r>
            <a:endParaRPr lang="en-US" sz="2400" spc="-85" dirty="0">
              <a:latin typeface="Calibri"/>
              <a:cs typeface="Calibri"/>
            </a:endParaRPr>
          </a:p>
          <a:p>
            <a:pPr marL="12700" marR="553720">
              <a:lnSpc>
                <a:spcPct val="100000"/>
              </a:lnSpc>
              <a:spcBef>
                <a:spcPts val="95"/>
              </a:spcBef>
            </a:pPr>
            <a:r>
              <a:rPr lang="ar-JO" sz="2000" dirty="0">
                <a:latin typeface="Calibri"/>
                <a:cs typeface="Calibri"/>
              </a:rPr>
              <a:t>يتم تقييم مستويات الضوضاء المحيطة بواسطة مقياس مستوى الصوت أو مقياس جرعات الضوضاء</a:t>
            </a:r>
            <a:endParaRPr sz="2000" dirty="0">
              <a:latin typeface="Calibri"/>
              <a:cs typeface="Calibri"/>
            </a:endParaRPr>
          </a:p>
          <a:p>
            <a:pPr>
              <a:lnSpc>
                <a:spcPct val="100000"/>
              </a:lnSpc>
              <a:spcBef>
                <a:spcPts val="35"/>
              </a:spcBef>
            </a:pPr>
            <a:endParaRPr sz="2000" dirty="0">
              <a:latin typeface="Calibri"/>
              <a:cs typeface="Calibri"/>
            </a:endParaRPr>
          </a:p>
          <a:p>
            <a:pPr marL="241300" marR="78105" indent="-229235">
              <a:lnSpc>
                <a:spcPct val="100000"/>
              </a:lnSpc>
            </a:pPr>
            <a:r>
              <a:rPr sz="2400" spc="-5" dirty="0">
                <a:solidFill>
                  <a:srgbClr val="797979"/>
                </a:solidFill>
                <a:latin typeface="Calibri"/>
                <a:cs typeface="Calibri"/>
              </a:rPr>
              <a:t>-</a:t>
            </a:r>
            <a:r>
              <a:rPr sz="2400" spc="95" dirty="0">
                <a:solidFill>
                  <a:srgbClr val="797979"/>
                </a:solidFill>
                <a:latin typeface="Calibri"/>
                <a:cs typeface="Calibri"/>
              </a:rPr>
              <a:t> </a:t>
            </a:r>
            <a:r>
              <a:rPr sz="2400" spc="-5" dirty="0">
                <a:latin typeface="Calibri"/>
                <a:cs typeface="Calibri"/>
              </a:rPr>
              <a:t>Time</a:t>
            </a:r>
            <a:r>
              <a:rPr sz="2400" spc="-10" dirty="0">
                <a:latin typeface="Calibri"/>
                <a:cs typeface="Calibri"/>
              </a:rPr>
              <a:t> </a:t>
            </a:r>
            <a:r>
              <a:rPr sz="2400" spc="-20" dirty="0">
                <a:latin typeface="Calibri"/>
                <a:cs typeface="Calibri"/>
              </a:rPr>
              <a:t>weighted</a:t>
            </a:r>
            <a:r>
              <a:rPr sz="2400" spc="-70" dirty="0">
                <a:latin typeface="Calibri"/>
                <a:cs typeface="Calibri"/>
              </a:rPr>
              <a:t> </a:t>
            </a:r>
            <a:r>
              <a:rPr sz="2400" spc="-50" dirty="0">
                <a:latin typeface="Calibri"/>
                <a:cs typeface="Calibri"/>
              </a:rPr>
              <a:t>average</a:t>
            </a:r>
            <a:r>
              <a:rPr sz="2400" spc="-40" dirty="0">
                <a:latin typeface="Calibri"/>
                <a:cs typeface="Calibri"/>
              </a:rPr>
              <a:t> </a:t>
            </a:r>
            <a:r>
              <a:rPr sz="2400" spc="-60" dirty="0">
                <a:latin typeface="Calibri"/>
                <a:cs typeface="Calibri"/>
              </a:rPr>
              <a:t>(TWA)</a:t>
            </a:r>
            <a:r>
              <a:rPr sz="2400" spc="-15" dirty="0">
                <a:latin typeface="Calibri"/>
                <a:cs typeface="Calibri"/>
              </a:rPr>
              <a:t> </a:t>
            </a:r>
            <a:r>
              <a:rPr sz="2400" spc="-5" dirty="0">
                <a:latin typeface="Calibri"/>
                <a:cs typeface="Calibri"/>
              </a:rPr>
              <a:t>8</a:t>
            </a:r>
            <a:r>
              <a:rPr sz="2400" spc="15" dirty="0">
                <a:latin typeface="Calibri"/>
                <a:cs typeface="Calibri"/>
              </a:rPr>
              <a:t> </a:t>
            </a:r>
            <a:r>
              <a:rPr sz="2400" spc="-5" dirty="0">
                <a:latin typeface="Calibri"/>
                <a:cs typeface="Calibri"/>
              </a:rPr>
              <a:t>dB</a:t>
            </a:r>
            <a:r>
              <a:rPr sz="2400" spc="-15" dirty="0">
                <a:latin typeface="Calibri"/>
                <a:cs typeface="Calibri"/>
              </a:rPr>
              <a:t> </a:t>
            </a:r>
            <a:r>
              <a:rPr sz="2400" dirty="0">
                <a:latin typeface="Calibri"/>
                <a:cs typeface="Calibri"/>
              </a:rPr>
              <a:t>is </a:t>
            </a:r>
            <a:r>
              <a:rPr sz="2400" spc="-5" dirty="0">
                <a:latin typeface="Calibri"/>
                <a:cs typeface="Calibri"/>
              </a:rPr>
              <a:t>the</a:t>
            </a:r>
            <a:r>
              <a:rPr sz="2400" dirty="0">
                <a:latin typeface="Calibri"/>
                <a:cs typeface="Calibri"/>
              </a:rPr>
              <a:t> </a:t>
            </a:r>
            <a:r>
              <a:rPr sz="2400" spc="-5" dirty="0">
                <a:latin typeface="Calibri"/>
                <a:cs typeface="Calibri"/>
              </a:rPr>
              <a:t>permissible</a:t>
            </a:r>
            <a:r>
              <a:rPr sz="2400" spc="15" dirty="0">
                <a:latin typeface="Calibri"/>
                <a:cs typeface="Calibri"/>
              </a:rPr>
              <a:t> </a:t>
            </a:r>
            <a:r>
              <a:rPr sz="2400" dirty="0">
                <a:latin typeface="Calibri"/>
                <a:cs typeface="Calibri"/>
              </a:rPr>
              <a:t>daily </a:t>
            </a:r>
            <a:r>
              <a:rPr sz="2400" spc="5" dirty="0">
                <a:latin typeface="Calibri"/>
                <a:cs typeface="Calibri"/>
              </a:rPr>
              <a:t> </a:t>
            </a:r>
            <a:r>
              <a:rPr sz="2400" spc="-40" dirty="0">
                <a:latin typeface="Calibri"/>
                <a:cs typeface="Calibri"/>
              </a:rPr>
              <a:t>exposure</a:t>
            </a:r>
            <a:r>
              <a:rPr sz="2400" spc="50" dirty="0">
                <a:latin typeface="Calibri"/>
                <a:cs typeface="Calibri"/>
              </a:rPr>
              <a:t> </a:t>
            </a:r>
            <a:r>
              <a:rPr sz="2400" spc="-25" dirty="0">
                <a:latin typeface="Calibri"/>
                <a:cs typeface="Calibri"/>
              </a:rPr>
              <a:t>to</a:t>
            </a:r>
            <a:r>
              <a:rPr sz="2400" spc="-10" dirty="0">
                <a:latin typeface="Calibri"/>
                <a:cs typeface="Calibri"/>
              </a:rPr>
              <a:t> noise</a:t>
            </a:r>
            <a:r>
              <a:rPr sz="2400" spc="-20" dirty="0">
                <a:latin typeface="Calibri"/>
                <a:cs typeface="Calibri"/>
              </a:rPr>
              <a:t> </a:t>
            </a:r>
            <a:r>
              <a:rPr sz="2400" spc="-5" dirty="0">
                <a:latin typeface="Calibri"/>
                <a:cs typeface="Calibri"/>
              </a:rPr>
              <a:t>which</a:t>
            </a:r>
            <a:r>
              <a:rPr sz="2400" spc="40" dirty="0">
                <a:latin typeface="Calibri"/>
                <a:cs typeface="Calibri"/>
              </a:rPr>
              <a:t> </a:t>
            </a:r>
            <a:r>
              <a:rPr sz="2400" dirty="0">
                <a:latin typeface="Calibri"/>
                <a:cs typeface="Calibri"/>
              </a:rPr>
              <a:t>is </a:t>
            </a:r>
            <a:r>
              <a:rPr sz="2400" b="1" spc="-10" dirty="0">
                <a:latin typeface="Calibri"/>
                <a:cs typeface="Calibri"/>
              </a:rPr>
              <a:t>90</a:t>
            </a:r>
            <a:r>
              <a:rPr sz="2400" b="1" spc="30" dirty="0">
                <a:latin typeface="Calibri"/>
                <a:cs typeface="Calibri"/>
              </a:rPr>
              <a:t> </a:t>
            </a:r>
            <a:r>
              <a:rPr sz="2400" b="1" spc="-10" dirty="0">
                <a:latin typeface="Calibri"/>
                <a:cs typeface="Calibri"/>
              </a:rPr>
              <a:t>dB</a:t>
            </a:r>
            <a:r>
              <a:rPr sz="2400" b="1" spc="10" dirty="0">
                <a:latin typeface="Calibri"/>
                <a:cs typeface="Calibri"/>
              </a:rPr>
              <a:t> </a:t>
            </a:r>
            <a:r>
              <a:rPr sz="2400" dirty="0">
                <a:latin typeface="Calibri"/>
                <a:cs typeface="Calibri"/>
              </a:rPr>
              <a:t>with </a:t>
            </a:r>
            <a:r>
              <a:rPr sz="2400" spc="-5" dirty="0">
                <a:latin typeface="Calibri"/>
                <a:cs typeface="Calibri"/>
              </a:rPr>
              <a:t>an</a:t>
            </a:r>
            <a:r>
              <a:rPr sz="2400" spc="25" dirty="0">
                <a:latin typeface="Calibri"/>
                <a:cs typeface="Calibri"/>
              </a:rPr>
              <a:t> </a:t>
            </a:r>
            <a:r>
              <a:rPr sz="2400" spc="-45" dirty="0">
                <a:latin typeface="Calibri"/>
                <a:cs typeface="Calibri"/>
              </a:rPr>
              <a:t>exchange</a:t>
            </a:r>
            <a:r>
              <a:rPr sz="2400" spc="10" dirty="0">
                <a:latin typeface="Calibri"/>
                <a:cs typeface="Calibri"/>
              </a:rPr>
              <a:t> </a:t>
            </a:r>
            <a:r>
              <a:rPr sz="2400" spc="-55" dirty="0">
                <a:latin typeface="Calibri"/>
                <a:cs typeface="Calibri"/>
              </a:rPr>
              <a:t>rate</a:t>
            </a:r>
            <a:r>
              <a:rPr sz="2400" spc="-80" dirty="0">
                <a:latin typeface="Calibri"/>
                <a:cs typeface="Calibri"/>
              </a:rPr>
              <a:t> </a:t>
            </a:r>
            <a:r>
              <a:rPr sz="2400" spc="-10" dirty="0">
                <a:latin typeface="Calibri"/>
                <a:cs typeface="Calibri"/>
              </a:rPr>
              <a:t>of</a:t>
            </a:r>
            <a:r>
              <a:rPr sz="2400" spc="10" dirty="0">
                <a:latin typeface="Calibri"/>
                <a:cs typeface="Calibri"/>
              </a:rPr>
              <a:t> </a:t>
            </a:r>
            <a:r>
              <a:rPr sz="2400" spc="-5" dirty="0">
                <a:latin typeface="Calibri"/>
                <a:cs typeface="Calibri"/>
              </a:rPr>
              <a:t>5 </a:t>
            </a:r>
            <a:r>
              <a:rPr sz="2400" spc="-710" dirty="0">
                <a:latin typeface="Calibri"/>
                <a:cs typeface="Calibri"/>
              </a:rPr>
              <a:t> </a:t>
            </a:r>
            <a:r>
              <a:rPr sz="2400" spc="-10" dirty="0">
                <a:latin typeface="Calibri"/>
                <a:cs typeface="Calibri"/>
              </a:rPr>
              <a:t>dB </a:t>
            </a:r>
            <a:r>
              <a:rPr sz="2400" spc="-45" dirty="0">
                <a:latin typeface="Calibri"/>
                <a:cs typeface="Calibri"/>
              </a:rPr>
              <a:t>for</a:t>
            </a:r>
            <a:r>
              <a:rPr sz="2400" spc="-40" dirty="0">
                <a:latin typeface="Calibri"/>
                <a:cs typeface="Calibri"/>
              </a:rPr>
              <a:t> </a:t>
            </a:r>
            <a:r>
              <a:rPr sz="2400" spc="-20" dirty="0">
                <a:latin typeface="Calibri"/>
                <a:cs typeface="Calibri"/>
              </a:rPr>
              <a:t>every</a:t>
            </a:r>
            <a:r>
              <a:rPr sz="2400" spc="-25" dirty="0">
                <a:latin typeface="Calibri"/>
                <a:cs typeface="Calibri"/>
              </a:rPr>
              <a:t> </a:t>
            </a:r>
            <a:r>
              <a:rPr sz="2400" spc="-5" dirty="0">
                <a:latin typeface="Calibri"/>
                <a:cs typeface="Calibri"/>
              </a:rPr>
              <a:t>doubling</a:t>
            </a:r>
            <a:r>
              <a:rPr sz="2400" spc="35" dirty="0">
                <a:latin typeface="Calibri"/>
                <a:cs typeface="Calibri"/>
              </a:rPr>
              <a:t> </a:t>
            </a:r>
            <a:r>
              <a:rPr sz="2400" spc="-5" dirty="0">
                <a:latin typeface="Calibri"/>
                <a:cs typeface="Calibri"/>
              </a:rPr>
              <a:t>or</a:t>
            </a:r>
            <a:r>
              <a:rPr sz="2400" spc="-15" dirty="0">
                <a:latin typeface="Calibri"/>
                <a:cs typeface="Calibri"/>
              </a:rPr>
              <a:t> </a:t>
            </a:r>
            <a:r>
              <a:rPr sz="2400" spc="-5" dirty="0">
                <a:latin typeface="Calibri"/>
                <a:cs typeface="Calibri"/>
              </a:rPr>
              <a:t>halving</a:t>
            </a:r>
            <a:r>
              <a:rPr sz="2400" spc="20" dirty="0">
                <a:latin typeface="Calibri"/>
                <a:cs typeface="Calibri"/>
              </a:rPr>
              <a:t> </a:t>
            </a:r>
            <a:r>
              <a:rPr sz="2400" spc="-5" dirty="0">
                <a:latin typeface="Calibri"/>
                <a:cs typeface="Calibri"/>
              </a:rPr>
              <a:t>of</a:t>
            </a:r>
            <a:r>
              <a:rPr sz="2400" spc="-25" dirty="0">
                <a:latin typeface="Calibri"/>
                <a:cs typeface="Calibri"/>
              </a:rPr>
              <a:t> </a:t>
            </a:r>
            <a:r>
              <a:rPr sz="2400" spc="-5" dirty="0">
                <a:latin typeface="Calibri"/>
                <a:cs typeface="Calibri"/>
              </a:rPr>
              <a:t>the</a:t>
            </a:r>
            <a:r>
              <a:rPr sz="2400" dirty="0">
                <a:latin typeface="Calibri"/>
                <a:cs typeface="Calibri"/>
              </a:rPr>
              <a:t> </a:t>
            </a:r>
            <a:r>
              <a:rPr sz="2400" spc="-40" dirty="0">
                <a:latin typeface="Calibri"/>
                <a:cs typeface="Calibri"/>
              </a:rPr>
              <a:t>exposure</a:t>
            </a:r>
            <a:r>
              <a:rPr sz="2400" spc="70" dirty="0">
                <a:latin typeface="Calibri"/>
                <a:cs typeface="Calibri"/>
              </a:rPr>
              <a:t> </a:t>
            </a:r>
            <a:r>
              <a:rPr sz="2400" spc="-5" dirty="0">
                <a:latin typeface="Calibri"/>
                <a:cs typeface="Calibri"/>
              </a:rPr>
              <a:t>time</a:t>
            </a:r>
            <a:endParaRPr lang="en-US" sz="2400" spc="-5" dirty="0">
              <a:latin typeface="Calibri"/>
              <a:cs typeface="Calibri"/>
            </a:endParaRPr>
          </a:p>
          <a:p>
            <a:pPr marL="241300" marR="78105" indent="-229235">
              <a:lnSpc>
                <a:spcPct val="100000"/>
              </a:lnSpc>
            </a:pPr>
            <a:r>
              <a:rPr lang="ar-JO" sz="2400" dirty="0">
                <a:latin typeface="Calibri"/>
                <a:cs typeface="Calibri"/>
              </a:rPr>
              <a:t>المتوسط المرجح بالوقت (</a:t>
            </a:r>
            <a:r>
              <a:rPr lang="en-US" sz="2400" dirty="0">
                <a:latin typeface="Calibri"/>
                <a:cs typeface="Calibri"/>
              </a:rPr>
              <a:t>TWA) 8 </a:t>
            </a:r>
            <a:r>
              <a:rPr lang="ar-JO" sz="2400" dirty="0">
                <a:latin typeface="Calibri"/>
                <a:cs typeface="Calibri"/>
              </a:rPr>
              <a:t>ديسيبل هو التعرض اليومي المسموح به للضوضاء وهو 90 ديسيبل مع معدل صرف قدره 5 ديسيبل لكل مضاعفة أو نصف وقت التعرض</a:t>
            </a:r>
            <a:endParaRPr sz="2400" dirty="0">
              <a:latin typeface="Calibri"/>
              <a:cs typeface="Calibri"/>
            </a:endParaRPr>
          </a:p>
          <a:p>
            <a:pPr marL="469900">
              <a:lnSpc>
                <a:spcPct val="100000"/>
              </a:lnSpc>
              <a:spcBef>
                <a:spcPts val="660"/>
              </a:spcBef>
              <a:tabLst>
                <a:tab pos="698500" algn="l"/>
              </a:tabLst>
            </a:pPr>
            <a:r>
              <a:rPr sz="2400" dirty="0">
                <a:solidFill>
                  <a:srgbClr val="797979"/>
                </a:solidFill>
                <a:latin typeface="Calibri"/>
                <a:cs typeface="Calibri"/>
              </a:rPr>
              <a:t>-	</a:t>
            </a:r>
            <a:r>
              <a:rPr sz="2400" dirty="0">
                <a:latin typeface="Calibri"/>
                <a:cs typeface="Calibri"/>
              </a:rPr>
              <a:t>(e.g.</a:t>
            </a:r>
            <a:r>
              <a:rPr sz="2400" spc="-25" dirty="0">
                <a:latin typeface="Calibri"/>
                <a:cs typeface="Calibri"/>
              </a:rPr>
              <a:t> </a:t>
            </a:r>
            <a:r>
              <a:rPr sz="2400" spc="-45" dirty="0">
                <a:latin typeface="Calibri"/>
                <a:cs typeface="Calibri"/>
              </a:rPr>
              <a:t>workers</a:t>
            </a:r>
            <a:r>
              <a:rPr sz="2400" spc="-65" dirty="0">
                <a:latin typeface="Calibri"/>
                <a:cs typeface="Calibri"/>
              </a:rPr>
              <a:t> </a:t>
            </a:r>
            <a:r>
              <a:rPr sz="2400" spc="-10" dirty="0">
                <a:latin typeface="Calibri"/>
                <a:cs typeface="Calibri"/>
              </a:rPr>
              <a:t>would</a:t>
            </a:r>
            <a:r>
              <a:rPr sz="2400" spc="-75" dirty="0">
                <a:latin typeface="Calibri"/>
                <a:cs typeface="Calibri"/>
              </a:rPr>
              <a:t> </a:t>
            </a:r>
            <a:r>
              <a:rPr sz="2400" dirty="0">
                <a:latin typeface="Calibri"/>
                <a:cs typeface="Calibri"/>
              </a:rPr>
              <a:t>be</a:t>
            </a:r>
            <a:r>
              <a:rPr sz="2400" spc="-5" dirty="0">
                <a:latin typeface="Calibri"/>
                <a:cs typeface="Calibri"/>
              </a:rPr>
              <a:t> </a:t>
            </a:r>
            <a:r>
              <a:rPr sz="2400" spc="-10" dirty="0">
                <a:latin typeface="Calibri"/>
                <a:cs typeface="Calibri"/>
              </a:rPr>
              <a:t>permitted</a:t>
            </a:r>
            <a:r>
              <a:rPr sz="2400" spc="-90" dirty="0">
                <a:latin typeface="Calibri"/>
                <a:cs typeface="Calibri"/>
              </a:rPr>
              <a:t> </a:t>
            </a:r>
            <a:r>
              <a:rPr sz="2400" dirty="0">
                <a:latin typeface="Calibri"/>
                <a:cs typeface="Calibri"/>
              </a:rPr>
              <a:t>only</a:t>
            </a:r>
            <a:r>
              <a:rPr sz="2400" spc="-20" dirty="0">
                <a:latin typeface="Calibri"/>
                <a:cs typeface="Calibri"/>
              </a:rPr>
              <a:t> </a:t>
            </a:r>
            <a:r>
              <a:rPr sz="2400" dirty="0">
                <a:latin typeface="Calibri"/>
                <a:cs typeface="Calibri"/>
              </a:rPr>
              <a:t>4</a:t>
            </a:r>
            <a:r>
              <a:rPr sz="2400" spc="-30" dirty="0">
                <a:latin typeface="Calibri"/>
                <a:cs typeface="Calibri"/>
              </a:rPr>
              <a:t> </a:t>
            </a:r>
            <a:r>
              <a:rPr sz="2400" dirty="0">
                <a:latin typeface="Calibri"/>
                <a:cs typeface="Calibri"/>
              </a:rPr>
              <a:t>hour</a:t>
            </a:r>
            <a:r>
              <a:rPr sz="2400" spc="-50" dirty="0">
                <a:latin typeface="Calibri"/>
                <a:cs typeface="Calibri"/>
              </a:rPr>
              <a:t> </a:t>
            </a:r>
            <a:r>
              <a:rPr sz="2400" spc="-30" dirty="0">
                <a:latin typeface="Calibri"/>
                <a:cs typeface="Calibri"/>
              </a:rPr>
              <a:t>exposure</a:t>
            </a:r>
            <a:r>
              <a:rPr sz="2400" spc="35" dirty="0">
                <a:latin typeface="Calibri"/>
                <a:cs typeface="Calibri"/>
              </a:rPr>
              <a:t> </a:t>
            </a:r>
            <a:r>
              <a:rPr sz="2400" spc="-20" dirty="0">
                <a:latin typeface="Calibri"/>
                <a:cs typeface="Calibri"/>
              </a:rPr>
              <a:t>to</a:t>
            </a:r>
            <a:r>
              <a:rPr sz="2400" spc="-30" dirty="0">
                <a:latin typeface="Calibri"/>
                <a:cs typeface="Calibri"/>
              </a:rPr>
              <a:t> </a:t>
            </a:r>
            <a:r>
              <a:rPr sz="2400" spc="-5" dirty="0">
                <a:latin typeface="Calibri"/>
                <a:cs typeface="Calibri"/>
              </a:rPr>
              <a:t>noise</a:t>
            </a:r>
            <a:r>
              <a:rPr sz="2400" spc="-45" dirty="0">
                <a:latin typeface="Calibri"/>
                <a:cs typeface="Calibri"/>
              </a:rPr>
              <a:t> </a:t>
            </a:r>
            <a:r>
              <a:rPr sz="2400" spc="-15" dirty="0">
                <a:latin typeface="Calibri"/>
                <a:cs typeface="Calibri"/>
              </a:rPr>
              <a:t>at</a:t>
            </a:r>
            <a:r>
              <a:rPr sz="2400" spc="-30" dirty="0">
                <a:latin typeface="Calibri"/>
                <a:cs typeface="Calibri"/>
              </a:rPr>
              <a:t> </a:t>
            </a:r>
            <a:r>
              <a:rPr sz="2400" dirty="0">
                <a:latin typeface="Calibri"/>
                <a:cs typeface="Calibri"/>
              </a:rPr>
              <a:t>95</a:t>
            </a:r>
            <a:r>
              <a:rPr sz="2400" spc="-25" dirty="0">
                <a:latin typeface="Calibri"/>
                <a:cs typeface="Calibri"/>
              </a:rPr>
              <a:t> </a:t>
            </a:r>
            <a:r>
              <a:rPr sz="2400" dirty="0">
                <a:latin typeface="Calibri"/>
                <a:cs typeface="Calibri"/>
              </a:rPr>
              <a:t>dB</a:t>
            </a:r>
            <a:r>
              <a:rPr sz="2400" spc="-45" dirty="0">
                <a:latin typeface="Calibri"/>
                <a:cs typeface="Calibri"/>
              </a:rPr>
              <a:t> </a:t>
            </a:r>
            <a:r>
              <a:rPr sz="2400" dirty="0">
                <a:latin typeface="Calibri"/>
                <a:cs typeface="Calibri"/>
              </a:rPr>
              <a:t>and</a:t>
            </a:r>
          </a:p>
          <a:p>
            <a:pPr marL="698500">
              <a:lnSpc>
                <a:spcPct val="100000"/>
              </a:lnSpc>
              <a:spcBef>
                <a:spcPts val="5"/>
              </a:spcBef>
            </a:pPr>
            <a:r>
              <a:rPr sz="2400" dirty="0">
                <a:latin typeface="Calibri"/>
                <a:cs typeface="Calibri"/>
              </a:rPr>
              <a:t>2</a:t>
            </a:r>
            <a:r>
              <a:rPr sz="2400" spc="-50" dirty="0">
                <a:latin typeface="Calibri"/>
                <a:cs typeface="Calibri"/>
              </a:rPr>
              <a:t> </a:t>
            </a:r>
            <a:r>
              <a:rPr sz="2400" spc="-25" dirty="0">
                <a:latin typeface="Calibri"/>
                <a:cs typeface="Calibri"/>
              </a:rPr>
              <a:t>hours</a:t>
            </a:r>
            <a:r>
              <a:rPr sz="2400" spc="-30" dirty="0">
                <a:latin typeface="Calibri"/>
                <a:cs typeface="Calibri"/>
              </a:rPr>
              <a:t> </a:t>
            </a:r>
            <a:r>
              <a:rPr sz="2400" dirty="0">
                <a:latin typeface="Calibri"/>
                <a:cs typeface="Calibri"/>
              </a:rPr>
              <a:t>only</a:t>
            </a:r>
            <a:r>
              <a:rPr sz="2400" spc="-80" dirty="0">
                <a:latin typeface="Calibri"/>
                <a:cs typeface="Calibri"/>
              </a:rPr>
              <a:t> </a:t>
            </a:r>
            <a:r>
              <a:rPr sz="2400" spc="-25" dirty="0">
                <a:latin typeface="Calibri"/>
                <a:cs typeface="Calibri"/>
              </a:rPr>
              <a:t>at</a:t>
            </a:r>
            <a:r>
              <a:rPr sz="2400" spc="-15" dirty="0">
                <a:latin typeface="Calibri"/>
                <a:cs typeface="Calibri"/>
              </a:rPr>
              <a:t> </a:t>
            </a:r>
            <a:r>
              <a:rPr sz="2400" dirty="0">
                <a:latin typeface="Calibri"/>
                <a:cs typeface="Calibri"/>
              </a:rPr>
              <a:t>100</a:t>
            </a:r>
            <a:r>
              <a:rPr sz="2400" spc="-90" dirty="0">
                <a:latin typeface="Calibri"/>
                <a:cs typeface="Calibri"/>
              </a:rPr>
              <a:t> </a:t>
            </a:r>
            <a:r>
              <a:rPr sz="2400" spc="-5" dirty="0">
                <a:latin typeface="Calibri"/>
                <a:cs typeface="Calibri"/>
              </a:rPr>
              <a:t>dB).</a:t>
            </a:r>
            <a:endParaRPr lang="en-US" sz="2400" spc="-5" dirty="0">
              <a:latin typeface="Calibri"/>
              <a:cs typeface="Calibri"/>
            </a:endParaRPr>
          </a:p>
          <a:p>
            <a:pPr marL="698500">
              <a:lnSpc>
                <a:spcPct val="100000"/>
              </a:lnSpc>
              <a:spcBef>
                <a:spcPts val="5"/>
              </a:spcBef>
            </a:pPr>
            <a:r>
              <a:rPr lang="ar-JO" sz="2400" spc="-5" dirty="0">
                <a:latin typeface="Calibri"/>
                <a:cs typeface="Calibri"/>
              </a:rPr>
              <a:t>(على سبيل المثال ، يُسمح للعمال بالتعرض لمدة 4 ساعات فقط للضوضاء عند 95 ديسيبل وساعتان فقط عند 100 ديسيبل)</a:t>
            </a:r>
            <a:endParaRPr lang="en-US" sz="2400" spc="-5" dirty="0">
              <a:latin typeface="Calibri"/>
              <a:cs typeface="Calibri"/>
            </a:endParaRPr>
          </a:p>
          <a:p>
            <a:pPr marL="698500">
              <a:lnSpc>
                <a:spcPct val="100000"/>
              </a:lnSpc>
              <a:spcBef>
                <a:spcPts val="5"/>
              </a:spcBef>
            </a:pPr>
            <a:endParaRPr lang="en-US" sz="2400" spc="-5" dirty="0">
              <a:latin typeface="Calibri"/>
              <a:cs typeface="Calibri"/>
            </a:endParaRPr>
          </a:p>
          <a:p>
            <a:pPr marL="698500">
              <a:lnSpc>
                <a:spcPct val="100000"/>
              </a:lnSpc>
              <a:spcBef>
                <a:spcPts val="5"/>
              </a:spcBef>
            </a:pPr>
            <a:endParaRPr sz="2400" dirty="0">
              <a:latin typeface="Calibri"/>
              <a:cs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p:nvPr/>
        </p:nvSpPr>
        <p:spPr>
          <a:xfrm>
            <a:off x="457201" y="1809953"/>
            <a:ext cx="10832160" cy="3764492"/>
          </a:xfrm>
          <a:prstGeom prst="rect">
            <a:avLst/>
          </a:prstGeom>
        </p:spPr>
        <p:txBody>
          <a:bodyPr vert="horz" wrap="square" lIns="0" tIns="12065" rIns="0" bIns="0" rtlCol="0">
            <a:spAutoFit/>
          </a:bodyPr>
          <a:lstStyle/>
          <a:p>
            <a:pPr marL="12700" marR="5080" algn="just">
              <a:lnSpc>
                <a:spcPct val="100000"/>
              </a:lnSpc>
              <a:spcBef>
                <a:spcPts val="95"/>
              </a:spcBef>
            </a:pPr>
            <a:r>
              <a:rPr sz="2400" spc="-70" dirty="0">
                <a:latin typeface="Calibri"/>
                <a:cs typeface="Calibri"/>
              </a:rPr>
              <a:t>At </a:t>
            </a:r>
            <a:r>
              <a:rPr sz="2400" spc="-20" dirty="0">
                <a:latin typeface="Calibri"/>
                <a:cs typeface="Calibri"/>
              </a:rPr>
              <a:t>work </a:t>
            </a:r>
            <a:r>
              <a:rPr sz="2400" spc="-30" dirty="0">
                <a:latin typeface="Calibri"/>
                <a:cs typeface="Calibri"/>
              </a:rPr>
              <a:t>setting </a:t>
            </a:r>
            <a:r>
              <a:rPr sz="2400" spc="-15" dirty="0">
                <a:latin typeface="Calibri"/>
                <a:cs typeface="Calibri"/>
              </a:rPr>
              <a:t>where </a:t>
            </a:r>
            <a:r>
              <a:rPr sz="2400" spc="-10" dirty="0">
                <a:latin typeface="Calibri"/>
                <a:cs typeface="Calibri"/>
              </a:rPr>
              <a:t>noise </a:t>
            </a:r>
            <a:r>
              <a:rPr sz="2400" spc="-35" dirty="0">
                <a:latin typeface="Calibri"/>
                <a:cs typeface="Calibri"/>
              </a:rPr>
              <a:t>exposure </a:t>
            </a:r>
            <a:r>
              <a:rPr sz="2400" dirty="0">
                <a:latin typeface="Calibri"/>
                <a:cs typeface="Calibri"/>
              </a:rPr>
              <a:t>is </a:t>
            </a:r>
            <a:r>
              <a:rPr sz="2400" b="1" spc="-5" dirty="0">
                <a:latin typeface="Calibri"/>
                <a:cs typeface="Calibri"/>
              </a:rPr>
              <a:t>&gt; </a:t>
            </a:r>
            <a:r>
              <a:rPr sz="2400" b="1" dirty="0">
                <a:latin typeface="Calibri"/>
                <a:cs typeface="Calibri"/>
              </a:rPr>
              <a:t>90 dB</a:t>
            </a:r>
            <a:r>
              <a:rPr sz="2400" dirty="0">
                <a:latin typeface="Calibri"/>
                <a:cs typeface="Calibri"/>
              </a:rPr>
              <a:t>, </a:t>
            </a:r>
            <a:r>
              <a:rPr sz="2400" spc="-5" dirty="0">
                <a:latin typeface="Calibri"/>
                <a:cs typeface="Calibri"/>
              </a:rPr>
              <a:t>engineering </a:t>
            </a:r>
            <a:r>
              <a:rPr sz="2400" dirty="0">
                <a:latin typeface="Calibri"/>
                <a:cs typeface="Calibri"/>
              </a:rPr>
              <a:t> </a:t>
            </a:r>
            <a:r>
              <a:rPr sz="2400" spc="-30" dirty="0">
                <a:latin typeface="Calibri"/>
                <a:cs typeface="Calibri"/>
              </a:rPr>
              <a:t>controls</a:t>
            </a:r>
            <a:r>
              <a:rPr sz="2400" spc="-25" dirty="0">
                <a:latin typeface="Calibri"/>
                <a:cs typeface="Calibri"/>
              </a:rPr>
              <a:t> </a:t>
            </a:r>
            <a:r>
              <a:rPr sz="2400" spc="-10" dirty="0">
                <a:latin typeface="Calibri"/>
                <a:cs typeface="Calibri"/>
              </a:rPr>
              <a:t>(such</a:t>
            </a:r>
            <a:r>
              <a:rPr sz="2400" spc="-5" dirty="0">
                <a:latin typeface="Calibri"/>
                <a:cs typeface="Calibri"/>
              </a:rPr>
              <a:t> </a:t>
            </a:r>
            <a:r>
              <a:rPr sz="2400" dirty="0">
                <a:latin typeface="Calibri"/>
                <a:cs typeface="Calibri"/>
              </a:rPr>
              <a:t>as</a:t>
            </a:r>
            <a:r>
              <a:rPr sz="2400" spc="5" dirty="0">
                <a:latin typeface="Calibri"/>
                <a:cs typeface="Calibri"/>
              </a:rPr>
              <a:t> </a:t>
            </a:r>
            <a:r>
              <a:rPr sz="2400" spc="-5" dirty="0">
                <a:latin typeface="Calibri"/>
                <a:cs typeface="Calibri"/>
              </a:rPr>
              <a:t>machinery</a:t>
            </a:r>
            <a:r>
              <a:rPr sz="2400" dirty="0">
                <a:latin typeface="Calibri"/>
                <a:cs typeface="Calibri"/>
              </a:rPr>
              <a:t> </a:t>
            </a:r>
            <a:r>
              <a:rPr sz="2400" spc="-5" dirty="0">
                <a:latin typeface="Calibri"/>
                <a:cs typeface="Calibri"/>
              </a:rPr>
              <a:t>design,</a:t>
            </a:r>
            <a:r>
              <a:rPr sz="2400" dirty="0">
                <a:latin typeface="Calibri"/>
                <a:cs typeface="Calibri"/>
              </a:rPr>
              <a:t> </a:t>
            </a:r>
            <a:r>
              <a:rPr sz="2400" spc="-10" dirty="0">
                <a:latin typeface="Calibri"/>
                <a:cs typeface="Calibri"/>
              </a:rPr>
              <a:t>enclosures</a:t>
            </a:r>
            <a:r>
              <a:rPr sz="2400" spc="-5" dirty="0">
                <a:latin typeface="Calibri"/>
                <a:cs typeface="Calibri"/>
              </a:rPr>
              <a:t> </a:t>
            </a:r>
            <a:r>
              <a:rPr sz="2400" spc="5" dirty="0">
                <a:latin typeface="Calibri"/>
                <a:cs typeface="Calibri"/>
              </a:rPr>
              <a:t>and</a:t>
            </a:r>
            <a:r>
              <a:rPr sz="2400" spc="10" dirty="0">
                <a:latin typeface="Calibri"/>
                <a:cs typeface="Calibri"/>
              </a:rPr>
              <a:t> </a:t>
            </a:r>
            <a:r>
              <a:rPr sz="2400" spc="-10" dirty="0">
                <a:latin typeface="Calibri"/>
                <a:cs typeface="Calibri"/>
              </a:rPr>
              <a:t>noise </a:t>
            </a:r>
            <a:r>
              <a:rPr sz="2400" spc="-5" dirty="0">
                <a:latin typeface="Calibri"/>
                <a:cs typeface="Calibri"/>
              </a:rPr>
              <a:t> </a:t>
            </a:r>
            <a:r>
              <a:rPr sz="2400" spc="-35" dirty="0">
                <a:latin typeface="Calibri"/>
                <a:cs typeface="Calibri"/>
              </a:rPr>
              <a:t>control</a:t>
            </a:r>
            <a:r>
              <a:rPr sz="2400" spc="-30" dirty="0">
                <a:latin typeface="Calibri"/>
                <a:cs typeface="Calibri"/>
              </a:rPr>
              <a:t> </a:t>
            </a:r>
            <a:r>
              <a:rPr sz="2400" spc="-15" dirty="0">
                <a:latin typeface="Calibri"/>
                <a:cs typeface="Calibri"/>
              </a:rPr>
              <a:t>products</a:t>
            </a:r>
            <a:r>
              <a:rPr sz="2400" spc="695" dirty="0">
                <a:latin typeface="Calibri"/>
                <a:cs typeface="Calibri"/>
              </a:rPr>
              <a:t> </a:t>
            </a:r>
            <a:r>
              <a:rPr sz="2400" spc="-10" dirty="0">
                <a:latin typeface="Calibri"/>
                <a:cs typeface="Calibri"/>
              </a:rPr>
              <a:t>such</a:t>
            </a:r>
            <a:r>
              <a:rPr sz="2400" spc="-5" dirty="0">
                <a:latin typeface="Calibri"/>
                <a:cs typeface="Calibri"/>
              </a:rPr>
              <a:t> as</a:t>
            </a:r>
            <a:r>
              <a:rPr sz="2400" dirty="0">
                <a:latin typeface="Calibri"/>
                <a:cs typeface="Calibri"/>
              </a:rPr>
              <a:t> sound</a:t>
            </a:r>
            <a:r>
              <a:rPr sz="2400" spc="5" dirty="0">
                <a:latin typeface="Calibri"/>
                <a:cs typeface="Calibri"/>
              </a:rPr>
              <a:t> </a:t>
            </a:r>
            <a:r>
              <a:rPr sz="2400" spc="-15" dirty="0">
                <a:latin typeface="Calibri"/>
                <a:cs typeface="Calibri"/>
              </a:rPr>
              <a:t>absorbents</a:t>
            </a:r>
            <a:r>
              <a:rPr sz="2400" spc="695" dirty="0">
                <a:latin typeface="Calibri"/>
                <a:cs typeface="Calibri"/>
              </a:rPr>
              <a:t> </a:t>
            </a:r>
            <a:r>
              <a:rPr sz="2400" spc="-5" dirty="0">
                <a:latin typeface="Calibri"/>
                <a:cs typeface="Calibri"/>
              </a:rPr>
              <a:t>should</a:t>
            </a:r>
            <a:r>
              <a:rPr sz="2400" dirty="0">
                <a:latin typeface="Calibri"/>
                <a:cs typeface="Calibri"/>
              </a:rPr>
              <a:t> </a:t>
            </a:r>
            <a:r>
              <a:rPr sz="2400" spc="20" dirty="0">
                <a:latin typeface="Calibri"/>
                <a:cs typeface="Calibri"/>
              </a:rPr>
              <a:t>be </a:t>
            </a:r>
            <a:r>
              <a:rPr sz="2400" spc="25" dirty="0">
                <a:latin typeface="Calibri"/>
                <a:cs typeface="Calibri"/>
              </a:rPr>
              <a:t> </a:t>
            </a:r>
            <a:r>
              <a:rPr sz="2400" spc="-40" dirty="0">
                <a:latin typeface="Calibri"/>
                <a:cs typeface="Calibri"/>
              </a:rPr>
              <a:t>attempted).</a:t>
            </a:r>
            <a:endParaRPr lang="en-US" sz="2400" spc="-40" dirty="0">
              <a:latin typeface="Calibri"/>
              <a:cs typeface="Calibri"/>
            </a:endParaRPr>
          </a:p>
          <a:p>
            <a:pPr marL="12700" marR="5080" algn="just">
              <a:lnSpc>
                <a:spcPct val="100000"/>
              </a:lnSpc>
              <a:spcBef>
                <a:spcPts val="95"/>
              </a:spcBef>
            </a:pPr>
            <a:r>
              <a:rPr lang="ar-JO" sz="2400" dirty="0">
                <a:latin typeface="Calibri"/>
                <a:cs typeface="Calibri"/>
              </a:rPr>
              <a:t>في مكان العمل حيث يكون التعرض للضوضاء&gt; 90 ديسيبل ، يجب محاولة استخدام أدوات التحكم الهندسية (مثل تصميم الآلات ، والحاويات ومنتجات التحكم في الضوضاء مثل ماصات الصوت)</a:t>
            </a:r>
            <a:endParaRPr sz="2400" dirty="0">
              <a:latin typeface="Calibri"/>
              <a:cs typeface="Calibri"/>
            </a:endParaRPr>
          </a:p>
          <a:p>
            <a:pPr>
              <a:lnSpc>
                <a:spcPct val="100000"/>
              </a:lnSpc>
              <a:spcBef>
                <a:spcPts val="40"/>
              </a:spcBef>
            </a:pPr>
            <a:endParaRPr sz="4300" dirty="0">
              <a:latin typeface="Calibri"/>
              <a:cs typeface="Calibri"/>
            </a:endParaRPr>
          </a:p>
          <a:p>
            <a:pPr marL="12700" marR="15875" algn="just">
              <a:lnSpc>
                <a:spcPct val="100000"/>
              </a:lnSpc>
            </a:pPr>
            <a:r>
              <a:rPr sz="2400" spc="-5" dirty="0">
                <a:latin typeface="Calibri"/>
                <a:cs typeface="Calibri"/>
              </a:rPr>
              <a:t>Also </a:t>
            </a:r>
            <a:r>
              <a:rPr sz="2400" spc="-30" dirty="0">
                <a:latin typeface="Calibri"/>
                <a:cs typeface="Calibri"/>
              </a:rPr>
              <a:t>administrative procedures </a:t>
            </a:r>
            <a:r>
              <a:rPr sz="2400" spc="-10" dirty="0">
                <a:latin typeface="Calibri"/>
                <a:cs typeface="Calibri"/>
              </a:rPr>
              <a:t>such </a:t>
            </a:r>
            <a:r>
              <a:rPr sz="2400" dirty="0">
                <a:latin typeface="Calibri"/>
                <a:cs typeface="Calibri"/>
              </a:rPr>
              <a:t>as </a:t>
            </a:r>
            <a:r>
              <a:rPr sz="2400" spc="-35" dirty="0">
                <a:latin typeface="Calibri"/>
                <a:cs typeface="Calibri"/>
              </a:rPr>
              <a:t>rotating</a:t>
            </a:r>
            <a:r>
              <a:rPr sz="2400" spc="-30" dirty="0">
                <a:latin typeface="Calibri"/>
                <a:cs typeface="Calibri"/>
              </a:rPr>
              <a:t> </a:t>
            </a:r>
            <a:r>
              <a:rPr sz="2400" spc="-45" dirty="0">
                <a:latin typeface="Calibri"/>
                <a:cs typeface="Calibri"/>
              </a:rPr>
              <a:t>worker </a:t>
            </a:r>
            <a:r>
              <a:rPr sz="2400" spc="-5" dirty="0">
                <a:latin typeface="Calibri"/>
                <a:cs typeface="Calibri"/>
              </a:rPr>
              <a:t>and </a:t>
            </a:r>
            <a:r>
              <a:rPr sz="2400" dirty="0">
                <a:latin typeface="Calibri"/>
                <a:cs typeface="Calibri"/>
              </a:rPr>
              <a:t> </a:t>
            </a:r>
            <a:r>
              <a:rPr sz="2400" spc="-10" dirty="0">
                <a:latin typeface="Calibri"/>
                <a:cs typeface="Calibri"/>
              </a:rPr>
              <a:t>mandatory</a:t>
            </a:r>
            <a:r>
              <a:rPr sz="2400" spc="-5" dirty="0">
                <a:latin typeface="Calibri"/>
                <a:cs typeface="Calibri"/>
              </a:rPr>
              <a:t> </a:t>
            </a:r>
            <a:r>
              <a:rPr sz="2400" spc="-10" dirty="0">
                <a:latin typeface="Calibri"/>
                <a:cs typeface="Calibri"/>
              </a:rPr>
              <a:t>use</a:t>
            </a:r>
            <a:r>
              <a:rPr sz="2400" spc="20" dirty="0">
                <a:latin typeface="Calibri"/>
                <a:cs typeface="Calibri"/>
              </a:rPr>
              <a:t> </a:t>
            </a:r>
            <a:r>
              <a:rPr sz="2400" spc="-5" dirty="0">
                <a:latin typeface="Calibri"/>
                <a:cs typeface="Calibri"/>
              </a:rPr>
              <a:t>of</a:t>
            </a:r>
            <a:r>
              <a:rPr sz="2400" spc="-15" dirty="0">
                <a:latin typeface="Calibri"/>
                <a:cs typeface="Calibri"/>
              </a:rPr>
              <a:t> </a:t>
            </a:r>
            <a:r>
              <a:rPr sz="2400" spc="-10" dirty="0">
                <a:latin typeface="Calibri"/>
                <a:cs typeface="Calibri"/>
              </a:rPr>
              <a:t>hearing</a:t>
            </a:r>
            <a:r>
              <a:rPr sz="2400" spc="40" dirty="0">
                <a:latin typeface="Calibri"/>
                <a:cs typeface="Calibri"/>
              </a:rPr>
              <a:t> </a:t>
            </a:r>
            <a:r>
              <a:rPr sz="2400" spc="-40" dirty="0">
                <a:latin typeface="Calibri"/>
                <a:cs typeface="Calibri"/>
              </a:rPr>
              <a:t>protective</a:t>
            </a:r>
            <a:r>
              <a:rPr sz="2400" spc="95" dirty="0">
                <a:latin typeface="Calibri"/>
                <a:cs typeface="Calibri"/>
              </a:rPr>
              <a:t> </a:t>
            </a:r>
            <a:r>
              <a:rPr sz="2400" spc="-10" dirty="0">
                <a:latin typeface="Calibri"/>
                <a:cs typeface="Calibri"/>
              </a:rPr>
              <a:t>devices</a:t>
            </a:r>
            <a:r>
              <a:rPr sz="2400" spc="-30" dirty="0">
                <a:latin typeface="Calibri"/>
                <a:cs typeface="Calibri"/>
              </a:rPr>
              <a:t> </a:t>
            </a:r>
            <a:r>
              <a:rPr sz="2400" spc="-40" dirty="0">
                <a:latin typeface="Calibri"/>
                <a:cs typeface="Calibri"/>
              </a:rPr>
              <a:t>are</a:t>
            </a:r>
            <a:r>
              <a:rPr sz="2400" spc="-5" dirty="0">
                <a:latin typeface="Calibri"/>
                <a:cs typeface="Calibri"/>
              </a:rPr>
              <a:t> </a:t>
            </a:r>
            <a:r>
              <a:rPr sz="2400" spc="-10" dirty="0">
                <a:latin typeface="Calibri"/>
                <a:cs typeface="Calibri"/>
              </a:rPr>
              <a:t>needed</a:t>
            </a:r>
            <a:r>
              <a:rPr sz="3200" spc="-10" dirty="0">
                <a:latin typeface="Calibri"/>
                <a:cs typeface="Calibri"/>
              </a:rPr>
              <a:t>.</a:t>
            </a:r>
            <a:endParaRPr lang="en-US" sz="3200" spc="-10" dirty="0">
              <a:latin typeface="Calibri"/>
              <a:cs typeface="Calibri"/>
            </a:endParaRPr>
          </a:p>
          <a:p>
            <a:pPr marL="12700" marR="15875" algn="just">
              <a:lnSpc>
                <a:spcPct val="100000"/>
              </a:lnSpc>
            </a:pPr>
            <a:r>
              <a:rPr lang="ar-JO" sz="2400" dirty="0">
                <a:latin typeface="Calibri"/>
                <a:cs typeface="Calibri"/>
              </a:rPr>
              <a:t>هناك حاجة أيضًا إلى إجراءات إدارية مثل تناوب العامل والاستخدام الإلزامي لأجهزة حماية السمع</a:t>
            </a:r>
            <a:endParaRPr sz="2400" dirty="0">
              <a:latin typeface="Calibri"/>
              <a:cs typeface="Calibri"/>
            </a:endParaRPr>
          </a:p>
        </p:txBody>
      </p:sp>
      <p:sp>
        <p:nvSpPr>
          <p:cNvPr id="3" name="object 3"/>
          <p:cNvSpPr txBox="1">
            <a:spLocks noGrp="1"/>
          </p:cNvSpPr>
          <p:nvPr>
            <p:ph type="title"/>
          </p:nvPr>
        </p:nvSpPr>
        <p:spPr>
          <a:xfrm>
            <a:off x="838200" y="365759"/>
            <a:ext cx="10515600" cy="1325880"/>
          </a:xfrm>
          <a:prstGeom prst="rect">
            <a:avLst/>
          </a:prstGeom>
          <a:solidFill>
            <a:srgbClr val="CCFF99"/>
          </a:solidFill>
        </p:spPr>
        <p:txBody>
          <a:bodyPr vert="horz" wrap="square" lIns="0" tIns="0" rIns="0" bIns="0" rtlCol="0">
            <a:spAutoFit/>
          </a:bodyPr>
          <a:lstStyle/>
          <a:p>
            <a:pPr marL="640080">
              <a:lnSpc>
                <a:spcPts val="8495"/>
              </a:lnSpc>
            </a:pPr>
            <a:r>
              <a:rPr sz="8000" b="1" spc="-5" dirty="0">
                <a:latin typeface="Calibri"/>
                <a:cs typeface="Calibri"/>
              </a:rPr>
              <a:t>1</a:t>
            </a:r>
            <a:r>
              <a:rPr sz="8000" b="1" spc="-915" dirty="0">
                <a:latin typeface="Calibri"/>
                <a:cs typeface="Calibri"/>
              </a:rPr>
              <a:t> </a:t>
            </a:r>
            <a:r>
              <a:rPr sz="3200" b="1" spc="-5" dirty="0">
                <a:latin typeface="Calibri"/>
                <a:cs typeface="Calibri"/>
              </a:rPr>
              <a:t>Noise</a:t>
            </a:r>
            <a:r>
              <a:rPr sz="3200" b="1" dirty="0">
                <a:latin typeface="Calibri"/>
                <a:cs typeface="Calibri"/>
              </a:rPr>
              <a:t> </a:t>
            </a:r>
            <a:r>
              <a:rPr sz="3200" b="1" spc="-5" dirty="0">
                <a:latin typeface="Calibri"/>
                <a:cs typeface="Calibri"/>
              </a:rPr>
              <a:t>level</a:t>
            </a:r>
            <a:r>
              <a:rPr sz="3200" b="1" spc="-50" dirty="0">
                <a:latin typeface="Calibri"/>
                <a:cs typeface="Calibri"/>
              </a:rPr>
              <a:t> </a:t>
            </a:r>
            <a:r>
              <a:rPr sz="3200" b="1" spc="-5" dirty="0">
                <a:latin typeface="Calibri"/>
                <a:cs typeface="Calibri"/>
              </a:rPr>
              <a:t>assessment</a:t>
            </a:r>
            <a:r>
              <a:rPr sz="3200" b="1" spc="-35" dirty="0">
                <a:latin typeface="Calibri"/>
                <a:cs typeface="Calibri"/>
              </a:rPr>
              <a:t> </a:t>
            </a:r>
            <a:r>
              <a:rPr sz="3200" b="1" spc="-5" dirty="0">
                <a:latin typeface="Calibri"/>
                <a:cs typeface="Calibri"/>
              </a:rPr>
              <a:t>and</a:t>
            </a:r>
            <a:r>
              <a:rPr sz="3200" b="1" spc="-45" dirty="0">
                <a:latin typeface="Calibri"/>
                <a:cs typeface="Calibri"/>
              </a:rPr>
              <a:t> </a:t>
            </a:r>
            <a:r>
              <a:rPr sz="3200" b="1" spc="-5" dirty="0">
                <a:latin typeface="Calibri"/>
                <a:cs typeface="Calibri"/>
              </a:rPr>
              <a:t>noise </a:t>
            </a:r>
            <a:r>
              <a:rPr sz="3200" b="1" spc="-10" dirty="0">
                <a:latin typeface="Calibri"/>
                <a:cs typeface="Calibri"/>
              </a:rPr>
              <a:t>control</a:t>
            </a:r>
            <a:r>
              <a:rPr sz="3200" b="1" spc="-80" dirty="0">
                <a:latin typeface="Calibri"/>
                <a:cs typeface="Calibri"/>
              </a:rPr>
              <a:t> </a:t>
            </a:r>
            <a:r>
              <a:rPr sz="3200" b="1" spc="-10" dirty="0">
                <a:latin typeface="Calibri"/>
                <a:cs typeface="Calibri"/>
              </a:rPr>
              <a:t>measures</a:t>
            </a:r>
            <a:endParaRPr sz="3200">
              <a:latin typeface="Calibri"/>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755268" y="-145832"/>
            <a:ext cx="10515600" cy="2042995"/>
          </a:xfrm>
          <a:prstGeom prst="rect">
            <a:avLst/>
          </a:prstGeom>
          <a:solidFill>
            <a:srgbClr val="CCFF99"/>
          </a:solidFill>
        </p:spPr>
        <p:txBody>
          <a:bodyPr vert="horz" wrap="square" lIns="0" tIns="0" rIns="0" bIns="0" rtlCol="0">
            <a:spAutoFit/>
          </a:bodyPr>
          <a:lstStyle/>
          <a:p>
            <a:pPr marL="4445" algn="ctr">
              <a:lnSpc>
                <a:spcPts val="8495"/>
              </a:lnSpc>
            </a:pPr>
            <a:r>
              <a:rPr sz="8000" b="1" spc="-5" dirty="0">
                <a:latin typeface="Calibri"/>
                <a:cs typeface="Calibri"/>
              </a:rPr>
              <a:t>2</a:t>
            </a:r>
            <a:r>
              <a:rPr sz="8000" b="1" spc="-919" dirty="0">
                <a:latin typeface="Calibri"/>
                <a:cs typeface="Calibri"/>
              </a:rPr>
              <a:t> </a:t>
            </a:r>
            <a:r>
              <a:rPr b="1" spc="5" dirty="0">
                <a:latin typeface="Calibri"/>
                <a:cs typeface="Calibri"/>
              </a:rPr>
              <a:t>Audio</a:t>
            </a:r>
            <a:r>
              <a:rPr b="1" spc="20" dirty="0">
                <a:latin typeface="Calibri"/>
                <a:cs typeface="Calibri"/>
              </a:rPr>
              <a:t>m</a:t>
            </a:r>
            <a:r>
              <a:rPr b="1" spc="-25" dirty="0">
                <a:latin typeface="Calibri"/>
                <a:cs typeface="Calibri"/>
              </a:rPr>
              <a:t>e</a:t>
            </a:r>
            <a:r>
              <a:rPr b="1" dirty="0">
                <a:latin typeface="Calibri"/>
                <a:cs typeface="Calibri"/>
              </a:rPr>
              <a:t>tric</a:t>
            </a:r>
            <a:r>
              <a:rPr b="1" spc="-100" dirty="0">
                <a:latin typeface="Calibri"/>
                <a:cs typeface="Calibri"/>
              </a:rPr>
              <a:t> </a:t>
            </a:r>
            <a:r>
              <a:rPr b="1" dirty="0">
                <a:latin typeface="Calibri"/>
                <a:cs typeface="Calibri"/>
              </a:rPr>
              <a:t>Mo</a:t>
            </a:r>
            <a:r>
              <a:rPr b="1" spc="15" dirty="0">
                <a:latin typeface="Calibri"/>
                <a:cs typeface="Calibri"/>
              </a:rPr>
              <a:t>n</a:t>
            </a:r>
            <a:r>
              <a:rPr b="1" dirty="0">
                <a:latin typeface="Calibri"/>
                <a:cs typeface="Calibri"/>
              </a:rPr>
              <a:t>i</a:t>
            </a:r>
            <a:r>
              <a:rPr b="1" spc="-50" dirty="0">
                <a:latin typeface="Calibri"/>
                <a:cs typeface="Calibri"/>
              </a:rPr>
              <a:t>t</a:t>
            </a:r>
            <a:r>
              <a:rPr b="1" dirty="0">
                <a:latin typeface="Calibri"/>
                <a:cs typeface="Calibri"/>
              </a:rPr>
              <a:t>ori</a:t>
            </a:r>
            <a:r>
              <a:rPr b="1" spc="-10" dirty="0">
                <a:latin typeface="Calibri"/>
                <a:cs typeface="Calibri"/>
              </a:rPr>
              <a:t>n</a:t>
            </a:r>
            <a:r>
              <a:rPr b="1" dirty="0">
                <a:latin typeface="Calibri"/>
                <a:cs typeface="Calibri"/>
              </a:rPr>
              <a:t>g</a:t>
            </a:r>
            <a:br>
              <a:rPr lang="en-US" b="1" dirty="0">
                <a:latin typeface="Calibri"/>
                <a:cs typeface="Calibri"/>
              </a:rPr>
            </a:br>
            <a:r>
              <a:rPr lang="ar-JO" sz="2800" b="1" dirty="0">
                <a:latin typeface="Calibri"/>
                <a:cs typeface="Calibri"/>
              </a:rPr>
              <a:t>مراقبة قياس السمع</a:t>
            </a:r>
            <a:endParaRPr sz="2800" dirty="0">
              <a:latin typeface="Calibri"/>
              <a:cs typeface="Calibri"/>
            </a:endParaRPr>
          </a:p>
        </p:txBody>
      </p:sp>
      <p:sp>
        <p:nvSpPr>
          <p:cNvPr id="3" name="object 3"/>
          <p:cNvSpPr txBox="1"/>
          <p:nvPr/>
        </p:nvSpPr>
        <p:spPr>
          <a:xfrm>
            <a:off x="1030935" y="1809953"/>
            <a:ext cx="10189210" cy="1502334"/>
          </a:xfrm>
          <a:prstGeom prst="rect">
            <a:avLst/>
          </a:prstGeom>
        </p:spPr>
        <p:txBody>
          <a:bodyPr vert="horz" wrap="square" lIns="0" tIns="12065" rIns="0" bIns="0" rtlCol="0">
            <a:spAutoFit/>
          </a:bodyPr>
          <a:lstStyle/>
          <a:p>
            <a:pPr marL="12700" marR="5080">
              <a:lnSpc>
                <a:spcPct val="100000"/>
              </a:lnSpc>
              <a:spcBef>
                <a:spcPts val="95"/>
              </a:spcBef>
              <a:tabLst>
                <a:tab pos="9295765" algn="l"/>
              </a:tabLst>
            </a:pPr>
            <a:r>
              <a:rPr sz="3200" b="1" spc="-15" dirty="0">
                <a:solidFill>
                  <a:srgbClr val="006600"/>
                </a:solidFill>
                <a:latin typeface="Calibri"/>
                <a:cs typeface="Calibri"/>
              </a:rPr>
              <a:t>Periodic</a:t>
            </a:r>
            <a:r>
              <a:rPr sz="3200" b="1" spc="270" dirty="0">
                <a:solidFill>
                  <a:srgbClr val="006600"/>
                </a:solidFill>
                <a:latin typeface="Calibri"/>
                <a:cs typeface="Calibri"/>
              </a:rPr>
              <a:t> </a:t>
            </a:r>
            <a:r>
              <a:rPr sz="3200" b="1" spc="-5" dirty="0">
                <a:solidFill>
                  <a:srgbClr val="006600"/>
                </a:solidFill>
                <a:latin typeface="Calibri"/>
                <a:cs typeface="Calibri"/>
              </a:rPr>
              <a:t>audiometric</a:t>
            </a:r>
            <a:r>
              <a:rPr sz="3200" b="1" spc="310" dirty="0">
                <a:solidFill>
                  <a:srgbClr val="006600"/>
                </a:solidFill>
                <a:latin typeface="Calibri"/>
                <a:cs typeface="Calibri"/>
              </a:rPr>
              <a:t> </a:t>
            </a:r>
            <a:r>
              <a:rPr sz="3200" b="1" spc="-10" dirty="0">
                <a:solidFill>
                  <a:srgbClr val="006600"/>
                </a:solidFill>
                <a:latin typeface="Calibri"/>
                <a:cs typeface="Calibri"/>
              </a:rPr>
              <a:t>monitoring</a:t>
            </a:r>
            <a:r>
              <a:rPr sz="3200" b="1" spc="280" dirty="0">
                <a:solidFill>
                  <a:srgbClr val="006600"/>
                </a:solidFill>
                <a:latin typeface="Calibri"/>
                <a:cs typeface="Calibri"/>
              </a:rPr>
              <a:t> </a:t>
            </a:r>
            <a:r>
              <a:rPr sz="3200" dirty="0">
                <a:latin typeface="Calibri"/>
                <a:cs typeface="Calibri"/>
              </a:rPr>
              <a:t>is</a:t>
            </a:r>
            <a:r>
              <a:rPr sz="3200" spc="340" dirty="0">
                <a:latin typeface="Calibri"/>
                <a:cs typeface="Calibri"/>
              </a:rPr>
              <a:t> </a:t>
            </a:r>
            <a:r>
              <a:rPr sz="3200" spc="-5" dirty="0">
                <a:latin typeface="Calibri"/>
                <a:cs typeface="Calibri"/>
              </a:rPr>
              <a:t>a</a:t>
            </a:r>
            <a:r>
              <a:rPr sz="3200" spc="350" dirty="0">
                <a:latin typeface="Calibri"/>
                <a:cs typeface="Calibri"/>
              </a:rPr>
              <a:t> </a:t>
            </a:r>
            <a:r>
              <a:rPr sz="3200" spc="-10" dirty="0">
                <a:latin typeface="Calibri"/>
                <a:cs typeface="Calibri"/>
              </a:rPr>
              <a:t>notable</a:t>
            </a:r>
            <a:r>
              <a:rPr sz="3200" spc="320" dirty="0">
                <a:latin typeface="Calibri"/>
                <a:cs typeface="Calibri"/>
              </a:rPr>
              <a:t> </a:t>
            </a:r>
            <a:r>
              <a:rPr sz="3200" spc="-40" dirty="0">
                <a:latin typeface="Calibri"/>
                <a:cs typeface="Calibri"/>
              </a:rPr>
              <a:t>example	</a:t>
            </a:r>
            <a:r>
              <a:rPr sz="3200" spc="-5" dirty="0">
                <a:latin typeface="Calibri"/>
                <a:cs typeface="Calibri"/>
              </a:rPr>
              <a:t>of</a:t>
            </a:r>
            <a:r>
              <a:rPr sz="3200" spc="250" dirty="0">
                <a:latin typeface="Calibri"/>
                <a:cs typeface="Calibri"/>
              </a:rPr>
              <a:t> </a:t>
            </a:r>
            <a:r>
              <a:rPr sz="3200" spc="-5" dirty="0">
                <a:latin typeface="Calibri"/>
                <a:cs typeface="Calibri"/>
              </a:rPr>
              <a:t>an </a:t>
            </a:r>
            <a:r>
              <a:rPr sz="3200" spc="-710" dirty="0">
                <a:latin typeface="Calibri"/>
                <a:cs typeface="Calibri"/>
              </a:rPr>
              <a:t> </a:t>
            </a:r>
            <a:r>
              <a:rPr sz="3200" spc="-40" dirty="0">
                <a:latin typeface="Calibri"/>
                <a:cs typeface="Calibri"/>
              </a:rPr>
              <a:t>effective</a:t>
            </a:r>
            <a:r>
              <a:rPr sz="3200" spc="180" dirty="0">
                <a:latin typeface="Calibri"/>
                <a:cs typeface="Calibri"/>
              </a:rPr>
              <a:t> </a:t>
            </a:r>
            <a:r>
              <a:rPr sz="3200" spc="-15" dirty="0">
                <a:latin typeface="Calibri"/>
                <a:cs typeface="Calibri"/>
              </a:rPr>
              <a:t>screening</a:t>
            </a:r>
            <a:r>
              <a:rPr sz="3200" spc="260" dirty="0">
                <a:latin typeface="Calibri"/>
                <a:cs typeface="Calibri"/>
              </a:rPr>
              <a:t> </a:t>
            </a:r>
            <a:r>
              <a:rPr sz="3200" spc="-40" dirty="0">
                <a:latin typeface="Calibri"/>
                <a:cs typeface="Calibri"/>
              </a:rPr>
              <a:t>test</a:t>
            </a:r>
            <a:r>
              <a:rPr sz="3200" spc="295" dirty="0">
                <a:latin typeface="Calibri"/>
                <a:cs typeface="Calibri"/>
              </a:rPr>
              <a:t> </a:t>
            </a:r>
            <a:r>
              <a:rPr sz="3200" spc="-10" dirty="0">
                <a:latin typeface="Calibri"/>
                <a:cs typeface="Calibri"/>
              </a:rPr>
              <a:t>that</a:t>
            </a:r>
            <a:r>
              <a:rPr sz="3200" spc="240" dirty="0">
                <a:latin typeface="Calibri"/>
                <a:cs typeface="Calibri"/>
              </a:rPr>
              <a:t> </a:t>
            </a:r>
            <a:r>
              <a:rPr sz="3200" spc="-15" dirty="0">
                <a:latin typeface="Calibri"/>
                <a:cs typeface="Calibri"/>
              </a:rPr>
              <a:t>reduces</a:t>
            </a:r>
            <a:r>
              <a:rPr sz="3200" spc="254" dirty="0">
                <a:latin typeface="Calibri"/>
                <a:cs typeface="Calibri"/>
              </a:rPr>
              <a:t> </a:t>
            </a:r>
            <a:r>
              <a:rPr sz="3200" spc="-5" dirty="0">
                <a:latin typeface="Calibri"/>
                <a:cs typeface="Calibri"/>
              </a:rPr>
              <a:t>the</a:t>
            </a:r>
            <a:r>
              <a:rPr sz="3200" spc="280" dirty="0">
                <a:latin typeface="Calibri"/>
                <a:cs typeface="Calibri"/>
              </a:rPr>
              <a:t> </a:t>
            </a:r>
            <a:r>
              <a:rPr sz="3200" spc="-5" dirty="0">
                <a:latin typeface="Calibri"/>
                <a:cs typeface="Calibri"/>
              </a:rPr>
              <a:t>risk</a:t>
            </a:r>
            <a:r>
              <a:rPr sz="3200" spc="275" dirty="0">
                <a:latin typeface="Calibri"/>
                <a:cs typeface="Calibri"/>
              </a:rPr>
              <a:t> </a:t>
            </a:r>
            <a:r>
              <a:rPr sz="3200" spc="-5" dirty="0">
                <a:latin typeface="Calibri"/>
                <a:cs typeface="Calibri"/>
              </a:rPr>
              <a:t>of</a:t>
            </a:r>
            <a:r>
              <a:rPr sz="3200" spc="290" dirty="0">
                <a:latin typeface="Calibri"/>
                <a:cs typeface="Calibri"/>
              </a:rPr>
              <a:t> </a:t>
            </a:r>
            <a:r>
              <a:rPr sz="3200" spc="-5" dirty="0">
                <a:latin typeface="Calibri"/>
                <a:cs typeface="Calibri"/>
              </a:rPr>
              <a:t>occupational</a:t>
            </a:r>
            <a:endParaRPr lang="en-US" sz="3200" spc="-5" dirty="0">
              <a:latin typeface="Calibri"/>
              <a:cs typeface="Calibri"/>
            </a:endParaRPr>
          </a:p>
          <a:p>
            <a:pPr marL="12700" marR="5080">
              <a:lnSpc>
                <a:spcPct val="100000"/>
              </a:lnSpc>
              <a:spcBef>
                <a:spcPts val="95"/>
              </a:spcBef>
              <a:tabLst>
                <a:tab pos="9295765" algn="l"/>
              </a:tabLst>
            </a:pPr>
            <a:endParaRPr sz="3200" dirty="0">
              <a:latin typeface="Calibri"/>
              <a:cs typeface="Calibri"/>
            </a:endParaRPr>
          </a:p>
        </p:txBody>
      </p:sp>
      <p:sp>
        <p:nvSpPr>
          <p:cNvPr id="4" name="object 4"/>
          <p:cNvSpPr txBox="1"/>
          <p:nvPr/>
        </p:nvSpPr>
        <p:spPr>
          <a:xfrm>
            <a:off x="6934327" y="2786329"/>
            <a:ext cx="4338320" cy="512445"/>
          </a:xfrm>
          <a:prstGeom prst="rect">
            <a:avLst/>
          </a:prstGeom>
        </p:spPr>
        <p:txBody>
          <a:bodyPr vert="horz" wrap="square" lIns="0" tIns="12065" rIns="0" bIns="0" rtlCol="0">
            <a:spAutoFit/>
          </a:bodyPr>
          <a:lstStyle/>
          <a:p>
            <a:pPr marL="12700">
              <a:lnSpc>
                <a:spcPct val="100000"/>
              </a:lnSpc>
              <a:spcBef>
                <a:spcPts val="95"/>
              </a:spcBef>
              <a:tabLst>
                <a:tab pos="1201420" algn="l"/>
                <a:tab pos="3700145" algn="l"/>
              </a:tabLst>
            </a:pPr>
            <a:r>
              <a:rPr sz="3200" spc="-5" dirty="0">
                <a:latin typeface="Calibri"/>
                <a:cs typeface="Calibri"/>
              </a:rPr>
              <a:t>ea</a:t>
            </a:r>
            <a:r>
              <a:rPr sz="3200" spc="-20" dirty="0">
                <a:latin typeface="Calibri"/>
                <a:cs typeface="Calibri"/>
              </a:rPr>
              <a:t>r</a:t>
            </a:r>
            <a:r>
              <a:rPr sz="3200" spc="-5" dirty="0">
                <a:latin typeface="Calibri"/>
                <a:cs typeface="Calibri"/>
              </a:rPr>
              <a:t>ly</a:t>
            </a:r>
            <a:r>
              <a:rPr sz="3200" dirty="0">
                <a:latin typeface="Calibri"/>
                <a:cs typeface="Calibri"/>
              </a:rPr>
              <a:t>	</a:t>
            </a:r>
            <a:r>
              <a:rPr sz="3200" spc="-10" dirty="0">
                <a:latin typeface="Calibri"/>
                <a:cs typeface="Calibri"/>
              </a:rPr>
              <a:t>o</a:t>
            </a:r>
            <a:r>
              <a:rPr sz="3200" spc="-20" dirty="0">
                <a:latin typeface="Calibri"/>
                <a:cs typeface="Calibri"/>
              </a:rPr>
              <a:t>c</a:t>
            </a:r>
            <a:r>
              <a:rPr sz="3200" spc="-5" dirty="0">
                <a:latin typeface="Calibri"/>
                <a:cs typeface="Calibri"/>
              </a:rPr>
              <a:t>cup</a:t>
            </a:r>
            <a:r>
              <a:rPr sz="3200" spc="-25" dirty="0">
                <a:latin typeface="Calibri"/>
                <a:cs typeface="Calibri"/>
              </a:rPr>
              <a:t>a</a:t>
            </a:r>
            <a:r>
              <a:rPr sz="3200" dirty="0">
                <a:latin typeface="Calibri"/>
                <a:cs typeface="Calibri"/>
              </a:rPr>
              <a:t>t</a:t>
            </a:r>
            <a:r>
              <a:rPr sz="3200" spc="-5" dirty="0">
                <a:latin typeface="Calibri"/>
                <a:cs typeface="Calibri"/>
              </a:rPr>
              <a:t>ion</a:t>
            </a:r>
            <a:r>
              <a:rPr sz="3200" spc="5" dirty="0">
                <a:latin typeface="Calibri"/>
                <a:cs typeface="Calibri"/>
              </a:rPr>
              <a:t>a</a:t>
            </a:r>
            <a:r>
              <a:rPr sz="3200" spc="-5" dirty="0">
                <a:latin typeface="Calibri"/>
                <a:cs typeface="Calibri"/>
              </a:rPr>
              <a:t>l</a:t>
            </a:r>
            <a:r>
              <a:rPr sz="3200" dirty="0">
                <a:latin typeface="Calibri"/>
                <a:cs typeface="Calibri"/>
              </a:rPr>
              <a:t>	</a:t>
            </a:r>
            <a:r>
              <a:rPr sz="3200" spc="5" dirty="0">
                <a:latin typeface="Calibri"/>
                <a:cs typeface="Calibri"/>
              </a:rPr>
              <a:t>l</a:t>
            </a:r>
            <a:r>
              <a:rPr sz="3200" spc="-10" dirty="0">
                <a:latin typeface="Calibri"/>
                <a:cs typeface="Calibri"/>
              </a:rPr>
              <a:t>oss</a:t>
            </a:r>
            <a:endParaRPr sz="3200" dirty="0">
              <a:latin typeface="Calibri"/>
              <a:cs typeface="Calibri"/>
            </a:endParaRPr>
          </a:p>
        </p:txBody>
      </p:sp>
      <p:sp>
        <p:nvSpPr>
          <p:cNvPr id="5" name="object 5"/>
          <p:cNvSpPr txBox="1"/>
          <p:nvPr/>
        </p:nvSpPr>
        <p:spPr>
          <a:xfrm>
            <a:off x="3861053" y="2786329"/>
            <a:ext cx="2726690" cy="1000125"/>
          </a:xfrm>
          <a:prstGeom prst="rect">
            <a:avLst/>
          </a:prstGeom>
        </p:spPr>
        <p:txBody>
          <a:bodyPr vert="horz" wrap="square" lIns="0" tIns="12065" rIns="0" bIns="0" rtlCol="0">
            <a:spAutoFit/>
          </a:bodyPr>
          <a:lstStyle/>
          <a:p>
            <a:pPr marL="12700" marR="5080" indent="283210">
              <a:lnSpc>
                <a:spcPct val="100000"/>
              </a:lnSpc>
              <a:spcBef>
                <a:spcPts val="95"/>
              </a:spcBef>
              <a:tabLst>
                <a:tab pos="1976755" algn="l"/>
              </a:tabLst>
            </a:pPr>
            <a:r>
              <a:rPr sz="3200" spc="-60" dirty="0">
                <a:latin typeface="Calibri"/>
                <a:cs typeface="Calibri"/>
              </a:rPr>
              <a:t>w</a:t>
            </a:r>
            <a:r>
              <a:rPr sz="3200" spc="-35" dirty="0">
                <a:latin typeface="Calibri"/>
                <a:cs typeface="Calibri"/>
              </a:rPr>
              <a:t>o</a:t>
            </a:r>
            <a:r>
              <a:rPr sz="3200" spc="-40" dirty="0">
                <a:latin typeface="Calibri"/>
                <a:cs typeface="Calibri"/>
              </a:rPr>
              <a:t>r</a:t>
            </a:r>
            <a:r>
              <a:rPr sz="3200" spc="-140" dirty="0">
                <a:latin typeface="Calibri"/>
                <a:cs typeface="Calibri"/>
              </a:rPr>
              <a:t>k</a:t>
            </a:r>
            <a:r>
              <a:rPr sz="3200" spc="-40" dirty="0">
                <a:latin typeface="Calibri"/>
                <a:cs typeface="Calibri"/>
              </a:rPr>
              <a:t>e</a:t>
            </a:r>
            <a:r>
              <a:rPr sz="3200" spc="-90" dirty="0">
                <a:latin typeface="Calibri"/>
                <a:cs typeface="Calibri"/>
              </a:rPr>
              <a:t>r</a:t>
            </a:r>
            <a:r>
              <a:rPr sz="3200" spc="-5" dirty="0">
                <a:latin typeface="Calibri"/>
                <a:cs typeface="Calibri"/>
              </a:rPr>
              <a:t>s</a:t>
            </a:r>
            <a:r>
              <a:rPr sz="3200" dirty="0">
                <a:latin typeface="Calibri"/>
                <a:cs typeface="Calibri"/>
              </a:rPr>
              <a:t>	</a:t>
            </a:r>
            <a:r>
              <a:rPr sz="3200" spc="-10" dirty="0">
                <a:latin typeface="Calibri"/>
                <a:cs typeface="Calibri"/>
              </a:rPr>
              <a:t>w</a:t>
            </a:r>
            <a:r>
              <a:rPr sz="3200" spc="5" dirty="0">
                <a:latin typeface="Calibri"/>
                <a:cs typeface="Calibri"/>
              </a:rPr>
              <a:t>ith </a:t>
            </a:r>
            <a:r>
              <a:rPr lang="en-US" sz="3200" spc="5" dirty="0">
                <a:latin typeface="Calibri"/>
                <a:cs typeface="Calibri"/>
              </a:rPr>
              <a:t> </a:t>
            </a:r>
            <a:r>
              <a:rPr lang="en-US" sz="3200" spc="-10" dirty="0">
                <a:latin typeface="Calibri"/>
                <a:cs typeface="Calibri"/>
              </a:rPr>
              <a:t>audiometry</a:t>
            </a:r>
            <a:endParaRPr sz="3200" dirty="0">
              <a:latin typeface="Calibri"/>
              <a:cs typeface="Calibri"/>
            </a:endParaRPr>
          </a:p>
        </p:txBody>
      </p:sp>
      <p:sp>
        <p:nvSpPr>
          <p:cNvPr id="6" name="object 6"/>
          <p:cNvSpPr txBox="1"/>
          <p:nvPr/>
        </p:nvSpPr>
        <p:spPr>
          <a:xfrm>
            <a:off x="6153403" y="3274567"/>
            <a:ext cx="5117465" cy="512445"/>
          </a:xfrm>
          <a:prstGeom prst="rect">
            <a:avLst/>
          </a:prstGeom>
        </p:spPr>
        <p:txBody>
          <a:bodyPr vert="horz" wrap="square" lIns="0" tIns="11430" rIns="0" bIns="0" rtlCol="0">
            <a:spAutoFit/>
          </a:bodyPr>
          <a:lstStyle/>
          <a:p>
            <a:pPr marL="12700">
              <a:lnSpc>
                <a:spcPct val="100000"/>
              </a:lnSpc>
              <a:spcBef>
                <a:spcPts val="90"/>
              </a:spcBef>
              <a:tabLst>
                <a:tab pos="1262380" algn="l"/>
                <a:tab pos="3149600" algn="l"/>
                <a:tab pos="3856990" algn="l"/>
              </a:tabLst>
            </a:pPr>
            <a:r>
              <a:rPr sz="3200" spc="-10" dirty="0">
                <a:latin typeface="Calibri"/>
                <a:cs typeface="Calibri"/>
              </a:rPr>
              <a:t>don’t	</a:t>
            </a:r>
            <a:r>
              <a:rPr sz="3200" spc="-15" dirty="0">
                <a:latin typeface="Calibri"/>
                <a:cs typeface="Calibri"/>
              </a:rPr>
              <a:t>complain	</a:t>
            </a:r>
            <a:r>
              <a:rPr sz="3200" spc="-10" dirty="0">
                <a:latin typeface="Calibri"/>
                <a:cs typeface="Calibri"/>
              </a:rPr>
              <a:t>of	hearing</a:t>
            </a:r>
            <a:endParaRPr sz="3200" dirty="0">
              <a:latin typeface="Calibri"/>
              <a:cs typeface="Calibri"/>
            </a:endParaRPr>
          </a:p>
        </p:txBody>
      </p:sp>
      <p:sp>
        <p:nvSpPr>
          <p:cNvPr id="7" name="object 7"/>
          <p:cNvSpPr txBox="1"/>
          <p:nvPr/>
        </p:nvSpPr>
        <p:spPr>
          <a:xfrm>
            <a:off x="1100708" y="2805151"/>
            <a:ext cx="2760345" cy="1994777"/>
          </a:xfrm>
          <a:prstGeom prst="rect">
            <a:avLst/>
          </a:prstGeom>
        </p:spPr>
        <p:txBody>
          <a:bodyPr vert="horz" wrap="square" lIns="0" tIns="12065" rIns="0" bIns="0" rtlCol="0">
            <a:spAutoFit/>
          </a:bodyPr>
          <a:lstStyle/>
          <a:p>
            <a:pPr marL="12700" marR="5080">
              <a:lnSpc>
                <a:spcPct val="100000"/>
              </a:lnSpc>
              <a:spcBef>
                <a:spcPts val="95"/>
              </a:spcBef>
              <a:tabLst>
                <a:tab pos="1399540" algn="l"/>
                <a:tab pos="2076450" algn="l"/>
              </a:tabLst>
            </a:pPr>
            <a:r>
              <a:rPr sz="3200" spc="5" dirty="0">
                <a:latin typeface="Calibri"/>
                <a:cs typeface="Calibri"/>
              </a:rPr>
              <a:t>ill</a:t>
            </a:r>
            <a:r>
              <a:rPr sz="3200" spc="-5" dirty="0">
                <a:latin typeface="Calibri"/>
                <a:cs typeface="Calibri"/>
              </a:rPr>
              <a:t>n</a:t>
            </a:r>
            <a:r>
              <a:rPr sz="3200" spc="-15" dirty="0">
                <a:latin typeface="Calibri"/>
                <a:cs typeface="Calibri"/>
              </a:rPr>
              <a:t>e</a:t>
            </a:r>
            <a:r>
              <a:rPr sz="3200" spc="-10" dirty="0">
                <a:latin typeface="Calibri"/>
                <a:cs typeface="Calibri"/>
              </a:rPr>
              <a:t>s</a:t>
            </a:r>
            <a:r>
              <a:rPr sz="3200" spc="-5" dirty="0">
                <a:latin typeface="Calibri"/>
                <a:cs typeface="Calibri"/>
              </a:rPr>
              <a:t>s</a:t>
            </a:r>
            <a:r>
              <a:rPr sz="3200" dirty="0">
                <a:latin typeface="Calibri"/>
                <a:cs typeface="Calibri"/>
              </a:rPr>
              <a:t>	</a:t>
            </a:r>
            <a:r>
              <a:rPr sz="3200" spc="-5" dirty="0">
                <a:latin typeface="Calibri"/>
                <a:cs typeface="Calibri"/>
              </a:rPr>
              <a:t>b</a:t>
            </a:r>
            <a:r>
              <a:rPr sz="3200" spc="-15" dirty="0">
                <a:latin typeface="Calibri"/>
                <a:cs typeface="Calibri"/>
              </a:rPr>
              <a:t>e</a:t>
            </a:r>
            <a:r>
              <a:rPr sz="3200" spc="-60" dirty="0">
                <a:latin typeface="Calibri"/>
                <a:cs typeface="Calibri"/>
              </a:rPr>
              <a:t>c</a:t>
            </a:r>
            <a:r>
              <a:rPr sz="3200" spc="-5" dirty="0">
                <a:latin typeface="Calibri"/>
                <a:cs typeface="Calibri"/>
              </a:rPr>
              <a:t>ause  </a:t>
            </a:r>
            <a:r>
              <a:rPr sz="3200" spc="-10" dirty="0">
                <a:latin typeface="Calibri"/>
                <a:cs typeface="Calibri"/>
              </a:rPr>
              <a:t>evidenced	</a:t>
            </a:r>
            <a:r>
              <a:rPr sz="3200" spc="-30" dirty="0">
                <a:latin typeface="Calibri"/>
                <a:cs typeface="Calibri"/>
              </a:rPr>
              <a:t>by </a:t>
            </a:r>
            <a:r>
              <a:rPr sz="3200" spc="-25" dirty="0">
                <a:latin typeface="Calibri"/>
                <a:cs typeface="Calibri"/>
              </a:rPr>
              <a:t> </a:t>
            </a:r>
            <a:r>
              <a:rPr sz="3200" spc="-10" dirty="0">
                <a:latin typeface="Calibri"/>
                <a:cs typeface="Calibri"/>
              </a:rPr>
              <a:t>difficulties.</a:t>
            </a:r>
            <a:endParaRPr lang="en-US" sz="3200" spc="-10" dirty="0">
              <a:latin typeface="Calibri"/>
              <a:cs typeface="Calibri"/>
            </a:endParaRPr>
          </a:p>
          <a:p>
            <a:pPr marL="12700" marR="5080">
              <a:lnSpc>
                <a:spcPct val="100000"/>
              </a:lnSpc>
              <a:spcBef>
                <a:spcPts val="95"/>
              </a:spcBef>
              <a:tabLst>
                <a:tab pos="1399540" algn="l"/>
                <a:tab pos="2076450" algn="l"/>
              </a:tabLst>
            </a:pPr>
            <a:endParaRPr sz="3200" dirty="0">
              <a:latin typeface="Calibri"/>
              <a:cs typeface="Calibri"/>
            </a:endParaRPr>
          </a:p>
        </p:txBody>
      </p:sp>
      <p:sp>
        <p:nvSpPr>
          <p:cNvPr id="9" name="TextBox 8">
            <a:extLst>
              <a:ext uri="{FF2B5EF4-FFF2-40B4-BE49-F238E27FC236}">
                <a16:creationId xmlns:a16="http://schemas.microsoft.com/office/drawing/2014/main" id="{5F97840B-5D8F-4C66-90C9-B7A751AD7BE9}"/>
              </a:ext>
            </a:extLst>
          </p:cNvPr>
          <p:cNvSpPr txBox="1"/>
          <p:nvPr/>
        </p:nvSpPr>
        <p:spPr>
          <a:xfrm>
            <a:off x="609600" y="4545339"/>
            <a:ext cx="11313465" cy="830997"/>
          </a:xfrm>
          <a:prstGeom prst="rect">
            <a:avLst/>
          </a:prstGeom>
          <a:noFill/>
        </p:spPr>
        <p:txBody>
          <a:bodyPr wrap="square" rtlCol="0">
            <a:spAutoFit/>
          </a:bodyPr>
          <a:lstStyle/>
          <a:p>
            <a:r>
              <a:rPr lang="ar-JO" sz="2400" dirty="0"/>
              <a:t>تعد المراقبة الدورية لقياس السمع مثالًا بارزًا على اختبار الفحص الفعال الذي يقلل من خطر الإصابة بأمراض مهنية لأن العمال الذين يعانون من فقدان مهني مبكر يتضح من خلال قياس السمع لا يشكون من صعوبات السمع</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0"/>
            <a:ext cx="10515600" cy="2056525"/>
          </a:xfrm>
          <a:prstGeom prst="rect">
            <a:avLst/>
          </a:prstGeom>
          <a:solidFill>
            <a:srgbClr val="CCFF99"/>
          </a:solidFill>
        </p:spPr>
        <p:txBody>
          <a:bodyPr vert="horz" wrap="square" lIns="0" tIns="0" rIns="0" bIns="0" rtlCol="0">
            <a:spAutoFit/>
          </a:bodyPr>
          <a:lstStyle/>
          <a:p>
            <a:pPr marL="1905" algn="ctr">
              <a:lnSpc>
                <a:spcPts val="8495"/>
              </a:lnSpc>
            </a:pPr>
            <a:r>
              <a:rPr sz="8000" b="1" spc="-5" dirty="0">
                <a:solidFill>
                  <a:srgbClr val="000000"/>
                </a:solidFill>
                <a:latin typeface="Calibri"/>
                <a:cs typeface="Calibri"/>
              </a:rPr>
              <a:t>3</a:t>
            </a:r>
            <a:r>
              <a:rPr sz="8000" b="1" spc="-915" dirty="0">
                <a:solidFill>
                  <a:srgbClr val="000000"/>
                </a:solidFill>
                <a:latin typeface="Calibri"/>
                <a:cs typeface="Calibri"/>
              </a:rPr>
              <a:t> </a:t>
            </a:r>
            <a:r>
              <a:rPr sz="4400" b="1" spc="-5" dirty="0">
                <a:solidFill>
                  <a:srgbClr val="000000"/>
                </a:solidFill>
                <a:latin typeface="Calibri"/>
                <a:cs typeface="Calibri"/>
              </a:rPr>
              <a:t>H</a:t>
            </a:r>
            <a:r>
              <a:rPr sz="4400" b="1" spc="-20" dirty="0">
                <a:solidFill>
                  <a:srgbClr val="000000"/>
                </a:solidFill>
                <a:latin typeface="Calibri"/>
                <a:cs typeface="Calibri"/>
              </a:rPr>
              <a:t>e</a:t>
            </a:r>
            <a:r>
              <a:rPr sz="4400" b="1" spc="-5" dirty="0">
                <a:solidFill>
                  <a:srgbClr val="000000"/>
                </a:solidFill>
                <a:latin typeface="Calibri"/>
                <a:cs typeface="Calibri"/>
              </a:rPr>
              <a:t>ari</a:t>
            </a:r>
            <a:r>
              <a:rPr sz="4400" b="1" spc="-25" dirty="0">
                <a:solidFill>
                  <a:srgbClr val="000000"/>
                </a:solidFill>
                <a:latin typeface="Calibri"/>
                <a:cs typeface="Calibri"/>
              </a:rPr>
              <a:t>n</a:t>
            </a:r>
            <a:r>
              <a:rPr sz="4400" b="1" spc="-5" dirty="0">
                <a:solidFill>
                  <a:srgbClr val="000000"/>
                </a:solidFill>
                <a:latin typeface="Calibri"/>
                <a:cs typeface="Calibri"/>
              </a:rPr>
              <a:t>g</a:t>
            </a:r>
            <a:r>
              <a:rPr sz="4400" b="1" spc="10" dirty="0">
                <a:solidFill>
                  <a:srgbClr val="000000"/>
                </a:solidFill>
                <a:latin typeface="Calibri"/>
                <a:cs typeface="Calibri"/>
              </a:rPr>
              <a:t> </a:t>
            </a:r>
            <a:r>
              <a:rPr sz="4400" b="1" spc="-15" dirty="0">
                <a:solidFill>
                  <a:srgbClr val="000000"/>
                </a:solidFill>
                <a:latin typeface="Calibri"/>
                <a:cs typeface="Calibri"/>
              </a:rPr>
              <a:t>P</a:t>
            </a:r>
            <a:r>
              <a:rPr sz="4400" b="1" spc="-60" dirty="0">
                <a:solidFill>
                  <a:srgbClr val="000000"/>
                </a:solidFill>
                <a:latin typeface="Calibri"/>
                <a:cs typeface="Calibri"/>
              </a:rPr>
              <a:t>r</a:t>
            </a:r>
            <a:r>
              <a:rPr sz="4400" b="1" spc="-20" dirty="0">
                <a:solidFill>
                  <a:srgbClr val="000000"/>
                </a:solidFill>
                <a:latin typeface="Calibri"/>
                <a:cs typeface="Calibri"/>
              </a:rPr>
              <a:t>o</a:t>
            </a:r>
            <a:r>
              <a:rPr sz="4400" b="1" spc="-65" dirty="0">
                <a:solidFill>
                  <a:srgbClr val="000000"/>
                </a:solidFill>
                <a:latin typeface="Calibri"/>
                <a:cs typeface="Calibri"/>
              </a:rPr>
              <a:t>t</a:t>
            </a:r>
            <a:r>
              <a:rPr sz="4400" b="1" spc="-10" dirty="0">
                <a:solidFill>
                  <a:srgbClr val="000000"/>
                </a:solidFill>
                <a:latin typeface="Calibri"/>
                <a:cs typeface="Calibri"/>
              </a:rPr>
              <a:t>ect</a:t>
            </a:r>
            <a:r>
              <a:rPr sz="4400" b="1" spc="-5" dirty="0">
                <a:solidFill>
                  <a:srgbClr val="000000"/>
                </a:solidFill>
                <a:latin typeface="Calibri"/>
                <a:cs typeface="Calibri"/>
              </a:rPr>
              <a:t>i</a:t>
            </a:r>
            <a:r>
              <a:rPr sz="4400" b="1" spc="-25" dirty="0">
                <a:solidFill>
                  <a:srgbClr val="000000"/>
                </a:solidFill>
                <a:latin typeface="Calibri"/>
                <a:cs typeface="Calibri"/>
              </a:rPr>
              <a:t>v</a:t>
            </a:r>
            <a:r>
              <a:rPr sz="4400" b="1" spc="-5" dirty="0">
                <a:solidFill>
                  <a:srgbClr val="000000"/>
                </a:solidFill>
                <a:latin typeface="Calibri"/>
                <a:cs typeface="Calibri"/>
              </a:rPr>
              <a:t>e</a:t>
            </a:r>
            <a:r>
              <a:rPr sz="4400" b="1" spc="-15" dirty="0">
                <a:solidFill>
                  <a:srgbClr val="000000"/>
                </a:solidFill>
                <a:latin typeface="Calibri"/>
                <a:cs typeface="Calibri"/>
              </a:rPr>
              <a:t> D</a:t>
            </a:r>
            <a:r>
              <a:rPr sz="4400" b="1" spc="-35" dirty="0">
                <a:solidFill>
                  <a:srgbClr val="000000"/>
                </a:solidFill>
                <a:latin typeface="Calibri"/>
                <a:cs typeface="Calibri"/>
              </a:rPr>
              <a:t>e</a:t>
            </a:r>
            <a:r>
              <a:rPr sz="4400" b="1" spc="-10" dirty="0">
                <a:solidFill>
                  <a:srgbClr val="000000"/>
                </a:solidFill>
                <a:latin typeface="Calibri"/>
                <a:cs typeface="Calibri"/>
              </a:rPr>
              <a:t>vi</a:t>
            </a:r>
            <a:r>
              <a:rPr sz="4400" b="1" spc="5" dirty="0">
                <a:solidFill>
                  <a:srgbClr val="000000"/>
                </a:solidFill>
                <a:latin typeface="Calibri"/>
                <a:cs typeface="Calibri"/>
              </a:rPr>
              <a:t>c</a:t>
            </a:r>
            <a:r>
              <a:rPr sz="4400" b="1" spc="-5" dirty="0">
                <a:solidFill>
                  <a:srgbClr val="000000"/>
                </a:solidFill>
                <a:latin typeface="Calibri"/>
                <a:cs typeface="Calibri"/>
              </a:rPr>
              <a:t>e</a:t>
            </a:r>
            <a:br>
              <a:rPr lang="en-US" sz="4400" b="1" spc="-5" dirty="0">
                <a:solidFill>
                  <a:srgbClr val="000000"/>
                </a:solidFill>
                <a:latin typeface="Calibri"/>
                <a:cs typeface="Calibri"/>
              </a:rPr>
            </a:br>
            <a:r>
              <a:rPr lang="ar-JO" sz="2800" b="1" spc="-5" dirty="0">
                <a:solidFill>
                  <a:srgbClr val="000000"/>
                </a:solidFill>
                <a:latin typeface="Calibri"/>
                <a:cs typeface="Calibri"/>
              </a:rPr>
              <a:t>جهاز حماية السمع</a:t>
            </a:r>
            <a:endParaRPr sz="2800" dirty="0">
              <a:latin typeface="Calibri"/>
              <a:cs typeface="Calibri"/>
            </a:endParaRPr>
          </a:p>
        </p:txBody>
      </p:sp>
      <p:sp>
        <p:nvSpPr>
          <p:cNvPr id="3" name="object 3"/>
          <p:cNvSpPr txBox="1"/>
          <p:nvPr/>
        </p:nvSpPr>
        <p:spPr>
          <a:xfrm>
            <a:off x="916635" y="2056525"/>
            <a:ext cx="9842500" cy="2230098"/>
          </a:xfrm>
          <a:prstGeom prst="rect">
            <a:avLst/>
          </a:prstGeom>
        </p:spPr>
        <p:txBody>
          <a:bodyPr vert="horz" wrap="square" lIns="0" tIns="13970" rIns="0" bIns="0" rtlCol="0">
            <a:spAutoFit/>
          </a:bodyPr>
          <a:lstStyle/>
          <a:p>
            <a:pPr marL="12700">
              <a:lnSpc>
                <a:spcPct val="100000"/>
              </a:lnSpc>
              <a:spcBef>
                <a:spcPts val="110"/>
              </a:spcBef>
            </a:pPr>
            <a:r>
              <a:rPr sz="2400" spc="-30" dirty="0">
                <a:latin typeface="Calibri"/>
                <a:cs typeface="Calibri"/>
              </a:rPr>
              <a:t>There</a:t>
            </a:r>
            <a:r>
              <a:rPr sz="2400" dirty="0">
                <a:latin typeface="Calibri"/>
                <a:cs typeface="Calibri"/>
              </a:rPr>
              <a:t> </a:t>
            </a:r>
            <a:r>
              <a:rPr sz="2400" spc="-35" dirty="0">
                <a:latin typeface="Calibri"/>
                <a:cs typeface="Calibri"/>
              </a:rPr>
              <a:t>are</a:t>
            </a:r>
            <a:r>
              <a:rPr sz="2400" spc="-45" dirty="0">
                <a:latin typeface="Calibri"/>
                <a:cs typeface="Calibri"/>
              </a:rPr>
              <a:t> </a:t>
            </a:r>
            <a:r>
              <a:rPr sz="2400" spc="5" dirty="0">
                <a:latin typeface="Calibri"/>
                <a:cs typeface="Calibri"/>
              </a:rPr>
              <a:t>3</a:t>
            </a:r>
            <a:r>
              <a:rPr sz="2400" spc="-5" dirty="0">
                <a:latin typeface="Calibri"/>
                <a:cs typeface="Calibri"/>
              </a:rPr>
              <a:t> </a:t>
            </a:r>
            <a:r>
              <a:rPr sz="2400" dirty="0">
                <a:latin typeface="Calibri"/>
                <a:cs typeface="Calibri"/>
              </a:rPr>
              <a:t>types:</a:t>
            </a:r>
            <a:r>
              <a:rPr sz="2400" spc="-60" dirty="0">
                <a:latin typeface="Calibri"/>
                <a:cs typeface="Calibri"/>
              </a:rPr>
              <a:t> </a:t>
            </a:r>
            <a:r>
              <a:rPr sz="2400" dirty="0">
                <a:latin typeface="Calibri"/>
                <a:cs typeface="Calibri"/>
              </a:rPr>
              <a:t>insert,</a:t>
            </a:r>
            <a:r>
              <a:rPr sz="2400" spc="-70" dirty="0">
                <a:latin typeface="Calibri"/>
                <a:cs typeface="Calibri"/>
              </a:rPr>
              <a:t> </a:t>
            </a:r>
            <a:r>
              <a:rPr sz="2400" spc="-10" dirty="0">
                <a:latin typeface="Calibri"/>
                <a:cs typeface="Calibri"/>
              </a:rPr>
              <a:t>semi-insert,</a:t>
            </a:r>
            <a:r>
              <a:rPr sz="2400" spc="-120" dirty="0">
                <a:latin typeface="Calibri"/>
                <a:cs typeface="Calibri"/>
              </a:rPr>
              <a:t> </a:t>
            </a:r>
            <a:r>
              <a:rPr sz="2400" spc="-35" dirty="0">
                <a:latin typeface="Calibri"/>
                <a:cs typeface="Calibri"/>
              </a:rPr>
              <a:t>muffs</a:t>
            </a:r>
            <a:r>
              <a:rPr lang="en-US" sz="2400" spc="-35" dirty="0">
                <a:latin typeface="Calibri"/>
                <a:cs typeface="Calibri"/>
              </a:rPr>
              <a:t> </a:t>
            </a:r>
            <a:endParaRPr lang="en-US" sz="2400" dirty="0">
              <a:latin typeface="Calibri"/>
              <a:cs typeface="Calibri"/>
            </a:endParaRPr>
          </a:p>
          <a:p>
            <a:pPr>
              <a:lnSpc>
                <a:spcPct val="100000"/>
              </a:lnSpc>
              <a:spcBef>
                <a:spcPts val="40"/>
              </a:spcBef>
            </a:pPr>
            <a:r>
              <a:rPr lang="ar-JO" sz="2400" dirty="0">
                <a:latin typeface="Calibri"/>
                <a:cs typeface="Calibri"/>
              </a:rPr>
              <a:t>هناك 3 أنواع: إدراج ، شبه إدراج ، كاتم صوت</a:t>
            </a:r>
            <a:endParaRPr sz="2400" dirty="0">
              <a:latin typeface="Calibri"/>
              <a:cs typeface="Calibri"/>
            </a:endParaRPr>
          </a:p>
          <a:p>
            <a:pPr marL="469900" marR="5080" indent="-457834">
              <a:lnSpc>
                <a:spcPct val="100000"/>
              </a:lnSpc>
              <a:tabLst>
                <a:tab pos="469900" algn="l"/>
              </a:tabLst>
            </a:pPr>
            <a:r>
              <a:rPr sz="2400" dirty="0">
                <a:solidFill>
                  <a:srgbClr val="797979"/>
                </a:solidFill>
                <a:latin typeface="Calibri"/>
                <a:cs typeface="Calibri"/>
              </a:rPr>
              <a:t>-	</a:t>
            </a:r>
            <a:r>
              <a:rPr sz="2400" spc="-20" dirty="0">
                <a:latin typeface="Calibri"/>
                <a:cs typeface="Calibri"/>
              </a:rPr>
              <a:t>Most</a:t>
            </a:r>
            <a:r>
              <a:rPr sz="2400" spc="10" dirty="0">
                <a:latin typeface="Calibri"/>
                <a:cs typeface="Calibri"/>
              </a:rPr>
              <a:t> </a:t>
            </a:r>
            <a:r>
              <a:rPr sz="2400" spc="-10" dirty="0">
                <a:latin typeface="Calibri"/>
                <a:cs typeface="Calibri"/>
              </a:rPr>
              <a:t>devices</a:t>
            </a:r>
            <a:r>
              <a:rPr sz="2400" spc="-25" dirty="0">
                <a:latin typeface="Calibri"/>
                <a:cs typeface="Calibri"/>
              </a:rPr>
              <a:t> </a:t>
            </a:r>
            <a:r>
              <a:rPr sz="2400" spc="-30" dirty="0">
                <a:latin typeface="Calibri"/>
                <a:cs typeface="Calibri"/>
              </a:rPr>
              <a:t>provide</a:t>
            </a:r>
            <a:r>
              <a:rPr sz="2400" spc="40" dirty="0">
                <a:latin typeface="Calibri"/>
                <a:cs typeface="Calibri"/>
              </a:rPr>
              <a:t> </a:t>
            </a:r>
            <a:r>
              <a:rPr sz="2400" spc="-5" dirty="0">
                <a:latin typeface="Calibri"/>
                <a:cs typeface="Calibri"/>
              </a:rPr>
              <a:t>15-30</a:t>
            </a:r>
            <a:r>
              <a:rPr sz="2400" spc="30" dirty="0">
                <a:latin typeface="Calibri"/>
                <a:cs typeface="Calibri"/>
              </a:rPr>
              <a:t> </a:t>
            </a:r>
            <a:r>
              <a:rPr sz="2400" spc="-5" dirty="0">
                <a:latin typeface="Calibri"/>
                <a:cs typeface="Calibri"/>
              </a:rPr>
              <a:t>dB</a:t>
            </a:r>
            <a:r>
              <a:rPr sz="2400" spc="25" dirty="0">
                <a:latin typeface="Calibri"/>
                <a:cs typeface="Calibri"/>
              </a:rPr>
              <a:t> </a:t>
            </a:r>
            <a:r>
              <a:rPr sz="2400" spc="-35" dirty="0">
                <a:latin typeface="Calibri"/>
                <a:cs typeface="Calibri"/>
              </a:rPr>
              <a:t>attenuation</a:t>
            </a:r>
            <a:r>
              <a:rPr sz="2400" spc="50" dirty="0">
                <a:latin typeface="Calibri"/>
                <a:cs typeface="Calibri"/>
              </a:rPr>
              <a:t> </a:t>
            </a:r>
            <a:r>
              <a:rPr sz="2400" spc="-25" dirty="0">
                <a:latin typeface="Calibri"/>
                <a:cs typeface="Calibri"/>
              </a:rPr>
              <a:t>to</a:t>
            </a:r>
            <a:r>
              <a:rPr sz="2400" dirty="0">
                <a:latin typeface="Calibri"/>
                <a:cs typeface="Calibri"/>
              </a:rPr>
              <a:t> </a:t>
            </a:r>
            <a:r>
              <a:rPr sz="2400" spc="-5" dirty="0">
                <a:latin typeface="Calibri"/>
                <a:cs typeface="Calibri"/>
              </a:rPr>
              <a:t>noise.</a:t>
            </a:r>
            <a:r>
              <a:rPr sz="2400" spc="10" dirty="0">
                <a:latin typeface="Calibri"/>
                <a:cs typeface="Calibri"/>
              </a:rPr>
              <a:t> </a:t>
            </a:r>
            <a:r>
              <a:rPr sz="2400" dirty="0">
                <a:latin typeface="Calibri"/>
                <a:cs typeface="Calibri"/>
              </a:rPr>
              <a:t>When</a:t>
            </a:r>
            <a:r>
              <a:rPr sz="2400" spc="-50" dirty="0">
                <a:latin typeface="Calibri"/>
                <a:cs typeface="Calibri"/>
              </a:rPr>
              <a:t> </a:t>
            </a:r>
            <a:r>
              <a:rPr sz="2400" dirty="0">
                <a:latin typeface="Calibri"/>
                <a:cs typeface="Calibri"/>
              </a:rPr>
              <a:t>insert </a:t>
            </a:r>
            <a:r>
              <a:rPr sz="2400" spc="-620" dirty="0">
                <a:latin typeface="Calibri"/>
                <a:cs typeface="Calibri"/>
              </a:rPr>
              <a:t> </a:t>
            </a:r>
            <a:r>
              <a:rPr sz="2400" spc="-5" dirty="0">
                <a:latin typeface="Calibri"/>
                <a:cs typeface="Calibri"/>
              </a:rPr>
              <a:t>plugs</a:t>
            </a:r>
            <a:r>
              <a:rPr sz="2400" spc="-35" dirty="0">
                <a:latin typeface="Calibri"/>
                <a:cs typeface="Calibri"/>
              </a:rPr>
              <a:t> </a:t>
            </a:r>
            <a:r>
              <a:rPr sz="2400" spc="-30" dirty="0">
                <a:latin typeface="Calibri"/>
                <a:cs typeface="Calibri"/>
              </a:rPr>
              <a:t>are</a:t>
            </a:r>
            <a:r>
              <a:rPr sz="2400" spc="-20" dirty="0">
                <a:latin typeface="Calibri"/>
                <a:cs typeface="Calibri"/>
              </a:rPr>
              <a:t> </a:t>
            </a:r>
            <a:r>
              <a:rPr sz="2400" spc="-30" dirty="0">
                <a:latin typeface="Calibri"/>
                <a:cs typeface="Calibri"/>
              </a:rPr>
              <a:t>combined</a:t>
            </a:r>
            <a:r>
              <a:rPr sz="2400" spc="100" dirty="0">
                <a:latin typeface="Calibri"/>
                <a:cs typeface="Calibri"/>
              </a:rPr>
              <a:t> </a:t>
            </a:r>
            <a:r>
              <a:rPr sz="2400" dirty="0">
                <a:latin typeface="Calibri"/>
                <a:cs typeface="Calibri"/>
              </a:rPr>
              <a:t>with</a:t>
            </a:r>
            <a:r>
              <a:rPr sz="2400" spc="-45" dirty="0">
                <a:latin typeface="Calibri"/>
                <a:cs typeface="Calibri"/>
              </a:rPr>
              <a:t> </a:t>
            </a:r>
            <a:r>
              <a:rPr sz="2400" dirty="0">
                <a:latin typeface="Calibri"/>
                <a:cs typeface="Calibri"/>
              </a:rPr>
              <a:t>ear</a:t>
            </a:r>
            <a:r>
              <a:rPr sz="2400" spc="-35" dirty="0">
                <a:latin typeface="Calibri"/>
                <a:cs typeface="Calibri"/>
              </a:rPr>
              <a:t> muffs</a:t>
            </a:r>
            <a:r>
              <a:rPr sz="2400" spc="20" dirty="0">
                <a:latin typeface="Calibri"/>
                <a:cs typeface="Calibri"/>
              </a:rPr>
              <a:t> </a:t>
            </a:r>
            <a:r>
              <a:rPr sz="2400" dirty="0">
                <a:latin typeface="Calibri"/>
                <a:cs typeface="Calibri"/>
              </a:rPr>
              <a:t>an addition</a:t>
            </a:r>
            <a:r>
              <a:rPr sz="2400" spc="-45" dirty="0">
                <a:latin typeface="Calibri"/>
                <a:cs typeface="Calibri"/>
              </a:rPr>
              <a:t> </a:t>
            </a:r>
            <a:r>
              <a:rPr sz="2400" spc="5" dirty="0">
                <a:latin typeface="Calibri"/>
                <a:cs typeface="Calibri"/>
              </a:rPr>
              <a:t>of</a:t>
            </a:r>
            <a:r>
              <a:rPr sz="2400" spc="25" dirty="0">
                <a:latin typeface="Calibri"/>
                <a:cs typeface="Calibri"/>
              </a:rPr>
              <a:t> </a:t>
            </a:r>
            <a:r>
              <a:rPr sz="2400" spc="-5" dirty="0">
                <a:latin typeface="Calibri"/>
                <a:cs typeface="Calibri"/>
              </a:rPr>
              <a:t>15-30</a:t>
            </a:r>
            <a:r>
              <a:rPr sz="2400" spc="30" dirty="0">
                <a:latin typeface="Calibri"/>
                <a:cs typeface="Calibri"/>
              </a:rPr>
              <a:t> </a:t>
            </a:r>
            <a:r>
              <a:rPr sz="2400" spc="-5" dirty="0">
                <a:latin typeface="Calibri"/>
                <a:cs typeface="Calibri"/>
              </a:rPr>
              <a:t>dB </a:t>
            </a:r>
            <a:r>
              <a:rPr sz="2400" dirty="0">
                <a:latin typeface="Calibri"/>
                <a:cs typeface="Calibri"/>
              </a:rPr>
              <a:t> </a:t>
            </a:r>
            <a:r>
              <a:rPr sz="2400" spc="-30" dirty="0">
                <a:latin typeface="Calibri"/>
                <a:cs typeface="Calibri"/>
              </a:rPr>
              <a:t>protection</a:t>
            </a:r>
            <a:r>
              <a:rPr sz="2400" spc="40" dirty="0">
                <a:latin typeface="Calibri"/>
                <a:cs typeface="Calibri"/>
              </a:rPr>
              <a:t> </a:t>
            </a:r>
            <a:r>
              <a:rPr sz="2400" dirty="0">
                <a:latin typeface="Calibri"/>
                <a:cs typeface="Calibri"/>
              </a:rPr>
              <a:t>is</a:t>
            </a:r>
            <a:r>
              <a:rPr sz="2400" spc="5" dirty="0">
                <a:latin typeface="Calibri"/>
                <a:cs typeface="Calibri"/>
              </a:rPr>
              <a:t> </a:t>
            </a:r>
            <a:r>
              <a:rPr sz="2400" spc="-5" dirty="0">
                <a:latin typeface="Calibri"/>
                <a:cs typeface="Calibri"/>
              </a:rPr>
              <a:t>added.</a:t>
            </a:r>
            <a:endParaRPr lang="en-US" sz="2400" spc="-5" dirty="0">
              <a:latin typeface="Calibri"/>
              <a:cs typeface="Calibri"/>
            </a:endParaRPr>
          </a:p>
          <a:p>
            <a:pPr marL="469900" marR="5080" indent="-457834">
              <a:lnSpc>
                <a:spcPct val="100000"/>
              </a:lnSpc>
              <a:tabLst>
                <a:tab pos="469900" algn="l"/>
              </a:tabLst>
            </a:pPr>
            <a:r>
              <a:rPr lang="ar-JO" sz="2400" dirty="0">
                <a:latin typeface="Calibri"/>
                <a:cs typeface="Calibri"/>
              </a:rPr>
              <a:t>توفر معظم الأجهزة توهينًا قدره 15-30 ديسيبل للضوضاء. عندما يتم دمج سدادات الإدخال مع غطاء للأذن ، تتم إضافة حماية 15-30 ديسيبل</a:t>
            </a:r>
            <a:endParaRPr sz="2400" dirty="0">
              <a:latin typeface="Calibri"/>
              <a:cs typeface="Calibri"/>
            </a:endParaRPr>
          </a:p>
        </p:txBody>
      </p:sp>
      <p:pic>
        <p:nvPicPr>
          <p:cNvPr id="4" name="object 4"/>
          <p:cNvPicPr/>
          <p:nvPr/>
        </p:nvPicPr>
        <p:blipFill>
          <a:blip r:embed="rId2" cstate="print"/>
          <a:stretch>
            <a:fillRect/>
          </a:stretch>
        </p:blipFill>
        <p:spPr>
          <a:xfrm>
            <a:off x="7982711" y="4724400"/>
            <a:ext cx="2633472" cy="2328672"/>
          </a:xfrm>
          <a:prstGeom prst="rect">
            <a:avLst/>
          </a:prstGeom>
        </p:spPr>
      </p:pic>
      <p:pic>
        <p:nvPicPr>
          <p:cNvPr id="5" name="object 5"/>
          <p:cNvPicPr/>
          <p:nvPr/>
        </p:nvPicPr>
        <p:blipFill>
          <a:blip r:embed="rId3" cstate="print"/>
          <a:stretch>
            <a:fillRect/>
          </a:stretch>
        </p:blipFill>
        <p:spPr>
          <a:xfrm>
            <a:off x="5187696" y="5516879"/>
            <a:ext cx="1816607" cy="1277112"/>
          </a:xfrm>
          <a:prstGeom prst="rect">
            <a:avLst/>
          </a:prstGeom>
        </p:spPr>
      </p:pic>
      <p:pic>
        <p:nvPicPr>
          <p:cNvPr id="6" name="object 6"/>
          <p:cNvPicPr/>
          <p:nvPr/>
        </p:nvPicPr>
        <p:blipFill>
          <a:blip r:embed="rId4" cstate="print"/>
          <a:stretch>
            <a:fillRect/>
          </a:stretch>
        </p:blipFill>
        <p:spPr>
          <a:xfrm>
            <a:off x="1575817" y="5099373"/>
            <a:ext cx="1973543" cy="1758627"/>
          </a:xfrm>
          <a:prstGeom prst="rect">
            <a:avLst/>
          </a:prstGeom>
        </p:spPr>
      </p:pic>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838200" y="365759"/>
            <a:ext cx="10515600" cy="2056525"/>
          </a:xfrm>
          <a:prstGeom prst="rect">
            <a:avLst/>
          </a:prstGeom>
          <a:solidFill>
            <a:srgbClr val="CCFF99"/>
          </a:solidFill>
        </p:spPr>
        <p:txBody>
          <a:bodyPr vert="horz" wrap="square" lIns="0" tIns="0" rIns="0" bIns="0" rtlCol="0">
            <a:spAutoFit/>
          </a:bodyPr>
          <a:lstStyle/>
          <a:p>
            <a:pPr marL="4445" algn="ctr">
              <a:lnSpc>
                <a:spcPts val="8495"/>
              </a:lnSpc>
            </a:pPr>
            <a:r>
              <a:rPr sz="8000" b="1" spc="-5" dirty="0">
                <a:latin typeface="Calibri"/>
                <a:cs typeface="Calibri"/>
              </a:rPr>
              <a:t>4</a:t>
            </a:r>
            <a:r>
              <a:rPr sz="8000" b="1" spc="-919" dirty="0">
                <a:latin typeface="Calibri"/>
                <a:cs typeface="Calibri"/>
              </a:rPr>
              <a:t> </a:t>
            </a:r>
            <a:r>
              <a:rPr sz="4400" b="1" spc="-85" dirty="0">
                <a:latin typeface="Calibri"/>
                <a:cs typeface="Calibri"/>
              </a:rPr>
              <a:t>E</a:t>
            </a:r>
            <a:r>
              <a:rPr sz="4400" b="1" spc="-15" dirty="0">
                <a:latin typeface="Calibri"/>
                <a:cs typeface="Calibri"/>
              </a:rPr>
              <a:t>du</a:t>
            </a:r>
            <a:r>
              <a:rPr sz="4400" b="1" spc="-20" dirty="0">
                <a:latin typeface="Calibri"/>
                <a:cs typeface="Calibri"/>
              </a:rPr>
              <a:t>c</a:t>
            </a:r>
            <a:r>
              <a:rPr sz="4400" b="1" spc="-60" dirty="0">
                <a:latin typeface="Calibri"/>
                <a:cs typeface="Calibri"/>
              </a:rPr>
              <a:t>a</a:t>
            </a:r>
            <a:r>
              <a:rPr sz="4400" b="1" spc="-20" dirty="0">
                <a:latin typeface="Calibri"/>
                <a:cs typeface="Calibri"/>
              </a:rPr>
              <a:t>t</a:t>
            </a:r>
            <a:r>
              <a:rPr sz="4400" b="1" spc="-5" dirty="0">
                <a:latin typeface="Calibri"/>
                <a:cs typeface="Calibri"/>
              </a:rPr>
              <a:t>i</a:t>
            </a:r>
            <a:r>
              <a:rPr sz="4400" b="1" spc="-40" dirty="0">
                <a:latin typeface="Calibri"/>
                <a:cs typeface="Calibri"/>
              </a:rPr>
              <a:t>o</a:t>
            </a:r>
            <a:r>
              <a:rPr sz="4400" b="1" spc="-5" dirty="0">
                <a:latin typeface="Calibri"/>
                <a:cs typeface="Calibri"/>
              </a:rPr>
              <a:t>n</a:t>
            </a:r>
            <a:r>
              <a:rPr sz="4400" b="1" spc="75" dirty="0">
                <a:latin typeface="Calibri"/>
                <a:cs typeface="Calibri"/>
              </a:rPr>
              <a:t> </a:t>
            </a:r>
            <a:r>
              <a:rPr sz="4400" b="1" spc="-5" dirty="0">
                <a:latin typeface="Calibri"/>
                <a:cs typeface="Calibri"/>
              </a:rPr>
              <a:t>&amp;</a:t>
            </a:r>
            <a:r>
              <a:rPr sz="4400" b="1" spc="-10" dirty="0">
                <a:latin typeface="Calibri"/>
                <a:cs typeface="Calibri"/>
              </a:rPr>
              <a:t> </a:t>
            </a:r>
            <a:r>
              <a:rPr sz="4400" b="1" spc="-240" dirty="0">
                <a:latin typeface="Calibri"/>
                <a:cs typeface="Calibri"/>
              </a:rPr>
              <a:t>T</a:t>
            </a:r>
            <a:r>
              <a:rPr sz="4400" b="1" spc="-105" dirty="0">
                <a:latin typeface="Calibri"/>
                <a:cs typeface="Calibri"/>
              </a:rPr>
              <a:t>r</a:t>
            </a:r>
            <a:r>
              <a:rPr sz="4400" b="1" spc="-5" dirty="0">
                <a:latin typeface="Calibri"/>
                <a:cs typeface="Calibri"/>
              </a:rPr>
              <a:t>ai</a:t>
            </a:r>
            <a:r>
              <a:rPr sz="4400" b="1" spc="-25" dirty="0">
                <a:latin typeface="Calibri"/>
                <a:cs typeface="Calibri"/>
              </a:rPr>
              <a:t>n</a:t>
            </a:r>
            <a:r>
              <a:rPr sz="4400" b="1" spc="-30" dirty="0">
                <a:latin typeface="Calibri"/>
                <a:cs typeface="Calibri"/>
              </a:rPr>
              <a:t>i</a:t>
            </a:r>
            <a:r>
              <a:rPr sz="4400" b="1" spc="-15" dirty="0">
                <a:latin typeface="Calibri"/>
                <a:cs typeface="Calibri"/>
              </a:rPr>
              <a:t>n</a:t>
            </a:r>
            <a:r>
              <a:rPr sz="4400" b="1" spc="-5" dirty="0">
                <a:latin typeface="Calibri"/>
                <a:cs typeface="Calibri"/>
              </a:rPr>
              <a:t>g</a:t>
            </a:r>
            <a:r>
              <a:rPr sz="4400" b="1" spc="15" dirty="0">
                <a:latin typeface="Calibri"/>
                <a:cs typeface="Calibri"/>
              </a:rPr>
              <a:t> </a:t>
            </a:r>
            <a:r>
              <a:rPr sz="4400" b="1" spc="-15" dirty="0">
                <a:latin typeface="Calibri"/>
                <a:cs typeface="Calibri"/>
              </a:rPr>
              <a:t>P</a:t>
            </a:r>
            <a:r>
              <a:rPr sz="4400" b="1" spc="-60" dirty="0">
                <a:latin typeface="Calibri"/>
                <a:cs typeface="Calibri"/>
              </a:rPr>
              <a:t>r</a:t>
            </a:r>
            <a:r>
              <a:rPr sz="4400" b="1" spc="-20" dirty="0">
                <a:latin typeface="Calibri"/>
                <a:cs typeface="Calibri"/>
              </a:rPr>
              <a:t>o</a:t>
            </a:r>
            <a:r>
              <a:rPr sz="4400" b="1" spc="-5" dirty="0">
                <a:latin typeface="Calibri"/>
                <a:cs typeface="Calibri"/>
              </a:rPr>
              <a:t>g</a:t>
            </a:r>
            <a:r>
              <a:rPr sz="4400" b="1" spc="-105" dirty="0">
                <a:latin typeface="Calibri"/>
                <a:cs typeface="Calibri"/>
              </a:rPr>
              <a:t>r</a:t>
            </a:r>
            <a:r>
              <a:rPr sz="4400" b="1" spc="-5" dirty="0">
                <a:latin typeface="Calibri"/>
                <a:cs typeface="Calibri"/>
              </a:rPr>
              <a:t>ams</a:t>
            </a:r>
            <a:br>
              <a:rPr lang="ar-JO" sz="4400" b="1" spc="-5" dirty="0">
                <a:latin typeface="Calibri"/>
                <a:cs typeface="Calibri"/>
              </a:rPr>
            </a:br>
            <a:r>
              <a:rPr lang="ar-JO" sz="2800" b="1" spc="-5" dirty="0">
                <a:latin typeface="Calibri"/>
                <a:cs typeface="Calibri"/>
              </a:rPr>
              <a:t>برامج التعليم والتدريب</a:t>
            </a:r>
            <a:endParaRPr sz="2800" dirty="0">
              <a:latin typeface="Calibri"/>
              <a:cs typeface="Calibri"/>
            </a:endParaRPr>
          </a:p>
        </p:txBody>
      </p:sp>
      <p:sp>
        <p:nvSpPr>
          <p:cNvPr id="3" name="object 3"/>
          <p:cNvSpPr txBox="1"/>
          <p:nvPr/>
        </p:nvSpPr>
        <p:spPr>
          <a:xfrm>
            <a:off x="807720" y="2667000"/>
            <a:ext cx="10255250" cy="2856551"/>
          </a:xfrm>
          <a:prstGeom prst="rect">
            <a:avLst/>
          </a:prstGeom>
        </p:spPr>
        <p:txBody>
          <a:bodyPr vert="horz" wrap="square" lIns="0" tIns="12065" rIns="0" bIns="0" rtlCol="0">
            <a:spAutoFit/>
          </a:bodyPr>
          <a:lstStyle/>
          <a:p>
            <a:pPr marL="12700" marR="5080" algn="just">
              <a:lnSpc>
                <a:spcPct val="100000"/>
              </a:lnSpc>
              <a:spcBef>
                <a:spcPts val="95"/>
              </a:spcBef>
            </a:pPr>
            <a:r>
              <a:rPr sz="3200" b="1" spc="-10" dirty="0">
                <a:latin typeface="Calibri"/>
                <a:cs typeface="Calibri"/>
              </a:rPr>
              <a:t>Is </a:t>
            </a:r>
            <a:r>
              <a:rPr sz="3200" b="1" spc="-35" dirty="0">
                <a:latin typeface="Calibri"/>
                <a:cs typeface="Calibri"/>
              </a:rPr>
              <a:t>for </a:t>
            </a:r>
            <a:r>
              <a:rPr sz="3200" b="1" spc="-10" dirty="0">
                <a:latin typeface="Calibri"/>
                <a:cs typeface="Calibri"/>
              </a:rPr>
              <a:t>both </a:t>
            </a:r>
            <a:r>
              <a:rPr sz="3200" b="1" spc="-30" dirty="0">
                <a:latin typeface="Calibri"/>
                <a:cs typeface="Calibri"/>
              </a:rPr>
              <a:t>managers </a:t>
            </a:r>
            <a:r>
              <a:rPr sz="3200" b="1" spc="-5" dirty="0">
                <a:latin typeface="Calibri"/>
                <a:cs typeface="Calibri"/>
              </a:rPr>
              <a:t>&amp; </a:t>
            </a:r>
            <a:r>
              <a:rPr sz="3200" b="1" spc="-15" dirty="0">
                <a:latin typeface="Calibri"/>
                <a:cs typeface="Calibri"/>
              </a:rPr>
              <a:t>employees </a:t>
            </a:r>
            <a:r>
              <a:rPr sz="3200" spc="-10" dirty="0">
                <a:latin typeface="Calibri"/>
                <a:cs typeface="Calibri"/>
              </a:rPr>
              <a:t>(especially </a:t>
            </a:r>
            <a:r>
              <a:rPr sz="3200" spc="-5" dirty="0">
                <a:latin typeface="Calibri"/>
                <a:cs typeface="Calibri"/>
              </a:rPr>
              <a:t>those </a:t>
            </a:r>
            <a:r>
              <a:rPr sz="3200" spc="5" dirty="0">
                <a:latin typeface="Calibri"/>
                <a:cs typeface="Calibri"/>
              </a:rPr>
              <a:t>with </a:t>
            </a:r>
            <a:r>
              <a:rPr sz="3200" spc="-5" dirty="0">
                <a:latin typeface="Calibri"/>
                <a:cs typeface="Calibri"/>
              </a:rPr>
              <a:t>risk </a:t>
            </a:r>
            <a:r>
              <a:rPr sz="3200" dirty="0">
                <a:latin typeface="Calibri"/>
                <a:cs typeface="Calibri"/>
              </a:rPr>
              <a:t> </a:t>
            </a:r>
            <a:r>
              <a:rPr sz="3200" spc="-45" dirty="0">
                <a:latin typeface="Calibri"/>
                <a:cs typeface="Calibri"/>
              </a:rPr>
              <a:t>factors) </a:t>
            </a:r>
            <a:r>
              <a:rPr sz="3200" spc="-10" dirty="0">
                <a:latin typeface="Calibri"/>
                <a:cs typeface="Calibri"/>
              </a:rPr>
              <a:t>should </a:t>
            </a:r>
            <a:r>
              <a:rPr sz="3200" spc="-5" dirty="0">
                <a:latin typeface="Calibri"/>
                <a:cs typeface="Calibri"/>
              </a:rPr>
              <a:t>include </a:t>
            </a:r>
            <a:r>
              <a:rPr sz="3200" spc="-20" dirty="0">
                <a:latin typeface="Calibri"/>
                <a:cs typeface="Calibri"/>
              </a:rPr>
              <a:t>nature </a:t>
            </a:r>
            <a:r>
              <a:rPr sz="3200" spc="-5" dirty="0">
                <a:latin typeface="Calibri"/>
                <a:cs typeface="Calibri"/>
              </a:rPr>
              <a:t>and </a:t>
            </a:r>
            <a:r>
              <a:rPr sz="3200" spc="-15" dirty="0">
                <a:latin typeface="Calibri"/>
                <a:cs typeface="Calibri"/>
              </a:rPr>
              <a:t>consequences </a:t>
            </a:r>
            <a:r>
              <a:rPr sz="3200" spc="-10" dirty="0">
                <a:latin typeface="Calibri"/>
                <a:cs typeface="Calibri"/>
              </a:rPr>
              <a:t>of </a:t>
            </a:r>
            <a:r>
              <a:rPr sz="3200" spc="-5" dirty="0">
                <a:latin typeface="Calibri"/>
                <a:cs typeface="Calibri"/>
              </a:rPr>
              <a:t>NIHL and </a:t>
            </a:r>
            <a:r>
              <a:rPr sz="3200" dirty="0">
                <a:latin typeface="Calibri"/>
                <a:cs typeface="Calibri"/>
              </a:rPr>
              <a:t> </a:t>
            </a:r>
            <a:r>
              <a:rPr sz="3200" spc="-10" dirty="0">
                <a:latin typeface="Calibri"/>
                <a:cs typeface="Calibri"/>
              </a:rPr>
              <a:t>of</a:t>
            </a:r>
            <a:r>
              <a:rPr sz="3200" spc="-5" dirty="0">
                <a:latin typeface="Calibri"/>
                <a:cs typeface="Calibri"/>
              </a:rPr>
              <a:t> </a:t>
            </a:r>
            <a:r>
              <a:rPr sz="3200" spc="-10" dirty="0">
                <a:latin typeface="Calibri"/>
                <a:cs typeface="Calibri"/>
              </a:rPr>
              <a:t>importance</a:t>
            </a:r>
            <a:r>
              <a:rPr sz="3200" spc="-5" dirty="0">
                <a:latin typeface="Calibri"/>
                <a:cs typeface="Calibri"/>
              </a:rPr>
              <a:t> </a:t>
            </a:r>
            <a:r>
              <a:rPr sz="3200" spc="-10" dirty="0">
                <a:latin typeface="Calibri"/>
                <a:cs typeface="Calibri"/>
              </a:rPr>
              <a:t>of</a:t>
            </a:r>
            <a:r>
              <a:rPr sz="3200" spc="-5" dirty="0">
                <a:latin typeface="Calibri"/>
                <a:cs typeface="Calibri"/>
              </a:rPr>
              <a:t> </a:t>
            </a:r>
            <a:r>
              <a:rPr sz="3200" spc="-25" dirty="0">
                <a:latin typeface="Calibri"/>
                <a:cs typeface="Calibri"/>
              </a:rPr>
              <a:t>proper</a:t>
            </a:r>
            <a:r>
              <a:rPr sz="3200" spc="-20" dirty="0">
                <a:latin typeface="Calibri"/>
                <a:cs typeface="Calibri"/>
              </a:rPr>
              <a:t> </a:t>
            </a:r>
            <a:r>
              <a:rPr sz="3200" spc="-10" dirty="0">
                <a:latin typeface="Calibri"/>
                <a:cs typeface="Calibri"/>
              </a:rPr>
              <a:t>use</a:t>
            </a:r>
            <a:r>
              <a:rPr sz="3200" spc="-5" dirty="0">
                <a:latin typeface="Calibri"/>
                <a:cs typeface="Calibri"/>
              </a:rPr>
              <a:t> </a:t>
            </a:r>
            <a:r>
              <a:rPr sz="3200" spc="-10" dirty="0">
                <a:latin typeface="Calibri"/>
                <a:cs typeface="Calibri"/>
              </a:rPr>
              <a:t>of</a:t>
            </a:r>
            <a:r>
              <a:rPr sz="3200" spc="-5" dirty="0">
                <a:latin typeface="Calibri"/>
                <a:cs typeface="Calibri"/>
              </a:rPr>
              <a:t> </a:t>
            </a:r>
            <a:r>
              <a:rPr sz="3200" spc="-10" dirty="0">
                <a:latin typeface="Calibri"/>
                <a:cs typeface="Calibri"/>
              </a:rPr>
              <a:t>hearing</a:t>
            </a:r>
            <a:r>
              <a:rPr sz="3200" spc="-5" dirty="0">
                <a:latin typeface="Calibri"/>
                <a:cs typeface="Calibri"/>
              </a:rPr>
              <a:t> </a:t>
            </a:r>
            <a:r>
              <a:rPr sz="3200" spc="-20" dirty="0">
                <a:latin typeface="Calibri"/>
                <a:cs typeface="Calibri"/>
              </a:rPr>
              <a:t>protection</a:t>
            </a:r>
            <a:r>
              <a:rPr sz="3200" spc="-15" dirty="0">
                <a:latin typeface="Calibri"/>
                <a:cs typeface="Calibri"/>
              </a:rPr>
              <a:t> </a:t>
            </a:r>
            <a:r>
              <a:rPr sz="3200" spc="-5" dirty="0">
                <a:latin typeface="Calibri"/>
                <a:cs typeface="Calibri"/>
              </a:rPr>
              <a:t>and </a:t>
            </a:r>
            <a:r>
              <a:rPr sz="3200" dirty="0">
                <a:latin typeface="Calibri"/>
                <a:cs typeface="Calibri"/>
              </a:rPr>
              <a:t> </a:t>
            </a:r>
            <a:r>
              <a:rPr sz="3200" spc="-10" dirty="0">
                <a:latin typeface="Calibri"/>
                <a:cs typeface="Calibri"/>
              </a:rPr>
              <a:t>participation</a:t>
            </a:r>
            <a:r>
              <a:rPr sz="3200" spc="-15" dirty="0">
                <a:latin typeface="Calibri"/>
                <a:cs typeface="Calibri"/>
              </a:rPr>
              <a:t> </a:t>
            </a:r>
            <a:r>
              <a:rPr sz="3200" spc="-10" dirty="0">
                <a:latin typeface="Calibri"/>
                <a:cs typeface="Calibri"/>
              </a:rPr>
              <a:t>on</a:t>
            </a:r>
            <a:r>
              <a:rPr sz="3200" spc="20" dirty="0">
                <a:latin typeface="Calibri"/>
                <a:cs typeface="Calibri"/>
              </a:rPr>
              <a:t> </a:t>
            </a:r>
            <a:r>
              <a:rPr sz="3200" spc="-10" dirty="0">
                <a:latin typeface="Calibri"/>
                <a:cs typeface="Calibri"/>
              </a:rPr>
              <a:t>audiometric</a:t>
            </a:r>
            <a:r>
              <a:rPr sz="3200" spc="15" dirty="0">
                <a:latin typeface="Calibri"/>
                <a:cs typeface="Calibri"/>
              </a:rPr>
              <a:t> </a:t>
            </a:r>
            <a:r>
              <a:rPr sz="3200" spc="-5" dirty="0">
                <a:latin typeface="Calibri"/>
                <a:cs typeface="Calibri"/>
              </a:rPr>
              <a:t>monitoring.</a:t>
            </a:r>
            <a:endParaRPr lang="ar-JO" sz="3200" spc="-5" dirty="0">
              <a:latin typeface="Calibri"/>
              <a:cs typeface="Calibri"/>
            </a:endParaRPr>
          </a:p>
          <a:p>
            <a:pPr marL="12700" marR="5080" algn="just">
              <a:lnSpc>
                <a:spcPct val="100000"/>
              </a:lnSpc>
              <a:spcBef>
                <a:spcPts val="95"/>
              </a:spcBef>
            </a:pPr>
            <a:r>
              <a:rPr lang="ar-JO" sz="2400" dirty="0">
                <a:latin typeface="Calibri"/>
                <a:cs typeface="Calibri"/>
              </a:rPr>
              <a:t>يجب أن يشمل كل من المديرين والموظفين (خاصة أولئك الذين لديهم عوامل خطر) طبيعة ونتائج </a:t>
            </a:r>
            <a:r>
              <a:rPr lang="en-US" sz="2400" dirty="0">
                <a:latin typeface="Calibri"/>
                <a:cs typeface="Calibri"/>
              </a:rPr>
              <a:t>NIHL </a:t>
            </a:r>
            <a:r>
              <a:rPr lang="ar-JO" sz="2400" dirty="0">
                <a:latin typeface="Calibri"/>
                <a:cs typeface="Calibri"/>
              </a:rPr>
              <a:t>وأهمية الاستخدام السليم لحماية السمع والمشاركة في مراقبة قياس السمع</a:t>
            </a:r>
            <a:r>
              <a:rPr lang="ar-JO" sz="3200" dirty="0">
                <a:latin typeface="Calibri"/>
                <a:cs typeface="Calibri"/>
              </a:rPr>
              <a:t>.</a:t>
            </a:r>
            <a:endParaRPr sz="32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837944" y="1816607"/>
            <a:ext cx="8854440" cy="4154424"/>
          </a:xfrm>
          <a:prstGeom prst="rect">
            <a:avLst/>
          </a:prstGeom>
        </p:spPr>
      </p:pic>
      <p:sp>
        <p:nvSpPr>
          <p:cNvPr id="3" name="object 3"/>
          <p:cNvSpPr txBox="1">
            <a:spLocks noGrp="1"/>
          </p:cNvSpPr>
          <p:nvPr>
            <p:ph type="title"/>
          </p:nvPr>
        </p:nvSpPr>
        <p:spPr>
          <a:xfrm>
            <a:off x="3290696" y="543255"/>
            <a:ext cx="5514975" cy="757555"/>
          </a:xfrm>
          <a:prstGeom prst="rect">
            <a:avLst/>
          </a:prstGeom>
        </p:spPr>
        <p:txBody>
          <a:bodyPr vert="horz" wrap="square" lIns="0" tIns="12700" rIns="0" bIns="0" rtlCol="0">
            <a:spAutoFit/>
          </a:bodyPr>
          <a:lstStyle/>
          <a:p>
            <a:pPr marL="12700">
              <a:lnSpc>
                <a:spcPct val="100000"/>
              </a:lnSpc>
              <a:spcBef>
                <a:spcPts val="100"/>
              </a:spcBef>
              <a:tabLst>
                <a:tab pos="1478915" algn="l"/>
              </a:tabLst>
            </a:pPr>
            <a:r>
              <a:rPr sz="4800" spc="25" dirty="0"/>
              <a:t>The	</a:t>
            </a:r>
            <a:r>
              <a:rPr sz="4800" spc="-10" dirty="0"/>
              <a:t>Sound</a:t>
            </a:r>
            <a:r>
              <a:rPr sz="4800" spc="-150" dirty="0"/>
              <a:t> </a:t>
            </a:r>
            <a:r>
              <a:rPr sz="4800" spc="-60" dirty="0"/>
              <a:t>Wave</a:t>
            </a:r>
            <a:endParaRPr sz="4800"/>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p:nvPr/>
        </p:nvSpPr>
        <p:spPr>
          <a:xfrm>
            <a:off x="304800" y="1809953"/>
            <a:ext cx="11353800" cy="4341573"/>
          </a:xfrm>
          <a:prstGeom prst="rect">
            <a:avLst/>
          </a:prstGeom>
        </p:spPr>
        <p:txBody>
          <a:bodyPr vert="horz" wrap="square" lIns="0" tIns="12065" rIns="0" bIns="0" rtlCol="0">
            <a:spAutoFit/>
          </a:bodyPr>
          <a:lstStyle/>
          <a:p>
            <a:pPr marL="12700">
              <a:lnSpc>
                <a:spcPct val="100000"/>
              </a:lnSpc>
              <a:spcBef>
                <a:spcPts val="95"/>
              </a:spcBef>
            </a:pPr>
            <a:r>
              <a:rPr sz="3200" b="1" spc="-15" dirty="0">
                <a:solidFill>
                  <a:srgbClr val="FF0000"/>
                </a:solidFill>
                <a:latin typeface="Calibri"/>
                <a:cs typeface="Calibri"/>
              </a:rPr>
              <a:t>Exposure </a:t>
            </a:r>
            <a:r>
              <a:rPr sz="3200" b="1" spc="-30" dirty="0">
                <a:solidFill>
                  <a:srgbClr val="FF0000"/>
                </a:solidFill>
                <a:latin typeface="Calibri"/>
                <a:cs typeface="Calibri"/>
              </a:rPr>
              <a:t>to</a:t>
            </a:r>
            <a:r>
              <a:rPr sz="3200" b="1" spc="5" dirty="0">
                <a:solidFill>
                  <a:srgbClr val="FF0000"/>
                </a:solidFill>
                <a:latin typeface="Calibri"/>
                <a:cs typeface="Calibri"/>
              </a:rPr>
              <a:t> </a:t>
            </a:r>
            <a:r>
              <a:rPr sz="3200" b="1" spc="-5" dirty="0">
                <a:solidFill>
                  <a:srgbClr val="FF0000"/>
                </a:solidFill>
                <a:latin typeface="Calibri"/>
                <a:cs typeface="Calibri"/>
              </a:rPr>
              <a:t>noise</a:t>
            </a:r>
            <a:r>
              <a:rPr sz="3200" b="1" dirty="0">
                <a:solidFill>
                  <a:srgbClr val="FF0000"/>
                </a:solidFill>
                <a:latin typeface="Calibri"/>
                <a:cs typeface="Calibri"/>
              </a:rPr>
              <a:t> </a:t>
            </a:r>
            <a:r>
              <a:rPr sz="3200" b="1" spc="-15" dirty="0">
                <a:solidFill>
                  <a:srgbClr val="FF0000"/>
                </a:solidFill>
                <a:latin typeface="Calibri"/>
                <a:cs typeface="Calibri"/>
              </a:rPr>
              <a:t>occurs</a:t>
            </a:r>
            <a:r>
              <a:rPr sz="3200" b="1" spc="-25" dirty="0">
                <a:solidFill>
                  <a:srgbClr val="FF0000"/>
                </a:solidFill>
                <a:latin typeface="Calibri"/>
                <a:cs typeface="Calibri"/>
              </a:rPr>
              <a:t> </a:t>
            </a:r>
            <a:r>
              <a:rPr sz="3200" b="1" dirty="0">
                <a:solidFill>
                  <a:srgbClr val="FF0000"/>
                </a:solidFill>
                <a:latin typeface="Calibri"/>
                <a:cs typeface="Calibri"/>
              </a:rPr>
              <a:t>in</a:t>
            </a:r>
            <a:r>
              <a:rPr sz="3200" b="1" spc="-15" dirty="0">
                <a:solidFill>
                  <a:srgbClr val="FF0000"/>
                </a:solidFill>
                <a:latin typeface="Calibri"/>
                <a:cs typeface="Calibri"/>
              </a:rPr>
              <a:t> </a:t>
            </a:r>
            <a:r>
              <a:rPr sz="3200" b="1" spc="-10" dirty="0">
                <a:solidFill>
                  <a:srgbClr val="FF0000"/>
                </a:solidFill>
                <a:latin typeface="Calibri"/>
                <a:cs typeface="Calibri"/>
              </a:rPr>
              <a:t>the</a:t>
            </a:r>
            <a:r>
              <a:rPr sz="3200" b="1" spc="20" dirty="0">
                <a:solidFill>
                  <a:srgbClr val="FF0000"/>
                </a:solidFill>
                <a:latin typeface="Calibri"/>
                <a:cs typeface="Calibri"/>
              </a:rPr>
              <a:t> </a:t>
            </a:r>
            <a:r>
              <a:rPr sz="3200" b="1" spc="-10" dirty="0">
                <a:solidFill>
                  <a:srgbClr val="FF0000"/>
                </a:solidFill>
                <a:latin typeface="Calibri"/>
                <a:cs typeface="Calibri"/>
              </a:rPr>
              <a:t>following</a:t>
            </a:r>
            <a:r>
              <a:rPr sz="3200" b="1" spc="-60" dirty="0">
                <a:solidFill>
                  <a:srgbClr val="FF0000"/>
                </a:solidFill>
                <a:latin typeface="Calibri"/>
                <a:cs typeface="Calibri"/>
              </a:rPr>
              <a:t> </a:t>
            </a:r>
            <a:r>
              <a:rPr sz="3200" b="1" spc="-10" dirty="0">
                <a:solidFill>
                  <a:srgbClr val="FF0000"/>
                </a:solidFill>
                <a:latin typeface="Calibri"/>
                <a:cs typeface="Calibri"/>
              </a:rPr>
              <a:t>occupations:</a:t>
            </a:r>
            <a:endParaRPr sz="3200" dirty="0">
              <a:latin typeface="Calibri"/>
              <a:cs typeface="Calibri"/>
            </a:endParaRPr>
          </a:p>
          <a:p>
            <a:pPr>
              <a:lnSpc>
                <a:spcPct val="100000"/>
              </a:lnSpc>
              <a:spcBef>
                <a:spcPts val="10"/>
              </a:spcBef>
            </a:pPr>
            <a:r>
              <a:rPr lang="ar-JO" sz="2400" dirty="0">
                <a:solidFill>
                  <a:srgbClr val="FF0000"/>
                </a:solidFill>
                <a:latin typeface="Calibri"/>
                <a:cs typeface="Calibri"/>
              </a:rPr>
              <a:t>يحدث التعرض للضوضاء في المهن التالية</a:t>
            </a:r>
            <a:endParaRPr sz="2400" dirty="0">
              <a:solidFill>
                <a:srgbClr val="FF0000"/>
              </a:solidFill>
              <a:latin typeface="Calibri"/>
              <a:cs typeface="Calibri"/>
            </a:endParaRPr>
          </a:p>
          <a:p>
            <a:pPr algn="l"/>
            <a:r>
              <a:rPr lang="en-US" sz="3200" spc="-45" dirty="0">
                <a:latin typeface="Calibri"/>
                <a:cs typeface="Calibri"/>
              </a:rPr>
              <a:t>-</a:t>
            </a:r>
            <a:r>
              <a:rPr lang="en-US" sz="3200" spc="-45" dirty="0" err="1">
                <a:latin typeface="Calibri"/>
                <a:cs typeface="Calibri"/>
              </a:rPr>
              <a:t>Weaving</a:t>
            </a:r>
            <a:r>
              <a:rPr lang="en-US" sz="3200" b="0" i="0" dirty="0" err="1">
                <a:solidFill>
                  <a:srgbClr val="FFFFFF"/>
                </a:solidFill>
                <a:effectLst/>
                <a:latin typeface="Roboto" panose="02000000000000000000" pitchFamily="2" charset="0"/>
              </a:rPr>
              <a:t>on</a:t>
            </a:r>
            <a:r>
              <a:rPr lang="ar-JO" sz="2800" b="0" i="0" dirty="0">
                <a:solidFill>
                  <a:srgbClr val="000000"/>
                </a:solidFill>
                <a:effectLst/>
                <a:latin typeface="Roboto" panose="02000000000000000000" pitchFamily="2" charset="0"/>
              </a:rPr>
              <a:t>النسيج.</a:t>
            </a:r>
            <a:endParaRPr lang="en-US" sz="3200" dirty="0">
              <a:latin typeface="Calibri"/>
              <a:cs typeface="Calibri"/>
            </a:endParaRPr>
          </a:p>
          <a:p>
            <a:pPr marL="228600" indent="-216535">
              <a:lnSpc>
                <a:spcPct val="100000"/>
              </a:lnSpc>
              <a:spcBef>
                <a:spcPts val="819"/>
              </a:spcBef>
              <a:buChar char="-"/>
              <a:tabLst>
                <a:tab pos="229235" algn="l"/>
              </a:tabLst>
            </a:pPr>
            <a:r>
              <a:rPr sz="3200" spc="-10" dirty="0">
                <a:latin typeface="Calibri"/>
                <a:cs typeface="Calibri"/>
              </a:rPr>
              <a:t>Hammering</a:t>
            </a:r>
            <a:r>
              <a:rPr sz="3200" spc="15" dirty="0">
                <a:latin typeface="Calibri"/>
                <a:cs typeface="Calibri"/>
              </a:rPr>
              <a:t> </a:t>
            </a:r>
            <a:r>
              <a:rPr sz="3200" spc="-10" dirty="0">
                <a:latin typeface="Calibri"/>
                <a:cs typeface="Calibri"/>
              </a:rPr>
              <a:t>of</a:t>
            </a:r>
            <a:r>
              <a:rPr sz="3200" spc="-35" dirty="0">
                <a:latin typeface="Calibri"/>
                <a:cs typeface="Calibri"/>
              </a:rPr>
              <a:t> </a:t>
            </a:r>
            <a:r>
              <a:rPr sz="3200" spc="-15" dirty="0">
                <a:latin typeface="Calibri"/>
                <a:cs typeface="Calibri"/>
              </a:rPr>
              <a:t>metals.</a:t>
            </a:r>
            <a:r>
              <a:rPr lang="ar-JO" sz="3200" spc="-15" dirty="0">
                <a:latin typeface="Calibri"/>
                <a:cs typeface="Calibri"/>
              </a:rPr>
              <a:t> </a:t>
            </a:r>
            <a:r>
              <a:rPr lang="ar-JO" sz="2800" spc="-15" dirty="0">
                <a:latin typeface="Calibri"/>
                <a:cs typeface="Calibri"/>
              </a:rPr>
              <a:t>طرق المعادن</a:t>
            </a:r>
            <a:endParaRPr sz="2800" dirty="0">
              <a:latin typeface="Calibri"/>
              <a:cs typeface="Calibri"/>
            </a:endParaRPr>
          </a:p>
          <a:p>
            <a:pPr marL="228600" indent="-216535">
              <a:lnSpc>
                <a:spcPct val="100000"/>
              </a:lnSpc>
              <a:spcBef>
                <a:spcPts val="795"/>
              </a:spcBef>
              <a:buChar char="-"/>
              <a:tabLst>
                <a:tab pos="229235" algn="l"/>
              </a:tabLst>
            </a:pPr>
            <a:r>
              <a:rPr sz="3200" spc="-5" dirty="0">
                <a:latin typeface="Calibri"/>
                <a:cs typeface="Calibri"/>
              </a:rPr>
              <a:t>Military</a:t>
            </a:r>
            <a:r>
              <a:rPr sz="3200" spc="-55" dirty="0">
                <a:latin typeface="Calibri"/>
                <a:cs typeface="Calibri"/>
              </a:rPr>
              <a:t> </a:t>
            </a:r>
            <a:r>
              <a:rPr sz="3200" spc="-40" dirty="0">
                <a:latin typeface="Calibri"/>
                <a:cs typeface="Calibri"/>
              </a:rPr>
              <a:t>exposure</a:t>
            </a:r>
            <a:r>
              <a:rPr sz="3200" spc="70" dirty="0">
                <a:latin typeface="Calibri"/>
                <a:cs typeface="Calibri"/>
              </a:rPr>
              <a:t> </a:t>
            </a:r>
            <a:r>
              <a:rPr sz="3200" spc="-10" dirty="0">
                <a:latin typeface="Calibri"/>
                <a:cs typeface="Calibri"/>
              </a:rPr>
              <a:t>due</a:t>
            </a:r>
            <a:r>
              <a:rPr sz="3200" spc="20" dirty="0">
                <a:latin typeface="Calibri"/>
                <a:cs typeface="Calibri"/>
              </a:rPr>
              <a:t> </a:t>
            </a:r>
            <a:r>
              <a:rPr sz="3200" spc="-25" dirty="0">
                <a:latin typeface="Calibri"/>
                <a:cs typeface="Calibri"/>
              </a:rPr>
              <a:t>to</a:t>
            </a:r>
            <a:r>
              <a:rPr sz="3200" spc="-30" dirty="0">
                <a:latin typeface="Calibri"/>
                <a:cs typeface="Calibri"/>
              </a:rPr>
              <a:t> </a:t>
            </a:r>
            <a:r>
              <a:rPr sz="3200" spc="-10" dirty="0">
                <a:latin typeface="Calibri"/>
                <a:cs typeface="Calibri"/>
              </a:rPr>
              <a:t>explosions</a:t>
            </a:r>
            <a:r>
              <a:rPr sz="3200" spc="-15" dirty="0">
                <a:latin typeface="Calibri"/>
                <a:cs typeface="Calibri"/>
              </a:rPr>
              <a:t> </a:t>
            </a:r>
            <a:r>
              <a:rPr sz="3200" spc="-5" dirty="0">
                <a:latin typeface="Calibri"/>
                <a:cs typeface="Calibri"/>
              </a:rPr>
              <a:t>and</a:t>
            </a:r>
            <a:r>
              <a:rPr sz="3200" spc="-30" dirty="0">
                <a:latin typeface="Calibri"/>
                <a:cs typeface="Calibri"/>
              </a:rPr>
              <a:t> </a:t>
            </a:r>
            <a:r>
              <a:rPr sz="3200" spc="-5" dirty="0">
                <a:latin typeface="Calibri"/>
                <a:cs typeface="Calibri"/>
              </a:rPr>
              <a:t>shooting.</a:t>
            </a:r>
            <a:endParaRPr lang="en-US" sz="3200" spc="-5" dirty="0">
              <a:latin typeface="Calibri"/>
              <a:cs typeface="Calibri"/>
            </a:endParaRPr>
          </a:p>
          <a:p>
            <a:pPr marL="12065">
              <a:lnSpc>
                <a:spcPct val="100000"/>
              </a:lnSpc>
              <a:spcBef>
                <a:spcPts val="795"/>
              </a:spcBef>
              <a:tabLst>
                <a:tab pos="229235" algn="l"/>
              </a:tabLst>
            </a:pPr>
            <a:r>
              <a:rPr lang="ar-JO" sz="2800" dirty="0">
                <a:latin typeface="Calibri"/>
                <a:cs typeface="Calibri"/>
              </a:rPr>
              <a:t>التعرض العسكري لانفجارات وإطلاق نار</a:t>
            </a:r>
            <a:endParaRPr sz="2800" dirty="0">
              <a:latin typeface="Calibri"/>
              <a:cs typeface="Calibri"/>
            </a:endParaRPr>
          </a:p>
          <a:p>
            <a:pPr marL="228600" indent="-216535">
              <a:lnSpc>
                <a:spcPct val="100000"/>
              </a:lnSpc>
              <a:spcBef>
                <a:spcPts val="795"/>
              </a:spcBef>
              <a:buChar char="-"/>
              <a:tabLst>
                <a:tab pos="229235" algn="l"/>
              </a:tabLst>
            </a:pPr>
            <a:r>
              <a:rPr sz="3200" spc="-5" dirty="0">
                <a:latin typeface="Calibri"/>
                <a:cs typeface="Calibri"/>
              </a:rPr>
              <a:t>Building</a:t>
            </a:r>
            <a:r>
              <a:rPr sz="3200" spc="-15" dirty="0">
                <a:latin typeface="Calibri"/>
                <a:cs typeface="Calibri"/>
              </a:rPr>
              <a:t> </a:t>
            </a:r>
            <a:r>
              <a:rPr sz="3200" spc="-5" dirty="0">
                <a:latin typeface="Calibri"/>
                <a:cs typeface="Calibri"/>
              </a:rPr>
              <a:t>and</a:t>
            </a:r>
            <a:r>
              <a:rPr sz="3200" spc="10" dirty="0">
                <a:latin typeface="Calibri"/>
                <a:cs typeface="Calibri"/>
              </a:rPr>
              <a:t> </a:t>
            </a:r>
            <a:r>
              <a:rPr sz="3200" spc="-15" dirty="0">
                <a:latin typeface="Calibri"/>
                <a:cs typeface="Calibri"/>
              </a:rPr>
              <a:t>construction.</a:t>
            </a:r>
            <a:r>
              <a:rPr lang="ar-JO" sz="3200" spc="-15" dirty="0">
                <a:latin typeface="Calibri"/>
                <a:cs typeface="Calibri"/>
              </a:rPr>
              <a:t> </a:t>
            </a:r>
            <a:r>
              <a:rPr lang="ar-JO" sz="2800" spc="-15" dirty="0">
                <a:latin typeface="Calibri"/>
                <a:cs typeface="Calibri"/>
              </a:rPr>
              <a:t>البناء والتشييد</a:t>
            </a:r>
            <a:endParaRPr sz="2800" dirty="0">
              <a:latin typeface="Calibri"/>
              <a:cs typeface="Calibri"/>
            </a:endParaRPr>
          </a:p>
          <a:p>
            <a:pPr marL="228600" indent="-216535">
              <a:lnSpc>
                <a:spcPct val="100000"/>
              </a:lnSpc>
              <a:spcBef>
                <a:spcPts val="815"/>
              </a:spcBef>
              <a:buChar char="-"/>
              <a:tabLst>
                <a:tab pos="229235" algn="l"/>
              </a:tabLst>
            </a:pPr>
            <a:r>
              <a:rPr sz="3200" spc="-30" dirty="0">
                <a:latin typeface="Calibri"/>
                <a:cs typeface="Calibri"/>
              </a:rPr>
              <a:t>Aviation.</a:t>
            </a:r>
            <a:r>
              <a:rPr lang="ar-JO" sz="3200" spc="-30" dirty="0">
                <a:latin typeface="Calibri"/>
                <a:cs typeface="Calibri"/>
              </a:rPr>
              <a:t> طيران</a:t>
            </a:r>
            <a:endParaRPr sz="3200" dirty="0">
              <a:latin typeface="Calibri"/>
              <a:cs typeface="Calibri"/>
            </a:endParaRPr>
          </a:p>
        </p:txBody>
      </p:sp>
      <p:sp>
        <p:nvSpPr>
          <p:cNvPr id="3" name="object 3"/>
          <p:cNvSpPr txBox="1">
            <a:spLocks noGrp="1"/>
          </p:cNvSpPr>
          <p:nvPr>
            <p:ph type="title"/>
          </p:nvPr>
        </p:nvSpPr>
        <p:spPr>
          <a:xfrm>
            <a:off x="838200" y="365759"/>
            <a:ext cx="10515600" cy="1325880"/>
          </a:xfrm>
          <a:prstGeom prst="rect">
            <a:avLst/>
          </a:prstGeom>
          <a:solidFill>
            <a:srgbClr val="CCFF99"/>
          </a:solidFill>
        </p:spPr>
        <p:txBody>
          <a:bodyPr vert="horz" wrap="square" lIns="0" tIns="73025" rIns="0" bIns="0" rtlCol="0">
            <a:spAutoFit/>
          </a:bodyPr>
          <a:lstStyle/>
          <a:p>
            <a:pPr marL="82550" algn="ctr">
              <a:lnSpc>
                <a:spcPct val="100000"/>
              </a:lnSpc>
              <a:spcBef>
                <a:spcPts val="575"/>
              </a:spcBef>
            </a:pPr>
            <a:r>
              <a:rPr sz="6000" dirty="0"/>
              <a:t>Noise</a:t>
            </a:r>
            <a:r>
              <a:rPr sz="6000" spc="1810" dirty="0"/>
              <a:t> </a:t>
            </a:r>
            <a:r>
              <a:rPr sz="6000" spc="-1105" dirty="0">
                <a:latin typeface="Times New Roman"/>
                <a:cs typeface="Times New Roman"/>
              </a:rPr>
              <a:t>لاضوضاء</a:t>
            </a:r>
            <a:endParaRPr sz="60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pic>
        <p:nvPicPr>
          <p:cNvPr id="3" name="object 3"/>
          <p:cNvPicPr/>
          <p:nvPr/>
        </p:nvPicPr>
        <p:blipFill>
          <a:blip r:embed="rId2" cstate="print"/>
          <a:stretch>
            <a:fillRect/>
          </a:stretch>
        </p:blipFill>
        <p:spPr>
          <a:xfrm>
            <a:off x="8339328" y="225552"/>
            <a:ext cx="3678935" cy="3148584"/>
          </a:xfrm>
          <a:prstGeom prst="rect">
            <a:avLst/>
          </a:prstGeom>
        </p:spPr>
      </p:pic>
      <p:pic>
        <p:nvPicPr>
          <p:cNvPr id="4" name="object 4"/>
          <p:cNvPicPr/>
          <p:nvPr/>
        </p:nvPicPr>
        <p:blipFill>
          <a:blip r:embed="rId3" cstate="print"/>
          <a:stretch>
            <a:fillRect/>
          </a:stretch>
        </p:blipFill>
        <p:spPr>
          <a:xfrm>
            <a:off x="292608" y="225552"/>
            <a:ext cx="4005072" cy="3148584"/>
          </a:xfrm>
          <a:prstGeom prst="rect">
            <a:avLst/>
          </a:prstGeom>
        </p:spPr>
      </p:pic>
      <p:pic>
        <p:nvPicPr>
          <p:cNvPr id="5" name="object 5"/>
          <p:cNvPicPr/>
          <p:nvPr/>
        </p:nvPicPr>
        <p:blipFill>
          <a:blip r:embed="rId4" cstate="print"/>
          <a:stretch>
            <a:fillRect/>
          </a:stretch>
        </p:blipFill>
        <p:spPr>
          <a:xfrm>
            <a:off x="292608" y="3733800"/>
            <a:ext cx="4005072" cy="2755392"/>
          </a:xfrm>
          <a:prstGeom prst="rect">
            <a:avLst/>
          </a:prstGeom>
        </p:spPr>
      </p:pic>
      <p:pic>
        <p:nvPicPr>
          <p:cNvPr id="6" name="object 6"/>
          <p:cNvPicPr/>
          <p:nvPr/>
        </p:nvPicPr>
        <p:blipFill>
          <a:blip r:embed="rId5" cstate="print"/>
          <a:stretch>
            <a:fillRect/>
          </a:stretch>
        </p:blipFill>
        <p:spPr>
          <a:xfrm>
            <a:off x="4465320" y="225552"/>
            <a:ext cx="3742944" cy="3148584"/>
          </a:xfrm>
          <a:prstGeom prst="rect">
            <a:avLst/>
          </a:prstGeom>
        </p:spPr>
      </p:pic>
      <p:pic>
        <p:nvPicPr>
          <p:cNvPr id="7" name="object 7"/>
          <p:cNvPicPr/>
          <p:nvPr/>
        </p:nvPicPr>
        <p:blipFill>
          <a:blip r:embed="rId6" cstate="print"/>
          <a:stretch>
            <a:fillRect/>
          </a:stretch>
        </p:blipFill>
        <p:spPr>
          <a:xfrm>
            <a:off x="4465320" y="3733800"/>
            <a:ext cx="3742944" cy="2755392"/>
          </a:xfrm>
          <a:prstGeom prst="rect">
            <a:avLst/>
          </a:prstGeom>
        </p:spPr>
      </p:pic>
      <p:pic>
        <p:nvPicPr>
          <p:cNvPr id="8" name="object 8"/>
          <p:cNvPicPr/>
          <p:nvPr/>
        </p:nvPicPr>
        <p:blipFill>
          <a:blip r:embed="rId7" cstate="print"/>
          <a:stretch>
            <a:fillRect/>
          </a:stretch>
        </p:blipFill>
        <p:spPr>
          <a:xfrm>
            <a:off x="8339328" y="3733800"/>
            <a:ext cx="3678935" cy="2755392"/>
          </a:xfrm>
          <a:prstGeom prst="rect">
            <a:avLst/>
          </a:prstGeom>
        </p:spPr>
      </p:pic>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CCFF99"/>
          </a:solidFill>
        </p:spPr>
        <p:txBody>
          <a:bodyPr wrap="square" lIns="0" tIns="0" rIns="0" bIns="0" rtlCol="0"/>
          <a:lstStyle/>
          <a:p>
            <a:endParaRPr/>
          </a:p>
        </p:txBody>
      </p:sp>
      <p:sp>
        <p:nvSpPr>
          <p:cNvPr id="3" name="object 3"/>
          <p:cNvSpPr/>
          <p:nvPr/>
        </p:nvSpPr>
        <p:spPr>
          <a:xfrm>
            <a:off x="381000" y="1767839"/>
            <a:ext cx="11375390" cy="4227830"/>
          </a:xfrm>
          <a:custGeom>
            <a:avLst/>
            <a:gdLst/>
            <a:ahLst/>
            <a:cxnLst/>
            <a:rect l="l" t="t" r="r" b="b"/>
            <a:pathLst>
              <a:path w="11375390" h="4227830">
                <a:moveTo>
                  <a:pt x="11374882" y="0"/>
                </a:moveTo>
                <a:lnTo>
                  <a:pt x="0" y="0"/>
                </a:lnTo>
                <a:lnTo>
                  <a:pt x="0" y="4227576"/>
                </a:lnTo>
                <a:lnTo>
                  <a:pt x="11374882" y="4227576"/>
                </a:lnTo>
                <a:lnTo>
                  <a:pt x="11374882" y="0"/>
                </a:lnTo>
                <a:close/>
              </a:path>
            </a:pathLst>
          </a:custGeom>
          <a:solidFill>
            <a:srgbClr val="FFFFFF"/>
          </a:solidFill>
        </p:spPr>
        <p:txBody>
          <a:bodyPr wrap="square" lIns="0" tIns="0" rIns="0" bIns="0" rtlCol="0"/>
          <a:lstStyle/>
          <a:p>
            <a:endParaRPr/>
          </a:p>
        </p:txBody>
      </p:sp>
      <p:sp>
        <p:nvSpPr>
          <p:cNvPr id="4" name="object 4"/>
          <p:cNvSpPr txBox="1"/>
          <p:nvPr/>
        </p:nvSpPr>
        <p:spPr>
          <a:xfrm>
            <a:off x="435610" y="1553301"/>
            <a:ext cx="11015345" cy="5182829"/>
          </a:xfrm>
          <a:prstGeom prst="rect">
            <a:avLst/>
          </a:prstGeom>
        </p:spPr>
        <p:txBody>
          <a:bodyPr vert="horz" wrap="square" lIns="0" tIns="12065" rIns="0" bIns="0" rtlCol="0">
            <a:spAutoFit/>
          </a:bodyPr>
          <a:lstStyle/>
          <a:p>
            <a:pPr algn="l"/>
            <a:r>
              <a:rPr sz="3200" spc="-10" dirty="0">
                <a:latin typeface="Calibri"/>
                <a:cs typeface="Calibri"/>
              </a:rPr>
              <a:t>The </a:t>
            </a:r>
            <a:r>
              <a:rPr sz="3200" spc="-5" dirty="0">
                <a:latin typeface="Calibri"/>
                <a:cs typeface="Calibri"/>
              </a:rPr>
              <a:t>biological </a:t>
            </a:r>
            <a:r>
              <a:rPr sz="3200" spc="-25" dirty="0">
                <a:latin typeface="Calibri"/>
                <a:cs typeface="Calibri"/>
              </a:rPr>
              <a:t>effect </a:t>
            </a:r>
            <a:r>
              <a:rPr sz="3200" spc="-5" dirty="0">
                <a:latin typeface="Calibri"/>
                <a:cs typeface="Calibri"/>
              </a:rPr>
              <a:t>of impulse </a:t>
            </a:r>
            <a:r>
              <a:rPr sz="3200" spc="-10" dirty="0">
                <a:latin typeface="Calibri"/>
                <a:cs typeface="Calibri"/>
              </a:rPr>
              <a:t>noise </a:t>
            </a:r>
            <a:r>
              <a:rPr sz="3200" dirty="0">
                <a:latin typeface="Calibri"/>
                <a:cs typeface="Calibri"/>
              </a:rPr>
              <a:t>is </a:t>
            </a:r>
            <a:r>
              <a:rPr sz="3200" spc="-25" dirty="0">
                <a:latin typeface="Calibri"/>
                <a:cs typeface="Calibri"/>
              </a:rPr>
              <a:t>different </a:t>
            </a:r>
            <a:r>
              <a:rPr sz="3200" spc="-20" dirty="0">
                <a:latin typeface="Calibri"/>
                <a:cs typeface="Calibri"/>
              </a:rPr>
              <a:t>from </a:t>
            </a:r>
            <a:r>
              <a:rPr sz="3200" spc="-10" dirty="0">
                <a:latin typeface="Calibri"/>
                <a:cs typeface="Calibri"/>
              </a:rPr>
              <a:t>continuous </a:t>
            </a:r>
            <a:r>
              <a:rPr sz="3200" spc="-710" dirty="0">
                <a:latin typeface="Calibri"/>
                <a:cs typeface="Calibri"/>
              </a:rPr>
              <a:t> </a:t>
            </a:r>
            <a:r>
              <a:rPr sz="3200" spc="-10" dirty="0">
                <a:latin typeface="Calibri"/>
                <a:cs typeface="Calibri"/>
              </a:rPr>
              <a:t>noise</a:t>
            </a:r>
            <a:r>
              <a:rPr sz="3200" spc="5" dirty="0">
                <a:latin typeface="Calibri"/>
                <a:cs typeface="Calibri"/>
              </a:rPr>
              <a:t> </a:t>
            </a:r>
            <a:r>
              <a:rPr sz="3200" spc="-5" dirty="0">
                <a:latin typeface="Calibri"/>
                <a:cs typeface="Calibri"/>
              </a:rPr>
              <a:t>in</a:t>
            </a:r>
            <a:r>
              <a:rPr sz="3200" spc="5" dirty="0">
                <a:latin typeface="Calibri"/>
                <a:cs typeface="Calibri"/>
              </a:rPr>
              <a:t> </a:t>
            </a:r>
            <a:r>
              <a:rPr sz="3200" spc="-5" dirty="0" err="1">
                <a:latin typeface="Calibri"/>
                <a:cs typeface="Calibri"/>
              </a:rPr>
              <a:t>that:</a:t>
            </a:r>
            <a:r>
              <a:rPr lang="en-US" sz="3200" b="0" i="0" dirty="0" err="1">
                <a:solidFill>
                  <a:srgbClr val="FFFFFF"/>
                </a:solidFill>
                <a:effectLst/>
                <a:latin typeface="Roboto" panose="02000000000000000000" pitchFamily="2" charset="0"/>
              </a:rPr>
              <a:t>Translation</a:t>
            </a:r>
            <a:r>
              <a:rPr lang="en-US" sz="3200" b="0" i="0" dirty="0">
                <a:solidFill>
                  <a:srgbClr val="FFFFFF"/>
                </a:solidFill>
                <a:effectLst/>
                <a:latin typeface="Roboto" panose="02000000000000000000" pitchFamily="2" charset="0"/>
              </a:rPr>
              <a:t> is too long to be saved</a:t>
            </a:r>
          </a:p>
          <a:p>
            <a:pPr algn="l" rtl="1"/>
            <a:r>
              <a:rPr lang="ar-JO" sz="2800" b="0" i="0" dirty="0">
                <a:solidFill>
                  <a:srgbClr val="000000"/>
                </a:solidFill>
                <a:effectLst/>
                <a:latin typeface="Roboto" panose="02000000000000000000" pitchFamily="2" charset="0"/>
              </a:rPr>
              <a:t>يختلف التأثير البيولوجي للضوضاء النبضية عن الضوضاء المستمرة في ذلك</a:t>
            </a:r>
          </a:p>
          <a:p>
            <a:pPr marL="12700" marR="5080">
              <a:lnSpc>
                <a:spcPct val="100000"/>
              </a:lnSpc>
            </a:pPr>
            <a:r>
              <a:rPr sz="3200" spc="-5" dirty="0">
                <a:latin typeface="Calibri"/>
                <a:cs typeface="Calibri"/>
              </a:rPr>
              <a:t>The</a:t>
            </a:r>
            <a:r>
              <a:rPr sz="3200" spc="15" dirty="0">
                <a:latin typeface="Calibri"/>
                <a:cs typeface="Calibri"/>
              </a:rPr>
              <a:t> </a:t>
            </a:r>
            <a:r>
              <a:rPr sz="3200" spc="-5" dirty="0">
                <a:latin typeface="Calibri"/>
                <a:cs typeface="Calibri"/>
              </a:rPr>
              <a:t>inner</a:t>
            </a:r>
            <a:r>
              <a:rPr sz="3200" spc="-15" dirty="0">
                <a:latin typeface="Calibri"/>
                <a:cs typeface="Calibri"/>
              </a:rPr>
              <a:t> </a:t>
            </a:r>
            <a:r>
              <a:rPr sz="3200" spc="-5" dirty="0">
                <a:latin typeface="Calibri"/>
                <a:cs typeface="Calibri"/>
              </a:rPr>
              <a:t>ear</a:t>
            </a:r>
            <a:r>
              <a:rPr sz="3200" spc="15" dirty="0">
                <a:latin typeface="Calibri"/>
                <a:cs typeface="Calibri"/>
              </a:rPr>
              <a:t> </a:t>
            </a:r>
            <a:r>
              <a:rPr sz="3200" dirty="0">
                <a:latin typeface="Calibri"/>
                <a:cs typeface="Calibri"/>
              </a:rPr>
              <a:t>in</a:t>
            </a:r>
            <a:r>
              <a:rPr sz="3200" spc="-5" dirty="0">
                <a:latin typeface="Calibri"/>
                <a:cs typeface="Calibri"/>
              </a:rPr>
              <a:t> </a:t>
            </a:r>
            <a:r>
              <a:rPr sz="3200" spc="-10" dirty="0">
                <a:latin typeface="Calibri"/>
                <a:cs typeface="Calibri"/>
              </a:rPr>
              <a:t>continuous</a:t>
            </a:r>
            <a:r>
              <a:rPr sz="3200" spc="10" dirty="0">
                <a:latin typeface="Calibri"/>
                <a:cs typeface="Calibri"/>
              </a:rPr>
              <a:t> </a:t>
            </a:r>
            <a:r>
              <a:rPr sz="3200" spc="-10" dirty="0">
                <a:latin typeface="Calibri"/>
                <a:cs typeface="Calibri"/>
              </a:rPr>
              <a:t>noise</a:t>
            </a:r>
            <a:r>
              <a:rPr sz="3200" dirty="0">
                <a:latin typeface="Calibri"/>
                <a:cs typeface="Calibri"/>
              </a:rPr>
              <a:t> is</a:t>
            </a:r>
            <a:r>
              <a:rPr sz="3200" spc="-25" dirty="0">
                <a:latin typeface="Calibri"/>
                <a:cs typeface="Calibri"/>
              </a:rPr>
              <a:t> </a:t>
            </a:r>
            <a:r>
              <a:rPr sz="3200" spc="-5" dirty="0">
                <a:latin typeface="Calibri"/>
                <a:cs typeface="Calibri"/>
              </a:rPr>
              <a:t>partially</a:t>
            </a:r>
            <a:r>
              <a:rPr sz="3200" spc="15" dirty="0">
                <a:latin typeface="Calibri"/>
                <a:cs typeface="Calibri"/>
              </a:rPr>
              <a:t> </a:t>
            </a:r>
            <a:r>
              <a:rPr sz="3200" spc="-20" dirty="0">
                <a:latin typeface="Calibri"/>
                <a:cs typeface="Calibri"/>
              </a:rPr>
              <a:t>protected</a:t>
            </a:r>
            <a:r>
              <a:rPr sz="3200" spc="-25" dirty="0">
                <a:latin typeface="Calibri"/>
                <a:cs typeface="Calibri"/>
              </a:rPr>
              <a:t> </a:t>
            </a:r>
            <a:r>
              <a:rPr sz="3200" spc="-20" dirty="0">
                <a:latin typeface="Calibri"/>
                <a:cs typeface="Calibri"/>
              </a:rPr>
              <a:t>by</a:t>
            </a:r>
            <a:r>
              <a:rPr sz="3200" spc="15" dirty="0">
                <a:latin typeface="Calibri"/>
                <a:cs typeface="Calibri"/>
              </a:rPr>
              <a:t> </a:t>
            </a:r>
            <a:r>
              <a:rPr sz="3200" spc="-10" dirty="0">
                <a:latin typeface="Calibri"/>
                <a:cs typeface="Calibri"/>
              </a:rPr>
              <a:t>the </a:t>
            </a:r>
            <a:r>
              <a:rPr sz="3200" spc="-5" dirty="0">
                <a:latin typeface="Calibri"/>
                <a:cs typeface="Calibri"/>
              </a:rPr>
              <a:t> </a:t>
            </a:r>
            <a:r>
              <a:rPr sz="3200" spc="-15" dirty="0">
                <a:solidFill>
                  <a:srgbClr val="FF0000"/>
                </a:solidFill>
                <a:latin typeface="Calibri"/>
                <a:cs typeface="Calibri"/>
              </a:rPr>
              <a:t>acoustic</a:t>
            </a:r>
            <a:r>
              <a:rPr sz="3200" spc="10" dirty="0">
                <a:solidFill>
                  <a:srgbClr val="FF0000"/>
                </a:solidFill>
                <a:latin typeface="Calibri"/>
                <a:cs typeface="Calibri"/>
              </a:rPr>
              <a:t> </a:t>
            </a:r>
            <a:r>
              <a:rPr sz="3200" spc="-30" dirty="0">
                <a:solidFill>
                  <a:srgbClr val="FF0000"/>
                </a:solidFill>
                <a:latin typeface="Calibri"/>
                <a:cs typeface="Calibri"/>
              </a:rPr>
              <a:t>reflex</a:t>
            </a:r>
            <a:r>
              <a:rPr sz="3200" spc="25" dirty="0">
                <a:solidFill>
                  <a:srgbClr val="FF0000"/>
                </a:solidFill>
                <a:latin typeface="Calibri"/>
                <a:cs typeface="Calibri"/>
              </a:rPr>
              <a:t> </a:t>
            </a:r>
            <a:r>
              <a:rPr sz="3200" spc="-10" dirty="0">
                <a:solidFill>
                  <a:srgbClr val="FF0000"/>
                </a:solidFill>
                <a:latin typeface="Calibri"/>
                <a:cs typeface="Calibri"/>
              </a:rPr>
              <a:t>triggered</a:t>
            </a:r>
            <a:r>
              <a:rPr sz="3200" spc="55" dirty="0">
                <a:solidFill>
                  <a:srgbClr val="FF0000"/>
                </a:solidFill>
                <a:latin typeface="Calibri"/>
                <a:cs typeface="Calibri"/>
              </a:rPr>
              <a:t> </a:t>
            </a:r>
            <a:r>
              <a:rPr sz="3200" spc="-20" dirty="0">
                <a:solidFill>
                  <a:srgbClr val="FF0000"/>
                </a:solidFill>
                <a:latin typeface="Calibri"/>
                <a:cs typeface="Calibri"/>
              </a:rPr>
              <a:t>by</a:t>
            </a:r>
            <a:r>
              <a:rPr sz="3200" spc="-10" dirty="0">
                <a:solidFill>
                  <a:srgbClr val="FF0000"/>
                </a:solidFill>
                <a:latin typeface="Calibri"/>
                <a:cs typeface="Calibri"/>
              </a:rPr>
              <a:t> noise</a:t>
            </a:r>
            <a:r>
              <a:rPr sz="3200" dirty="0">
                <a:solidFill>
                  <a:srgbClr val="FF0000"/>
                </a:solidFill>
                <a:latin typeface="Calibri"/>
                <a:cs typeface="Calibri"/>
              </a:rPr>
              <a:t> </a:t>
            </a:r>
            <a:r>
              <a:rPr sz="3200" spc="-5" dirty="0">
                <a:solidFill>
                  <a:srgbClr val="FF0000"/>
                </a:solidFill>
                <a:latin typeface="Calibri"/>
                <a:cs typeface="Calibri"/>
              </a:rPr>
              <a:t>&gt;</a:t>
            </a:r>
            <a:r>
              <a:rPr sz="3200" spc="15" dirty="0">
                <a:solidFill>
                  <a:srgbClr val="FF0000"/>
                </a:solidFill>
                <a:latin typeface="Calibri"/>
                <a:cs typeface="Calibri"/>
              </a:rPr>
              <a:t> </a:t>
            </a:r>
            <a:r>
              <a:rPr sz="3200" spc="-10" dirty="0">
                <a:solidFill>
                  <a:srgbClr val="FF0000"/>
                </a:solidFill>
                <a:latin typeface="Calibri"/>
                <a:cs typeface="Calibri"/>
              </a:rPr>
              <a:t>90</a:t>
            </a:r>
            <a:r>
              <a:rPr sz="3200" spc="30" dirty="0">
                <a:solidFill>
                  <a:srgbClr val="FF0000"/>
                </a:solidFill>
                <a:latin typeface="Calibri"/>
                <a:cs typeface="Calibri"/>
              </a:rPr>
              <a:t> </a:t>
            </a:r>
            <a:r>
              <a:rPr sz="3200" spc="-25" dirty="0">
                <a:solidFill>
                  <a:srgbClr val="FF0000"/>
                </a:solidFill>
                <a:latin typeface="Calibri"/>
                <a:cs typeface="Calibri"/>
              </a:rPr>
              <a:t>dB,</a:t>
            </a:r>
            <a:r>
              <a:rPr sz="3200" spc="-10" dirty="0">
                <a:solidFill>
                  <a:srgbClr val="FF0000"/>
                </a:solidFill>
                <a:latin typeface="Calibri"/>
                <a:cs typeface="Calibri"/>
              </a:rPr>
              <a:t> </a:t>
            </a:r>
            <a:r>
              <a:rPr sz="3200" dirty="0">
                <a:latin typeface="Calibri"/>
                <a:cs typeface="Calibri"/>
              </a:rPr>
              <a:t>leading</a:t>
            </a:r>
            <a:r>
              <a:rPr sz="3200" spc="5" dirty="0">
                <a:latin typeface="Calibri"/>
                <a:cs typeface="Calibri"/>
              </a:rPr>
              <a:t> </a:t>
            </a:r>
            <a:r>
              <a:rPr sz="3200" spc="-10" dirty="0">
                <a:latin typeface="Calibri"/>
                <a:cs typeface="Calibri"/>
              </a:rPr>
              <a:t>to</a:t>
            </a:r>
            <a:r>
              <a:rPr sz="3200" spc="-5" dirty="0">
                <a:latin typeface="Calibri"/>
                <a:cs typeface="Calibri"/>
              </a:rPr>
              <a:t> </a:t>
            </a:r>
            <a:r>
              <a:rPr sz="3200" spc="-15" dirty="0">
                <a:latin typeface="Calibri"/>
                <a:cs typeface="Calibri"/>
              </a:rPr>
              <a:t>contraction</a:t>
            </a:r>
            <a:r>
              <a:rPr sz="3200" spc="25" dirty="0">
                <a:latin typeface="Calibri"/>
                <a:cs typeface="Calibri"/>
              </a:rPr>
              <a:t> </a:t>
            </a:r>
            <a:r>
              <a:rPr sz="3200" spc="-10" dirty="0">
                <a:latin typeface="Calibri"/>
                <a:cs typeface="Calibri"/>
              </a:rPr>
              <a:t>of </a:t>
            </a:r>
            <a:r>
              <a:rPr sz="3200" spc="-710" dirty="0">
                <a:latin typeface="Calibri"/>
                <a:cs typeface="Calibri"/>
              </a:rPr>
              <a:t> </a:t>
            </a:r>
            <a:r>
              <a:rPr sz="3200" spc="-5" dirty="0">
                <a:latin typeface="Calibri"/>
                <a:cs typeface="Calibri"/>
              </a:rPr>
              <a:t>the middle</a:t>
            </a:r>
            <a:r>
              <a:rPr sz="3200" spc="20" dirty="0">
                <a:latin typeface="Calibri"/>
                <a:cs typeface="Calibri"/>
              </a:rPr>
              <a:t> </a:t>
            </a:r>
            <a:r>
              <a:rPr sz="3200" spc="-5" dirty="0">
                <a:latin typeface="Calibri"/>
                <a:cs typeface="Calibri"/>
              </a:rPr>
              <a:t>ear</a:t>
            </a:r>
            <a:r>
              <a:rPr sz="3200" spc="-20" dirty="0">
                <a:latin typeface="Calibri"/>
                <a:cs typeface="Calibri"/>
              </a:rPr>
              <a:t> </a:t>
            </a:r>
            <a:r>
              <a:rPr sz="3200" spc="-5" dirty="0">
                <a:latin typeface="Calibri"/>
                <a:cs typeface="Calibri"/>
              </a:rPr>
              <a:t>muscles </a:t>
            </a:r>
            <a:r>
              <a:rPr sz="3200" spc="-10" dirty="0">
                <a:latin typeface="Calibri"/>
                <a:cs typeface="Calibri"/>
              </a:rPr>
              <a:t>(the</a:t>
            </a:r>
            <a:r>
              <a:rPr sz="3200" spc="-5" dirty="0">
                <a:latin typeface="Calibri"/>
                <a:cs typeface="Calibri"/>
              </a:rPr>
              <a:t> </a:t>
            </a:r>
            <a:r>
              <a:rPr sz="3200" spc="-15" dirty="0">
                <a:latin typeface="Calibri"/>
                <a:cs typeface="Calibri"/>
              </a:rPr>
              <a:t>stapedius</a:t>
            </a:r>
            <a:r>
              <a:rPr sz="3200" spc="80" dirty="0">
                <a:latin typeface="Calibri"/>
                <a:cs typeface="Calibri"/>
              </a:rPr>
              <a:t> </a:t>
            </a:r>
            <a:r>
              <a:rPr sz="3200" spc="-5" dirty="0">
                <a:latin typeface="Calibri"/>
                <a:cs typeface="Calibri"/>
              </a:rPr>
              <a:t>and</a:t>
            </a:r>
            <a:r>
              <a:rPr sz="3200" spc="30" dirty="0">
                <a:latin typeface="Calibri"/>
                <a:cs typeface="Calibri"/>
              </a:rPr>
              <a:t> </a:t>
            </a:r>
            <a:r>
              <a:rPr sz="3200" spc="-5" dirty="0">
                <a:latin typeface="Calibri"/>
                <a:cs typeface="Calibri"/>
              </a:rPr>
              <a:t>tensor</a:t>
            </a:r>
            <a:r>
              <a:rPr sz="3200" spc="-30" dirty="0">
                <a:latin typeface="Calibri"/>
                <a:cs typeface="Calibri"/>
              </a:rPr>
              <a:t> </a:t>
            </a:r>
            <a:r>
              <a:rPr sz="3200" spc="-5" dirty="0">
                <a:latin typeface="Calibri"/>
                <a:cs typeface="Calibri"/>
              </a:rPr>
              <a:t>tympani)</a:t>
            </a:r>
            <a:r>
              <a:rPr sz="3200" spc="60" dirty="0">
                <a:latin typeface="Calibri"/>
                <a:cs typeface="Calibri"/>
              </a:rPr>
              <a:t> </a:t>
            </a:r>
            <a:r>
              <a:rPr sz="3200" spc="-5" dirty="0">
                <a:latin typeface="Calibri"/>
                <a:cs typeface="Calibri"/>
              </a:rPr>
              <a:t>and </a:t>
            </a:r>
            <a:r>
              <a:rPr sz="3200" dirty="0">
                <a:latin typeface="Calibri"/>
                <a:cs typeface="Calibri"/>
              </a:rPr>
              <a:t> </a:t>
            </a:r>
            <a:r>
              <a:rPr sz="3200" spc="-5" dirty="0">
                <a:latin typeface="Calibri"/>
                <a:cs typeface="Calibri"/>
              </a:rPr>
              <a:t>thus</a:t>
            </a:r>
            <a:r>
              <a:rPr sz="3200" spc="30" dirty="0">
                <a:latin typeface="Calibri"/>
                <a:cs typeface="Calibri"/>
              </a:rPr>
              <a:t> </a:t>
            </a:r>
            <a:r>
              <a:rPr sz="3200" spc="-20" dirty="0">
                <a:latin typeface="Calibri"/>
                <a:cs typeface="Calibri"/>
              </a:rPr>
              <a:t>stiffen</a:t>
            </a:r>
            <a:r>
              <a:rPr sz="3200" spc="-55" dirty="0">
                <a:latin typeface="Calibri"/>
                <a:cs typeface="Calibri"/>
              </a:rPr>
              <a:t> </a:t>
            </a:r>
            <a:r>
              <a:rPr sz="3200" spc="-5" dirty="0">
                <a:latin typeface="Calibri"/>
                <a:cs typeface="Calibri"/>
              </a:rPr>
              <a:t>the</a:t>
            </a:r>
            <a:r>
              <a:rPr sz="3200" dirty="0">
                <a:latin typeface="Calibri"/>
                <a:cs typeface="Calibri"/>
              </a:rPr>
              <a:t> </a:t>
            </a:r>
            <a:r>
              <a:rPr sz="3200" spc="-10" dirty="0">
                <a:latin typeface="Calibri"/>
                <a:cs typeface="Calibri"/>
              </a:rPr>
              <a:t>conducting</a:t>
            </a:r>
            <a:r>
              <a:rPr sz="3200" spc="75" dirty="0">
                <a:latin typeface="Calibri"/>
                <a:cs typeface="Calibri"/>
              </a:rPr>
              <a:t> </a:t>
            </a:r>
            <a:r>
              <a:rPr sz="3200" spc="-30" dirty="0">
                <a:latin typeface="Calibri"/>
                <a:cs typeface="Calibri"/>
              </a:rPr>
              <a:t>system</a:t>
            </a:r>
            <a:r>
              <a:rPr sz="3200" spc="-20" dirty="0">
                <a:latin typeface="Calibri"/>
                <a:cs typeface="Calibri"/>
              </a:rPr>
              <a:t> </a:t>
            </a:r>
            <a:r>
              <a:rPr sz="3200" spc="-5" dirty="0">
                <a:latin typeface="Calibri"/>
                <a:cs typeface="Calibri"/>
              </a:rPr>
              <a:t>and</a:t>
            </a:r>
            <a:r>
              <a:rPr sz="3200" spc="50" dirty="0">
                <a:latin typeface="Calibri"/>
                <a:cs typeface="Calibri"/>
              </a:rPr>
              <a:t> </a:t>
            </a:r>
            <a:r>
              <a:rPr sz="3200" spc="-35" dirty="0">
                <a:solidFill>
                  <a:srgbClr val="FF0000"/>
                </a:solidFill>
                <a:latin typeface="Calibri"/>
                <a:cs typeface="Calibri"/>
              </a:rPr>
              <a:t>make</a:t>
            </a:r>
            <a:r>
              <a:rPr sz="3200" spc="-5" dirty="0">
                <a:solidFill>
                  <a:srgbClr val="FF0000"/>
                </a:solidFill>
                <a:latin typeface="Calibri"/>
                <a:cs typeface="Calibri"/>
              </a:rPr>
              <a:t> </a:t>
            </a:r>
            <a:r>
              <a:rPr sz="3200" dirty="0">
                <a:solidFill>
                  <a:srgbClr val="FF0000"/>
                </a:solidFill>
                <a:latin typeface="Calibri"/>
                <a:cs typeface="Calibri"/>
              </a:rPr>
              <a:t>it</a:t>
            </a:r>
            <a:r>
              <a:rPr sz="3200" spc="10" dirty="0">
                <a:solidFill>
                  <a:srgbClr val="FF0000"/>
                </a:solidFill>
                <a:latin typeface="Calibri"/>
                <a:cs typeface="Calibri"/>
              </a:rPr>
              <a:t> </a:t>
            </a:r>
            <a:r>
              <a:rPr sz="3200" spc="-25" dirty="0">
                <a:solidFill>
                  <a:srgbClr val="FF0000"/>
                </a:solidFill>
                <a:latin typeface="Calibri"/>
                <a:cs typeface="Calibri"/>
              </a:rPr>
              <a:t>more</a:t>
            </a:r>
            <a:r>
              <a:rPr sz="3200" spc="40" dirty="0">
                <a:solidFill>
                  <a:srgbClr val="FF0000"/>
                </a:solidFill>
                <a:latin typeface="Calibri"/>
                <a:cs typeface="Calibri"/>
              </a:rPr>
              <a:t> </a:t>
            </a:r>
            <a:r>
              <a:rPr sz="3200" spc="-25" dirty="0">
                <a:solidFill>
                  <a:srgbClr val="FF0000"/>
                </a:solidFill>
                <a:latin typeface="Calibri"/>
                <a:cs typeface="Calibri"/>
              </a:rPr>
              <a:t>resistant</a:t>
            </a:r>
            <a:r>
              <a:rPr sz="3200" spc="10" dirty="0">
                <a:solidFill>
                  <a:srgbClr val="FF0000"/>
                </a:solidFill>
                <a:latin typeface="Calibri"/>
                <a:cs typeface="Calibri"/>
              </a:rPr>
              <a:t> </a:t>
            </a:r>
            <a:r>
              <a:rPr sz="3200" spc="-10" dirty="0">
                <a:solidFill>
                  <a:srgbClr val="FF0000"/>
                </a:solidFill>
                <a:latin typeface="Calibri"/>
                <a:cs typeface="Calibri"/>
              </a:rPr>
              <a:t>to </a:t>
            </a:r>
            <a:r>
              <a:rPr sz="3200" spc="-5" dirty="0">
                <a:solidFill>
                  <a:srgbClr val="FF0000"/>
                </a:solidFill>
                <a:latin typeface="Calibri"/>
                <a:cs typeface="Calibri"/>
              </a:rPr>
              <a:t> </a:t>
            </a:r>
            <a:r>
              <a:rPr sz="3200" spc="-10" dirty="0">
                <a:solidFill>
                  <a:srgbClr val="FF0000"/>
                </a:solidFill>
                <a:latin typeface="Calibri"/>
                <a:cs typeface="Calibri"/>
              </a:rPr>
              <a:t>sound</a:t>
            </a:r>
            <a:r>
              <a:rPr sz="3200" spc="20" dirty="0">
                <a:solidFill>
                  <a:srgbClr val="FF0000"/>
                </a:solidFill>
                <a:latin typeface="Calibri"/>
                <a:cs typeface="Calibri"/>
              </a:rPr>
              <a:t> </a:t>
            </a:r>
            <a:r>
              <a:rPr sz="3200" spc="-45" dirty="0">
                <a:solidFill>
                  <a:srgbClr val="FF0000"/>
                </a:solidFill>
                <a:latin typeface="Calibri"/>
                <a:cs typeface="Calibri"/>
              </a:rPr>
              <a:t>entry.</a:t>
            </a:r>
            <a:endParaRPr lang="en-US" sz="3200" spc="-45" dirty="0">
              <a:solidFill>
                <a:srgbClr val="FF0000"/>
              </a:solidFill>
              <a:latin typeface="Calibri"/>
              <a:cs typeface="Calibri"/>
            </a:endParaRPr>
          </a:p>
          <a:p>
            <a:pPr marL="12700" marR="5080">
              <a:lnSpc>
                <a:spcPct val="100000"/>
              </a:lnSpc>
            </a:pPr>
            <a:r>
              <a:rPr lang="ar-JO" sz="2800" dirty="0">
                <a:latin typeface="Calibri"/>
                <a:cs typeface="Calibri"/>
              </a:rPr>
              <a:t>تتم حماية الأذن الداخلية في حالة الضوضاء المستمرة جزئيًا عن طريق الانعكاس الصوتي الناتج عن الضوضاء&gt; 90 ديسيبل ، مما يؤدي إلى تقلص عضلات الأذن الوسطى (العضلة الرئوية وموترة الطبل) وبالتالي تقوية نظام التوصيل وجعله أكثر مقاومة لدخول الصوت</a:t>
            </a:r>
            <a:endParaRPr sz="2800" dirty="0">
              <a:latin typeface="Calibri"/>
              <a:cs typeface="Calibri"/>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5" name="object 5"/>
          <p:cNvSpPr txBox="1">
            <a:spLocks noGrp="1"/>
          </p:cNvSpPr>
          <p:nvPr>
            <p:ph type="title"/>
          </p:nvPr>
        </p:nvSpPr>
        <p:spPr>
          <a:xfrm>
            <a:off x="4038600" y="304800"/>
            <a:ext cx="3594100" cy="1015365"/>
          </a:xfrm>
          <a:prstGeom prst="rect">
            <a:avLst/>
          </a:prstGeom>
          <a:solidFill>
            <a:srgbClr val="FFFFFF"/>
          </a:solidFill>
        </p:spPr>
        <p:txBody>
          <a:bodyPr vert="horz" wrap="square" lIns="0" tIns="0" rIns="0" bIns="0" rtlCol="0">
            <a:spAutoFit/>
          </a:bodyPr>
          <a:lstStyle/>
          <a:p>
            <a:pPr marL="92075">
              <a:lnSpc>
                <a:spcPts val="6820"/>
              </a:lnSpc>
            </a:pPr>
            <a:r>
              <a:rPr sz="6000" b="1" spc="-30" dirty="0">
                <a:latin typeface="Calibri"/>
                <a:cs typeface="Calibri"/>
              </a:rPr>
              <a:t>Physiology</a:t>
            </a:r>
            <a:endParaRPr sz="60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p:nvPr/>
        </p:nvSpPr>
        <p:spPr>
          <a:xfrm>
            <a:off x="381000" y="304800"/>
            <a:ext cx="10637520" cy="5133136"/>
          </a:xfrm>
          <a:prstGeom prst="rect">
            <a:avLst/>
          </a:prstGeom>
        </p:spPr>
        <p:txBody>
          <a:bodyPr vert="horz" wrap="square" lIns="0" tIns="12065" rIns="0" bIns="0" rtlCol="0">
            <a:spAutoFit/>
          </a:bodyPr>
          <a:lstStyle/>
          <a:p>
            <a:pPr marL="12700" marR="40640">
              <a:lnSpc>
                <a:spcPct val="100000"/>
              </a:lnSpc>
              <a:spcBef>
                <a:spcPts val="95"/>
              </a:spcBef>
            </a:pPr>
            <a:r>
              <a:rPr sz="3200" spc="-10" dirty="0">
                <a:latin typeface="Calibri"/>
                <a:cs typeface="Calibri"/>
              </a:rPr>
              <a:t>But</a:t>
            </a:r>
            <a:r>
              <a:rPr sz="3200" spc="135" dirty="0">
                <a:latin typeface="Calibri"/>
                <a:cs typeface="Calibri"/>
              </a:rPr>
              <a:t> </a:t>
            </a:r>
            <a:r>
              <a:rPr sz="3200" dirty="0">
                <a:latin typeface="Calibri"/>
                <a:cs typeface="Calibri"/>
              </a:rPr>
              <a:t>in</a:t>
            </a:r>
            <a:r>
              <a:rPr sz="3200" spc="95" dirty="0">
                <a:latin typeface="Calibri"/>
                <a:cs typeface="Calibri"/>
              </a:rPr>
              <a:t> </a:t>
            </a:r>
            <a:r>
              <a:rPr sz="3200" spc="-15" dirty="0">
                <a:latin typeface="Calibri"/>
                <a:cs typeface="Calibri"/>
              </a:rPr>
              <a:t>case</a:t>
            </a:r>
            <a:r>
              <a:rPr sz="3200" spc="145" dirty="0">
                <a:latin typeface="Calibri"/>
                <a:cs typeface="Calibri"/>
              </a:rPr>
              <a:t> </a:t>
            </a:r>
            <a:r>
              <a:rPr sz="3200" spc="-5" dirty="0">
                <a:latin typeface="Calibri"/>
                <a:cs typeface="Calibri"/>
              </a:rPr>
              <a:t>of</a:t>
            </a:r>
            <a:r>
              <a:rPr sz="3200" spc="105" dirty="0">
                <a:latin typeface="Calibri"/>
                <a:cs typeface="Calibri"/>
              </a:rPr>
              <a:t> </a:t>
            </a:r>
            <a:r>
              <a:rPr sz="3200" spc="-5" dirty="0">
                <a:latin typeface="Calibri"/>
                <a:cs typeface="Calibri"/>
              </a:rPr>
              <a:t>impulse</a:t>
            </a:r>
            <a:r>
              <a:rPr sz="3200" spc="110" dirty="0">
                <a:latin typeface="Calibri"/>
                <a:cs typeface="Calibri"/>
              </a:rPr>
              <a:t> </a:t>
            </a:r>
            <a:r>
              <a:rPr sz="3200" spc="-10" dirty="0">
                <a:latin typeface="Calibri"/>
                <a:cs typeface="Calibri"/>
              </a:rPr>
              <a:t>noise</a:t>
            </a:r>
            <a:r>
              <a:rPr sz="3200" spc="125" dirty="0">
                <a:latin typeface="Calibri"/>
                <a:cs typeface="Calibri"/>
              </a:rPr>
              <a:t> </a:t>
            </a:r>
            <a:r>
              <a:rPr sz="3200" dirty="0">
                <a:latin typeface="Calibri"/>
                <a:cs typeface="Calibri"/>
              </a:rPr>
              <a:t>it</a:t>
            </a:r>
            <a:r>
              <a:rPr sz="3200" spc="105" dirty="0">
                <a:latin typeface="Calibri"/>
                <a:cs typeface="Calibri"/>
              </a:rPr>
              <a:t> </a:t>
            </a:r>
            <a:r>
              <a:rPr sz="3200" dirty="0">
                <a:latin typeface="Calibri"/>
                <a:cs typeface="Calibri"/>
              </a:rPr>
              <a:t>is</a:t>
            </a:r>
            <a:r>
              <a:rPr sz="3200" spc="95" dirty="0">
                <a:latin typeface="Calibri"/>
                <a:cs typeface="Calibri"/>
              </a:rPr>
              <a:t> </a:t>
            </a:r>
            <a:r>
              <a:rPr sz="3200" spc="-20" dirty="0">
                <a:latin typeface="Calibri"/>
                <a:cs typeface="Calibri"/>
              </a:rPr>
              <a:t>delayed</a:t>
            </a:r>
            <a:r>
              <a:rPr sz="3200" spc="114" dirty="0">
                <a:latin typeface="Calibri"/>
                <a:cs typeface="Calibri"/>
              </a:rPr>
              <a:t> </a:t>
            </a:r>
            <a:r>
              <a:rPr sz="3200" dirty="0">
                <a:latin typeface="Calibri"/>
                <a:cs typeface="Calibri"/>
              </a:rPr>
              <a:t>in</a:t>
            </a:r>
            <a:r>
              <a:rPr sz="3200" spc="120" dirty="0">
                <a:latin typeface="Calibri"/>
                <a:cs typeface="Calibri"/>
              </a:rPr>
              <a:t> </a:t>
            </a:r>
            <a:r>
              <a:rPr sz="3200" spc="-15" dirty="0">
                <a:latin typeface="Calibri"/>
                <a:cs typeface="Calibri"/>
              </a:rPr>
              <a:t>onset</a:t>
            </a:r>
            <a:r>
              <a:rPr sz="3200" spc="135" dirty="0">
                <a:latin typeface="Calibri"/>
                <a:cs typeface="Calibri"/>
              </a:rPr>
              <a:t> </a:t>
            </a:r>
            <a:r>
              <a:rPr sz="3200" spc="-10" dirty="0">
                <a:latin typeface="Calibri"/>
                <a:cs typeface="Calibri"/>
              </a:rPr>
              <a:t>depending</a:t>
            </a:r>
            <a:r>
              <a:rPr sz="3200" spc="145" dirty="0">
                <a:latin typeface="Calibri"/>
                <a:cs typeface="Calibri"/>
              </a:rPr>
              <a:t> </a:t>
            </a:r>
            <a:r>
              <a:rPr sz="3200" spc="-10" dirty="0">
                <a:latin typeface="Calibri"/>
                <a:cs typeface="Calibri"/>
              </a:rPr>
              <a:t>on </a:t>
            </a:r>
            <a:r>
              <a:rPr sz="3200" spc="-710" dirty="0">
                <a:latin typeface="Calibri"/>
                <a:cs typeface="Calibri"/>
              </a:rPr>
              <a:t> </a:t>
            </a:r>
            <a:r>
              <a:rPr sz="3200" spc="-10" dirty="0">
                <a:latin typeface="Calibri"/>
                <a:cs typeface="Calibri"/>
              </a:rPr>
              <a:t>sound</a:t>
            </a:r>
            <a:r>
              <a:rPr sz="3200" spc="25" dirty="0">
                <a:latin typeface="Calibri"/>
                <a:cs typeface="Calibri"/>
              </a:rPr>
              <a:t> </a:t>
            </a:r>
            <a:r>
              <a:rPr sz="3200" spc="-10" dirty="0">
                <a:latin typeface="Calibri"/>
                <a:cs typeface="Calibri"/>
              </a:rPr>
              <a:t>intensity</a:t>
            </a:r>
            <a:r>
              <a:rPr sz="3200" spc="-30" dirty="0">
                <a:latin typeface="Calibri"/>
                <a:cs typeface="Calibri"/>
              </a:rPr>
              <a:t> for</a:t>
            </a:r>
            <a:r>
              <a:rPr sz="3200" spc="-15" dirty="0">
                <a:latin typeface="Calibri"/>
                <a:cs typeface="Calibri"/>
              </a:rPr>
              <a:t> </a:t>
            </a:r>
            <a:r>
              <a:rPr sz="3200" spc="-5" dirty="0">
                <a:latin typeface="Calibri"/>
                <a:cs typeface="Calibri"/>
              </a:rPr>
              <a:t>a</a:t>
            </a:r>
            <a:r>
              <a:rPr sz="3200" dirty="0">
                <a:latin typeface="Calibri"/>
                <a:cs typeface="Calibri"/>
              </a:rPr>
              <a:t> </a:t>
            </a:r>
            <a:r>
              <a:rPr sz="3200" spc="-10" dirty="0">
                <a:latin typeface="Calibri"/>
                <a:cs typeface="Calibri"/>
              </a:rPr>
              <a:t>period</a:t>
            </a:r>
            <a:r>
              <a:rPr sz="3200" spc="5" dirty="0">
                <a:latin typeface="Calibri"/>
                <a:cs typeface="Calibri"/>
              </a:rPr>
              <a:t> </a:t>
            </a:r>
            <a:r>
              <a:rPr sz="3200" spc="-10" dirty="0">
                <a:latin typeface="Calibri"/>
                <a:cs typeface="Calibri"/>
              </a:rPr>
              <a:t>of</a:t>
            </a:r>
            <a:r>
              <a:rPr sz="3200" spc="5" dirty="0">
                <a:latin typeface="Calibri"/>
                <a:cs typeface="Calibri"/>
              </a:rPr>
              <a:t> </a:t>
            </a:r>
            <a:r>
              <a:rPr sz="3200" spc="-10" dirty="0">
                <a:latin typeface="Calibri"/>
                <a:cs typeface="Calibri"/>
              </a:rPr>
              <a:t>1/2</a:t>
            </a:r>
            <a:r>
              <a:rPr sz="3200" spc="25" dirty="0">
                <a:latin typeface="Calibri"/>
                <a:cs typeface="Calibri"/>
              </a:rPr>
              <a:t> </a:t>
            </a:r>
            <a:r>
              <a:rPr sz="3200" b="1" spc="-5" dirty="0">
                <a:latin typeface="Calibri"/>
                <a:cs typeface="Calibri"/>
              </a:rPr>
              <a:t>-</a:t>
            </a:r>
            <a:r>
              <a:rPr sz="3200" b="1" dirty="0">
                <a:latin typeface="Calibri"/>
                <a:cs typeface="Calibri"/>
              </a:rPr>
              <a:t> </a:t>
            </a:r>
            <a:r>
              <a:rPr sz="3200" spc="-5" dirty="0">
                <a:latin typeface="Calibri"/>
                <a:cs typeface="Calibri"/>
              </a:rPr>
              <a:t>1</a:t>
            </a:r>
            <a:r>
              <a:rPr sz="3200" spc="-15" dirty="0">
                <a:latin typeface="Calibri"/>
                <a:cs typeface="Calibri"/>
              </a:rPr>
              <a:t> </a:t>
            </a:r>
            <a:r>
              <a:rPr sz="3200" spc="-10" dirty="0">
                <a:latin typeface="Calibri"/>
                <a:cs typeface="Calibri"/>
              </a:rPr>
              <a:t>1/2</a:t>
            </a:r>
            <a:r>
              <a:rPr sz="3200" spc="25" dirty="0">
                <a:latin typeface="Calibri"/>
                <a:cs typeface="Calibri"/>
              </a:rPr>
              <a:t> </a:t>
            </a:r>
            <a:r>
              <a:rPr sz="3200" spc="-5" dirty="0">
                <a:latin typeface="Calibri"/>
                <a:cs typeface="Calibri"/>
              </a:rPr>
              <a:t>minutes</a:t>
            </a:r>
            <a:endParaRPr lang="en-US" sz="3200" spc="-5" dirty="0">
              <a:latin typeface="Calibri"/>
              <a:cs typeface="Calibri"/>
            </a:endParaRPr>
          </a:p>
          <a:p>
            <a:pPr marL="12700" marR="40640">
              <a:lnSpc>
                <a:spcPct val="100000"/>
              </a:lnSpc>
              <a:spcBef>
                <a:spcPts val="95"/>
              </a:spcBef>
            </a:pPr>
            <a:r>
              <a:rPr lang="ar-JO" sz="2400" dirty="0">
                <a:latin typeface="Calibri"/>
                <a:cs typeface="Calibri"/>
              </a:rPr>
              <a:t>ولكن في حالة الضجيج النبضي يتأخر في الظهور اعتمادًا على شدة الصوت لمدة 1/2 - 1 1/2 دقيقة</a:t>
            </a:r>
            <a:endParaRPr sz="2400" dirty="0">
              <a:latin typeface="Calibri"/>
              <a:cs typeface="Calibri"/>
            </a:endParaRPr>
          </a:p>
          <a:p>
            <a:pPr>
              <a:lnSpc>
                <a:spcPct val="100000"/>
              </a:lnSpc>
              <a:spcBef>
                <a:spcPts val="35"/>
              </a:spcBef>
            </a:pPr>
            <a:endParaRPr sz="4300" dirty="0">
              <a:latin typeface="Calibri"/>
              <a:cs typeface="Calibri"/>
            </a:endParaRPr>
          </a:p>
          <a:p>
            <a:pPr marL="12700" marR="5080">
              <a:lnSpc>
                <a:spcPct val="100000"/>
              </a:lnSpc>
              <a:tabLst>
                <a:tab pos="1082675" algn="l"/>
                <a:tab pos="2832100" algn="l"/>
                <a:tab pos="4451350" algn="l"/>
                <a:tab pos="5649595" algn="l"/>
                <a:tab pos="7954009" algn="l"/>
                <a:tab pos="10073005" algn="l"/>
              </a:tabLst>
            </a:pPr>
            <a:r>
              <a:rPr sz="3200" spc="-10" dirty="0">
                <a:latin typeface="Calibri"/>
                <a:cs typeface="Calibri"/>
              </a:rPr>
              <a:t>H</a:t>
            </a:r>
            <a:r>
              <a:rPr sz="3200" dirty="0">
                <a:latin typeface="Calibri"/>
                <a:cs typeface="Calibri"/>
              </a:rPr>
              <a:t>i</a:t>
            </a:r>
            <a:r>
              <a:rPr sz="3200" spc="10" dirty="0">
                <a:latin typeface="Calibri"/>
                <a:cs typeface="Calibri"/>
              </a:rPr>
              <a:t>g</a:t>
            </a:r>
            <a:r>
              <a:rPr sz="3200" spc="-5" dirty="0">
                <a:latin typeface="Calibri"/>
                <a:cs typeface="Calibri"/>
              </a:rPr>
              <a:t>h</a:t>
            </a:r>
            <a:r>
              <a:rPr sz="3200" dirty="0">
                <a:latin typeface="Calibri"/>
                <a:cs typeface="Calibri"/>
              </a:rPr>
              <a:t>	</a:t>
            </a:r>
            <a:r>
              <a:rPr sz="3200" spc="5" dirty="0">
                <a:latin typeface="Calibri"/>
                <a:cs typeface="Calibri"/>
              </a:rPr>
              <a:t>i</a:t>
            </a:r>
            <a:r>
              <a:rPr sz="3200" spc="-30" dirty="0">
                <a:latin typeface="Calibri"/>
                <a:cs typeface="Calibri"/>
              </a:rPr>
              <a:t>n</a:t>
            </a:r>
            <a:r>
              <a:rPr sz="3200" spc="-20" dirty="0">
                <a:latin typeface="Calibri"/>
                <a:cs typeface="Calibri"/>
              </a:rPr>
              <a:t>t</a:t>
            </a:r>
            <a:r>
              <a:rPr sz="3200" spc="-5" dirty="0">
                <a:latin typeface="Calibri"/>
                <a:cs typeface="Calibri"/>
              </a:rPr>
              <a:t>en</a:t>
            </a:r>
            <a:r>
              <a:rPr sz="3200" spc="-10" dirty="0">
                <a:latin typeface="Calibri"/>
                <a:cs typeface="Calibri"/>
              </a:rPr>
              <a:t>s</a:t>
            </a:r>
            <a:r>
              <a:rPr sz="3200" spc="-20" dirty="0">
                <a:latin typeface="Calibri"/>
                <a:cs typeface="Calibri"/>
              </a:rPr>
              <a:t>i</a:t>
            </a:r>
            <a:r>
              <a:rPr sz="3200" spc="5" dirty="0">
                <a:latin typeface="Calibri"/>
                <a:cs typeface="Calibri"/>
              </a:rPr>
              <a:t>t</a:t>
            </a:r>
            <a:r>
              <a:rPr sz="3200" spc="-5" dirty="0">
                <a:latin typeface="Calibri"/>
                <a:cs typeface="Calibri"/>
              </a:rPr>
              <a:t>y</a:t>
            </a:r>
            <a:r>
              <a:rPr sz="3200" dirty="0">
                <a:latin typeface="Calibri"/>
                <a:cs typeface="Calibri"/>
              </a:rPr>
              <a:t>	</a:t>
            </a:r>
            <a:r>
              <a:rPr sz="3200" spc="5" dirty="0">
                <a:latin typeface="Calibri"/>
                <a:cs typeface="Calibri"/>
              </a:rPr>
              <a:t>i</a:t>
            </a:r>
            <a:r>
              <a:rPr sz="3200" spc="-15" dirty="0">
                <a:latin typeface="Calibri"/>
                <a:cs typeface="Calibri"/>
              </a:rPr>
              <a:t>m</a:t>
            </a:r>
            <a:r>
              <a:rPr sz="3200" spc="20" dirty="0">
                <a:latin typeface="Calibri"/>
                <a:cs typeface="Calibri"/>
              </a:rPr>
              <a:t>p</a:t>
            </a:r>
            <a:r>
              <a:rPr sz="3200" spc="-10" dirty="0">
                <a:latin typeface="Calibri"/>
                <a:cs typeface="Calibri"/>
              </a:rPr>
              <a:t>u</a:t>
            </a:r>
            <a:r>
              <a:rPr sz="3200" dirty="0">
                <a:latin typeface="Calibri"/>
                <a:cs typeface="Calibri"/>
              </a:rPr>
              <a:t>ls</a:t>
            </a:r>
            <a:r>
              <a:rPr sz="3200" spc="-5" dirty="0">
                <a:latin typeface="Calibri"/>
                <a:cs typeface="Calibri"/>
              </a:rPr>
              <a:t>e</a:t>
            </a:r>
            <a:r>
              <a:rPr sz="3200" dirty="0">
                <a:latin typeface="Calibri"/>
                <a:cs typeface="Calibri"/>
              </a:rPr>
              <a:t>	</a:t>
            </a:r>
            <a:r>
              <a:rPr sz="3200" spc="-10" dirty="0">
                <a:latin typeface="Calibri"/>
                <a:cs typeface="Calibri"/>
              </a:rPr>
              <a:t>no</a:t>
            </a:r>
            <a:r>
              <a:rPr sz="3200" dirty="0">
                <a:latin typeface="Calibri"/>
                <a:cs typeface="Calibri"/>
              </a:rPr>
              <a:t>i</a:t>
            </a:r>
            <a:r>
              <a:rPr sz="3200" spc="-5" dirty="0">
                <a:latin typeface="Calibri"/>
                <a:cs typeface="Calibri"/>
              </a:rPr>
              <a:t>se</a:t>
            </a:r>
            <a:r>
              <a:rPr sz="3200" dirty="0">
                <a:latin typeface="Calibri"/>
                <a:cs typeface="Calibri"/>
              </a:rPr>
              <a:t>	</a:t>
            </a:r>
            <a:r>
              <a:rPr sz="3200" spc="-10" dirty="0">
                <a:latin typeface="Calibri"/>
                <a:cs typeface="Calibri"/>
              </a:rPr>
              <a:t>(</a:t>
            </a:r>
            <a:r>
              <a:rPr sz="3200" spc="-70" dirty="0">
                <a:latin typeface="Calibri"/>
                <a:cs typeface="Calibri"/>
              </a:rPr>
              <a:t>e</a:t>
            </a:r>
            <a:r>
              <a:rPr sz="3200" dirty="0">
                <a:latin typeface="Calibri"/>
                <a:cs typeface="Calibri"/>
              </a:rPr>
              <a:t>x</a:t>
            </a:r>
            <a:r>
              <a:rPr sz="3200" spc="-10" dirty="0">
                <a:latin typeface="Calibri"/>
                <a:cs typeface="Calibri"/>
              </a:rPr>
              <a:t>p</a:t>
            </a:r>
            <a:r>
              <a:rPr sz="3200" dirty="0">
                <a:latin typeface="Calibri"/>
                <a:cs typeface="Calibri"/>
              </a:rPr>
              <a:t>l</a:t>
            </a:r>
            <a:r>
              <a:rPr sz="3200" spc="-10" dirty="0">
                <a:latin typeface="Calibri"/>
                <a:cs typeface="Calibri"/>
              </a:rPr>
              <a:t>osio</a:t>
            </a:r>
            <a:r>
              <a:rPr sz="3200" dirty="0">
                <a:latin typeface="Calibri"/>
                <a:cs typeface="Calibri"/>
              </a:rPr>
              <a:t>n</a:t>
            </a:r>
            <a:r>
              <a:rPr sz="3200" spc="15" dirty="0">
                <a:latin typeface="Calibri"/>
                <a:cs typeface="Calibri"/>
              </a:rPr>
              <a:t>s</a:t>
            </a:r>
            <a:r>
              <a:rPr sz="3200" spc="-5" dirty="0">
                <a:latin typeface="Calibri"/>
                <a:cs typeface="Calibri"/>
              </a:rPr>
              <a:t>)</a:t>
            </a:r>
            <a:r>
              <a:rPr sz="3200" dirty="0">
                <a:latin typeface="Calibri"/>
                <a:cs typeface="Calibri"/>
              </a:rPr>
              <a:t>	</a:t>
            </a:r>
            <a:r>
              <a:rPr sz="3200" spc="-10" dirty="0">
                <a:latin typeface="Calibri"/>
                <a:cs typeface="Calibri"/>
              </a:rPr>
              <a:t>pe</a:t>
            </a:r>
            <a:r>
              <a:rPr sz="3200" dirty="0">
                <a:latin typeface="Calibri"/>
                <a:cs typeface="Calibri"/>
              </a:rPr>
              <a:t>n</a:t>
            </a:r>
            <a:r>
              <a:rPr sz="3200" spc="-35" dirty="0">
                <a:latin typeface="Calibri"/>
                <a:cs typeface="Calibri"/>
              </a:rPr>
              <a:t>e</a:t>
            </a:r>
            <a:r>
              <a:rPr sz="3200" dirty="0">
                <a:latin typeface="Calibri"/>
                <a:cs typeface="Calibri"/>
              </a:rPr>
              <a:t>t</a:t>
            </a:r>
            <a:r>
              <a:rPr sz="3200" spc="-85" dirty="0">
                <a:latin typeface="Calibri"/>
                <a:cs typeface="Calibri"/>
              </a:rPr>
              <a:t>r</a:t>
            </a:r>
            <a:r>
              <a:rPr sz="3200" spc="-25" dirty="0">
                <a:latin typeface="Calibri"/>
                <a:cs typeface="Calibri"/>
              </a:rPr>
              <a:t>a</a:t>
            </a:r>
            <a:r>
              <a:rPr sz="3200" spc="-15" dirty="0">
                <a:latin typeface="Calibri"/>
                <a:cs typeface="Calibri"/>
              </a:rPr>
              <a:t>te</a:t>
            </a:r>
            <a:r>
              <a:rPr sz="3200" spc="-5" dirty="0">
                <a:latin typeface="Calibri"/>
                <a:cs typeface="Calibri"/>
              </a:rPr>
              <a:t>s</a:t>
            </a:r>
            <a:r>
              <a:rPr sz="3200" dirty="0">
                <a:latin typeface="Calibri"/>
                <a:cs typeface="Calibri"/>
              </a:rPr>
              <a:t>	t</a:t>
            </a:r>
            <a:r>
              <a:rPr sz="3200" spc="-10" dirty="0">
                <a:latin typeface="Calibri"/>
                <a:cs typeface="Calibri"/>
              </a:rPr>
              <a:t>he  </a:t>
            </a:r>
            <a:r>
              <a:rPr sz="3200" spc="-15" dirty="0">
                <a:latin typeface="Calibri"/>
                <a:cs typeface="Calibri"/>
              </a:rPr>
              <a:t>cochlea</a:t>
            </a:r>
            <a:r>
              <a:rPr sz="3200" spc="20" dirty="0">
                <a:latin typeface="Calibri"/>
                <a:cs typeface="Calibri"/>
              </a:rPr>
              <a:t> </a:t>
            </a:r>
            <a:r>
              <a:rPr sz="3200" spc="-35" dirty="0">
                <a:latin typeface="Calibri"/>
                <a:cs typeface="Calibri"/>
              </a:rPr>
              <a:t>before</a:t>
            </a:r>
            <a:r>
              <a:rPr sz="3200" spc="-25" dirty="0">
                <a:latin typeface="Calibri"/>
                <a:cs typeface="Calibri"/>
              </a:rPr>
              <a:t> </a:t>
            </a:r>
            <a:r>
              <a:rPr sz="3200" spc="-5" dirty="0">
                <a:latin typeface="Calibri"/>
                <a:cs typeface="Calibri"/>
              </a:rPr>
              <a:t>the</a:t>
            </a:r>
            <a:r>
              <a:rPr sz="3200" spc="10" dirty="0">
                <a:latin typeface="Calibri"/>
                <a:cs typeface="Calibri"/>
              </a:rPr>
              <a:t> </a:t>
            </a:r>
            <a:r>
              <a:rPr sz="3200" spc="-25" dirty="0">
                <a:latin typeface="Calibri"/>
                <a:cs typeface="Calibri"/>
              </a:rPr>
              <a:t>reflex</a:t>
            </a:r>
            <a:r>
              <a:rPr sz="3200" spc="-5" dirty="0">
                <a:latin typeface="Calibri"/>
                <a:cs typeface="Calibri"/>
              </a:rPr>
              <a:t> has </a:t>
            </a:r>
            <a:r>
              <a:rPr sz="3200" spc="-10" dirty="0">
                <a:latin typeface="Calibri"/>
                <a:cs typeface="Calibri"/>
              </a:rPr>
              <a:t>been</a:t>
            </a:r>
            <a:r>
              <a:rPr sz="3200" spc="5" dirty="0">
                <a:latin typeface="Calibri"/>
                <a:cs typeface="Calibri"/>
              </a:rPr>
              <a:t> </a:t>
            </a:r>
            <a:r>
              <a:rPr sz="3200" spc="-15" dirty="0">
                <a:latin typeface="Calibri"/>
                <a:cs typeface="Calibri"/>
              </a:rPr>
              <a:t>neurally</a:t>
            </a:r>
            <a:r>
              <a:rPr sz="3200" spc="30" dirty="0">
                <a:latin typeface="Calibri"/>
                <a:cs typeface="Calibri"/>
              </a:rPr>
              <a:t> </a:t>
            </a:r>
            <a:r>
              <a:rPr sz="3200" spc="-10" dirty="0">
                <a:latin typeface="Calibri"/>
                <a:cs typeface="Calibri"/>
              </a:rPr>
              <a:t>activated.</a:t>
            </a:r>
            <a:endParaRPr lang="en-US" sz="3200" spc="-10" dirty="0">
              <a:latin typeface="Calibri"/>
              <a:cs typeface="Calibri"/>
            </a:endParaRPr>
          </a:p>
          <a:p>
            <a:pPr marL="12700" marR="5080">
              <a:lnSpc>
                <a:spcPct val="100000"/>
              </a:lnSpc>
              <a:tabLst>
                <a:tab pos="1082675" algn="l"/>
                <a:tab pos="2832100" algn="l"/>
                <a:tab pos="4451350" algn="l"/>
                <a:tab pos="5649595" algn="l"/>
                <a:tab pos="7954009" algn="l"/>
                <a:tab pos="10073005" algn="l"/>
              </a:tabLst>
            </a:pPr>
            <a:r>
              <a:rPr lang="ar-JO" sz="2400" dirty="0">
                <a:latin typeface="Calibri"/>
                <a:cs typeface="Calibri"/>
              </a:rPr>
              <a:t>تخترق الضوضاء النبضية عالية الكثافة (الانفجارات) القوقعة قبل تنشيط المنعكس عصبيًا.</a:t>
            </a:r>
            <a:endParaRPr sz="2400" dirty="0">
              <a:latin typeface="Calibri"/>
              <a:cs typeface="Calibri"/>
            </a:endParaRPr>
          </a:p>
          <a:p>
            <a:pPr>
              <a:lnSpc>
                <a:spcPct val="100000"/>
              </a:lnSpc>
              <a:spcBef>
                <a:spcPts val="50"/>
              </a:spcBef>
            </a:pPr>
            <a:endParaRPr sz="2400" dirty="0">
              <a:latin typeface="Calibri"/>
              <a:cs typeface="Calibri"/>
            </a:endParaRPr>
          </a:p>
          <a:p>
            <a:pPr marL="12700" marR="7620">
              <a:lnSpc>
                <a:spcPct val="100699"/>
              </a:lnSpc>
              <a:tabLst>
                <a:tab pos="1835785" algn="l"/>
                <a:tab pos="3152775" algn="l"/>
                <a:tab pos="4216400" algn="l"/>
                <a:tab pos="4600575" algn="l"/>
                <a:tab pos="5402580" algn="l"/>
                <a:tab pos="6018530" algn="l"/>
                <a:tab pos="6905625" algn="l"/>
                <a:tab pos="8030845" algn="l"/>
                <a:tab pos="9999980" algn="l"/>
              </a:tabLst>
            </a:pPr>
            <a:r>
              <a:rPr sz="3200" spc="-10" dirty="0">
                <a:solidFill>
                  <a:srgbClr val="FF0000"/>
                </a:solidFill>
                <a:latin typeface="Calibri"/>
                <a:cs typeface="Calibri"/>
              </a:rPr>
              <a:t>The</a:t>
            </a:r>
            <a:r>
              <a:rPr sz="3200" spc="-65" dirty="0">
                <a:solidFill>
                  <a:srgbClr val="FF0000"/>
                </a:solidFill>
                <a:latin typeface="Calibri"/>
                <a:cs typeface="Calibri"/>
              </a:rPr>
              <a:t>r</a:t>
            </a:r>
            <a:r>
              <a:rPr sz="3200" spc="-40" dirty="0">
                <a:solidFill>
                  <a:srgbClr val="FF0000"/>
                </a:solidFill>
                <a:latin typeface="Calibri"/>
                <a:cs typeface="Calibri"/>
              </a:rPr>
              <a:t>e</a:t>
            </a:r>
            <a:r>
              <a:rPr sz="3200" spc="-70" dirty="0">
                <a:solidFill>
                  <a:srgbClr val="FF0000"/>
                </a:solidFill>
                <a:latin typeface="Calibri"/>
                <a:cs typeface="Calibri"/>
              </a:rPr>
              <a:t>f</a:t>
            </a:r>
            <a:r>
              <a:rPr sz="3200" spc="-5" dirty="0">
                <a:solidFill>
                  <a:srgbClr val="FF0000"/>
                </a:solidFill>
                <a:latin typeface="Calibri"/>
                <a:cs typeface="Calibri"/>
              </a:rPr>
              <a:t>o</a:t>
            </a:r>
            <a:r>
              <a:rPr sz="3200" spc="-90" dirty="0">
                <a:solidFill>
                  <a:srgbClr val="FF0000"/>
                </a:solidFill>
                <a:latin typeface="Calibri"/>
                <a:cs typeface="Calibri"/>
              </a:rPr>
              <a:t>r</a:t>
            </a:r>
            <a:r>
              <a:rPr sz="3200" spc="-5" dirty="0">
                <a:solidFill>
                  <a:srgbClr val="FF0000"/>
                </a:solidFill>
                <a:latin typeface="Calibri"/>
                <a:cs typeface="Calibri"/>
              </a:rPr>
              <a:t>e</a:t>
            </a:r>
            <a:r>
              <a:rPr sz="3200" dirty="0">
                <a:solidFill>
                  <a:srgbClr val="FF0000"/>
                </a:solidFill>
                <a:latin typeface="Calibri"/>
                <a:cs typeface="Calibri"/>
              </a:rPr>
              <a:t>	</a:t>
            </a:r>
            <a:r>
              <a:rPr sz="3200" spc="5" dirty="0">
                <a:solidFill>
                  <a:srgbClr val="FF0000"/>
                </a:solidFill>
                <a:latin typeface="Calibri"/>
                <a:cs typeface="Calibri"/>
              </a:rPr>
              <a:t>i</a:t>
            </a:r>
            <a:r>
              <a:rPr sz="3200" spc="-15" dirty="0">
                <a:solidFill>
                  <a:srgbClr val="FF0000"/>
                </a:solidFill>
                <a:latin typeface="Calibri"/>
                <a:cs typeface="Calibri"/>
              </a:rPr>
              <a:t>m</a:t>
            </a:r>
            <a:r>
              <a:rPr sz="3200" spc="-5" dirty="0">
                <a:solidFill>
                  <a:srgbClr val="FF0000"/>
                </a:solidFill>
                <a:latin typeface="Calibri"/>
                <a:cs typeface="Calibri"/>
              </a:rPr>
              <a:t>pact</a:t>
            </a:r>
            <a:r>
              <a:rPr sz="3200" dirty="0">
                <a:solidFill>
                  <a:srgbClr val="FF0000"/>
                </a:solidFill>
                <a:latin typeface="Calibri"/>
                <a:cs typeface="Calibri"/>
              </a:rPr>
              <a:t>	</a:t>
            </a:r>
            <a:r>
              <a:rPr sz="3200" spc="-10" dirty="0">
                <a:solidFill>
                  <a:srgbClr val="FF0000"/>
                </a:solidFill>
                <a:latin typeface="Calibri"/>
                <a:cs typeface="Calibri"/>
              </a:rPr>
              <a:t>noi</a:t>
            </a:r>
            <a:r>
              <a:rPr sz="3200" spc="5" dirty="0">
                <a:solidFill>
                  <a:srgbClr val="FF0000"/>
                </a:solidFill>
                <a:latin typeface="Calibri"/>
                <a:cs typeface="Calibri"/>
              </a:rPr>
              <a:t>s</a:t>
            </a:r>
            <a:r>
              <a:rPr sz="3200" spc="-5" dirty="0">
                <a:solidFill>
                  <a:srgbClr val="FF0000"/>
                </a:solidFill>
                <a:latin typeface="Calibri"/>
                <a:cs typeface="Calibri"/>
              </a:rPr>
              <a:t>e</a:t>
            </a:r>
            <a:r>
              <a:rPr sz="3200" dirty="0">
                <a:solidFill>
                  <a:srgbClr val="FF0000"/>
                </a:solidFill>
                <a:latin typeface="Calibri"/>
                <a:cs typeface="Calibri"/>
              </a:rPr>
              <a:t>	</a:t>
            </a:r>
            <a:r>
              <a:rPr sz="3200" spc="-5" dirty="0">
                <a:solidFill>
                  <a:srgbClr val="FF0000"/>
                </a:solidFill>
                <a:latin typeface="Calibri"/>
                <a:cs typeface="Calibri"/>
              </a:rPr>
              <a:t>&gt;</a:t>
            </a:r>
            <a:r>
              <a:rPr sz="3200" dirty="0">
                <a:solidFill>
                  <a:srgbClr val="FF0000"/>
                </a:solidFill>
                <a:latin typeface="Calibri"/>
                <a:cs typeface="Calibri"/>
              </a:rPr>
              <a:t>	</a:t>
            </a:r>
            <a:r>
              <a:rPr sz="3200" spc="-20" dirty="0">
                <a:solidFill>
                  <a:srgbClr val="FF0000"/>
                </a:solidFill>
                <a:latin typeface="Calibri"/>
                <a:cs typeface="Calibri"/>
              </a:rPr>
              <a:t>14</a:t>
            </a:r>
            <a:r>
              <a:rPr sz="3200" spc="-5" dirty="0">
                <a:solidFill>
                  <a:srgbClr val="FF0000"/>
                </a:solidFill>
                <a:latin typeface="Calibri"/>
                <a:cs typeface="Calibri"/>
              </a:rPr>
              <a:t>0</a:t>
            </a:r>
            <a:r>
              <a:rPr sz="3200" dirty="0">
                <a:solidFill>
                  <a:srgbClr val="FF0000"/>
                </a:solidFill>
                <a:latin typeface="Calibri"/>
                <a:cs typeface="Calibri"/>
              </a:rPr>
              <a:t>	</a:t>
            </a:r>
            <a:r>
              <a:rPr sz="3200" spc="-5" dirty="0">
                <a:solidFill>
                  <a:srgbClr val="FF0000"/>
                </a:solidFill>
                <a:latin typeface="Calibri"/>
                <a:cs typeface="Calibri"/>
              </a:rPr>
              <a:t>dB</a:t>
            </a:r>
            <a:r>
              <a:rPr sz="3200" dirty="0">
                <a:solidFill>
                  <a:srgbClr val="FF0000"/>
                </a:solidFill>
                <a:latin typeface="Calibri"/>
                <a:cs typeface="Calibri"/>
              </a:rPr>
              <a:t>	</a:t>
            </a:r>
            <a:r>
              <a:rPr sz="3200" spc="-5" dirty="0">
                <a:solidFill>
                  <a:srgbClr val="FF0000"/>
                </a:solidFill>
                <a:latin typeface="Calibri"/>
                <a:cs typeface="Calibri"/>
              </a:rPr>
              <a:t>m</a:t>
            </a:r>
            <a:r>
              <a:rPr sz="3200" spc="-60" dirty="0">
                <a:solidFill>
                  <a:srgbClr val="FF0000"/>
                </a:solidFill>
                <a:latin typeface="Calibri"/>
                <a:cs typeface="Calibri"/>
              </a:rPr>
              <a:t>a</a:t>
            </a:r>
            <a:r>
              <a:rPr sz="3200" spc="-5" dirty="0">
                <a:solidFill>
                  <a:srgbClr val="FF0000"/>
                </a:solidFill>
                <a:latin typeface="Calibri"/>
                <a:cs typeface="Calibri"/>
              </a:rPr>
              <a:t>y</a:t>
            </a:r>
            <a:r>
              <a:rPr sz="3200" dirty="0">
                <a:solidFill>
                  <a:srgbClr val="FF0000"/>
                </a:solidFill>
                <a:latin typeface="Calibri"/>
                <a:cs typeface="Calibri"/>
              </a:rPr>
              <a:t>	</a:t>
            </a:r>
            <a:r>
              <a:rPr sz="3200" spc="-40" dirty="0">
                <a:solidFill>
                  <a:srgbClr val="FF0000"/>
                </a:solidFill>
                <a:latin typeface="Calibri"/>
                <a:cs typeface="Calibri"/>
              </a:rPr>
              <a:t>c</a:t>
            </a:r>
            <a:r>
              <a:rPr sz="3200" dirty="0">
                <a:solidFill>
                  <a:srgbClr val="FF0000"/>
                </a:solidFill>
                <a:latin typeface="Calibri"/>
                <a:cs typeface="Calibri"/>
              </a:rPr>
              <a:t>a</a:t>
            </a:r>
            <a:r>
              <a:rPr sz="3200" spc="-5" dirty="0">
                <a:solidFill>
                  <a:srgbClr val="FF0000"/>
                </a:solidFill>
                <a:latin typeface="Calibri"/>
                <a:cs typeface="Calibri"/>
              </a:rPr>
              <a:t>u</a:t>
            </a:r>
            <a:r>
              <a:rPr sz="3200" spc="-10" dirty="0">
                <a:solidFill>
                  <a:srgbClr val="FF0000"/>
                </a:solidFill>
                <a:latin typeface="Calibri"/>
                <a:cs typeface="Calibri"/>
              </a:rPr>
              <a:t>s</a:t>
            </a:r>
            <a:r>
              <a:rPr sz="3200" spc="-5" dirty="0">
                <a:solidFill>
                  <a:srgbClr val="FF0000"/>
                </a:solidFill>
                <a:latin typeface="Calibri"/>
                <a:cs typeface="Calibri"/>
              </a:rPr>
              <a:t>e</a:t>
            </a:r>
            <a:r>
              <a:rPr sz="3200" dirty="0">
                <a:solidFill>
                  <a:srgbClr val="FF0000"/>
                </a:solidFill>
                <a:latin typeface="Calibri"/>
                <a:cs typeface="Calibri"/>
              </a:rPr>
              <a:t>	</a:t>
            </a:r>
            <a:r>
              <a:rPr sz="3200" spc="5" dirty="0">
                <a:solidFill>
                  <a:srgbClr val="FF0000"/>
                </a:solidFill>
                <a:latin typeface="Calibri"/>
                <a:cs typeface="Calibri"/>
              </a:rPr>
              <a:t>i</a:t>
            </a:r>
            <a:r>
              <a:rPr sz="3200" spc="-15" dirty="0">
                <a:solidFill>
                  <a:srgbClr val="FF0000"/>
                </a:solidFill>
                <a:latin typeface="Calibri"/>
                <a:cs typeface="Calibri"/>
              </a:rPr>
              <a:t>mm</a:t>
            </a:r>
            <a:r>
              <a:rPr sz="3200" spc="-5" dirty="0">
                <a:solidFill>
                  <a:srgbClr val="FF0000"/>
                </a:solidFill>
                <a:latin typeface="Calibri"/>
                <a:cs typeface="Calibri"/>
              </a:rPr>
              <a:t>edi</a:t>
            </a:r>
            <a:r>
              <a:rPr sz="3200" spc="-20" dirty="0">
                <a:solidFill>
                  <a:srgbClr val="FF0000"/>
                </a:solidFill>
                <a:latin typeface="Calibri"/>
                <a:cs typeface="Calibri"/>
              </a:rPr>
              <a:t>at</a:t>
            </a:r>
            <a:r>
              <a:rPr sz="3200" spc="-5" dirty="0">
                <a:solidFill>
                  <a:srgbClr val="FF0000"/>
                </a:solidFill>
                <a:latin typeface="Calibri"/>
                <a:cs typeface="Calibri"/>
              </a:rPr>
              <a:t>e</a:t>
            </a:r>
            <a:r>
              <a:rPr sz="3200" dirty="0">
                <a:solidFill>
                  <a:srgbClr val="FF0000"/>
                </a:solidFill>
                <a:latin typeface="Calibri"/>
                <a:cs typeface="Calibri"/>
              </a:rPr>
              <a:t>	a</a:t>
            </a:r>
            <a:r>
              <a:rPr sz="3200" spc="-10" dirty="0">
                <a:solidFill>
                  <a:srgbClr val="FF0000"/>
                </a:solidFill>
                <a:latin typeface="Calibri"/>
                <a:cs typeface="Calibri"/>
              </a:rPr>
              <a:t>nd  </a:t>
            </a:r>
            <a:r>
              <a:rPr sz="3200" spc="-20" dirty="0">
                <a:solidFill>
                  <a:srgbClr val="FF0000"/>
                </a:solidFill>
                <a:latin typeface="Calibri"/>
                <a:cs typeface="Calibri"/>
              </a:rPr>
              <a:t>irreversible</a:t>
            </a:r>
            <a:r>
              <a:rPr sz="3200" spc="-45" dirty="0">
                <a:solidFill>
                  <a:srgbClr val="FF0000"/>
                </a:solidFill>
                <a:latin typeface="Calibri"/>
                <a:cs typeface="Calibri"/>
              </a:rPr>
              <a:t> </a:t>
            </a:r>
            <a:r>
              <a:rPr sz="3200" spc="-10" dirty="0">
                <a:solidFill>
                  <a:srgbClr val="FF0000"/>
                </a:solidFill>
                <a:latin typeface="Calibri"/>
                <a:cs typeface="Calibri"/>
              </a:rPr>
              <a:t>hearing</a:t>
            </a:r>
            <a:r>
              <a:rPr sz="3200" spc="40" dirty="0">
                <a:solidFill>
                  <a:srgbClr val="FF0000"/>
                </a:solidFill>
                <a:latin typeface="Calibri"/>
                <a:cs typeface="Calibri"/>
              </a:rPr>
              <a:t> </a:t>
            </a:r>
            <a:r>
              <a:rPr sz="3200" spc="-10" dirty="0">
                <a:solidFill>
                  <a:srgbClr val="FF0000"/>
                </a:solidFill>
                <a:latin typeface="Calibri"/>
                <a:cs typeface="Calibri"/>
              </a:rPr>
              <a:t>loss.</a:t>
            </a:r>
            <a:endParaRPr lang="en-US" sz="3200" spc="-10" dirty="0">
              <a:solidFill>
                <a:srgbClr val="FF0000"/>
              </a:solidFill>
              <a:latin typeface="Calibri"/>
              <a:cs typeface="Calibri"/>
            </a:endParaRPr>
          </a:p>
          <a:p>
            <a:pPr marL="12700" marR="7620">
              <a:lnSpc>
                <a:spcPct val="100699"/>
              </a:lnSpc>
              <a:tabLst>
                <a:tab pos="1835785" algn="l"/>
                <a:tab pos="3152775" algn="l"/>
                <a:tab pos="4216400" algn="l"/>
                <a:tab pos="4600575" algn="l"/>
                <a:tab pos="5402580" algn="l"/>
                <a:tab pos="6018530" algn="l"/>
                <a:tab pos="6905625" algn="l"/>
                <a:tab pos="8030845" algn="l"/>
                <a:tab pos="9999980" algn="l"/>
              </a:tabLst>
            </a:pPr>
            <a:r>
              <a:rPr lang="ar-JO" sz="2400" dirty="0">
                <a:solidFill>
                  <a:srgbClr val="FF0000"/>
                </a:solidFill>
                <a:latin typeface="Calibri"/>
                <a:cs typeface="Calibri"/>
              </a:rPr>
              <a:t>لذلك فإن تأثير الضوضاء&gt; 140 ديسيبل قد يتسبب في فقدان السمع الفوري وغير القابل للعلاج.</a:t>
            </a:r>
            <a:endParaRPr sz="2400" dirty="0">
              <a:solidFill>
                <a:srgbClr val="FF0000"/>
              </a:solidFill>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965"/>
              </a:lnSpc>
            </a:pPr>
            <a:r>
              <a:rPr spc="10" dirty="0"/>
              <a:t>P</a:t>
            </a:r>
            <a:r>
              <a:rPr spc="-5" dirty="0"/>
              <a:t>r</a:t>
            </a:r>
            <a:r>
              <a:rPr dirty="0"/>
              <a:t>o</a:t>
            </a:r>
            <a:r>
              <a:rPr spc="5" dirty="0"/>
              <a:t>f</a:t>
            </a:r>
            <a:r>
              <a:rPr dirty="0"/>
              <a:t>.</a:t>
            </a:r>
            <a:r>
              <a:rPr spc="-75" dirty="0"/>
              <a:t> </a:t>
            </a:r>
            <a:r>
              <a:rPr dirty="0"/>
              <a:t>A</a:t>
            </a:r>
            <a:r>
              <a:rPr spc="5" dirty="0"/>
              <a:t>s</a:t>
            </a:r>
            <a:r>
              <a:rPr dirty="0"/>
              <a:t>h</a:t>
            </a:r>
            <a:r>
              <a:rPr spc="-5" dirty="0"/>
              <a:t>r</a:t>
            </a:r>
            <a:r>
              <a:rPr dirty="0"/>
              <a:t>af</a:t>
            </a:r>
            <a:r>
              <a:rPr spc="-55" dirty="0"/>
              <a:t> </a:t>
            </a:r>
            <a:r>
              <a:rPr spc="5" dirty="0"/>
              <a:t>Z</a:t>
            </a:r>
            <a:r>
              <a:rPr spc="-5" dirty="0"/>
              <a:t>a</a:t>
            </a:r>
            <a:r>
              <a:rPr spc="5" dirty="0"/>
              <a:t>g</a:t>
            </a:r>
            <a:r>
              <a:rPr dirty="0"/>
              <a:t>h</a:t>
            </a:r>
            <a:r>
              <a:rPr spc="5" dirty="0"/>
              <a:t>l</a:t>
            </a:r>
            <a:r>
              <a:rPr dirty="0"/>
              <a:t>o</a:t>
            </a:r>
            <a:r>
              <a:rPr spc="-20" dirty="0"/>
              <a:t>u</a:t>
            </a:r>
            <a:r>
              <a:rPr dirty="0"/>
              <a:t>l</a:t>
            </a:r>
          </a:p>
        </p:txBody>
      </p:sp>
      <p:sp>
        <p:nvSpPr>
          <p:cNvPr id="2" name="object 2"/>
          <p:cNvSpPr txBox="1">
            <a:spLocks noGrp="1"/>
          </p:cNvSpPr>
          <p:nvPr>
            <p:ph type="title"/>
          </p:nvPr>
        </p:nvSpPr>
        <p:spPr>
          <a:xfrm>
            <a:off x="503021" y="242138"/>
            <a:ext cx="6739255" cy="636905"/>
          </a:xfrm>
          <a:prstGeom prst="rect">
            <a:avLst/>
          </a:prstGeom>
        </p:spPr>
        <p:txBody>
          <a:bodyPr vert="horz" wrap="square" lIns="0" tIns="13970" rIns="0" bIns="0" rtlCol="0">
            <a:spAutoFit/>
          </a:bodyPr>
          <a:lstStyle/>
          <a:p>
            <a:pPr marL="12700">
              <a:lnSpc>
                <a:spcPct val="100000"/>
              </a:lnSpc>
              <a:spcBef>
                <a:spcPts val="110"/>
              </a:spcBef>
            </a:pPr>
            <a:r>
              <a:rPr b="1" spc="-25" dirty="0">
                <a:latin typeface="Calibri"/>
                <a:cs typeface="Calibri"/>
              </a:rPr>
              <a:t>General</a:t>
            </a:r>
            <a:r>
              <a:rPr b="1" dirty="0">
                <a:latin typeface="Calibri"/>
                <a:cs typeface="Calibri"/>
              </a:rPr>
              <a:t> </a:t>
            </a:r>
            <a:r>
              <a:rPr b="1" spc="-5" dirty="0">
                <a:latin typeface="Calibri"/>
                <a:cs typeface="Calibri"/>
              </a:rPr>
              <a:t>Class</a:t>
            </a:r>
            <a:r>
              <a:rPr b="1" spc="-20" dirty="0">
                <a:latin typeface="Calibri"/>
                <a:cs typeface="Calibri"/>
              </a:rPr>
              <a:t> </a:t>
            </a:r>
            <a:r>
              <a:rPr b="1" dirty="0">
                <a:latin typeface="Calibri"/>
                <a:cs typeface="Calibri"/>
              </a:rPr>
              <a:t>of</a:t>
            </a:r>
            <a:r>
              <a:rPr b="1" spc="-40" dirty="0">
                <a:latin typeface="Calibri"/>
                <a:cs typeface="Calibri"/>
              </a:rPr>
              <a:t> </a:t>
            </a:r>
            <a:r>
              <a:rPr b="1" dirty="0">
                <a:latin typeface="Calibri"/>
                <a:cs typeface="Calibri"/>
              </a:rPr>
              <a:t>Noise</a:t>
            </a:r>
            <a:r>
              <a:rPr b="1" spc="-45" dirty="0">
                <a:latin typeface="Calibri"/>
                <a:cs typeface="Calibri"/>
              </a:rPr>
              <a:t> </a:t>
            </a:r>
            <a:r>
              <a:rPr b="1" spc="-5" dirty="0">
                <a:latin typeface="Calibri"/>
                <a:cs typeface="Calibri"/>
              </a:rPr>
              <a:t>Exposure</a:t>
            </a:r>
          </a:p>
        </p:txBody>
      </p:sp>
      <p:sp>
        <p:nvSpPr>
          <p:cNvPr id="3" name="object 3"/>
          <p:cNvSpPr txBox="1"/>
          <p:nvPr/>
        </p:nvSpPr>
        <p:spPr>
          <a:xfrm>
            <a:off x="503021" y="1143000"/>
            <a:ext cx="11688979" cy="5218544"/>
          </a:xfrm>
          <a:prstGeom prst="rect">
            <a:avLst/>
          </a:prstGeom>
        </p:spPr>
        <p:txBody>
          <a:bodyPr vert="horz" wrap="square" lIns="0" tIns="12065" rIns="0" bIns="0" rtlCol="0">
            <a:spAutoFit/>
          </a:bodyPr>
          <a:lstStyle/>
          <a:p>
            <a:pPr marL="12700" marR="1662430">
              <a:lnSpc>
                <a:spcPct val="110100"/>
              </a:lnSpc>
              <a:spcBef>
                <a:spcPts val="95"/>
              </a:spcBef>
            </a:pPr>
            <a:r>
              <a:rPr sz="3000" spc="-30" dirty="0">
                <a:latin typeface="Calibri"/>
                <a:cs typeface="Calibri"/>
              </a:rPr>
              <a:t>There</a:t>
            </a:r>
            <a:r>
              <a:rPr sz="3000" spc="-15" dirty="0">
                <a:latin typeface="Calibri"/>
                <a:cs typeface="Calibri"/>
              </a:rPr>
              <a:t> </a:t>
            </a:r>
            <a:r>
              <a:rPr sz="3000" spc="-30" dirty="0">
                <a:latin typeface="Calibri"/>
                <a:cs typeface="Calibri"/>
              </a:rPr>
              <a:t>are</a:t>
            </a:r>
            <a:r>
              <a:rPr sz="3000" spc="-10" dirty="0">
                <a:latin typeface="Calibri"/>
                <a:cs typeface="Calibri"/>
              </a:rPr>
              <a:t> three</a:t>
            </a:r>
            <a:r>
              <a:rPr sz="3000" spc="-85" dirty="0">
                <a:latin typeface="Calibri"/>
                <a:cs typeface="Calibri"/>
              </a:rPr>
              <a:t> </a:t>
            </a:r>
            <a:r>
              <a:rPr sz="3000" spc="-35" dirty="0">
                <a:latin typeface="Calibri"/>
                <a:cs typeface="Calibri"/>
              </a:rPr>
              <a:t>general</a:t>
            </a:r>
            <a:r>
              <a:rPr sz="3000" spc="-30" dirty="0">
                <a:latin typeface="Calibri"/>
                <a:cs typeface="Calibri"/>
              </a:rPr>
              <a:t> </a:t>
            </a:r>
            <a:r>
              <a:rPr sz="3000" spc="-5" dirty="0">
                <a:latin typeface="Calibri"/>
                <a:cs typeface="Calibri"/>
              </a:rPr>
              <a:t>classes</a:t>
            </a:r>
            <a:r>
              <a:rPr sz="3000" spc="-70" dirty="0">
                <a:latin typeface="Calibri"/>
                <a:cs typeface="Calibri"/>
              </a:rPr>
              <a:t> </a:t>
            </a:r>
            <a:r>
              <a:rPr sz="3000" spc="-30" dirty="0">
                <a:latin typeface="Calibri"/>
                <a:cs typeface="Calibri"/>
              </a:rPr>
              <a:t>into</a:t>
            </a:r>
            <a:r>
              <a:rPr sz="3000" spc="-5" dirty="0">
                <a:latin typeface="Calibri"/>
                <a:cs typeface="Calibri"/>
              </a:rPr>
              <a:t> </a:t>
            </a:r>
            <a:r>
              <a:rPr sz="3000" dirty="0">
                <a:latin typeface="Calibri"/>
                <a:cs typeface="Calibri"/>
              </a:rPr>
              <a:t>which</a:t>
            </a:r>
            <a:r>
              <a:rPr sz="3000" spc="-45" dirty="0">
                <a:latin typeface="Calibri"/>
                <a:cs typeface="Calibri"/>
              </a:rPr>
              <a:t> </a:t>
            </a:r>
            <a:r>
              <a:rPr sz="3000" spc="-5" dirty="0">
                <a:latin typeface="Calibri"/>
                <a:cs typeface="Calibri"/>
              </a:rPr>
              <a:t>occupational</a:t>
            </a:r>
            <a:r>
              <a:rPr sz="3000" spc="-40" dirty="0">
                <a:latin typeface="Calibri"/>
                <a:cs typeface="Calibri"/>
              </a:rPr>
              <a:t> </a:t>
            </a:r>
            <a:r>
              <a:rPr sz="3000" spc="-10" dirty="0">
                <a:latin typeface="Calibri"/>
                <a:cs typeface="Calibri"/>
              </a:rPr>
              <a:t>noise </a:t>
            </a:r>
            <a:r>
              <a:rPr sz="3000" spc="-660" dirty="0">
                <a:latin typeface="Calibri"/>
                <a:cs typeface="Calibri"/>
              </a:rPr>
              <a:t> </a:t>
            </a:r>
            <a:r>
              <a:rPr sz="3000" spc="-35" dirty="0">
                <a:latin typeface="Calibri"/>
                <a:cs typeface="Calibri"/>
              </a:rPr>
              <a:t>exposure</a:t>
            </a:r>
            <a:r>
              <a:rPr sz="3000" spc="-25" dirty="0">
                <a:latin typeface="Calibri"/>
                <a:cs typeface="Calibri"/>
              </a:rPr>
              <a:t> </a:t>
            </a:r>
            <a:r>
              <a:rPr sz="3000" spc="-35" dirty="0">
                <a:latin typeface="Calibri"/>
                <a:cs typeface="Calibri"/>
              </a:rPr>
              <a:t>may</a:t>
            </a:r>
            <a:r>
              <a:rPr sz="3000" spc="-20" dirty="0">
                <a:latin typeface="Calibri"/>
                <a:cs typeface="Calibri"/>
              </a:rPr>
              <a:t> </a:t>
            </a:r>
            <a:r>
              <a:rPr sz="3000" dirty="0">
                <a:latin typeface="Calibri"/>
                <a:cs typeface="Calibri"/>
              </a:rPr>
              <a:t>be</a:t>
            </a:r>
            <a:r>
              <a:rPr sz="3000" spc="-40" dirty="0">
                <a:latin typeface="Calibri"/>
                <a:cs typeface="Calibri"/>
              </a:rPr>
              <a:t> </a:t>
            </a:r>
            <a:r>
              <a:rPr sz="3000" spc="-10" dirty="0">
                <a:latin typeface="Calibri"/>
                <a:cs typeface="Calibri"/>
              </a:rPr>
              <a:t>grouped</a:t>
            </a:r>
            <a:r>
              <a:rPr sz="2400" spc="-10" dirty="0">
                <a:latin typeface="Calibri"/>
                <a:cs typeface="Calibri"/>
              </a:rPr>
              <a:t>.</a:t>
            </a:r>
            <a:r>
              <a:rPr lang="ar-JO" sz="2400" spc="-10" dirty="0">
                <a:latin typeface="Calibri"/>
                <a:cs typeface="Calibri"/>
              </a:rPr>
              <a:t> هناك ثلاث فئات عامة يمكن تصنيف التعرض للضوضاء المهنية فيها.</a:t>
            </a:r>
            <a:endParaRPr sz="3400" dirty="0">
              <a:latin typeface="Calibri"/>
              <a:cs typeface="Calibri"/>
            </a:endParaRPr>
          </a:p>
          <a:p>
            <a:pPr marL="368935" indent="-356870">
              <a:lnSpc>
                <a:spcPct val="100000"/>
              </a:lnSpc>
              <a:buAutoNum type="arabicPeriod"/>
              <a:tabLst>
                <a:tab pos="369570" algn="l"/>
              </a:tabLst>
            </a:pPr>
            <a:r>
              <a:rPr sz="2800" b="1" spc="-10" dirty="0">
                <a:solidFill>
                  <a:srgbClr val="006600"/>
                </a:solidFill>
                <a:latin typeface="Calibri"/>
                <a:cs typeface="Calibri"/>
              </a:rPr>
              <a:t>Continuous</a:t>
            </a:r>
            <a:r>
              <a:rPr sz="2800" b="1" spc="-50" dirty="0">
                <a:solidFill>
                  <a:srgbClr val="006600"/>
                </a:solidFill>
                <a:latin typeface="Calibri"/>
                <a:cs typeface="Calibri"/>
              </a:rPr>
              <a:t> </a:t>
            </a:r>
            <a:r>
              <a:rPr sz="2800" b="1" spc="-5" dirty="0">
                <a:solidFill>
                  <a:srgbClr val="006600"/>
                </a:solidFill>
                <a:latin typeface="Calibri"/>
                <a:cs typeface="Calibri"/>
              </a:rPr>
              <a:t>noise</a:t>
            </a:r>
            <a:r>
              <a:rPr lang="ar-JO" sz="2800" b="1" spc="-5" dirty="0">
                <a:solidFill>
                  <a:srgbClr val="006600"/>
                </a:solidFill>
                <a:latin typeface="Calibri"/>
                <a:cs typeface="Calibri"/>
              </a:rPr>
              <a:t>ضوضاء مستمرة</a:t>
            </a:r>
            <a:r>
              <a:rPr lang="en-US" sz="2800" b="1" spc="-5" dirty="0">
                <a:solidFill>
                  <a:srgbClr val="006600"/>
                </a:solidFill>
                <a:latin typeface="Calibri"/>
                <a:cs typeface="Calibri"/>
              </a:rPr>
              <a:t> </a:t>
            </a:r>
            <a:r>
              <a:rPr sz="2800" b="1" spc="-5" dirty="0">
                <a:solidFill>
                  <a:srgbClr val="006600"/>
                </a:solidFill>
                <a:latin typeface="Calibri"/>
                <a:cs typeface="Calibri"/>
              </a:rPr>
              <a:t>:</a:t>
            </a:r>
            <a:endParaRPr sz="2800" dirty="0">
              <a:latin typeface="Calibri"/>
              <a:cs typeface="Calibri"/>
            </a:endParaRPr>
          </a:p>
          <a:p>
            <a:pPr marL="12700" marR="5080">
              <a:lnSpc>
                <a:spcPct val="89300"/>
              </a:lnSpc>
              <a:spcBef>
                <a:spcPts val="695"/>
              </a:spcBef>
            </a:pPr>
            <a:r>
              <a:rPr sz="2800" dirty="0">
                <a:latin typeface="Calibri"/>
                <a:cs typeface="Calibri"/>
              </a:rPr>
              <a:t>Normally</a:t>
            </a:r>
            <a:r>
              <a:rPr sz="2800" spc="-50" dirty="0">
                <a:latin typeface="Calibri"/>
                <a:cs typeface="Calibri"/>
              </a:rPr>
              <a:t> </a:t>
            </a:r>
            <a:r>
              <a:rPr sz="2800" spc="-30" dirty="0">
                <a:latin typeface="Calibri"/>
                <a:cs typeface="Calibri"/>
              </a:rPr>
              <a:t>defined</a:t>
            </a:r>
            <a:r>
              <a:rPr sz="2800" spc="55" dirty="0">
                <a:latin typeface="Calibri"/>
                <a:cs typeface="Calibri"/>
              </a:rPr>
              <a:t> </a:t>
            </a:r>
            <a:r>
              <a:rPr sz="2800" dirty="0">
                <a:latin typeface="Calibri"/>
                <a:cs typeface="Calibri"/>
              </a:rPr>
              <a:t>as </a:t>
            </a:r>
            <a:r>
              <a:rPr sz="2800" spc="-30" dirty="0">
                <a:latin typeface="Calibri"/>
                <a:cs typeface="Calibri"/>
              </a:rPr>
              <a:t>broadband</a:t>
            </a:r>
            <a:r>
              <a:rPr sz="2800" spc="125" dirty="0">
                <a:latin typeface="Calibri"/>
                <a:cs typeface="Calibri"/>
              </a:rPr>
              <a:t> </a:t>
            </a:r>
            <a:r>
              <a:rPr sz="2800" spc="-5" dirty="0">
                <a:latin typeface="Calibri"/>
                <a:cs typeface="Calibri"/>
              </a:rPr>
              <a:t>sound</a:t>
            </a:r>
            <a:r>
              <a:rPr sz="2800" spc="-15" dirty="0">
                <a:latin typeface="Calibri"/>
                <a:cs typeface="Calibri"/>
              </a:rPr>
              <a:t> </a:t>
            </a:r>
            <a:r>
              <a:rPr sz="2800" spc="5" dirty="0">
                <a:latin typeface="Calibri"/>
                <a:cs typeface="Calibri"/>
              </a:rPr>
              <a:t>of</a:t>
            </a:r>
            <a:r>
              <a:rPr sz="2800" spc="-30" dirty="0">
                <a:latin typeface="Calibri"/>
                <a:cs typeface="Calibri"/>
              </a:rPr>
              <a:t> </a:t>
            </a:r>
            <a:r>
              <a:rPr sz="2800" spc="-35" dirty="0">
                <a:latin typeface="Calibri"/>
                <a:cs typeface="Calibri"/>
              </a:rPr>
              <a:t>approximately</a:t>
            </a:r>
            <a:r>
              <a:rPr sz="2800" spc="-5" dirty="0">
                <a:latin typeface="Calibri"/>
                <a:cs typeface="Calibri"/>
              </a:rPr>
              <a:t> </a:t>
            </a:r>
            <a:r>
              <a:rPr sz="2800" spc="-35" dirty="0">
                <a:latin typeface="Calibri"/>
                <a:cs typeface="Calibri"/>
              </a:rPr>
              <a:t>constant</a:t>
            </a:r>
            <a:r>
              <a:rPr sz="2800" spc="15" dirty="0">
                <a:latin typeface="Calibri"/>
                <a:cs typeface="Calibri"/>
              </a:rPr>
              <a:t> </a:t>
            </a:r>
            <a:r>
              <a:rPr sz="2800" spc="-30" dirty="0">
                <a:latin typeface="Calibri"/>
                <a:cs typeface="Calibri"/>
              </a:rPr>
              <a:t>level</a:t>
            </a:r>
            <a:r>
              <a:rPr sz="2800" spc="-15" dirty="0">
                <a:latin typeface="Calibri"/>
                <a:cs typeface="Calibri"/>
              </a:rPr>
              <a:t> </a:t>
            </a:r>
            <a:r>
              <a:rPr sz="2800" spc="-25" dirty="0">
                <a:latin typeface="Calibri"/>
                <a:cs typeface="Calibri"/>
              </a:rPr>
              <a:t>to </a:t>
            </a:r>
            <a:r>
              <a:rPr sz="2800" spc="-20" dirty="0">
                <a:latin typeface="Calibri"/>
                <a:cs typeface="Calibri"/>
              </a:rPr>
              <a:t> </a:t>
            </a:r>
            <a:r>
              <a:rPr sz="2800" dirty="0">
                <a:latin typeface="Calibri"/>
                <a:cs typeface="Calibri"/>
              </a:rPr>
              <a:t>which</a:t>
            </a:r>
            <a:r>
              <a:rPr sz="2800" spc="5" dirty="0">
                <a:latin typeface="Calibri"/>
                <a:cs typeface="Calibri"/>
              </a:rPr>
              <a:t> </a:t>
            </a:r>
            <a:r>
              <a:rPr sz="2800" dirty="0">
                <a:latin typeface="Calibri"/>
                <a:cs typeface="Calibri"/>
              </a:rPr>
              <a:t>an</a:t>
            </a:r>
            <a:r>
              <a:rPr sz="2800" spc="-25" dirty="0">
                <a:latin typeface="Calibri"/>
                <a:cs typeface="Calibri"/>
              </a:rPr>
              <a:t> </a:t>
            </a:r>
            <a:r>
              <a:rPr sz="2800" spc="-30" dirty="0">
                <a:latin typeface="Calibri"/>
                <a:cs typeface="Calibri"/>
              </a:rPr>
              <a:t>employee</a:t>
            </a:r>
            <a:r>
              <a:rPr sz="2800" spc="35" dirty="0">
                <a:latin typeface="Calibri"/>
                <a:cs typeface="Calibri"/>
              </a:rPr>
              <a:t> </a:t>
            </a:r>
            <a:r>
              <a:rPr sz="2800" dirty="0">
                <a:latin typeface="Calibri"/>
                <a:cs typeface="Calibri"/>
              </a:rPr>
              <a:t>is </a:t>
            </a:r>
            <a:r>
              <a:rPr sz="2800" spc="-25" dirty="0">
                <a:latin typeface="Calibri"/>
                <a:cs typeface="Calibri"/>
              </a:rPr>
              <a:t>exposed</a:t>
            </a:r>
            <a:r>
              <a:rPr sz="2800" spc="15" dirty="0">
                <a:latin typeface="Calibri"/>
                <a:cs typeface="Calibri"/>
              </a:rPr>
              <a:t> </a:t>
            </a:r>
            <a:r>
              <a:rPr sz="2800" spc="-25" dirty="0">
                <a:latin typeface="Calibri"/>
                <a:cs typeface="Calibri"/>
              </a:rPr>
              <a:t>for</a:t>
            </a:r>
            <a:r>
              <a:rPr sz="2800" spc="-55" dirty="0">
                <a:latin typeface="Calibri"/>
                <a:cs typeface="Calibri"/>
              </a:rPr>
              <a:t> </a:t>
            </a:r>
            <a:r>
              <a:rPr sz="2800" dirty="0">
                <a:latin typeface="Calibri"/>
                <a:cs typeface="Calibri"/>
              </a:rPr>
              <a:t>a</a:t>
            </a:r>
            <a:r>
              <a:rPr sz="2800" spc="-10" dirty="0">
                <a:latin typeface="Calibri"/>
                <a:cs typeface="Calibri"/>
              </a:rPr>
              <a:t> </a:t>
            </a:r>
            <a:r>
              <a:rPr sz="2800" dirty="0">
                <a:latin typeface="Calibri"/>
                <a:cs typeface="Calibri"/>
              </a:rPr>
              <a:t>period</a:t>
            </a:r>
            <a:r>
              <a:rPr sz="2800" spc="-35" dirty="0">
                <a:latin typeface="Calibri"/>
                <a:cs typeface="Calibri"/>
              </a:rPr>
              <a:t> </a:t>
            </a:r>
            <a:r>
              <a:rPr sz="2800" spc="5" dirty="0">
                <a:latin typeface="Calibri"/>
                <a:cs typeface="Calibri"/>
              </a:rPr>
              <a:t>of</a:t>
            </a:r>
            <a:r>
              <a:rPr sz="2800" spc="-30" dirty="0">
                <a:latin typeface="Calibri"/>
                <a:cs typeface="Calibri"/>
              </a:rPr>
              <a:t> </a:t>
            </a:r>
            <a:r>
              <a:rPr sz="2800" spc="-10" dirty="0">
                <a:latin typeface="Calibri"/>
                <a:cs typeface="Calibri"/>
              </a:rPr>
              <a:t>eight</a:t>
            </a:r>
            <a:r>
              <a:rPr sz="2800" spc="-60" dirty="0">
                <a:latin typeface="Calibri"/>
                <a:cs typeface="Calibri"/>
              </a:rPr>
              <a:t> </a:t>
            </a:r>
            <a:r>
              <a:rPr sz="2800" spc="-30" dirty="0">
                <a:latin typeface="Calibri"/>
                <a:cs typeface="Calibri"/>
              </a:rPr>
              <a:t>hours</a:t>
            </a:r>
            <a:r>
              <a:rPr sz="2800" spc="20" dirty="0">
                <a:latin typeface="Calibri"/>
                <a:cs typeface="Calibri"/>
              </a:rPr>
              <a:t> </a:t>
            </a:r>
            <a:r>
              <a:rPr sz="2800" spc="-5" dirty="0">
                <a:latin typeface="Calibri"/>
                <a:cs typeface="Calibri"/>
              </a:rPr>
              <a:t>per</a:t>
            </a:r>
            <a:r>
              <a:rPr sz="2800" spc="-35" dirty="0">
                <a:latin typeface="Calibri"/>
                <a:cs typeface="Calibri"/>
              </a:rPr>
              <a:t> day</a:t>
            </a:r>
            <a:r>
              <a:rPr sz="2800" spc="-5" dirty="0">
                <a:latin typeface="Calibri"/>
                <a:cs typeface="Calibri"/>
              </a:rPr>
              <a:t> </a:t>
            </a:r>
            <a:r>
              <a:rPr sz="2800" spc="5" dirty="0">
                <a:latin typeface="Calibri"/>
                <a:cs typeface="Calibri"/>
              </a:rPr>
              <a:t>or</a:t>
            </a:r>
            <a:r>
              <a:rPr sz="2800" spc="15" dirty="0">
                <a:latin typeface="Calibri"/>
                <a:cs typeface="Calibri"/>
              </a:rPr>
              <a:t> </a:t>
            </a:r>
            <a:r>
              <a:rPr sz="2800" spc="-5" dirty="0">
                <a:latin typeface="Calibri"/>
                <a:cs typeface="Calibri"/>
              </a:rPr>
              <a:t>40</a:t>
            </a:r>
            <a:r>
              <a:rPr sz="2800" spc="55" dirty="0">
                <a:latin typeface="Calibri"/>
                <a:cs typeface="Calibri"/>
              </a:rPr>
              <a:t> </a:t>
            </a:r>
            <a:r>
              <a:rPr sz="2800" spc="-30" dirty="0">
                <a:latin typeface="Calibri"/>
                <a:cs typeface="Calibri"/>
              </a:rPr>
              <a:t>hours </a:t>
            </a:r>
            <a:r>
              <a:rPr sz="2800" spc="-615" dirty="0">
                <a:latin typeface="Calibri"/>
                <a:cs typeface="Calibri"/>
              </a:rPr>
              <a:t> </a:t>
            </a:r>
            <a:r>
              <a:rPr sz="2800" spc="5" dirty="0">
                <a:latin typeface="Calibri"/>
                <a:cs typeface="Calibri"/>
              </a:rPr>
              <a:t>a</a:t>
            </a:r>
            <a:r>
              <a:rPr sz="2800" spc="-20" dirty="0">
                <a:latin typeface="Calibri"/>
                <a:cs typeface="Calibri"/>
              </a:rPr>
              <a:t> </a:t>
            </a:r>
            <a:r>
              <a:rPr sz="2800" spc="-5" dirty="0">
                <a:latin typeface="Calibri"/>
                <a:cs typeface="Calibri"/>
              </a:rPr>
              <a:t>week.</a:t>
            </a:r>
            <a:endParaRPr lang="en-US" sz="2800" spc="-5" dirty="0">
              <a:latin typeface="Calibri"/>
              <a:cs typeface="Calibri"/>
            </a:endParaRPr>
          </a:p>
          <a:p>
            <a:pPr marL="12700" marR="5080">
              <a:lnSpc>
                <a:spcPct val="89300"/>
              </a:lnSpc>
              <a:spcBef>
                <a:spcPts val="695"/>
              </a:spcBef>
            </a:pPr>
            <a:r>
              <a:rPr lang="ar-JO" sz="2400" dirty="0">
                <a:latin typeface="Calibri"/>
                <a:cs typeface="Calibri"/>
              </a:rPr>
              <a:t>يُعرَّف عادةً بأنه صوت النطاق العريض بمستوى ثابت تقريبًا يتعرض له الموظف لمدة ثماني ساعات يوميًا أو 40 ساعة في الأسبوع.</a:t>
            </a:r>
            <a:endParaRPr sz="3200" dirty="0">
              <a:latin typeface="Calibri"/>
              <a:cs typeface="Calibri"/>
            </a:endParaRPr>
          </a:p>
          <a:p>
            <a:pPr marL="368935" indent="-356870">
              <a:lnSpc>
                <a:spcPct val="100000"/>
              </a:lnSpc>
              <a:buAutoNum type="arabicPeriod" startAt="2"/>
              <a:tabLst>
                <a:tab pos="369570" algn="l"/>
              </a:tabLst>
            </a:pPr>
            <a:r>
              <a:rPr sz="2800" b="1" spc="-30" dirty="0">
                <a:solidFill>
                  <a:srgbClr val="006600"/>
                </a:solidFill>
                <a:latin typeface="Calibri"/>
                <a:cs typeface="Calibri"/>
              </a:rPr>
              <a:t>Intermittent</a:t>
            </a:r>
            <a:r>
              <a:rPr sz="2800" b="1" spc="-60" dirty="0">
                <a:solidFill>
                  <a:srgbClr val="006600"/>
                </a:solidFill>
                <a:latin typeface="Calibri"/>
                <a:cs typeface="Calibri"/>
              </a:rPr>
              <a:t> </a:t>
            </a:r>
            <a:r>
              <a:rPr sz="2800" b="1" spc="5" dirty="0">
                <a:solidFill>
                  <a:srgbClr val="006600"/>
                </a:solidFill>
                <a:latin typeface="Calibri"/>
                <a:cs typeface="Calibri"/>
              </a:rPr>
              <a:t>noise</a:t>
            </a:r>
            <a:r>
              <a:rPr lang="ar-JO" sz="2800" b="1" spc="5" dirty="0">
                <a:solidFill>
                  <a:srgbClr val="006600"/>
                </a:solidFill>
                <a:latin typeface="Calibri"/>
                <a:cs typeface="Calibri"/>
              </a:rPr>
              <a:t>ضوضاء متقطعة</a:t>
            </a:r>
            <a:r>
              <a:rPr sz="2800" b="1" spc="5" dirty="0">
                <a:solidFill>
                  <a:srgbClr val="006600"/>
                </a:solidFill>
                <a:latin typeface="Calibri"/>
                <a:cs typeface="Calibri"/>
              </a:rPr>
              <a:t>:</a:t>
            </a:r>
            <a:endParaRPr sz="2800" dirty="0">
              <a:latin typeface="Calibri"/>
              <a:cs typeface="Calibri"/>
            </a:endParaRPr>
          </a:p>
          <a:p>
            <a:pPr marL="12700" marR="266700">
              <a:lnSpc>
                <a:spcPts val="3000"/>
              </a:lnSpc>
              <a:spcBef>
                <a:spcPts val="740"/>
              </a:spcBef>
            </a:pPr>
            <a:r>
              <a:rPr sz="2800" spc="-5" dirty="0">
                <a:latin typeface="Calibri"/>
                <a:cs typeface="Calibri"/>
              </a:rPr>
              <a:t>This</a:t>
            </a:r>
            <a:r>
              <a:rPr sz="2800" spc="-30" dirty="0">
                <a:latin typeface="Calibri"/>
                <a:cs typeface="Calibri"/>
              </a:rPr>
              <a:t> </a:t>
            </a:r>
            <a:r>
              <a:rPr sz="2800" spc="-35" dirty="0">
                <a:latin typeface="Calibri"/>
                <a:cs typeface="Calibri"/>
              </a:rPr>
              <a:t>may</a:t>
            </a:r>
            <a:r>
              <a:rPr sz="2800" spc="-10" dirty="0">
                <a:latin typeface="Calibri"/>
                <a:cs typeface="Calibri"/>
              </a:rPr>
              <a:t> </a:t>
            </a:r>
            <a:r>
              <a:rPr sz="2800" spc="-5" dirty="0">
                <a:latin typeface="Calibri"/>
                <a:cs typeface="Calibri"/>
              </a:rPr>
              <a:t>be</a:t>
            </a:r>
            <a:r>
              <a:rPr sz="2800" spc="10" dirty="0">
                <a:latin typeface="Calibri"/>
                <a:cs typeface="Calibri"/>
              </a:rPr>
              <a:t> </a:t>
            </a:r>
            <a:r>
              <a:rPr sz="2800" spc="-25" dirty="0">
                <a:latin typeface="Calibri"/>
                <a:cs typeface="Calibri"/>
              </a:rPr>
              <a:t>defined</a:t>
            </a:r>
            <a:r>
              <a:rPr sz="2800" spc="55" dirty="0">
                <a:latin typeface="Calibri"/>
                <a:cs typeface="Calibri"/>
              </a:rPr>
              <a:t> </a:t>
            </a:r>
            <a:r>
              <a:rPr sz="2800" dirty="0">
                <a:latin typeface="Calibri"/>
                <a:cs typeface="Calibri"/>
              </a:rPr>
              <a:t>as </a:t>
            </a:r>
            <a:r>
              <a:rPr sz="2800" spc="-35" dirty="0">
                <a:latin typeface="Calibri"/>
                <a:cs typeface="Calibri"/>
              </a:rPr>
              <a:t>exposure</a:t>
            </a:r>
            <a:r>
              <a:rPr sz="2800" spc="40" dirty="0">
                <a:latin typeface="Calibri"/>
                <a:cs typeface="Calibri"/>
              </a:rPr>
              <a:t> </a:t>
            </a:r>
            <a:r>
              <a:rPr sz="2800" spc="-25" dirty="0">
                <a:latin typeface="Calibri"/>
                <a:cs typeface="Calibri"/>
              </a:rPr>
              <a:t>to </a:t>
            </a:r>
            <a:r>
              <a:rPr sz="2800" dirty="0">
                <a:latin typeface="Calibri"/>
                <a:cs typeface="Calibri"/>
              </a:rPr>
              <a:t>a</a:t>
            </a:r>
            <a:r>
              <a:rPr sz="2800" spc="15" dirty="0">
                <a:latin typeface="Calibri"/>
                <a:cs typeface="Calibri"/>
              </a:rPr>
              <a:t> </a:t>
            </a:r>
            <a:r>
              <a:rPr sz="2800" spc="-25" dirty="0">
                <a:latin typeface="Calibri"/>
                <a:cs typeface="Calibri"/>
              </a:rPr>
              <a:t>given</a:t>
            </a:r>
            <a:r>
              <a:rPr sz="2800" spc="10" dirty="0">
                <a:latin typeface="Calibri"/>
                <a:cs typeface="Calibri"/>
              </a:rPr>
              <a:t> </a:t>
            </a:r>
            <a:r>
              <a:rPr sz="2800" spc="-30" dirty="0">
                <a:latin typeface="Calibri"/>
                <a:cs typeface="Calibri"/>
              </a:rPr>
              <a:t>broadband</a:t>
            </a:r>
            <a:r>
              <a:rPr sz="2800" spc="125" dirty="0">
                <a:latin typeface="Calibri"/>
                <a:cs typeface="Calibri"/>
              </a:rPr>
              <a:t> </a:t>
            </a:r>
            <a:r>
              <a:rPr sz="2800" spc="-5" dirty="0">
                <a:latin typeface="Calibri"/>
                <a:cs typeface="Calibri"/>
              </a:rPr>
              <a:t>sound</a:t>
            </a:r>
            <a:r>
              <a:rPr sz="2800" spc="-10" dirty="0">
                <a:latin typeface="Calibri"/>
                <a:cs typeface="Calibri"/>
              </a:rPr>
              <a:t> </a:t>
            </a:r>
            <a:r>
              <a:rPr sz="2800" spc="-35" dirty="0">
                <a:latin typeface="Calibri"/>
                <a:cs typeface="Calibri"/>
              </a:rPr>
              <a:t>pressure</a:t>
            </a:r>
            <a:r>
              <a:rPr sz="2800" spc="105" dirty="0">
                <a:latin typeface="Calibri"/>
                <a:cs typeface="Calibri"/>
              </a:rPr>
              <a:t> </a:t>
            </a:r>
            <a:r>
              <a:rPr sz="2800" spc="-30" dirty="0">
                <a:latin typeface="Calibri"/>
                <a:cs typeface="Calibri"/>
              </a:rPr>
              <a:t>level </a:t>
            </a:r>
            <a:r>
              <a:rPr sz="2800" spc="-615" dirty="0">
                <a:latin typeface="Calibri"/>
                <a:cs typeface="Calibri"/>
              </a:rPr>
              <a:t> </a:t>
            </a:r>
            <a:r>
              <a:rPr sz="2800" spc="-35" dirty="0">
                <a:latin typeface="Calibri"/>
                <a:cs typeface="Calibri"/>
              </a:rPr>
              <a:t>several</a:t>
            </a:r>
            <a:r>
              <a:rPr sz="2800" spc="-60" dirty="0">
                <a:latin typeface="Calibri"/>
                <a:cs typeface="Calibri"/>
              </a:rPr>
              <a:t> </a:t>
            </a:r>
            <a:r>
              <a:rPr sz="2800" dirty="0">
                <a:latin typeface="Calibri"/>
                <a:cs typeface="Calibri"/>
              </a:rPr>
              <a:t>times</a:t>
            </a:r>
            <a:r>
              <a:rPr sz="2800" spc="-35" dirty="0">
                <a:latin typeface="Calibri"/>
                <a:cs typeface="Calibri"/>
              </a:rPr>
              <a:t> </a:t>
            </a:r>
            <a:r>
              <a:rPr sz="2800" dirty="0">
                <a:latin typeface="Calibri"/>
                <a:cs typeface="Calibri"/>
              </a:rPr>
              <a:t>during</a:t>
            </a:r>
            <a:r>
              <a:rPr sz="2800" spc="-20" dirty="0">
                <a:latin typeface="Calibri"/>
                <a:cs typeface="Calibri"/>
              </a:rPr>
              <a:t> </a:t>
            </a:r>
            <a:r>
              <a:rPr sz="2800" spc="5" dirty="0">
                <a:latin typeface="Calibri"/>
                <a:cs typeface="Calibri"/>
              </a:rPr>
              <a:t>a</a:t>
            </a:r>
            <a:r>
              <a:rPr sz="2800" spc="-15" dirty="0">
                <a:latin typeface="Calibri"/>
                <a:cs typeface="Calibri"/>
              </a:rPr>
              <a:t> </a:t>
            </a:r>
            <a:r>
              <a:rPr sz="2800" dirty="0">
                <a:latin typeface="Calibri"/>
                <a:cs typeface="Calibri"/>
              </a:rPr>
              <a:t>normal</a:t>
            </a:r>
            <a:r>
              <a:rPr sz="2800" spc="-70" dirty="0">
                <a:latin typeface="Calibri"/>
                <a:cs typeface="Calibri"/>
              </a:rPr>
              <a:t> </a:t>
            </a:r>
            <a:r>
              <a:rPr sz="2800" spc="-5" dirty="0">
                <a:latin typeface="Calibri"/>
                <a:cs typeface="Calibri"/>
              </a:rPr>
              <a:t>working</a:t>
            </a:r>
            <a:r>
              <a:rPr sz="2800" spc="10" dirty="0">
                <a:latin typeface="Calibri"/>
                <a:cs typeface="Calibri"/>
              </a:rPr>
              <a:t> </a:t>
            </a:r>
            <a:r>
              <a:rPr sz="2800" spc="-35" dirty="0">
                <a:latin typeface="Calibri"/>
                <a:cs typeface="Calibri"/>
              </a:rPr>
              <a:t>day</a:t>
            </a:r>
            <a:endParaRPr lang="en-US" sz="2800" spc="-35" dirty="0">
              <a:latin typeface="Calibri"/>
              <a:cs typeface="Calibri"/>
            </a:endParaRPr>
          </a:p>
          <a:p>
            <a:pPr marL="12700" marR="266700">
              <a:lnSpc>
                <a:spcPts val="3000"/>
              </a:lnSpc>
              <a:spcBef>
                <a:spcPts val="740"/>
              </a:spcBef>
            </a:pPr>
            <a:r>
              <a:rPr lang="ar-JO" sz="2400" dirty="0">
                <a:latin typeface="Calibri"/>
                <a:cs typeface="Calibri"/>
              </a:rPr>
              <a:t>يمكن تعريف ذلك على أنه التعرض لمستوى ضغط صوت عريض النطاق معين عدة مرات خلال يوم العمل العادي</a:t>
            </a:r>
            <a:endParaRPr sz="2400" dirty="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TotalTime>
  <Words>3598</Words>
  <Application>Microsoft Office PowerPoint</Application>
  <PresentationFormat>Widescreen</PresentationFormat>
  <Paragraphs>264</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Arial Black</vt:lpstr>
      <vt:lpstr>Arial MT</vt:lpstr>
      <vt:lpstr>Calibri</vt:lpstr>
      <vt:lpstr>Roboto</vt:lpstr>
      <vt:lpstr>Times New Roman</vt:lpstr>
      <vt:lpstr>Verdana</vt:lpstr>
      <vt:lpstr>Office Theme</vt:lpstr>
      <vt:lpstr>Exposure  to</vt:lpstr>
      <vt:lpstr>PowerPoint Presentation</vt:lpstr>
      <vt:lpstr>Noise لاضوضاء</vt:lpstr>
      <vt:lpstr>The Sound Wave</vt:lpstr>
      <vt:lpstr>Noise لاضوضاء</vt:lpstr>
      <vt:lpstr>PowerPoint Presentation</vt:lpstr>
      <vt:lpstr>Physiology</vt:lpstr>
      <vt:lpstr>PowerPoint Presentation</vt:lpstr>
      <vt:lpstr>General Class of Noise Exposure</vt:lpstr>
      <vt:lpstr>3. Impact (impulse) type noise ضوضاء نوع التأثير (النبضي) : Is a sharp burst of sound. A sophisticated instrumentation is  necessary to determine the peak levels for this type of noise. هو انفجار حاد للصوت. من الضروري وجود أجهزة متطورة لتحديد مستويات الذروة لهذا النوع من الضوضاء</vt:lpstr>
      <vt:lpstr>Effects of noise</vt:lpstr>
      <vt:lpstr>The severity of occupational deafness  is related to:ترتبط شدة الصمم المهني بما يلي:</vt:lpstr>
      <vt:lpstr>What is dB and frequency? dB and frequency are terms to describe sound level and  the number of cycles of a sound wave in one second   والتردد هما مصطلحان لوصف مستوى الصوت وعدد دورات الموجة الصوتية في ثانية واحدةdB</vt:lpstr>
      <vt:lpstr>The human ear can detect sound pressure  variations from the finest noise to powerful  stimuli (roughly 0 – 120 dB) يمكن للأذن البشرية اكتشاف اختلافات ضغط الصوت من الضوضاء الخافتة إلى المحفزات القوية (تقريبًا 0-120 ديسيبل)</vt:lpstr>
      <vt:lpstr>Noise Induced Hearing Loss (NIHL)</vt:lpstr>
      <vt:lpstr>Acute Acoustic Trauma (AAT) الصدمات الصوتية الحادة</vt:lpstr>
      <vt:lpstr>On physical examination:</vt:lpstr>
      <vt:lpstr>When both bone and air conduction are decreased → this indicates  Sensorineural hearing loss. عندما ينخفض كل من التوصيل العظمي والهوائي ، فإن هذا يشير إلى ضعف السمع الحسي العصبي</vt:lpstr>
      <vt:lpstr>Pure Tone Audiometry</vt:lpstr>
      <vt:lpstr>Rinne’s Test</vt:lpstr>
      <vt:lpstr>Weber’s Test</vt:lpstr>
      <vt:lpstr>PowerPoint Presentation</vt:lpstr>
      <vt:lpstr>PowerPoint Presentation</vt:lpstr>
      <vt:lpstr>Chronic Noise Induced Hearing Loss</vt:lpstr>
      <vt:lpstr>Pathogenesis of NIHL:</vt:lpstr>
      <vt:lpstr>Signs and Symptoms</vt:lpstr>
      <vt:lpstr>PowerPoint Presentation</vt:lpstr>
      <vt:lpstr>Hearing Impairment</vt:lpstr>
      <vt:lpstr>PowerPoint Presentation</vt:lpstr>
      <vt:lpstr>PowerPoint Presentation</vt:lpstr>
      <vt:lpstr>Hearing conservation programs  (HCP)</vt:lpstr>
      <vt:lpstr>1 Noise level assessment and noise control measures تقييم مستوى الضوضاء وإجراءات التحكم في الضوضاء</vt:lpstr>
      <vt:lpstr>1 Noise level assessment and noise control measures</vt:lpstr>
      <vt:lpstr>2 Audiometric Monitoring مراقبة قياس السمع</vt:lpstr>
      <vt:lpstr>3 Hearing Protective Device جهاز حماية السمع</vt:lpstr>
      <vt:lpstr>4 Education &amp; Training Programs برامج التعليم والتدريب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Exposure  to</dc:title>
  <cp:lastModifiedBy>Ansam Ibrahim AlZubaidi</cp:lastModifiedBy>
  <cp:revision>2</cp:revision>
  <dcterms:created xsi:type="dcterms:W3CDTF">2022-05-10T15:13:09Z</dcterms:created>
  <dcterms:modified xsi:type="dcterms:W3CDTF">2022-05-11T12:45:31Z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2022-05-10T00:00:00Z</vt:filetime>
  </property>
  <property fmtid="{D5CDD505-2E9C-101B-9397-08002B2CF9AE}" pid="3" name="Creator">
    <vt:lpwstr>Microsoft® PowerPoint® 2016</vt:lpwstr>
  </property>
  <property fmtid="{D5CDD505-2E9C-101B-9397-08002B2CF9AE}" pid="4" name="LastSaved">
    <vt:filetime>2022-05-10T00:00:00Z</vt:filetime>
  </property>
</Properties>
</file>