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6" r:id="rId6"/>
    <p:sldId id="265" r:id="rId7"/>
    <p:sldId id="259" r:id="rId8"/>
    <p:sldId id="264" r:id="rId9"/>
    <p:sldId id="263" r:id="rId10"/>
    <p:sldId id="257"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AC8ABF1-F83B-4D6D-BF07-4948CC40A68C}" type="datetimeFigureOut">
              <a:rPr lang="en-US" smtClean="0"/>
              <a:t>3/9/2022</a:t>
            </a:fld>
            <a:endParaRPr lang="en-US"/>
          </a:p>
        </p:txBody>
      </p:sp>
      <p:sp>
        <p:nvSpPr>
          <p:cNvPr id="8" name="Slide Number Placeholder 7"/>
          <p:cNvSpPr>
            <a:spLocks noGrp="1"/>
          </p:cNvSpPr>
          <p:nvPr>
            <p:ph type="sldNum" sz="quarter" idx="11"/>
          </p:nvPr>
        </p:nvSpPr>
        <p:spPr/>
        <p:txBody>
          <a:bodyPr/>
          <a:lstStyle/>
          <a:p>
            <a:fld id="{628C2537-647A-4B27-8C2B-CFD521F4BAF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8ABF1-F83B-4D6D-BF07-4948CC40A68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8ABF1-F83B-4D6D-BF07-4948CC40A68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AC8ABF1-F83B-4D6D-BF07-4948CC40A68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8ABF1-F83B-4D6D-BF07-4948CC40A68C}"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C2537-647A-4B27-8C2B-CFD521F4BAF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AC8ABF1-F83B-4D6D-BF07-4948CC40A68C}"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C2537-647A-4B27-8C2B-CFD521F4BAF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C8ABF1-F83B-4D6D-BF07-4948CC40A68C}"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C2537-647A-4B27-8C2B-CFD521F4BAF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C8ABF1-F83B-4D6D-BF07-4948CC40A68C}"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8ABF1-F83B-4D6D-BF07-4948CC40A68C}"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8ABF1-F83B-4D6D-BF07-4948CC40A68C}"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8ABF1-F83B-4D6D-BF07-4948CC40A68C}"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C2537-647A-4B27-8C2B-CFD521F4BA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AC8ABF1-F83B-4D6D-BF07-4948CC40A68C}" type="datetimeFigureOut">
              <a:rPr lang="en-US" smtClean="0"/>
              <a:t>3/9/2022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28C2537-647A-4B27-8C2B-CFD521F4BAF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2616"/>
            <a:ext cx="7772400" cy="2895601"/>
          </a:xfrm>
        </p:spPr>
        <p:txBody>
          <a:bodyPr/>
          <a:lstStyle/>
          <a:p>
            <a:r>
              <a:rPr lang="en-US" dirty="0" smtClean="0"/>
              <a:t>Systemic lupus erythematous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7770"/>
          <a:stretch/>
        </p:blipFill>
        <p:spPr>
          <a:xfrm>
            <a:off x="4696691" y="3429000"/>
            <a:ext cx="2920279" cy="3429000"/>
          </a:xfrm>
          <a:prstGeom prst="rect">
            <a:avLst/>
          </a:prstGeom>
        </p:spPr>
      </p:pic>
      <p:sp>
        <p:nvSpPr>
          <p:cNvPr id="3" name="مستطيل 2"/>
          <p:cNvSpPr/>
          <p:nvPr/>
        </p:nvSpPr>
        <p:spPr>
          <a:xfrm>
            <a:off x="228600" y="5449907"/>
            <a:ext cx="6934200" cy="954107"/>
          </a:xfrm>
          <a:prstGeom prst="rect">
            <a:avLst/>
          </a:prstGeom>
          <a:noFill/>
        </p:spPr>
        <p:txBody>
          <a:bodyPr wrap="square" lIns="91440" tIns="45720" rIns="91440" bIns="45720">
            <a:spAutoFit/>
          </a:bodyPr>
          <a:lstStyle/>
          <a:p>
            <a:r>
              <a:rPr lang="en-US" sz="28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Sereen</a:t>
            </a: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Anwar</a:t>
            </a:r>
          </a:p>
          <a:p>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Fatima </a:t>
            </a: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Amer</a:t>
            </a:r>
            <a:endParaRPr lang="ar-SA"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81484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a:t>The diagnosis of systemic lupus </a:t>
            </a:r>
            <a:r>
              <a:rPr lang="en-US" dirty="0" err="1"/>
              <a:t>erythematosus</a:t>
            </a:r>
            <a:r>
              <a:rPr lang="en-US" dirty="0"/>
              <a:t> (SLE) is based upon the judgment of an experienced clinician who recognizes characteristic constellations of symptoms and signs in the setting of supportive serologic studies after excluding alternative diagnoses. This is often challenging due to the great variability in the expression of SLE. Although the classification criteria were designed for research purposes, many clinicians refer to aspects of these criteria when making the diagnosis of SLE. </a:t>
            </a:r>
          </a:p>
          <a:p>
            <a:endParaRPr lang="en-US" dirty="0"/>
          </a:p>
          <a:p>
            <a:endParaRPr lang="en-US" dirty="0"/>
          </a:p>
        </p:txBody>
      </p:sp>
    </p:spTree>
    <p:extLst>
      <p:ext uri="{BB962C8B-B14F-4D97-AF65-F5344CB8AC3E}">
        <p14:creationId xmlns:p14="http://schemas.microsoft.com/office/powerpoint/2010/main" val="120900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SLICC criteria</a:t>
            </a:r>
            <a:endParaRPr lang="ar-JO"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229600" cy="267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04800" y="4876800"/>
            <a:ext cx="4572000" cy="923330"/>
          </a:xfrm>
          <a:prstGeom prst="rect">
            <a:avLst/>
          </a:prstGeom>
        </p:spPr>
        <p:txBody>
          <a:bodyPr>
            <a:spAutoFit/>
          </a:bodyPr>
          <a:lstStyle/>
          <a:p>
            <a:r>
              <a:rPr lang="en-US" dirty="0"/>
              <a:t>(4 of 17 criteria, including at least 1 clinical criterion and 1 immunologic criterion;¶ OR biopsy-proven lupus </a:t>
            </a:r>
            <a:r>
              <a:rPr lang="en-US" dirty="0" err="1"/>
              <a:t>nephritisΔ</a:t>
            </a:r>
            <a:r>
              <a:rPr lang="en-US" dirty="0"/>
              <a:t>)</a:t>
            </a:r>
          </a:p>
        </p:txBody>
      </p:sp>
    </p:spTree>
    <p:extLst>
      <p:ext uri="{BB962C8B-B14F-4D97-AF65-F5344CB8AC3E}">
        <p14:creationId xmlns:p14="http://schemas.microsoft.com/office/powerpoint/2010/main" val="319978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ACR criteria	</a:t>
            </a:r>
            <a:endParaRPr lang="ar-JO"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7723" y="1600200"/>
            <a:ext cx="588855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76400" y="6400800"/>
            <a:ext cx="2031325" cy="369332"/>
          </a:xfrm>
          <a:prstGeom prst="rect">
            <a:avLst/>
          </a:prstGeom>
        </p:spPr>
        <p:txBody>
          <a:bodyPr wrap="none">
            <a:spAutoFit/>
          </a:bodyPr>
          <a:lstStyle/>
          <a:p>
            <a:r>
              <a:rPr lang="en-US" dirty="0"/>
              <a:t>(4 of 11 criteria)	</a:t>
            </a:r>
          </a:p>
        </p:txBody>
      </p:sp>
    </p:spTree>
    <p:extLst>
      <p:ext uri="{BB962C8B-B14F-4D97-AF65-F5344CB8AC3E}">
        <p14:creationId xmlns:p14="http://schemas.microsoft.com/office/powerpoint/2010/main" val="392798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Laboratory studies</a:t>
            </a:r>
            <a:br>
              <a:rPr lang="en-US" dirty="0"/>
            </a:br>
            <a:endParaRPr lang="ar-JO" dirty="0"/>
          </a:p>
        </p:txBody>
      </p:sp>
      <p:sp>
        <p:nvSpPr>
          <p:cNvPr id="3" name="عنصر نائب للمحتوى 2"/>
          <p:cNvSpPr>
            <a:spLocks noGrp="1"/>
          </p:cNvSpPr>
          <p:nvPr>
            <p:ph idx="1"/>
          </p:nvPr>
        </p:nvSpPr>
        <p:spPr>
          <a:xfrm>
            <a:off x="457200" y="990600"/>
            <a:ext cx="8229600" cy="5135563"/>
          </a:xfrm>
        </p:spPr>
        <p:txBody>
          <a:bodyPr>
            <a:normAutofit fontScale="77500" lnSpcReduction="20000"/>
          </a:bodyPr>
          <a:lstStyle/>
          <a:p>
            <a:pPr marL="0" indent="0">
              <a:buNone/>
            </a:pPr>
            <a:r>
              <a:rPr lang="en-US" b="1" dirty="0">
                <a:solidFill>
                  <a:schemeClr val="tx2"/>
                </a:solidFill>
              </a:rPr>
              <a:t>Antinuclear antibodies (ANAs)</a:t>
            </a:r>
          </a:p>
          <a:p>
            <a:pPr marL="0" indent="0">
              <a:buNone/>
            </a:pPr>
            <a:r>
              <a:rPr lang="en-US" dirty="0"/>
              <a:t>have ∼ 98% sensitivity for SLE </a:t>
            </a:r>
          </a:p>
          <a:p>
            <a:pPr marL="0" indent="0">
              <a:buNone/>
            </a:pPr>
            <a:r>
              <a:rPr lang="en-US" b="1" dirty="0">
                <a:solidFill>
                  <a:schemeClr val="tx2"/>
                </a:solidFill>
              </a:rPr>
              <a:t>Anti-</a:t>
            </a:r>
            <a:r>
              <a:rPr lang="en-US" b="1" dirty="0" err="1">
                <a:solidFill>
                  <a:schemeClr val="tx2"/>
                </a:solidFill>
              </a:rPr>
              <a:t>dsDNA</a:t>
            </a:r>
            <a:r>
              <a:rPr lang="en-US" b="1" dirty="0">
                <a:solidFill>
                  <a:schemeClr val="tx2"/>
                </a:solidFill>
              </a:rPr>
              <a:t> antibodies</a:t>
            </a:r>
          </a:p>
          <a:p>
            <a:pPr marL="0" indent="0">
              <a:buNone/>
            </a:pPr>
            <a:r>
              <a:rPr lang="en-US" dirty="0"/>
              <a:t>Autoantibodies against double-stranded DNA</a:t>
            </a:r>
          </a:p>
          <a:p>
            <a:pPr marL="0" indent="0">
              <a:buNone/>
            </a:pPr>
            <a:r>
              <a:rPr lang="en-US" dirty="0"/>
              <a:t>Positive in 60–70% of patients</a:t>
            </a:r>
          </a:p>
          <a:p>
            <a:pPr marL="0" indent="0">
              <a:buNone/>
            </a:pPr>
            <a:r>
              <a:rPr lang="en-US" dirty="0"/>
              <a:t>Highly specific for SLE</a:t>
            </a:r>
          </a:p>
          <a:p>
            <a:pPr marL="0" indent="0">
              <a:buNone/>
            </a:pPr>
            <a:r>
              <a:rPr lang="en-US" dirty="0"/>
              <a:t>Levels correlate with disease activity (especially lupus nephritis activity). </a:t>
            </a:r>
          </a:p>
          <a:p>
            <a:pPr marL="0" indent="0">
              <a:buNone/>
            </a:pPr>
            <a:r>
              <a:rPr lang="en-US" b="1" dirty="0">
                <a:solidFill>
                  <a:schemeClr val="tx2"/>
                </a:solidFill>
              </a:rPr>
              <a:t>Anti-</a:t>
            </a:r>
            <a:r>
              <a:rPr lang="en-US" b="1" dirty="0" err="1">
                <a:solidFill>
                  <a:schemeClr val="tx2"/>
                </a:solidFill>
              </a:rPr>
              <a:t>Sm</a:t>
            </a:r>
            <a:r>
              <a:rPr lang="en-US" b="1" dirty="0">
                <a:solidFill>
                  <a:schemeClr val="tx2"/>
                </a:solidFill>
              </a:rPr>
              <a:t> antibodies</a:t>
            </a:r>
          </a:p>
          <a:p>
            <a:pPr marL="0" indent="0">
              <a:buNone/>
            </a:pPr>
            <a:r>
              <a:rPr lang="en-US" dirty="0"/>
              <a:t>Autoantibodies against Smith antigens (</a:t>
            </a:r>
            <a:r>
              <a:rPr lang="en-US" dirty="0" err="1"/>
              <a:t>nonhistone</a:t>
            </a:r>
            <a:r>
              <a:rPr lang="en-US" dirty="0"/>
              <a:t> nuclear proteins)</a:t>
            </a:r>
          </a:p>
          <a:p>
            <a:pPr marL="0" indent="0">
              <a:buNone/>
            </a:pPr>
            <a:r>
              <a:rPr lang="en-US" dirty="0"/>
              <a:t>Positive in &lt; 30% of patients, but highly specific for SLE</a:t>
            </a:r>
          </a:p>
          <a:p>
            <a:pPr marL="0" indent="0">
              <a:buNone/>
            </a:pPr>
            <a:r>
              <a:rPr lang="en-US" b="1" dirty="0" err="1">
                <a:solidFill>
                  <a:schemeClr val="tx2"/>
                </a:solidFill>
              </a:rPr>
              <a:t>Antiphospholipid</a:t>
            </a:r>
            <a:r>
              <a:rPr lang="en-US" b="1" dirty="0">
                <a:solidFill>
                  <a:schemeClr val="tx2"/>
                </a:solidFill>
              </a:rPr>
              <a:t> antibodies:</a:t>
            </a:r>
          </a:p>
          <a:p>
            <a:pPr marL="0" indent="0">
              <a:buNone/>
            </a:pPr>
            <a:r>
              <a:rPr lang="en-US" dirty="0"/>
              <a:t> Screen all patients for </a:t>
            </a:r>
            <a:r>
              <a:rPr lang="en-US" dirty="0" err="1"/>
              <a:t>antiphospholipid</a:t>
            </a:r>
            <a:r>
              <a:rPr lang="en-US" dirty="0"/>
              <a:t> syndrome.</a:t>
            </a:r>
          </a:p>
          <a:p>
            <a:pPr marL="0" indent="0">
              <a:buNone/>
            </a:pPr>
            <a:r>
              <a:rPr lang="en-US" b="1" dirty="0" err="1">
                <a:solidFill>
                  <a:schemeClr val="tx2"/>
                </a:solidFill>
              </a:rPr>
              <a:t>Antihistone</a:t>
            </a:r>
            <a:r>
              <a:rPr lang="en-US" b="1" dirty="0">
                <a:solidFill>
                  <a:schemeClr val="tx2"/>
                </a:solidFill>
              </a:rPr>
              <a:t> antibodies</a:t>
            </a:r>
          </a:p>
          <a:p>
            <a:pPr marL="0" indent="0">
              <a:buNone/>
            </a:pPr>
            <a:r>
              <a:rPr lang="en-US" dirty="0" err="1"/>
              <a:t>Antihistone</a:t>
            </a:r>
            <a:r>
              <a:rPr lang="en-US" dirty="0"/>
              <a:t> antibodies are seen in 90–95% of patients of drug induced lupus.</a:t>
            </a:r>
          </a:p>
          <a:p>
            <a:pPr marL="0" indent="0">
              <a:buNone/>
            </a:pPr>
            <a:r>
              <a:rPr lang="en-US" dirty="0"/>
              <a:t>Nonspecific: They may also be present in ∼ 75% of patients with SLE.</a:t>
            </a:r>
          </a:p>
          <a:p>
            <a:pPr marL="0" indent="0">
              <a:buNone/>
            </a:pPr>
            <a:endParaRPr lang="en-US" dirty="0"/>
          </a:p>
          <a:p>
            <a:pPr marL="0" indent="0">
              <a:buNone/>
            </a:pPr>
            <a:endParaRPr lang="ar-JO" dirty="0"/>
          </a:p>
        </p:txBody>
      </p:sp>
    </p:spTree>
    <p:extLst>
      <p:ext uri="{BB962C8B-B14F-4D97-AF65-F5344CB8AC3E}">
        <p14:creationId xmlns:p14="http://schemas.microsoft.com/office/powerpoint/2010/main" val="136307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lnSpcReduction="20000"/>
          </a:bodyPr>
          <a:lstStyle/>
          <a:p>
            <a:r>
              <a:rPr lang="en-US" dirty="0"/>
              <a:t>Laboratory markers of disease activity and/or organ damage in SLE</a:t>
            </a:r>
          </a:p>
          <a:p>
            <a:r>
              <a:rPr lang="en-US" dirty="0"/>
              <a:t>Complement levels: ↓ C3 and/or ↓ C4 in patients with active </a:t>
            </a:r>
            <a:r>
              <a:rPr lang="en-US" dirty="0" err="1"/>
              <a:t>diseasee</a:t>
            </a:r>
            <a:endParaRPr lang="en-US" dirty="0"/>
          </a:p>
          <a:p>
            <a:r>
              <a:rPr lang="en-US" dirty="0"/>
              <a:t>ESR: may be elevated in patients with active disease</a:t>
            </a:r>
          </a:p>
          <a:p>
            <a:r>
              <a:rPr lang="en-US" dirty="0"/>
              <a:t>CRP: often normal (may be elevated in patients with </a:t>
            </a:r>
            <a:r>
              <a:rPr lang="en-US" dirty="0" err="1"/>
              <a:t>serositis</a:t>
            </a:r>
            <a:r>
              <a:rPr lang="en-US" dirty="0"/>
              <a:t>, arthritis, or infections)</a:t>
            </a:r>
          </a:p>
          <a:p>
            <a:r>
              <a:rPr lang="en-US" dirty="0"/>
              <a:t>CBC: may show leukopenia, thrombocytopenia, and/or autoimmune hemolytic anemia or anemia of chronic disease</a:t>
            </a:r>
          </a:p>
          <a:p>
            <a:r>
              <a:rPr lang="en-US" dirty="0"/>
              <a:t>CMP: may show ↑ BUN and/or </a:t>
            </a:r>
            <a:r>
              <a:rPr lang="en-US" dirty="0" err="1"/>
              <a:t>creatinine</a:t>
            </a:r>
            <a:r>
              <a:rPr lang="en-US" dirty="0"/>
              <a:t>, and/or electrolyte abnormalities</a:t>
            </a:r>
          </a:p>
          <a:p>
            <a:r>
              <a:rPr lang="en-US" dirty="0"/>
              <a:t>Urinalysis and urine microscopy: may show proteinuria, hematuria, and/or urinary casts </a:t>
            </a:r>
          </a:p>
          <a:p>
            <a:endParaRPr lang="en-US" dirty="0"/>
          </a:p>
          <a:p>
            <a:endParaRPr lang="ar-JO" dirty="0"/>
          </a:p>
        </p:txBody>
      </p:sp>
    </p:spTree>
    <p:extLst>
      <p:ext uri="{BB962C8B-B14F-4D97-AF65-F5344CB8AC3E}">
        <p14:creationId xmlns:p14="http://schemas.microsoft.com/office/powerpoint/2010/main" val="105334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a:t>
            </a:r>
            <a:endParaRPr lang="ar-JO" dirty="0"/>
          </a:p>
        </p:txBody>
      </p:sp>
      <p:sp>
        <p:nvSpPr>
          <p:cNvPr id="3" name="عنصر نائب للمحتوى 2"/>
          <p:cNvSpPr>
            <a:spLocks noGrp="1"/>
          </p:cNvSpPr>
          <p:nvPr>
            <p:ph idx="1"/>
          </p:nvPr>
        </p:nvSpPr>
        <p:spPr/>
        <p:txBody>
          <a:bodyPr/>
          <a:lstStyle/>
          <a:p>
            <a:r>
              <a:rPr lang="en-US" dirty="0"/>
              <a:t>Treatment in SLE aims at remission or low disease activity and prevention of flares.</a:t>
            </a:r>
          </a:p>
          <a:p>
            <a:r>
              <a:rPr lang="en-US" dirty="0" err="1"/>
              <a:t>Nonpharmacological</a:t>
            </a:r>
            <a:r>
              <a:rPr lang="en-US" dirty="0"/>
              <a:t> measures include:</a:t>
            </a:r>
          </a:p>
          <a:p>
            <a:r>
              <a:rPr lang="en-US" dirty="0"/>
              <a:t>Lifestyle changes (e.g., smoking cessation, aerobic exercise) </a:t>
            </a:r>
          </a:p>
          <a:p>
            <a:r>
              <a:rPr lang="en-US" dirty="0"/>
              <a:t>Avoidance of UV light </a:t>
            </a:r>
          </a:p>
          <a:p>
            <a:endParaRPr lang="ar-JO" dirty="0"/>
          </a:p>
        </p:txBody>
      </p:sp>
    </p:spTree>
    <p:extLst>
      <p:ext uri="{BB962C8B-B14F-4D97-AF65-F5344CB8AC3E}">
        <p14:creationId xmlns:p14="http://schemas.microsoft.com/office/powerpoint/2010/main" val="95242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en-US" dirty="0"/>
          </a:p>
          <a:p>
            <a:r>
              <a:rPr lang="en-US" dirty="0"/>
              <a:t>NSAIDs can provide symptomatic relief</a:t>
            </a:r>
          </a:p>
          <a:p>
            <a:r>
              <a:rPr lang="en-US" dirty="0" err="1"/>
              <a:t>Hydroxychloroquine</a:t>
            </a:r>
            <a:r>
              <a:rPr lang="en-US" dirty="0"/>
              <a:t> is recommended in all patients with lupus, at a dose not exceeding 5 mg/kg real body weight.</a:t>
            </a:r>
          </a:p>
          <a:p>
            <a:r>
              <a:rPr lang="en-US" dirty="0"/>
              <a:t>During chronic maintenance treatment, glucocorticoids (GC) should be </a:t>
            </a:r>
            <a:r>
              <a:rPr lang="en-US" dirty="0" err="1"/>
              <a:t>minimised</a:t>
            </a:r>
            <a:r>
              <a:rPr lang="en-US" dirty="0"/>
              <a:t> to less than 7.5 mg/day (prednisone equivalent) and, when possible, withdrawn. </a:t>
            </a:r>
          </a:p>
          <a:p>
            <a:endParaRPr lang="ar-JO" dirty="0"/>
          </a:p>
        </p:txBody>
      </p:sp>
    </p:spTree>
    <p:extLst>
      <p:ext uri="{BB962C8B-B14F-4D97-AF65-F5344CB8AC3E}">
        <p14:creationId xmlns:p14="http://schemas.microsoft.com/office/powerpoint/2010/main" val="369759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a:xfrm>
            <a:off x="457200" y="838200"/>
            <a:ext cx="8229600" cy="5287963"/>
          </a:xfrm>
        </p:spPr>
        <p:txBody>
          <a:bodyPr>
            <a:normAutofit lnSpcReduction="10000"/>
          </a:bodyPr>
          <a:lstStyle/>
          <a:p>
            <a:pPr marL="0" indent="0">
              <a:buNone/>
            </a:pPr>
            <a:r>
              <a:rPr lang="en-US" b="1" dirty="0">
                <a:solidFill>
                  <a:schemeClr val="tx2"/>
                </a:solidFill>
              </a:rPr>
              <a:t>Mild to moderate disease </a:t>
            </a:r>
            <a:r>
              <a:rPr lang="en-US" dirty="0"/>
              <a:t>(no vital organs affected): Consider the addition of oral glucocorticoids with or without other immunosuppressive agents to achieve remission.</a:t>
            </a:r>
          </a:p>
          <a:p>
            <a:pPr marL="0" indent="0">
              <a:buNone/>
            </a:pPr>
            <a:r>
              <a:rPr lang="en-US" b="1" dirty="0">
                <a:solidFill>
                  <a:schemeClr val="tx2"/>
                </a:solidFill>
              </a:rPr>
              <a:t>Severe or organ-threatening disease</a:t>
            </a:r>
          </a:p>
          <a:p>
            <a:pPr marL="0" indent="0">
              <a:buNone/>
            </a:pPr>
            <a:r>
              <a:rPr lang="en-US" dirty="0">
                <a:solidFill>
                  <a:schemeClr val="tx2"/>
                </a:solidFill>
              </a:rPr>
              <a:t>Induction therapy</a:t>
            </a:r>
          </a:p>
          <a:p>
            <a:pPr marL="0" indent="0">
              <a:buNone/>
            </a:pPr>
            <a:r>
              <a:rPr lang="en-US" dirty="0"/>
              <a:t>High-dose IV glucocorticoids and other immunosuppressive agents</a:t>
            </a:r>
          </a:p>
          <a:p>
            <a:pPr marL="0" indent="0">
              <a:buNone/>
            </a:pPr>
            <a:r>
              <a:rPr lang="en-US" dirty="0"/>
              <a:t>Used until symptom remission or low disease activity is achieved</a:t>
            </a:r>
          </a:p>
          <a:p>
            <a:pPr marL="0" indent="0">
              <a:buNone/>
            </a:pPr>
            <a:r>
              <a:rPr lang="en-US" dirty="0">
                <a:solidFill>
                  <a:schemeClr val="tx2"/>
                </a:solidFill>
              </a:rPr>
              <a:t>Maintenance of remission</a:t>
            </a:r>
          </a:p>
          <a:p>
            <a:pPr marL="0" indent="0">
              <a:buNone/>
            </a:pPr>
            <a:r>
              <a:rPr lang="en-US" dirty="0" err="1"/>
              <a:t>Hydroxychloroquine</a:t>
            </a:r>
            <a:r>
              <a:rPr lang="en-US" dirty="0"/>
              <a:t> with or without lower dose glucocorticoids</a:t>
            </a:r>
          </a:p>
          <a:p>
            <a:pPr marL="0" indent="0">
              <a:buNone/>
            </a:pPr>
            <a:r>
              <a:rPr lang="en-US" dirty="0"/>
              <a:t>AND/OR </a:t>
            </a:r>
            <a:r>
              <a:rPr lang="en-US" dirty="0" err="1"/>
              <a:t>immunosuppressants</a:t>
            </a:r>
            <a:r>
              <a:rPr lang="en-US" dirty="0"/>
              <a:t> or biological agents</a:t>
            </a:r>
          </a:p>
          <a:p>
            <a:pPr marL="0" indent="0">
              <a:buNone/>
            </a:pPr>
            <a:endParaRPr lang="ar-JO" dirty="0"/>
          </a:p>
        </p:txBody>
      </p:sp>
    </p:spTree>
    <p:extLst>
      <p:ext uri="{BB962C8B-B14F-4D97-AF65-F5344CB8AC3E}">
        <p14:creationId xmlns:p14="http://schemas.microsoft.com/office/powerpoint/2010/main" val="229963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r>
              <a:rPr lang="en-US" dirty="0"/>
              <a:t>In persistently active or flaring </a:t>
            </a:r>
            <a:r>
              <a:rPr lang="en-US" dirty="0" err="1"/>
              <a:t>extrarenal</a:t>
            </a:r>
            <a:r>
              <a:rPr lang="en-US" dirty="0"/>
              <a:t> disease, add-on </a:t>
            </a:r>
            <a:r>
              <a:rPr lang="en-US" dirty="0" err="1"/>
              <a:t>belimumab</a:t>
            </a:r>
            <a:r>
              <a:rPr lang="en-US" dirty="0"/>
              <a:t> should be considered; rituximab (RTX) may be considered in organ-threatening, refractory disease. </a:t>
            </a:r>
          </a:p>
          <a:p>
            <a:endParaRPr lang="ar-JO" dirty="0"/>
          </a:p>
        </p:txBody>
      </p:sp>
    </p:spTree>
    <p:extLst>
      <p:ext uri="{BB962C8B-B14F-4D97-AF65-F5344CB8AC3E}">
        <p14:creationId xmlns:p14="http://schemas.microsoft.com/office/powerpoint/2010/main" val="146570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14600"/>
            <a:ext cx="8229600" cy="1600200"/>
          </a:xfrm>
        </p:spPr>
        <p:txBody>
          <a:bodyPr/>
          <a:lstStyle/>
          <a:p>
            <a:r>
              <a:rPr lang="en-US" dirty="0" smtClean="0"/>
              <a:t>Thank you</a:t>
            </a:r>
            <a:endParaRPr lang="ar-JO" dirty="0"/>
          </a:p>
        </p:txBody>
      </p:sp>
    </p:spTree>
    <p:extLst>
      <p:ext uri="{BB962C8B-B14F-4D97-AF65-F5344CB8AC3E}">
        <p14:creationId xmlns:p14="http://schemas.microsoft.com/office/powerpoint/2010/main" val="223790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Systemic lupus </a:t>
            </a:r>
            <a:r>
              <a:rPr lang="en-US" dirty="0" smtClean="0"/>
              <a:t>erythematous </a:t>
            </a:r>
            <a:r>
              <a:rPr lang="en-US" dirty="0"/>
              <a:t>(SLE) is a multisystem autoimmune disease that predominantly affects women of childbearing age </a:t>
            </a:r>
            <a:r>
              <a:rPr lang="en-US" dirty="0" smtClean="0"/>
              <a:t>.</a:t>
            </a:r>
          </a:p>
          <a:p>
            <a:r>
              <a:rPr lang="en-US" dirty="0" smtClean="0"/>
              <a:t> </a:t>
            </a:r>
            <a:r>
              <a:rPr lang="en-US" dirty="0"/>
              <a:t>The exact cause is still unknown, but hormonal and immunological features and genetic predisposition are considered likely etiological factors. </a:t>
            </a:r>
            <a:endParaRPr lang="en-US" dirty="0" smtClean="0"/>
          </a:p>
          <a:p>
            <a:r>
              <a:rPr lang="en-US" dirty="0" smtClean="0"/>
              <a:t>Disease </a:t>
            </a:r>
            <a:r>
              <a:rPr lang="en-US" dirty="0"/>
              <a:t>presentation is variable but is usually characterized by phases of remission and relapse.</a:t>
            </a:r>
          </a:p>
        </p:txBody>
      </p:sp>
    </p:spTree>
    <p:extLst>
      <p:ext uri="{BB962C8B-B14F-4D97-AF65-F5344CB8AC3E}">
        <p14:creationId xmlns:p14="http://schemas.microsoft.com/office/powerpoint/2010/main" val="236750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Epidemiology</a:t>
            </a:r>
            <a:r>
              <a:rPr lang="en-US" dirty="0" smtClean="0"/>
              <a:t>:</a:t>
            </a:r>
            <a:endParaRPr lang="en-US" dirty="0"/>
          </a:p>
        </p:txBody>
      </p:sp>
      <p:sp>
        <p:nvSpPr>
          <p:cNvPr id="3" name="Content Placeholder 2"/>
          <p:cNvSpPr>
            <a:spLocks noGrp="1"/>
          </p:cNvSpPr>
          <p:nvPr>
            <p:ph idx="1"/>
          </p:nvPr>
        </p:nvSpPr>
        <p:spPr>
          <a:xfrm>
            <a:off x="0" y="1905000"/>
            <a:ext cx="8229600" cy="4525963"/>
          </a:xfrm>
        </p:spPr>
        <p:txBody>
          <a:bodyPr/>
          <a:lstStyle/>
          <a:p>
            <a:r>
              <a:rPr lang="en-US" b="1" dirty="0">
                <a:solidFill>
                  <a:schemeClr val="bg1">
                    <a:lumMod val="50000"/>
                  </a:schemeClr>
                </a:solidFill>
              </a:rPr>
              <a:t>Sex</a:t>
            </a:r>
            <a:r>
              <a:rPr lang="en-US" dirty="0">
                <a:solidFill>
                  <a:schemeClr val="bg1">
                    <a:lumMod val="50000"/>
                  </a:schemeClr>
                </a:solidFill>
              </a:rPr>
              <a:t>: ♀ &gt; ♂ (10:1) </a:t>
            </a:r>
          </a:p>
          <a:p>
            <a:r>
              <a:rPr lang="en-US" b="1" dirty="0">
                <a:solidFill>
                  <a:schemeClr val="bg1">
                    <a:lumMod val="50000"/>
                  </a:schemeClr>
                </a:solidFill>
              </a:rPr>
              <a:t>Peak </a:t>
            </a:r>
            <a:r>
              <a:rPr lang="en-US" b="1" dirty="0" smtClean="0">
                <a:solidFill>
                  <a:schemeClr val="bg1">
                    <a:lumMod val="50000"/>
                  </a:schemeClr>
                </a:solidFill>
              </a:rPr>
              <a:t>incidence</a:t>
            </a:r>
            <a:r>
              <a:rPr lang="en-US" b="1" dirty="0">
                <a:solidFill>
                  <a:schemeClr val="bg1">
                    <a:lumMod val="50000"/>
                  </a:schemeClr>
                </a:solidFill>
              </a:rPr>
              <a:t> and prevalence</a:t>
            </a:r>
            <a:r>
              <a:rPr lang="en-US" dirty="0">
                <a:solidFill>
                  <a:schemeClr val="bg1">
                    <a:lumMod val="50000"/>
                  </a:schemeClr>
                </a:solidFill>
              </a:rPr>
              <a:t> </a:t>
            </a:r>
          </a:p>
          <a:p>
            <a:pPr lvl="1"/>
            <a:r>
              <a:rPr lang="en-US" sz="1800" dirty="0">
                <a:solidFill>
                  <a:schemeClr val="bg1">
                    <a:lumMod val="50000"/>
                  </a:schemeClr>
                </a:solidFill>
              </a:rPr>
              <a:t>Age of onset</a:t>
            </a:r>
          </a:p>
          <a:p>
            <a:pPr lvl="2"/>
            <a:r>
              <a:rPr lang="en-US" sz="1800" dirty="0">
                <a:solidFill>
                  <a:schemeClr val="bg1">
                    <a:lumMod val="50000"/>
                  </a:schemeClr>
                </a:solidFill>
              </a:rPr>
              <a:t>Women: 15–44 years</a:t>
            </a:r>
          </a:p>
          <a:p>
            <a:pPr lvl="2"/>
            <a:r>
              <a:rPr lang="en-US" sz="1800" dirty="0">
                <a:solidFill>
                  <a:schemeClr val="bg1">
                    <a:lumMod val="50000"/>
                  </a:schemeClr>
                </a:solidFill>
              </a:rPr>
              <a:t>Men: no particular age</a:t>
            </a:r>
          </a:p>
          <a:p>
            <a:pPr lvl="1"/>
            <a:r>
              <a:rPr lang="en-US" sz="1800" dirty="0">
                <a:solidFill>
                  <a:schemeClr val="bg1">
                    <a:lumMod val="50000"/>
                  </a:schemeClr>
                </a:solidFill>
              </a:rPr>
              <a:t>Race: highest in populations of African descent</a:t>
            </a:r>
          </a:p>
          <a:p>
            <a:endParaRPr lang="en-US" dirty="0">
              <a:solidFill>
                <a:schemeClr val="bg1">
                  <a:lumMod val="50000"/>
                </a:schemeClr>
              </a:solidFill>
            </a:endParaRPr>
          </a:p>
        </p:txBody>
      </p:sp>
    </p:spTree>
    <p:extLst>
      <p:ext uri="{BB962C8B-B14F-4D97-AF65-F5344CB8AC3E}">
        <p14:creationId xmlns:p14="http://schemas.microsoft.com/office/powerpoint/2010/main" val="363774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r>
              <a:rPr lang="en-US" dirty="0" smtClean="0"/>
              <a:t>Clinical manifestation :</a:t>
            </a:r>
            <a:endParaRPr lang="en-US" dirty="0"/>
          </a:p>
        </p:txBody>
      </p:sp>
      <p:sp>
        <p:nvSpPr>
          <p:cNvPr id="3" name="Content Placeholder 2"/>
          <p:cNvSpPr>
            <a:spLocks noGrp="1"/>
          </p:cNvSpPr>
          <p:nvPr>
            <p:ph idx="1"/>
          </p:nvPr>
        </p:nvSpPr>
        <p:spPr>
          <a:xfrm>
            <a:off x="457200" y="1143000"/>
            <a:ext cx="8229600" cy="5257800"/>
          </a:xfrm>
        </p:spPr>
        <p:txBody>
          <a:bodyPr>
            <a:normAutofit fontScale="92500" lnSpcReduction="20000"/>
          </a:bodyPr>
          <a:lstStyle/>
          <a:p>
            <a:r>
              <a:rPr lang="en-US" dirty="0">
                <a:solidFill>
                  <a:schemeClr val="bg1">
                    <a:lumMod val="50000"/>
                  </a:schemeClr>
                </a:solidFill>
              </a:rPr>
              <a:t>S</a:t>
            </a:r>
            <a:r>
              <a:rPr lang="en-US" dirty="0" smtClean="0">
                <a:solidFill>
                  <a:schemeClr val="bg1">
                    <a:lumMod val="50000"/>
                  </a:schemeClr>
                </a:solidFill>
              </a:rPr>
              <a:t>LE </a:t>
            </a:r>
            <a:r>
              <a:rPr lang="en-US" dirty="0">
                <a:solidFill>
                  <a:schemeClr val="bg1">
                    <a:lumMod val="50000"/>
                  </a:schemeClr>
                </a:solidFill>
              </a:rPr>
              <a:t>is a systemic disease characterized by phases of remission and relapse. Some individuals only experience mild symptoms, while others experience severe symptoms and rapid disease progression</a:t>
            </a:r>
            <a:r>
              <a:rPr lang="en-US" dirty="0" smtClean="0">
                <a:solidFill>
                  <a:schemeClr val="bg1">
                    <a:lumMod val="50000"/>
                  </a:schemeClr>
                </a:solidFill>
              </a:rPr>
              <a:t>.</a:t>
            </a:r>
          </a:p>
          <a:p>
            <a:r>
              <a:rPr lang="en-US" dirty="0" smtClean="0">
                <a:solidFill>
                  <a:schemeClr val="bg1">
                    <a:lumMod val="50000"/>
                  </a:schemeClr>
                </a:solidFill>
              </a:rPr>
              <a:t> </a:t>
            </a:r>
            <a:r>
              <a:rPr lang="en-US" u="sng" dirty="0">
                <a:solidFill>
                  <a:schemeClr val="bg1">
                    <a:lumMod val="50000"/>
                  </a:schemeClr>
                </a:solidFill>
              </a:rPr>
              <a:t>SLE can affect any organ.</a:t>
            </a:r>
          </a:p>
          <a:p>
            <a:pPr algn="ctr"/>
            <a:r>
              <a:rPr lang="en-US" b="1" dirty="0">
                <a:solidFill>
                  <a:schemeClr val="bg1">
                    <a:lumMod val="50000"/>
                  </a:schemeClr>
                </a:solidFill>
              </a:rPr>
              <a:t>Common  </a:t>
            </a:r>
          </a:p>
          <a:p>
            <a:r>
              <a:rPr lang="en-US" b="1" dirty="0">
                <a:solidFill>
                  <a:schemeClr val="bg1">
                    <a:lumMod val="50000"/>
                  </a:schemeClr>
                </a:solidFill>
              </a:rPr>
              <a:t>Constitutional</a:t>
            </a:r>
            <a:r>
              <a:rPr lang="en-US" dirty="0">
                <a:solidFill>
                  <a:schemeClr val="bg1">
                    <a:lumMod val="50000"/>
                  </a:schemeClr>
                </a:solidFill>
              </a:rPr>
              <a:t>: fatigue, fever, weight loss</a:t>
            </a:r>
          </a:p>
          <a:p>
            <a:r>
              <a:rPr lang="en-US" b="1" dirty="0">
                <a:solidFill>
                  <a:schemeClr val="bg1">
                    <a:lumMod val="50000"/>
                  </a:schemeClr>
                </a:solidFill>
              </a:rPr>
              <a:t>Joints</a:t>
            </a:r>
            <a:r>
              <a:rPr lang="en-US" dirty="0">
                <a:solidFill>
                  <a:schemeClr val="bg1">
                    <a:lumMod val="50000"/>
                  </a:schemeClr>
                </a:solidFill>
              </a:rPr>
              <a:t> (&gt; 90% of cases) </a:t>
            </a:r>
          </a:p>
          <a:p>
            <a:pPr lvl="1"/>
            <a:r>
              <a:rPr lang="en-US" dirty="0">
                <a:solidFill>
                  <a:schemeClr val="bg1">
                    <a:lumMod val="50000"/>
                  </a:schemeClr>
                </a:solidFill>
              </a:rPr>
              <a:t>Arthritis and arthralgia</a:t>
            </a:r>
          </a:p>
          <a:p>
            <a:pPr lvl="1"/>
            <a:r>
              <a:rPr lang="en-US" dirty="0">
                <a:solidFill>
                  <a:schemeClr val="bg1">
                    <a:lumMod val="50000"/>
                  </a:schemeClr>
                </a:solidFill>
              </a:rPr>
              <a:t>Distal symmetrical polyarthritis</a:t>
            </a:r>
          </a:p>
          <a:p>
            <a:r>
              <a:rPr lang="en-US" b="1" dirty="0">
                <a:solidFill>
                  <a:schemeClr val="bg1">
                    <a:lumMod val="50000"/>
                  </a:schemeClr>
                </a:solidFill>
              </a:rPr>
              <a:t>Skin</a:t>
            </a:r>
            <a:r>
              <a:rPr lang="en-US" dirty="0">
                <a:solidFill>
                  <a:schemeClr val="bg1">
                    <a:lumMod val="50000"/>
                  </a:schemeClr>
                </a:solidFill>
              </a:rPr>
              <a:t> (85% of cases) </a:t>
            </a:r>
          </a:p>
          <a:p>
            <a:pPr lvl="1"/>
            <a:r>
              <a:rPr lang="en-US" sz="1900" b="1" dirty="0">
                <a:solidFill>
                  <a:schemeClr val="bg1">
                    <a:lumMod val="50000"/>
                  </a:schemeClr>
                </a:solidFill>
              </a:rPr>
              <a:t>Malar rash</a:t>
            </a:r>
            <a:r>
              <a:rPr lang="en-US" sz="1900" dirty="0">
                <a:solidFill>
                  <a:schemeClr val="bg1">
                    <a:lumMod val="50000"/>
                  </a:schemeClr>
                </a:solidFill>
              </a:rPr>
              <a:t> (</a:t>
            </a:r>
            <a:r>
              <a:rPr lang="en-US" sz="1900" b="1" dirty="0">
                <a:solidFill>
                  <a:schemeClr val="bg1">
                    <a:lumMod val="50000"/>
                  </a:schemeClr>
                </a:solidFill>
              </a:rPr>
              <a:t>butterfly rash</a:t>
            </a:r>
            <a:r>
              <a:rPr lang="en-US" dirty="0">
                <a:solidFill>
                  <a:schemeClr val="bg1">
                    <a:lumMod val="50000"/>
                  </a:schemeClr>
                </a:solidFill>
              </a:rPr>
              <a:t>): flat or raised fixed erythema over both malar eminences (</a:t>
            </a:r>
            <a:r>
              <a:rPr lang="en-US" dirty="0" err="1">
                <a:solidFill>
                  <a:schemeClr val="bg1">
                    <a:lumMod val="50000"/>
                  </a:schemeClr>
                </a:solidFill>
              </a:rPr>
              <a:t>nasolabial</a:t>
            </a:r>
            <a:r>
              <a:rPr lang="en-US" dirty="0">
                <a:solidFill>
                  <a:schemeClr val="bg1">
                    <a:lumMod val="50000"/>
                  </a:schemeClr>
                </a:solidFill>
              </a:rPr>
              <a:t> </a:t>
            </a:r>
            <a:r>
              <a:rPr lang="en-US" dirty="0" smtClean="0">
                <a:solidFill>
                  <a:schemeClr val="bg1">
                    <a:lumMod val="50000"/>
                  </a:schemeClr>
                </a:solidFill>
              </a:rPr>
              <a:t>folds</a:t>
            </a:r>
            <a:r>
              <a:rPr lang="en-US" dirty="0">
                <a:solidFill>
                  <a:schemeClr val="bg1">
                    <a:lumMod val="50000"/>
                  </a:schemeClr>
                </a:solidFill>
              </a:rPr>
              <a:t> </a:t>
            </a:r>
            <a:r>
              <a:rPr lang="en-US" dirty="0" smtClean="0">
                <a:solidFill>
                  <a:schemeClr val="bg1">
                    <a:lumMod val="50000"/>
                  </a:schemeClr>
                </a:solidFill>
              </a:rPr>
              <a:t>tend </a:t>
            </a:r>
            <a:r>
              <a:rPr lang="en-US" dirty="0">
                <a:solidFill>
                  <a:schemeClr val="bg1">
                    <a:lumMod val="50000"/>
                  </a:schemeClr>
                </a:solidFill>
              </a:rPr>
              <a:t>to be spared) </a:t>
            </a:r>
          </a:p>
          <a:p>
            <a:pPr lvl="1"/>
            <a:r>
              <a:rPr lang="en-US" sz="1700" b="1" dirty="0">
                <a:solidFill>
                  <a:schemeClr val="bg1">
                    <a:lumMod val="50000"/>
                  </a:schemeClr>
                </a:solidFill>
              </a:rPr>
              <a:t>Raynaud phenomenon</a:t>
            </a:r>
            <a:endParaRPr lang="en-US" sz="1700" dirty="0">
              <a:solidFill>
                <a:schemeClr val="bg1">
                  <a:lumMod val="50000"/>
                </a:schemeClr>
              </a:solidFill>
            </a:endParaRPr>
          </a:p>
          <a:p>
            <a:pPr lvl="1"/>
            <a:r>
              <a:rPr lang="en-US" sz="1700" dirty="0" smtClean="0">
                <a:solidFill>
                  <a:schemeClr val="bg1">
                    <a:lumMod val="50000"/>
                  </a:schemeClr>
                </a:solidFill>
              </a:rPr>
              <a:t>Photosensitivity→</a:t>
            </a:r>
            <a:r>
              <a:rPr lang="en-US" sz="1700" dirty="0">
                <a:solidFill>
                  <a:schemeClr val="bg1">
                    <a:lumMod val="50000"/>
                  </a:schemeClr>
                </a:solidFill>
              </a:rPr>
              <a:t> </a:t>
            </a:r>
            <a:r>
              <a:rPr lang="en-US" sz="1700" dirty="0" err="1">
                <a:solidFill>
                  <a:schemeClr val="bg1">
                    <a:lumMod val="50000"/>
                  </a:schemeClr>
                </a:solidFill>
              </a:rPr>
              <a:t>maculopapular</a:t>
            </a:r>
            <a:r>
              <a:rPr lang="en-US" sz="1700" dirty="0">
                <a:solidFill>
                  <a:schemeClr val="bg1">
                    <a:lumMod val="50000"/>
                  </a:schemeClr>
                </a:solidFill>
              </a:rPr>
              <a:t> </a:t>
            </a:r>
            <a:r>
              <a:rPr lang="en-US" sz="1700" dirty="0" smtClean="0">
                <a:solidFill>
                  <a:schemeClr val="bg1">
                    <a:lumMod val="50000"/>
                  </a:schemeClr>
                </a:solidFill>
              </a:rPr>
              <a:t>rash</a:t>
            </a:r>
            <a:endParaRPr lang="en-US" sz="1700" dirty="0">
              <a:solidFill>
                <a:schemeClr val="bg1">
                  <a:lumMod val="50000"/>
                </a:schemeClr>
              </a:solidFill>
            </a:endParaRPr>
          </a:p>
          <a:p>
            <a:pPr lvl="1"/>
            <a:r>
              <a:rPr lang="en-US" sz="1900" dirty="0">
                <a:solidFill>
                  <a:schemeClr val="bg1">
                    <a:lumMod val="50000"/>
                  </a:schemeClr>
                </a:solidFill>
              </a:rPr>
              <a:t>Discoid rash </a:t>
            </a:r>
            <a:r>
              <a:rPr lang="en-US" dirty="0">
                <a:solidFill>
                  <a:schemeClr val="bg1">
                    <a:lumMod val="50000"/>
                  </a:schemeClr>
                </a:solidFill>
              </a:rPr>
              <a:t> </a:t>
            </a:r>
          </a:p>
          <a:p>
            <a:pPr lvl="1"/>
            <a:r>
              <a:rPr lang="en-US" dirty="0">
                <a:solidFill>
                  <a:schemeClr val="bg1">
                    <a:lumMod val="50000"/>
                  </a:schemeClr>
                </a:solidFill>
              </a:rPr>
              <a:t>Oral ulcers (usually painless)</a:t>
            </a:r>
          </a:p>
          <a:p>
            <a:pPr lvl="1"/>
            <a:r>
              <a:rPr lang="en-US" sz="1700" dirty="0" err="1">
                <a:solidFill>
                  <a:schemeClr val="bg1">
                    <a:lumMod val="50000"/>
                  </a:schemeClr>
                </a:solidFill>
              </a:rPr>
              <a:t>Nonscarring</a:t>
            </a:r>
            <a:r>
              <a:rPr lang="en-US" sz="1700" dirty="0">
                <a:solidFill>
                  <a:schemeClr val="bg1">
                    <a:lumMod val="50000"/>
                  </a:schemeClr>
                </a:solidFill>
              </a:rPr>
              <a:t> </a:t>
            </a:r>
            <a:r>
              <a:rPr lang="en-US" sz="1700" dirty="0" smtClean="0">
                <a:solidFill>
                  <a:schemeClr val="bg1">
                    <a:lumMod val="50000"/>
                  </a:schemeClr>
                </a:solidFill>
              </a:rPr>
              <a:t>alopecia</a:t>
            </a:r>
            <a:r>
              <a:rPr lang="en-US" sz="1700" dirty="0">
                <a:solidFill>
                  <a:schemeClr val="bg1">
                    <a:lumMod val="50000"/>
                  </a:schemeClr>
                </a:solidFill>
              </a:rPr>
              <a:t> </a:t>
            </a:r>
            <a:r>
              <a:rPr lang="en-US" sz="1700" dirty="0" smtClean="0">
                <a:solidFill>
                  <a:schemeClr val="bg1">
                    <a:lumMod val="50000"/>
                  </a:schemeClr>
                </a:solidFill>
              </a:rPr>
              <a:t>(except </a:t>
            </a:r>
            <a:r>
              <a:rPr lang="en-US" sz="1700" dirty="0">
                <a:solidFill>
                  <a:schemeClr val="bg1">
                    <a:lumMod val="50000"/>
                  </a:schemeClr>
                </a:solidFill>
              </a:rPr>
              <a:t>with discoid rashes)</a:t>
            </a:r>
          </a:p>
          <a:p>
            <a:pPr lvl="1"/>
            <a:r>
              <a:rPr lang="en-US" sz="1700" dirty="0" err="1">
                <a:solidFill>
                  <a:schemeClr val="bg1">
                    <a:lumMod val="50000"/>
                  </a:schemeClr>
                </a:solidFill>
              </a:rPr>
              <a:t>Periungual</a:t>
            </a:r>
            <a:r>
              <a:rPr lang="en-US" sz="1700" dirty="0">
                <a:solidFill>
                  <a:schemeClr val="bg1">
                    <a:lumMod val="50000"/>
                  </a:schemeClr>
                </a:solidFill>
              </a:rPr>
              <a:t> telangiectasia </a:t>
            </a:r>
          </a:p>
        </p:txBody>
      </p:sp>
    </p:spTree>
    <p:extLst>
      <p:ext uri="{BB962C8B-B14F-4D97-AF65-F5344CB8AC3E}">
        <p14:creationId xmlns:p14="http://schemas.microsoft.com/office/powerpoint/2010/main" val="350401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 :</a:t>
            </a:r>
          </a:p>
        </p:txBody>
      </p:sp>
      <p:sp>
        <p:nvSpPr>
          <p:cNvPr id="3" name="Content Placeholder 2"/>
          <p:cNvSpPr>
            <a:spLocks noGrp="1"/>
          </p:cNvSpPr>
          <p:nvPr>
            <p:ph idx="1"/>
          </p:nvPr>
        </p:nvSpPr>
        <p:spPr/>
        <p:txBody>
          <a:bodyPr>
            <a:normAutofit fontScale="92500" lnSpcReduction="10000"/>
          </a:bodyPr>
          <a:lstStyle/>
          <a:p>
            <a:r>
              <a:rPr lang="en-US" b="1" dirty="0"/>
              <a:t>Hematological</a:t>
            </a:r>
            <a:r>
              <a:rPr lang="en-US" dirty="0"/>
              <a:t>: </a:t>
            </a:r>
            <a:r>
              <a:rPr lang="en-US" dirty="0" err="1"/>
              <a:t>petechiae</a:t>
            </a:r>
            <a:r>
              <a:rPr lang="en-US" dirty="0"/>
              <a:t>, pallor, or recurrent infections due to </a:t>
            </a:r>
            <a:r>
              <a:rPr lang="en-US" dirty="0" err="1" smtClean="0"/>
              <a:t>pancytopenias</a:t>
            </a:r>
            <a:endParaRPr lang="en-US" dirty="0"/>
          </a:p>
          <a:p>
            <a:r>
              <a:rPr lang="en-US" b="1" dirty="0"/>
              <a:t>Musculoskeletal</a:t>
            </a:r>
            <a:r>
              <a:rPr lang="en-US" dirty="0"/>
              <a:t>: myalgia</a:t>
            </a:r>
          </a:p>
          <a:p>
            <a:r>
              <a:rPr lang="en-US" b="1" dirty="0" err="1"/>
              <a:t>Serositis</a:t>
            </a:r>
            <a:r>
              <a:rPr lang="en-US" dirty="0"/>
              <a:t>: </a:t>
            </a:r>
            <a:r>
              <a:rPr lang="en-US" b="1" dirty="0" err="1"/>
              <a:t>pleuritis</a:t>
            </a:r>
            <a:r>
              <a:rPr lang="en-US" dirty="0"/>
              <a:t> </a:t>
            </a:r>
            <a:r>
              <a:rPr lang="en-US" dirty="0" smtClean="0"/>
              <a:t>,</a:t>
            </a:r>
            <a:r>
              <a:rPr lang="en-US" dirty="0"/>
              <a:t> </a:t>
            </a:r>
            <a:r>
              <a:rPr lang="en-US" b="1" dirty="0" smtClean="0"/>
              <a:t>pericarditis </a:t>
            </a:r>
            <a:r>
              <a:rPr lang="en-US" dirty="0" smtClean="0"/>
              <a:t>and peritonitis .</a:t>
            </a:r>
            <a:endParaRPr lang="en-US" dirty="0"/>
          </a:p>
          <a:p>
            <a:r>
              <a:rPr lang="en-US" b="1" dirty="0"/>
              <a:t>Kidneys</a:t>
            </a:r>
            <a:r>
              <a:rPr lang="en-US" dirty="0"/>
              <a:t>: </a:t>
            </a:r>
            <a:r>
              <a:rPr lang="en-US" b="1" dirty="0"/>
              <a:t>nephritis</a:t>
            </a:r>
            <a:r>
              <a:rPr lang="en-US" dirty="0"/>
              <a:t> with proteinuria </a:t>
            </a:r>
          </a:p>
          <a:p>
            <a:r>
              <a:rPr lang="en-US" b="1" dirty="0" smtClean="0"/>
              <a:t>Heart</a:t>
            </a:r>
            <a:endParaRPr lang="en-US" dirty="0" smtClean="0"/>
          </a:p>
          <a:p>
            <a:pPr lvl="1"/>
            <a:r>
              <a:rPr lang="en-US" dirty="0" smtClean="0"/>
              <a:t>Pericarditis</a:t>
            </a:r>
            <a:r>
              <a:rPr lang="en-US" dirty="0"/>
              <a:t>, myocarditis, endocarditis (</a:t>
            </a:r>
            <a:r>
              <a:rPr lang="en-US" b="1" dirty="0" err="1"/>
              <a:t>Libman</a:t>
            </a:r>
            <a:r>
              <a:rPr lang="en-US" b="1" dirty="0"/>
              <a:t>-Sacks endocarditis</a:t>
            </a:r>
            <a:r>
              <a:rPr lang="en-US" dirty="0"/>
              <a:t>)</a:t>
            </a:r>
          </a:p>
          <a:p>
            <a:pPr lvl="1"/>
            <a:r>
              <a:rPr lang="en-US" dirty="0"/>
              <a:t>Aortic valve lesions</a:t>
            </a:r>
          </a:p>
          <a:p>
            <a:pPr lvl="1"/>
            <a:r>
              <a:rPr lang="en-US" dirty="0"/>
              <a:t>Coronary artery disease </a:t>
            </a:r>
          </a:p>
          <a:p>
            <a:r>
              <a:rPr lang="en-US" b="1" dirty="0"/>
              <a:t>Lungs</a:t>
            </a:r>
            <a:endParaRPr lang="en-US" dirty="0"/>
          </a:p>
          <a:p>
            <a:pPr lvl="1"/>
            <a:endParaRPr lang="en-US" dirty="0" smtClean="0"/>
          </a:p>
          <a:p>
            <a:pPr lvl="1"/>
            <a:r>
              <a:rPr lang="en-US" dirty="0" smtClean="0"/>
              <a:t>Pneumonitis</a:t>
            </a:r>
            <a:endParaRPr lang="en-US" dirty="0"/>
          </a:p>
          <a:p>
            <a:pPr lvl="1"/>
            <a:r>
              <a:rPr lang="en-US" dirty="0"/>
              <a:t>Interstitial lung disease</a:t>
            </a:r>
          </a:p>
          <a:p>
            <a:pPr lvl="1"/>
            <a:r>
              <a:rPr lang="en-US" dirty="0"/>
              <a:t>Pulmonary hypertension</a:t>
            </a:r>
          </a:p>
          <a:p>
            <a:endParaRPr lang="en-US" dirty="0"/>
          </a:p>
          <a:p>
            <a:endParaRPr lang="en-US" dirty="0"/>
          </a:p>
        </p:txBody>
      </p:sp>
    </p:spTree>
    <p:extLst>
      <p:ext uri="{BB962C8B-B14F-4D97-AF65-F5344CB8AC3E}">
        <p14:creationId xmlns:p14="http://schemas.microsoft.com/office/powerpoint/2010/main" val="305740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 :</a:t>
            </a:r>
          </a:p>
        </p:txBody>
      </p:sp>
      <p:sp>
        <p:nvSpPr>
          <p:cNvPr id="3" name="Content Placeholder 2"/>
          <p:cNvSpPr>
            <a:spLocks noGrp="1"/>
          </p:cNvSpPr>
          <p:nvPr>
            <p:ph idx="1"/>
          </p:nvPr>
        </p:nvSpPr>
        <p:spPr/>
        <p:txBody>
          <a:bodyPr/>
          <a:lstStyle/>
          <a:p>
            <a:r>
              <a:rPr lang="en-US" b="1" dirty="0"/>
              <a:t>Vascular</a:t>
            </a:r>
            <a:endParaRPr lang="en-US" dirty="0"/>
          </a:p>
          <a:p>
            <a:pPr lvl="1"/>
            <a:r>
              <a:rPr lang="en-US" dirty="0" err="1"/>
              <a:t>Vasculitis</a:t>
            </a:r>
            <a:endParaRPr lang="en-US" dirty="0"/>
          </a:p>
          <a:p>
            <a:pPr lvl="1"/>
            <a:r>
              <a:rPr lang="en-US" dirty="0"/>
              <a:t>Thromboembolism </a:t>
            </a:r>
          </a:p>
          <a:p>
            <a:r>
              <a:rPr lang="en-US" b="1" dirty="0"/>
              <a:t>Neurological</a:t>
            </a:r>
            <a:endParaRPr lang="en-US" dirty="0"/>
          </a:p>
          <a:p>
            <a:pPr lvl="1"/>
            <a:r>
              <a:rPr lang="en-US" dirty="0"/>
              <a:t>Seizures</a:t>
            </a:r>
          </a:p>
          <a:p>
            <a:pPr lvl="1"/>
            <a:r>
              <a:rPr lang="en-US" dirty="0"/>
              <a:t>Psychosis</a:t>
            </a:r>
          </a:p>
          <a:p>
            <a:pPr lvl="1"/>
            <a:r>
              <a:rPr lang="en-US" dirty="0"/>
              <a:t>Personality changes</a:t>
            </a:r>
          </a:p>
          <a:p>
            <a:pPr lvl="1"/>
            <a:r>
              <a:rPr lang="en-US" dirty="0"/>
              <a:t>Lupus </a:t>
            </a:r>
            <a:r>
              <a:rPr lang="en-US" dirty="0" err="1"/>
              <a:t>cerebritis</a:t>
            </a:r>
            <a:endParaRPr lang="en-US" dirty="0"/>
          </a:p>
          <a:p>
            <a:pPr lvl="1"/>
            <a:r>
              <a:rPr lang="en-US" dirty="0"/>
              <a:t>Aseptic meningitis</a:t>
            </a:r>
          </a:p>
          <a:p>
            <a:pPr lvl="1"/>
            <a:r>
              <a:rPr lang="en-US" dirty="0"/>
              <a:t>Polyneuropathy</a:t>
            </a:r>
          </a:p>
          <a:p>
            <a:r>
              <a:rPr lang="en-US" b="1" dirty="0"/>
              <a:t>Eyes</a:t>
            </a:r>
            <a:r>
              <a:rPr lang="en-US" dirty="0"/>
              <a:t>: </a:t>
            </a:r>
            <a:r>
              <a:rPr lang="en-US" dirty="0" err="1"/>
              <a:t>keratoconjunctivitis</a:t>
            </a:r>
            <a:r>
              <a:rPr lang="en-US" dirty="0"/>
              <a:t> </a:t>
            </a:r>
            <a:r>
              <a:rPr lang="en-US" dirty="0" err="1"/>
              <a:t>sicca</a:t>
            </a:r>
            <a:r>
              <a:rPr lang="en-US" dirty="0"/>
              <a:t>  </a:t>
            </a:r>
          </a:p>
          <a:p>
            <a:r>
              <a:rPr lang="en-US" dirty="0"/>
              <a:t>SLE can cause LSE (</a:t>
            </a:r>
            <a:r>
              <a:rPr lang="en-US" dirty="0" err="1"/>
              <a:t>Libman</a:t>
            </a:r>
            <a:r>
              <a:rPr lang="en-US" dirty="0"/>
              <a:t>-Sacks Endocarditis).</a:t>
            </a:r>
          </a:p>
          <a:p>
            <a:endParaRPr lang="en-US" dirty="0"/>
          </a:p>
        </p:txBody>
      </p:sp>
    </p:spTree>
    <p:extLst>
      <p:ext uri="{BB962C8B-B14F-4D97-AF65-F5344CB8AC3E}">
        <p14:creationId xmlns:p14="http://schemas.microsoft.com/office/powerpoint/2010/main" val="346544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94" y="0"/>
            <a:ext cx="9135506" cy="6858000"/>
          </a:xfrm>
        </p:spPr>
      </p:pic>
    </p:spTree>
    <p:extLst>
      <p:ext uri="{BB962C8B-B14F-4D97-AF65-F5344CB8AC3E}">
        <p14:creationId xmlns:p14="http://schemas.microsoft.com/office/powerpoint/2010/main" val="132036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2415" y="152400"/>
            <a:ext cx="4275632" cy="3320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831" y="3794621"/>
            <a:ext cx="2490216" cy="3044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794621"/>
            <a:ext cx="3564895" cy="3044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2400"/>
            <a:ext cx="4321805"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32" y="3810000"/>
            <a:ext cx="23622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554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686800" cy="6019800"/>
          </a:xfrm>
        </p:spPr>
      </p:pic>
    </p:spTree>
    <p:extLst>
      <p:ext uri="{BB962C8B-B14F-4D97-AF65-F5344CB8AC3E}">
        <p14:creationId xmlns:p14="http://schemas.microsoft.com/office/powerpoint/2010/main" val="4059204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72</TotalTime>
  <Words>547</Words>
  <Application>Microsoft Office PowerPoint</Application>
  <PresentationFormat>عرض على الشاشة (3:4)‏</PresentationFormat>
  <Paragraphs>104</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Executive</vt:lpstr>
      <vt:lpstr>Systemic lupus erythematous</vt:lpstr>
      <vt:lpstr>عرض تقديمي في PowerPoint</vt:lpstr>
      <vt:lpstr>Epidemiology:</vt:lpstr>
      <vt:lpstr>Clinical manifestation :</vt:lpstr>
      <vt:lpstr>Clinical manifestation :</vt:lpstr>
      <vt:lpstr>Clinical manifestation :</vt:lpstr>
      <vt:lpstr>عرض تقديمي في PowerPoint</vt:lpstr>
      <vt:lpstr>عرض تقديمي في PowerPoint</vt:lpstr>
      <vt:lpstr>عرض تقديمي في PowerPoint</vt:lpstr>
      <vt:lpstr>Diagnosis</vt:lpstr>
      <vt:lpstr>SLICC criteria</vt:lpstr>
      <vt:lpstr>ACR criteria </vt:lpstr>
      <vt:lpstr>Laboratory studies </vt:lpstr>
      <vt:lpstr>عرض تقديمي في PowerPoint</vt:lpstr>
      <vt:lpstr>treatment</vt:lpstr>
      <vt:lpstr>عرض تقديمي في PowerPoint</vt:lpstr>
      <vt:lpstr>عرض تقديمي في PowerPoint</vt:lpstr>
      <vt:lpstr>عرض تقديمي في PowerPoint</vt:lpstr>
      <vt:lpstr>Thank you</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MQ</dc:creator>
  <cp:lastModifiedBy>MTC</cp:lastModifiedBy>
  <cp:revision>11</cp:revision>
  <dcterms:created xsi:type="dcterms:W3CDTF">2022-03-08T16:31:54Z</dcterms:created>
  <dcterms:modified xsi:type="dcterms:W3CDTF">2022-03-09T04:34:25Z</dcterms:modified>
</cp:coreProperties>
</file>