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177" r:id="rId1"/>
  </p:sldMasterIdLst>
  <p:notesMasterIdLst>
    <p:notesMasterId r:id="rId62"/>
  </p:notesMasterIdLst>
  <p:sldIdLst>
    <p:sldId id="371" r:id="rId2"/>
    <p:sldId id="314" r:id="rId3"/>
    <p:sldId id="315" r:id="rId4"/>
    <p:sldId id="440" r:id="rId5"/>
    <p:sldId id="376" r:id="rId6"/>
    <p:sldId id="326" r:id="rId7"/>
    <p:sldId id="425" r:id="rId8"/>
    <p:sldId id="426" r:id="rId9"/>
    <p:sldId id="319" r:id="rId10"/>
    <p:sldId id="407" r:id="rId11"/>
    <p:sldId id="317" r:id="rId12"/>
    <p:sldId id="430" r:id="rId13"/>
    <p:sldId id="306" r:id="rId14"/>
    <p:sldId id="259" r:id="rId15"/>
    <p:sldId id="377" r:id="rId16"/>
    <p:sldId id="378" r:id="rId17"/>
    <p:sldId id="379" r:id="rId18"/>
    <p:sldId id="277" r:id="rId19"/>
    <p:sldId id="431" r:id="rId20"/>
    <p:sldId id="282" r:id="rId21"/>
    <p:sldId id="383" r:id="rId22"/>
    <p:sldId id="384" r:id="rId23"/>
    <p:sldId id="300" r:id="rId24"/>
    <p:sldId id="436" r:id="rId25"/>
    <p:sldId id="437" r:id="rId26"/>
    <p:sldId id="438" r:id="rId27"/>
    <p:sldId id="338" r:id="rId28"/>
    <p:sldId id="339" r:id="rId29"/>
    <p:sldId id="340" r:id="rId30"/>
    <p:sldId id="343" r:id="rId31"/>
    <p:sldId id="385" r:id="rId32"/>
    <p:sldId id="432" r:id="rId33"/>
    <p:sldId id="422" r:id="rId34"/>
    <p:sldId id="441" r:id="rId35"/>
    <p:sldId id="443" r:id="rId36"/>
    <p:sldId id="444" r:id="rId37"/>
    <p:sldId id="445" r:id="rId38"/>
    <p:sldId id="446" r:id="rId39"/>
    <p:sldId id="447" r:id="rId40"/>
    <p:sldId id="448" r:id="rId41"/>
    <p:sldId id="449" r:id="rId42"/>
    <p:sldId id="451" r:id="rId43"/>
    <p:sldId id="453" r:id="rId44"/>
    <p:sldId id="454" r:id="rId45"/>
    <p:sldId id="455" r:id="rId46"/>
    <p:sldId id="456" r:id="rId47"/>
    <p:sldId id="457" r:id="rId48"/>
    <p:sldId id="458" r:id="rId49"/>
    <p:sldId id="460" r:id="rId50"/>
    <p:sldId id="461" r:id="rId51"/>
    <p:sldId id="462" r:id="rId52"/>
    <p:sldId id="463" r:id="rId53"/>
    <p:sldId id="464" r:id="rId54"/>
    <p:sldId id="466" r:id="rId55"/>
    <p:sldId id="467" r:id="rId56"/>
    <p:sldId id="468" r:id="rId57"/>
    <p:sldId id="469" r:id="rId58"/>
    <p:sldId id="470" r:id="rId59"/>
    <p:sldId id="472" r:id="rId60"/>
    <p:sldId id="473" r:id="rId61"/>
  </p:sldIdLst>
  <p:sldSz cx="9144000" cy="6858000" type="screen4x3"/>
  <p:notesSz cx="6858000" cy="9144000"/>
  <p:defaultTextStyle>
    <a:defPPr>
      <a:defRPr lang="ar-JO"/>
    </a:defPPr>
    <a:lvl1pPr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5pPr>
    <a:lvl6pPr marL="2286000" algn="l" defTabSz="914400" rtl="0" eaLnBrk="1" latinLnBrk="0" hangingPunct="1">
      <a:defRPr kern="1200">
        <a:solidFill>
          <a:schemeClr val="tx1"/>
        </a:solidFill>
        <a:latin typeface="Arial Black" pitchFamily="34" charset="0"/>
        <a:ea typeface="+mn-ea"/>
        <a:cs typeface="Arial" pitchFamily="34" charset="0"/>
      </a:defRPr>
    </a:lvl6pPr>
    <a:lvl7pPr marL="2743200" algn="l" defTabSz="914400" rtl="0" eaLnBrk="1" latinLnBrk="0" hangingPunct="1">
      <a:defRPr kern="1200">
        <a:solidFill>
          <a:schemeClr val="tx1"/>
        </a:solidFill>
        <a:latin typeface="Arial Black" pitchFamily="34" charset="0"/>
        <a:ea typeface="+mn-ea"/>
        <a:cs typeface="Arial" pitchFamily="34" charset="0"/>
      </a:defRPr>
    </a:lvl7pPr>
    <a:lvl8pPr marL="3200400" algn="l" defTabSz="914400" rtl="0" eaLnBrk="1" latinLnBrk="0" hangingPunct="1">
      <a:defRPr kern="1200">
        <a:solidFill>
          <a:schemeClr val="tx1"/>
        </a:solidFill>
        <a:latin typeface="Arial Black" pitchFamily="34" charset="0"/>
        <a:ea typeface="+mn-ea"/>
        <a:cs typeface="Arial" pitchFamily="34" charset="0"/>
      </a:defRPr>
    </a:lvl8pPr>
    <a:lvl9pPr marL="3657600" algn="l" defTabSz="914400" rtl="0" eaLnBrk="1" latinLnBrk="0" hangingPunct="1">
      <a:defRPr kern="1200">
        <a:solidFill>
          <a:schemeClr val="tx1"/>
        </a:solidFill>
        <a:latin typeface="Arial Black"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E3DE00"/>
    <a:srgbClr val="352844"/>
    <a:srgbClr val="2E3917"/>
    <a:srgbClr val="000000"/>
    <a:srgbClr val="003399"/>
    <a:srgbClr val="FF3399"/>
    <a:srgbClr val="1DC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485" autoAdjust="0"/>
    <p:restoredTop sz="97865" autoAdjust="0"/>
  </p:normalViewPr>
  <p:slideViewPr>
    <p:cSldViewPr>
      <p:cViewPr varScale="1">
        <p:scale>
          <a:sx n="75" d="100"/>
          <a:sy n="75" d="100"/>
        </p:scale>
        <p:origin x="1440" y="53"/>
      </p:cViewPr>
      <p:guideLst>
        <p:guide orient="horz" pos="2160"/>
        <p:guide pos="2880"/>
      </p:guideLst>
    </p:cSldViewPr>
  </p:slideViewPr>
  <p:outlineViewPr>
    <p:cViewPr>
      <p:scale>
        <a:sx n="33" d="100"/>
        <a:sy n="33" d="100"/>
      </p:scale>
      <p:origin x="62"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presProps" Target="presProps.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viewProps" Target="viewProps.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eaLnBrk="1" fontAlgn="auto" hangingPunct="1">
              <a:spcBef>
                <a:spcPts val="0"/>
              </a:spcBef>
              <a:spcAft>
                <a:spcPts val="0"/>
              </a:spcAft>
              <a:defRPr sz="1200">
                <a:latin typeface="+mn-lt"/>
                <a:cs typeface="+mn-cs"/>
              </a:defRPr>
            </a:lvl1pPr>
          </a:lstStyle>
          <a:p>
            <a:pPr>
              <a:defRPr/>
            </a:pPr>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rtl="1" eaLnBrk="1" fontAlgn="auto" hangingPunct="1">
              <a:spcBef>
                <a:spcPts val="0"/>
              </a:spcBef>
              <a:spcAft>
                <a:spcPts val="0"/>
              </a:spcAft>
              <a:defRPr sz="1200">
                <a:latin typeface="+mn-lt"/>
                <a:cs typeface="+mn-cs"/>
              </a:defRPr>
            </a:lvl1pPr>
          </a:lstStyle>
          <a:p>
            <a:pPr>
              <a:defRPr/>
            </a:pPr>
            <a:fld id="{BC9AF629-F298-46E5-855F-06124F2A7BD0}" type="datetimeFigureOut">
              <a:rPr lang="ar-JO"/>
              <a:pPr>
                <a:defRPr/>
              </a:pPr>
              <a:t>19/01/1445</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JO"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eaLnBrk="1" fontAlgn="auto" hangingPunct="1">
              <a:spcBef>
                <a:spcPts val="0"/>
              </a:spcBef>
              <a:spcAft>
                <a:spcPts val="0"/>
              </a:spcAft>
              <a:defRPr sz="1200">
                <a:latin typeface="+mn-lt"/>
                <a:cs typeface="+mn-cs"/>
              </a:defRPr>
            </a:lvl1pPr>
          </a:lstStyle>
          <a:p>
            <a:pPr>
              <a:defRPr/>
            </a:pPr>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rtl="1" eaLnBrk="1" hangingPunct="1">
              <a:defRPr sz="1200">
                <a:latin typeface="Calibri" pitchFamily="34" charset="0"/>
              </a:defRPr>
            </a:lvl1pPr>
          </a:lstStyle>
          <a:p>
            <a:fld id="{0E4EFC4C-624F-4ABB-AA39-C1DBCA5A5E2A}" type="slidenum">
              <a:rPr lang="ar-SA" altLang="en-US"/>
              <a:pPr/>
              <a:t>‹#›</a:t>
            </a:fld>
            <a:endParaRPr lang="ar-JO" altLang="en-US"/>
          </a:p>
        </p:txBody>
      </p:sp>
    </p:spTree>
    <p:extLst>
      <p:ext uri="{BB962C8B-B14F-4D97-AF65-F5344CB8AC3E}">
        <p14:creationId xmlns:p14="http://schemas.microsoft.com/office/powerpoint/2010/main" val="4085929681"/>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medical-dictionary.thefreedictionary.com/dislocation" TargetMode="External" /><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cs typeface="Arial" pitchFamily="34" charset="0"/>
              </a:rPr>
              <a:t>desiccation</a:t>
            </a:r>
          </a:p>
          <a:p>
            <a:r>
              <a:rPr lang="en-US" altLang="en-US">
                <a:cs typeface="Arial" pitchFamily="34" charset="0"/>
              </a:rPr>
              <a:t> [des″ĭ-ka´shun]the act of drying.</a:t>
            </a:r>
          </a:p>
          <a:p>
            <a:endParaRPr lang="ar-JO"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AA11472-7300-4340-8C45-0A42C14E91F9}" type="slidenum">
              <a:rPr lang="ar-SA" altLang="en-US">
                <a:latin typeface="Calibri" pitchFamily="34" charset="0"/>
              </a:rPr>
              <a:pPr/>
              <a:t>7</a:t>
            </a:fld>
            <a:endParaRPr lang="ar-JO" alt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IPD (mm) = (lumbar level+ 12) x 1.5</a:t>
            </a:r>
          </a:p>
          <a:p>
            <a:endParaRPr lang="en-US">
              <a:cs typeface="Arial" pitchFamily="34" charset="0"/>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EA0CCB4-1EA9-40AA-BF70-BDC0EB9E8492}" type="slidenum">
              <a:rPr lang="en-US">
                <a:latin typeface="Calibri" pitchFamily="34" charset="0"/>
              </a:rPr>
              <a:pPr/>
              <a:t>50</a:t>
            </a:fld>
            <a:endParaRPr 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a:t>subluxation</a:t>
            </a:r>
            <a:endParaRPr lang="en-US" b="1" dirty="0"/>
          </a:p>
          <a:p>
            <a:pPr>
              <a:defRPr/>
            </a:pPr>
            <a:r>
              <a:rPr lang="en-US" dirty="0"/>
              <a:t> [</a:t>
            </a:r>
            <a:r>
              <a:rPr lang="en-US" dirty="0" err="1"/>
              <a:t>sub″luk-sa´shun</a:t>
            </a:r>
            <a:r>
              <a:rPr lang="en-US" dirty="0"/>
              <a:t>]incomplete or partial </a:t>
            </a:r>
            <a:r>
              <a:rPr lang="en-US" b="1" cap="small" dirty="0">
                <a:hlinkClick r:id="rId3"/>
              </a:rPr>
              <a:t>dislocation</a:t>
            </a:r>
            <a:r>
              <a:rPr lang="en-US" dirty="0"/>
              <a:t>.</a:t>
            </a:r>
          </a:p>
          <a:p>
            <a:pPr>
              <a:defRPr/>
            </a:pPr>
            <a:endParaRPr lang="ar-JO"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B0AE8A4-F0C4-48C0-818A-05056726997B}" type="slidenum">
              <a:rPr lang="ar-SA" altLang="en-US">
                <a:latin typeface="Calibri" pitchFamily="34" charset="0"/>
              </a:rPr>
              <a:pPr/>
              <a:t>8</a:t>
            </a:fld>
            <a:endParaRPr lang="ar-JO"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707EE66-8EC1-4B2C-9FD7-150A654FC95C}" type="slidenum">
              <a:rPr lang="ar-SA" altLang="ar-JO">
                <a:latin typeface="Calibri" pitchFamily="34" charset="0"/>
              </a:rPr>
              <a:pPr/>
              <a:t>15</a:t>
            </a:fld>
            <a:endParaRPr lang="en-US" altLang="ar-JO">
              <a:latin typeface="Calibri"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ar-JO" b="1">
                <a:solidFill>
                  <a:srgbClr val="003399"/>
                </a:solidFill>
              </a:rPr>
              <a:t>The pain usually settles over a period of a few days or weeks but frequently recurs and is associated with increasing stiffness of the neck</a:t>
            </a:r>
            <a:endParaRPr lang="en-US" altLang="ar-JO"/>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BC76F6A-C02C-4DED-98EB-D76163F82FC6}" type="slidenum">
              <a:rPr lang="ar-SA" altLang="ar-JO">
                <a:solidFill>
                  <a:srgbClr val="000000"/>
                </a:solidFill>
                <a:latin typeface="Calibri" pitchFamily="34" charset="0"/>
              </a:rPr>
              <a:pPr/>
              <a:t>22</a:t>
            </a:fld>
            <a:endParaRPr lang="ar-JO" altLang="ar-JO">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ar-JO"/>
              <a:t>to</a:t>
            </a:r>
            <a:r>
              <a:rPr lang="en-US" altLang="ar-JO" b="1"/>
              <a:t> </a:t>
            </a:r>
            <a:r>
              <a:rPr lang="ar-SA" altLang="ar-JO"/>
              <a:t>increase </a:t>
            </a:r>
            <a:r>
              <a:rPr lang="en-US" altLang="ar-JO"/>
              <a:t>the </a:t>
            </a:r>
            <a:r>
              <a:rPr lang="ar-SA" altLang="ar-JO"/>
              <a:t>blood flow bring</a:t>
            </a:r>
            <a:r>
              <a:rPr lang="en-US" altLang="ar-JO"/>
              <a:t>ing</a:t>
            </a:r>
            <a:r>
              <a:rPr lang="ar-SA" altLang="ar-JO"/>
              <a:t> more oxygen and nutrients to that</a:t>
            </a:r>
            <a:r>
              <a:rPr lang="en-US" altLang="ar-JO"/>
              <a:t> a</a:t>
            </a:r>
            <a:r>
              <a:rPr lang="ar-SA" altLang="ar-JO"/>
              <a:t>rea ,</a:t>
            </a:r>
            <a:r>
              <a:rPr lang="en-US" altLang="ar-JO"/>
              <a:t>to</a:t>
            </a:r>
            <a:r>
              <a:rPr lang="ar-SA" altLang="ar-JO"/>
              <a:t> remove waste products created by muscle spasms, and </a:t>
            </a:r>
            <a:r>
              <a:rPr lang="en-US" altLang="ar-JO"/>
              <a:t>this</a:t>
            </a:r>
            <a:r>
              <a:rPr lang="ar-SA" altLang="ar-JO"/>
              <a:t> also helps</a:t>
            </a:r>
            <a:r>
              <a:rPr lang="en-US" altLang="ar-JO"/>
              <a:t> in</a:t>
            </a:r>
            <a:r>
              <a:rPr lang="ar-SA" altLang="ar-JO"/>
              <a:t> healing</a:t>
            </a:r>
            <a:r>
              <a:rPr lang="en-US" altLang="ar-JO"/>
              <a:t>.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66021D3-EFF8-4178-B6FB-5B5C1993EC2D}" type="slidenum">
              <a:rPr lang="ar-SA" altLang="ar-JO">
                <a:latin typeface="Calibri" pitchFamily="34" charset="0"/>
              </a:rPr>
              <a:pPr/>
              <a:t>29</a:t>
            </a:fld>
            <a:endParaRPr lang="ar-JO" altLang="ar-JO">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ar-JO"/>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E628B3E2-AA81-475E-A54C-9A43F9C2E408}" type="slidenum">
              <a:rPr lang="ar-SA" altLang="ar-JO">
                <a:latin typeface="Calibri" pitchFamily="34" charset="0"/>
              </a:rPr>
              <a:pPr/>
              <a:t>32</a:t>
            </a:fld>
            <a:endParaRPr lang="ar-JO" altLang="ar-JO">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Sciatica refers to back pain caused by a problem with the sciatic nerve. This is a large nerve that runs from the lower back down the back of each leg. When something injures or puts pressure on the sciatic nerve, it can cause pain in the lower back that spreads to the hip, buttocks, and leg.</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B94E7BF7-879B-4294-B626-C311052B963D}" type="slidenum">
              <a:rPr lang="en-US">
                <a:latin typeface="Calibri" pitchFamily="34" charset="0"/>
              </a:rPr>
              <a:pPr/>
              <a:t>36</a:t>
            </a:fld>
            <a:endParaRPr lang="en-US">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e.g.: L4/L5 </a:t>
            </a:r>
          </a:p>
          <a:p>
            <a:r>
              <a:rPr lang="en-US">
                <a:cs typeface="Arial" pitchFamily="34" charset="0"/>
              </a:rPr>
              <a:t>1-Posterolateral disc prolapse : L5 nerve root compression(below)</a:t>
            </a:r>
          </a:p>
          <a:p>
            <a:r>
              <a:rPr lang="en-US">
                <a:cs typeface="Arial" pitchFamily="34" charset="0"/>
              </a:rPr>
              <a:t>2-Lateral : L4 compression (above)</a:t>
            </a:r>
          </a:p>
          <a:p>
            <a:endParaRPr lang="en-US">
              <a:cs typeface="Arial" pitchFamily="34" charset="0"/>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E3AC7AF-1C18-4EC6-AF70-DEC34EBA8169}" type="slidenum">
              <a:rPr lang="en-US">
                <a:latin typeface="Calibri" pitchFamily="34" charset="0"/>
              </a:rPr>
              <a:pPr/>
              <a:t>38</a:t>
            </a:fld>
            <a:endParaRPr lang="en-US">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Neurogenic Claudication is thought to arise from compression of, irritation to, or ischemia of the lumbosacral nerve roots.</a:t>
            </a:r>
          </a:p>
          <a:p>
            <a:r>
              <a:rPr lang="en-US">
                <a:cs typeface="Arial" pitchFamily="34" charset="0"/>
              </a:rPr>
              <a:t>This is in contrast to Vascular Claudication (VC), which is secondary to insufficiency of vascular supply to meet demand of muscles (pain is ischemic, but from muscles).</a:t>
            </a:r>
          </a:p>
          <a:p>
            <a:endParaRPr lang="en-US">
              <a:cs typeface="Arial" pitchFamily="34" charset="0"/>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B191A09-D754-4458-9B23-CF3533AAA10E}" type="slidenum">
              <a:rPr lang="en-US">
                <a:latin typeface="Calibri" pitchFamily="34" charset="0"/>
              </a:rPr>
              <a:pPr/>
              <a:t>49</a:t>
            </a:fld>
            <a:endParaRPr 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685800" y="1346947"/>
            <a:ext cx="77724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685800" y="4282763"/>
            <a:ext cx="77724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685800" y="1484779"/>
            <a:ext cx="7772400" cy="274320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13"/>
          <p:cNvGrpSpPr>
            <a:grpSpLocks noChangeAspect="1"/>
          </p:cNvGrpSpPr>
          <p:nvPr/>
        </p:nvGrpSpPr>
        <p:grpSpPr bwMode="auto">
          <a:xfrm>
            <a:off x="7234238" y="4106863"/>
            <a:ext cx="914400" cy="914400"/>
            <a:chOff x="9685338" y="4460675"/>
            <a:chExt cx="1080904" cy="1080902"/>
          </a:xfrm>
        </p:grpSpPr>
        <p:sp>
          <p:nvSpPr>
            <p:cNvPr id="8" name="Oval 7"/>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9" name="Oval 15"/>
            <p:cNvSpPr>
              <a:spLocks noChangeArrowheads="1"/>
            </p:cNvSpPr>
            <p:nvPr/>
          </p:nvSpPr>
          <p:spPr bwMode="auto">
            <a:xfrm>
              <a:off x="9794179" y="4569516"/>
              <a:ext cx="863222"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ctrTitle"/>
          </p:nvPr>
        </p:nvSpPr>
        <p:spPr>
          <a:xfrm>
            <a:off x="788670" y="1432223"/>
            <a:ext cx="7593330" cy="3035808"/>
          </a:xfrm>
        </p:spPr>
        <p:txBody>
          <a:bodyPr>
            <a:noAutofit/>
          </a:bodyPr>
          <a:lstStyle>
            <a:lvl1pPr algn="l">
              <a:lnSpc>
                <a:spcPct val="80000"/>
              </a:lnSpc>
              <a:defRPr sz="6400" b="0" cap="all" baseline="0">
                <a:blipFill dpi="0" rotWithShape="1">
                  <a:blip r:embed="rId3"/>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0" name="Date Placeholder 3"/>
          <p:cNvSpPr>
            <a:spLocks noGrp="1"/>
          </p:cNvSpPr>
          <p:nvPr>
            <p:ph type="dt" sz="half" idx="10"/>
          </p:nvPr>
        </p:nvSpPr>
        <p:spPr/>
        <p:txBody>
          <a:bodyPr/>
          <a:lstStyle>
            <a:lvl1pPr>
              <a:defRPr/>
            </a:lvl1pPr>
          </a:lstStyle>
          <a:p>
            <a:pPr>
              <a:defRPr/>
            </a:pPr>
            <a:fld id="{73DB5765-4EE9-400C-8ADF-9ED3A820510E}" type="datetime8">
              <a:rPr lang="ar-JO"/>
              <a:pPr>
                <a:defRPr/>
              </a:pPr>
              <a:t>05 آب، 23</a:t>
            </a:fld>
            <a:endParaRPr lang="ar-JO"/>
          </a:p>
        </p:txBody>
      </p:sp>
      <p:sp>
        <p:nvSpPr>
          <p:cNvPr id="11" name="Footer Placeholder 4"/>
          <p:cNvSpPr>
            <a:spLocks noGrp="1"/>
          </p:cNvSpPr>
          <p:nvPr>
            <p:ph type="ftr" sz="quarter" idx="11"/>
          </p:nvPr>
        </p:nvSpPr>
        <p:spPr>
          <a:xfrm>
            <a:off x="812800" y="6272213"/>
            <a:ext cx="4745038" cy="365125"/>
          </a:xfrm>
        </p:spPr>
        <p:txBody>
          <a:bodyPr/>
          <a:lstStyle>
            <a:lvl1pPr>
              <a:defRPr/>
            </a:lvl1pPr>
          </a:lstStyle>
          <a:p>
            <a:pPr>
              <a:defRPr/>
            </a:pPr>
            <a:endParaRPr lang="ar-JO"/>
          </a:p>
        </p:txBody>
      </p:sp>
      <p:sp>
        <p:nvSpPr>
          <p:cNvPr id="12" name="Slide Number Placeholder 5"/>
          <p:cNvSpPr>
            <a:spLocks noGrp="1"/>
          </p:cNvSpPr>
          <p:nvPr>
            <p:ph type="sldNum" sz="quarter" idx="12"/>
          </p:nvPr>
        </p:nvSpPr>
        <p:spPr>
          <a:xfrm>
            <a:off x="7243763" y="4227513"/>
            <a:ext cx="895350" cy="639762"/>
          </a:xfrm>
        </p:spPr>
        <p:txBody>
          <a:bodyPr/>
          <a:lstStyle>
            <a:lvl1pPr>
              <a:defRPr sz="2800"/>
            </a:lvl1pPr>
          </a:lstStyle>
          <a:p>
            <a:fld id="{5565CC63-E013-4105-87BE-93AD702E4621}" type="slidenum">
              <a:rPr lang="ar-SA" altLang="en-US"/>
              <a:pPr/>
              <a:t>‹#›</a:t>
            </a:fld>
            <a:endParaRPr lang="ar-JO" altLang="en-US"/>
          </a:p>
        </p:txBody>
      </p:sp>
    </p:spTree>
    <p:extLst>
      <p:ext uri="{BB962C8B-B14F-4D97-AF65-F5344CB8AC3E}">
        <p14:creationId xmlns:p14="http://schemas.microsoft.com/office/powerpoint/2010/main" val="199544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5431D1C-165E-49AF-B580-C710C6B89DAF}" type="datetime8">
              <a:rPr lang="ar-JO"/>
              <a:pPr>
                <a:defRPr/>
              </a:pPr>
              <a:t>05 آب، 23</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D92DFCF5-DC0E-4370-A2ED-0B527693BC9B}" type="slidenum">
              <a:rPr lang="ar-SA" altLang="en-US"/>
              <a:pPr/>
              <a:t>‹#›</a:t>
            </a:fld>
            <a:endParaRPr lang="ar-JO" altLang="en-US"/>
          </a:p>
        </p:txBody>
      </p:sp>
    </p:spTree>
    <p:extLst>
      <p:ext uri="{BB962C8B-B14F-4D97-AF65-F5344CB8AC3E}">
        <p14:creationId xmlns:p14="http://schemas.microsoft.com/office/powerpoint/2010/main" val="420298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F84DCED-35A2-4EEF-B212-90C0ECC869F1}" type="datetime8">
              <a:rPr lang="ar-JO"/>
              <a:pPr>
                <a:defRPr/>
              </a:pPr>
              <a:t>05 آب، 23</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A5D73770-9E88-48D8-83EA-B2B71F06695D}" type="slidenum">
              <a:rPr lang="ar-SA" altLang="en-US"/>
              <a:pPr/>
              <a:t>‹#›</a:t>
            </a:fld>
            <a:endParaRPr lang="ar-JO" altLang="en-US"/>
          </a:p>
        </p:txBody>
      </p:sp>
    </p:spTree>
    <p:extLst>
      <p:ext uri="{BB962C8B-B14F-4D97-AF65-F5344CB8AC3E}">
        <p14:creationId xmlns:p14="http://schemas.microsoft.com/office/powerpoint/2010/main" val="216836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JO"/>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Date Placeholder 4"/>
          <p:cNvSpPr>
            <a:spLocks noGrp="1" noChangeArrowheads="1"/>
          </p:cNvSpPr>
          <p:nvPr>
            <p:ph type="dt" sz="half" idx="10"/>
          </p:nvPr>
        </p:nvSpPr>
        <p:spPr/>
        <p:txBody>
          <a:bodyPr/>
          <a:lstStyle>
            <a:lvl1pPr>
              <a:defRPr/>
            </a:lvl1pPr>
          </a:lstStyle>
          <a:p>
            <a:pPr>
              <a:defRPr/>
            </a:pPr>
            <a:fld id="{36395C97-FC06-40F1-B26C-423CC568B05C}" type="datetime8">
              <a:rPr lang="ar-JO"/>
              <a:pPr>
                <a:defRPr/>
              </a:pPr>
              <a:t>05 آب، 23</a:t>
            </a:fld>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CFEB5273-652E-47FA-90C6-D5F8BBB1775A}" type="slidenum">
              <a:rPr lang="ar-SA" altLang="en-US"/>
              <a:pPr/>
              <a:t>‹#›</a:t>
            </a:fld>
            <a:endParaRPr lang="en-US" altLang="en-US"/>
          </a:p>
        </p:txBody>
      </p:sp>
    </p:spTree>
    <p:extLst>
      <p:ext uri="{BB962C8B-B14F-4D97-AF65-F5344CB8AC3E}">
        <p14:creationId xmlns:p14="http://schemas.microsoft.com/office/powerpoint/2010/main" val="184317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D549AEB-8660-4948-A808-8DB6FED41271}" type="datetime8">
              <a:rPr lang="ar-JO"/>
              <a:pPr>
                <a:defRPr/>
              </a:pPr>
              <a:t>05 آب، 23</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C0E4B83B-247D-4EA4-9E7F-5F54FE27B630}" type="slidenum">
              <a:rPr lang="ar-SA" altLang="en-US"/>
              <a:pPr/>
              <a:t>‹#›</a:t>
            </a:fld>
            <a:endParaRPr lang="ar-JO" altLang="en-US"/>
          </a:p>
        </p:txBody>
      </p:sp>
    </p:spTree>
    <p:extLst>
      <p:ext uri="{BB962C8B-B14F-4D97-AF65-F5344CB8AC3E}">
        <p14:creationId xmlns:p14="http://schemas.microsoft.com/office/powerpoint/2010/main" val="12675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4917989"/>
            <a:ext cx="9144000" cy="194001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10"/>
          <p:cNvGrpSpPr>
            <a:grpSpLocks noChangeAspect="1"/>
          </p:cNvGrpSpPr>
          <p:nvPr/>
        </p:nvGrpSpPr>
        <p:grpSpPr bwMode="auto">
          <a:xfrm>
            <a:off x="633413" y="2430463"/>
            <a:ext cx="914400" cy="914400"/>
            <a:chOff x="9685338" y="4460675"/>
            <a:chExt cx="1080904" cy="1080902"/>
          </a:xfrm>
        </p:grpSpPr>
        <p:sp>
          <p:nvSpPr>
            <p:cNvPr id="6" name="Oval 5"/>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7" name="Oval 13"/>
            <p:cNvSpPr>
              <a:spLocks noChangeArrowheads="1"/>
            </p:cNvSpPr>
            <p:nvPr/>
          </p:nvSpPr>
          <p:spPr bwMode="auto">
            <a:xfrm>
              <a:off x="9794179" y="4569516"/>
              <a:ext cx="863222"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title"/>
          </p:nvPr>
        </p:nvSpPr>
        <p:spPr>
          <a:xfrm>
            <a:off x="1625346" y="1225296"/>
            <a:ext cx="6960870" cy="3520440"/>
          </a:xfrm>
        </p:spPr>
        <p:txBody>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6445250" y="6272213"/>
            <a:ext cx="1982788" cy="365125"/>
          </a:xfrm>
        </p:spPr>
        <p:txBody>
          <a:bodyPr/>
          <a:lstStyle>
            <a:lvl1pPr>
              <a:defRPr>
                <a:solidFill>
                  <a:schemeClr val="accent1">
                    <a:lumMod val="50000"/>
                  </a:schemeClr>
                </a:solidFill>
              </a:defRPr>
            </a:lvl1pPr>
          </a:lstStyle>
          <a:p>
            <a:pPr>
              <a:defRPr/>
            </a:pPr>
            <a:fld id="{D4919619-7647-4DB1-B5D2-ED1757F1C10F}" type="datetime8">
              <a:rPr lang="ar-JO"/>
              <a:pPr>
                <a:defRPr/>
              </a:pPr>
              <a:t>05 آب، 23</a:t>
            </a:fld>
            <a:endParaRPr lang="ar-JO"/>
          </a:p>
        </p:txBody>
      </p:sp>
      <p:sp>
        <p:nvSpPr>
          <p:cNvPr id="9" name="Footer Placeholder 4"/>
          <p:cNvSpPr>
            <a:spLocks noGrp="1"/>
          </p:cNvSpPr>
          <p:nvPr>
            <p:ph type="ftr" sz="quarter" idx="11"/>
          </p:nvPr>
        </p:nvSpPr>
        <p:spPr>
          <a:xfrm>
            <a:off x="1636713" y="6272213"/>
            <a:ext cx="4745037" cy="365125"/>
          </a:xfrm>
        </p:spPr>
        <p:txBody>
          <a:bodyPr/>
          <a:lstStyle>
            <a:lvl1pPr>
              <a:defRPr>
                <a:solidFill>
                  <a:schemeClr val="accent1">
                    <a:lumMod val="50000"/>
                  </a:schemeClr>
                </a:solidFill>
              </a:defRPr>
            </a:lvl1pPr>
          </a:lstStyle>
          <a:p>
            <a:pPr>
              <a:defRPr/>
            </a:pPr>
            <a:endParaRPr lang="ar-JO"/>
          </a:p>
        </p:txBody>
      </p:sp>
      <p:sp>
        <p:nvSpPr>
          <p:cNvPr id="10" name="Slide Number Placeholder 5"/>
          <p:cNvSpPr>
            <a:spLocks noGrp="1"/>
          </p:cNvSpPr>
          <p:nvPr>
            <p:ph type="sldNum" sz="quarter" idx="12"/>
          </p:nvPr>
        </p:nvSpPr>
        <p:spPr>
          <a:xfrm>
            <a:off x="646113" y="2508250"/>
            <a:ext cx="890587" cy="720725"/>
          </a:xfrm>
        </p:spPr>
        <p:txBody>
          <a:bodyPr/>
          <a:lstStyle>
            <a:lvl1pPr>
              <a:defRPr sz="2800"/>
            </a:lvl1pPr>
          </a:lstStyle>
          <a:p>
            <a:fld id="{5247D2CD-7730-4760-BE34-58B89F4B1EEE}" type="slidenum">
              <a:rPr lang="ar-SA" altLang="en-US"/>
              <a:pPr/>
              <a:t>‹#›</a:t>
            </a:fld>
            <a:endParaRPr lang="ar-JO" altLang="en-US"/>
          </a:p>
        </p:txBody>
      </p:sp>
    </p:spTree>
    <p:extLst>
      <p:ext uri="{BB962C8B-B14F-4D97-AF65-F5344CB8AC3E}">
        <p14:creationId xmlns:p14="http://schemas.microsoft.com/office/powerpoint/2010/main" val="25303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70E2C4E-89D6-48D8-AC8B-60EE4C0ED0BE}" type="datetime8">
              <a:rPr lang="ar-JO"/>
              <a:pPr>
                <a:defRPr/>
              </a:pPr>
              <a:t>05 آب، 23</a:t>
            </a:fld>
            <a:endParaRPr lang="ar-JO"/>
          </a:p>
        </p:txBody>
      </p:sp>
      <p:sp>
        <p:nvSpPr>
          <p:cNvPr id="6" name="Footer Placeholder 4"/>
          <p:cNvSpPr>
            <a:spLocks noGrp="1"/>
          </p:cNvSpPr>
          <p:nvPr>
            <p:ph type="ftr" sz="quarter" idx="11"/>
          </p:nvPr>
        </p:nvSpPr>
        <p:spPr/>
        <p:txBody>
          <a:bodyPr/>
          <a:lstStyle>
            <a:lvl1pPr>
              <a:defRPr/>
            </a:lvl1pPr>
          </a:lstStyle>
          <a:p>
            <a:pPr>
              <a:defRPr/>
            </a:pPr>
            <a:endParaRPr lang="ar-JO"/>
          </a:p>
        </p:txBody>
      </p:sp>
      <p:sp>
        <p:nvSpPr>
          <p:cNvPr id="7" name="Slide Number Placeholder 5"/>
          <p:cNvSpPr>
            <a:spLocks noGrp="1"/>
          </p:cNvSpPr>
          <p:nvPr>
            <p:ph type="sldNum" sz="quarter" idx="12"/>
          </p:nvPr>
        </p:nvSpPr>
        <p:spPr/>
        <p:txBody>
          <a:bodyPr/>
          <a:lstStyle>
            <a:lvl1pPr>
              <a:defRPr/>
            </a:lvl1pPr>
          </a:lstStyle>
          <a:p>
            <a:fld id="{2D3F8DCE-9768-459E-9118-96E9EAE58676}" type="slidenum">
              <a:rPr lang="ar-SA" altLang="en-US"/>
              <a:pPr/>
              <a:t>‹#›</a:t>
            </a:fld>
            <a:endParaRPr lang="ar-JO" altLang="en-US"/>
          </a:p>
        </p:txBody>
      </p:sp>
    </p:spTree>
    <p:extLst>
      <p:ext uri="{BB962C8B-B14F-4D97-AF65-F5344CB8AC3E}">
        <p14:creationId xmlns:p14="http://schemas.microsoft.com/office/powerpoint/2010/main" val="341458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3E07FA5-7560-4C1D-97FB-6B080E640825}" type="datetime8">
              <a:rPr lang="ar-JO"/>
              <a:pPr>
                <a:defRPr/>
              </a:pPr>
              <a:t>05 آب، 23</a:t>
            </a:fld>
            <a:endParaRPr lang="ar-JO"/>
          </a:p>
        </p:txBody>
      </p:sp>
      <p:sp>
        <p:nvSpPr>
          <p:cNvPr id="8" name="Footer Placeholder 4"/>
          <p:cNvSpPr>
            <a:spLocks noGrp="1"/>
          </p:cNvSpPr>
          <p:nvPr>
            <p:ph type="ftr" sz="quarter" idx="11"/>
          </p:nvPr>
        </p:nvSpPr>
        <p:spPr/>
        <p:txBody>
          <a:bodyPr/>
          <a:lstStyle>
            <a:lvl1pPr>
              <a:defRPr/>
            </a:lvl1pPr>
          </a:lstStyle>
          <a:p>
            <a:pPr>
              <a:defRPr/>
            </a:pPr>
            <a:endParaRPr lang="ar-JO"/>
          </a:p>
        </p:txBody>
      </p:sp>
      <p:sp>
        <p:nvSpPr>
          <p:cNvPr id="9" name="Slide Number Placeholder 5"/>
          <p:cNvSpPr>
            <a:spLocks noGrp="1"/>
          </p:cNvSpPr>
          <p:nvPr>
            <p:ph type="sldNum" sz="quarter" idx="12"/>
          </p:nvPr>
        </p:nvSpPr>
        <p:spPr/>
        <p:txBody>
          <a:bodyPr/>
          <a:lstStyle>
            <a:lvl1pPr>
              <a:defRPr/>
            </a:lvl1pPr>
          </a:lstStyle>
          <a:p>
            <a:fld id="{CE32BE91-708A-4F9E-A1BB-6F57779C6B56}" type="slidenum">
              <a:rPr lang="ar-SA" altLang="en-US"/>
              <a:pPr/>
              <a:t>‹#›</a:t>
            </a:fld>
            <a:endParaRPr lang="ar-JO" altLang="en-US"/>
          </a:p>
        </p:txBody>
      </p:sp>
    </p:spTree>
    <p:extLst>
      <p:ext uri="{BB962C8B-B14F-4D97-AF65-F5344CB8AC3E}">
        <p14:creationId xmlns:p14="http://schemas.microsoft.com/office/powerpoint/2010/main" val="386496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2552D74-230F-4DEC-8EB5-A6200B22FCB7}" type="datetime8">
              <a:rPr lang="ar-JO"/>
              <a:pPr>
                <a:defRPr/>
              </a:pPr>
              <a:t>05 آب، 23</a:t>
            </a:fld>
            <a:endParaRPr lang="ar-JO"/>
          </a:p>
        </p:txBody>
      </p:sp>
      <p:sp>
        <p:nvSpPr>
          <p:cNvPr id="4" name="Footer Placeholder 4"/>
          <p:cNvSpPr>
            <a:spLocks noGrp="1"/>
          </p:cNvSpPr>
          <p:nvPr>
            <p:ph type="ftr" sz="quarter" idx="11"/>
          </p:nvPr>
        </p:nvSpPr>
        <p:spPr/>
        <p:txBody>
          <a:bodyPr/>
          <a:lstStyle>
            <a:lvl1pPr>
              <a:defRPr/>
            </a:lvl1pPr>
          </a:lstStyle>
          <a:p>
            <a:pPr>
              <a:defRPr/>
            </a:pPr>
            <a:endParaRPr lang="ar-JO"/>
          </a:p>
        </p:txBody>
      </p:sp>
      <p:sp>
        <p:nvSpPr>
          <p:cNvPr id="5" name="Slide Number Placeholder 5"/>
          <p:cNvSpPr>
            <a:spLocks noGrp="1"/>
          </p:cNvSpPr>
          <p:nvPr>
            <p:ph type="sldNum" sz="quarter" idx="12"/>
          </p:nvPr>
        </p:nvSpPr>
        <p:spPr/>
        <p:txBody>
          <a:bodyPr/>
          <a:lstStyle>
            <a:lvl1pPr>
              <a:defRPr/>
            </a:lvl1pPr>
          </a:lstStyle>
          <a:p>
            <a:fld id="{B68B14E5-914D-4169-A982-493BE6D11F8C}" type="slidenum">
              <a:rPr lang="ar-SA" altLang="en-US"/>
              <a:pPr/>
              <a:t>‹#›</a:t>
            </a:fld>
            <a:endParaRPr lang="ar-JO" altLang="en-US"/>
          </a:p>
        </p:txBody>
      </p:sp>
    </p:spTree>
    <p:extLst>
      <p:ext uri="{BB962C8B-B14F-4D97-AF65-F5344CB8AC3E}">
        <p14:creationId xmlns:p14="http://schemas.microsoft.com/office/powerpoint/2010/main" val="228045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ED97B1-F459-4191-A883-8B94D9A06DB6}" type="datetime8">
              <a:rPr lang="ar-JO"/>
              <a:pPr>
                <a:defRPr/>
              </a:pPr>
              <a:t>05 آب، 23</a:t>
            </a:fld>
            <a:endParaRPr lang="ar-JO"/>
          </a:p>
        </p:txBody>
      </p:sp>
      <p:sp>
        <p:nvSpPr>
          <p:cNvPr id="3" name="Footer Placeholder 4"/>
          <p:cNvSpPr>
            <a:spLocks noGrp="1"/>
          </p:cNvSpPr>
          <p:nvPr>
            <p:ph type="ftr" sz="quarter" idx="11"/>
          </p:nvPr>
        </p:nvSpPr>
        <p:spPr/>
        <p:txBody>
          <a:bodyPr/>
          <a:lstStyle>
            <a:lvl1pPr>
              <a:defRPr/>
            </a:lvl1pPr>
          </a:lstStyle>
          <a:p>
            <a:pPr>
              <a:defRPr/>
            </a:pPr>
            <a:endParaRPr lang="ar-JO"/>
          </a:p>
        </p:txBody>
      </p:sp>
      <p:sp>
        <p:nvSpPr>
          <p:cNvPr id="4" name="Slide Number Placeholder 5"/>
          <p:cNvSpPr>
            <a:spLocks noGrp="1"/>
          </p:cNvSpPr>
          <p:nvPr>
            <p:ph type="sldNum" sz="quarter" idx="12"/>
          </p:nvPr>
        </p:nvSpPr>
        <p:spPr/>
        <p:txBody>
          <a:bodyPr/>
          <a:lstStyle>
            <a:lvl1pPr>
              <a:defRPr/>
            </a:lvl1pPr>
          </a:lstStyle>
          <a:p>
            <a:fld id="{5030B944-799E-4595-BF4E-D7755BDD5B7B}" type="slidenum">
              <a:rPr lang="ar-SA" altLang="en-US"/>
              <a:pPr/>
              <a:t>‹#›</a:t>
            </a:fld>
            <a:endParaRPr lang="ar-JO" altLang="en-US"/>
          </a:p>
        </p:txBody>
      </p:sp>
    </p:spTree>
    <p:extLst>
      <p:ext uri="{BB962C8B-B14F-4D97-AF65-F5344CB8AC3E}">
        <p14:creationId xmlns:p14="http://schemas.microsoft.com/office/powerpoint/2010/main" val="263659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6227806" y="1"/>
            <a:ext cx="291619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p:cNvGrpSpPr>
            <a:grpSpLocks/>
          </p:cNvGrpSpPr>
          <p:nvPr/>
        </p:nvGrpSpPr>
        <p:grpSpPr bwMode="auto">
          <a:xfrm>
            <a:off x="8523288" y="6254750"/>
            <a:ext cx="39211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8"/>
          <p:cNvSpPr>
            <a:spLocks noGrp="1"/>
          </p:cNvSpPr>
          <p:nvPr>
            <p:ph type="dt" sz="half" idx="10"/>
          </p:nvPr>
        </p:nvSpPr>
        <p:spPr/>
        <p:txBody>
          <a:bodyPr/>
          <a:lstStyle>
            <a:lvl1pPr>
              <a:defRPr/>
            </a:lvl1pPr>
          </a:lstStyle>
          <a:p>
            <a:pPr>
              <a:defRPr/>
            </a:pPr>
            <a:fld id="{35E25282-03E8-47B3-9D36-4CF468300D19}" type="datetime8">
              <a:rPr lang="ar-JO"/>
              <a:pPr>
                <a:defRPr/>
              </a:pPr>
              <a:t>05 آب، 23</a:t>
            </a:fld>
            <a:endParaRPr lang="ar-JO"/>
          </a:p>
        </p:txBody>
      </p:sp>
      <p:sp>
        <p:nvSpPr>
          <p:cNvPr id="10" name="Footer Placeholder 9"/>
          <p:cNvSpPr>
            <a:spLocks noGrp="1"/>
          </p:cNvSpPr>
          <p:nvPr>
            <p:ph type="ftr" sz="quarter" idx="11"/>
          </p:nvPr>
        </p:nvSpPr>
        <p:spPr/>
        <p:txBody>
          <a:bodyPr/>
          <a:lstStyle>
            <a:lvl1pPr>
              <a:defRPr/>
            </a:lvl1pPr>
          </a:lstStyle>
          <a:p>
            <a:pPr>
              <a:defRPr/>
            </a:pPr>
            <a:endParaRPr lang="ar-JO"/>
          </a:p>
        </p:txBody>
      </p:sp>
      <p:sp>
        <p:nvSpPr>
          <p:cNvPr id="11" name="Slide Number Placeholder 10"/>
          <p:cNvSpPr>
            <a:spLocks noGrp="1"/>
          </p:cNvSpPr>
          <p:nvPr>
            <p:ph type="sldNum" sz="quarter" idx="12"/>
          </p:nvPr>
        </p:nvSpPr>
        <p:spPr/>
        <p:txBody>
          <a:bodyPr/>
          <a:lstStyle>
            <a:lvl1pPr>
              <a:defRPr/>
            </a:lvl1pPr>
          </a:lstStyle>
          <a:p>
            <a:fld id="{3F7DD9AC-07EB-4DFD-BB4D-F9F9C84AF705}" type="slidenum">
              <a:rPr lang="ar-SA" altLang="en-US"/>
              <a:pPr/>
              <a:t>‹#›</a:t>
            </a:fld>
            <a:endParaRPr lang="ar-JO" altLang="en-US"/>
          </a:p>
        </p:txBody>
      </p:sp>
    </p:spTree>
    <p:extLst>
      <p:ext uri="{BB962C8B-B14F-4D97-AF65-F5344CB8AC3E}">
        <p14:creationId xmlns:p14="http://schemas.microsoft.com/office/powerpoint/2010/main" val="254791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6227806" y="1"/>
            <a:ext cx="291619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p:cNvGrpSpPr>
            <a:grpSpLocks/>
          </p:cNvGrpSpPr>
          <p:nvPr/>
        </p:nvGrpSpPr>
        <p:grpSpPr bwMode="auto">
          <a:xfrm>
            <a:off x="8523288" y="6254750"/>
            <a:ext cx="39211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7"/>
          <p:cNvSpPr>
            <a:spLocks noGrp="1"/>
          </p:cNvSpPr>
          <p:nvPr>
            <p:ph type="dt" sz="half" idx="10"/>
          </p:nvPr>
        </p:nvSpPr>
        <p:spPr/>
        <p:txBody>
          <a:bodyPr/>
          <a:lstStyle>
            <a:lvl1pPr>
              <a:defRPr/>
            </a:lvl1pPr>
          </a:lstStyle>
          <a:p>
            <a:pPr>
              <a:defRPr/>
            </a:pPr>
            <a:fld id="{835512F9-4518-4792-8DFF-694184F25984}" type="datetime8">
              <a:rPr lang="ar-JO"/>
              <a:pPr>
                <a:defRPr/>
              </a:pPr>
              <a:t>05 آب، 23</a:t>
            </a:fld>
            <a:endParaRPr lang="ar-JO"/>
          </a:p>
        </p:txBody>
      </p:sp>
      <p:sp>
        <p:nvSpPr>
          <p:cNvPr id="10" name="Slide Number Placeholder 9"/>
          <p:cNvSpPr>
            <a:spLocks noGrp="1"/>
          </p:cNvSpPr>
          <p:nvPr>
            <p:ph type="sldNum" sz="quarter" idx="11"/>
          </p:nvPr>
        </p:nvSpPr>
        <p:spPr/>
        <p:txBody>
          <a:bodyPr/>
          <a:lstStyle>
            <a:lvl1pPr>
              <a:defRPr/>
            </a:lvl1pPr>
          </a:lstStyle>
          <a:p>
            <a:fld id="{B6B70423-FC22-488E-824C-8B9E56E719BF}" type="slidenum">
              <a:rPr lang="ar-SA" altLang="en-US"/>
              <a:pPr/>
              <a:t>‹#›</a:t>
            </a:fld>
            <a:endParaRPr lang="ar-JO" altLang="en-US"/>
          </a:p>
        </p:txBody>
      </p:sp>
    </p:spTree>
    <p:extLst>
      <p:ext uri="{BB962C8B-B14F-4D97-AF65-F5344CB8AC3E}">
        <p14:creationId xmlns:p14="http://schemas.microsoft.com/office/powerpoint/2010/main" val="144639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3.pn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image" Target="../media/image2.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1"/>
          <p:cNvGrpSpPr>
            <a:grpSpLocks/>
          </p:cNvGrpSpPr>
          <p:nvPr/>
        </p:nvGrpSpPr>
        <p:grpSpPr bwMode="auto">
          <a:xfrm>
            <a:off x="8523288" y="6254750"/>
            <a:ext cx="392112" cy="393700"/>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1035" name="Oval 8"/>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Placeholder 1"/>
          <p:cNvSpPr>
            <a:spLocks noGrp="1"/>
          </p:cNvSpPr>
          <p:nvPr>
            <p:ph type="title"/>
          </p:nvPr>
        </p:nvSpPr>
        <p:spPr>
          <a:xfrm>
            <a:off x="685800" y="484188"/>
            <a:ext cx="7772400" cy="1609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685800" y="2120900"/>
            <a:ext cx="7772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992813" y="6272213"/>
            <a:ext cx="2454275"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fld id="{794701BC-217F-45A0-88E8-64CE22E127B5}" type="datetime8">
              <a:rPr lang="ar-JO"/>
              <a:pPr>
                <a:defRPr/>
              </a:pPr>
              <a:t>05 آب، 23</a:t>
            </a:fld>
            <a:endParaRPr lang="ar-JO"/>
          </a:p>
        </p:txBody>
      </p:sp>
      <p:sp>
        <p:nvSpPr>
          <p:cNvPr id="5" name="Footer Placeholder 4"/>
          <p:cNvSpPr>
            <a:spLocks noGrp="1"/>
          </p:cNvSpPr>
          <p:nvPr>
            <p:ph type="ftr" sz="quarter" idx="3"/>
          </p:nvPr>
        </p:nvSpPr>
        <p:spPr>
          <a:xfrm>
            <a:off x="685800" y="6272213"/>
            <a:ext cx="4745038"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ar-JO"/>
          </a:p>
        </p:txBody>
      </p:sp>
      <p:sp>
        <p:nvSpPr>
          <p:cNvPr id="6" name="Slide Number Placeholder 5"/>
          <p:cNvSpPr>
            <a:spLocks noGrp="1"/>
          </p:cNvSpPr>
          <p:nvPr>
            <p:ph type="sldNum" sz="quarter" idx="4"/>
          </p:nvPr>
        </p:nvSpPr>
        <p:spPr>
          <a:xfrm>
            <a:off x="8483600" y="6272213"/>
            <a:ext cx="479425" cy="365125"/>
          </a:xfrm>
          <a:prstGeom prst="rect">
            <a:avLst/>
          </a:prstGeom>
        </p:spPr>
        <p:txBody>
          <a:bodyPr vert="horz" wrap="square" lIns="91440" tIns="45720" rIns="91440" bIns="45720" numCol="1" anchor="ctr" anchorCtr="0" compatLnSpc="1">
            <a:prstTxWarp prst="textNoShape">
              <a:avLst/>
            </a:prstTxWarp>
          </a:bodyPr>
          <a:lstStyle>
            <a:lvl1pPr algn="ctr">
              <a:defRPr sz="1100" b="1">
                <a:solidFill>
                  <a:srgbClr val="FFFFFF"/>
                </a:solidFill>
                <a:latin typeface="Rockwell" pitchFamily="18" charset="0"/>
              </a:defRPr>
            </a:lvl1pPr>
          </a:lstStyle>
          <a:p>
            <a:fld id="{8715CC56-3CED-49D5-915F-4556D17BA467}" type="slidenum">
              <a:rPr lang="ar-SA" altLang="en-US"/>
              <a:pPr/>
              <a:t>‹#›</a:t>
            </a:fld>
            <a:endParaRPr lang="ar-JO" altLang="en-US"/>
          </a:p>
        </p:txBody>
      </p:sp>
    </p:spTree>
  </p:cSld>
  <p:clrMap bg1="lt1" tx1="dk1" bg2="lt2" tx2="dk2" accent1="accent1" accent2="accent2" accent3="accent3" accent4="accent4" accent5="accent5" accent6="accent6" hlink="hlink" folHlink="folHlink"/>
  <p:sldLayoutIdLst>
    <p:sldLayoutId id="2147484270" r:id="rId1"/>
    <p:sldLayoutId id="2147484263" r:id="rId2"/>
    <p:sldLayoutId id="2147484271" r:id="rId3"/>
    <p:sldLayoutId id="2147484264" r:id="rId4"/>
    <p:sldLayoutId id="2147484265" r:id="rId5"/>
    <p:sldLayoutId id="2147484266" r:id="rId6"/>
    <p:sldLayoutId id="2147484267" r:id="rId7"/>
    <p:sldLayoutId id="2147484272" r:id="rId8"/>
    <p:sldLayoutId id="2147484273" r:id="rId9"/>
    <p:sldLayoutId id="2147484268" r:id="rId10"/>
    <p:sldLayoutId id="2147484269" r:id="rId11"/>
    <p:sldLayoutId id="2147484274" r:id="rId12"/>
  </p:sldLayoutIdLst>
  <p:hf hdr="0" ftr="0" dt="0"/>
  <p:txStyles>
    <p:titleStyle>
      <a:lvl1pPr algn="l" rtl="0" eaLnBrk="0" fontAlgn="base" hangingPunct="0">
        <a:lnSpc>
          <a:spcPct val="90000"/>
        </a:lnSpc>
        <a:spcBef>
          <a:spcPct val="0"/>
        </a:spcBef>
        <a:spcAft>
          <a:spcPct val="0"/>
        </a:spcAft>
        <a:defRPr sz="4200" kern="1200" cap="all">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2pPr>
      <a:lvl3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3pPr>
      <a:lvl4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4pPr>
      <a:lvl5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9pPr>
    </p:titleStyle>
    <p:bodyStyle>
      <a:lvl1pPr marL="182563" indent="-182563" algn="l" rtl="0" eaLnBrk="0" fontAlgn="base" hangingPunct="0">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13.gif"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5.gif" /><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image" Target="../media/image18.gif" /><Relationship Id="rId1" Type="http://schemas.openxmlformats.org/officeDocument/2006/relationships/slideLayout" Target="../slideLayouts/slideLayout12.xml" /></Relationships>
</file>

<file path=ppt/slides/_rels/slide18.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24.gif"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notesSlide" Target="../notesSlides/notesSlide5.xml" /><Relationship Id="rId1" Type="http://schemas.openxmlformats.org/officeDocument/2006/relationships/slideLayout" Target="../slideLayouts/slideLayout7.xml" /><Relationship Id="rId4" Type="http://schemas.openxmlformats.org/officeDocument/2006/relationships/image" Target="../media/image29.jpe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30.jpeg" /><Relationship Id="rId1" Type="http://schemas.openxmlformats.org/officeDocument/2006/relationships/slideLayout" Target="../slideLayouts/slideLayout2.xml" /><Relationship Id="rId4" Type="http://schemas.openxmlformats.org/officeDocument/2006/relationships/image" Target="../media/image32.jpeg"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33.gif"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notesSlide" Target="../notesSlides/notesSlide8.xml" /><Relationship Id="rId1" Type="http://schemas.openxmlformats.org/officeDocument/2006/relationships/slideLayout" Target="../slideLayouts/slideLayout2.xml" /><Relationship Id="rId4" Type="http://schemas.openxmlformats.org/officeDocument/2006/relationships/image" Target="../media/image37.png" /></Relationships>
</file>

<file path=ppt/slides/_rels/slide39.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7.xml" /></Relationships>
</file>

<file path=ppt/slides/_rels/slide59.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0.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971550" y="1989138"/>
            <a:ext cx="7021513" cy="1470025"/>
          </a:xfrm>
          <a:ln w="76200"/>
        </p:spPr>
        <p:txBody>
          <a:bodyPr rtlCol="1"/>
          <a:lstStyle/>
          <a:p>
            <a:pPr eaLnBrk="1" fontAlgn="auto" hangingPunct="1">
              <a:spcAft>
                <a:spcPts val="0"/>
              </a:spcAft>
              <a:defRPr/>
            </a:pPr>
            <a:r>
              <a:rPr lang="en-US" sz="6000" b="1" dirty="0">
                <a:solidFill>
                  <a:schemeClr val="bg2">
                    <a:lumMod val="25000"/>
                  </a:schemeClr>
                </a:solidFill>
                <a:latin typeface="Arabic Typesetting" panose="03020402040406030203" pitchFamily="66" charset="-78"/>
                <a:cs typeface="Arabic Typesetting" panose="03020402040406030203" pitchFamily="66" charset="-78"/>
              </a:rPr>
              <a:t>Spinal Degenerative Diseases</a:t>
            </a:r>
          </a:p>
        </p:txBody>
      </p:sp>
      <p:sp>
        <p:nvSpPr>
          <p:cNvPr id="4" name="Slide Number Placeholder 3"/>
          <p:cNvSpPr>
            <a:spLocks noGrp="1"/>
          </p:cNvSpPr>
          <p:nvPr>
            <p:ph type="sldNum" sz="quarter" idx="12"/>
          </p:nvPr>
        </p:nvSpPr>
        <p:spPr>
          <a:xfrm>
            <a:off x="-554188" y="4057022"/>
            <a:ext cx="6462713" cy="2249487"/>
          </a:xfrm>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r>
              <a:rPr lang="en-US" altLang="en-US" dirty="0" err="1">
                <a:solidFill>
                  <a:srgbClr val="898989"/>
                </a:solidFill>
              </a:rPr>
              <a:t>Wajd</a:t>
            </a:r>
            <a:r>
              <a:rPr lang="en-US" altLang="en-US" dirty="0">
                <a:solidFill>
                  <a:srgbClr val="898989"/>
                </a:solidFill>
              </a:rPr>
              <a:t> al </a:t>
            </a:r>
            <a:r>
              <a:rPr lang="en-US" altLang="en-US" dirty="0" err="1">
                <a:solidFill>
                  <a:srgbClr val="898989"/>
                </a:solidFill>
              </a:rPr>
              <a:t>habashneh</a:t>
            </a:r>
            <a:r>
              <a:rPr lang="en-US" altLang="en-US" dirty="0">
                <a:solidFill>
                  <a:srgbClr val="898989"/>
                </a:solidFill>
              </a:rPr>
              <a:t> </a:t>
            </a:r>
          </a:p>
          <a:p>
            <a:r>
              <a:rPr lang="en-US" altLang="en-US" dirty="0">
                <a:solidFill>
                  <a:srgbClr val="898989"/>
                </a:solidFill>
              </a:rPr>
              <a:t>Rahaf </a:t>
            </a:r>
            <a:r>
              <a:rPr lang="en-US" altLang="en-US" dirty="0" err="1">
                <a:solidFill>
                  <a:srgbClr val="898989"/>
                </a:solidFill>
              </a:rPr>
              <a:t>abu</a:t>
            </a:r>
            <a:r>
              <a:rPr lang="en-US" altLang="en-US" dirty="0">
                <a:solidFill>
                  <a:srgbClr val="898989"/>
                </a:solidFill>
              </a:rPr>
              <a:t> </a:t>
            </a:r>
            <a:r>
              <a:rPr lang="en-US" altLang="en-US" dirty="0" err="1">
                <a:solidFill>
                  <a:srgbClr val="898989"/>
                </a:solidFill>
              </a:rPr>
              <a:t>salm</a:t>
            </a:r>
            <a:r>
              <a:rPr lang="en-US" altLang="en-US" dirty="0">
                <a:solidFill>
                  <a:srgbClr val="898989"/>
                </a:solidFill>
              </a:rPr>
              <a:t> </a:t>
            </a:r>
            <a:endParaRPr lang="ar-JO" altLang="en-US" dirty="0">
              <a:solidFill>
                <a:srgbClr val="89898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srcRect/>
          <a:stretch>
            <a:fillRect/>
          </a:stretch>
        </p:blipFill>
        <p:spPr bwMode="auto">
          <a:xfrm>
            <a:off x="900113" y="1033463"/>
            <a:ext cx="7315200" cy="4772025"/>
          </a:xfrm>
          <a:prstGeom prst="rect">
            <a:avLst/>
          </a:prstGeom>
          <a:ln w="228600" cap="sq" cmpd="thickThin">
            <a:solidFill>
              <a:srgbClr val="000000"/>
            </a:solidFill>
            <a:prstDash val="solid"/>
            <a:miter lim="800000"/>
          </a:ln>
          <a:effectLst>
            <a:innerShdw blurRad="76200">
              <a:srgbClr val="000000"/>
            </a:innerShdw>
          </a:effectLst>
        </p:spPr>
      </p:pic>
      <p:sp>
        <p:nvSpPr>
          <p:cNvPr id="3" name="Slide Number Placeholder 2"/>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440CB43-0BAE-4734-9024-69BAF8DDCDDE}" type="slidenum">
              <a:rPr lang="ar-SA" altLang="en-US">
                <a:solidFill>
                  <a:srgbClr val="898989"/>
                </a:solidFill>
              </a:rPr>
              <a:pPr/>
              <a:t>10</a:t>
            </a:fld>
            <a:endParaRPr lang="ar-JO" altLang="en-US">
              <a:solidFill>
                <a:srgbClr val="89898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Administrator\Desktop\Degenerative Spinal Cord lesions\diagram_spine_conditions.jpg"/>
          <p:cNvPicPr>
            <a:picLocks noChangeAspect="1" noChangeArrowheads="1"/>
          </p:cNvPicPr>
          <p:nvPr/>
        </p:nvPicPr>
        <p:blipFill>
          <a:blip r:embed="rId2"/>
          <a:srcRect/>
          <a:stretch>
            <a:fillRect/>
          </a:stretch>
        </p:blipFill>
        <p:spPr bwMode="auto">
          <a:xfrm>
            <a:off x="5040313" y="692150"/>
            <a:ext cx="3919537" cy="5353050"/>
          </a:xfrm>
          <a:prstGeom prst="rect">
            <a:avLst/>
          </a:prstGeom>
          <a:ln>
            <a:noFill/>
          </a:ln>
          <a:effectLst>
            <a:outerShdw blurRad="292100" dist="139700" dir="2700000" algn="tl" rotWithShape="0">
              <a:srgbClr val="333333">
                <a:alpha val="65000"/>
              </a:srgbClr>
            </a:outerShdw>
          </a:effectLst>
        </p:spPr>
      </p:pic>
      <p:sp>
        <p:nvSpPr>
          <p:cNvPr id="12291" name="Rectangle 2"/>
          <p:cNvSpPr>
            <a:spLocks noChangeArrowheads="1"/>
          </p:cNvSpPr>
          <p:nvPr/>
        </p:nvSpPr>
        <p:spPr bwMode="auto">
          <a:xfrm>
            <a:off x="844550" y="836613"/>
            <a:ext cx="4100513" cy="6308725"/>
          </a:xfrm>
          <a:prstGeom prst="rect">
            <a:avLst/>
          </a:prstGeom>
          <a:noFill/>
          <a:ln>
            <a:noFill/>
          </a:ln>
        </p:spPr>
        <p:txBody>
          <a:bodyPr>
            <a:spAutoFit/>
          </a:bodyPr>
          <a:lstStyle>
            <a:lvl1pPr marL="342900" indent="-342900"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4400" b="1" dirty="0">
                <a:solidFill>
                  <a:schemeClr val="accent3">
                    <a:lumMod val="75000"/>
                  </a:schemeClr>
                </a:solidFill>
                <a:effectLst>
                  <a:outerShdw blurRad="38100" dist="38100" dir="2700000" algn="tl">
                    <a:srgbClr val="000000">
                      <a:alpha val="43137"/>
                    </a:srgbClr>
                  </a:outerShdw>
                </a:effectLst>
                <a:latin typeface="Times New Roman" pitchFamily="18" charset="0"/>
              </a:rPr>
              <a:t>Types:</a:t>
            </a:r>
            <a:endParaRPr lang="en-US" altLang="ar-JO" sz="4400" b="1" dirty="0">
              <a:solidFill>
                <a:schemeClr val="tx2"/>
              </a:solidFill>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Cervical Disc Prolapse</a:t>
            </a:r>
          </a:p>
          <a:p>
            <a:pPr algn="l" rtl="0" eaLnBrk="1" hangingPunct="1">
              <a:spcBef>
                <a:spcPct val="0"/>
              </a:spcBef>
              <a:buFontTx/>
              <a:buAutoNum type="arabicPeriod"/>
              <a:defRPr/>
            </a:pPr>
            <a:endParaRPr lang="en-US" altLang="ar-JO" sz="2400" b="1" dirty="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Cervical Spondylosis</a:t>
            </a:r>
          </a:p>
          <a:p>
            <a:pPr marL="457200" indent="-457200" algn="l" rtl="0" eaLnBrk="1" hangingPunct="1">
              <a:spcBef>
                <a:spcPct val="0"/>
              </a:spcBef>
              <a:buFont typeface="+mj-lt"/>
              <a:buAutoNum type="arabicPeriod"/>
              <a:defRPr/>
            </a:pPr>
            <a:endParaRPr lang="en-US" altLang="ar-JO" sz="2400" b="1" dirty="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Thoracic Disc Herniation</a:t>
            </a:r>
          </a:p>
          <a:p>
            <a:pPr marL="457200" indent="-457200" algn="l" rtl="0" eaLnBrk="1" hangingPunct="1">
              <a:spcBef>
                <a:spcPct val="0"/>
              </a:spcBef>
              <a:buFont typeface="+mj-lt"/>
              <a:buAutoNum type="arabicPeriod"/>
              <a:defRPr/>
            </a:pPr>
            <a:endParaRPr lang="en-US" altLang="ar-JO" sz="2400" b="1" dirty="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Lumbar Disc Prolapse </a:t>
            </a:r>
            <a:r>
              <a:rPr lang="en-US" altLang="ar-JO" sz="2400" b="1" dirty="0">
                <a:solidFill>
                  <a:schemeClr val="bg2">
                    <a:lumMod val="25000"/>
                  </a:schemeClr>
                </a:solidFill>
                <a:latin typeface="Times New Roman" pitchFamily="18" charset="0"/>
              </a:rPr>
              <a:t>most common </a:t>
            </a:r>
          </a:p>
          <a:p>
            <a:pPr marL="457200" indent="-457200" algn="l" rtl="0" eaLnBrk="1" hangingPunct="1">
              <a:spcBef>
                <a:spcPct val="0"/>
              </a:spcBef>
              <a:buFont typeface="+mj-lt"/>
              <a:buAutoNum type="arabicPeriod"/>
              <a:defRPr/>
            </a:pPr>
            <a:r>
              <a:rPr lang="en-US" altLang="ar-JO" sz="2400" b="1" dirty="0">
                <a:latin typeface="Times New Roman" pitchFamily="18" charset="0"/>
              </a:rPr>
              <a:t>4.Lumbar Stenosis</a:t>
            </a:r>
          </a:p>
          <a:p>
            <a:pPr algn="l" rtl="0" eaLnBrk="1" hangingPunct="1">
              <a:spcBef>
                <a:spcPct val="0"/>
              </a:spcBef>
              <a:buFontTx/>
              <a:buAutoNum type="arabicPeriod"/>
              <a:defRPr/>
            </a:pPr>
            <a:endParaRPr lang="en-US" altLang="ar-JO" sz="2400" b="1" dirty="0">
              <a:latin typeface="Times New Roman" pitchFamily="18" charset="0"/>
            </a:endParaRPr>
          </a:p>
          <a:p>
            <a:pPr marL="457200" indent="-457200" algn="l" rtl="0" eaLnBrk="1" hangingPunct="1">
              <a:spcBef>
                <a:spcPct val="0"/>
              </a:spcBef>
              <a:buFont typeface="+mj-lt"/>
              <a:buAutoNum type="arabicPeriod"/>
              <a:defRPr/>
            </a:pPr>
            <a:r>
              <a:rPr lang="en-US" altLang="ar-JO" sz="2400" b="1" dirty="0">
                <a:latin typeface="Times New Roman" pitchFamily="18" charset="0"/>
              </a:rPr>
              <a:t>5.Lumbar Spondylolisthesis</a:t>
            </a:r>
          </a:p>
          <a:p>
            <a:pPr algn="l" rtl="0" eaLnBrk="1" hangingPunct="1">
              <a:spcBef>
                <a:spcPct val="0"/>
              </a:spcBef>
              <a:buFontTx/>
              <a:buAutoNum type="arabicPeriod"/>
              <a:defRPr/>
            </a:pPr>
            <a:endParaRPr lang="en-US" altLang="ar-JO" sz="2400" dirty="0">
              <a:latin typeface="Times New Roman" pitchFamily="18" charset="0"/>
            </a:endParaRPr>
          </a:p>
          <a:p>
            <a:pPr algn="ctr" rtl="0" eaLnBrk="1" hangingPunct="1">
              <a:spcBef>
                <a:spcPct val="0"/>
              </a:spcBef>
              <a:buFontTx/>
              <a:buAutoNum type="arabicPeriod"/>
              <a:defRPr/>
            </a:pPr>
            <a:endParaRPr lang="en-US" altLang="ar-JO" sz="2400" dirty="0">
              <a:latin typeface="Times New Roman" pitchFamily="18" charset="0"/>
            </a:endParaRPr>
          </a:p>
          <a:p>
            <a:pPr algn="ctr" rtl="0" eaLnBrk="1" hangingPunct="1">
              <a:spcBef>
                <a:spcPct val="0"/>
              </a:spcBef>
              <a:buFontTx/>
              <a:buAutoNum type="arabicPeriod"/>
              <a:defRPr/>
            </a:pPr>
            <a:endParaRPr lang="en-US" altLang="ar-JO" sz="2400" dirty="0">
              <a:latin typeface="Times New Roman" pitchFamily="18"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1502BD9-46E7-417E-A322-05C03B689242}" type="slidenum">
              <a:rPr lang="ar-SA" altLang="en-US">
                <a:solidFill>
                  <a:srgbClr val="898989"/>
                </a:solidFill>
              </a:rPr>
              <a:pPr/>
              <a:t>11</a:t>
            </a:fld>
            <a:endParaRPr lang="ar-JO" altLang="en-US">
              <a:solidFill>
                <a:srgbClr val="89898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1536700" y="549275"/>
            <a:ext cx="7426325" cy="784225"/>
          </a:xfrm>
          <a:prstGeom prst="rect">
            <a:avLst/>
          </a:prstGeom>
          <a:solidFill>
            <a:schemeClr val="accent5">
              <a:lumMod val="40000"/>
              <a:lumOff val="60000"/>
            </a:schemeClr>
          </a:solidFill>
          <a:ln w="76200">
            <a:solidFill>
              <a:schemeClr val="accent3">
                <a:lumMod val="50000"/>
              </a:schemeClr>
            </a:solid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a:spcBef>
                <a:spcPct val="0"/>
              </a:spcBef>
              <a:buFontTx/>
              <a:buNone/>
              <a:defRPr/>
            </a:pPr>
            <a:r>
              <a:rPr lang="en-US" altLang="ar-JO" sz="4500" b="1" dirty="0">
                <a:solidFill>
                  <a:schemeClr val="accent3">
                    <a:lumMod val="50000"/>
                  </a:schemeClr>
                </a:solidFill>
                <a:latin typeface="Arial Black" pitchFamily="34" charset="0"/>
              </a:rPr>
              <a:t>Cervical Disc Prolapse</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9504BB7-BD2B-4153-ADFF-18E601ADF674}" type="slidenum">
              <a:rPr lang="ar-SA" altLang="en-US">
                <a:solidFill>
                  <a:srgbClr val="898989"/>
                </a:solidFill>
              </a:rPr>
              <a:pPr/>
              <a:t>12</a:t>
            </a:fld>
            <a:endParaRPr lang="ar-JO" altLang="en-US">
              <a:solidFill>
                <a:srgbClr val="898989"/>
              </a:solidFill>
            </a:endParaRPr>
          </a:p>
        </p:txBody>
      </p:sp>
      <p:sp>
        <p:nvSpPr>
          <p:cNvPr id="2" name="Rectangle 1"/>
          <p:cNvSpPr/>
          <p:nvPr/>
        </p:nvSpPr>
        <p:spPr>
          <a:xfrm>
            <a:off x="3983038" y="1844675"/>
            <a:ext cx="4979987" cy="304641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2400" b="1" dirty="0">
                <a:ln w="0"/>
                <a:solidFill>
                  <a:schemeClr val="accent2">
                    <a:lumMod val="60000"/>
                    <a:lumOff val="40000"/>
                  </a:schemeClr>
                </a:solidFill>
                <a:effectLst>
                  <a:outerShdw blurRad="38100" dist="19050" dir="2700000" algn="tl" rotWithShape="0">
                    <a:schemeClr val="dk1">
                      <a:alpha val="40000"/>
                    </a:schemeClr>
                  </a:outerShdw>
                </a:effectLst>
              </a:rPr>
              <a:t>Cervical disc </a:t>
            </a:r>
            <a:r>
              <a:rPr lang="en-US" sz="2400" b="1" u="sng" dirty="0">
                <a:ln w="0"/>
                <a:solidFill>
                  <a:schemeClr val="accent2">
                    <a:lumMod val="60000"/>
                    <a:lumOff val="40000"/>
                  </a:schemeClr>
                </a:solidFill>
                <a:effectLst>
                  <a:outerShdw blurRad="38100" dist="19050" dir="2700000" algn="tl" rotWithShape="0">
                    <a:schemeClr val="dk1">
                      <a:alpha val="40000"/>
                    </a:schemeClr>
                  </a:outerShdw>
                </a:effectLst>
              </a:rPr>
              <a:t>herniation</a:t>
            </a:r>
            <a:r>
              <a:rPr lang="en-US" sz="2400" b="1" dirty="0">
                <a:ln w="0"/>
                <a:solidFill>
                  <a:schemeClr val="accent2">
                    <a:lumMod val="60000"/>
                    <a:lumOff val="40000"/>
                  </a:schemeClr>
                </a:solidFill>
                <a:effectLst>
                  <a:outerShdw blurRad="38100" dist="19050" dir="2700000" algn="tl" rotWithShape="0">
                    <a:schemeClr val="dk1">
                      <a:alpha val="40000"/>
                    </a:schemeClr>
                  </a:outerShdw>
                </a:effectLst>
              </a:rPr>
              <a:t> is a condition in which the inner gelatinous substance of the disc escapes through a tear in the outer, fibrous ring causing a compression of the spinal cord or the surrounding nerves, resulting in neck or arm pain.</a:t>
            </a:r>
          </a:p>
        </p:txBody>
      </p:sp>
      <p:pic>
        <p:nvPicPr>
          <p:cNvPr id="2253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989138"/>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صر نائب للمحتوى 2"/>
          <p:cNvSpPr>
            <a:spLocks noGrp="1"/>
          </p:cNvSpPr>
          <p:nvPr>
            <p:ph idx="1"/>
          </p:nvPr>
        </p:nvSpPr>
        <p:spPr>
          <a:xfrm>
            <a:off x="323850" y="1500188"/>
            <a:ext cx="8639175" cy="4714875"/>
          </a:xfrm>
        </p:spPr>
        <p:txBody>
          <a:bodyPr rtlCol="0">
            <a:normAutofit/>
          </a:bodyPr>
          <a:lstStyle/>
          <a:p>
            <a:pPr marL="182880" indent="-182880" eaLnBrk="1" fontAlgn="auto" hangingPunct="1">
              <a:spcAft>
                <a:spcPts val="0"/>
              </a:spcAft>
              <a:buClr>
                <a:schemeClr val="accent1">
                  <a:lumMod val="75000"/>
                </a:schemeClr>
              </a:buClr>
              <a:defRPr/>
            </a:pPr>
            <a:r>
              <a:rPr lang="en-US" altLang="ar-JO" sz="2400" b="1" dirty="0">
                <a:solidFill>
                  <a:schemeClr val="accent3">
                    <a:lumMod val="75000"/>
                  </a:schemeClr>
                </a:solidFill>
                <a:effectLst>
                  <a:outerShdw blurRad="38100" dist="38100" dir="2700000" algn="tl">
                    <a:srgbClr val="000000">
                      <a:alpha val="43137"/>
                    </a:srgbClr>
                  </a:outerShdw>
                </a:effectLst>
              </a:rPr>
              <a:t>Less</a:t>
            </a:r>
            <a:r>
              <a:rPr lang="en-US" altLang="ar-JO" sz="2400" b="1" dirty="0"/>
              <a:t> common than disc prolapse in the lumbar area.</a:t>
            </a:r>
          </a:p>
          <a:p>
            <a:pPr marL="182880" indent="-182880" eaLnBrk="1" fontAlgn="auto" hangingPunct="1">
              <a:spcAft>
                <a:spcPts val="0"/>
              </a:spcAft>
              <a:buClr>
                <a:schemeClr val="accent1">
                  <a:lumMod val="75000"/>
                </a:schemeClr>
              </a:buClr>
              <a:defRPr/>
            </a:pPr>
            <a:r>
              <a:rPr lang="en-US" altLang="ar-JO" sz="2400" b="1" dirty="0"/>
              <a:t>The disc prolapse occurs most frequently at the </a:t>
            </a:r>
            <a:r>
              <a:rPr lang="en-US" altLang="ar-JO" sz="2400" b="1" dirty="0">
                <a:solidFill>
                  <a:schemeClr val="accent3">
                    <a:lumMod val="75000"/>
                  </a:schemeClr>
                </a:solidFill>
                <a:effectLst>
                  <a:outerShdw blurRad="38100" dist="38100" dir="2700000" algn="tl">
                    <a:srgbClr val="000000">
                      <a:alpha val="43137"/>
                    </a:srgbClr>
                  </a:outerShdw>
                </a:effectLst>
              </a:rPr>
              <a:t>C6/7</a:t>
            </a:r>
            <a:r>
              <a:rPr lang="en-US" altLang="ar-JO" sz="2400" b="1" dirty="0">
                <a:solidFill>
                  <a:srgbClr val="FF0000"/>
                </a:solidFill>
              </a:rPr>
              <a:t>  </a:t>
            </a:r>
            <a:r>
              <a:rPr lang="en-US" altLang="ar-JO" sz="2400" b="1" dirty="0"/>
              <a:t>(70% ) level </a:t>
            </a:r>
            <a:r>
              <a:rPr lang="en-US" dirty="0"/>
              <a:t>because they are most mobile  </a:t>
            </a:r>
            <a:r>
              <a:rPr lang="en-US" altLang="ar-JO" sz="2400" b="1" dirty="0"/>
              <a:t>and at the </a:t>
            </a:r>
            <a:r>
              <a:rPr lang="en-US" altLang="ar-JO" sz="2400" b="1" dirty="0">
                <a:solidFill>
                  <a:schemeClr val="accent3">
                    <a:lumMod val="75000"/>
                  </a:schemeClr>
                </a:solidFill>
                <a:effectLst>
                  <a:outerShdw blurRad="38100" dist="38100" dir="2700000" algn="tl">
                    <a:srgbClr val="000000">
                      <a:alpha val="43137"/>
                    </a:srgbClr>
                  </a:outerShdw>
                </a:effectLst>
              </a:rPr>
              <a:t>C5/6</a:t>
            </a:r>
            <a:r>
              <a:rPr lang="en-US" altLang="ar-JO" sz="2400" b="1" dirty="0">
                <a:solidFill>
                  <a:srgbClr val="FF0000"/>
                </a:solidFill>
              </a:rPr>
              <a:t> </a:t>
            </a:r>
            <a:r>
              <a:rPr lang="en-US" altLang="ar-JO" sz="2400" b="1" dirty="0"/>
              <a:t>level (20%). </a:t>
            </a:r>
          </a:p>
          <a:p>
            <a:pPr marL="182880" indent="-182880" eaLnBrk="1" fontAlgn="auto" hangingPunct="1">
              <a:spcAft>
                <a:spcPts val="0"/>
              </a:spcAft>
              <a:buClr>
                <a:schemeClr val="accent1">
                  <a:lumMod val="75000"/>
                </a:schemeClr>
              </a:buClr>
              <a:defRPr/>
            </a:pPr>
            <a:r>
              <a:rPr lang="en-US" altLang="ar-JO" sz="2400" b="1" dirty="0"/>
              <a:t> Disc prolapse above these levels and at the C7/T1 level is much less common. </a:t>
            </a:r>
          </a:p>
          <a:p>
            <a:pPr marL="182880" indent="-182880" eaLnBrk="1" fontAlgn="auto" hangingPunct="1">
              <a:spcAft>
                <a:spcPts val="0"/>
              </a:spcAft>
              <a:buClr>
                <a:schemeClr val="accent1">
                  <a:lumMod val="75000"/>
                </a:schemeClr>
              </a:buClr>
              <a:defRPr/>
            </a:pPr>
            <a:endParaRPr lang="en-US" altLang="ar-JO" sz="2400" dirty="0">
              <a:solidFill>
                <a:srgbClr val="003399"/>
              </a:solidFill>
            </a:endParaRPr>
          </a:p>
          <a:p>
            <a:pPr marL="182880" indent="-182880" eaLnBrk="1" fontAlgn="auto" hangingPunct="1">
              <a:spcAft>
                <a:spcPts val="0"/>
              </a:spcAft>
              <a:buClr>
                <a:schemeClr val="accent1">
                  <a:lumMod val="75000"/>
                </a:schemeClr>
              </a:buClr>
              <a:defRPr/>
            </a:pPr>
            <a:endParaRPr lang="en-US" altLang="ar-JO" sz="2400" dirty="0">
              <a:solidFill>
                <a:srgbClr val="003399"/>
              </a:solidFill>
            </a:endParaRPr>
          </a:p>
        </p:txBody>
      </p:sp>
      <p:sp>
        <p:nvSpPr>
          <p:cNvPr id="6" name="Slide Number Placeholder 5"/>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EAD976F9-3DC5-48A2-A61F-96BB92E3E528}" type="slidenum">
              <a:rPr lang="ar-SA" altLang="en-US">
                <a:solidFill>
                  <a:srgbClr val="898989"/>
                </a:solidFill>
              </a:rPr>
              <a:pPr/>
              <a:t>13</a:t>
            </a:fld>
            <a:endParaRPr lang="ar-JO" altLang="en-US">
              <a:solidFill>
                <a:srgbClr val="898989"/>
              </a:solidFill>
            </a:endParaRPr>
          </a:p>
        </p:txBody>
      </p:sp>
      <p:sp>
        <p:nvSpPr>
          <p:cNvPr id="5" name="TextBox 4"/>
          <p:cNvSpPr txBox="1"/>
          <p:nvPr/>
        </p:nvSpPr>
        <p:spPr>
          <a:xfrm>
            <a:off x="1908175" y="571500"/>
            <a:ext cx="6235700" cy="769938"/>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Prolapse</a:t>
            </a:r>
          </a:p>
        </p:txBody>
      </p:sp>
      <p:sp>
        <p:nvSpPr>
          <p:cNvPr id="2" name="Rectangle 1"/>
          <p:cNvSpPr/>
          <p:nvPr/>
        </p:nvSpPr>
        <p:spPr>
          <a:xfrm>
            <a:off x="3131840" y="5157192"/>
            <a:ext cx="2592288" cy="1015663"/>
          </a:xfrm>
          <a:prstGeom prst="rect">
            <a:avLst/>
          </a:prstGeom>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n-US" sz="2000" b="1" dirty="0">
                <a:ln/>
                <a:solidFill>
                  <a:schemeClr val="accent3"/>
                </a:solidFill>
              </a:rPr>
              <a:t>▪ Physical exam leads you to the level of the disc .</a:t>
            </a:r>
          </a:p>
        </p:txBody>
      </p:sp>
      <p:pic>
        <p:nvPicPr>
          <p:cNvPr id="2355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429000"/>
            <a:ext cx="20875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عنصر نائب للمحتوى 2"/>
          <p:cNvSpPr>
            <a:spLocks noGrp="1"/>
          </p:cNvSpPr>
          <p:nvPr>
            <p:ph idx="1"/>
          </p:nvPr>
        </p:nvSpPr>
        <p:spPr>
          <a:xfrm>
            <a:off x="71438" y="1571625"/>
            <a:ext cx="5580062" cy="5457825"/>
          </a:xfrm>
        </p:spPr>
        <p:txBody>
          <a:bodyPr rtlCol="0">
            <a:normAutofit fontScale="92500" lnSpcReduction="20000"/>
          </a:bodyPr>
          <a:lstStyle/>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The cervical disc prolapse is usually in the </a:t>
            </a:r>
            <a:r>
              <a:rPr lang="en-US" altLang="ar-JO" b="1" dirty="0">
                <a:solidFill>
                  <a:schemeClr val="accent3">
                    <a:lumMod val="75000"/>
                  </a:schemeClr>
                </a:solidFill>
                <a:effectLst>
                  <a:outerShdw blurRad="38100" dist="38100" dir="2700000" algn="tl">
                    <a:srgbClr val="000000">
                      <a:alpha val="43137"/>
                    </a:srgbClr>
                  </a:outerShdw>
                </a:effectLst>
              </a:rPr>
              <a:t>posterolateral direction</a:t>
            </a:r>
            <a:r>
              <a:rPr lang="en-US" altLang="ar-JO" b="1" dirty="0">
                <a:solidFill>
                  <a:srgbClr val="000000"/>
                </a:solidFill>
              </a:rPr>
              <a:t>, because the </a:t>
            </a:r>
            <a:r>
              <a:rPr lang="en-US" altLang="ar-JO" b="1" dirty="0">
                <a:solidFill>
                  <a:schemeClr val="accent3">
                    <a:lumMod val="75000"/>
                  </a:schemeClr>
                </a:solidFill>
                <a:effectLst>
                  <a:outerShdw blurRad="38100" dist="38100" dir="2700000" algn="tl">
                    <a:srgbClr val="000000">
                      <a:alpha val="43137"/>
                    </a:srgbClr>
                  </a:outerShdw>
                </a:effectLst>
              </a:rPr>
              <a:t>strong posterior longitudinal ligament</a:t>
            </a:r>
            <a:r>
              <a:rPr lang="en-US" altLang="ar-JO" b="1" dirty="0">
                <a:solidFill>
                  <a:srgbClr val="C00000"/>
                </a:solidFill>
              </a:rPr>
              <a:t> </a:t>
            </a:r>
            <a:r>
              <a:rPr lang="en-US" altLang="ar-JO" b="1" dirty="0">
                <a:solidFill>
                  <a:srgbClr val="000000"/>
                </a:solidFill>
              </a:rPr>
              <a:t>prevents direct posterior herniation.</a:t>
            </a:r>
          </a:p>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 The posterolateral disc herniation will cause compression of the adjacent nerve root as it enters and passes through the intervertebral neural foramen causing </a:t>
            </a:r>
            <a:r>
              <a:rPr lang="en-US" altLang="ar-JO" b="1" dirty="0">
                <a:solidFill>
                  <a:schemeClr val="accent3">
                    <a:lumMod val="75000"/>
                  </a:schemeClr>
                </a:solidFill>
                <a:effectLst>
                  <a:outerShdw blurRad="38100" dist="38100" dir="2700000" algn="tl">
                    <a:srgbClr val="000000">
                      <a:alpha val="43137"/>
                    </a:srgbClr>
                  </a:outerShdw>
                </a:effectLst>
              </a:rPr>
              <a:t>“Radiculopathy” </a:t>
            </a:r>
            <a:r>
              <a:rPr lang="en-US" altLang="ar-JO" b="1" dirty="0">
                <a:solidFill>
                  <a:srgbClr val="C00000"/>
                </a:solidFill>
              </a:rPr>
              <a:t>.</a:t>
            </a:r>
          </a:p>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If the cervical disc herniates posteriorly, causing compression on the adjacent cervical spinal cord, It’s a  </a:t>
            </a:r>
            <a:r>
              <a:rPr lang="en-US" altLang="ar-JO" b="1" u="sng" dirty="0">
                <a:solidFill>
                  <a:schemeClr val="bg2">
                    <a:lumMod val="50000"/>
                  </a:schemeClr>
                </a:solidFill>
              </a:rPr>
              <a:t>neurosurgical emergency.</a:t>
            </a:r>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22260B83-C000-4610-9B8D-9195A22351D0}" type="slidenum">
              <a:rPr lang="ar-SA" altLang="en-US">
                <a:solidFill>
                  <a:srgbClr val="898989"/>
                </a:solidFill>
              </a:rPr>
              <a:pPr/>
              <a:t>14</a:t>
            </a:fld>
            <a:endParaRPr lang="ar-JO" altLang="en-US">
              <a:solidFill>
                <a:srgbClr val="898989"/>
              </a:solidFill>
            </a:endParaRP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700213"/>
            <a:ext cx="30718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51050" y="476250"/>
            <a:ext cx="6092825" cy="769938"/>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Prolapse</a:t>
            </a:r>
          </a:p>
        </p:txBody>
      </p:sp>
      <p:pic>
        <p:nvPicPr>
          <p:cNvPr id="2458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251450" y="6007100"/>
            <a:ext cx="12319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95288" y="260350"/>
            <a:ext cx="8461375" cy="1296988"/>
          </a:xfrm>
          <a:solidFill>
            <a:schemeClr val="accent5">
              <a:lumMod val="40000"/>
              <a:lumOff val="60000"/>
            </a:schemeClr>
          </a:solidFill>
          <a:ln w="76200">
            <a:solidFill>
              <a:schemeClr val="accent3">
                <a:lumMod val="50000"/>
              </a:schemeClr>
            </a:solidFill>
          </a:ln>
        </p:spPr>
        <p:txBody>
          <a:bodyPr rtlCol="1">
            <a:noAutofit/>
          </a:bodyPr>
          <a:lstStyle/>
          <a:p>
            <a:pPr eaLnBrk="1" fontAlgn="auto" hangingPunct="1">
              <a:spcAft>
                <a:spcPts val="0"/>
              </a:spcAft>
              <a:defRPr/>
            </a:pPr>
            <a:r>
              <a:rPr lang="en-US" sz="4500" b="1" dirty="0">
                <a:solidFill>
                  <a:schemeClr val="accent3">
                    <a:lumMod val="50000"/>
                  </a:schemeClr>
                </a:solidFill>
                <a:latin typeface="+mn-lt"/>
              </a:rPr>
              <a:t>Cervical Disc </a:t>
            </a:r>
            <a:r>
              <a:rPr lang="en-US" sz="4500" b="1" dirty="0" err="1">
                <a:solidFill>
                  <a:schemeClr val="accent3">
                    <a:lumMod val="50000"/>
                  </a:schemeClr>
                </a:solidFill>
                <a:latin typeface="+mn-lt"/>
              </a:rPr>
              <a:t>Prolapse</a:t>
            </a:r>
            <a:br>
              <a:rPr lang="en-US" sz="4500" b="1" dirty="0">
                <a:solidFill>
                  <a:schemeClr val="accent3">
                    <a:lumMod val="50000"/>
                  </a:schemeClr>
                </a:solidFill>
                <a:latin typeface="+mn-lt"/>
              </a:rPr>
            </a:br>
            <a:r>
              <a:rPr lang="en-US" sz="4500" b="1" dirty="0">
                <a:solidFill>
                  <a:schemeClr val="accent3">
                    <a:lumMod val="50000"/>
                  </a:schemeClr>
                </a:solidFill>
                <a:latin typeface="+mn-lt"/>
                <a:cs typeface="Arial" charset="0"/>
              </a:rPr>
              <a:t>Causes</a:t>
            </a:r>
          </a:p>
        </p:txBody>
      </p:sp>
      <p:sp>
        <p:nvSpPr>
          <p:cNvPr id="26627" name="Rectangle 3"/>
          <p:cNvSpPr>
            <a:spLocks noGrp="1" noChangeArrowheads="1"/>
          </p:cNvSpPr>
          <p:nvPr>
            <p:ph idx="1"/>
          </p:nvPr>
        </p:nvSpPr>
        <p:spPr>
          <a:xfrm>
            <a:off x="395288" y="1746250"/>
            <a:ext cx="7200900" cy="3960813"/>
          </a:xfrm>
        </p:spPr>
        <p:txBody>
          <a:bodyPr/>
          <a:lstStyle/>
          <a:p>
            <a:pPr eaLnBrk="1" hangingPunct="1"/>
            <a:r>
              <a:rPr lang="en-US" altLang="ar-JO" sz="2800" b="1" dirty="0"/>
              <a:t>Repetitive cervical stress .</a:t>
            </a:r>
          </a:p>
          <a:p>
            <a:pPr eaLnBrk="1" hangingPunct="1"/>
            <a:r>
              <a:rPr lang="en-US" altLang="ar-JO" sz="2800" b="1" dirty="0"/>
              <a:t>Trauma.</a:t>
            </a:r>
          </a:p>
          <a:p>
            <a:pPr eaLnBrk="1" hangingPunct="1"/>
            <a:r>
              <a:rPr lang="en-US" altLang="ar-JO" sz="2800" b="1" dirty="0"/>
              <a:t>Heavy lifting.</a:t>
            </a:r>
          </a:p>
          <a:p>
            <a:pPr eaLnBrk="1" hangingPunct="1"/>
            <a:r>
              <a:rPr lang="en-US" altLang="ar-JO" sz="2800" b="1" dirty="0"/>
              <a:t>Prolonged sedentary position.</a:t>
            </a:r>
          </a:p>
          <a:p>
            <a:pPr eaLnBrk="1" hangingPunct="1"/>
            <a:r>
              <a:rPr lang="en-US" altLang="ar-JO" sz="2800" b="1" dirty="0"/>
              <a:t>Whiplash accidents (Neck strain).</a:t>
            </a:r>
          </a:p>
          <a:p>
            <a:pPr eaLnBrk="1" hangingPunct="1"/>
            <a:r>
              <a:rPr lang="en-US" altLang="ar-JO" sz="2800" b="1" dirty="0"/>
              <a:t>Frequent acceleration/deceleration</a:t>
            </a:r>
            <a:r>
              <a:rPr lang="ar-SA" altLang="ar-JO" sz="2800" b="1" dirty="0"/>
              <a:t>.</a:t>
            </a:r>
          </a:p>
          <a:p>
            <a:pPr eaLnBrk="1" hangingPunct="1"/>
            <a:endParaRPr lang="en-US" altLang="ar-JO" sz="2800" b="1" dirty="0"/>
          </a:p>
        </p:txBody>
      </p:sp>
      <p:pic>
        <p:nvPicPr>
          <p:cNvPr id="266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857750"/>
            <a:ext cx="32035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مستطيل 3"/>
          <p:cNvSpPr>
            <a:spLocks noChangeArrowheads="1"/>
          </p:cNvSpPr>
          <p:nvPr/>
        </p:nvSpPr>
        <p:spPr bwMode="auto">
          <a:xfrm>
            <a:off x="1622425" y="971550"/>
            <a:ext cx="5688013" cy="708025"/>
          </a:xfrm>
          <a:prstGeom prst="rect">
            <a:avLst/>
          </a:prstGeom>
          <a:solidFill>
            <a:schemeClr val="accent5">
              <a:lumMod val="60000"/>
              <a:lumOff val="40000"/>
            </a:schemeClr>
          </a:solidFill>
          <a:ln w="76200">
            <a:solidFill>
              <a:schemeClr val="accent3">
                <a:lumMod val="50000"/>
              </a:schemeClr>
            </a:solidFill>
          </a:ln>
        </p:spPr>
        <p:txBody>
          <a:bodyPr>
            <a:spAutoFit/>
          </a:bodyPr>
          <a:lstStyle/>
          <a:p>
            <a:pPr algn="ctr" fontAlgn="auto">
              <a:spcBef>
                <a:spcPts val="0"/>
              </a:spcBef>
              <a:spcAft>
                <a:spcPts val="0"/>
              </a:spcAft>
              <a:defRPr/>
            </a:pPr>
            <a:r>
              <a:rPr lang="en-US" sz="4000" b="1" dirty="0">
                <a:solidFill>
                  <a:schemeClr val="accent3">
                    <a:lumMod val="50000"/>
                  </a:schemeClr>
                </a:solidFill>
                <a:latin typeface="Times New Roman"/>
                <a:cs typeface="+mn-cs"/>
              </a:rPr>
              <a:t>Conservative treatment</a:t>
            </a:r>
            <a:endParaRPr lang="ar-JO" sz="4000" dirty="0">
              <a:solidFill>
                <a:schemeClr val="accent3">
                  <a:lumMod val="50000"/>
                </a:schemeClr>
              </a:solidFill>
              <a:latin typeface="Times New Roman"/>
              <a:cs typeface="+mn-cs"/>
            </a:endParaRPr>
          </a:p>
        </p:txBody>
      </p:sp>
      <p:sp>
        <p:nvSpPr>
          <p:cNvPr id="32771" name="Rectangle 10"/>
          <p:cNvSpPr>
            <a:spLocks noChangeArrowheads="1"/>
          </p:cNvSpPr>
          <p:nvPr/>
        </p:nvSpPr>
        <p:spPr bwMode="auto">
          <a:xfrm>
            <a:off x="-107950" y="1844675"/>
            <a:ext cx="9251950" cy="4956175"/>
          </a:xfrm>
          <a:prstGeom prst="rect">
            <a:avLst/>
          </a:prstGeom>
          <a:noFill/>
          <a:ln>
            <a:noFill/>
          </a:ln>
        </p:spPr>
        <p:txBody>
          <a:bodyPr>
            <a:spAutoFit/>
          </a:bodyPr>
          <a:lstStyle>
            <a:lvl1pPr marL="508000" indent="-220663"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l" rtl="0">
              <a:buClr>
                <a:srgbClr val="AD0101"/>
              </a:buClr>
              <a:buFontTx/>
              <a:buNone/>
              <a:defRPr/>
            </a:pPr>
            <a:r>
              <a:rPr lang="en-US" altLang="ar-JO" sz="2800" b="1" dirty="0">
                <a:solidFill>
                  <a:schemeClr val="accent3">
                    <a:lumMod val="75000"/>
                  </a:schemeClr>
                </a:solidFill>
                <a:effectLst>
                  <a:outerShdw blurRad="38100" dist="38100" dir="2700000" algn="tl">
                    <a:srgbClr val="000000">
                      <a:alpha val="43137"/>
                    </a:srgbClr>
                  </a:outerShdw>
                </a:effectLst>
                <a:latin typeface="Arial" pitchFamily="34" charset="0"/>
              </a:rPr>
              <a:t>Patients may find relief by:</a:t>
            </a:r>
          </a:p>
          <a:p>
            <a:pPr algn="l" rtl="0">
              <a:buClr>
                <a:srgbClr val="AD0101"/>
              </a:buClr>
              <a:defRPr/>
            </a:pPr>
            <a:r>
              <a:rPr lang="en-US" altLang="ar-JO" sz="2400" b="1" dirty="0">
                <a:latin typeface="Arial" pitchFamily="34" charset="0"/>
              </a:rPr>
              <a:t>Applying ice or heat.</a:t>
            </a:r>
          </a:p>
          <a:p>
            <a:pPr algn="l" rtl="0">
              <a:buClr>
                <a:srgbClr val="AD0101"/>
              </a:buClr>
              <a:defRPr/>
            </a:pPr>
            <a:r>
              <a:rPr lang="en-US" altLang="ar-JO" sz="2400" b="1" dirty="0">
                <a:latin typeface="Arial" pitchFamily="34" charset="0"/>
              </a:rPr>
              <a:t>Using medications to control pain and inflammation (NSAIDs).</a:t>
            </a:r>
          </a:p>
          <a:p>
            <a:pPr algn="l" rtl="0">
              <a:buClr>
                <a:srgbClr val="AD0101"/>
              </a:buClr>
              <a:defRPr/>
            </a:pPr>
            <a:r>
              <a:rPr lang="en-US" altLang="ar-JO" sz="2400" b="1" dirty="0">
                <a:latin typeface="Arial" pitchFamily="34" charset="0"/>
              </a:rPr>
              <a:t>Exercising the neck and shoulder areas (alone or with the help of a professional familiar with neck conditions) to relieve stiffness and maintain flexibility.</a:t>
            </a:r>
          </a:p>
          <a:p>
            <a:pPr algn="l" rtl="0">
              <a:buClr>
                <a:srgbClr val="AD0101"/>
              </a:buClr>
              <a:defRPr/>
            </a:pPr>
            <a:r>
              <a:rPr lang="en-US" altLang="ar-JO" sz="2400" b="1" dirty="0"/>
              <a:t>Use of a cervical </a:t>
            </a:r>
            <a:r>
              <a:rPr lang="en-US" altLang="ar-JO" sz="2400" b="1" u="sng" dirty="0"/>
              <a:t>collar</a:t>
            </a:r>
            <a:r>
              <a:rPr lang="en-US" altLang="ar-JO" sz="2400" b="1" dirty="0"/>
              <a:t>, cervical pillows or                                                   neck traction may also be recommended                                               to stabilize the neck and improve neck                                         alignment.</a:t>
            </a:r>
          </a:p>
          <a:p>
            <a:pPr marL="287337" indent="0" algn="l" rtl="0">
              <a:buClr>
                <a:srgbClr val="AD0101"/>
              </a:buClr>
              <a:buFont typeface="Arial" pitchFamily="34" charset="0"/>
              <a:buNone/>
              <a:defRPr/>
            </a:pPr>
            <a:endParaRPr lang="en-US" altLang="ar-JO" sz="2400" b="1" dirty="0">
              <a:latin typeface="Arial" pitchFamily="34" charset="0"/>
            </a:endParaRPr>
          </a:p>
        </p:txBody>
      </p:sp>
      <p:sp>
        <p:nvSpPr>
          <p:cNvPr id="31748"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ar-JO" altLang="ar-JO" spc="-70">
              <a:solidFill>
                <a:srgbClr val="898989"/>
              </a:solidFill>
              <a:latin typeface="Calibri" panose="020F0502020204030204" pitchFamily="34" charset="0"/>
            </a:endParaRPr>
          </a:p>
        </p:txBody>
      </p:sp>
      <p:sp>
        <p:nvSpPr>
          <p:cNvPr id="32773" name="Rectangle 5"/>
          <p:cNvSpPr>
            <a:spLocks noChangeArrowheads="1"/>
          </p:cNvSpPr>
          <p:nvPr/>
        </p:nvSpPr>
        <p:spPr bwMode="auto">
          <a:xfrm>
            <a:off x="2378075" y="34925"/>
            <a:ext cx="4176713" cy="769938"/>
          </a:xfrm>
          <a:prstGeom prst="rect">
            <a:avLst/>
          </a:prstGeom>
          <a:solidFill>
            <a:schemeClr val="accent5">
              <a:lumMod val="60000"/>
              <a:lumOff val="40000"/>
            </a:schemeClr>
          </a:solidFill>
          <a:ln w="76200">
            <a:solidFill>
              <a:schemeClr val="accent3">
                <a:lumMod val="50000"/>
              </a:schemeClr>
            </a:solid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a:spcBef>
                <a:spcPct val="0"/>
              </a:spcBef>
              <a:buFontTx/>
              <a:buNone/>
              <a:defRPr/>
            </a:pPr>
            <a:r>
              <a:rPr lang="en-US" altLang="ar-JO" sz="4400" b="1" dirty="0">
                <a:solidFill>
                  <a:schemeClr val="accent3">
                    <a:lumMod val="50000"/>
                  </a:schemeClr>
                </a:solidFill>
                <a:latin typeface="Times New Roman" pitchFamily="18" charset="0"/>
              </a:rPr>
              <a:t>Management</a:t>
            </a:r>
            <a:endParaRPr lang="en-US" altLang="ar-JO" sz="4400" dirty="0">
              <a:solidFill>
                <a:schemeClr val="accent3">
                  <a:lumMod val="50000"/>
                </a:schemeClr>
              </a:solidFill>
              <a:latin typeface="Times New Roman" pitchFamily="18" charset="0"/>
            </a:endParaRPr>
          </a:p>
        </p:txBody>
      </p:sp>
      <p:pic>
        <p:nvPicPr>
          <p:cNvPr id="378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1100" y="4652963"/>
            <a:ext cx="28829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773113" y="476250"/>
            <a:ext cx="79930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r>
              <a:rPr lang="en-US" altLang="en-US" sz="2400" dirty="0">
                <a:latin typeface="+mn-lt"/>
              </a:rPr>
              <a:t>Conservative treatment is the 1</a:t>
            </a:r>
            <a:r>
              <a:rPr lang="en-US" altLang="en-US" sz="2400" baseline="30000" dirty="0">
                <a:latin typeface="+mn-lt"/>
              </a:rPr>
              <a:t>st</a:t>
            </a:r>
            <a:r>
              <a:rPr lang="en-US" altLang="en-US" sz="2400" dirty="0">
                <a:latin typeface="+mn-lt"/>
              </a:rPr>
              <a:t> choice, except in two cases we do surgery :</a:t>
            </a:r>
          </a:p>
          <a:p>
            <a:pPr marL="914400" lvl="1" indent="-457200">
              <a:buFont typeface="+mj-lt"/>
              <a:buAutoNum type="arabicPeriod"/>
              <a:defRPr/>
            </a:pPr>
            <a:r>
              <a:rPr lang="en-US" altLang="en-US" sz="2400" dirty="0">
                <a:latin typeface="+mn-lt"/>
              </a:rPr>
              <a:t>Myelopathy</a:t>
            </a:r>
          </a:p>
          <a:p>
            <a:pPr marL="914400" lvl="1" indent="-457200">
              <a:buFont typeface="+mj-lt"/>
              <a:buAutoNum type="arabicPeriod"/>
              <a:defRPr/>
            </a:pPr>
            <a:r>
              <a:rPr lang="en-US" altLang="en-US" sz="2400" dirty="0">
                <a:latin typeface="+mn-lt"/>
              </a:rPr>
              <a:t>If red flags are present </a:t>
            </a:r>
          </a:p>
        </p:txBody>
      </p:sp>
      <p:sp>
        <p:nvSpPr>
          <p:cNvPr id="2" name="Rectangle 1"/>
          <p:cNvSpPr/>
          <p:nvPr/>
        </p:nvSpPr>
        <p:spPr>
          <a:xfrm>
            <a:off x="5940425" y="4941888"/>
            <a:ext cx="3095625" cy="1568450"/>
          </a:xfrm>
          <a:prstGeom prst="rect">
            <a:avLst/>
          </a:prstGeom>
        </p:spPr>
        <p:txBody>
          <a:bodyPr>
            <a:spAutoFit/>
          </a:bodyPr>
          <a:lstStyle/>
          <a:p>
            <a:pPr lvl="1">
              <a:defRPr/>
            </a:pPr>
            <a:r>
              <a:rPr lang="en-US" altLang="en-US" sz="2400" dirty="0">
                <a:latin typeface="+mn-lt"/>
              </a:rPr>
              <a:t>If conservative treatment fails we go for surgery </a:t>
            </a:r>
          </a:p>
        </p:txBody>
      </p:sp>
      <p:pic>
        <p:nvPicPr>
          <p:cNvPr id="3891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536232">
            <a:off x="4918075" y="4238625"/>
            <a:ext cx="1533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وان 1"/>
          <p:cNvSpPr>
            <a:spLocks noGrp="1"/>
          </p:cNvSpPr>
          <p:nvPr>
            <p:ph type="title"/>
          </p:nvPr>
        </p:nvSpPr>
        <p:spPr>
          <a:xfrm>
            <a:off x="1258888" y="404813"/>
            <a:ext cx="7527925" cy="1143000"/>
          </a:xfrm>
          <a:solidFill>
            <a:schemeClr val="accent5">
              <a:lumMod val="60000"/>
              <a:lumOff val="4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Operative Procedures</a:t>
            </a:r>
            <a:endParaRPr lang="ar-JO" altLang="ar-JO" dirty="0">
              <a:solidFill>
                <a:schemeClr val="accent3">
                  <a:lumMod val="50000"/>
                </a:schemeClr>
              </a:solidFill>
            </a:endParaRPr>
          </a:p>
        </p:txBody>
      </p:sp>
      <p:sp>
        <p:nvSpPr>
          <p:cNvPr id="35843" name="عنصر نائب للمحتوى 2"/>
          <p:cNvSpPr>
            <a:spLocks noGrp="1"/>
          </p:cNvSpPr>
          <p:nvPr>
            <p:ph idx="1"/>
          </p:nvPr>
        </p:nvSpPr>
        <p:spPr>
          <a:xfrm>
            <a:off x="468313" y="1989138"/>
            <a:ext cx="8318500" cy="4283075"/>
          </a:xfrm>
        </p:spPr>
        <p:txBody>
          <a:bodyPr rtlCol="1">
            <a:normAutofit/>
          </a:bodyPr>
          <a:lstStyle/>
          <a:p>
            <a:pPr marL="182880" indent="-182880" eaLnBrk="1" fontAlgn="auto" hangingPunct="1">
              <a:spcAft>
                <a:spcPts val="0"/>
              </a:spcAft>
              <a:buClr>
                <a:schemeClr val="accent1">
                  <a:lumMod val="75000"/>
                </a:schemeClr>
              </a:buClr>
              <a:buFont typeface="Wingdings" panose="05000000000000000000" pitchFamily="2" charset="2"/>
              <a:buChar char="v"/>
              <a:defRPr/>
            </a:pP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The two most commonly performed operations</a:t>
            </a:r>
          </a:p>
          <a:p>
            <a:pPr marL="182880" indent="-182880" eaLnBrk="1" fontAlgn="auto" hangingPunct="1">
              <a:spcAft>
                <a:spcPts val="0"/>
              </a:spcAft>
              <a:buClr>
                <a:schemeClr val="accent1">
                  <a:lumMod val="75000"/>
                </a:schemeClr>
              </a:buClr>
              <a:buFont typeface="Arial" panose="020B0604020202020204" pitchFamily="34" charset="0"/>
              <a:buNone/>
              <a:defRPr/>
            </a:pP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for cervical disc </a:t>
            </a:r>
            <a:r>
              <a:rPr lang="en-US" sz="2400" b="1" dirty="0" err="1">
                <a:solidFill>
                  <a:schemeClr val="accent3">
                    <a:lumMod val="75000"/>
                  </a:schemeClr>
                </a:solidFill>
                <a:effectLst>
                  <a:outerShdw blurRad="38100" dist="38100" dir="2700000" algn="tl">
                    <a:srgbClr val="000000">
                      <a:alpha val="43137"/>
                    </a:srgbClr>
                  </a:outerShdw>
                </a:effectLst>
                <a:cs typeface="Arial" pitchFamily="34" charset="0"/>
              </a:rPr>
              <a:t>prolapse</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 are:</a:t>
            </a:r>
          </a:p>
          <a:p>
            <a:pPr marL="731520" lvl="1" indent="-233363" eaLnBrk="1" fontAlgn="auto" hangingPunct="1">
              <a:spcAft>
                <a:spcPts val="0"/>
              </a:spcAft>
              <a:buClr>
                <a:schemeClr val="accent1">
                  <a:lumMod val="75000"/>
                </a:schemeClr>
              </a:buClr>
              <a:buFont typeface="Arial" panose="020B0604020202020204" pitchFamily="34" charset="0"/>
              <a:buAutoNum type="arabicParenR"/>
              <a:defRPr/>
            </a:pPr>
            <a:r>
              <a:rPr lang="en-US" sz="2200" b="1" dirty="0">
                <a:cs typeface="Arial" pitchFamily="34" charset="0"/>
              </a:rPr>
              <a:t>Cervical </a:t>
            </a:r>
            <a:r>
              <a:rPr lang="en-US" sz="2200" b="1" dirty="0" err="1">
                <a:cs typeface="Arial" pitchFamily="34" charset="0"/>
              </a:rPr>
              <a:t>foraminotomy</a:t>
            </a:r>
            <a:r>
              <a:rPr lang="en-US" sz="2200" b="1" dirty="0">
                <a:cs typeface="Arial" pitchFamily="34" charset="0"/>
              </a:rPr>
              <a:t> with excision of the disc </a:t>
            </a:r>
            <a:r>
              <a:rPr lang="en-US" sz="2200" b="1" dirty="0" err="1">
                <a:cs typeface="Arial" pitchFamily="34" charset="0"/>
              </a:rPr>
              <a:t>prolapse</a:t>
            </a:r>
            <a:r>
              <a:rPr lang="en-US" sz="2200" b="1" dirty="0">
                <a:cs typeface="Arial" pitchFamily="34" charset="0"/>
              </a:rPr>
              <a:t>.</a:t>
            </a:r>
          </a:p>
          <a:p>
            <a:pPr marL="731520" lvl="1" indent="-233363" eaLnBrk="1" fontAlgn="auto" hangingPunct="1">
              <a:spcAft>
                <a:spcPts val="0"/>
              </a:spcAft>
              <a:buClr>
                <a:schemeClr val="accent1">
                  <a:lumMod val="75000"/>
                </a:schemeClr>
              </a:buClr>
              <a:buFont typeface="Arial" panose="020B0604020202020204" pitchFamily="34" charset="0"/>
              <a:buAutoNum type="arabicParenR"/>
              <a:defRPr/>
            </a:pPr>
            <a:r>
              <a:rPr lang="en-US" sz="2200" b="1" dirty="0">
                <a:cs typeface="Arial" pitchFamily="34" charset="0"/>
              </a:rPr>
              <a:t>Anterior cervical </a:t>
            </a:r>
            <a:r>
              <a:rPr lang="en-US" sz="2200" b="1" dirty="0" err="1">
                <a:cs typeface="Arial" pitchFamily="34" charset="0"/>
              </a:rPr>
              <a:t>discectomy</a:t>
            </a:r>
            <a:r>
              <a:rPr lang="en-US" sz="2200" b="1" dirty="0">
                <a:cs typeface="Arial" pitchFamily="34" charset="0"/>
              </a:rPr>
              <a:t>, with subsequent fusion.</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6BFFA06-4667-4602-A3E5-78FD276EF035}" type="slidenum">
              <a:rPr lang="ar-SA" altLang="en-US">
                <a:solidFill>
                  <a:srgbClr val="898989"/>
                </a:solidFill>
              </a:rPr>
              <a:pPr/>
              <a:t>18</a:t>
            </a:fld>
            <a:endParaRPr lang="ar-JO" altLang="en-US">
              <a:solidFill>
                <a:srgbClr val="898989"/>
              </a:solidFill>
            </a:endParaRPr>
          </a:p>
        </p:txBody>
      </p:sp>
      <p:pic>
        <p:nvPicPr>
          <p:cNvPr id="399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097338"/>
            <a:ext cx="461327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7588" y="4365625"/>
            <a:ext cx="413543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484438" y="1341438"/>
            <a:ext cx="5832475"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Cervical Spondylosis</a:t>
            </a:r>
            <a:endParaRPr lang="en-US" altLang="ar-JO" dirty="0">
              <a:solidFill>
                <a:schemeClr val="accent3">
                  <a:lumMod val="50000"/>
                </a:schemeClr>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33F5CEDF-E7D9-47DC-A639-2CE6B616D56F}" type="slidenum">
              <a:rPr lang="ar-SA" altLang="en-US">
                <a:solidFill>
                  <a:srgbClr val="898989"/>
                </a:solidFill>
              </a:rPr>
              <a:pPr/>
              <a:t>19</a:t>
            </a:fld>
            <a:endParaRPr lang="ar-JO" altLang="en-US">
              <a:solidFill>
                <a:srgbClr val="898989"/>
              </a:solidFill>
            </a:endParaRPr>
          </a:p>
        </p:txBody>
      </p:sp>
      <p:pic>
        <p:nvPicPr>
          <p:cNvPr id="4096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873375"/>
            <a:ext cx="22479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708400" y="2997200"/>
            <a:ext cx="4984750" cy="2678113"/>
          </a:xfrm>
          <a:prstGeom prst="rect">
            <a:avLst/>
          </a:prstGeom>
        </p:spPr>
        <p:txBody>
          <a:bodyPr>
            <a:spAutoFit/>
          </a:bodyPr>
          <a:lstStyle/>
          <a:p>
            <a:pPr>
              <a:defRPr/>
            </a:pPr>
            <a:r>
              <a:rPr lang="en-US" sz="2400" dirty="0">
                <a:solidFill>
                  <a:schemeClr val="accent4">
                    <a:lumMod val="75000"/>
                  </a:schemeClr>
                </a:solidFill>
              </a:rPr>
              <a:t>Cervical spondylosis is a degenerative arthritic process involving the cervical spine and affecting the intervertebral disc, facet joints and vertebral bodies.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C7D849B-16BC-4C1F-A108-0DE6047DD9E1}" type="slidenum">
              <a:rPr lang="ar-SA" altLang="en-US">
                <a:solidFill>
                  <a:srgbClr val="898989"/>
                </a:solidFill>
              </a:rPr>
              <a:pPr/>
              <a:t>2</a:t>
            </a:fld>
            <a:endParaRPr lang="ar-JO" altLang="en-US">
              <a:solidFill>
                <a:srgbClr val="898989"/>
              </a:solidFill>
            </a:endParaRPr>
          </a:p>
        </p:txBody>
      </p:sp>
      <p:sp>
        <p:nvSpPr>
          <p:cNvPr id="4099" name="Title 1"/>
          <p:cNvSpPr>
            <a:spLocks noGrp="1"/>
          </p:cNvSpPr>
          <p:nvPr>
            <p:ph type="title" idx="4294967295"/>
          </p:nvPr>
        </p:nvSpPr>
        <p:spPr>
          <a:xfrm>
            <a:off x="0" y="214313"/>
            <a:ext cx="4032250" cy="911225"/>
          </a:xfrm>
          <a:solidFill>
            <a:schemeClr val="accent4">
              <a:lumMod val="60000"/>
              <a:lumOff val="4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Overview</a:t>
            </a:r>
          </a:p>
        </p:txBody>
      </p:sp>
      <p:sp>
        <p:nvSpPr>
          <p:cNvPr id="2" name="Content Placeholder 2"/>
          <p:cNvSpPr>
            <a:spLocks noGrp="1"/>
          </p:cNvSpPr>
          <p:nvPr>
            <p:ph idx="4294967295"/>
          </p:nvPr>
        </p:nvSpPr>
        <p:spPr>
          <a:xfrm>
            <a:off x="0" y="1600200"/>
            <a:ext cx="5286375" cy="4972050"/>
          </a:xfrm>
        </p:spPr>
        <p:txBody>
          <a:bodyPr rtlCol="1">
            <a:normAutofit/>
          </a:bodyPr>
          <a:lstStyle/>
          <a:p>
            <a:pPr marL="274320" indent="-274320" algn="just" eaLnBrk="1" fontAlgn="auto" hangingPunct="1">
              <a:spcAft>
                <a:spcPts val="0"/>
              </a:spcAft>
              <a:buClr>
                <a:schemeClr val="tx1"/>
              </a:buClr>
              <a:defRPr/>
            </a:pPr>
            <a:r>
              <a:rPr lang="en-US" sz="2400" b="1" dirty="0">
                <a:solidFill>
                  <a:srgbClr val="000000"/>
                </a:solidFill>
                <a:cs typeface="Arial" pitchFamily="34" charset="0"/>
              </a:rPr>
              <a:t>The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Vertebral column </a:t>
            </a:r>
            <a:r>
              <a:rPr lang="en-US" sz="2400" b="1" dirty="0">
                <a:solidFill>
                  <a:srgbClr val="000000"/>
                </a:solidFill>
                <a:cs typeface="Arial" pitchFamily="34" charset="0"/>
              </a:rPr>
              <a:t>consists of 33 vertebrae: 7 cervical, 12 thoracic, 5 lumbar, 5 sacral (fused to form the sacrum), and 4 coccygeal (the lower 3 are fused)</a:t>
            </a:r>
          </a:p>
          <a:p>
            <a:pPr marL="274320" indent="-274320" algn="just" eaLnBrk="1" fontAlgn="auto" hangingPunct="1">
              <a:spcAft>
                <a:spcPts val="0"/>
              </a:spcAft>
              <a:buClr>
                <a:schemeClr val="tx1"/>
              </a:buClr>
              <a:defRPr/>
            </a:pP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Spinal cord proper </a:t>
            </a:r>
            <a:r>
              <a:rPr lang="en-US" sz="2400" b="1" dirty="0">
                <a:solidFill>
                  <a:srgbClr val="000000"/>
                </a:solidFill>
                <a:cs typeface="Arial" pitchFamily="34" charset="0"/>
              </a:rPr>
              <a:t>ends at</a:t>
            </a:r>
            <a:r>
              <a:rPr lang="en-US" sz="2400" b="1" dirty="0">
                <a:solidFill>
                  <a:srgbClr val="C00000"/>
                </a:solidFill>
                <a:cs typeface="Arial" pitchFamily="34" charset="0"/>
              </a:rPr>
              <a:t>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L1</a:t>
            </a:r>
            <a:r>
              <a:rPr lang="en-US" sz="2400" b="1" dirty="0">
                <a:solidFill>
                  <a:srgbClr val="C00000"/>
                </a:solidFill>
                <a:cs typeface="Arial" pitchFamily="34" charset="0"/>
              </a:rPr>
              <a:t> </a:t>
            </a:r>
            <a:r>
              <a:rPr lang="en-US" sz="2400" b="1" dirty="0">
                <a:solidFill>
                  <a:srgbClr val="000000"/>
                </a:solidFill>
                <a:cs typeface="Arial" pitchFamily="34" charset="0"/>
              </a:rPr>
              <a:t>in adult, and the remaining spinal nerves, seeking their intervertebral foramen of exit form the </a:t>
            </a:r>
            <a:r>
              <a:rPr lang="en-US" sz="2400" b="1" dirty="0" err="1">
                <a:solidFill>
                  <a:schemeClr val="accent3">
                    <a:lumMod val="75000"/>
                  </a:schemeClr>
                </a:solidFill>
                <a:effectLst>
                  <a:outerShdw blurRad="38100" dist="38100" dir="2700000" algn="tl">
                    <a:srgbClr val="000000">
                      <a:alpha val="43137"/>
                    </a:srgbClr>
                  </a:outerShdw>
                </a:effectLst>
                <a:cs typeface="Arial" pitchFamily="34" charset="0"/>
              </a:rPr>
              <a:t>cauda</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 </a:t>
            </a:r>
            <a:r>
              <a:rPr lang="en-US" sz="2400" b="1" dirty="0" err="1">
                <a:solidFill>
                  <a:schemeClr val="accent3">
                    <a:lumMod val="75000"/>
                  </a:schemeClr>
                </a:solidFill>
                <a:effectLst>
                  <a:outerShdw blurRad="38100" dist="38100" dir="2700000" algn="tl">
                    <a:srgbClr val="000000">
                      <a:alpha val="43137"/>
                    </a:srgbClr>
                  </a:outerShdw>
                </a:effectLst>
                <a:cs typeface="Arial" pitchFamily="34" charset="0"/>
              </a:rPr>
              <a:t>equina</a:t>
            </a:r>
            <a:r>
              <a:rPr lang="en-US" sz="2400" b="1" dirty="0">
                <a:solidFill>
                  <a:srgbClr val="000000"/>
                </a:solidFill>
                <a:cs typeface="Arial" pitchFamily="34" charset="0"/>
              </a:rPr>
              <a:t>.</a:t>
            </a:r>
          </a:p>
          <a:p>
            <a:pPr marL="274320" indent="-274320" algn="just" eaLnBrk="1" fontAlgn="auto" hangingPunct="1">
              <a:spcAft>
                <a:spcPts val="0"/>
              </a:spcAft>
              <a:buClr>
                <a:schemeClr val="tx1"/>
              </a:buClr>
              <a:defRPr/>
            </a:pPr>
            <a:r>
              <a:rPr lang="en-US" sz="2400" b="1" dirty="0">
                <a:solidFill>
                  <a:srgbClr val="000000"/>
                </a:solidFill>
                <a:cs typeface="Arial" pitchFamily="34" charset="0"/>
              </a:rPr>
              <a:t>Subarachnoid space ends at</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 S2</a:t>
            </a:r>
            <a:r>
              <a:rPr lang="en-US" sz="2400" b="1" dirty="0">
                <a:solidFill>
                  <a:srgbClr val="000000"/>
                </a:solidFill>
                <a:cs typeface="Arial" pitchFamily="34" charset="0"/>
              </a:rPr>
              <a:t>.</a:t>
            </a:r>
          </a:p>
          <a:p>
            <a:pPr marL="274320" indent="-274320" eaLnBrk="1" fontAlgn="auto" hangingPunct="1">
              <a:spcAft>
                <a:spcPts val="0"/>
              </a:spcAft>
              <a:buClr>
                <a:schemeClr val="accent3"/>
              </a:buClr>
              <a:buFont typeface="Wingdings 2"/>
              <a:buChar char=""/>
              <a:defRPr/>
            </a:pPr>
            <a:endParaRPr lang="en-US" sz="2400" b="1" dirty="0">
              <a:solidFill>
                <a:srgbClr val="000000"/>
              </a:solidFill>
              <a:cs typeface="Arial" pitchFamily="34" charset="0"/>
            </a:endParaRPr>
          </a:p>
        </p:txBody>
      </p:sp>
      <p:pic>
        <p:nvPicPr>
          <p:cNvPr id="9221" name="Picture 5" descr="تشريح العمود الفقري vertebral_colu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975" y="1357313"/>
            <a:ext cx="35020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وان 1"/>
          <p:cNvSpPr>
            <a:spLocks noGrp="1"/>
          </p:cNvSpPr>
          <p:nvPr>
            <p:ph type="title"/>
          </p:nvPr>
        </p:nvSpPr>
        <p:spPr>
          <a:xfrm>
            <a:off x="1908175" y="404813"/>
            <a:ext cx="6662738"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Pathologic Changes</a:t>
            </a:r>
            <a:endParaRPr lang="ar-JO" altLang="ar-JO" dirty="0">
              <a:solidFill>
                <a:schemeClr val="accent3">
                  <a:lumMod val="50000"/>
                </a:schemeClr>
              </a:solidFill>
            </a:endParaRPr>
          </a:p>
        </p:txBody>
      </p:sp>
      <p:sp>
        <p:nvSpPr>
          <p:cNvPr id="38915" name="عنصر نائب للمحتوى 2"/>
          <p:cNvSpPr>
            <a:spLocks noGrp="1"/>
          </p:cNvSpPr>
          <p:nvPr>
            <p:ph idx="1"/>
          </p:nvPr>
        </p:nvSpPr>
        <p:spPr>
          <a:xfrm>
            <a:off x="425450" y="1700213"/>
            <a:ext cx="8686800" cy="4681537"/>
          </a:xfrm>
        </p:spPr>
        <p:txBody>
          <a:bodyPr rtlCol="0">
            <a:normAutofit/>
          </a:bodyPr>
          <a:lstStyle/>
          <a:p>
            <a:pPr marL="182880" indent="-182880" eaLnBrk="1" fontAlgn="auto" hangingPunct="1">
              <a:spcAft>
                <a:spcPts val="0"/>
              </a:spcAft>
              <a:buClr>
                <a:schemeClr val="accent1">
                  <a:lumMod val="75000"/>
                </a:schemeClr>
              </a:buClr>
              <a:defRPr/>
            </a:pPr>
            <a:r>
              <a:rPr lang="en-US" altLang="ar-JO" sz="2400" b="1" dirty="0">
                <a:solidFill>
                  <a:srgbClr val="000000"/>
                </a:solidFill>
              </a:rPr>
              <a:t>The degenerative process occurs in most cases largely as a result of the </a:t>
            </a:r>
            <a:r>
              <a:rPr lang="en-US" altLang="ar-JO" sz="2400" b="1" dirty="0">
                <a:solidFill>
                  <a:schemeClr val="accent3">
                    <a:lumMod val="75000"/>
                  </a:schemeClr>
                </a:solidFill>
                <a:effectLst>
                  <a:outerShdw blurRad="38100" dist="38100" dir="2700000" algn="tl">
                    <a:srgbClr val="000000">
                      <a:alpha val="43137"/>
                    </a:srgbClr>
                  </a:outerShdw>
                </a:effectLst>
              </a:rPr>
              <a:t>inevitable stresses and traumas </a:t>
            </a:r>
            <a:r>
              <a:rPr lang="en-US" altLang="ar-JO" sz="2400" b="1" dirty="0">
                <a:solidFill>
                  <a:srgbClr val="000000"/>
                </a:solidFill>
              </a:rPr>
              <a:t>that occur to the cervical spine as a result of the normal activities of daily living.</a:t>
            </a:r>
          </a:p>
          <a:p>
            <a:pPr marL="182880" indent="-182880" eaLnBrk="1" fontAlgn="auto" hangingPunct="1">
              <a:lnSpc>
                <a:spcPct val="80000"/>
              </a:lnSpc>
              <a:spcAft>
                <a:spcPts val="0"/>
              </a:spcAft>
              <a:buClr>
                <a:schemeClr val="accent1">
                  <a:lumMod val="75000"/>
                </a:schemeClr>
              </a:buClr>
              <a:defRPr/>
            </a:pPr>
            <a:r>
              <a:rPr lang="en-US" altLang="ar-JO" sz="2400" b="1" dirty="0">
                <a:solidFill>
                  <a:srgbClr val="000000"/>
                </a:solidFill>
              </a:rPr>
              <a:t>The </a:t>
            </a:r>
            <a:r>
              <a:rPr lang="en-US" altLang="ar-JO" sz="2400" b="1" dirty="0" err="1">
                <a:solidFill>
                  <a:srgbClr val="000000"/>
                </a:solidFill>
              </a:rPr>
              <a:t>spondylitic</a:t>
            </a:r>
            <a:r>
              <a:rPr lang="en-US" altLang="ar-JO" sz="2400" b="1" dirty="0">
                <a:solidFill>
                  <a:srgbClr val="000000"/>
                </a:solidFill>
              </a:rPr>
              <a:t> process may cause </a:t>
            </a:r>
            <a:r>
              <a:rPr lang="en-US" altLang="ar-JO" sz="2400" b="1" dirty="0">
                <a:solidFill>
                  <a:schemeClr val="accent3">
                    <a:lumMod val="75000"/>
                  </a:schemeClr>
                </a:solidFill>
                <a:effectLst>
                  <a:outerShdw blurRad="38100" dist="38100" dir="2700000" algn="tl">
                    <a:srgbClr val="000000">
                      <a:alpha val="43137"/>
                    </a:srgbClr>
                  </a:outerShdw>
                </a:effectLst>
              </a:rPr>
              <a:t>narrowing of the spinal canal </a:t>
            </a:r>
            <a:r>
              <a:rPr lang="en-US" altLang="ar-JO" sz="2400" b="1" dirty="0">
                <a:solidFill>
                  <a:srgbClr val="000000"/>
                </a:solidFill>
              </a:rPr>
              <a:t>as a result of </a:t>
            </a:r>
            <a:r>
              <a:rPr lang="en-US" altLang="ar-JO" sz="2400" b="1" dirty="0" err="1">
                <a:solidFill>
                  <a:srgbClr val="000000"/>
                </a:solidFill>
              </a:rPr>
              <a:t>osteophyte</a:t>
            </a:r>
            <a:r>
              <a:rPr lang="en-US" altLang="ar-JO" sz="2400" b="1" dirty="0">
                <a:solidFill>
                  <a:srgbClr val="000000"/>
                </a:solidFill>
              </a:rPr>
              <a:t> formation, particularly the formation of hypertrophic bony ridges at the anterior </a:t>
            </a:r>
            <a:r>
              <a:rPr lang="en-US" altLang="ar-JO" sz="2400" b="1" dirty="0" err="1">
                <a:solidFill>
                  <a:srgbClr val="000000"/>
                </a:solidFill>
              </a:rPr>
              <a:t>intervertebral</a:t>
            </a:r>
            <a:r>
              <a:rPr lang="en-US" altLang="ar-JO" sz="2400" b="1" dirty="0">
                <a:solidFill>
                  <a:srgbClr val="000000"/>
                </a:solidFill>
              </a:rPr>
              <a:t> spaces of the spinal canal and hypertrophy of the </a:t>
            </a:r>
            <a:r>
              <a:rPr lang="en-US" altLang="ar-JO" sz="2400" b="1" dirty="0" err="1">
                <a:solidFill>
                  <a:srgbClr val="000000"/>
                </a:solidFill>
              </a:rPr>
              <a:t>ligamentam</a:t>
            </a:r>
            <a:r>
              <a:rPr lang="en-US" altLang="ar-JO" sz="2400" b="1" dirty="0">
                <a:solidFill>
                  <a:srgbClr val="000000"/>
                </a:solidFill>
              </a:rPr>
              <a:t>  </a:t>
            </a:r>
            <a:r>
              <a:rPr lang="en-US" altLang="ar-JO" sz="2400" b="1" dirty="0" err="1">
                <a:solidFill>
                  <a:srgbClr val="000000"/>
                </a:solidFill>
              </a:rPr>
              <a:t>flavum</a:t>
            </a:r>
            <a:r>
              <a:rPr lang="en-US" altLang="ar-JO" sz="2400" b="1" dirty="0">
                <a:solidFill>
                  <a:srgbClr val="000000"/>
                </a:solidFill>
              </a:rPr>
              <a:t>. This may result in </a:t>
            </a:r>
            <a:r>
              <a:rPr lang="en-US" altLang="ar-JO" sz="2400" b="1" dirty="0">
                <a:solidFill>
                  <a:schemeClr val="accent3">
                    <a:lumMod val="75000"/>
                  </a:schemeClr>
                </a:solidFill>
                <a:effectLst>
                  <a:outerShdw blurRad="38100" dist="38100" dir="2700000" algn="tl">
                    <a:srgbClr val="000000">
                      <a:alpha val="43137"/>
                    </a:srgbClr>
                  </a:outerShdw>
                </a:effectLst>
              </a:rPr>
              <a:t>compression of the spinal cord. </a:t>
            </a:r>
            <a:r>
              <a:rPr lang="en-US" altLang="ar-JO" sz="2400" b="1" dirty="0">
                <a:solidFill>
                  <a:srgbClr val="000000"/>
                </a:solidFill>
              </a:rPr>
              <a:t>Such compression is maximal during hyperextension of the neck and may cause “</a:t>
            </a:r>
            <a:r>
              <a:rPr lang="en-US" altLang="ar-JO" sz="2400" b="1" dirty="0">
                <a:solidFill>
                  <a:schemeClr val="accent3">
                    <a:lumMod val="75000"/>
                  </a:schemeClr>
                </a:solidFill>
                <a:effectLst>
                  <a:outerShdw blurRad="38100" dist="38100" dir="2700000" algn="tl">
                    <a:srgbClr val="000000">
                      <a:alpha val="43137"/>
                    </a:srgbClr>
                  </a:outerShdw>
                </a:effectLst>
              </a:rPr>
              <a:t>cervical </a:t>
            </a:r>
            <a:r>
              <a:rPr lang="en-US" altLang="ar-JO" sz="2400" b="1" dirty="0" err="1">
                <a:solidFill>
                  <a:schemeClr val="accent3">
                    <a:lumMod val="75000"/>
                  </a:schemeClr>
                </a:solidFill>
                <a:effectLst>
                  <a:outerShdw blurRad="38100" dist="38100" dir="2700000" algn="tl">
                    <a:srgbClr val="000000">
                      <a:alpha val="43137"/>
                    </a:srgbClr>
                  </a:outerShdw>
                </a:effectLst>
              </a:rPr>
              <a:t>myelopathy</a:t>
            </a:r>
            <a:r>
              <a:rPr lang="en-US" altLang="ar-JO" sz="2400" b="1" dirty="0">
                <a:solidFill>
                  <a:schemeClr val="accent3">
                    <a:lumMod val="75000"/>
                  </a:schemeClr>
                </a:solidFill>
                <a:effectLst>
                  <a:outerShdw blurRad="38100" dist="38100" dir="2700000" algn="tl">
                    <a:srgbClr val="000000">
                      <a:alpha val="43137"/>
                    </a:srgbClr>
                  </a:outerShdw>
                </a:effectLst>
              </a:rPr>
              <a:t>”, </a:t>
            </a:r>
            <a:r>
              <a:rPr lang="en-US" altLang="ar-JO" sz="2400" b="1" dirty="0">
                <a:solidFill>
                  <a:srgbClr val="000000"/>
                </a:solidFill>
              </a:rPr>
              <a:t>here it can affect not only the arms, but the legs as well.</a:t>
            </a:r>
          </a:p>
          <a:p>
            <a:pPr marL="182880" indent="-182880" eaLnBrk="1" fontAlgn="auto" hangingPunct="1">
              <a:lnSpc>
                <a:spcPct val="80000"/>
              </a:lnSpc>
              <a:spcAft>
                <a:spcPts val="0"/>
              </a:spcAft>
              <a:buClr>
                <a:schemeClr val="accent1">
                  <a:lumMod val="75000"/>
                </a:schemeClr>
              </a:buClr>
              <a:defRPr/>
            </a:pPr>
            <a:endParaRPr lang="ar-JO" altLang="ar-JO" sz="2400" b="1" dirty="0">
              <a:solidFill>
                <a:srgbClr val="000000"/>
              </a:solidFill>
            </a:endParaRPr>
          </a:p>
          <a:p>
            <a:pPr marL="182880" indent="-182880" eaLnBrk="1" fontAlgn="auto" hangingPunct="1">
              <a:spcAft>
                <a:spcPts val="0"/>
              </a:spcAft>
              <a:buClr>
                <a:schemeClr val="accent1">
                  <a:lumMod val="75000"/>
                </a:schemeClr>
              </a:buClr>
              <a:defRPr/>
            </a:pPr>
            <a:endParaRPr lang="en-US" altLang="ar-JO" sz="2400" b="1" dirty="0">
              <a:solidFill>
                <a:srgbClr val="000000"/>
              </a:solidFill>
            </a:endParaRPr>
          </a:p>
          <a:p>
            <a:pPr marL="182880" indent="-182880" eaLnBrk="1" fontAlgn="auto" hangingPunct="1">
              <a:spcAft>
                <a:spcPts val="0"/>
              </a:spcAft>
              <a:buClr>
                <a:schemeClr val="accent1">
                  <a:lumMod val="75000"/>
                </a:schemeClr>
              </a:buClr>
              <a:defRPr/>
            </a:pPr>
            <a:endParaRPr lang="en-US" altLang="ar-JO" sz="2400" b="1" dirty="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endParaRPr lang="ar-JO" altLang="en-US" dirty="0">
              <a:solidFill>
                <a:srgbClr val="89898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5688012"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Risk Factors</a:t>
            </a:r>
            <a:endParaRPr lang="ar-JO" dirty="0">
              <a:solidFill>
                <a:schemeClr val="accent3">
                  <a:lumMod val="50000"/>
                </a:schemeClr>
              </a:solidFill>
            </a:endParaRPr>
          </a:p>
        </p:txBody>
      </p:sp>
      <p:sp>
        <p:nvSpPr>
          <p:cNvPr id="40962" name="Content Placeholder 2"/>
          <p:cNvSpPr>
            <a:spLocks noGrp="1"/>
          </p:cNvSpPr>
          <p:nvPr>
            <p:ph idx="1"/>
          </p:nvPr>
        </p:nvSpPr>
        <p:spPr>
          <a:xfrm>
            <a:off x="684213" y="1700213"/>
            <a:ext cx="8074025" cy="3629025"/>
          </a:xfrm>
        </p:spPr>
        <p:txBody>
          <a:bodyPr rtlCol="0">
            <a:normAutofit/>
          </a:bodyPr>
          <a:lstStyle/>
          <a:p>
            <a:pPr marL="182880" indent="-182880" eaLnBrk="1" fontAlgn="auto" hangingPunct="1">
              <a:spcAft>
                <a:spcPts val="0"/>
              </a:spcAft>
              <a:buClr>
                <a:srgbClr val="BEAE98"/>
              </a:buClr>
              <a:buFont typeface="Arial" panose="020B0604020202020204" pitchFamily="34" charset="0"/>
              <a:buNone/>
              <a:defRPr/>
            </a:pPr>
            <a:r>
              <a:rPr lang="en-US" altLang="ar-JO" sz="2800" b="1" dirty="0">
                <a:solidFill>
                  <a:schemeClr val="accent3">
                    <a:lumMod val="75000"/>
                  </a:schemeClr>
                </a:solidFill>
                <a:effectLst>
                  <a:outerShdw blurRad="38100" dist="38100" dir="2700000" algn="tl">
                    <a:srgbClr val="000000">
                      <a:alpha val="43137"/>
                    </a:srgbClr>
                  </a:outerShdw>
                </a:effectLst>
              </a:rPr>
              <a:t>Major: </a:t>
            </a:r>
            <a:r>
              <a:rPr lang="en-US" altLang="ar-JO" sz="2400" b="1" dirty="0"/>
              <a:t>Aging, By age 60, most women and men show signs of cervical spondylosis on x-ray without symptoms. </a:t>
            </a:r>
          </a:p>
          <a:p>
            <a:pPr marL="182880" indent="-182880" eaLnBrk="1" fontAlgn="auto" hangingPunct="1">
              <a:spcAft>
                <a:spcPts val="0"/>
              </a:spcAft>
              <a:buClr>
                <a:srgbClr val="BEAE98"/>
              </a:buClr>
              <a:defRPr/>
            </a:pPr>
            <a:endParaRPr lang="en-US" altLang="ar-JO" sz="2400" b="1" dirty="0"/>
          </a:p>
          <a:p>
            <a:pPr marL="182880" indent="-182880" eaLnBrk="1" fontAlgn="auto" hangingPunct="1">
              <a:spcAft>
                <a:spcPts val="0"/>
              </a:spcAft>
              <a:buClr>
                <a:srgbClr val="BEAE98"/>
              </a:buClr>
              <a:defRPr/>
            </a:pPr>
            <a:r>
              <a:rPr lang="en-US" altLang="ar-JO" sz="2400" b="1" dirty="0">
                <a:solidFill>
                  <a:schemeClr val="accent3">
                    <a:lumMod val="75000"/>
                  </a:schemeClr>
                </a:solidFill>
                <a:effectLst>
                  <a:outerShdw blurRad="38100" dist="38100" dir="2700000" algn="tl">
                    <a:srgbClr val="000000">
                      <a:alpha val="43137"/>
                    </a:srgbClr>
                  </a:outerShdw>
                </a:effectLst>
              </a:rPr>
              <a:t>Other factors:</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a:t>Past neck injury (often several years ago).</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a:t>Severe arthritis.</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a:t>Past spine surgery.</a:t>
            </a:r>
            <a:endParaRPr lang="ar-JO" altLang="ar-JO" sz="2400" b="1" dirty="0"/>
          </a:p>
          <a:p>
            <a:pPr marL="182880" indent="-182880" algn="ctr" eaLnBrk="1" fontAlgn="auto" hangingPunct="1">
              <a:spcAft>
                <a:spcPts val="0"/>
              </a:spcAft>
              <a:buClr>
                <a:srgbClr val="BEAE98"/>
              </a:buClr>
              <a:buFontTx/>
              <a:buChar char="•"/>
              <a:defRPr/>
            </a:pPr>
            <a:endParaRPr lang="en-US" altLang="ar-JO" sz="2400" b="1" dirty="0"/>
          </a:p>
        </p:txBody>
      </p:sp>
      <p:sp>
        <p:nvSpPr>
          <p:cNvPr id="399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ar-JO" altLang="ar-JO" spc="-70" dirty="0">
              <a:solidFill>
                <a:srgbClr val="898989"/>
              </a:solidFill>
              <a:latin typeface="Calibri" panose="020F0502020204030204"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08175" y="188913"/>
            <a:ext cx="5876925" cy="952500"/>
          </a:xfrm>
          <a:solidFill>
            <a:schemeClr val="accent2">
              <a:lumMod val="20000"/>
              <a:lumOff val="80000"/>
            </a:schemeClr>
          </a:solidFill>
          <a:ln w="76200">
            <a:solidFill>
              <a:schemeClr val="accent3">
                <a:lumMod val="50000"/>
              </a:schemeClr>
            </a:solidFill>
          </a:ln>
        </p:spPr>
        <p:txBody>
          <a:bodyPr rtlCol="1">
            <a:normAutofit fontScale="90000"/>
          </a:bodyPr>
          <a:lstStyle/>
          <a:p>
            <a:pPr eaLnBrk="1" fontAlgn="auto" hangingPunct="1">
              <a:spcAft>
                <a:spcPts val="0"/>
              </a:spcAft>
              <a:defRPr/>
            </a:pPr>
            <a:r>
              <a:rPr lang="en-US" sz="4000" b="1" dirty="0">
                <a:solidFill>
                  <a:schemeClr val="accent3">
                    <a:lumMod val="50000"/>
                  </a:schemeClr>
                </a:solidFill>
                <a:latin typeface="+mn-lt"/>
              </a:rPr>
              <a:t>Clinical Manifestations</a:t>
            </a:r>
            <a:endParaRPr lang="ar-JO" sz="4000" b="1" dirty="0">
              <a:solidFill>
                <a:schemeClr val="accent3">
                  <a:lumMod val="50000"/>
                </a:schemeClr>
              </a:solidFill>
              <a:latin typeface="+mn-lt"/>
            </a:endParaRPr>
          </a:p>
        </p:txBody>
      </p:sp>
      <p:sp>
        <p:nvSpPr>
          <p:cNvPr id="4" name="Rectangle 3"/>
          <p:cNvSpPr/>
          <p:nvPr/>
        </p:nvSpPr>
        <p:spPr>
          <a:xfrm>
            <a:off x="323850" y="1196975"/>
            <a:ext cx="8632825" cy="5557838"/>
          </a:xfrm>
          <a:prstGeom prst="rect">
            <a:avLst/>
          </a:prstGeom>
        </p:spPr>
        <p:txBody>
          <a:bodyPr>
            <a:spAutoFit/>
          </a:bodyPr>
          <a:lstStyle/>
          <a:p>
            <a:pPr marL="274320" indent="-274320" fontAlgn="auto">
              <a:spcBef>
                <a:spcPct val="20000"/>
              </a:spcBef>
              <a:spcAft>
                <a:spcPts val="0"/>
              </a:spcAft>
              <a:buClr>
                <a:srgbClr val="AD0101"/>
              </a:buClr>
              <a:buFont typeface="Arial" pitchFamily="34" charset="0"/>
              <a:buChar char="•"/>
              <a:defRPr/>
            </a:pPr>
            <a:r>
              <a:rPr lang="en-US" sz="2400" b="1" dirty="0">
                <a:latin typeface="+mn-lt"/>
                <a:cs typeface="MV Boli" pitchFamily="2" charset="0"/>
              </a:rPr>
              <a:t>Symptoms often develop slowly over time, but may start </a:t>
            </a:r>
            <a:r>
              <a:rPr lang="en-US" sz="2400" b="1" u="sng" dirty="0">
                <a:latin typeface="+mn-lt"/>
                <a:cs typeface="MV Boli" pitchFamily="2" charset="0"/>
              </a:rPr>
              <a:t>suddenly</a:t>
            </a:r>
            <a:r>
              <a:rPr lang="en-US" sz="2400" b="1" dirty="0">
                <a:latin typeface="+mn-lt"/>
                <a:cs typeface="MV Boli" pitchFamily="2" charset="0"/>
              </a:rPr>
              <a:t>.</a:t>
            </a:r>
          </a:p>
          <a:p>
            <a:pPr marL="274320" indent="-274320" fontAlgn="auto">
              <a:spcBef>
                <a:spcPct val="20000"/>
              </a:spcBef>
              <a:spcAft>
                <a:spcPts val="0"/>
              </a:spcAft>
              <a:buClr>
                <a:srgbClr val="AD0101"/>
              </a:buClr>
              <a:buFont typeface="Arial" pitchFamily="34" charset="0"/>
              <a:buChar char="•"/>
              <a:defRPr/>
            </a:pPr>
            <a:r>
              <a:rPr lang="en-US" sz="2400" b="1" dirty="0">
                <a:solidFill>
                  <a:schemeClr val="accent3">
                    <a:lumMod val="75000"/>
                  </a:schemeClr>
                </a:solidFill>
                <a:effectLst>
                  <a:outerShdw blurRad="38100" dist="38100" dir="2700000" algn="tl">
                    <a:srgbClr val="000000">
                      <a:alpha val="43137"/>
                    </a:srgbClr>
                  </a:outerShdw>
                </a:effectLst>
                <a:latin typeface="+mn-lt"/>
                <a:cs typeface="MV Boli" pitchFamily="2" charset="0"/>
              </a:rPr>
              <a:t>Common symptoms are: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Neck pain (may radiate to the arms or shoulder).</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Neck stiffness that gets worse over time.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sensation or abnormal sensations in the shoulders, arms, or (rarely) legs.</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Weakness of the arms or (rarely) legs.</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Headaches, particularly in the back of the head.</a:t>
            </a:r>
          </a:p>
          <a:p>
            <a:pPr marL="274320" indent="-274320" fontAlgn="auto">
              <a:spcBef>
                <a:spcPct val="20000"/>
              </a:spcBef>
              <a:spcAft>
                <a:spcPts val="0"/>
              </a:spcAft>
              <a:buClr>
                <a:srgbClr val="AD0101"/>
              </a:buClr>
              <a:buFont typeface="Arial" pitchFamily="34" charset="0"/>
              <a:buChar char="•"/>
              <a:defRPr/>
            </a:pPr>
            <a:r>
              <a:rPr lang="en-US" sz="2400" b="1" dirty="0">
                <a:solidFill>
                  <a:schemeClr val="accent3">
                    <a:lumMod val="75000"/>
                  </a:schemeClr>
                </a:solidFill>
                <a:effectLst>
                  <a:outerShdw blurRad="38100" dist="38100" dir="2700000" algn="tl">
                    <a:srgbClr val="000000">
                      <a:alpha val="43137"/>
                    </a:srgbClr>
                  </a:outerShdw>
                </a:effectLst>
                <a:latin typeface="+mn-lt"/>
                <a:cs typeface="MV Boli" pitchFamily="2" charset="0"/>
              </a:rPr>
              <a:t>Less common symptoms are: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balance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control over the bladder or bowels (if spinal cord is compressed).</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عنصر نائب للمحتوى 2"/>
          <p:cNvSpPr>
            <a:spLocks noGrp="1"/>
          </p:cNvSpPr>
          <p:nvPr>
            <p:ph idx="1"/>
          </p:nvPr>
        </p:nvSpPr>
        <p:spPr>
          <a:xfrm>
            <a:off x="285750" y="476250"/>
            <a:ext cx="8643938" cy="6167438"/>
          </a:xfrm>
        </p:spPr>
        <p:txBody>
          <a:bodyPr rtlCol="1">
            <a:normAutofit/>
          </a:bodyPr>
          <a:lstStyle/>
          <a:p>
            <a:pPr marL="274320" indent="-274320" eaLnBrk="1" fontAlgn="auto" hangingPunct="1">
              <a:spcAft>
                <a:spcPts val="0"/>
              </a:spcAft>
              <a:buClr>
                <a:schemeClr val="accent3"/>
              </a:buClr>
              <a:buFont typeface="Wingdings 2"/>
              <a:buChar char=""/>
              <a:defRPr/>
            </a:pPr>
            <a:r>
              <a:rPr lang="en-US" sz="2400" b="1" dirty="0">
                <a:solidFill>
                  <a:srgbClr val="000000"/>
                </a:solidFill>
                <a:cs typeface="Arial" pitchFamily="34" charset="0"/>
              </a:rPr>
              <a:t>The clinical features are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similar to the neuralgia </a:t>
            </a:r>
            <a:r>
              <a:rPr lang="en-US" sz="2400" b="1" dirty="0">
                <a:solidFill>
                  <a:srgbClr val="000000"/>
                </a:solidFill>
                <a:cs typeface="Arial" pitchFamily="34" charset="0"/>
              </a:rPr>
              <a:t>caused by an acute soft disc prolapse, in that the pain radiates diffusely into the </a:t>
            </a:r>
            <a:r>
              <a:rPr lang="en-US" sz="2400" b="1" dirty="0" err="1">
                <a:solidFill>
                  <a:srgbClr val="000000"/>
                </a:solidFill>
                <a:cs typeface="Arial" pitchFamily="34" charset="0"/>
              </a:rPr>
              <a:t>periscapular</a:t>
            </a:r>
            <a:r>
              <a:rPr lang="en-US" sz="2400" b="1" dirty="0">
                <a:solidFill>
                  <a:srgbClr val="000000"/>
                </a:solidFill>
                <a:cs typeface="Arial" pitchFamily="34" charset="0"/>
              </a:rPr>
              <a:t> area and shoulder, numbness and tingling in the appropriate dermatome distribution, and weakness of the arm are present also.</a:t>
            </a:r>
          </a:p>
          <a:p>
            <a:pPr marL="274320" indent="-274320" eaLnBrk="1" fontAlgn="auto" hangingPunct="1">
              <a:spcAft>
                <a:spcPts val="0"/>
              </a:spcAft>
              <a:buClr>
                <a:schemeClr val="accent3"/>
              </a:buClr>
              <a:buFont typeface="Wingdings 2"/>
              <a:buChar char=""/>
              <a:defRPr/>
            </a:pPr>
            <a:r>
              <a:rPr lang="en-US" sz="2400" b="1" dirty="0">
                <a:solidFill>
                  <a:srgbClr val="000000"/>
                </a:solidFill>
                <a:cs typeface="Arial" pitchFamily="34" charset="0"/>
              </a:rPr>
              <a:t> Although the clinical features may be almost indistinguishable from those due to an acute soft disc prolapse,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the process is usually not as acute and the patient often has a history of intermittent or chronic pain.</a:t>
            </a:r>
          </a:p>
          <a:p>
            <a:pPr marL="274320" indent="-274320" eaLnBrk="1" fontAlgn="auto" hangingPunct="1">
              <a:spcAft>
                <a:spcPts val="0"/>
              </a:spcAft>
              <a:buClr>
                <a:schemeClr val="accent3"/>
              </a:buClr>
              <a:buFont typeface="Wingdings 2"/>
              <a:buChar char=""/>
              <a:defRPr/>
            </a:pPr>
            <a:r>
              <a:rPr lang="en-US" sz="2400" b="1" dirty="0">
                <a:solidFill>
                  <a:srgbClr val="000000"/>
                </a:solidFill>
                <a:cs typeface="Arial" pitchFamily="34" charset="0"/>
              </a:rPr>
              <a:t> Wasting of a muscle group in the appropriate nerve root distribution is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more common </a:t>
            </a:r>
            <a:r>
              <a:rPr lang="en-US" sz="2400" b="1" dirty="0">
                <a:solidFill>
                  <a:srgbClr val="000000"/>
                </a:solidFill>
                <a:cs typeface="Arial" pitchFamily="34" charset="0"/>
              </a:rPr>
              <a:t>because of the longer history, but the examination findings will otherwise be similar to those seen with an acute soft disc protrusion.</a:t>
            </a:r>
            <a:endParaRPr lang="ar-JO" sz="2400" b="1" dirty="0">
              <a:solidFill>
                <a:srgbClr val="000000"/>
              </a:solidFill>
            </a:endParaRPr>
          </a:p>
          <a:p>
            <a:pPr marL="274320" indent="-274320" eaLnBrk="1" fontAlgn="auto" hangingPunct="1">
              <a:spcAft>
                <a:spcPts val="0"/>
              </a:spcAft>
              <a:buClr>
                <a:schemeClr val="accent3"/>
              </a:buClr>
              <a:buFont typeface="Wingdings 2"/>
              <a:buChar char=""/>
              <a:defRPr/>
            </a:pPr>
            <a:endParaRPr lang="ar-JO" sz="2400" b="1" dirty="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EDD4785-5F8F-4612-8192-B8BFEF7D3556}" type="slidenum">
              <a:rPr lang="ar-SA" altLang="en-US">
                <a:solidFill>
                  <a:srgbClr val="898989"/>
                </a:solidFill>
              </a:rPr>
              <a:pPr/>
              <a:t>23</a:t>
            </a:fld>
            <a:endParaRPr lang="ar-JO" altLang="en-US">
              <a:solidFill>
                <a:srgbClr val="89898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a:p>
        </p:txBody>
      </p:sp>
      <p:pic>
        <p:nvPicPr>
          <p:cNvPr id="4813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2775" y="0"/>
            <a:ext cx="5029200" cy="6892925"/>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7CE0046-E1C2-4E40-B07D-798354E7E886}" type="slidenum">
              <a:rPr lang="ar-SA" altLang="en-US">
                <a:solidFill>
                  <a:srgbClr val="FFFFFF"/>
                </a:solidFill>
                <a:latin typeface="Rockwell" pitchFamily="18" charset="0"/>
              </a:rPr>
              <a:pPr/>
              <a:t>24</a:t>
            </a:fld>
            <a:endParaRPr lang="ar-JO" altLang="en-US">
              <a:solidFill>
                <a:srgbClr val="FFFFFF"/>
              </a:solidFill>
              <a:latin typeface="Rockwell" pitchFamily="18" charset="0"/>
            </a:endParaRPr>
          </a:p>
        </p:txBody>
      </p:sp>
      <p:pic>
        <p:nvPicPr>
          <p:cNvPr id="4813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960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539750" y="285750"/>
            <a:ext cx="8208963"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3800" b="1" dirty="0">
                <a:solidFill>
                  <a:schemeClr val="accent3">
                    <a:lumMod val="50000"/>
                  </a:schemeClr>
                </a:solidFill>
              </a:rPr>
              <a:t>CERVICAL SPONDYLOTIC MYELOPATHY (CSM)</a:t>
            </a:r>
          </a:p>
        </p:txBody>
      </p:sp>
      <p:sp>
        <p:nvSpPr>
          <p:cNvPr id="44035" name="Content Placeholder 2"/>
          <p:cNvSpPr>
            <a:spLocks noGrp="1"/>
          </p:cNvSpPr>
          <p:nvPr>
            <p:ph idx="1"/>
          </p:nvPr>
        </p:nvSpPr>
        <p:spPr>
          <a:xfrm>
            <a:off x="428625" y="1458913"/>
            <a:ext cx="8534400" cy="4881562"/>
          </a:xfrm>
        </p:spPr>
        <p:txBody>
          <a:bodyPr rtlCol="0">
            <a:normAutofit/>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altLang="ar-JO" sz="2800" b="1" dirty="0">
                <a:solidFill>
                  <a:schemeClr val="accent3">
                    <a:lumMod val="75000"/>
                  </a:schemeClr>
                </a:solidFill>
                <a:effectLst>
                  <a:outerShdw blurRad="38100" dist="38100" dir="2700000" algn="tl">
                    <a:srgbClr val="000000">
                      <a:alpha val="43137"/>
                    </a:srgbClr>
                  </a:outerShdw>
                </a:effectLst>
              </a:rPr>
              <a:t>            </a:t>
            </a:r>
          </a:p>
          <a:p>
            <a:pPr marL="182880" indent="-182880" eaLnBrk="1" fontAlgn="auto" hangingPunct="1">
              <a:spcAft>
                <a:spcPts val="0"/>
              </a:spcAft>
              <a:buClr>
                <a:schemeClr val="accent1">
                  <a:lumMod val="75000"/>
                </a:schemeClr>
              </a:buClr>
              <a:defRPr/>
            </a:pPr>
            <a:r>
              <a:rPr lang="en-US" altLang="ar-JO" b="1" dirty="0">
                <a:solidFill>
                  <a:schemeClr val="accent3">
                    <a:lumMod val="75000"/>
                  </a:schemeClr>
                </a:solidFill>
                <a:effectLst>
                  <a:outerShdw blurRad="38100" dist="38100" dir="2700000" algn="tl">
                    <a:srgbClr val="000000">
                      <a:alpha val="43137"/>
                    </a:srgbClr>
                  </a:outerShdw>
                </a:effectLst>
              </a:rPr>
              <a:t>Cervical spondylosis </a:t>
            </a:r>
            <a:r>
              <a:rPr lang="en-US" altLang="ar-JO" b="1" dirty="0"/>
              <a:t>is the most common cause of myelopathy in patients &gt; 55 </a:t>
            </a:r>
            <a:r>
              <a:rPr lang="en-US" altLang="ar-JO" b="1" dirty="0" err="1"/>
              <a:t>yrs</a:t>
            </a:r>
            <a:r>
              <a:rPr lang="en-US" altLang="ar-JO" b="1" dirty="0"/>
              <a:t> of age.</a:t>
            </a:r>
          </a:p>
          <a:p>
            <a:pPr marL="182880" indent="-182880" eaLnBrk="1" fontAlgn="auto" hangingPunct="1">
              <a:spcAft>
                <a:spcPts val="0"/>
              </a:spcAft>
              <a:buClr>
                <a:schemeClr val="accent1">
                  <a:lumMod val="75000"/>
                </a:schemeClr>
              </a:buClr>
              <a:defRPr/>
            </a:pPr>
            <a:endParaRPr lang="en-US" altLang="ar-JO" b="1" dirty="0"/>
          </a:p>
          <a:p>
            <a:pPr marL="182880" indent="-182880" eaLnBrk="1" fontAlgn="auto" hangingPunct="1">
              <a:spcAft>
                <a:spcPts val="0"/>
              </a:spcAft>
              <a:buClr>
                <a:schemeClr val="accent1">
                  <a:lumMod val="75000"/>
                </a:schemeClr>
              </a:buClr>
              <a:defRPr/>
            </a:pPr>
            <a:r>
              <a:rPr lang="en-US" altLang="ar-JO" b="1" dirty="0"/>
              <a:t>Cervical </a:t>
            </a:r>
            <a:r>
              <a:rPr lang="en-US" altLang="ar-JO" b="1" dirty="0" err="1"/>
              <a:t>spondylotic</a:t>
            </a:r>
            <a:r>
              <a:rPr lang="en-US" altLang="ar-JO" b="1" dirty="0"/>
              <a:t> myelopathy (CSM) develops in almost all patients with </a:t>
            </a:r>
            <a:r>
              <a:rPr lang="en-US" altLang="ar-JO" b="1" dirty="0">
                <a:solidFill>
                  <a:schemeClr val="accent3">
                    <a:lumMod val="75000"/>
                  </a:schemeClr>
                </a:solidFill>
                <a:effectLst>
                  <a:outerShdw blurRad="38100" dist="38100" dir="2700000" algn="tl">
                    <a:srgbClr val="000000">
                      <a:alpha val="43137"/>
                    </a:srgbClr>
                  </a:outerShdw>
                </a:effectLst>
              </a:rPr>
              <a:t>&lt; 30% narrowing</a:t>
            </a:r>
            <a:r>
              <a:rPr lang="en-US" altLang="ar-JO" b="1" dirty="0"/>
              <a:t> of the cross-sectional area of the cervical spinal canal (although some patients with severe cord compression do not have myelopathy).</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36D6C89-2AFF-47CD-BA7F-600F70656C2E}" type="slidenum">
              <a:rPr lang="ar-SA" altLang="en-US">
                <a:solidFill>
                  <a:srgbClr val="898989"/>
                </a:solidFill>
              </a:rPr>
              <a:pPr/>
              <a:t>25</a:t>
            </a:fld>
            <a:endParaRPr lang="ar-JO" altLang="en-US">
              <a:solidFill>
                <a:srgbClr val="898989"/>
              </a:solidFill>
            </a:endParaRPr>
          </a:p>
        </p:txBody>
      </p:sp>
      <p:pic>
        <p:nvPicPr>
          <p:cNvPr id="4915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0200" y="1557338"/>
            <a:ext cx="18002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a:p>
        </p:txBody>
      </p:sp>
      <p:pic>
        <p:nvPicPr>
          <p:cNvPr id="5017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 y="0"/>
            <a:ext cx="9159875" cy="7046913"/>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CDF5757-2582-4023-A05D-BE5185757EE6}" type="slidenum">
              <a:rPr lang="ar-SA" altLang="en-US">
                <a:solidFill>
                  <a:srgbClr val="FFFFFF"/>
                </a:solidFill>
                <a:latin typeface="Rockwell" pitchFamily="18" charset="0"/>
              </a:rPr>
              <a:pPr/>
              <a:t>26</a:t>
            </a:fld>
            <a:endParaRPr lang="ar-JO" altLang="en-US">
              <a:solidFill>
                <a:srgbClr val="FFFFFF"/>
              </a:solidFill>
              <a:latin typeface="Rockwell"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7EAA7B31-1E65-4DB3-A346-A4C9B756AFDD}" type="slidenum">
              <a:rPr lang="ar-SA" altLang="en-US">
                <a:solidFill>
                  <a:srgbClr val="898989"/>
                </a:solidFill>
              </a:rPr>
              <a:pPr/>
              <a:t>27</a:t>
            </a:fld>
            <a:endParaRPr lang="ar-JO" altLang="en-US">
              <a:solidFill>
                <a:srgbClr val="898989"/>
              </a:solidFill>
            </a:endParaRPr>
          </a:p>
        </p:txBody>
      </p:sp>
      <p:sp>
        <p:nvSpPr>
          <p:cNvPr id="48131" name="Rectangle 2"/>
          <p:cNvSpPr>
            <a:spLocks noGrp="1" noChangeArrowheads="1"/>
          </p:cNvSpPr>
          <p:nvPr>
            <p:ph type="title" idx="4294967295"/>
          </p:nvPr>
        </p:nvSpPr>
        <p:spPr>
          <a:xfrm>
            <a:off x="2699792" y="366141"/>
            <a:ext cx="2952328"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4000" b="1" dirty="0">
                <a:solidFill>
                  <a:schemeClr val="accent3">
                    <a:lumMod val="50000"/>
                  </a:schemeClr>
                </a:solidFill>
              </a:rPr>
              <a:t>Treatment</a:t>
            </a:r>
            <a:endParaRPr lang="en-US" altLang="ar-JO" sz="4000" b="1" dirty="0"/>
          </a:p>
        </p:txBody>
      </p:sp>
      <p:sp>
        <p:nvSpPr>
          <p:cNvPr id="48132" name="Rectangle 3"/>
          <p:cNvSpPr>
            <a:spLocks noGrp="1" noChangeArrowheads="1"/>
          </p:cNvSpPr>
          <p:nvPr>
            <p:ph type="body" idx="4294967295"/>
          </p:nvPr>
        </p:nvSpPr>
        <p:spPr>
          <a:xfrm>
            <a:off x="930275" y="1916113"/>
            <a:ext cx="8213725" cy="3949700"/>
          </a:xfrm>
        </p:spPr>
        <p:txBody>
          <a:bodyPr rtlCol="0">
            <a:normAutofit fontScale="92500" lnSpcReduction="20000"/>
          </a:bodyPr>
          <a:lstStyle/>
          <a:p>
            <a:pPr marL="182880" indent="-182880" eaLnBrk="1" fontAlgn="auto" hangingPunct="1">
              <a:spcAft>
                <a:spcPts val="0"/>
              </a:spcAft>
              <a:buClr>
                <a:schemeClr val="accent1">
                  <a:lumMod val="75000"/>
                </a:schemeClr>
              </a:buClr>
              <a:defRPr/>
            </a:pPr>
            <a:r>
              <a:rPr lang="en-US" altLang="ar-JO" sz="2800" b="1" dirty="0"/>
              <a:t>Several medications may be used together during the first phase of treatment to address </a:t>
            </a:r>
            <a:r>
              <a:rPr lang="en-US" altLang="ar-JO" sz="2800" b="1" dirty="0">
                <a:solidFill>
                  <a:schemeClr val="accent3">
                    <a:lumMod val="75000"/>
                  </a:schemeClr>
                </a:solidFill>
                <a:effectLst>
                  <a:outerShdw blurRad="38100" dist="38100" dir="2700000" algn="tl">
                    <a:srgbClr val="000000">
                      <a:alpha val="43137"/>
                    </a:srgbClr>
                  </a:outerShdw>
                </a:effectLst>
              </a:rPr>
              <a:t>both pain and inflammation.</a:t>
            </a:r>
          </a:p>
          <a:p>
            <a:pPr marL="182880" indent="-182880" eaLnBrk="1" fontAlgn="auto" hangingPunct="1">
              <a:spcAft>
                <a:spcPts val="0"/>
              </a:spcAft>
              <a:buClr>
                <a:schemeClr val="accent1">
                  <a:lumMod val="75000"/>
                </a:schemeClr>
              </a:buClr>
              <a:defRPr/>
            </a:pPr>
            <a:r>
              <a:rPr lang="en-US" altLang="ar-JO" sz="2800" b="1" dirty="0">
                <a:solidFill>
                  <a:schemeClr val="accent3">
                    <a:lumMod val="75000"/>
                  </a:schemeClr>
                </a:solidFill>
                <a:effectLst>
                  <a:outerShdw blurRad="38100" dist="38100" dir="2700000" algn="tl">
                    <a:srgbClr val="000000">
                      <a:alpha val="43137"/>
                    </a:srgbClr>
                  </a:outerShdw>
                </a:effectLst>
              </a:rPr>
              <a:t>Acetaminophen</a:t>
            </a:r>
            <a:r>
              <a:rPr lang="en-US" altLang="ar-JO" sz="2800" b="1" dirty="0"/>
              <a:t> : Mild pain. </a:t>
            </a:r>
          </a:p>
          <a:p>
            <a:pPr marL="182880" indent="-182880" eaLnBrk="1" fontAlgn="auto" hangingPunct="1">
              <a:spcAft>
                <a:spcPts val="0"/>
              </a:spcAft>
              <a:buClr>
                <a:schemeClr val="accent1">
                  <a:lumMod val="75000"/>
                </a:schemeClr>
              </a:buClr>
              <a:defRPr/>
            </a:pPr>
            <a:r>
              <a:rPr lang="en-US" altLang="ar-JO" sz="2800" b="1" dirty="0"/>
              <a:t>Non-steroidal anti-inflammatory drugs (</a:t>
            </a:r>
            <a:r>
              <a:rPr lang="en-US" altLang="ar-JO" sz="2800" b="1" dirty="0">
                <a:solidFill>
                  <a:schemeClr val="accent3">
                    <a:lumMod val="75000"/>
                  </a:schemeClr>
                </a:solidFill>
                <a:effectLst>
                  <a:outerShdw blurRad="38100" dist="38100" dir="2700000" algn="tl">
                    <a:srgbClr val="000000">
                      <a:alpha val="43137"/>
                    </a:srgbClr>
                  </a:outerShdw>
                </a:effectLst>
              </a:rPr>
              <a:t>NSAIDs</a:t>
            </a:r>
            <a:r>
              <a:rPr lang="en-US" altLang="ar-JO" sz="2800" b="1" dirty="0"/>
              <a:t>).</a:t>
            </a:r>
          </a:p>
          <a:p>
            <a:pPr marL="182880" indent="-182880" eaLnBrk="1" fontAlgn="auto" hangingPunct="1">
              <a:spcAft>
                <a:spcPts val="0"/>
              </a:spcAft>
              <a:buClr>
                <a:schemeClr val="accent1">
                  <a:lumMod val="75000"/>
                </a:schemeClr>
              </a:buClr>
              <a:defRPr/>
            </a:pPr>
            <a:r>
              <a:rPr lang="en-US" altLang="ar-JO" sz="2800" b="1" dirty="0">
                <a:solidFill>
                  <a:schemeClr val="accent3">
                    <a:lumMod val="75000"/>
                  </a:schemeClr>
                </a:solidFill>
                <a:effectLst>
                  <a:outerShdw blurRad="38100" dist="38100" dir="2700000" algn="tl">
                    <a:srgbClr val="000000">
                      <a:alpha val="43137"/>
                    </a:srgbClr>
                  </a:outerShdw>
                </a:effectLst>
              </a:rPr>
              <a:t>Muscle relaxants</a:t>
            </a:r>
            <a:r>
              <a:rPr lang="en-US" altLang="ar-JO" sz="2800" b="1" dirty="0"/>
              <a:t>: Medications such as cyclobenzaprine or </a:t>
            </a:r>
            <a:r>
              <a:rPr lang="en-US" altLang="ar-JO" sz="2800" b="1" dirty="0" err="1"/>
              <a:t>carisoprodol</a:t>
            </a:r>
            <a:r>
              <a:rPr lang="en-US" altLang="ar-JO" sz="2800" b="1" dirty="0"/>
              <a:t> can also be used in the case of painful muscle spasms.</a:t>
            </a:r>
          </a:p>
          <a:p>
            <a:pPr marL="182880" indent="-182880" eaLnBrk="1" fontAlgn="auto" hangingPunct="1">
              <a:spcAft>
                <a:spcPts val="0"/>
              </a:spcAft>
              <a:buClr>
                <a:schemeClr val="accent1">
                  <a:lumMod val="75000"/>
                </a:schemeClr>
              </a:buClr>
              <a:defRPr/>
            </a:pPr>
            <a:r>
              <a:rPr lang="en-US" altLang="ar-JO" sz="2800" b="1" dirty="0">
                <a:solidFill>
                  <a:schemeClr val="accent3">
                    <a:lumMod val="75000"/>
                  </a:schemeClr>
                </a:solidFill>
                <a:effectLst>
                  <a:outerShdw blurRad="38100" dist="38100" dir="2700000" algn="tl">
                    <a:srgbClr val="000000">
                      <a:alpha val="43137"/>
                    </a:srgbClr>
                  </a:outerShdw>
                </a:effectLst>
              </a:rPr>
              <a:t>Cortisone injections </a:t>
            </a:r>
            <a:r>
              <a:rPr lang="en-US" altLang="ar-JO" sz="2800" b="1" dirty="0"/>
              <a:t>to specific areas of the spine.</a:t>
            </a:r>
          </a:p>
          <a:p>
            <a:pPr marL="182880" indent="-182880" eaLnBrk="1" fontAlgn="auto" hangingPunct="1">
              <a:spcAft>
                <a:spcPts val="0"/>
              </a:spcAft>
              <a:buClr>
                <a:schemeClr val="accent1">
                  <a:lumMod val="75000"/>
                </a:schemeClr>
              </a:buClr>
              <a:defRPr/>
            </a:pPr>
            <a:endParaRPr lang="en-US" altLang="ar-JO" sz="28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A2DCEDC-956C-4491-8820-1D817ECCA7DB}" type="slidenum">
              <a:rPr lang="ar-SA" altLang="en-US">
                <a:solidFill>
                  <a:srgbClr val="898989"/>
                </a:solidFill>
              </a:rPr>
              <a:pPr/>
              <a:t>28</a:t>
            </a:fld>
            <a:endParaRPr lang="ar-JO" altLang="en-US">
              <a:solidFill>
                <a:srgbClr val="898989"/>
              </a:solidFill>
            </a:endParaRPr>
          </a:p>
        </p:txBody>
      </p:sp>
      <p:sp>
        <p:nvSpPr>
          <p:cNvPr id="49155" name="Rectangle 3"/>
          <p:cNvSpPr>
            <a:spLocks noGrp="1" noChangeArrowheads="1"/>
          </p:cNvSpPr>
          <p:nvPr>
            <p:ph type="body" idx="4294967295"/>
          </p:nvPr>
        </p:nvSpPr>
        <p:spPr>
          <a:xfrm>
            <a:off x="2627313" y="457200"/>
            <a:ext cx="4703762" cy="1295400"/>
          </a:xfrm>
          <a:solidFill>
            <a:schemeClr val="accent2">
              <a:lumMod val="20000"/>
              <a:lumOff val="80000"/>
            </a:schemeClr>
          </a:solidFill>
          <a:ln w="76200">
            <a:solidFill>
              <a:schemeClr val="accent3">
                <a:lumMod val="50000"/>
              </a:schemeClr>
            </a:solidFill>
          </a:ln>
        </p:spPr>
        <p:txBody>
          <a:bodyPr rtlCol="0">
            <a:normAutofit lnSpcReduction="10000"/>
          </a:bodyPr>
          <a:lstStyle/>
          <a:p>
            <a:pPr marL="182880" indent="-182880" algn="ctr" eaLnBrk="1" fontAlgn="auto" hangingPunct="1">
              <a:spcAft>
                <a:spcPts val="0"/>
              </a:spcAft>
              <a:buClr>
                <a:schemeClr val="accent1">
                  <a:lumMod val="75000"/>
                </a:schemeClr>
              </a:buClr>
              <a:buFont typeface="Arial" panose="020B0604020202020204" pitchFamily="34" charset="0"/>
              <a:buNone/>
              <a:defRPr/>
            </a:pPr>
            <a:r>
              <a:rPr lang="en-US" altLang="ar-JO" sz="4000" b="1" dirty="0">
                <a:solidFill>
                  <a:schemeClr val="accent3">
                    <a:lumMod val="50000"/>
                  </a:schemeClr>
                </a:solidFill>
              </a:rPr>
              <a:t>Treatment</a:t>
            </a:r>
          </a:p>
          <a:p>
            <a:pPr marL="182880" indent="-182880" algn="ctr" eaLnBrk="1" fontAlgn="auto" hangingPunct="1">
              <a:spcAft>
                <a:spcPts val="0"/>
              </a:spcAft>
              <a:buClr>
                <a:schemeClr val="accent1">
                  <a:lumMod val="75000"/>
                </a:schemeClr>
              </a:buClr>
              <a:buFont typeface="Arial" panose="020B0604020202020204" pitchFamily="34" charset="0"/>
              <a:buNone/>
              <a:defRPr/>
            </a:pPr>
            <a:r>
              <a:rPr lang="en-US" altLang="ar-JO" sz="4000" b="1" dirty="0">
                <a:solidFill>
                  <a:schemeClr val="accent3">
                    <a:lumMod val="50000"/>
                  </a:schemeClr>
                </a:solidFill>
              </a:rPr>
              <a:t>Collars</a:t>
            </a:r>
          </a:p>
          <a:p>
            <a:pPr marL="182880" indent="-182880" eaLnBrk="1" fontAlgn="auto" hangingPunct="1">
              <a:spcAft>
                <a:spcPts val="0"/>
              </a:spcAft>
              <a:buClr>
                <a:schemeClr val="accent1">
                  <a:lumMod val="75000"/>
                </a:schemeClr>
              </a:buClr>
              <a:defRPr/>
            </a:pPr>
            <a:endParaRPr lang="en-US" altLang="ar-JO" sz="4000" dirty="0"/>
          </a:p>
        </p:txBody>
      </p:sp>
      <p:pic>
        <p:nvPicPr>
          <p:cNvPr id="52228" name="Picture 4" descr="461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643188"/>
            <a:ext cx="3775075"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5795963" y="1966913"/>
            <a:ext cx="2209800" cy="461962"/>
          </a:xfrm>
          <a:prstGeom prst="rect">
            <a:avLst/>
          </a:prstGeom>
          <a:noFill/>
          <a:ln>
            <a:no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Firm Collar</a:t>
            </a:r>
            <a:r>
              <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s</a:t>
            </a: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 </a:t>
            </a:r>
            <a:endPar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endParaRPr>
          </a:p>
        </p:txBody>
      </p:sp>
      <p:pic>
        <p:nvPicPr>
          <p:cNvPr id="52230" name="Picture 6" descr="imag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622550"/>
            <a:ext cx="3517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682750" y="2000250"/>
            <a:ext cx="2209800" cy="461963"/>
          </a:xfrm>
          <a:prstGeom prst="rect">
            <a:avLst/>
          </a:prstGeom>
          <a:noFill/>
          <a:ln>
            <a:no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Soft </a:t>
            </a: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Collar</a:t>
            </a:r>
            <a:r>
              <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s</a:t>
            </a: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 </a:t>
            </a:r>
            <a:endPar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1DE767C-4CBE-4D6B-9775-FEFD1B16A0D6}" type="slidenum">
              <a:rPr lang="ar-SA" altLang="en-US">
                <a:solidFill>
                  <a:srgbClr val="898989"/>
                </a:solidFill>
              </a:rPr>
              <a:pPr/>
              <a:t>29</a:t>
            </a:fld>
            <a:endParaRPr lang="ar-JO" altLang="en-US">
              <a:solidFill>
                <a:srgbClr val="898989"/>
              </a:solidFill>
            </a:endParaRPr>
          </a:p>
        </p:txBody>
      </p:sp>
      <p:sp>
        <p:nvSpPr>
          <p:cNvPr id="50179" name="Rectangle 2"/>
          <p:cNvSpPr>
            <a:spLocks noGrp="1" noChangeArrowheads="1"/>
          </p:cNvSpPr>
          <p:nvPr>
            <p:ph type="title" idx="4294967295"/>
          </p:nvPr>
        </p:nvSpPr>
        <p:spPr>
          <a:xfrm>
            <a:off x="3516313" y="333375"/>
            <a:ext cx="5627687" cy="1223963"/>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4000" b="1" dirty="0">
                <a:solidFill>
                  <a:schemeClr val="accent3">
                    <a:lumMod val="50000"/>
                  </a:schemeClr>
                </a:solidFill>
              </a:rPr>
              <a:t>Treatment</a:t>
            </a:r>
            <a:br>
              <a:rPr lang="en-US" altLang="ar-JO" sz="4000" b="1" dirty="0">
                <a:solidFill>
                  <a:schemeClr val="accent3">
                    <a:lumMod val="50000"/>
                  </a:schemeClr>
                </a:solidFill>
              </a:rPr>
            </a:br>
            <a:r>
              <a:rPr lang="en-US" altLang="ar-JO" sz="4000" b="1" dirty="0">
                <a:solidFill>
                  <a:schemeClr val="accent3">
                    <a:lumMod val="50000"/>
                  </a:schemeClr>
                </a:solidFill>
              </a:rPr>
              <a:t>Physical Therapy</a:t>
            </a:r>
            <a:endParaRPr lang="en-US" altLang="ar-JO" sz="4000" dirty="0">
              <a:solidFill>
                <a:schemeClr val="accent3">
                  <a:lumMod val="50000"/>
                </a:schemeClr>
              </a:solidFill>
            </a:endParaRPr>
          </a:p>
        </p:txBody>
      </p:sp>
      <p:sp>
        <p:nvSpPr>
          <p:cNvPr id="31770" name="Text Box 26"/>
          <p:cNvSpPr txBox="1">
            <a:spLocks noChangeArrowheads="1"/>
          </p:cNvSpPr>
          <p:nvPr/>
        </p:nvSpPr>
        <p:spPr bwMode="auto">
          <a:xfrm>
            <a:off x="2286000" y="1666875"/>
            <a:ext cx="6572250" cy="3540125"/>
          </a:xfrm>
          <a:prstGeom prst="rect">
            <a:avLst/>
          </a:prstGeom>
          <a:noFill/>
          <a:ln w="9525">
            <a:noFill/>
            <a:miter lim="800000"/>
            <a:headEnd/>
            <a:tailEnd/>
          </a:ln>
          <a:effectLst/>
        </p:spPr>
        <p:txBody>
          <a:bodyPr>
            <a:spAutoFit/>
          </a:bodyPr>
          <a:lstStyle/>
          <a:p>
            <a:pPr eaLnBrk="1" hangingPunct="1">
              <a:spcBef>
                <a:spcPct val="50000"/>
              </a:spcBef>
              <a:defRPr/>
            </a:pPr>
            <a:r>
              <a:rPr lang="en-US" sz="2800" b="1" dirty="0">
                <a:solidFill>
                  <a:schemeClr val="accent3">
                    <a:lumMod val="75000"/>
                  </a:schemeClr>
                </a:solidFill>
                <a:effectLst>
                  <a:outerShdw blurRad="38100" dist="38100" dir="2700000" algn="tl">
                    <a:srgbClr val="000000">
                      <a:alpha val="43137"/>
                    </a:srgbClr>
                  </a:outerShdw>
                </a:effectLst>
                <a:latin typeface="+mj-lt"/>
              </a:rPr>
              <a:t>Heat</a:t>
            </a:r>
            <a:br>
              <a:rPr lang="en-US" sz="2800" b="1" dirty="0">
                <a:solidFill>
                  <a:schemeClr val="accent3">
                    <a:lumMod val="75000"/>
                  </a:schemeClr>
                </a:solidFill>
                <a:effectLst>
                  <a:outerShdw blurRad="38100" dist="38100" dir="2700000" algn="tl">
                    <a:srgbClr val="000000">
                      <a:alpha val="43137"/>
                    </a:srgbClr>
                  </a:outerShdw>
                </a:effectLst>
                <a:latin typeface="+mj-lt"/>
              </a:rPr>
            </a:br>
            <a:r>
              <a:rPr lang="ar-SA" sz="2800" b="1" dirty="0">
                <a:solidFill>
                  <a:schemeClr val="accent3">
                    <a:lumMod val="75000"/>
                  </a:schemeClr>
                </a:solidFill>
                <a:effectLst>
                  <a:outerShdw blurRad="38100" dist="38100" dir="2700000" algn="tl">
                    <a:srgbClr val="000000">
                      <a:alpha val="43137"/>
                    </a:srgbClr>
                  </a:outerShdw>
                </a:effectLst>
                <a:latin typeface="+mj-lt"/>
              </a:rPr>
              <a:t>Superficial heat modalities:</a:t>
            </a:r>
            <a:br>
              <a:rPr lang="ar-SA" sz="2800" b="1" dirty="0">
                <a:solidFill>
                  <a:schemeClr val="accent3">
                    <a:lumMod val="75000"/>
                  </a:schemeClr>
                </a:solidFill>
                <a:effectLst>
                  <a:outerShdw blurRad="38100" dist="38100" dir="2700000" algn="tl">
                    <a:srgbClr val="000000">
                      <a:alpha val="43137"/>
                    </a:srgbClr>
                  </a:outerShdw>
                </a:effectLst>
                <a:latin typeface="+mj-lt"/>
              </a:rPr>
            </a:br>
            <a:r>
              <a:rPr lang="en-US" sz="2400" b="1" u="sng" dirty="0">
                <a:effectLst>
                  <a:outerShdw blurRad="38100" dist="38100" dir="2700000" algn="tl">
                    <a:srgbClr val="000000">
                      <a:alpha val="43137"/>
                    </a:srgbClr>
                  </a:outerShdw>
                </a:effectLst>
                <a:latin typeface="+mj-lt"/>
              </a:rPr>
              <a:t>1)</a:t>
            </a:r>
            <a:r>
              <a:rPr lang="ar-SA" sz="2400" b="1" u="sng" dirty="0">
                <a:effectLst>
                  <a:outerShdw blurRad="38100" dist="38100" dir="2700000" algn="tl">
                    <a:srgbClr val="000000">
                      <a:alpha val="43137"/>
                    </a:srgbClr>
                  </a:outerShdw>
                </a:effectLst>
                <a:latin typeface="+mj-lt"/>
              </a:rPr>
              <a:t>Infrared :</a:t>
            </a:r>
            <a:br>
              <a:rPr lang="ar-SA" sz="2400" b="1" dirty="0">
                <a:latin typeface="+mj-lt"/>
              </a:rPr>
            </a:br>
            <a:r>
              <a:rPr lang="en-US" sz="2400" b="1" dirty="0">
                <a:latin typeface="+mj-lt"/>
              </a:rPr>
              <a:t>The patient should be positioned 20 inches from the source.</a:t>
            </a:r>
            <a:br>
              <a:rPr lang="ar-SA" sz="2400" b="1" dirty="0">
                <a:latin typeface="+mj-lt"/>
              </a:rPr>
            </a:br>
            <a:r>
              <a:rPr lang="en-US" sz="2400" b="1" dirty="0">
                <a:latin typeface="+mj-lt"/>
              </a:rPr>
              <a:t>Treatment time should be 15-20 minutes.</a:t>
            </a:r>
            <a:br>
              <a:rPr lang="ar-SA" sz="2400" b="1" dirty="0">
                <a:latin typeface="+mj-lt"/>
              </a:rPr>
            </a:br>
            <a:br>
              <a:rPr lang="ar-SA" sz="2400" b="1" dirty="0">
                <a:latin typeface="+mj-lt"/>
              </a:rPr>
            </a:br>
            <a:r>
              <a:rPr lang="en-US" sz="2400" b="1" u="sng" dirty="0">
                <a:effectLst>
                  <a:outerShdw blurRad="38100" dist="38100" dir="2700000" algn="tl">
                    <a:srgbClr val="000000">
                      <a:alpha val="43137"/>
                    </a:srgbClr>
                  </a:outerShdw>
                </a:effectLst>
                <a:latin typeface="+mj-lt"/>
              </a:rPr>
              <a:t>2)</a:t>
            </a:r>
            <a:r>
              <a:rPr lang="ar-SA" sz="2400" b="1" u="sng" dirty="0">
                <a:effectLst>
                  <a:outerShdw blurRad="38100" dist="38100" dir="2700000" algn="tl">
                    <a:srgbClr val="000000">
                      <a:alpha val="43137"/>
                    </a:srgbClr>
                  </a:outerShdw>
                </a:effectLst>
                <a:latin typeface="+mj-lt"/>
              </a:rPr>
              <a:t>Hot packs:</a:t>
            </a:r>
            <a:br>
              <a:rPr lang="ar-SA" sz="2400" b="1" u="sng" dirty="0">
                <a:effectLst>
                  <a:outerShdw blurRad="38100" dist="38100" dir="2700000" algn="tl">
                    <a:srgbClr val="000000">
                      <a:alpha val="43137"/>
                    </a:srgbClr>
                  </a:outerShdw>
                </a:effectLst>
                <a:latin typeface="+mj-lt"/>
              </a:rPr>
            </a:br>
            <a:r>
              <a:rPr lang="en-US" sz="2400" b="1" dirty="0">
                <a:latin typeface="+mj-lt"/>
              </a:rPr>
              <a:t>Treatment time should be 20-30 min. </a:t>
            </a:r>
          </a:p>
        </p:txBody>
      </p:sp>
      <p:pic>
        <p:nvPicPr>
          <p:cNvPr id="53253" name="Picture 27" descr="SUN-PAK Moist Hot P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5549900"/>
            <a:ext cx="23622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8" descr="infra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5938"/>
            <a:ext cx="20574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29"/>
          <p:cNvSpPr>
            <a:spLocks noChangeArrowheads="1"/>
          </p:cNvSpPr>
          <p:nvPr/>
        </p:nvSpPr>
        <p:spPr bwMode="auto">
          <a:xfrm>
            <a:off x="0" y="6019800"/>
            <a:ext cx="2057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ar-SA" altLang="ar-JO">
              <a:latin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946400" y="115888"/>
            <a:ext cx="3311525" cy="777875"/>
          </a:xfrm>
          <a:prstGeom prst="rect">
            <a:avLst/>
          </a:prstGeom>
          <a:solidFill>
            <a:schemeClr val="accent4">
              <a:lumMod val="60000"/>
              <a:lumOff val="40000"/>
            </a:schemeClr>
          </a:solidFill>
          <a:ln w="76200">
            <a:solidFill>
              <a:schemeClr val="accent3">
                <a:lumMod val="50000"/>
              </a:schemeClr>
            </a:solidFill>
          </a:ln>
        </p:spPr>
        <p:txBody>
          <a:bodyPr anchor="ct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eaLnBrk="1" hangingPunct="1">
              <a:spcBef>
                <a:spcPct val="0"/>
              </a:spcBef>
              <a:buFontTx/>
              <a:buNone/>
              <a:defRPr/>
            </a:pPr>
            <a:r>
              <a:rPr lang="en-US" altLang="ar-JO" sz="4400" b="1" dirty="0">
                <a:solidFill>
                  <a:schemeClr val="accent3">
                    <a:lumMod val="50000"/>
                  </a:schemeClr>
                </a:solidFill>
                <a:cs typeface="Times New Roman" pitchFamily="18" charset="0"/>
              </a:rPr>
              <a:t>Overview</a:t>
            </a:r>
            <a:endParaRPr lang="ar-JO" altLang="ar-JO" sz="4400" b="1" dirty="0">
              <a:solidFill>
                <a:schemeClr val="accent3">
                  <a:lumMod val="50000"/>
                </a:schemeClr>
              </a:solidFill>
              <a:cs typeface="Times New Roman" pitchFamily="18" charset="0"/>
            </a:endParaRPr>
          </a:p>
        </p:txBody>
      </p:sp>
      <p:sp>
        <p:nvSpPr>
          <p:cNvPr id="8195" name="Rectangle 3"/>
          <p:cNvSpPr>
            <a:spLocks noChangeArrowheads="1"/>
          </p:cNvSpPr>
          <p:nvPr/>
        </p:nvSpPr>
        <p:spPr bwMode="auto">
          <a:xfrm>
            <a:off x="309563" y="1017588"/>
            <a:ext cx="8632825" cy="5483225"/>
          </a:xfrm>
          <a:prstGeom prst="rect">
            <a:avLst/>
          </a:prstGeom>
          <a:noFill/>
          <a:ln w="9525">
            <a:noFill/>
            <a:miter lim="800000"/>
            <a:headEnd/>
            <a:tailEnd/>
          </a:ln>
        </p:spPr>
        <p:txBody>
          <a:bodyPr/>
          <a:lstStyle/>
          <a:p>
            <a:pPr marL="342900" indent="-342900" eaLnBrk="1" hangingPunct="1">
              <a:spcBef>
                <a:spcPct val="20000"/>
              </a:spcBef>
              <a:buFont typeface="Arial" pitchFamily="34" charset="0"/>
              <a:buNone/>
              <a:defRPr/>
            </a:pPr>
            <a:r>
              <a:rPr lang="en-US" sz="2400" b="1" dirty="0">
                <a:solidFill>
                  <a:srgbClr val="000000"/>
                </a:solidFill>
                <a:latin typeface="Calibri" pitchFamily="34" charset="0"/>
              </a:rPr>
              <a:t>  The vertebrae from C2 to S1 articulate with each other by two types of joints:</a:t>
            </a:r>
          </a:p>
          <a:p>
            <a:pPr marL="342900" indent="-342900" eaLnBrk="1" hangingPunct="1">
              <a:spcBef>
                <a:spcPct val="20000"/>
              </a:spcBef>
              <a:buFont typeface="Arial" pitchFamily="34" charset="0"/>
              <a:buChar char="•"/>
              <a:defRPr/>
            </a:pPr>
            <a:r>
              <a:rPr lang="en-US" sz="2800" b="1" u="sng" dirty="0">
                <a:solidFill>
                  <a:schemeClr val="accent3">
                    <a:lumMod val="75000"/>
                  </a:schemeClr>
                </a:solidFill>
                <a:effectLst>
                  <a:outerShdw blurRad="38100" dist="38100" dir="2700000" algn="tl">
                    <a:srgbClr val="000000">
                      <a:alpha val="43137"/>
                    </a:srgbClr>
                  </a:outerShdw>
                </a:effectLst>
                <a:latin typeface="Calibri" pitchFamily="34" charset="0"/>
              </a:rPr>
              <a:t>Facet joint</a:t>
            </a:r>
          </a:p>
          <a:p>
            <a:pPr marL="800100" indent="-342900" eaLnBrk="1" hangingPunct="1">
              <a:spcBef>
                <a:spcPct val="20000"/>
              </a:spcBef>
              <a:buFont typeface="Courier New" pitchFamily="49" charset="0"/>
              <a:buChar char="o"/>
              <a:defRPr/>
            </a:pPr>
            <a:r>
              <a:rPr lang="en-US" sz="2400" b="1" dirty="0">
                <a:solidFill>
                  <a:srgbClr val="000000"/>
                </a:solidFill>
                <a:latin typeface="Calibri" pitchFamily="34" charset="0"/>
              </a:rPr>
              <a:t>Synovial joint between superior and inferior articular processes.</a:t>
            </a:r>
          </a:p>
          <a:p>
            <a:pPr marL="342900" indent="-342900" eaLnBrk="1" hangingPunct="1">
              <a:spcBef>
                <a:spcPct val="20000"/>
              </a:spcBef>
              <a:buFont typeface="Arial" pitchFamily="34" charset="0"/>
              <a:buChar char="•"/>
              <a:defRPr/>
            </a:pPr>
            <a:r>
              <a:rPr lang="en-US" sz="2800" b="1" u="sng" dirty="0" err="1">
                <a:solidFill>
                  <a:schemeClr val="accent3">
                    <a:lumMod val="75000"/>
                  </a:schemeClr>
                </a:solidFill>
                <a:effectLst>
                  <a:outerShdw blurRad="38100" dist="38100" dir="2700000" algn="tl">
                    <a:srgbClr val="000000">
                      <a:alpha val="43137"/>
                    </a:srgbClr>
                  </a:outerShdw>
                </a:effectLst>
                <a:latin typeface="Calibri" pitchFamily="34" charset="0"/>
              </a:rPr>
              <a:t>Intervertebral</a:t>
            </a:r>
            <a:r>
              <a:rPr lang="en-US" sz="2800" b="1" u="sng" dirty="0">
                <a:solidFill>
                  <a:schemeClr val="accent3">
                    <a:lumMod val="75000"/>
                  </a:schemeClr>
                </a:solidFill>
                <a:effectLst>
                  <a:outerShdw blurRad="38100" dist="38100" dir="2700000" algn="tl">
                    <a:srgbClr val="000000">
                      <a:alpha val="43137"/>
                    </a:srgbClr>
                  </a:outerShdw>
                </a:effectLst>
                <a:latin typeface="Calibri" pitchFamily="34" charset="0"/>
              </a:rPr>
              <a:t> disc</a:t>
            </a:r>
          </a:p>
          <a:p>
            <a:pPr marL="800100" indent="-342900" eaLnBrk="1" hangingPunct="1">
              <a:spcBef>
                <a:spcPct val="20000"/>
              </a:spcBef>
              <a:buFont typeface="Courier New" pitchFamily="49" charset="0"/>
              <a:buChar char="o"/>
              <a:defRPr/>
            </a:pPr>
            <a:r>
              <a:rPr lang="en-US" sz="2400" b="1" dirty="0">
                <a:solidFill>
                  <a:srgbClr val="000000"/>
                </a:solidFill>
                <a:latin typeface="Calibri" pitchFamily="34" charset="0"/>
              </a:rPr>
              <a:t>Cartilaginous joint between the vertebral bodies, it works as </a:t>
            </a:r>
            <a:r>
              <a:rPr lang="en-US" sz="2400" b="1" dirty="0">
                <a:solidFill>
                  <a:schemeClr val="accent5">
                    <a:lumMod val="75000"/>
                  </a:schemeClr>
                </a:solidFill>
                <a:effectLst>
                  <a:outerShdw blurRad="38100" dist="38100" dir="2700000" algn="tl">
                    <a:srgbClr val="000000">
                      <a:alpha val="43137"/>
                    </a:srgbClr>
                  </a:outerShdw>
                </a:effectLst>
                <a:latin typeface="Calibri" pitchFamily="34" charset="0"/>
              </a:rPr>
              <a:t>a shock absorber</a:t>
            </a:r>
            <a:r>
              <a:rPr lang="en-US" sz="2400" b="1" dirty="0">
                <a:solidFill>
                  <a:srgbClr val="000000"/>
                </a:solidFill>
                <a:latin typeface="Calibri" pitchFamily="34" charset="0"/>
              </a:rPr>
              <a:t>. The disc consists of; </a:t>
            </a:r>
          </a:p>
          <a:p>
            <a:pPr marL="1200150" indent="-514350" eaLnBrk="1" hangingPunct="1">
              <a:spcBef>
                <a:spcPct val="20000"/>
              </a:spcBef>
              <a:buFont typeface="+mj-lt"/>
              <a:buAutoNum type="romanUcPeriod"/>
              <a:defRPr/>
            </a:pPr>
            <a:r>
              <a:rPr lang="en-US" sz="2400" b="1" dirty="0">
                <a:latin typeface="Calibri" pitchFamily="34" charset="0"/>
              </a:rPr>
              <a:t>Annulus </a:t>
            </a:r>
            <a:r>
              <a:rPr lang="en-US" sz="2400" b="1" dirty="0" err="1">
                <a:latin typeface="Calibri" pitchFamily="34" charset="0"/>
              </a:rPr>
              <a:t>fibrosus</a:t>
            </a:r>
            <a:r>
              <a:rPr lang="en-US" sz="2400" b="1" dirty="0">
                <a:latin typeface="Calibri" pitchFamily="34" charset="0"/>
              </a:rPr>
              <a:t>: fibrous ,tough, outer layer.</a:t>
            </a:r>
          </a:p>
          <a:p>
            <a:pPr marL="1200150" indent="-514350" eaLnBrk="1" hangingPunct="1">
              <a:spcBef>
                <a:spcPct val="20000"/>
              </a:spcBef>
              <a:buFont typeface="+mj-lt"/>
              <a:buAutoNum type="romanUcPeriod"/>
              <a:defRPr/>
            </a:pPr>
            <a:r>
              <a:rPr lang="en-US" sz="2400" b="1" dirty="0">
                <a:latin typeface="Calibri" pitchFamily="34" charset="0"/>
              </a:rPr>
              <a:t>Nucleus  </a:t>
            </a:r>
            <a:r>
              <a:rPr lang="en-US" sz="2400" b="1" dirty="0" err="1">
                <a:latin typeface="Calibri" pitchFamily="34" charset="0"/>
              </a:rPr>
              <a:t>pulposus</a:t>
            </a:r>
            <a:r>
              <a:rPr lang="en-US" sz="2400" b="1" dirty="0">
                <a:latin typeface="Calibri" pitchFamily="34" charset="0"/>
              </a:rPr>
              <a:t>: gelatinous part, with 80% water, which decreases with aging. </a:t>
            </a:r>
          </a:p>
          <a:p>
            <a:pPr marL="800100" indent="-342900" eaLnBrk="1" hangingPunct="1">
              <a:spcBef>
                <a:spcPct val="20000"/>
              </a:spcBef>
              <a:buFont typeface="Arial" pitchFamily="34" charset="0"/>
              <a:buNone/>
              <a:defRPr/>
            </a:pPr>
            <a:endParaRPr lang="en-US" sz="2400" dirty="0">
              <a:latin typeface="Calibri" pitchFamily="34" charset="0"/>
            </a:endParaRPr>
          </a:p>
          <a:p>
            <a:pPr marL="342900" indent="-342900" algn="r" eaLnBrk="1" hangingPunct="1">
              <a:spcBef>
                <a:spcPct val="20000"/>
              </a:spcBef>
              <a:buFont typeface="Arial" pitchFamily="34" charset="0"/>
              <a:buNone/>
              <a:defRPr/>
            </a:pPr>
            <a:endParaRPr lang="en-US" sz="2400" dirty="0">
              <a:solidFill>
                <a:srgbClr val="000000"/>
              </a:solidFill>
              <a:latin typeface="Calibri"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C8DCA58-A17C-4B72-9D5E-76BCBEABC000}" type="slidenum">
              <a:rPr lang="ar-SA" altLang="en-US">
                <a:solidFill>
                  <a:srgbClr val="898989"/>
                </a:solidFill>
              </a:rPr>
              <a:pPr/>
              <a:t>3</a:t>
            </a:fld>
            <a:endParaRPr lang="ar-JO" altLang="en-US">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213" y="333375"/>
            <a:ext cx="4249737" cy="998538"/>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b="1" dirty="0">
                <a:solidFill>
                  <a:schemeClr val="accent3">
                    <a:lumMod val="50000"/>
                  </a:schemeClr>
                </a:solidFill>
                <a:cs typeface="Arial" pitchFamily="34" charset="0"/>
              </a:rPr>
              <a:t>Life Style </a:t>
            </a:r>
            <a:endParaRPr lang="ar-JO" dirty="0">
              <a:solidFill>
                <a:schemeClr val="accent3">
                  <a:lumMod val="50000"/>
                </a:schemeClr>
              </a:solidFill>
            </a:endParaRPr>
          </a:p>
        </p:txBody>
      </p:sp>
      <p:sp>
        <p:nvSpPr>
          <p:cNvPr id="48130" name="Rectangle 3"/>
          <p:cNvSpPr>
            <a:spLocks noGrp="1" noChangeArrowheads="1"/>
          </p:cNvSpPr>
          <p:nvPr>
            <p:ph idx="1"/>
          </p:nvPr>
        </p:nvSpPr>
        <p:spPr>
          <a:xfrm>
            <a:off x="1447800" y="1587500"/>
            <a:ext cx="7621588" cy="2286000"/>
          </a:xfrm>
        </p:spPr>
        <p:txBody>
          <a:bodyPr rtlCol="1">
            <a:noAutofit/>
          </a:bodyPr>
          <a:lstStyle/>
          <a:p>
            <a:pPr marL="274320" indent="-274320" eaLnBrk="1" fontAlgn="auto" hangingPunct="1">
              <a:spcAft>
                <a:spcPts val="0"/>
              </a:spcAft>
              <a:buClr>
                <a:schemeClr val="accent3"/>
              </a:buClr>
              <a:buFont typeface="Wingdings 2"/>
              <a:buChar char=""/>
              <a:defRPr/>
            </a:pPr>
            <a:r>
              <a:rPr lang="en-US" sz="2400" b="1" dirty="0">
                <a:cs typeface="Arial" pitchFamily="34" charset="0"/>
              </a:rPr>
              <a:t>Don’t maintain the position of the neck for long periods so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TAKE BREAKS </a:t>
            </a:r>
            <a:r>
              <a:rPr lang="en-US" sz="2400" b="1" dirty="0">
                <a:cs typeface="Arial" pitchFamily="34" charset="0"/>
              </a:rPr>
              <a:t>when driving, watching TV or working on a computer .</a:t>
            </a:r>
          </a:p>
          <a:p>
            <a:pPr marL="274320" indent="-274320" eaLnBrk="1" fontAlgn="auto" hangingPunct="1">
              <a:spcAft>
                <a:spcPts val="0"/>
              </a:spcAft>
              <a:buClr>
                <a:schemeClr val="accent3"/>
              </a:buClr>
              <a:buFont typeface="Wingdings 2"/>
              <a:buChar char=""/>
              <a:defRPr/>
            </a:pPr>
            <a:r>
              <a:rPr lang="en-US" sz="2400" b="1" dirty="0">
                <a:cs typeface="Arial" pitchFamily="34" charset="0"/>
              </a:rPr>
              <a:t> Avoid watching TV from one side. </a:t>
            </a:r>
          </a:p>
          <a:p>
            <a:pPr marL="274320" indent="-274320" eaLnBrk="1" fontAlgn="auto" hangingPunct="1">
              <a:spcAft>
                <a:spcPts val="0"/>
              </a:spcAft>
              <a:buClr>
                <a:schemeClr val="accent3"/>
              </a:buClr>
              <a:buFont typeface="Wingdings 2"/>
              <a:buChar char=""/>
              <a:defRPr/>
            </a:pPr>
            <a:r>
              <a:rPr lang="en-US" sz="2400" b="1" dirty="0">
                <a:cs typeface="Arial" pitchFamily="34" charset="0"/>
              </a:rPr>
              <a:t>Exercise regularly. </a:t>
            </a:r>
          </a:p>
          <a:p>
            <a:pPr marL="274320" indent="-274320" eaLnBrk="1" fontAlgn="auto" hangingPunct="1">
              <a:spcAft>
                <a:spcPts val="0"/>
              </a:spcAft>
              <a:buClr>
                <a:schemeClr val="accent3"/>
              </a:buClr>
              <a:buFont typeface="Arial" panose="020B0604020202020204" pitchFamily="34" charset="0"/>
              <a:buNone/>
              <a:defRPr/>
            </a:pP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endParaRPr lang="en-US" sz="2400" dirty="0">
              <a:cs typeface="Arial" pitchFamily="34"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D7B21D7-EC24-420E-8B41-D6B25E9A2B96}" type="slidenum">
              <a:rPr lang="ar-SA" altLang="en-US">
                <a:solidFill>
                  <a:srgbClr val="898989"/>
                </a:solidFill>
              </a:rPr>
              <a:pPr/>
              <a:t>30</a:t>
            </a:fld>
            <a:endParaRPr lang="ar-JO" altLang="en-US">
              <a:solidFill>
                <a:srgbClr val="898989"/>
              </a:solidFill>
            </a:endParaRPr>
          </a:p>
        </p:txBody>
      </p:sp>
      <p:pic>
        <p:nvPicPr>
          <p:cNvPr id="55301" name="Picture 4" descr="images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675" y="3876675"/>
            <a:ext cx="29813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image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886200"/>
            <a:ext cx="3124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6" descr="images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3152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7"/>
          <p:cNvSpPr txBox="1">
            <a:spLocks noChangeArrowheads="1"/>
          </p:cNvSpPr>
          <p:nvPr/>
        </p:nvSpPr>
        <p:spPr bwMode="auto">
          <a:xfrm>
            <a:off x="1219200" y="6172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pPr eaLnBrk="1" hangingPunct="1">
              <a:spcBef>
                <a:spcPct val="50000"/>
              </a:spcBef>
            </a:pPr>
            <a:endParaRPr lang="ar-SA" altLang="ar-JO">
              <a:latin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0188" y="357188"/>
            <a:ext cx="6781800" cy="1168400"/>
          </a:xfrm>
          <a:solidFill>
            <a:schemeClr val="accent2">
              <a:lumMod val="20000"/>
              <a:lumOff val="8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b="1" dirty="0">
                <a:solidFill>
                  <a:schemeClr val="accent3">
                    <a:lumMod val="50000"/>
                  </a:schemeClr>
                </a:solidFill>
                <a:latin typeface="+mn-lt"/>
                <a:cs typeface="MV Boli" pitchFamily="2" charset="0"/>
              </a:rPr>
              <a:t>Indications for Surgery </a:t>
            </a:r>
          </a:p>
        </p:txBody>
      </p:sp>
      <p:sp>
        <p:nvSpPr>
          <p:cNvPr id="60419" name="عنصر نائب للمحتوى 2"/>
          <p:cNvSpPr>
            <a:spLocks noGrp="1"/>
          </p:cNvSpPr>
          <p:nvPr>
            <p:ph idx="1"/>
          </p:nvPr>
        </p:nvSpPr>
        <p:spPr>
          <a:xfrm>
            <a:off x="1692275" y="1989138"/>
            <a:ext cx="6951663" cy="3011487"/>
          </a:xfrm>
        </p:spPr>
        <p:txBody>
          <a:bodyPr/>
          <a:lstStyle/>
          <a:p>
            <a:pPr marL="0" indent="0" eaLnBrk="1" hangingPunct="1">
              <a:buFont typeface="Wingdings" panose="05000000000000000000" pitchFamily="2" charset="2"/>
              <a:buNone/>
              <a:defRPr/>
            </a:pPr>
            <a:r>
              <a:rPr lang="en-US" altLang="ar-JO" sz="2800" b="1" dirty="0"/>
              <a:t>1. Severe pain that does not settle with conservative treatment over 2–3 weeks.</a:t>
            </a:r>
          </a:p>
          <a:p>
            <a:pPr marL="225425" indent="-225425" eaLnBrk="1" hangingPunct="1">
              <a:buFont typeface="Georgia" panose="02040502050405020303" pitchFamily="18" charset="0"/>
              <a:buNone/>
              <a:defRPr/>
            </a:pPr>
            <a:r>
              <a:rPr lang="en-US" altLang="ar-JO" sz="2800" b="1" dirty="0"/>
              <a:t>2. Chronic or recurrent pain.</a:t>
            </a:r>
          </a:p>
          <a:p>
            <a:pPr marL="225425" indent="-225425" eaLnBrk="1" hangingPunct="1">
              <a:buFont typeface="Georgia" panose="02040502050405020303" pitchFamily="18" charset="0"/>
              <a:buNone/>
              <a:defRPr/>
            </a:pPr>
            <a:r>
              <a:rPr lang="en-US" altLang="ar-JO" sz="2800" b="1" dirty="0"/>
              <a:t>3. Progressive weakness in the arm which causes functional disability. </a:t>
            </a:r>
          </a:p>
        </p:txBody>
      </p:sp>
      <p:sp>
        <p:nvSpPr>
          <p:cNvPr id="51204"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A7EB1D7-C4EC-43E4-98B7-7E4FC47AF6E4}" type="slidenum">
              <a:rPr lang="ar-JO" altLang="ar-JO">
                <a:solidFill>
                  <a:srgbClr val="898989"/>
                </a:solidFill>
                <a:latin typeface="Calibri" pitchFamily="34" charset="0"/>
              </a:rPr>
              <a:pPr/>
              <a:t>31</a:t>
            </a:fld>
            <a:endParaRPr lang="ar-JO" altLang="ar-JO">
              <a:solidFill>
                <a:srgbClr val="898989"/>
              </a:solidFill>
              <a:latin typeface="Calibri"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584325" y="981075"/>
            <a:ext cx="7138988" cy="1143000"/>
          </a:xfrm>
          <a:solidFill>
            <a:schemeClr val="accent1">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Thoracic Disc Herniation</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2C89925-73EA-4711-9155-B6E5972F7035}" type="slidenum">
              <a:rPr lang="ar-SA" altLang="en-US">
                <a:solidFill>
                  <a:srgbClr val="898989"/>
                </a:solidFill>
              </a:rPr>
              <a:pPr/>
              <a:t>32</a:t>
            </a:fld>
            <a:endParaRPr lang="ar-JO" altLang="en-US">
              <a:solidFill>
                <a:srgbClr val="898989"/>
              </a:solidFill>
            </a:endParaRPr>
          </a:p>
        </p:txBody>
      </p:sp>
      <p:pic>
        <p:nvPicPr>
          <p:cNvPr id="573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127250"/>
            <a:ext cx="362743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1"/>
          <p:cNvSpPr>
            <a:spLocks noChangeArrowheads="1"/>
          </p:cNvSpPr>
          <p:nvPr/>
        </p:nvSpPr>
        <p:spPr bwMode="auto">
          <a:xfrm>
            <a:off x="4151313" y="2924175"/>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The majority of the thoracic disc herniation is asymptomatic, or the patient presents with nonspecific symptoms like chest wall pain, epigastric pain, upper extremity pain, and sometimes, a pain in the groin or the lower extremity.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68313" y="188913"/>
            <a:ext cx="8229600" cy="1143000"/>
          </a:xfrm>
        </p:spPr>
        <p:txBody>
          <a:bodyPr/>
          <a:lstStyle/>
          <a:p>
            <a:pPr eaLnBrk="1" fontAlgn="auto" hangingPunct="1">
              <a:spcAft>
                <a:spcPts val="0"/>
              </a:spcAft>
              <a:defRPr/>
            </a:pPr>
            <a:r>
              <a:rPr lang="en-US" altLang="ar-JO" sz="4000" b="1" dirty="0"/>
              <a:t>Thoracic Disc </a:t>
            </a:r>
            <a:r>
              <a:rPr lang="en-US" altLang="ar-JO" sz="4000" b="1" dirty="0" err="1"/>
              <a:t>Herniation</a:t>
            </a:r>
            <a:endParaRPr lang="en-US" altLang="ar-JO" sz="4000" b="1" dirty="0"/>
          </a:p>
        </p:txBody>
      </p:sp>
      <p:sp>
        <p:nvSpPr>
          <p:cNvPr id="54275" name="Content Placeholder 2"/>
          <p:cNvSpPr>
            <a:spLocks noGrp="1"/>
          </p:cNvSpPr>
          <p:nvPr>
            <p:ph idx="1"/>
          </p:nvPr>
        </p:nvSpPr>
        <p:spPr>
          <a:xfrm>
            <a:off x="468313" y="1268413"/>
            <a:ext cx="8229600" cy="5589587"/>
          </a:xfrm>
        </p:spPr>
        <p:txBody>
          <a:bodyPr rtlCol="0">
            <a:normAutofit/>
          </a:bodyPr>
          <a:lstStyle/>
          <a:p>
            <a:pPr eaLnBrk="1" fontAlgn="auto" hangingPunct="1">
              <a:spcAft>
                <a:spcPts val="0"/>
              </a:spcAft>
              <a:buClr>
                <a:schemeClr val="accent1">
                  <a:lumMod val="75000"/>
                </a:schemeClr>
              </a:buClr>
              <a:buFont typeface="Arial" panose="020B0604020202020204" pitchFamily="34" charset="0"/>
              <a:buChar char="•"/>
              <a:defRPr/>
            </a:pPr>
            <a:r>
              <a:rPr lang="en-US" altLang="ar-JO" b="1" dirty="0"/>
              <a:t>Usually occur </a:t>
            </a:r>
            <a:r>
              <a:rPr lang="en-US" altLang="ar-JO" b="1" dirty="0">
                <a:solidFill>
                  <a:schemeClr val="accent3">
                    <a:lumMod val="75000"/>
                  </a:schemeClr>
                </a:solidFill>
              </a:rPr>
              <a:t>at or below T8 </a:t>
            </a:r>
            <a:r>
              <a:rPr lang="en-US" altLang="ar-JO" b="1" dirty="0"/>
              <a:t>(the more mobile portion of the thoracic spine)</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Frequently calcified .·. get CT through disc (may affect choice of surgical approach)</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solidFill>
                  <a:schemeClr val="accent3">
                    <a:lumMod val="75000"/>
                  </a:schemeClr>
                </a:solidFill>
              </a:rPr>
              <a:t>Primary indications for surgery</a:t>
            </a:r>
            <a:r>
              <a:rPr lang="en-US" altLang="ar-JO" b="1" dirty="0"/>
              <a:t>: refractory pain, progressive myelopathy.</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80% occur between the 3rd and 5th decades. </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A history of trauma may be elicited in 25% of cases.</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Most common symptoms: pain (60%), sensory changes (23%), motor changes (18%).</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With thoracic radiculopathy, pain and sensory disturbance is in a band-like distribution radiating anteriorly and inferiorly along the involved root's dermatome. </a:t>
            </a:r>
          </a:p>
          <a:p>
            <a:pPr eaLnBrk="1" fontAlgn="auto" hangingPunct="1">
              <a:spcAft>
                <a:spcPts val="0"/>
              </a:spcAft>
              <a:buClr>
                <a:schemeClr val="accent1">
                  <a:lumMod val="75000"/>
                </a:schemeClr>
              </a:buClr>
              <a:buFont typeface="Arial" panose="020B0604020202020204" pitchFamily="34" charset="0"/>
              <a:buChar char="•"/>
              <a:defRPr/>
            </a:pPr>
            <a:r>
              <a:rPr lang="en-US" altLang="ar-JO" b="1" u="sng" dirty="0"/>
              <a:t>Motor involvement is difficult to document.</a:t>
            </a:r>
          </a:p>
          <a:p>
            <a:pPr eaLnBrk="1" fontAlgn="auto" hangingPunct="1">
              <a:spcAft>
                <a:spcPts val="0"/>
              </a:spcAft>
              <a:buClr>
                <a:schemeClr val="accent1">
                  <a:lumMod val="75000"/>
                </a:schemeClr>
              </a:buClr>
              <a:buFont typeface="Arial" panose="020B0604020202020204" pitchFamily="34" charset="0"/>
              <a:buChar char="•"/>
              <a:defRPr/>
            </a:pPr>
            <a:endParaRPr lang="en-US" altLang="ar-JO" b="1" dirty="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4E593122-9BEF-4009-9259-1F12F28FD3FA}" type="slidenum">
              <a:rPr lang="ar-SA" altLang="en-US">
                <a:solidFill>
                  <a:srgbClr val="898989"/>
                </a:solidFill>
              </a:rPr>
              <a:pPr/>
              <a:t>33</a:t>
            </a:fld>
            <a:endParaRPr lang="ar-JO" altLang="en-US">
              <a:solidFill>
                <a:srgbClr val="89898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0"/>
            <a:ext cx="5180012" cy="6858000"/>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B1928EDD-4F05-4A54-A16A-526748C512B8}" type="slidenum">
              <a:rPr lang="ar-SA" altLang="en-US">
                <a:solidFill>
                  <a:srgbClr val="FFFFFF"/>
                </a:solidFill>
                <a:latin typeface="Rockwell" pitchFamily="18" charset="0"/>
              </a:rPr>
              <a:pPr/>
              <a:t>34</a:t>
            </a:fld>
            <a:endParaRPr lang="ar-JO" altLang="en-US">
              <a:solidFill>
                <a:srgbClr val="FFFFFF"/>
              </a:solidFill>
              <a:latin typeface="Rockwell"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76600" y="1788074"/>
            <a:ext cx="5562600" cy="3785652"/>
          </a:xfrm>
          <a:prstGeom prst="rect">
            <a:avLst/>
          </a:prstGeom>
          <a:noFill/>
          <a:ln>
            <a:solidFill>
              <a:schemeClr val="bg2">
                <a:lumMod val="40000"/>
                <a:lumOff val="60000"/>
              </a:schemeClr>
            </a:solidFill>
          </a:ln>
        </p:spPr>
        <p:txBody>
          <a:bodyPr wrap="square">
            <a:spAutoFit/>
          </a:bodyPr>
          <a:lstStyle/>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Lumbar</a:t>
            </a:r>
          </a:p>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 Disc</a:t>
            </a:r>
          </a:p>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 Prolapse</a:t>
            </a:r>
          </a:p>
          <a:p>
            <a:pPr algn="ctr">
              <a:defRPr/>
            </a:pPr>
            <a:r>
              <a:rPr lang="en-US" sz="4800" dirty="0">
                <a:solidFill>
                  <a:srgbClr val="FF0000"/>
                </a:solidFill>
                <a:latin typeface="Bernard MT Condensed" pitchFamily="18" charset="0"/>
              </a:rPr>
              <a:t>NO Myelopathy here</a:t>
            </a:r>
          </a:p>
          <a:p>
            <a:pPr algn="ctr">
              <a:defRPr/>
            </a:pPr>
            <a:endParaRPr lang="en-US" sz="4800" dirty="0">
              <a:solidFill>
                <a:schemeClr val="bg2">
                  <a:lumMod val="60000"/>
                  <a:lumOff val="40000"/>
                </a:schemeClr>
              </a:solidFill>
              <a:effectLst>
                <a:outerShdw blurRad="38100" dist="38100" dir="2700000" algn="tl">
                  <a:srgbClr val="000000">
                    <a:alpha val="43137"/>
                  </a:srgbClr>
                </a:outerShdw>
              </a:effectLst>
              <a:latin typeface="Bernard MT Condensed"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3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0" y="228600"/>
            <a:ext cx="4572000" cy="6986588"/>
          </a:xfrm>
          <a:prstGeom prst="rect">
            <a:avLst/>
          </a:prstGeom>
          <a:noFill/>
          <a:ln w="38100">
            <a:noFill/>
          </a:ln>
        </p:spPr>
        <p:txBody>
          <a:bodyPr>
            <a:spAutoFit/>
          </a:bodyPr>
          <a:lstStyle/>
          <a:p>
            <a:pPr>
              <a:defRPr/>
            </a:pPr>
            <a:r>
              <a:rPr lang="en-US" sz="2800" dirty="0">
                <a:solidFill>
                  <a:schemeClr val="bg2">
                    <a:lumMod val="60000"/>
                    <a:lumOff val="40000"/>
                  </a:schemeClr>
                </a:solidFill>
                <a:latin typeface="Sitka Display" pitchFamily="2" charset="0"/>
                <a:cs typeface="Times New Roman" pitchFamily="18" charset="0"/>
                <a:sym typeface="+mn-ea"/>
              </a:rPr>
              <a:t> About 75% of total spinal movement &amp; of lumbar flexion–extension occurs at the lumbosacral junction (L5/S1), 20%  at (L4/L5) level and 5%  at upper lumbar levels.</a:t>
            </a:r>
            <a:br>
              <a:rPr lang="en-US" sz="2800" dirty="0">
                <a:solidFill>
                  <a:schemeClr val="bg2">
                    <a:lumMod val="60000"/>
                    <a:lumOff val="40000"/>
                  </a:schemeClr>
                </a:solidFill>
                <a:latin typeface="Sitka Display" pitchFamily="2" charset="0"/>
                <a:cs typeface="Times New Roman" pitchFamily="18" charset="0"/>
              </a:rPr>
            </a:b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sym typeface="+mn-ea"/>
              </a:rPr>
              <a:t> Consequently, about 90% of lumbar disc prolapses occur at the lower two lumbar levels;</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a:t>
            </a:r>
            <a:r>
              <a:rPr lang="en-US" sz="2800" dirty="0">
                <a:solidFill>
                  <a:schemeClr val="bg2">
                    <a:lumMod val="60000"/>
                    <a:lumOff val="40000"/>
                  </a:schemeClr>
                </a:solidFill>
                <a:latin typeface="Sitka Display" pitchFamily="2" charset="0"/>
                <a:cs typeface="Times New Roman" pitchFamily="18" charset="0"/>
                <a:sym typeface="+mn-ea"/>
              </a:rPr>
              <a:t>The most frequently affected disc is at L5/S1 level.</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a:t>
            </a:r>
            <a:r>
              <a:rPr lang="en-US" sz="2800" dirty="0">
                <a:solidFill>
                  <a:schemeClr val="bg2">
                    <a:lumMod val="60000"/>
                    <a:lumOff val="40000"/>
                  </a:schemeClr>
                </a:solidFill>
                <a:latin typeface="Sitka Display" pitchFamily="2" charset="0"/>
                <a:cs typeface="Times New Roman" pitchFamily="18" charset="0"/>
                <a:sym typeface="+mn-ea"/>
              </a:rPr>
              <a:t>Most common cause of </a:t>
            </a:r>
            <a:r>
              <a:rPr lang="en-US" sz="2800" u="sng" dirty="0">
                <a:solidFill>
                  <a:schemeClr val="bg2">
                    <a:lumMod val="60000"/>
                    <a:lumOff val="40000"/>
                  </a:schemeClr>
                </a:solidFill>
                <a:latin typeface="Sitka Display" pitchFamily="2" charset="0"/>
                <a:cs typeface="Times New Roman" pitchFamily="18" charset="0"/>
                <a:sym typeface="+mn-ea"/>
              </a:rPr>
              <a:t>Sciatica</a:t>
            </a:r>
            <a:r>
              <a:rPr lang="en-US" sz="2800" dirty="0">
                <a:solidFill>
                  <a:schemeClr val="bg2">
                    <a:lumMod val="60000"/>
                    <a:lumOff val="40000"/>
                  </a:schemeClr>
                </a:solidFill>
                <a:latin typeface="Sitka Display" pitchFamily="2" charset="0"/>
                <a:cs typeface="Times New Roman" pitchFamily="18" charset="0"/>
                <a:sym typeface="+mn-ea"/>
              </a:rPr>
              <a:t>.</a:t>
            </a:r>
            <a:br>
              <a:rPr lang="en-US" sz="2800" dirty="0">
                <a:solidFill>
                  <a:schemeClr val="bg2">
                    <a:lumMod val="60000"/>
                    <a:lumOff val="40000"/>
                  </a:schemeClr>
                </a:solidFill>
                <a:latin typeface="Sitka Display" pitchFamily="2" charset="0"/>
                <a:cs typeface="Times New Roman" pitchFamily="18" charset="0"/>
              </a:rPr>
            </a:br>
            <a:endParaRPr lang="en-US" sz="2800" dirty="0">
              <a:solidFill>
                <a:schemeClr val="bg2">
                  <a:lumMod val="60000"/>
                  <a:lumOff val="40000"/>
                </a:schemeClr>
              </a:solidFill>
              <a:latin typeface="Sitka Display" pitchFamily="2" charset="0"/>
              <a:cs typeface="Times New Roman" pitchFamily="18" charset="0"/>
            </a:endParaRPr>
          </a:p>
          <a:p>
            <a:pPr>
              <a:defRPr/>
            </a:pPr>
            <a:endParaRPr lang="en-US" sz="2800" dirty="0">
              <a:solidFill>
                <a:schemeClr val="bg2">
                  <a:lumMod val="60000"/>
                  <a:lumOff val="40000"/>
                </a:schemeClr>
              </a:solidFill>
              <a:latin typeface="Sitka Display" pitchFamily="2"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276225"/>
            <a:ext cx="4816475" cy="6432550"/>
          </a:xfrm>
          <a:prstGeom prst="rect">
            <a:avLst/>
          </a:prstGeom>
          <a:ln>
            <a:solidFill>
              <a:srgbClr val="0070C0"/>
            </a:solidFill>
          </a:ln>
        </p:spPr>
        <p:txBody>
          <a:bodyPr>
            <a:spAutoFit/>
          </a:bodyPr>
          <a:lstStyle/>
          <a:p>
            <a:pPr>
              <a:defRPr/>
            </a:pPr>
            <a:r>
              <a:rPr lang="en-US" sz="2800" b="1" dirty="0">
                <a:latin typeface="Bell MT" pitchFamily="18" charset="0"/>
              </a:rPr>
              <a:t>Disc prolapse is usually in a </a:t>
            </a:r>
            <a:r>
              <a:rPr lang="en-US" sz="2800" b="1" u="sng" dirty="0" err="1">
                <a:latin typeface="Bell MT" pitchFamily="18" charset="0"/>
              </a:rPr>
              <a:t>posterolateral</a:t>
            </a:r>
            <a:r>
              <a:rPr lang="en-US" sz="2800" b="1" dirty="0">
                <a:latin typeface="Bell MT" pitchFamily="18" charset="0"/>
              </a:rPr>
              <a:t> direction, as the posterior longitudinal ligament prevents direct posterior herniation.</a:t>
            </a:r>
          </a:p>
          <a:p>
            <a:pPr>
              <a:defRPr/>
            </a:pPr>
            <a:r>
              <a:rPr lang="en-US" sz="2800" b="1" dirty="0">
                <a:latin typeface="Bell MT" pitchFamily="18" charset="0"/>
              </a:rPr>
              <a:t> Less frequently the disc herniates laterally.</a:t>
            </a:r>
            <a:br>
              <a:rPr lang="en-US" sz="2400" b="1" dirty="0">
                <a:latin typeface="Bell MT" pitchFamily="18" charset="0"/>
              </a:rPr>
            </a:br>
            <a:endParaRPr lang="en-US" sz="2400" b="1" dirty="0">
              <a:latin typeface="Bell MT" pitchFamily="18" charset="0"/>
            </a:endParaRPr>
          </a:p>
          <a:p>
            <a:pPr marL="457200" indent="-457200">
              <a:buFont typeface="Wingdings" pitchFamily="2" charset="2"/>
              <a:buChar char="Ø"/>
              <a:defRPr/>
            </a:pPr>
            <a:r>
              <a:rPr lang="en-US" sz="2400" b="1" dirty="0">
                <a:latin typeface="Bell MT" pitchFamily="18" charset="0"/>
              </a:rPr>
              <a:t> </a:t>
            </a:r>
            <a:r>
              <a:rPr lang="en-US" sz="2400" b="1" dirty="0" err="1">
                <a:latin typeface="Bell MT" pitchFamily="18" charset="0"/>
              </a:rPr>
              <a:t>Posterolateral</a:t>
            </a:r>
            <a:r>
              <a:rPr lang="en-US" sz="2400" b="1" dirty="0">
                <a:latin typeface="Bell MT" pitchFamily="18" charset="0"/>
              </a:rPr>
              <a:t> prolapsed disc</a:t>
            </a:r>
          </a:p>
          <a:p>
            <a:pPr>
              <a:defRPr/>
            </a:pPr>
            <a:r>
              <a:rPr lang="en-US" sz="2400" b="1" dirty="0">
                <a:latin typeface="Bell MT" pitchFamily="18" charset="0"/>
              </a:rPr>
              <a:t> </a:t>
            </a:r>
            <a:r>
              <a:rPr lang="en-US" sz="2800" b="1" dirty="0">
                <a:latin typeface="Bell MT" pitchFamily="18" charset="0"/>
              </a:rPr>
              <a:t>causes compression of the nerve which runs along the posterior aspect of the disc and down in the neural foramen under the pedicle of the vertebra below</a:t>
            </a:r>
            <a:r>
              <a:rPr lang="en-US" sz="2400" b="1" dirty="0">
                <a:latin typeface="Bell MT" pitchFamily="18" charset="0"/>
              </a:rPr>
              <a:t>.</a:t>
            </a:r>
          </a:p>
        </p:txBody>
      </p:sp>
      <p:pic>
        <p:nvPicPr>
          <p:cNvPr id="675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658813"/>
            <a:ext cx="4403725" cy="566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68611" name="Content Placeholder 2"/>
          <p:cNvSpPr>
            <a:spLocks noGrp="1"/>
          </p:cNvSpPr>
          <p:nvPr>
            <p:ph idx="1"/>
          </p:nvPr>
        </p:nvSpPr>
        <p:spPr/>
        <p:txBody>
          <a:bodyPr/>
          <a:lstStyle/>
          <a:p>
            <a:endParaRPr lang="en-US">
              <a:cs typeface="Times New Roman" pitchFamily="18" charset="0"/>
            </a:endParaRPr>
          </a:p>
        </p:txBody>
      </p:sp>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95800" y="307975"/>
            <a:ext cx="4414838" cy="2308225"/>
          </a:xfrm>
          <a:prstGeom prst="rect">
            <a:avLst/>
          </a:prstGeom>
          <a:noFill/>
          <a:ln>
            <a:solidFill>
              <a:schemeClr val="bg2">
                <a:lumMod val="40000"/>
                <a:lumOff val="60000"/>
              </a:schemeClr>
            </a:solidFill>
          </a:ln>
        </p:spPr>
        <p:txBody>
          <a:bodyPr>
            <a:spAutoFit/>
          </a:bodyPr>
          <a:lstStyle/>
          <a:p>
            <a:pPr marL="285750" indent="-285750">
              <a:buFont typeface="Wingdings" pitchFamily="2" charset="2"/>
              <a:buChar char="Ø"/>
              <a:defRPr/>
            </a:pPr>
            <a:r>
              <a:rPr lang="en-US" sz="2400" b="1" dirty="0">
                <a:solidFill>
                  <a:schemeClr val="accent6">
                    <a:lumMod val="60000"/>
                    <a:lumOff val="40000"/>
                  </a:schemeClr>
                </a:solidFill>
                <a:latin typeface="+mj-lt"/>
              </a:rPr>
              <a:t>Lateral disc prolapse </a:t>
            </a:r>
            <a:r>
              <a:rPr lang="en-US" sz="2400" b="1" dirty="0">
                <a:solidFill>
                  <a:schemeClr val="bg2">
                    <a:lumMod val="40000"/>
                    <a:lumOff val="60000"/>
                  </a:schemeClr>
                </a:solidFill>
              </a:rPr>
              <a:t>will cause compression of the nerve root passing below the pedicle of the vertebra above the disc prolapse.</a:t>
            </a:r>
          </a:p>
          <a:p>
            <a:pPr>
              <a:defRPr/>
            </a:pPr>
            <a:endParaRPr lang="en-US" sz="2400" dirty="0">
              <a:solidFill>
                <a:schemeClr val="bg2">
                  <a:lumMod val="40000"/>
                  <a:lumOff val="60000"/>
                </a:schemeClr>
              </a:solidFill>
              <a:latin typeface="+mj-lt"/>
            </a:endParaRPr>
          </a:p>
        </p:txBody>
      </p:sp>
      <p:sp>
        <p:nvSpPr>
          <p:cNvPr id="6" name="TextBox 5"/>
          <p:cNvSpPr txBox="1"/>
          <p:nvPr/>
        </p:nvSpPr>
        <p:spPr>
          <a:xfrm>
            <a:off x="4495800" y="2616200"/>
            <a:ext cx="4414838" cy="1570038"/>
          </a:xfrm>
          <a:prstGeom prst="rect">
            <a:avLst/>
          </a:prstGeom>
          <a:noFill/>
          <a:ln>
            <a:solidFill>
              <a:schemeClr val="bg2">
                <a:lumMod val="40000"/>
                <a:lumOff val="60000"/>
              </a:schemeClr>
            </a:solidFill>
          </a:ln>
        </p:spPr>
        <p:txBody>
          <a:bodyPr>
            <a:spAutoFit/>
          </a:bodyPr>
          <a:lstStyle/>
          <a:p>
            <a:pPr marL="285750" indent="-285750">
              <a:buFont typeface="Wingdings" pitchFamily="2" charset="2"/>
              <a:buChar char="Ø"/>
              <a:defRPr/>
            </a:pPr>
            <a:r>
              <a:rPr lang="en-US" sz="2400" b="1" dirty="0">
                <a:solidFill>
                  <a:schemeClr val="accent6">
                    <a:lumMod val="60000"/>
                    <a:lumOff val="40000"/>
                  </a:schemeClr>
                </a:solidFill>
              </a:rPr>
              <a:t>Central prolapse </a:t>
            </a:r>
            <a:r>
              <a:rPr lang="en-US" sz="2400" b="1" dirty="0">
                <a:solidFill>
                  <a:schemeClr val="bg2">
                    <a:lumMod val="40000"/>
                    <a:lumOff val="60000"/>
                  </a:schemeClr>
                </a:solidFill>
              </a:rPr>
              <a:t>compresses the </a:t>
            </a:r>
            <a:r>
              <a:rPr lang="en-US" sz="2400" b="1" dirty="0" err="1">
                <a:solidFill>
                  <a:schemeClr val="bg2">
                    <a:lumMod val="40000"/>
                    <a:lumOff val="60000"/>
                  </a:schemeClr>
                </a:solidFill>
              </a:rPr>
              <a:t>Cauda</a:t>
            </a:r>
            <a:r>
              <a:rPr lang="en-US" sz="2400" b="1" dirty="0">
                <a:solidFill>
                  <a:schemeClr val="bg2">
                    <a:lumMod val="40000"/>
                    <a:lumOff val="60000"/>
                  </a:schemeClr>
                </a:solidFill>
              </a:rPr>
              <a:t> </a:t>
            </a:r>
            <a:r>
              <a:rPr lang="en-US" sz="2400" b="1" dirty="0" err="1">
                <a:solidFill>
                  <a:schemeClr val="bg2">
                    <a:lumMod val="40000"/>
                    <a:lumOff val="60000"/>
                  </a:schemeClr>
                </a:solidFill>
              </a:rPr>
              <a:t>equina</a:t>
            </a:r>
            <a:r>
              <a:rPr lang="en-US" sz="2400" b="1" dirty="0">
                <a:solidFill>
                  <a:schemeClr val="bg2">
                    <a:lumMod val="40000"/>
                    <a:lumOff val="60000"/>
                  </a:schemeClr>
                </a:solidFill>
              </a:rPr>
              <a:t>.</a:t>
            </a:r>
          </a:p>
          <a:p>
            <a:pPr>
              <a:defRPr/>
            </a:pPr>
            <a:r>
              <a:rPr lang="en-US" sz="2400" b="1" dirty="0">
                <a:solidFill>
                  <a:schemeClr val="bg2">
                    <a:lumMod val="40000"/>
                    <a:lumOff val="60000"/>
                  </a:schemeClr>
                </a:solidFill>
              </a:rPr>
              <a:t>      (remember the spinal cord ends at    L1/L2)</a:t>
            </a:r>
            <a:endParaRPr lang="en-US" sz="2400" dirty="0">
              <a:solidFill>
                <a:schemeClr val="bg2">
                  <a:lumMod val="40000"/>
                  <a:lumOff val="60000"/>
                </a:schemeClr>
              </a:solidFill>
            </a:endParaRPr>
          </a:p>
        </p:txBody>
      </p:sp>
      <p:pic>
        <p:nvPicPr>
          <p:cNvPr id="686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549775"/>
            <a:ext cx="4414838"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781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63446AB2-E10A-4CD7-B648-9ADE1261FC0D}" type="slidenum">
              <a:rPr lang="ar-SA" altLang="en-US">
                <a:solidFill>
                  <a:srgbClr val="FFFFFF"/>
                </a:solidFill>
                <a:latin typeface="Rockwell" pitchFamily="18" charset="0"/>
              </a:rPr>
              <a:pPr/>
              <a:t>4</a:t>
            </a:fld>
            <a:endParaRPr lang="ar-JO" altLang="en-US">
              <a:solidFill>
                <a:srgbClr val="FFFFFF"/>
              </a:solidFill>
              <a:latin typeface="Rockwell" pitchFamily="18" charset="0"/>
            </a:endParaRP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341438"/>
            <a:ext cx="79771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800" b="1" dirty="0">
                <a:solidFill>
                  <a:schemeClr val="accent6">
                    <a:lumMod val="60000"/>
                    <a:lumOff val="40000"/>
                  </a:schemeClr>
                </a:solidFill>
                <a:latin typeface="Castellar" pitchFamily="18" charset="0"/>
                <a:cs typeface="Arial" panose="020B0604020202020204" pitchFamily="34" charset="0"/>
              </a:rPr>
              <a:t>Clinical Features of Disc Prolapse</a:t>
            </a:r>
            <a:br>
              <a:rPr lang="en-US" sz="2800" b="1" dirty="0">
                <a:solidFill>
                  <a:schemeClr val="accent6">
                    <a:lumMod val="60000"/>
                    <a:lumOff val="40000"/>
                  </a:schemeClr>
                </a:solidFill>
                <a:latin typeface="Castellar" pitchFamily="18" charset="0"/>
                <a:cs typeface="Arial" panose="020B0604020202020204" pitchFamily="34" charset="0"/>
              </a:rPr>
            </a:br>
            <a:endParaRPr lang="en-US" sz="2800" dirty="0">
              <a:solidFill>
                <a:schemeClr val="accent6">
                  <a:lumMod val="60000"/>
                  <a:lumOff val="40000"/>
                </a:schemeClr>
              </a:solidFill>
              <a:latin typeface="Castellar" pitchFamily="18" charset="0"/>
            </a:endParaRPr>
          </a:p>
        </p:txBody>
      </p:sp>
      <p:sp>
        <p:nvSpPr>
          <p:cNvPr id="71683" name="Content Placeholder 2"/>
          <p:cNvSpPr>
            <a:spLocks noGrp="1"/>
          </p:cNvSpPr>
          <p:nvPr>
            <p:ph idx="1"/>
          </p:nvPr>
        </p:nvSpPr>
        <p:spPr>
          <a:xfrm>
            <a:off x="457200" y="1219200"/>
            <a:ext cx="8229600" cy="4525963"/>
          </a:xfrm>
        </p:spPr>
        <p:txBody>
          <a:bodyPr/>
          <a:lstStyle/>
          <a:p>
            <a:r>
              <a:rPr lang="en-US" sz="2800" dirty="0">
                <a:solidFill>
                  <a:srgbClr val="00B0F0"/>
                </a:solidFill>
                <a:cs typeface="Times New Roman" pitchFamily="18" charset="0"/>
              </a:rPr>
              <a:t>This type of pain is called sciatica, which is the clinical description of pain in the leg due to </a:t>
            </a:r>
            <a:r>
              <a:rPr lang="en-US" sz="2800" dirty="0" err="1">
                <a:solidFill>
                  <a:srgbClr val="00B0F0"/>
                </a:solidFill>
                <a:cs typeface="Times New Roman" pitchFamily="18" charset="0"/>
              </a:rPr>
              <a:t>lumbosacral</a:t>
            </a:r>
            <a:r>
              <a:rPr lang="en-US" sz="2800" dirty="0">
                <a:solidFill>
                  <a:srgbClr val="00B0F0"/>
                </a:solidFill>
                <a:cs typeface="Times New Roman" pitchFamily="18" charset="0"/>
              </a:rPr>
              <a:t> nerve root compression which is usually in the distribution of the sciatic nerve.</a:t>
            </a:r>
          </a:p>
          <a:p>
            <a:endParaRPr lang="en-US" sz="2800" dirty="0">
              <a:solidFill>
                <a:srgbClr val="00B0F0"/>
              </a:solidFill>
              <a:cs typeface="Times New Roman" pitchFamily="18" charset="0"/>
            </a:endParaRPr>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52775"/>
            <a:ext cx="5745163"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solidFill>
                <a:schemeClr val="bg2">
                  <a:lumMod val="60000"/>
                  <a:lumOff val="40000"/>
                </a:schemeClr>
              </a:solidFill>
            </a:endParaRPr>
          </a:p>
        </p:txBody>
      </p:sp>
      <p:pic>
        <p:nvPicPr>
          <p:cNvPr id="7270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304800"/>
            <a:ext cx="4419600" cy="369888"/>
          </a:xfrm>
          <a:prstGeom prst="rect">
            <a:avLst/>
          </a:prstGeom>
          <a:noFill/>
        </p:spPr>
        <p:txBody>
          <a:bodyPr>
            <a:spAutoFit/>
          </a:bodyPr>
          <a:lstStyle/>
          <a:p>
            <a:pPr>
              <a:defRPr/>
            </a:pPr>
            <a:endParaRPr lang="en-US" dirty="0">
              <a:solidFill>
                <a:schemeClr val="bg2">
                  <a:lumMod val="60000"/>
                  <a:lumOff val="40000"/>
                </a:schemeClr>
              </a:solidFill>
            </a:endParaRPr>
          </a:p>
        </p:txBody>
      </p:sp>
      <p:pic>
        <p:nvPicPr>
          <p:cNvPr id="72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24400" y="488950"/>
            <a:ext cx="4267200" cy="6851106"/>
          </a:xfrm>
          <a:prstGeom prst="rect">
            <a:avLst/>
          </a:prstGeom>
          <a:noFill/>
        </p:spPr>
        <p:txBody>
          <a:bodyPr>
            <a:spAutoFit/>
          </a:bodyPr>
          <a:lstStyle/>
          <a:p>
            <a:pPr>
              <a:spcBef>
                <a:spcPct val="20000"/>
              </a:spcBef>
              <a:buClr>
                <a:schemeClr val="accent3"/>
              </a:buClr>
              <a:defRPr/>
            </a:pPr>
            <a:r>
              <a:rPr lang="en-US" b="1" dirty="0">
                <a:solidFill>
                  <a:schemeClr val="bg2">
                    <a:lumMod val="40000"/>
                    <a:lumOff val="60000"/>
                  </a:schemeClr>
                </a:solidFill>
              </a:rPr>
              <a:t>The patient suffering from </a:t>
            </a:r>
            <a:r>
              <a:rPr lang="en-US" b="1" dirty="0">
                <a:solidFill>
                  <a:schemeClr val="accent6">
                    <a:lumMod val="60000"/>
                    <a:lumOff val="40000"/>
                  </a:schemeClr>
                </a:solidFill>
              </a:rPr>
              <a:t>sciatica</a:t>
            </a:r>
            <a:r>
              <a:rPr lang="en-US" b="1" dirty="0">
                <a:solidFill>
                  <a:schemeClr val="bg2">
                    <a:lumMod val="40000"/>
                    <a:lumOff val="60000"/>
                  </a:schemeClr>
                </a:solidFill>
              </a:rPr>
              <a:t> will be in obvious </a:t>
            </a:r>
            <a:r>
              <a:rPr lang="en-US" b="1" u="sng" dirty="0">
                <a:solidFill>
                  <a:schemeClr val="bg2">
                    <a:lumMod val="40000"/>
                    <a:lumOff val="60000"/>
                  </a:schemeClr>
                </a:solidFill>
              </a:rPr>
              <a:t>discomfort</a:t>
            </a:r>
            <a:r>
              <a:rPr lang="en-US" b="1" dirty="0">
                <a:solidFill>
                  <a:schemeClr val="bg2">
                    <a:lumMod val="40000"/>
                    <a:lumOff val="60000"/>
                  </a:schemeClr>
                </a:solidFill>
              </a:rPr>
              <a:t>, which will be reflected by movements and posture when lying </a:t>
            </a:r>
            <a:br>
              <a:rPr lang="en-US" b="1" dirty="0">
                <a:solidFill>
                  <a:schemeClr val="bg2">
                    <a:lumMod val="40000"/>
                    <a:lumOff val="60000"/>
                  </a:schemeClr>
                </a:solidFill>
              </a:rPr>
            </a:br>
            <a:r>
              <a:rPr lang="en-US" b="1" dirty="0">
                <a:solidFill>
                  <a:schemeClr val="bg2">
                    <a:lumMod val="40000"/>
                    <a:lumOff val="60000"/>
                  </a:schemeClr>
                </a:solidFill>
              </a:rPr>
              <a:t>supine. </a:t>
            </a:r>
            <a:br>
              <a:rPr lang="en-US" b="1" dirty="0">
                <a:solidFill>
                  <a:schemeClr val="bg2">
                    <a:lumMod val="40000"/>
                    <a:lumOff val="60000"/>
                  </a:schemeClr>
                </a:solidFill>
              </a:rPr>
            </a:br>
            <a:br>
              <a:rPr lang="en-US" b="1" dirty="0">
                <a:solidFill>
                  <a:schemeClr val="bg2">
                    <a:lumMod val="40000"/>
                    <a:lumOff val="60000"/>
                  </a:schemeClr>
                </a:solidFill>
              </a:rPr>
            </a:br>
            <a:r>
              <a:rPr lang="en-US" b="1" dirty="0">
                <a:solidFill>
                  <a:schemeClr val="bg2">
                    <a:lumMod val="40000"/>
                    <a:lumOff val="60000"/>
                  </a:schemeClr>
                </a:solidFill>
              </a:rPr>
              <a:t>The patient lies </a:t>
            </a:r>
            <a:r>
              <a:rPr lang="en-US" b="1" u="sng" dirty="0">
                <a:solidFill>
                  <a:schemeClr val="bg2">
                    <a:lumMod val="40000"/>
                    <a:lumOff val="60000"/>
                  </a:schemeClr>
                </a:solidFill>
              </a:rPr>
              <a:t>tilted</a:t>
            </a:r>
            <a:r>
              <a:rPr lang="en-US" b="1" dirty="0">
                <a:solidFill>
                  <a:schemeClr val="bg2">
                    <a:lumMod val="40000"/>
                    <a:lumOff val="60000"/>
                  </a:schemeClr>
                </a:solidFill>
              </a:rPr>
              <a:t>, usually to the side opposite to the sciatica, with the affected hip and knee slightly flexed taking pressure off  the stretched nerve.</a:t>
            </a:r>
            <a:br>
              <a:rPr lang="en-US" b="1" dirty="0">
                <a:solidFill>
                  <a:schemeClr val="bg2">
                    <a:lumMod val="40000"/>
                    <a:lumOff val="60000"/>
                  </a:schemeClr>
                </a:solidFill>
              </a:rPr>
            </a:br>
            <a:br>
              <a:rPr lang="en-US" b="1" dirty="0">
                <a:solidFill>
                  <a:schemeClr val="bg2">
                    <a:lumMod val="40000"/>
                    <a:lumOff val="60000"/>
                  </a:schemeClr>
                </a:solidFill>
              </a:rPr>
            </a:br>
            <a:r>
              <a:rPr lang="en-US" b="1" dirty="0">
                <a:solidFill>
                  <a:schemeClr val="bg2">
                    <a:lumMod val="40000"/>
                    <a:lumOff val="60000"/>
                  </a:schemeClr>
                </a:solidFill>
              </a:rPr>
              <a:t>The pain is </a:t>
            </a:r>
            <a:r>
              <a:rPr lang="en-US" b="1" u="sng" dirty="0">
                <a:solidFill>
                  <a:schemeClr val="bg2">
                    <a:lumMod val="40000"/>
                    <a:lumOff val="60000"/>
                  </a:schemeClr>
                </a:solidFill>
              </a:rPr>
              <a:t>worse on movement</a:t>
            </a:r>
            <a:r>
              <a:rPr lang="en-US" b="1" dirty="0">
                <a:solidFill>
                  <a:schemeClr val="bg2">
                    <a:lumMod val="40000"/>
                    <a:lumOff val="60000"/>
                  </a:schemeClr>
                </a:solidFill>
              </a:rPr>
              <a:t>, coughing, sneezing or straining. Although back pain may be present, </a:t>
            </a:r>
          </a:p>
          <a:p>
            <a:pPr>
              <a:spcBef>
                <a:spcPct val="20000"/>
              </a:spcBef>
              <a:buClr>
                <a:schemeClr val="accent3"/>
              </a:buClr>
              <a:defRPr/>
            </a:pPr>
            <a:endParaRPr lang="en-US" b="1" dirty="0">
              <a:solidFill>
                <a:schemeClr val="bg2">
                  <a:lumMod val="40000"/>
                  <a:lumOff val="60000"/>
                </a:schemeClr>
              </a:solidFill>
            </a:endParaRPr>
          </a:p>
          <a:p>
            <a:pPr>
              <a:spcBef>
                <a:spcPct val="20000"/>
              </a:spcBef>
              <a:buClr>
                <a:schemeClr val="accent3"/>
              </a:buClr>
              <a:defRPr/>
            </a:pPr>
            <a:r>
              <a:rPr lang="en-US" b="1" dirty="0">
                <a:solidFill>
                  <a:schemeClr val="bg2">
                    <a:lumMod val="40000"/>
                    <a:lumOff val="60000"/>
                  </a:schemeClr>
                </a:solidFill>
              </a:rPr>
              <a:t>the important feature is the pain which </a:t>
            </a:r>
            <a:r>
              <a:rPr lang="en-US" b="1" u="sng" dirty="0">
                <a:solidFill>
                  <a:schemeClr val="bg2">
                    <a:lumMod val="40000"/>
                    <a:lumOff val="60000"/>
                  </a:schemeClr>
                </a:solidFill>
              </a:rPr>
              <a:t>radiates down</a:t>
            </a:r>
            <a:r>
              <a:rPr lang="en-US" b="1" dirty="0">
                <a:solidFill>
                  <a:schemeClr val="bg2">
                    <a:lumMod val="40000"/>
                    <a:lumOff val="60000"/>
                  </a:schemeClr>
                </a:solidFill>
              </a:rPr>
              <a:t> the leg in the distribution of the affected nerve.</a:t>
            </a:r>
          </a:p>
          <a:p>
            <a:pPr>
              <a:defRPr/>
            </a:pPr>
            <a:endParaRPr lang="en-US" dirty="0">
              <a:solidFill>
                <a:schemeClr val="bg2">
                  <a:lumMod val="40000"/>
                  <a:lumOff val="6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6875" y="0"/>
            <a:ext cx="9525000" cy="72215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52800" y="0"/>
            <a:ext cx="5791200" cy="1143000"/>
          </a:xfrm>
        </p:spPr>
        <p:txBody>
          <a:bodyPr/>
          <a:lstStyle/>
          <a:p>
            <a:pPr>
              <a:defRPr/>
            </a:pPr>
            <a:r>
              <a:rPr lang="en-US" dirty="0">
                <a:latin typeface="Bernard MT Condensed" pitchFamily="18" charset="0"/>
              </a:rPr>
              <a:t> </a:t>
            </a:r>
            <a:r>
              <a:rPr lang="en-US" dirty="0">
                <a:solidFill>
                  <a:schemeClr val="accent6">
                    <a:lumMod val="60000"/>
                    <a:lumOff val="40000"/>
                  </a:schemeClr>
                </a:solidFill>
                <a:latin typeface="Bernard MT Condensed" pitchFamily="18" charset="0"/>
              </a:rPr>
              <a:t>Physical</a:t>
            </a:r>
            <a:r>
              <a:rPr lang="en-US" dirty="0">
                <a:latin typeface="Bernard MT Condensed" pitchFamily="18" charset="0"/>
              </a:rPr>
              <a:t> </a:t>
            </a:r>
            <a:r>
              <a:rPr lang="en-US" dirty="0">
                <a:solidFill>
                  <a:schemeClr val="accent6">
                    <a:lumMod val="60000"/>
                    <a:lumOff val="40000"/>
                  </a:schemeClr>
                </a:solidFill>
                <a:latin typeface="Bernard MT Condensed" pitchFamily="18" charset="0"/>
              </a:rPr>
              <a:t>Examination</a:t>
            </a:r>
          </a:p>
        </p:txBody>
      </p:sp>
      <p:sp>
        <p:nvSpPr>
          <p:cNvPr id="4" name="TextBox 3"/>
          <p:cNvSpPr txBox="1"/>
          <p:nvPr/>
        </p:nvSpPr>
        <p:spPr>
          <a:xfrm>
            <a:off x="4178300" y="1184275"/>
            <a:ext cx="5029200" cy="5694363"/>
          </a:xfrm>
          <a:prstGeom prst="rect">
            <a:avLst/>
          </a:prstGeom>
          <a:noFill/>
        </p:spPr>
        <p:txBody>
          <a:bodyPr>
            <a:spAutoFit/>
          </a:bodyPr>
          <a:lstStyle/>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Inspection:</a:t>
            </a:r>
          </a:p>
          <a:p>
            <a:pPr>
              <a:lnSpc>
                <a:spcPct val="80000"/>
              </a:lnSpc>
              <a:defRPr/>
            </a:pPr>
            <a:r>
              <a:rPr lang="en-US" altLang="ar-JO" sz="2800" dirty="0" err="1">
                <a:solidFill>
                  <a:schemeClr val="bg2">
                    <a:lumMod val="40000"/>
                    <a:lumOff val="60000"/>
                  </a:schemeClr>
                </a:solidFill>
                <a:latin typeface="Sitka Display" pitchFamily="2" charset="0"/>
              </a:rPr>
              <a:t>a.Scoliosis</a:t>
            </a:r>
            <a:r>
              <a:rPr lang="en-US" altLang="ar-JO" sz="2800" dirty="0">
                <a:solidFill>
                  <a:schemeClr val="bg2">
                    <a:lumMod val="40000"/>
                    <a:lumOff val="60000"/>
                  </a:schemeClr>
                </a:solidFill>
                <a:latin typeface="Sitka Display" pitchFamily="2" charset="0"/>
              </a:rPr>
              <a:t> with the concavity to the side of the herniation.</a:t>
            </a: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err="1">
                <a:solidFill>
                  <a:schemeClr val="bg2">
                    <a:lumMod val="40000"/>
                    <a:lumOff val="60000"/>
                  </a:schemeClr>
                </a:solidFill>
                <a:latin typeface="Sitka Display" pitchFamily="2" charset="0"/>
              </a:rPr>
              <a:t>b.Loss</a:t>
            </a:r>
            <a:r>
              <a:rPr lang="en-US" altLang="ar-JO" sz="2800" dirty="0">
                <a:solidFill>
                  <a:schemeClr val="bg2">
                    <a:lumMod val="40000"/>
                    <a:lumOff val="60000"/>
                  </a:schemeClr>
                </a:solidFill>
                <a:latin typeface="Sitka Display" pitchFamily="2" charset="0"/>
              </a:rPr>
              <a:t> of lumbar </a:t>
            </a:r>
            <a:r>
              <a:rPr lang="en-US" altLang="ar-JO" sz="2800" dirty="0" err="1">
                <a:solidFill>
                  <a:schemeClr val="bg2">
                    <a:lumMod val="40000"/>
                    <a:lumOff val="60000"/>
                  </a:schemeClr>
                </a:solidFill>
                <a:latin typeface="Sitka Display" pitchFamily="2" charset="0"/>
              </a:rPr>
              <a:t>lordosis</a:t>
            </a:r>
            <a:endParaRPr lang="en-US" altLang="ar-JO" sz="2800" dirty="0">
              <a:solidFill>
                <a:schemeClr val="bg2">
                  <a:lumMod val="40000"/>
                  <a:lumOff val="60000"/>
                </a:schemeClr>
              </a:solidFill>
              <a:latin typeface="Sitka Display" pitchFamily="2" charset="0"/>
            </a:endParaRP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err="1">
                <a:solidFill>
                  <a:schemeClr val="bg2">
                    <a:lumMod val="40000"/>
                    <a:lumOff val="60000"/>
                  </a:schemeClr>
                </a:solidFill>
                <a:latin typeface="Sitka Display" pitchFamily="2" charset="0"/>
              </a:rPr>
              <a:t>c.Muscle</a:t>
            </a:r>
            <a:r>
              <a:rPr lang="en-US" altLang="ar-JO" sz="2800" dirty="0">
                <a:solidFill>
                  <a:schemeClr val="bg2">
                    <a:lumMod val="40000"/>
                    <a:lumOff val="60000"/>
                  </a:schemeClr>
                </a:solidFill>
                <a:latin typeface="Sitka Display" pitchFamily="2" charset="0"/>
              </a:rPr>
              <a:t> spasm</a:t>
            </a: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a:solidFill>
                  <a:schemeClr val="bg2">
                    <a:lumMod val="40000"/>
                    <a:lumOff val="60000"/>
                  </a:schemeClr>
                </a:solidFill>
                <a:latin typeface="Sitka Display" pitchFamily="2" charset="0"/>
              </a:rPr>
              <a:t>d. Dystrophic skin changes.</a:t>
            </a:r>
          </a:p>
          <a:p>
            <a:pPr>
              <a:lnSpc>
                <a:spcPct val="80000"/>
              </a:lnSpc>
              <a:defRPr/>
            </a:pPr>
            <a:endParaRPr lang="en-US" altLang="ar-JO" sz="2800" dirty="0">
              <a:solidFill>
                <a:schemeClr val="bg2">
                  <a:lumMod val="40000"/>
                  <a:lumOff val="60000"/>
                </a:schemeClr>
              </a:solidFill>
              <a:latin typeface="Sitka Display" pitchFamily="2" charset="0"/>
            </a:endParaRPr>
          </a:p>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Palpation : </a:t>
            </a:r>
          </a:p>
          <a:p>
            <a:pPr>
              <a:lnSpc>
                <a:spcPct val="80000"/>
              </a:lnSpc>
              <a:defRPr/>
            </a:pPr>
            <a:r>
              <a:rPr lang="en-US" altLang="ar-JO" sz="2800" dirty="0">
                <a:solidFill>
                  <a:schemeClr val="bg2">
                    <a:lumMod val="40000"/>
                    <a:lumOff val="60000"/>
                  </a:schemeClr>
                </a:solidFill>
                <a:latin typeface="Sitka Display" pitchFamily="2" charset="0"/>
              </a:rPr>
              <a:t>Local tenderness</a:t>
            </a:r>
          </a:p>
          <a:p>
            <a:pPr>
              <a:lnSpc>
                <a:spcPct val="80000"/>
              </a:lnSpc>
              <a:defRPr/>
            </a:pPr>
            <a:endParaRPr lang="en-US" altLang="ar-JO" sz="2800" dirty="0">
              <a:solidFill>
                <a:schemeClr val="bg2">
                  <a:lumMod val="40000"/>
                  <a:lumOff val="60000"/>
                </a:schemeClr>
              </a:solidFill>
              <a:latin typeface="Sitka Display" pitchFamily="2" charset="0"/>
            </a:endParaRPr>
          </a:p>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Lumbar movement restriction</a:t>
            </a:r>
          </a:p>
          <a:p>
            <a:pPr marL="457200" indent="-457200">
              <a:lnSpc>
                <a:spcPct val="80000"/>
              </a:lnSpc>
              <a:buFont typeface="Arial" pitchFamily="34" charset="0"/>
              <a:buChar char="•"/>
              <a:defRPr/>
            </a:pPr>
            <a:endParaRPr lang="en-US" altLang="ar-JO" sz="2800" u="sng" dirty="0">
              <a:solidFill>
                <a:schemeClr val="bg2">
                  <a:lumMod val="40000"/>
                  <a:lumOff val="60000"/>
                </a:schemeClr>
              </a:solidFill>
              <a:latin typeface="Sitka Display" pitchFamily="2" charset="0"/>
            </a:endParaRPr>
          </a:p>
          <a:p>
            <a:pPr>
              <a:defRPr/>
            </a:pPr>
            <a:endParaRPr lang="en-US" sz="2800" dirty="0">
              <a:solidFill>
                <a:schemeClr val="bg2">
                  <a:lumMod val="40000"/>
                  <a:lumOff val="60000"/>
                </a:schemeClr>
              </a:solidFill>
              <a:latin typeface="Sitka Display" pitchFamily="2"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4525963"/>
          </a:xfrm>
        </p:spPr>
        <p:txBody>
          <a:bodyPr/>
          <a:lstStyle/>
          <a:p>
            <a:pPr>
              <a:defRPr/>
            </a:pPr>
            <a:r>
              <a:rPr lang="en-US" sz="4000" dirty="0">
                <a:solidFill>
                  <a:schemeClr val="accent3">
                    <a:lumMod val="75000"/>
                  </a:schemeClr>
                </a:solidFill>
                <a:latin typeface="Bernard MT Condensed" pitchFamily="18" charset="0"/>
                <a:ea typeface="+mj-ea"/>
                <a:cs typeface="+mj-cs"/>
              </a:rPr>
              <a:t>Special Tests:</a:t>
            </a:r>
          </a:p>
          <a:p>
            <a:pPr marL="514350" indent="-514350">
              <a:buFont typeface="Wingdings" panose="05000000000000000000" pitchFamily="2" charset="2"/>
              <a:buAutoNum type="arabicParenR"/>
              <a:defRPr/>
            </a:pPr>
            <a:r>
              <a:rPr lang="en-US" b="1" dirty="0">
                <a:solidFill>
                  <a:schemeClr val="accent3">
                    <a:lumMod val="75000"/>
                  </a:schemeClr>
                </a:solidFill>
                <a:effectLst>
                  <a:outerShdw blurRad="38100" dist="38100" dir="2700000" algn="tl">
                    <a:srgbClr val="000000">
                      <a:alpha val="43137"/>
                    </a:srgbClr>
                  </a:outerShdw>
                </a:effectLst>
                <a:cs typeface="Arial" panose="020B0604020202020204" pitchFamily="34" charset="0"/>
              </a:rPr>
              <a:t>Straight leg raising (</a:t>
            </a:r>
            <a:r>
              <a:rPr lang="en-US" b="1" dirty="0" err="1">
                <a:solidFill>
                  <a:schemeClr val="accent3">
                    <a:lumMod val="75000"/>
                  </a:schemeClr>
                </a:solidFill>
                <a:effectLst>
                  <a:outerShdw blurRad="38100" dist="38100" dir="2700000" algn="tl">
                    <a:srgbClr val="000000">
                      <a:alpha val="43137"/>
                    </a:srgbClr>
                  </a:outerShdw>
                </a:effectLst>
                <a:cs typeface="Arial" panose="020B0604020202020204" pitchFamily="34" charset="0"/>
              </a:rPr>
              <a:t>Lasegue’s</a:t>
            </a:r>
            <a:r>
              <a:rPr lang="en-US" b="1" dirty="0">
                <a:solidFill>
                  <a:schemeClr val="accent3">
                    <a:lumMod val="75000"/>
                  </a:schemeClr>
                </a:solidFill>
                <a:effectLst>
                  <a:outerShdw blurRad="38100" dist="38100" dir="2700000" algn="tl">
                    <a:srgbClr val="000000">
                      <a:alpha val="43137"/>
                    </a:srgbClr>
                  </a:outerShdw>
                </a:effectLst>
                <a:cs typeface="Arial" panose="020B0604020202020204" pitchFamily="34" charset="0"/>
              </a:rPr>
              <a:t> test)  :</a:t>
            </a:r>
            <a:r>
              <a:rPr lang="en-US" b="1" dirty="0">
                <a:solidFill>
                  <a:schemeClr val="accent3">
                    <a:lumMod val="75000"/>
                  </a:schemeClr>
                </a:solidFill>
                <a:cs typeface="Arial" panose="020B0604020202020204" pitchFamily="34" charset="0"/>
              </a:rPr>
              <a:t>Raising the leg (30-70degrees) will cause pain.</a:t>
            </a:r>
          </a:p>
          <a:p>
            <a:pPr marL="514350" indent="-514350">
              <a:buFont typeface="Wingdings" panose="05000000000000000000" pitchFamily="2" charset="2"/>
              <a:buAutoNum type="arabicParenR"/>
              <a:defRPr/>
            </a:pPr>
            <a:r>
              <a:rPr lang="en-US" b="1" dirty="0">
                <a:solidFill>
                  <a:schemeClr val="accent3">
                    <a:lumMod val="75000"/>
                  </a:schemeClr>
                </a:solidFill>
                <a:cs typeface="Arial" panose="020B0604020202020204" pitchFamily="34" charset="0"/>
              </a:rPr>
              <a:t>Then </a:t>
            </a:r>
            <a:r>
              <a:rPr lang="en-GB" dirty="0"/>
              <a:t>▪ </a:t>
            </a:r>
            <a:r>
              <a:rPr lang="en-GB" dirty="0">
                <a:solidFill>
                  <a:srgbClr val="FF0000"/>
                </a:solidFill>
              </a:rPr>
              <a:t>Bowstring sign ( perform SLR ) then flex knee and </a:t>
            </a:r>
            <a:r>
              <a:rPr lang="en-GB" dirty="0" err="1">
                <a:solidFill>
                  <a:srgbClr val="FF0000"/>
                </a:solidFill>
              </a:rPr>
              <a:t>sequezee</a:t>
            </a:r>
            <a:r>
              <a:rPr lang="en-GB" dirty="0">
                <a:solidFill>
                  <a:srgbClr val="FF0000"/>
                </a:solidFill>
              </a:rPr>
              <a:t> Popliteal fossa </a:t>
            </a:r>
            <a:endParaRPr lang="en-US" b="1" dirty="0">
              <a:solidFill>
                <a:srgbClr val="FF0000"/>
              </a:solidFill>
              <a:cs typeface="Arial" panose="020B0604020202020204" pitchFamily="34" charset="0"/>
            </a:endParaRPr>
          </a:p>
          <a:p>
            <a:pPr>
              <a:buFont typeface="Wingdings" panose="05000000000000000000" pitchFamily="2" charset="2"/>
              <a:buNone/>
              <a:defRPr/>
            </a:pPr>
            <a:r>
              <a:rPr lang="en-US" altLang="ar-JO" b="1" dirty="0">
                <a:solidFill>
                  <a:schemeClr val="accent3">
                    <a:lumMod val="75000"/>
                  </a:schemeClr>
                </a:solidFill>
              </a:rPr>
              <a:t>2) </a:t>
            </a:r>
            <a:r>
              <a:rPr lang="en-US" altLang="ar-JO" b="1" dirty="0" err="1">
                <a:solidFill>
                  <a:schemeClr val="accent3">
                    <a:lumMod val="75000"/>
                  </a:schemeClr>
                </a:solidFill>
              </a:rPr>
              <a:t>Valex</a:t>
            </a:r>
            <a:r>
              <a:rPr lang="en-US" altLang="ar-JO" b="1" dirty="0">
                <a:solidFill>
                  <a:schemeClr val="accent3">
                    <a:lumMod val="75000"/>
                  </a:schemeClr>
                </a:solidFill>
              </a:rPr>
              <a:t> Test: Pain increases on pressing the buttocks or the sciatic nerve</a:t>
            </a:r>
          </a:p>
          <a:p>
            <a:pPr>
              <a:buFont typeface="Wingdings" panose="05000000000000000000" pitchFamily="2" charset="2"/>
              <a:buNone/>
              <a:defRPr/>
            </a:pPr>
            <a:r>
              <a:rPr lang="en-US" altLang="ar-JO" b="1" dirty="0">
                <a:solidFill>
                  <a:schemeClr val="accent3">
                    <a:lumMod val="75000"/>
                  </a:schemeClr>
                </a:solidFill>
              </a:rPr>
              <a:t>4)</a:t>
            </a:r>
            <a:r>
              <a:rPr lang="en-US" altLang="ar-JO" dirty="0">
                <a:solidFill>
                  <a:schemeClr val="accent3">
                    <a:lumMod val="75000"/>
                  </a:schemeClr>
                </a:solidFill>
              </a:rPr>
              <a:t> </a:t>
            </a:r>
            <a:r>
              <a:rPr lang="en-US" altLang="ar-JO" b="1" dirty="0">
                <a:solidFill>
                  <a:schemeClr val="accent3">
                    <a:lumMod val="75000"/>
                  </a:schemeClr>
                </a:solidFill>
              </a:rPr>
              <a:t>Femoral Nerve Stretch Test: </a:t>
            </a:r>
          </a:p>
          <a:p>
            <a:pPr>
              <a:buFont typeface="Wingdings" panose="05000000000000000000" pitchFamily="2" charset="2"/>
              <a:buNone/>
              <a:defRPr/>
            </a:pPr>
            <a:r>
              <a:rPr lang="en-US" altLang="ar-JO" b="1" dirty="0">
                <a:solidFill>
                  <a:schemeClr val="accent3">
                    <a:lumMod val="75000"/>
                  </a:schemeClr>
                </a:solidFill>
              </a:rPr>
              <a:t>    The knee is passively flexed to the thigh and the hip is passively extended; the test is positive if the patient experiences anterior thigh pain.</a:t>
            </a:r>
          </a:p>
          <a:p>
            <a:pPr marL="336550">
              <a:defRPr/>
            </a:pPr>
            <a:endParaRPr lang="en-US" b="1" dirty="0">
              <a:solidFill>
                <a:schemeClr val="accent3">
                  <a:lumMod val="75000"/>
                </a:schemeClr>
              </a:solidFill>
              <a:cs typeface="Arial" panose="020B0604020202020204" pitchFamily="34" charset="0"/>
            </a:endParaRPr>
          </a:p>
          <a:p>
            <a:pPr>
              <a:defRPr/>
            </a:pPr>
            <a:endParaRPr lang="en-US" dirty="0">
              <a:solidFill>
                <a:schemeClr val="accent3">
                  <a:lumMod val="75000"/>
                </a:schemeClr>
              </a:solidFill>
              <a:latin typeface="Bernard MT Condensed" pitchFamily="18" charset="0"/>
              <a:ea typeface="+mj-ea"/>
              <a:cs typeface="+mj-cs"/>
            </a:endParaRPr>
          </a:p>
          <a:p>
            <a:pPr>
              <a:defRPr/>
            </a:pPr>
            <a:endParaRPr lang="en-US" dirty="0">
              <a:solidFill>
                <a:schemeClr val="accent3">
                  <a:lumMod val="75000"/>
                </a:schemeClr>
              </a:solidFill>
            </a:endParaRP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67200"/>
            <a:ext cx="41148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157" y="4419600"/>
            <a:ext cx="4319588"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33800" y="2590800"/>
            <a:ext cx="5589588" cy="1143000"/>
          </a:xfrm>
        </p:spPr>
        <p:txBody>
          <a:bodyPr>
            <a:noAutofit/>
          </a:bodyPr>
          <a:lstStyle/>
          <a:p>
            <a:pPr>
              <a:defRPr/>
            </a:pPr>
            <a:r>
              <a:rPr lang="pt-BR" sz="3600" dirty="0">
                <a:solidFill>
                  <a:schemeClr val="bg2">
                    <a:lumMod val="60000"/>
                    <a:lumOff val="40000"/>
                  </a:schemeClr>
                </a:solidFill>
                <a:latin typeface="Bernard MT Condensed" pitchFamily="18" charset="0"/>
              </a:rPr>
              <a:t>Central Disk Prolapse</a:t>
            </a:r>
            <a:br>
              <a:rPr lang="pt-BR" sz="3600" dirty="0">
                <a:solidFill>
                  <a:schemeClr val="bg2">
                    <a:lumMod val="60000"/>
                    <a:lumOff val="40000"/>
                  </a:schemeClr>
                </a:solidFill>
                <a:latin typeface="Bernard MT Condensed" pitchFamily="18" charset="0"/>
              </a:rPr>
            </a:br>
            <a:r>
              <a:rPr lang="pt-BR" sz="3600" dirty="0">
                <a:solidFill>
                  <a:schemeClr val="bg2">
                    <a:lumMod val="60000"/>
                    <a:lumOff val="40000"/>
                  </a:schemeClr>
                </a:solidFill>
                <a:latin typeface="Bernard MT Condensed" pitchFamily="18" charset="0"/>
              </a:rPr>
              <a:t> (Cauda Equina Syndrome)</a:t>
            </a:r>
            <a:br>
              <a:rPr lang="pt-BR" sz="3600" dirty="0">
                <a:solidFill>
                  <a:schemeClr val="bg2">
                    <a:lumMod val="60000"/>
                    <a:lumOff val="40000"/>
                  </a:schemeClr>
                </a:solidFill>
                <a:latin typeface="Bernard MT Condensed" pitchFamily="18" charset="0"/>
              </a:rPr>
            </a:br>
            <a:endParaRPr lang="en-US" sz="3600" dirty="0">
              <a:solidFill>
                <a:schemeClr val="bg2">
                  <a:lumMod val="60000"/>
                  <a:lumOff val="40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4525963"/>
          </a:xfrm>
        </p:spPr>
        <p:txBody>
          <a:bodyPr>
            <a:noAutofit/>
          </a:bodyPr>
          <a:lstStyle/>
          <a:p>
            <a:pPr marL="0" indent="0">
              <a:buFont typeface="Wingdings" panose="05000000000000000000" pitchFamily="2" charset="2"/>
              <a:buNone/>
              <a:defRPr/>
            </a:pPr>
            <a:r>
              <a:rPr lang="en-US" sz="2400" dirty="0">
                <a:latin typeface="Andalus" pitchFamily="18" charset="-78"/>
                <a:cs typeface="Andalus" pitchFamily="18" charset="-78"/>
              </a:rPr>
              <a:t>It’s a compression of the </a:t>
            </a:r>
            <a:r>
              <a:rPr lang="en-US" sz="2400" dirty="0" err="1">
                <a:latin typeface="Andalus" pitchFamily="18" charset="-78"/>
                <a:cs typeface="Andalus" pitchFamily="18" charset="-78"/>
              </a:rPr>
              <a:t>thecal</a:t>
            </a:r>
            <a:r>
              <a:rPr lang="en-US" sz="2400" dirty="0">
                <a:latin typeface="Andalus" pitchFamily="18" charset="-78"/>
                <a:cs typeface="Andalus" pitchFamily="18" charset="-78"/>
              </a:rPr>
              <a:t> sac below L1/L2, causing a sort of lower motor neuron lesion bilaterally (one side is often more affected).</a:t>
            </a:r>
          </a:p>
          <a:p>
            <a:pPr marL="0" indent="0">
              <a:buFont typeface="Wingdings" panose="05000000000000000000" pitchFamily="2" charset="2"/>
              <a:buNone/>
              <a:defRPr/>
            </a:pPr>
            <a:endParaRPr lang="en-US" sz="2400" dirty="0">
              <a:latin typeface="Andalus" pitchFamily="18" charset="-78"/>
              <a:cs typeface="Andalus" pitchFamily="18" charset="-78"/>
            </a:endParaRPr>
          </a:p>
          <a:p>
            <a:pPr marL="0" indent="0">
              <a:buFont typeface="Wingdings" panose="05000000000000000000" pitchFamily="2" charset="2"/>
              <a:buNone/>
              <a:defRPr/>
            </a:pPr>
            <a:endParaRPr lang="en-US" sz="2400" dirty="0">
              <a:latin typeface="Andalus" pitchFamily="18" charset="-78"/>
              <a:cs typeface="Andalus" pitchFamily="18" charset="-78"/>
            </a:endParaRPr>
          </a:p>
          <a:p>
            <a:pPr marL="0" indent="0">
              <a:buFont typeface="Wingdings" panose="05000000000000000000" pitchFamily="2" charset="2"/>
              <a:buNone/>
              <a:defRPr/>
            </a:pPr>
            <a:r>
              <a:rPr lang="en-US" sz="2800" u="sng" dirty="0">
                <a:latin typeface="Andalus" pitchFamily="18" charset="-78"/>
                <a:cs typeface="Andalus" pitchFamily="18" charset="-78"/>
              </a:rPr>
              <a:t>Symptoms</a:t>
            </a:r>
            <a:r>
              <a:rPr lang="en-US" sz="2400" dirty="0">
                <a:latin typeface="Andalus" pitchFamily="18" charset="-78"/>
                <a:cs typeface="Andalus" pitchFamily="18" charset="-78"/>
              </a:rPr>
              <a:t>:</a:t>
            </a:r>
          </a:p>
          <a:p>
            <a:pPr marL="0" indent="0">
              <a:buFont typeface="Wingdings" panose="05000000000000000000" pitchFamily="2" charset="2"/>
              <a:buNone/>
              <a:defRPr/>
            </a:pPr>
            <a:r>
              <a:rPr lang="en-US" sz="2400" dirty="0">
                <a:latin typeface="Andalus" pitchFamily="18" charset="-78"/>
                <a:cs typeface="Andalus" pitchFamily="18" charset="-78"/>
              </a:rPr>
              <a:t>1. Low back pain</a:t>
            </a:r>
          </a:p>
          <a:p>
            <a:pPr marL="0" indent="0">
              <a:buFont typeface="Wingdings" panose="05000000000000000000" pitchFamily="2" charset="2"/>
              <a:buNone/>
              <a:defRPr/>
            </a:pPr>
            <a:r>
              <a:rPr lang="en-US" sz="2400" dirty="0">
                <a:latin typeface="Andalus" pitchFamily="18" charset="-78"/>
                <a:cs typeface="Andalus" pitchFamily="18" charset="-78"/>
              </a:rPr>
              <a:t>2. Acute or chronic pain radiating to the leg (Bilateral down the back of the thigh, may disappear with the onset of paralysis).</a:t>
            </a:r>
          </a:p>
          <a:p>
            <a:pPr marL="0" indent="0">
              <a:buFont typeface="Wingdings" panose="05000000000000000000" pitchFamily="2" charset="2"/>
              <a:buNone/>
              <a:defRPr/>
            </a:pPr>
            <a:r>
              <a:rPr lang="en-US" sz="2400" dirty="0">
                <a:latin typeface="Andalus" pitchFamily="18" charset="-78"/>
                <a:cs typeface="Andalus" pitchFamily="18" charset="-78"/>
              </a:rPr>
              <a:t>3. Unilateral or bilateral lower extremity motor and/or sensory abnormality</a:t>
            </a:r>
          </a:p>
          <a:p>
            <a:pPr marL="0" indent="0">
              <a:buFont typeface="Wingdings" panose="05000000000000000000" pitchFamily="2" charset="2"/>
              <a:buNone/>
              <a:defRPr/>
            </a:pPr>
            <a:r>
              <a:rPr lang="en-US" sz="2400" dirty="0">
                <a:latin typeface="Andalus" pitchFamily="18" charset="-78"/>
                <a:cs typeface="Andalus" pitchFamily="18" charset="-78"/>
              </a:rPr>
              <a:t>4. Bowel and/or bladder dysfunction</a:t>
            </a:r>
          </a:p>
          <a:p>
            <a:pPr marL="0" indent="0">
              <a:buFont typeface="Wingdings" panose="05000000000000000000" pitchFamily="2" charset="2"/>
              <a:buNone/>
              <a:defRPr/>
            </a:pPr>
            <a:r>
              <a:rPr lang="en-US" sz="2400" dirty="0">
                <a:latin typeface="Andalus" pitchFamily="18" charset="-78"/>
                <a:cs typeface="Andalus" pitchFamily="18" charset="-78"/>
              </a:rPr>
              <a:t>-Bladder dysfunction may present as incontinence, but often presents earlier as difficulty starting or stopping a stream of urine.</a:t>
            </a:r>
          </a:p>
          <a:p>
            <a:pPr marL="0" indent="0">
              <a:buFont typeface="Wingdings" panose="05000000000000000000" pitchFamily="2" charset="2"/>
              <a:buNone/>
              <a:defRPr/>
            </a:pPr>
            <a:r>
              <a:rPr lang="en-US" sz="2400" dirty="0">
                <a:latin typeface="Andalus" pitchFamily="18" charset="-78"/>
                <a:cs typeface="Andalus" pitchFamily="18" charset="-78"/>
              </a:rPr>
              <a:t>5. Sexual disturbance: impotence.</a:t>
            </a:r>
          </a:p>
          <a:p>
            <a:pPr marL="0" indent="0">
              <a:buFont typeface="Wingdings" panose="05000000000000000000" pitchFamily="2" charset="2"/>
              <a:buNone/>
              <a:defRPr/>
            </a:pPr>
            <a:endParaRPr lang="en-US" sz="2400" dirty="0">
              <a:latin typeface="Andalus" pitchFamily="18" charset="-78"/>
              <a:cs typeface="Andalus" pitchFamily="18" charset="-7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819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10663"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78313" y="2514600"/>
            <a:ext cx="4724400" cy="707886"/>
          </a:xfrm>
          <a:prstGeom prst="rect">
            <a:avLst/>
          </a:prstGeom>
          <a:noFill/>
        </p:spPr>
        <p:txBody>
          <a:bodyPr>
            <a:spAutoFit/>
          </a:bodyPr>
          <a:lstStyle/>
          <a:p>
            <a:pPr algn="ctr">
              <a:defRPr/>
            </a:pPr>
            <a:r>
              <a:rPr lang="en-US" sz="4000" dirty="0">
                <a:solidFill>
                  <a:schemeClr val="bg2">
                    <a:lumMod val="60000"/>
                    <a:lumOff val="40000"/>
                  </a:schemeClr>
                </a:solidFill>
                <a:latin typeface="Bernard MT Condensed" pitchFamily="18" charset="0"/>
                <a:ea typeface="+mj-ea"/>
                <a:cs typeface="+mj-cs"/>
              </a:rPr>
              <a:t>Lumbar Canal Stenosis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229600" cy="4525963"/>
          </a:xfrm>
        </p:spPr>
        <p:txBody>
          <a:bodyPr>
            <a:normAutofit/>
          </a:bodyPr>
          <a:lstStyle/>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stenosis of the lumbar canal may involve:</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a) reduction of the sagittal diameter of the canal </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b) narrowing of the ‘lateral recess’  </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c) stenosis of the neural foramen.</a:t>
            </a:r>
          </a:p>
          <a:p>
            <a:pPr marL="0" indent="0">
              <a:spcBef>
                <a:spcPct val="0"/>
              </a:spcBef>
              <a:buFont typeface="Wingdings" panose="05000000000000000000" pitchFamily="2" charset="2"/>
              <a:buNone/>
              <a:defRPr/>
            </a:pPr>
            <a:endParaRPr lang="en-US" b="1" dirty="0">
              <a:latin typeface="Sitka Display" pitchFamily="2" charset="0"/>
              <a:cs typeface="Arial" panose="020B0604020202020204" pitchFamily="34" charset="0"/>
            </a:endParaRP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pathology is frequently due to a combination of:</a:t>
            </a:r>
          </a:p>
          <a:p>
            <a:pPr marL="0" indent="0">
              <a:spcBef>
                <a:spcPct val="0"/>
              </a:spcBef>
              <a:buFontTx/>
              <a:buChar char="•"/>
              <a:defRPr/>
            </a:pPr>
            <a:r>
              <a:rPr lang="en-US" b="1" dirty="0">
                <a:latin typeface="Sitka Display" pitchFamily="2" charset="0"/>
                <a:cs typeface="Arial" panose="020B0604020202020204" pitchFamily="34" charset="0"/>
              </a:rPr>
              <a:t> Congenital canal stenosis</a:t>
            </a:r>
          </a:p>
          <a:p>
            <a:pPr marL="0" indent="0">
              <a:spcBef>
                <a:spcPct val="0"/>
              </a:spcBef>
              <a:buFontTx/>
              <a:buChar char="•"/>
              <a:defRPr/>
            </a:pPr>
            <a:r>
              <a:rPr lang="en-US" b="1" dirty="0">
                <a:latin typeface="Sitka Display" pitchFamily="2" charset="0"/>
                <a:cs typeface="Arial" panose="020B0604020202020204" pitchFamily="34" charset="0"/>
              </a:rPr>
              <a:t> Degenerative pathology, such as lumbar </a:t>
            </a:r>
            <a:r>
              <a:rPr lang="en-US" b="1" dirty="0" err="1">
                <a:latin typeface="Sitka Display" pitchFamily="2" charset="0"/>
                <a:cs typeface="Arial" panose="020B0604020202020204" pitchFamily="34" charset="0"/>
              </a:rPr>
              <a:t>spondylosis</a:t>
            </a:r>
            <a:r>
              <a:rPr lang="en-US" b="1" dirty="0">
                <a:latin typeface="Sitka Display" pitchFamily="2" charset="0"/>
                <a:cs typeface="Arial" panose="020B0604020202020204" pitchFamily="34" charset="0"/>
              </a:rPr>
              <a:t> with osteophyte formation &amp; degenerative </a:t>
            </a:r>
            <a:r>
              <a:rPr lang="en-US" b="1" dirty="0" err="1">
                <a:latin typeface="Sitka Display" pitchFamily="2" charset="0"/>
                <a:cs typeface="Arial" panose="020B0604020202020204" pitchFamily="34" charset="0"/>
              </a:rPr>
              <a:t>Spondylolisthesis</a:t>
            </a:r>
            <a:r>
              <a:rPr lang="en-US" b="1" dirty="0">
                <a:latin typeface="Sitka Display" pitchFamily="2" charset="0"/>
                <a:cs typeface="Arial" panose="020B0604020202020204" pitchFamily="34" charset="0"/>
              </a:rPr>
              <a:t> (L4/L5). </a:t>
            </a:r>
          </a:p>
          <a:p>
            <a:pPr marL="0" indent="0">
              <a:spcBef>
                <a:spcPct val="0"/>
              </a:spcBef>
              <a:buFont typeface="Wingdings" panose="05000000000000000000" pitchFamily="2" charset="2"/>
              <a:buNone/>
              <a:defRPr/>
            </a:pPr>
            <a:endParaRPr lang="en-US" b="1" dirty="0">
              <a:latin typeface="Sitka Display" pitchFamily="2" charset="0"/>
              <a:cs typeface="Arial" panose="020B0604020202020204" pitchFamily="34" charset="0"/>
            </a:endParaRPr>
          </a:p>
          <a:p>
            <a:pPr marL="0" indent="0">
              <a:spcBef>
                <a:spcPct val="0"/>
              </a:spcBef>
              <a:defRPr/>
            </a:pPr>
            <a:r>
              <a:rPr lang="en-US" b="1" dirty="0">
                <a:latin typeface="Sitka Display" pitchFamily="2" charset="0"/>
                <a:cs typeface="Arial" panose="020B0604020202020204" pitchFamily="34" charset="0"/>
              </a:rPr>
              <a:t> The most frequently affected levels are L4/5 and L3/4. </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lumbosacral level may be involved, but this is less common</a:t>
            </a:r>
          </a:p>
          <a:p>
            <a:pPr>
              <a:defRPr/>
            </a:pPr>
            <a:endParaRPr lang="en-US" dirty="0">
              <a:latin typeface="Sitka Display" pitchFamily="2" charset="0"/>
            </a:endParaRPr>
          </a:p>
        </p:txBody>
      </p:sp>
      <p:pic>
        <p:nvPicPr>
          <p:cNvPr id="15362"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0" y="4856537"/>
            <a:ext cx="7086600" cy="1106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6200"/>
            <a:ext cx="9107487"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62200" y="-76200"/>
            <a:ext cx="6762749" cy="5940088"/>
          </a:xfrm>
          <a:prstGeom prst="rect">
            <a:avLst/>
          </a:prstGeom>
          <a:noFill/>
        </p:spPr>
        <p:txBody>
          <a:bodyPr wrap="square">
            <a:spAutoFit/>
          </a:bodyPr>
          <a:lstStyle/>
          <a:p>
            <a:pPr algn="ctr">
              <a:defRPr/>
            </a:pPr>
            <a:r>
              <a:rPr lang="en-US" sz="2000" b="1" u="sng" dirty="0">
                <a:solidFill>
                  <a:schemeClr val="accent6">
                    <a:lumMod val="60000"/>
                    <a:lumOff val="40000"/>
                  </a:schemeClr>
                </a:solidFill>
              </a:rPr>
              <a:t>Clinical Features</a:t>
            </a:r>
          </a:p>
          <a:p>
            <a:pPr>
              <a:buFont typeface="Arial" panose="020B0604020202020204" pitchFamily="34" charset="0"/>
              <a:buChar char="•"/>
              <a:defRPr/>
            </a:pPr>
            <a:r>
              <a:rPr lang="en-US" sz="2000" b="1" dirty="0">
                <a:solidFill>
                  <a:schemeClr val="bg2">
                    <a:lumMod val="60000"/>
                    <a:lumOff val="40000"/>
                  </a:schemeClr>
                </a:solidFill>
              </a:rPr>
              <a:t> Back pain radiating </a:t>
            </a:r>
            <a:r>
              <a:rPr lang="en-US" sz="2000" b="1" u="sng" dirty="0">
                <a:solidFill>
                  <a:schemeClr val="bg2">
                    <a:lumMod val="60000"/>
                    <a:lumOff val="40000"/>
                  </a:schemeClr>
                </a:solidFill>
              </a:rPr>
              <a:t>diffusely</a:t>
            </a:r>
            <a:r>
              <a:rPr lang="en-US" sz="2000" b="1" dirty="0">
                <a:solidFill>
                  <a:schemeClr val="bg2">
                    <a:lumMod val="60000"/>
                    <a:lumOff val="40000"/>
                  </a:schemeClr>
                </a:solidFill>
              </a:rPr>
              <a:t> into the legs, particularly when standing or walking. it is usually relieved by sitting and patients often adopt a posture of bending the body forward when walking to help relieve the discomfort.</a:t>
            </a:r>
          </a:p>
          <a:p>
            <a:pPr>
              <a:defRPr/>
            </a:pPr>
            <a:endParaRPr lang="en-US" sz="2000" b="1" dirty="0">
              <a:solidFill>
                <a:schemeClr val="bg2">
                  <a:lumMod val="60000"/>
                  <a:lumOff val="40000"/>
                </a:schemeClr>
              </a:solidFill>
            </a:endParaRPr>
          </a:p>
          <a:p>
            <a:pPr>
              <a:buFont typeface="Arial" panose="020B0604020202020204" pitchFamily="34" charset="0"/>
              <a:buChar char="•"/>
              <a:defRPr/>
            </a:pPr>
            <a:r>
              <a:rPr lang="en-US" sz="2000" b="1" dirty="0">
                <a:solidFill>
                  <a:schemeClr val="bg2">
                    <a:lumMod val="60000"/>
                    <a:lumOff val="40000"/>
                  </a:schemeClr>
                </a:solidFill>
              </a:rPr>
              <a:t>The pain may be similar to that of vascular occlusive disease, but a key feature is </a:t>
            </a:r>
            <a:r>
              <a:rPr lang="en-US" sz="2000" b="1" u="sng" dirty="0">
                <a:solidFill>
                  <a:schemeClr val="bg2">
                    <a:lumMod val="60000"/>
                    <a:lumOff val="40000"/>
                  </a:schemeClr>
                </a:solidFill>
              </a:rPr>
              <a:t>the presence of pain when standing only</a:t>
            </a:r>
            <a:r>
              <a:rPr lang="en-US" sz="2000" b="1" dirty="0">
                <a:solidFill>
                  <a:schemeClr val="bg2">
                    <a:lumMod val="60000"/>
                    <a:lumOff val="40000"/>
                  </a:schemeClr>
                </a:solidFill>
              </a:rPr>
              <a:t>.</a:t>
            </a:r>
          </a:p>
          <a:p>
            <a:pPr>
              <a:defRPr/>
            </a:pPr>
            <a:endParaRPr lang="en-US" sz="2000" b="1" dirty="0">
              <a:solidFill>
                <a:schemeClr val="bg2">
                  <a:lumMod val="60000"/>
                  <a:lumOff val="40000"/>
                </a:schemeClr>
              </a:solidFill>
            </a:endParaRPr>
          </a:p>
          <a:p>
            <a:pPr>
              <a:buFont typeface="Arial" panose="020B0604020202020204" pitchFamily="34" charset="0"/>
              <a:buChar char="•"/>
              <a:defRPr/>
            </a:pPr>
            <a:r>
              <a:rPr lang="en-US" sz="2000" b="1" dirty="0">
                <a:solidFill>
                  <a:schemeClr val="bg2">
                    <a:lumMod val="60000"/>
                    <a:lumOff val="40000"/>
                  </a:schemeClr>
                </a:solidFill>
              </a:rPr>
              <a:t>The patient often complains of weakness and diffuse ‘numbness’ radiating down the legs. Called Neurogenic Claudication</a:t>
            </a:r>
          </a:p>
          <a:p>
            <a:pPr>
              <a:buFont typeface="Arial" panose="020B0604020202020204" pitchFamily="34" charset="0"/>
              <a:buChar char="•"/>
              <a:defRPr/>
            </a:pPr>
            <a:r>
              <a:rPr lang="en-GB" sz="2000" dirty="0">
                <a:solidFill>
                  <a:srgbClr val="FF0000"/>
                </a:solidFill>
              </a:rPr>
              <a:t>Patient present with </a:t>
            </a:r>
            <a:r>
              <a:rPr lang="en-GB" sz="2000" dirty="0" err="1">
                <a:solidFill>
                  <a:srgbClr val="FF0000"/>
                </a:solidFill>
              </a:rPr>
              <a:t>nuerological</a:t>
            </a:r>
            <a:r>
              <a:rPr lang="en-GB" sz="2000" dirty="0">
                <a:solidFill>
                  <a:srgbClr val="FF0000"/>
                </a:solidFill>
              </a:rPr>
              <a:t> claudication ( which is pain on walking ) , and its </a:t>
            </a:r>
            <a:r>
              <a:rPr lang="en-GB" sz="2000" dirty="0" err="1">
                <a:solidFill>
                  <a:srgbClr val="FF0000"/>
                </a:solidFill>
              </a:rPr>
              <a:t>releaved</a:t>
            </a:r>
            <a:r>
              <a:rPr lang="en-GB" sz="2000" dirty="0">
                <a:solidFill>
                  <a:srgbClr val="FF0000"/>
                </a:solidFill>
              </a:rPr>
              <a:t> by changing posture unlike vascular claudication that is </a:t>
            </a:r>
            <a:r>
              <a:rPr lang="en-GB" sz="2000" dirty="0" err="1">
                <a:solidFill>
                  <a:srgbClr val="FF0000"/>
                </a:solidFill>
              </a:rPr>
              <a:t>releaved</a:t>
            </a:r>
            <a:r>
              <a:rPr lang="en-GB" sz="2000" dirty="0">
                <a:solidFill>
                  <a:srgbClr val="FF0000"/>
                </a:solidFill>
              </a:rPr>
              <a:t> by rest ,</a:t>
            </a:r>
            <a:endParaRPr lang="en-US" sz="2000" b="1" dirty="0">
              <a:solidFill>
                <a:srgbClr val="FF0000"/>
              </a:solidFill>
            </a:endParaRPr>
          </a:p>
          <a:p>
            <a:pPr>
              <a:defRPr/>
            </a:pPr>
            <a:endParaRPr lang="en-US" sz="2000" dirty="0">
              <a:solidFill>
                <a:schemeClr val="bg2">
                  <a:lumMod val="60000"/>
                  <a:lumOff val="40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7313" y="404813"/>
            <a:ext cx="4392612" cy="785812"/>
          </a:xfrm>
          <a:solidFill>
            <a:schemeClr val="accent4">
              <a:lumMod val="60000"/>
              <a:lumOff val="40000"/>
            </a:schemeClr>
          </a:solidFill>
          <a:ln w="76200">
            <a:solidFill>
              <a:schemeClr val="accent3">
                <a:lumMod val="50000"/>
              </a:schemeClr>
            </a:solidFill>
          </a:ln>
        </p:spPr>
        <p:txBody>
          <a:bodyPr rtlCol="1"/>
          <a:lstStyle/>
          <a:p>
            <a:pPr eaLnBrk="1" fontAlgn="auto" hangingPunct="1">
              <a:spcAft>
                <a:spcPts val="0"/>
              </a:spcAft>
              <a:defRPr/>
            </a:pPr>
            <a:r>
              <a:rPr lang="en-US" b="1" dirty="0">
                <a:solidFill>
                  <a:schemeClr val="accent3">
                    <a:lumMod val="50000"/>
                  </a:schemeClr>
                </a:solidFill>
                <a:latin typeface="+mn-lt"/>
              </a:rPr>
              <a:t>Overview</a:t>
            </a:r>
            <a:endParaRPr lang="ar-JO" b="1" dirty="0">
              <a:solidFill>
                <a:schemeClr val="accent3">
                  <a:lumMod val="50000"/>
                </a:schemeClr>
              </a:solidFill>
              <a:latin typeface="+mn-lt"/>
            </a:endParaRPr>
          </a:p>
        </p:txBody>
      </p:sp>
      <p:sp>
        <p:nvSpPr>
          <p:cNvPr id="10243" name="Rectangle 3"/>
          <p:cNvSpPr>
            <a:spLocks noGrp="1" noChangeArrowheads="1"/>
          </p:cNvSpPr>
          <p:nvPr>
            <p:ph idx="1"/>
          </p:nvPr>
        </p:nvSpPr>
        <p:spPr>
          <a:xfrm>
            <a:off x="0" y="1500188"/>
            <a:ext cx="5151438" cy="4910137"/>
          </a:xfrm>
        </p:spPr>
        <p:txBody>
          <a:bodyPr rtlCol="1">
            <a:normAutofit fontScale="92500" lnSpcReduction="20000"/>
          </a:bodyPr>
          <a:lstStyle/>
          <a:p>
            <a:pPr marL="228600" indent="-114300" eaLnBrk="1" fontAlgn="auto" hangingPunct="1">
              <a:spcAft>
                <a:spcPts val="0"/>
              </a:spcAft>
              <a:buClr>
                <a:schemeClr val="accent1">
                  <a:lumMod val="75000"/>
                </a:schemeClr>
              </a:buClr>
              <a:defRPr/>
            </a:pPr>
            <a:r>
              <a:rPr lang="en-US" sz="2400" b="1" dirty="0">
                <a:cs typeface="Arial" pitchFamily="34" charset="0"/>
              </a:rPr>
              <a:t> </a:t>
            </a:r>
            <a:r>
              <a:rPr lang="en-US" sz="2400" b="1" u="sng" dirty="0">
                <a:solidFill>
                  <a:schemeClr val="accent3">
                    <a:lumMod val="75000"/>
                  </a:schemeClr>
                </a:solidFill>
                <a:effectLst>
                  <a:outerShdw blurRad="38100" dist="38100" dir="2700000" algn="tl">
                    <a:srgbClr val="000000">
                      <a:alpha val="43137"/>
                    </a:srgbClr>
                  </a:outerShdw>
                </a:effectLst>
                <a:cs typeface="Arial" pitchFamily="34" charset="0"/>
              </a:rPr>
              <a:t>Vertebrae are also stabilized by the following ligaments:</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a:cs typeface="Arial" pitchFamily="34" charset="0"/>
              </a:rPr>
              <a:t>Anterior longitudinal ligament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a:cs typeface="Arial" pitchFamily="34" charset="0"/>
              </a:rPr>
              <a:t>Posterior longitudinal ligament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Ligamentum</a:t>
            </a:r>
            <a:r>
              <a:rPr lang="en-US" sz="2400" b="1" dirty="0">
                <a:cs typeface="Arial" pitchFamily="34" charset="0"/>
              </a:rPr>
              <a:t> </a:t>
            </a:r>
            <a:r>
              <a:rPr lang="en-US" sz="2400" b="1" dirty="0" err="1">
                <a:cs typeface="Arial" pitchFamily="34" charset="0"/>
              </a:rPr>
              <a:t>flavum</a:t>
            </a:r>
            <a:r>
              <a:rPr lang="en-US" sz="2400" b="1" dirty="0">
                <a:cs typeface="Arial" pitchFamily="34" charset="0"/>
              </a:rPr>
              <a:t>: between the </a:t>
            </a:r>
            <a:r>
              <a:rPr lang="en-US" sz="2400" b="1" dirty="0" err="1">
                <a:cs typeface="Arial" pitchFamily="34" charset="0"/>
              </a:rPr>
              <a:t>laminae</a:t>
            </a:r>
            <a:r>
              <a:rPr lang="en-US" sz="2400" b="1" dirty="0">
                <a:cs typeface="Arial" pitchFamily="34" charset="0"/>
              </a:rPr>
              <a:t> (The strongest </a:t>
            </a:r>
            <a:r>
              <a:rPr lang="en-US" sz="2400" b="1" dirty="0" err="1">
                <a:cs typeface="Arial" pitchFamily="34" charset="0"/>
              </a:rPr>
              <a:t>lig</a:t>
            </a:r>
            <a:r>
              <a:rPr lang="en-US" sz="2400" b="1" dirty="0">
                <a:cs typeface="Arial" pitchFamily="34" charset="0"/>
              </a:rPr>
              <a: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Interspinus</a:t>
            </a:r>
            <a:r>
              <a:rPr lang="en-US" sz="2400" b="1" dirty="0">
                <a:cs typeface="Arial" pitchFamily="34" charset="0"/>
              </a:rPr>
              <a:t> ligament: between the inner surface of the </a:t>
            </a:r>
            <a:r>
              <a:rPr lang="en-US" sz="2400" b="1" dirty="0" err="1">
                <a:cs typeface="Arial" pitchFamily="34" charset="0"/>
              </a:rPr>
              <a:t>spinous</a:t>
            </a:r>
            <a:r>
              <a:rPr lang="en-US" sz="2400" b="1" dirty="0">
                <a:cs typeface="Arial" pitchFamily="34" charset="0"/>
              </a:rPr>
              <a:t> processes.</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Supraspinous</a:t>
            </a:r>
            <a:r>
              <a:rPr lang="en-US" sz="2400" b="1" dirty="0">
                <a:cs typeface="Arial" pitchFamily="34" charset="0"/>
              </a:rPr>
              <a:t> ligament: between the tips of the </a:t>
            </a:r>
            <a:r>
              <a:rPr lang="en-US" sz="2400" b="1" dirty="0" err="1">
                <a:cs typeface="Arial" pitchFamily="34" charset="0"/>
              </a:rPr>
              <a:t>spinous</a:t>
            </a:r>
            <a:r>
              <a:rPr lang="en-US" sz="2400" b="1" dirty="0">
                <a:cs typeface="Arial" pitchFamily="34" charset="0"/>
              </a:rPr>
              <a:t> processes. </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Intertransverse</a:t>
            </a:r>
            <a:r>
              <a:rPr lang="en-US" sz="2400" b="1" dirty="0">
                <a:cs typeface="Arial" pitchFamily="34" charset="0"/>
              </a:rPr>
              <a:t> ligament: between the transverse processes.</a:t>
            </a:r>
          </a:p>
        </p:txBody>
      </p:sp>
      <p:pic>
        <p:nvPicPr>
          <p:cNvPr id="12292" name="Picture 5" descr="dp_ligaments-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571625"/>
            <a:ext cx="3929062"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9375"/>
            <a:ext cx="9107487"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492625" y="152400"/>
            <a:ext cx="4194175" cy="6553200"/>
          </a:xfrm>
        </p:spPr>
        <p:txBody>
          <a:bodyPr>
            <a:normAutofit/>
          </a:bodyPr>
          <a:lstStyle/>
          <a:p>
            <a:pPr marL="0" indent="0" algn="ctr">
              <a:spcBef>
                <a:spcPct val="0"/>
              </a:spcBef>
              <a:buFont typeface="Wingdings" panose="05000000000000000000" pitchFamily="2" charset="2"/>
              <a:buNone/>
              <a:defRPr/>
            </a:pPr>
            <a:r>
              <a:rPr lang="en-US" b="1" u="sng" dirty="0">
                <a:solidFill>
                  <a:schemeClr val="accent6">
                    <a:lumMod val="60000"/>
                    <a:lumOff val="40000"/>
                  </a:schemeClr>
                </a:solidFill>
                <a:cs typeface="Arial" panose="020B0604020202020204" pitchFamily="34" charset="0"/>
              </a:rPr>
              <a:t>Investigations</a:t>
            </a:r>
          </a:p>
          <a:p>
            <a:pPr marL="0" indent="0" algn="ctr">
              <a:spcBef>
                <a:spcPct val="0"/>
              </a:spcBef>
              <a:buFont typeface="Wingdings" panose="05000000000000000000" pitchFamily="2" charset="2"/>
              <a:buNone/>
              <a:defRPr/>
            </a:pPr>
            <a:endParaRPr lang="en-US" b="1" u="sng" dirty="0">
              <a:solidFill>
                <a:schemeClr val="accent6">
                  <a:lumMod val="60000"/>
                  <a:lumOff val="40000"/>
                </a:schemeClr>
              </a:solidFill>
              <a:cs typeface="Arial" panose="020B0604020202020204" pitchFamily="34" charset="0"/>
            </a:endParaRPr>
          </a:p>
          <a:p>
            <a:pPr marL="0" indent="0">
              <a:spcBef>
                <a:spcPct val="0"/>
              </a:spcBef>
              <a:defRPr/>
            </a:pPr>
            <a:r>
              <a:rPr lang="en-US" b="1" dirty="0">
                <a:solidFill>
                  <a:schemeClr val="bg2">
                    <a:lumMod val="60000"/>
                    <a:lumOff val="40000"/>
                  </a:schemeClr>
                </a:solidFill>
                <a:cs typeface="Arial" panose="020B0604020202020204" pitchFamily="34" charset="0"/>
              </a:rPr>
              <a:t> </a:t>
            </a:r>
            <a:r>
              <a:rPr lang="en-US" b="1" u="sng" dirty="0" err="1">
                <a:solidFill>
                  <a:schemeClr val="bg2">
                    <a:lumMod val="60000"/>
                    <a:lumOff val="40000"/>
                  </a:schemeClr>
                </a:solidFill>
                <a:cs typeface="Arial" panose="020B0604020202020204" pitchFamily="34" charset="0"/>
              </a:rPr>
              <a:t>Myelography</a:t>
            </a:r>
            <a:r>
              <a:rPr lang="en-US" b="1" dirty="0">
                <a:solidFill>
                  <a:schemeClr val="bg2">
                    <a:lumMod val="60000"/>
                    <a:lumOff val="40000"/>
                  </a:schemeClr>
                </a:solidFill>
                <a:cs typeface="Arial" panose="020B0604020202020204" pitchFamily="34" charset="0"/>
              </a:rPr>
              <a:t>: show marked indentation of the contrast column and, if the stenosis is severe, there may be a complete block. </a:t>
            </a:r>
          </a:p>
          <a:p>
            <a:pPr marL="0" indent="0">
              <a:spcBef>
                <a:spcPct val="0"/>
              </a:spcBef>
              <a:defRPr/>
            </a:pPr>
            <a:endParaRPr lang="en-US" b="1" dirty="0">
              <a:solidFill>
                <a:schemeClr val="bg2">
                  <a:lumMod val="60000"/>
                  <a:lumOff val="40000"/>
                </a:schemeClr>
              </a:solidFill>
              <a:cs typeface="Arial" panose="020B0604020202020204" pitchFamily="34" charset="0"/>
            </a:endParaRPr>
          </a:p>
          <a:p>
            <a:pPr marL="0" indent="0">
              <a:spcBef>
                <a:spcPct val="0"/>
              </a:spcBef>
              <a:defRPr/>
            </a:pPr>
            <a:r>
              <a:rPr lang="en-US" b="1" dirty="0">
                <a:solidFill>
                  <a:schemeClr val="bg2">
                    <a:lumMod val="60000"/>
                    <a:lumOff val="40000"/>
                  </a:schemeClr>
                </a:solidFill>
                <a:cs typeface="Arial" panose="020B0604020202020204" pitchFamily="34" charset="0"/>
              </a:rPr>
              <a:t> High-quality </a:t>
            </a:r>
            <a:r>
              <a:rPr lang="en-US" b="1" u="sng" dirty="0">
                <a:solidFill>
                  <a:schemeClr val="bg2">
                    <a:lumMod val="60000"/>
                    <a:lumOff val="40000"/>
                  </a:schemeClr>
                </a:solidFill>
                <a:cs typeface="Arial" panose="020B0604020202020204" pitchFamily="34" charset="0"/>
              </a:rPr>
              <a:t>CT scan </a:t>
            </a:r>
            <a:r>
              <a:rPr lang="en-US" b="1" dirty="0">
                <a:solidFill>
                  <a:schemeClr val="bg2">
                    <a:lumMod val="60000"/>
                    <a:lumOff val="40000"/>
                  </a:schemeClr>
                </a:solidFill>
                <a:cs typeface="Arial" panose="020B0604020202020204" pitchFamily="34" charset="0"/>
              </a:rPr>
              <a:t>and </a:t>
            </a:r>
            <a:r>
              <a:rPr lang="en-US" b="1" u="sng" dirty="0">
                <a:solidFill>
                  <a:schemeClr val="bg2">
                    <a:lumMod val="60000"/>
                    <a:lumOff val="40000"/>
                  </a:schemeClr>
                </a:solidFill>
                <a:cs typeface="Arial" panose="020B0604020202020204" pitchFamily="34" charset="0"/>
              </a:rPr>
              <a:t>MRI</a:t>
            </a:r>
          </a:p>
          <a:p>
            <a:pPr marL="0" indent="0">
              <a:spcBef>
                <a:spcPct val="0"/>
              </a:spcBef>
              <a:defRPr/>
            </a:pPr>
            <a:endParaRPr lang="en-US" b="1" u="sng" dirty="0">
              <a:solidFill>
                <a:schemeClr val="bg2">
                  <a:lumMod val="60000"/>
                  <a:lumOff val="40000"/>
                </a:schemeClr>
              </a:solidFill>
              <a:cs typeface="Arial" panose="020B0604020202020204" pitchFamily="34" charset="0"/>
            </a:endParaRPr>
          </a:p>
          <a:p>
            <a:pPr marL="0" indent="0">
              <a:spcBef>
                <a:spcPct val="0"/>
              </a:spcBef>
              <a:defRPr/>
            </a:pPr>
            <a:r>
              <a:rPr lang="en-US" altLang="ar-JO" b="1" dirty="0" err="1">
                <a:solidFill>
                  <a:schemeClr val="bg2">
                    <a:lumMod val="60000"/>
                    <a:lumOff val="40000"/>
                  </a:schemeClr>
                </a:solidFill>
              </a:rPr>
              <a:t>Interpediculate</a:t>
            </a:r>
            <a:r>
              <a:rPr lang="en-US" altLang="ar-JO" b="1" dirty="0">
                <a:solidFill>
                  <a:schemeClr val="bg2">
                    <a:lumMod val="60000"/>
                    <a:lumOff val="40000"/>
                  </a:schemeClr>
                </a:solidFill>
              </a:rPr>
              <a:t> distance (IPD): The transverse diameter of the spinal canal. On plain AP x-ray of lumbar spine, an IPD &lt; 25 mm suggests stenosis. </a:t>
            </a:r>
            <a:endParaRPr lang="en-US" altLang="ar-JO" b="1" i="1" dirty="0">
              <a:solidFill>
                <a:schemeClr val="bg2">
                  <a:lumMod val="60000"/>
                  <a:lumOff val="40000"/>
                </a:schemeClr>
              </a:solidFill>
            </a:endParaRPr>
          </a:p>
          <a:p>
            <a:pPr marL="0" indent="0">
              <a:spcBef>
                <a:spcPct val="0"/>
              </a:spcBef>
              <a:defRPr/>
            </a:pPr>
            <a:endParaRPr lang="en-US" b="1" u="sng" dirty="0">
              <a:solidFill>
                <a:schemeClr val="bg2">
                  <a:lumMod val="60000"/>
                  <a:lumOff val="40000"/>
                </a:schemeClr>
              </a:solidFill>
              <a:cs typeface="Arial" panose="020B0604020202020204" pitchFamily="34" charset="0"/>
            </a:endParaRPr>
          </a:p>
          <a:p>
            <a:pPr>
              <a:defRPr/>
            </a:pPr>
            <a:endParaRPr lang="en-US" dirty="0">
              <a:solidFill>
                <a:schemeClr val="bg2">
                  <a:lumMod val="60000"/>
                  <a:lumOff val="40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96875"/>
            <a:ext cx="4343400" cy="6156325"/>
          </a:xfrm>
        </p:spPr>
        <p:txBody>
          <a:bodyPr>
            <a:normAutofit/>
          </a:bodyPr>
          <a:lstStyle/>
          <a:p>
            <a:pPr>
              <a:defRPr/>
            </a:pPr>
            <a:r>
              <a:rPr lang="en-US" u="sng" dirty="0"/>
              <a:t>Management</a:t>
            </a:r>
          </a:p>
          <a:p>
            <a:pPr>
              <a:defRPr/>
            </a:pPr>
            <a:r>
              <a:rPr lang="en-US" dirty="0"/>
              <a:t> Lumbar canal stenosis does not respond to conservative treatment, and surgery is almost invariably successful in relieving the symptoms. </a:t>
            </a:r>
          </a:p>
          <a:p>
            <a:pPr>
              <a:defRPr/>
            </a:pPr>
            <a:endParaRPr lang="en-US" dirty="0"/>
          </a:p>
          <a:p>
            <a:pPr>
              <a:defRPr/>
            </a:pPr>
            <a:r>
              <a:rPr lang="en-US" dirty="0"/>
              <a:t>The operation consists of a </a:t>
            </a:r>
            <a:r>
              <a:rPr lang="en-US" dirty="0" err="1"/>
              <a:t>decompressive</a:t>
            </a:r>
            <a:r>
              <a:rPr lang="en-US" dirty="0"/>
              <a:t> lumbar laminectomy extending over the whole region of the stenosis with decompression of the lumbar nerve roots.</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4386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5200"/>
            <a:ext cx="44386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90115" name="Content Placeholder 2"/>
          <p:cNvSpPr>
            <a:spLocks noGrp="1"/>
          </p:cNvSpPr>
          <p:nvPr>
            <p:ph idx="1"/>
          </p:nvPr>
        </p:nvSpPr>
        <p:spPr/>
        <p:txBody>
          <a:bodyPr/>
          <a:lstStyle/>
          <a:p>
            <a:endParaRPr lang="en-US">
              <a:cs typeface="Times New Roman" pitchFamily="18" charset="0"/>
            </a:endParaRPr>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375"/>
            <a:ext cx="9107487"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68775" y="2698750"/>
            <a:ext cx="5010150" cy="769938"/>
          </a:xfrm>
          <a:prstGeom prst="rect">
            <a:avLst/>
          </a:prstGeom>
          <a:noFill/>
        </p:spPr>
        <p:txBody>
          <a:bodyPr>
            <a:spAutoFit/>
          </a:bodyPr>
          <a:lstStyle/>
          <a:p>
            <a:pPr algn="ctr">
              <a:defRPr/>
            </a:pPr>
            <a:r>
              <a:rPr lang="en-US" sz="4400" b="1" dirty="0" err="1">
                <a:solidFill>
                  <a:schemeClr val="bg2">
                    <a:lumMod val="60000"/>
                    <a:lumOff val="40000"/>
                  </a:schemeClr>
                </a:solidFill>
                <a:latin typeface="Times New Roman" pitchFamily="18" charset="0"/>
                <a:cs typeface="Times New Roman" pitchFamily="18" charset="0"/>
              </a:rPr>
              <a:t>Spondylolisthesis</a:t>
            </a:r>
            <a:endParaRPr lang="en-US" sz="2800"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3"/>
          </a:xfrm>
        </p:spPr>
        <p:txBody>
          <a:bodyPr>
            <a:normAutofit/>
          </a:bodyPr>
          <a:lstStyle/>
          <a:p>
            <a:pPr>
              <a:defRPr/>
            </a:pPr>
            <a:r>
              <a:rPr lang="en-US" dirty="0">
                <a:solidFill>
                  <a:schemeClr val="accent3">
                    <a:lumMod val="75000"/>
                  </a:schemeClr>
                </a:solidFill>
              </a:rPr>
              <a:t>It is slippage of one vertebral body over another.</a:t>
            </a:r>
          </a:p>
          <a:p>
            <a:pPr>
              <a:defRPr/>
            </a:pPr>
            <a:r>
              <a:rPr lang="en-US" dirty="0">
                <a:solidFill>
                  <a:schemeClr val="accent3">
                    <a:lumMod val="75000"/>
                  </a:schemeClr>
                </a:solidFill>
              </a:rPr>
              <a:t>More commonly between L4/L5 , L5/S1.</a:t>
            </a:r>
          </a:p>
          <a:p>
            <a:pPr>
              <a:defRPr/>
            </a:pPr>
            <a:r>
              <a:rPr lang="en-US" dirty="0">
                <a:solidFill>
                  <a:schemeClr val="accent3">
                    <a:lumMod val="75000"/>
                  </a:schemeClr>
                </a:solidFill>
              </a:rPr>
              <a:t>It is the </a:t>
            </a:r>
            <a:r>
              <a:rPr lang="en-US" u="sng" dirty="0">
                <a:solidFill>
                  <a:schemeClr val="accent3">
                    <a:lumMod val="75000"/>
                  </a:schemeClr>
                </a:solidFill>
              </a:rPr>
              <a:t>most common cause </a:t>
            </a:r>
            <a:r>
              <a:rPr lang="en-US" dirty="0">
                <a:solidFill>
                  <a:schemeClr val="accent3">
                    <a:lumMod val="75000"/>
                  </a:schemeClr>
                </a:solidFill>
              </a:rPr>
              <a:t>of back pain in adolescents but most cases are asymptomatic.</a:t>
            </a:r>
          </a:p>
        </p:txBody>
      </p:sp>
      <p:pic>
        <p:nvPicPr>
          <p:cNvPr id="911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352800"/>
            <a:ext cx="746283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931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91613"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1447800"/>
            <a:ext cx="4038600" cy="1938338"/>
          </a:xfrm>
          <a:prstGeom prst="rect">
            <a:avLst/>
          </a:prstGeom>
          <a:noFill/>
        </p:spPr>
        <p:txBody>
          <a:bodyPr>
            <a:spAutoFit/>
          </a:bodyPr>
          <a:lstStyle/>
          <a:p>
            <a:pPr algn="ctr">
              <a:defRPr/>
            </a:pPr>
            <a:r>
              <a:rPr lang="en-US" sz="4000" b="1" dirty="0" err="1">
                <a:solidFill>
                  <a:schemeClr val="bg2">
                    <a:lumMod val="60000"/>
                    <a:lumOff val="40000"/>
                  </a:schemeClr>
                </a:solidFill>
                <a:latin typeface="Times New Roman" pitchFamily="18" charset="0"/>
                <a:cs typeface="Times New Roman" pitchFamily="18" charset="0"/>
              </a:rPr>
              <a:t>Spondylolisthesis</a:t>
            </a:r>
            <a:r>
              <a:rPr lang="en-US" sz="4000" b="1" dirty="0">
                <a:solidFill>
                  <a:schemeClr val="bg2">
                    <a:lumMod val="60000"/>
                    <a:lumOff val="40000"/>
                  </a:schemeClr>
                </a:solidFill>
                <a:latin typeface="Times New Roman" pitchFamily="18" charset="0"/>
                <a:cs typeface="Times New Roman" pitchFamily="18" charset="0"/>
              </a:rPr>
              <a:t> </a:t>
            </a:r>
          </a:p>
          <a:p>
            <a:pPr algn="ctr">
              <a:defRPr/>
            </a:pPr>
            <a:r>
              <a:rPr lang="en-US" sz="4000" b="1" dirty="0" err="1">
                <a:solidFill>
                  <a:schemeClr val="bg2">
                    <a:lumMod val="60000"/>
                    <a:lumOff val="40000"/>
                  </a:schemeClr>
                </a:solidFill>
                <a:latin typeface="Castellar" pitchFamily="18" charset="0"/>
                <a:cs typeface="Times New Roman" pitchFamily="18" charset="0"/>
              </a:rPr>
              <a:t>Vs</a:t>
            </a:r>
            <a:endParaRPr lang="en-US" sz="4000" b="1" dirty="0">
              <a:solidFill>
                <a:schemeClr val="bg2">
                  <a:lumMod val="60000"/>
                  <a:lumOff val="40000"/>
                </a:schemeClr>
              </a:solidFill>
              <a:latin typeface="Castellar" pitchFamily="18" charset="0"/>
              <a:cs typeface="Times New Roman" pitchFamily="18" charset="0"/>
            </a:endParaRPr>
          </a:p>
          <a:p>
            <a:pPr algn="ctr">
              <a:defRPr/>
            </a:pPr>
            <a:r>
              <a:rPr lang="en-US" sz="4000" b="1" dirty="0">
                <a:solidFill>
                  <a:schemeClr val="bg2">
                    <a:lumMod val="60000"/>
                    <a:lumOff val="40000"/>
                  </a:schemeClr>
                </a:solidFill>
                <a:latin typeface="Times New Roman" pitchFamily="18" charset="0"/>
                <a:cs typeface="Times New Roman" pitchFamily="18" charset="0"/>
              </a:rPr>
              <a:t> </a:t>
            </a:r>
            <a:r>
              <a:rPr lang="en-US" sz="4000" b="1" dirty="0" err="1">
                <a:solidFill>
                  <a:schemeClr val="bg2">
                    <a:lumMod val="60000"/>
                    <a:lumOff val="40000"/>
                  </a:schemeClr>
                </a:solidFill>
                <a:latin typeface="Times New Roman" pitchFamily="18" charset="0"/>
                <a:cs typeface="Times New Roman" pitchFamily="18" charset="0"/>
              </a:rPr>
              <a:t>spondylosis</a:t>
            </a:r>
            <a:endParaRPr lang="en-US" sz="4000" b="1"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solidFill>
                  <a:schemeClr val="accent6">
                    <a:lumMod val="60000"/>
                    <a:lumOff val="40000"/>
                  </a:schemeClr>
                </a:solidFill>
                <a:latin typeface="Arial Black" pitchFamily="34" charset="0"/>
              </a:rPr>
              <a:t>spondylolysis</a:t>
            </a:r>
            <a:endParaRPr lang="en-US" dirty="0">
              <a:solidFill>
                <a:schemeClr val="accent6">
                  <a:lumMod val="60000"/>
                  <a:lumOff val="40000"/>
                </a:schemeClr>
              </a:solidFill>
              <a:latin typeface="Arial Black" pitchFamily="34" charset="0"/>
            </a:endParaRPr>
          </a:p>
        </p:txBody>
      </p:sp>
      <p:sp>
        <p:nvSpPr>
          <p:cNvPr id="3" name="Content Placeholder 2"/>
          <p:cNvSpPr>
            <a:spLocks noGrp="1"/>
          </p:cNvSpPr>
          <p:nvPr>
            <p:ph idx="1"/>
          </p:nvPr>
        </p:nvSpPr>
        <p:spPr>
          <a:xfrm>
            <a:off x="3752850" y="1524000"/>
            <a:ext cx="4933950" cy="4602163"/>
          </a:xfrm>
        </p:spPr>
        <p:txBody>
          <a:bodyPr>
            <a:noAutofit/>
          </a:bodyPr>
          <a:lstStyle/>
          <a:p>
            <a:pPr>
              <a:defRPr/>
            </a:pPr>
            <a:r>
              <a:rPr lang="en-US" dirty="0"/>
              <a:t>‘pars </a:t>
            </a:r>
            <a:r>
              <a:rPr lang="en-US" dirty="0" err="1"/>
              <a:t>interarticularis</a:t>
            </a:r>
            <a:r>
              <a:rPr lang="en-US" dirty="0"/>
              <a:t>’, is a small length of bone that joins the facet joints of one vertebra to the facet joints of the vertebra below it. There is a pars </a:t>
            </a:r>
            <a:r>
              <a:rPr lang="en-US" dirty="0" err="1"/>
              <a:t>interarticularis</a:t>
            </a:r>
            <a:r>
              <a:rPr lang="en-US" dirty="0"/>
              <a:t> on each side of the vertebrae at the back of the spine.</a:t>
            </a:r>
          </a:p>
          <a:p>
            <a:pPr>
              <a:defRPr/>
            </a:pPr>
            <a:endParaRPr lang="en-US" dirty="0"/>
          </a:p>
          <a:p>
            <a:pPr>
              <a:defRPr/>
            </a:pPr>
            <a:r>
              <a:rPr lang="en-US" dirty="0"/>
              <a:t>fracture in the bone that connects the facet joints and they become separated  is called “</a:t>
            </a:r>
            <a:r>
              <a:rPr lang="en-US" dirty="0" err="1"/>
              <a:t>Spondylolysis</a:t>
            </a:r>
            <a:r>
              <a:rPr lang="en-US" dirty="0"/>
              <a:t>”. </a:t>
            </a:r>
          </a:p>
          <a:p>
            <a:pPr>
              <a:defRPr/>
            </a:pPr>
            <a:endParaRPr lang="en-US" dirty="0"/>
          </a:p>
          <a:p>
            <a:pPr>
              <a:defRPr/>
            </a:pPr>
            <a:r>
              <a:rPr lang="en-US" dirty="0"/>
              <a:t>About 80% of pars defects occur on both sides of the vertebra (bilateral) </a:t>
            </a:r>
          </a:p>
          <a:p>
            <a:pPr>
              <a:defRPr/>
            </a:pPr>
            <a:endParaRPr lang="en-US" dirty="0"/>
          </a:p>
          <a:p>
            <a:pPr>
              <a:defRPr/>
            </a:pPr>
            <a:r>
              <a:rPr lang="en-US" dirty="0"/>
              <a:t>More than 85% of pars defects are found in the L5 vertebrae</a:t>
            </a:r>
          </a:p>
        </p:txBody>
      </p:sp>
      <p:pic>
        <p:nvPicPr>
          <p:cNvPr id="942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524000"/>
            <a:ext cx="37242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95235" name="Content Placeholder 2"/>
          <p:cNvSpPr>
            <a:spLocks noGrp="1"/>
          </p:cNvSpPr>
          <p:nvPr>
            <p:ph idx="1"/>
          </p:nvPr>
        </p:nvSpPr>
        <p:spPr/>
        <p:txBody>
          <a:bodyPr/>
          <a:lstStyle/>
          <a:p>
            <a:endParaRPr lang="en-US">
              <a:cs typeface="Times New Roman" pitchFamily="18" charset="0"/>
            </a:endParaRPr>
          </a:p>
        </p:txBody>
      </p:sp>
      <p:pic>
        <p:nvPicPr>
          <p:cNvPr id="952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solidFill>
                  <a:schemeClr val="accent6">
                    <a:lumMod val="60000"/>
                    <a:lumOff val="40000"/>
                  </a:schemeClr>
                </a:solidFill>
              </a:rPr>
              <a:t>Presentation of </a:t>
            </a:r>
            <a:r>
              <a:rPr lang="en-US" b="1" dirty="0" err="1">
                <a:solidFill>
                  <a:schemeClr val="accent6">
                    <a:lumMod val="60000"/>
                    <a:lumOff val="40000"/>
                  </a:schemeClr>
                </a:solidFill>
              </a:rPr>
              <a:t>spondylolithesis</a:t>
            </a:r>
            <a:endParaRPr lang="en-US" dirty="0">
              <a:solidFill>
                <a:schemeClr val="accent6">
                  <a:lumMod val="60000"/>
                  <a:lumOff val="40000"/>
                </a:schemeClr>
              </a:solidFill>
            </a:endParaRPr>
          </a:p>
        </p:txBody>
      </p:sp>
      <p:sp>
        <p:nvSpPr>
          <p:cNvPr id="3" name="Content Placeholder 2"/>
          <p:cNvSpPr>
            <a:spLocks noGrp="1"/>
          </p:cNvSpPr>
          <p:nvPr>
            <p:ph idx="1"/>
          </p:nvPr>
        </p:nvSpPr>
        <p:spPr/>
        <p:txBody>
          <a:bodyPr>
            <a:normAutofit/>
          </a:bodyPr>
          <a:lstStyle/>
          <a:p>
            <a:pPr>
              <a:defRPr/>
            </a:pPr>
            <a:r>
              <a:rPr lang="en-US" altLang="ar-JO" sz="2400" b="1" dirty="0">
                <a:solidFill>
                  <a:schemeClr val="accent3">
                    <a:lumMod val="75000"/>
                  </a:schemeClr>
                </a:solidFill>
              </a:rPr>
              <a:t>Low back pain:</a:t>
            </a:r>
          </a:p>
          <a:p>
            <a:pPr lvl="1">
              <a:defRPr/>
            </a:pPr>
            <a:r>
              <a:rPr lang="en-US" altLang="ar-JO" b="1" dirty="0">
                <a:solidFill>
                  <a:schemeClr val="accent3">
                    <a:lumMod val="75000"/>
                  </a:schemeClr>
                </a:solidFill>
              </a:rPr>
              <a:t>Begins with the growth spurt of adolescence.</a:t>
            </a:r>
          </a:p>
          <a:p>
            <a:pPr>
              <a:defRPr/>
            </a:pPr>
            <a:r>
              <a:rPr lang="en-US" altLang="ar-JO" sz="2400" b="1" dirty="0">
                <a:solidFill>
                  <a:schemeClr val="accent3">
                    <a:lumMod val="75000"/>
                  </a:schemeClr>
                </a:solidFill>
              </a:rPr>
              <a:t>Sciatic pain with radiation to  the buttock, back of the thigh and calf.</a:t>
            </a:r>
          </a:p>
          <a:p>
            <a:pPr>
              <a:defRPr/>
            </a:pPr>
            <a:r>
              <a:rPr lang="en-US" altLang="ar-JO" sz="2400" b="1" dirty="0">
                <a:solidFill>
                  <a:schemeClr val="accent3">
                    <a:lumMod val="75000"/>
                  </a:schemeClr>
                </a:solidFill>
              </a:rPr>
              <a:t>Spinal claudication:</a:t>
            </a:r>
          </a:p>
          <a:p>
            <a:pPr lvl="1">
              <a:defRPr/>
            </a:pPr>
            <a:r>
              <a:rPr lang="en-US" altLang="ar-JO" b="1" dirty="0">
                <a:solidFill>
                  <a:schemeClr val="accent3">
                    <a:lumMod val="75000"/>
                  </a:schemeClr>
                </a:solidFill>
              </a:rPr>
              <a:t>The pain is related to activity, walking, or prolonged standing.</a:t>
            </a:r>
          </a:p>
          <a:p>
            <a:pPr lvl="1">
              <a:defRPr/>
            </a:pPr>
            <a:r>
              <a:rPr lang="en-US" altLang="ar-JO" b="1" dirty="0">
                <a:solidFill>
                  <a:schemeClr val="accent3">
                    <a:lumMod val="75000"/>
                  </a:schemeClr>
                </a:solidFill>
              </a:rPr>
              <a:t>It improves with rest, either setting or lying down.</a:t>
            </a:r>
          </a:p>
          <a:p>
            <a:pPr>
              <a:defRPr/>
            </a:pPr>
            <a:r>
              <a:rPr lang="en-US" altLang="ar-JO" sz="2400" b="1" dirty="0">
                <a:solidFill>
                  <a:schemeClr val="accent3">
                    <a:lumMod val="75000"/>
                  </a:schemeClr>
                </a:solidFill>
              </a:rPr>
              <a:t>Sensory loss.</a:t>
            </a:r>
          </a:p>
          <a:p>
            <a:pPr>
              <a:defRPr/>
            </a:pPr>
            <a:r>
              <a:rPr lang="en-US" altLang="ar-JO" sz="2400" b="1" dirty="0">
                <a:solidFill>
                  <a:schemeClr val="accent3">
                    <a:lumMod val="75000"/>
                  </a:schemeClr>
                </a:solidFill>
              </a:rPr>
              <a:t>Leg weakness.</a:t>
            </a:r>
          </a:p>
          <a:p>
            <a:pPr>
              <a:defRPr/>
            </a:pPr>
            <a:endParaRPr lang="en-US" altLang="ar-JO" sz="2400" b="1" dirty="0">
              <a:solidFill>
                <a:schemeClr val="accent3">
                  <a:lumMod val="75000"/>
                </a:schemeClr>
              </a:solidFill>
            </a:endParaRPr>
          </a:p>
          <a:p>
            <a:pPr lvl="1">
              <a:defRPr/>
            </a:pPr>
            <a:endParaRPr lang="ar-JO" altLang="ar-JO" b="1" dirty="0">
              <a:solidFill>
                <a:schemeClr val="accent3">
                  <a:lumMod val="75000"/>
                </a:schemeClr>
              </a:solidFill>
            </a:endParaRPr>
          </a:p>
          <a:p>
            <a:pPr marL="0" indent="0">
              <a:buFont typeface="Wingdings" panose="05000000000000000000" pitchFamily="2" charset="2"/>
              <a:buNone/>
              <a:defRPr/>
            </a:pPr>
            <a:endParaRPr lang="en-US" dirty="0">
              <a:solidFill>
                <a:schemeClr val="accent3">
                  <a:lumMod val="75000"/>
                </a:schemeClr>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0900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19600" y="674688"/>
            <a:ext cx="4343400" cy="2714625"/>
          </a:xfrm>
          <a:prstGeom prst="rect">
            <a:avLst/>
          </a:prstGeom>
          <a:noFill/>
        </p:spPr>
        <p:txBody>
          <a:bodyPr>
            <a:spAutoFit/>
          </a:bodyPr>
          <a:lstStyle/>
          <a:p>
            <a:pPr>
              <a:defRPr/>
            </a:pPr>
            <a:r>
              <a:rPr lang="en-US" sz="3200" b="1" u="sng" dirty="0">
                <a:solidFill>
                  <a:schemeClr val="accent6">
                    <a:lumMod val="40000"/>
                    <a:lumOff val="60000"/>
                  </a:schemeClr>
                </a:solidFill>
              </a:rPr>
              <a:t>Diagnosis:</a:t>
            </a:r>
            <a:endParaRPr lang="en-US" sz="1600" b="1" u="sng" dirty="0">
              <a:solidFill>
                <a:schemeClr val="accent6">
                  <a:lumMod val="40000"/>
                  <a:lumOff val="60000"/>
                </a:schemeClr>
              </a:solidFill>
            </a:endParaRPr>
          </a:p>
          <a:p>
            <a:pPr marL="457200" indent="-457200">
              <a:spcBef>
                <a:spcPct val="20000"/>
              </a:spcBef>
              <a:buClr>
                <a:schemeClr val="bg2">
                  <a:lumMod val="60000"/>
                  <a:lumOff val="40000"/>
                </a:schemeClr>
              </a:buClr>
              <a:buFont typeface="Wingdings" pitchFamily="2" charset="2"/>
              <a:buChar char="ü"/>
              <a:defRPr/>
            </a:pPr>
            <a:r>
              <a:rPr lang="en-US" sz="2800" b="1" dirty="0">
                <a:solidFill>
                  <a:schemeClr val="bg2">
                    <a:lumMod val="40000"/>
                    <a:lumOff val="60000"/>
                  </a:schemeClr>
                </a:solidFill>
              </a:rPr>
              <a:t>Plain lumbar spine  X-ray:</a:t>
            </a:r>
          </a:p>
          <a:p>
            <a:pPr marL="735965" lvl="1" indent="-342900">
              <a:spcBef>
                <a:spcPct val="20000"/>
              </a:spcBef>
              <a:buFont typeface="Wingdings" pitchFamily="2" charset="2"/>
              <a:buChar char="v"/>
              <a:defRPr/>
            </a:pPr>
            <a:r>
              <a:rPr lang="en-US" sz="2400" b="1" dirty="0">
                <a:solidFill>
                  <a:schemeClr val="bg2">
                    <a:lumMod val="40000"/>
                    <a:lumOff val="60000"/>
                  </a:schemeClr>
                </a:solidFill>
              </a:rPr>
              <a:t>On the lateral  view the slip is clearly seen.</a:t>
            </a:r>
          </a:p>
          <a:p>
            <a:pPr marL="895985" lvl="2">
              <a:spcBef>
                <a:spcPct val="20000"/>
              </a:spcBef>
              <a:defRPr/>
            </a:pPr>
            <a:endParaRPr lang="ar-JO" sz="2000" b="1" dirty="0">
              <a:solidFill>
                <a:schemeClr val="bg2">
                  <a:lumMod val="40000"/>
                  <a:lumOff val="60000"/>
                </a:schemeClr>
              </a:solidFill>
            </a:endParaRPr>
          </a:p>
        </p:txBody>
      </p:sp>
      <p:sp>
        <p:nvSpPr>
          <p:cNvPr id="5" name="TextBox 4"/>
          <p:cNvSpPr txBox="1"/>
          <p:nvPr/>
        </p:nvSpPr>
        <p:spPr>
          <a:xfrm>
            <a:off x="4419600" y="2957513"/>
            <a:ext cx="4697413" cy="3262312"/>
          </a:xfrm>
          <a:prstGeom prst="rect">
            <a:avLst/>
          </a:prstGeom>
          <a:noFill/>
        </p:spPr>
        <p:txBody>
          <a:bodyPr>
            <a:spAutoFit/>
          </a:bodyPr>
          <a:lstStyle/>
          <a:p>
            <a:pPr marL="457200" indent="-457200">
              <a:buFont typeface="Wingdings" pitchFamily="2" charset="2"/>
              <a:buChar char="ü"/>
              <a:defRPr/>
            </a:pPr>
            <a:r>
              <a:rPr lang="en-US" altLang="ar-JO" sz="2800" b="1" dirty="0">
                <a:solidFill>
                  <a:schemeClr val="bg2">
                    <a:lumMod val="40000"/>
                    <a:lumOff val="60000"/>
                  </a:schemeClr>
                </a:solidFill>
              </a:rPr>
              <a:t>MRI:</a:t>
            </a:r>
          </a:p>
          <a:p>
            <a:pPr lvl="1">
              <a:defRPr/>
            </a:pPr>
            <a:r>
              <a:rPr lang="en-US" altLang="ar-JO" sz="2400" b="1" dirty="0">
                <a:solidFill>
                  <a:schemeClr val="bg2">
                    <a:lumMod val="40000"/>
                    <a:lumOff val="60000"/>
                  </a:schemeClr>
                </a:solidFill>
              </a:rPr>
              <a:t>Helpful in demonstrating the degree of nerve compression.</a:t>
            </a:r>
          </a:p>
          <a:p>
            <a:pPr marL="457200" indent="-457200">
              <a:buFont typeface="Wingdings" pitchFamily="2" charset="2"/>
              <a:buChar char="ü"/>
              <a:defRPr/>
            </a:pPr>
            <a:r>
              <a:rPr lang="en-US" altLang="ar-JO" sz="2800" b="1" dirty="0">
                <a:solidFill>
                  <a:schemeClr val="bg2">
                    <a:lumMod val="40000"/>
                    <a:lumOff val="60000"/>
                  </a:schemeClr>
                </a:solidFill>
              </a:rPr>
              <a:t>Lumbar </a:t>
            </a:r>
            <a:r>
              <a:rPr lang="en-US" altLang="ar-JO" sz="2800" b="1" dirty="0" err="1">
                <a:solidFill>
                  <a:schemeClr val="bg2">
                    <a:lumMod val="40000"/>
                    <a:lumOff val="60000"/>
                  </a:schemeClr>
                </a:solidFill>
              </a:rPr>
              <a:t>myelogram</a:t>
            </a:r>
            <a:r>
              <a:rPr lang="en-US" altLang="ar-JO" sz="2800" b="1" dirty="0">
                <a:solidFill>
                  <a:schemeClr val="bg2">
                    <a:lumMod val="40000"/>
                    <a:lumOff val="60000"/>
                  </a:schemeClr>
                </a:solidFill>
              </a:rPr>
              <a:t>.</a:t>
            </a:r>
          </a:p>
          <a:p>
            <a:pPr marL="457200" indent="-457200">
              <a:buFont typeface="Wingdings" pitchFamily="2" charset="2"/>
              <a:buChar char="ü"/>
              <a:defRPr/>
            </a:pPr>
            <a:r>
              <a:rPr lang="en-US" altLang="ar-JO" sz="2800" b="1" dirty="0">
                <a:solidFill>
                  <a:schemeClr val="bg2">
                    <a:lumMod val="40000"/>
                    <a:lumOff val="60000"/>
                  </a:schemeClr>
                </a:solidFill>
              </a:rPr>
              <a:t>Post-</a:t>
            </a:r>
            <a:r>
              <a:rPr lang="en-US" altLang="ar-JO" sz="2800" b="1" dirty="0" err="1">
                <a:solidFill>
                  <a:schemeClr val="bg2">
                    <a:lumMod val="40000"/>
                    <a:lumOff val="60000"/>
                  </a:schemeClr>
                </a:solidFill>
              </a:rPr>
              <a:t>myelographic</a:t>
            </a:r>
            <a:r>
              <a:rPr lang="en-US" altLang="ar-JO" sz="2800" b="1" dirty="0">
                <a:solidFill>
                  <a:schemeClr val="bg2">
                    <a:lumMod val="40000"/>
                    <a:lumOff val="60000"/>
                  </a:schemeClr>
                </a:solidFill>
              </a:rPr>
              <a:t> CT:</a:t>
            </a:r>
          </a:p>
          <a:p>
            <a:pPr lvl="1">
              <a:defRPr/>
            </a:pPr>
            <a:r>
              <a:rPr lang="en-US" altLang="ar-JO" sz="2400" b="1" dirty="0">
                <a:solidFill>
                  <a:schemeClr val="bg2">
                    <a:lumMod val="40000"/>
                    <a:lumOff val="60000"/>
                  </a:schemeClr>
                </a:solidFill>
              </a:rPr>
              <a:t>Helpful in planning surgical treatment.</a:t>
            </a:r>
            <a:endParaRPr lang="ar-JO" altLang="ar-JO" sz="2400" b="1" dirty="0">
              <a:solidFill>
                <a:schemeClr val="bg2">
                  <a:lumMod val="40000"/>
                  <a:lumOff val="60000"/>
                </a:schemeClr>
              </a:solidFill>
            </a:endParaRPr>
          </a:p>
          <a:p>
            <a:pPr>
              <a:defRPr/>
            </a:pPr>
            <a:endParaRPr lang="en-US" dirty="0">
              <a:solidFill>
                <a:schemeClr val="bg2">
                  <a:lumMod val="40000"/>
                  <a:lumOff val="60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524000"/>
            <a:ext cx="912018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152400"/>
            <a:ext cx="6400800" cy="1477328"/>
          </a:xfrm>
          <a:prstGeom prst="rect">
            <a:avLst/>
          </a:prstGeom>
          <a:noFill/>
        </p:spPr>
        <p:txBody>
          <a:bodyPr>
            <a:spAutoFit/>
          </a:bodyPr>
          <a:lstStyle/>
          <a:p>
            <a:pPr marL="0" lvl="1">
              <a:defRPr/>
            </a:pPr>
            <a:r>
              <a:rPr lang="en-US" sz="2400" b="1" dirty="0">
                <a:solidFill>
                  <a:schemeClr val="accent3">
                    <a:lumMod val="75000"/>
                  </a:schemeClr>
                </a:solidFill>
              </a:rPr>
              <a:t>Scotty dog (in </a:t>
            </a:r>
            <a:r>
              <a:rPr lang="en-US" sz="2400" b="1" dirty="0" err="1">
                <a:solidFill>
                  <a:schemeClr val="accent3">
                    <a:lumMod val="75000"/>
                  </a:schemeClr>
                </a:solidFill>
              </a:rPr>
              <a:t>spondylolisthesis</a:t>
            </a:r>
            <a:r>
              <a:rPr lang="en-US" sz="2400" b="1" dirty="0">
                <a:solidFill>
                  <a:schemeClr val="accent3">
                    <a:lumMod val="75000"/>
                  </a:schemeClr>
                </a:solidFill>
              </a:rPr>
              <a:t>, it seems there is a fracture across the neck of the scotty dog).</a:t>
            </a:r>
            <a:endParaRPr lang="en-US" sz="1600" dirty="0">
              <a:solidFill>
                <a:schemeClr val="accent3">
                  <a:lumMod val="75000"/>
                </a:schemeClr>
              </a:solidFill>
            </a:endParaRPr>
          </a:p>
          <a:p>
            <a:pPr>
              <a:defRPr/>
            </a:pPr>
            <a:endParaRPr lang="en-US" dirty="0">
              <a:solidFill>
                <a:schemeClr val="accent3">
                  <a:lumMod val="7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0063" y="4691063"/>
            <a:ext cx="8485187" cy="1439862"/>
          </a:xfrm>
          <a:prstGeom prst="roundRect">
            <a:avLst/>
          </a:prstGeom>
          <a:solidFill>
            <a:schemeClr val="accent3">
              <a:lumMod val="60000"/>
              <a:lumOff val="4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JO"/>
          </a:p>
        </p:txBody>
      </p:sp>
      <p:sp>
        <p:nvSpPr>
          <p:cNvPr id="8194" name="Title 1"/>
          <p:cNvSpPr>
            <a:spLocks/>
          </p:cNvSpPr>
          <p:nvPr/>
        </p:nvSpPr>
        <p:spPr bwMode="auto">
          <a:xfrm>
            <a:off x="407988" y="428625"/>
            <a:ext cx="8401050" cy="1143000"/>
          </a:xfrm>
          <a:prstGeom prst="rect">
            <a:avLst/>
          </a:prstGeom>
          <a:solidFill>
            <a:schemeClr val="accent1">
              <a:lumMod val="40000"/>
              <a:lumOff val="60000"/>
            </a:schemeClr>
          </a:solidFill>
          <a:ln w="76200">
            <a:solidFill>
              <a:schemeClr val="accent3">
                <a:lumMod val="50000"/>
              </a:schemeClr>
            </a:solidFill>
          </a:ln>
        </p:spPr>
        <p:txBody>
          <a:bodyPr anchor="ct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4400" b="1" dirty="0">
                <a:solidFill>
                  <a:schemeClr val="accent3">
                    <a:lumMod val="50000"/>
                  </a:schemeClr>
                </a:solidFill>
                <a:cs typeface="Times New Roman" pitchFamily="18" charset="0"/>
              </a:rPr>
              <a:t>Degenerative Diseases of The Spine</a:t>
            </a:r>
          </a:p>
        </p:txBody>
      </p:sp>
      <p:sp>
        <p:nvSpPr>
          <p:cNvPr id="7171" name="Content Placeholder 2"/>
          <p:cNvSpPr>
            <a:spLocks/>
          </p:cNvSpPr>
          <p:nvPr/>
        </p:nvSpPr>
        <p:spPr bwMode="auto">
          <a:xfrm>
            <a:off x="407988" y="1989138"/>
            <a:ext cx="8401050" cy="4000500"/>
          </a:xfrm>
          <a:prstGeom prst="rect">
            <a:avLst/>
          </a:prstGeom>
          <a:noFill/>
          <a:ln w="9525">
            <a:noFill/>
            <a:miter lim="800000"/>
            <a:headEnd/>
            <a:tailEnd/>
          </a:ln>
        </p:spPr>
        <p:txBody>
          <a:bodyPr/>
          <a:lstStyle/>
          <a:p>
            <a:pPr marL="342900" indent="-342900" algn="just" eaLnBrk="1" hangingPunct="1">
              <a:spcBef>
                <a:spcPct val="20000"/>
              </a:spcBef>
              <a:buFont typeface="Arial" pitchFamily="34" charset="0"/>
              <a:buChar char="•"/>
              <a:defRPr/>
            </a:pPr>
            <a:r>
              <a:rPr lang="en-US" sz="2400" b="1" dirty="0">
                <a:solidFill>
                  <a:srgbClr val="000000"/>
                </a:solidFill>
                <a:latin typeface="+mj-lt"/>
              </a:rPr>
              <a:t> </a:t>
            </a:r>
            <a:r>
              <a:rPr lang="en-US" sz="2800" b="1" dirty="0">
                <a:solidFill>
                  <a:srgbClr val="000000"/>
                </a:solidFill>
                <a:latin typeface="+mj-lt"/>
              </a:rPr>
              <a:t>a general term that covers many types of</a:t>
            </a:r>
            <a:r>
              <a:rPr lang="en-US" sz="2800" b="1" dirty="0">
                <a:solidFill>
                  <a:srgbClr val="000000"/>
                </a:solidFill>
                <a:latin typeface="+mn-lt"/>
              </a:rPr>
              <a:t> </a:t>
            </a:r>
            <a:r>
              <a:rPr lang="en-US" sz="2800" b="1" dirty="0">
                <a:latin typeface="+mn-lt"/>
              </a:rPr>
              <a:t>conditions involve the gradual loss of normal structure and function of the spine over time</a:t>
            </a:r>
            <a:r>
              <a:rPr lang="en-US" sz="2800" b="1" dirty="0">
                <a:solidFill>
                  <a:srgbClr val="000000"/>
                </a:solidFill>
                <a:latin typeface="+mj-lt"/>
              </a:rPr>
              <a:t>. </a:t>
            </a:r>
            <a:r>
              <a:rPr lang="en-US" sz="2800" b="1" u="sng" dirty="0">
                <a:solidFill>
                  <a:srgbClr val="000000"/>
                </a:solidFill>
                <a:latin typeface="+mj-lt"/>
              </a:rPr>
              <a:t>This kind of spinal problems is usually a part of the normal aging process.</a:t>
            </a:r>
          </a:p>
          <a:p>
            <a:pPr marL="342900" indent="-342900" algn="just" eaLnBrk="1" hangingPunct="1">
              <a:spcBef>
                <a:spcPct val="20000"/>
              </a:spcBef>
              <a:buFont typeface="Arial" pitchFamily="34" charset="0"/>
              <a:buChar char="•"/>
              <a:defRPr/>
            </a:pPr>
            <a:endParaRPr lang="en-US" sz="2400" b="1" dirty="0">
              <a:solidFill>
                <a:srgbClr val="000000"/>
              </a:solidFill>
              <a:latin typeface="+mj-lt"/>
            </a:endParaRPr>
          </a:p>
          <a:p>
            <a:pPr marL="457200" indent="-457200" algn="just" eaLnBrk="1" hangingPunct="1">
              <a:spcBef>
                <a:spcPct val="20000"/>
              </a:spcBef>
              <a:buFont typeface="Arial" panose="020B0604020202020204" pitchFamily="34" charset="0"/>
              <a:buChar char="•"/>
              <a:defRPr/>
            </a:pPr>
            <a:r>
              <a:rPr lang="en-US" sz="2800" b="1" dirty="0">
                <a:solidFill>
                  <a:schemeClr val="tx2">
                    <a:lumMod val="50000"/>
                  </a:schemeClr>
                </a:solidFill>
                <a:latin typeface="+mj-lt"/>
              </a:rPr>
              <a:t>many people are more prone to spinal problems than others, like those who have:</a:t>
            </a:r>
            <a:r>
              <a:rPr lang="en-US" sz="2800" b="1" dirty="0">
                <a:solidFill>
                  <a:schemeClr val="tx2">
                    <a:lumMod val="50000"/>
                  </a:schemeClr>
                </a:solidFill>
                <a:latin typeface="Calibri" pitchFamily="34" charset="0"/>
              </a:rPr>
              <a:t> infections, tumors, muscle strains, or arthritis</a:t>
            </a:r>
            <a:r>
              <a:rPr lang="en-US" sz="2400" b="1" dirty="0">
                <a:solidFill>
                  <a:schemeClr val="tx2">
                    <a:lumMod val="50000"/>
                  </a:schemeClr>
                </a:solidFill>
                <a:latin typeface="Calibri" pitchFamily="34" charset="0"/>
              </a:rPr>
              <a:t>.</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9736899-AAF7-4ABA-922F-ECD0F80BFAB7}" type="slidenum">
              <a:rPr lang="ar-SA" altLang="en-US">
                <a:solidFill>
                  <a:srgbClr val="898989"/>
                </a:solidFill>
              </a:rPr>
              <a:pPr/>
              <a:t>6</a:t>
            </a:fld>
            <a:endParaRPr lang="ar-JO" altLang="en-US">
              <a:solidFill>
                <a:srgbClr val="898989"/>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9096375"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91000" y="-146050"/>
            <a:ext cx="5157788" cy="7232749"/>
          </a:xfrm>
          <a:prstGeom prst="rect">
            <a:avLst/>
          </a:prstGeom>
          <a:noFill/>
        </p:spPr>
        <p:txBody>
          <a:bodyPr>
            <a:spAutoFit/>
          </a:bodyPr>
          <a:lstStyle/>
          <a:p>
            <a:pPr algn="ctr">
              <a:defRPr/>
            </a:pPr>
            <a:r>
              <a:rPr lang="en-US" sz="3200" b="1" dirty="0">
                <a:solidFill>
                  <a:schemeClr val="accent6">
                    <a:lumMod val="60000"/>
                    <a:lumOff val="40000"/>
                  </a:schemeClr>
                </a:solidFill>
              </a:rPr>
              <a:t>Treatment</a:t>
            </a:r>
          </a:p>
          <a:p>
            <a:pPr marL="457200" indent="-457200">
              <a:buFont typeface="Wingdings" pitchFamily="2" charset="2"/>
              <a:buChar char="Ø"/>
              <a:defRPr/>
            </a:pPr>
            <a:r>
              <a:rPr lang="en-US" altLang="ar-JO" sz="2800" u="sng" dirty="0">
                <a:solidFill>
                  <a:schemeClr val="bg2">
                    <a:lumMod val="40000"/>
                    <a:lumOff val="60000"/>
                  </a:schemeClr>
                </a:solidFill>
              </a:rPr>
              <a:t>Conservative</a:t>
            </a:r>
            <a:endParaRPr lang="en-US" altLang="ar-JO" sz="3200" u="sng" dirty="0">
              <a:solidFill>
                <a:schemeClr val="bg2">
                  <a:lumMod val="40000"/>
                  <a:lumOff val="60000"/>
                </a:schemeClr>
              </a:solidFill>
            </a:endParaRPr>
          </a:p>
          <a:p>
            <a:pPr marL="742950" lvl="1" indent="-285750">
              <a:buFont typeface="Wingdings" pitchFamily="2" charset="2"/>
              <a:buChar char="§"/>
              <a:defRPr/>
            </a:pPr>
            <a:r>
              <a:rPr lang="en-US" altLang="ar-JO" sz="2000" b="1" dirty="0">
                <a:solidFill>
                  <a:schemeClr val="bg2">
                    <a:lumMod val="40000"/>
                    <a:lumOff val="60000"/>
                  </a:schemeClr>
                </a:solidFill>
              </a:rPr>
              <a:t>Rest.</a:t>
            </a:r>
          </a:p>
          <a:p>
            <a:pPr marL="742950" lvl="1" indent="-285750">
              <a:buFont typeface="Wingdings" pitchFamily="2" charset="2"/>
              <a:buChar char="§"/>
              <a:defRPr/>
            </a:pPr>
            <a:r>
              <a:rPr lang="en-US" altLang="ar-JO" sz="2000" b="1" dirty="0">
                <a:solidFill>
                  <a:schemeClr val="bg2">
                    <a:lumMod val="40000"/>
                    <a:lumOff val="60000"/>
                  </a:schemeClr>
                </a:solidFill>
              </a:rPr>
              <a:t>Physical therapy</a:t>
            </a:r>
          </a:p>
          <a:p>
            <a:pPr marL="742950" lvl="1" indent="-285750">
              <a:buFont typeface="Wingdings" pitchFamily="2" charset="2"/>
              <a:buChar char="§"/>
              <a:defRPr/>
            </a:pPr>
            <a:r>
              <a:rPr lang="en-US" altLang="ar-JO" sz="2000" b="1" dirty="0">
                <a:solidFill>
                  <a:schemeClr val="bg2">
                    <a:lumMod val="40000"/>
                    <a:lumOff val="60000"/>
                  </a:schemeClr>
                </a:solidFill>
              </a:rPr>
              <a:t>Analgesia</a:t>
            </a:r>
          </a:p>
          <a:p>
            <a:pPr marL="742950" lvl="1" indent="-285750">
              <a:buFont typeface="Wingdings" pitchFamily="2" charset="2"/>
              <a:buChar char="§"/>
              <a:defRPr/>
            </a:pPr>
            <a:r>
              <a:rPr lang="en-US" altLang="ar-JO" sz="2000" b="1" dirty="0">
                <a:solidFill>
                  <a:schemeClr val="bg2">
                    <a:lumMod val="40000"/>
                    <a:lumOff val="60000"/>
                  </a:schemeClr>
                </a:solidFill>
              </a:rPr>
              <a:t>Anti-Inflammatory drugs</a:t>
            </a:r>
          </a:p>
          <a:p>
            <a:pPr marL="742950" lvl="1" indent="-285750">
              <a:buFont typeface="Wingdings" pitchFamily="2" charset="2"/>
              <a:buChar char="§"/>
              <a:defRPr/>
            </a:pPr>
            <a:r>
              <a:rPr lang="en-US" altLang="ar-JO" sz="2000" b="1" dirty="0">
                <a:solidFill>
                  <a:schemeClr val="bg2">
                    <a:lumMod val="40000"/>
                    <a:lumOff val="60000"/>
                  </a:schemeClr>
                </a:solidFill>
              </a:rPr>
              <a:t>Epidural Steroid Injection (cortisone) is used for patients who suffer from numbness, tingling and even on pain in the lower extremities</a:t>
            </a:r>
          </a:p>
          <a:p>
            <a:pPr>
              <a:buFont typeface="Wingdings" panose="05000000000000000000" pitchFamily="2" charset="2"/>
              <a:buChar char="Ø"/>
              <a:defRPr/>
            </a:pPr>
            <a:r>
              <a:rPr lang="en-US" altLang="ar-JO" sz="2800" b="1" u="sng" dirty="0">
                <a:solidFill>
                  <a:schemeClr val="bg2">
                    <a:lumMod val="40000"/>
                    <a:lumOff val="60000"/>
                  </a:schemeClr>
                </a:solidFill>
              </a:rPr>
              <a:t>If </a:t>
            </a:r>
            <a:r>
              <a:rPr lang="en-US" altLang="ar-JO" sz="2800" u="sng" dirty="0">
                <a:solidFill>
                  <a:schemeClr val="bg2">
                    <a:lumMod val="40000"/>
                    <a:lumOff val="60000"/>
                  </a:schemeClr>
                </a:solidFill>
              </a:rPr>
              <a:t>failed</a:t>
            </a:r>
            <a:r>
              <a:rPr lang="en-US" altLang="ar-JO" sz="2800" b="1" u="sng" dirty="0">
                <a:solidFill>
                  <a:schemeClr val="bg2">
                    <a:lumMod val="40000"/>
                    <a:lumOff val="60000"/>
                  </a:schemeClr>
                </a:solidFill>
              </a:rPr>
              <a:t> : </a:t>
            </a:r>
          </a:p>
          <a:p>
            <a:pPr>
              <a:buFontTx/>
              <a:buChar char="•"/>
              <a:defRPr/>
            </a:pPr>
            <a:r>
              <a:rPr lang="en-US" altLang="ar-JO" sz="2000" b="1" dirty="0">
                <a:solidFill>
                  <a:schemeClr val="bg2">
                    <a:lumMod val="40000"/>
                    <a:lumOff val="60000"/>
                  </a:schemeClr>
                </a:solidFill>
              </a:rPr>
              <a:t>Surgery involves : a laminectomy to decompress the neural structures  and a spinal fusion to prevent instability.</a:t>
            </a:r>
          </a:p>
          <a:p>
            <a:pPr>
              <a:defRPr/>
            </a:pPr>
            <a:r>
              <a:rPr lang="en-US" altLang="ar-JO" sz="2000" b="1" dirty="0">
                <a:solidFill>
                  <a:schemeClr val="bg2">
                    <a:lumMod val="40000"/>
                    <a:lumOff val="60000"/>
                  </a:schemeClr>
                </a:solidFill>
              </a:rPr>
              <a:t>(Laminectomy should be done if there is lumbar canal stenosis or nerve root compression )</a:t>
            </a:r>
          </a:p>
          <a:p>
            <a:pPr marL="457200" indent="-457200">
              <a:buFont typeface="Wingdings" pitchFamily="2" charset="2"/>
              <a:buChar char="§"/>
              <a:defRPr/>
            </a:pPr>
            <a:endParaRPr lang="en-US" sz="3200" dirty="0">
              <a:solidFill>
                <a:schemeClr val="bg2">
                  <a:lumMod val="40000"/>
                  <a:lumOff val="6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68313" y="333375"/>
            <a:ext cx="8229600" cy="1143000"/>
          </a:xfrm>
          <a:solidFill>
            <a:schemeClr val="accent1">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sz="4000" b="1" dirty="0">
                <a:solidFill>
                  <a:schemeClr val="accent3">
                    <a:lumMod val="50000"/>
                  </a:schemeClr>
                </a:solidFill>
              </a:rPr>
              <a:t>Degenerative Diseases of The Spine</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3574E87-3F9B-4BA5-9DB0-02545031B28E}" type="slidenum">
              <a:rPr lang="ar-SA" altLang="en-US">
                <a:solidFill>
                  <a:srgbClr val="898989"/>
                </a:solidFill>
              </a:rPr>
              <a:pPr/>
              <a:t>7</a:t>
            </a:fld>
            <a:endParaRPr lang="ar-JO" altLang="en-US">
              <a:solidFill>
                <a:srgbClr val="898989"/>
              </a:solidFill>
            </a:endParaRPr>
          </a:p>
        </p:txBody>
      </p:sp>
      <p:sp>
        <p:nvSpPr>
          <p:cNvPr id="14340" name="Content Placeholder 1"/>
          <p:cNvSpPr>
            <a:spLocks noGrp="1"/>
          </p:cNvSpPr>
          <p:nvPr>
            <p:ph idx="1"/>
          </p:nvPr>
        </p:nvSpPr>
        <p:spPr>
          <a:xfrm>
            <a:off x="685800" y="1700213"/>
            <a:ext cx="7772400" cy="4937125"/>
          </a:xfrm>
        </p:spPr>
        <p:txBody>
          <a:bodyPr/>
          <a:lstStyle/>
          <a:p>
            <a:pPr marL="0" indent="0" eaLnBrk="1" hangingPunct="1">
              <a:buFont typeface="Wingdings" panose="05000000000000000000" pitchFamily="2" charset="2"/>
              <a:buNone/>
            </a:pPr>
            <a:r>
              <a:rPr lang="en-US" altLang="en-US" sz="2600" b="1" dirty="0">
                <a:cs typeface="Times New Roman" pitchFamily="18" charset="0"/>
              </a:rPr>
              <a:t>1. Degeneration of the disc : (process of dehydration )</a:t>
            </a:r>
          </a:p>
          <a:p>
            <a:pPr marL="273050" lvl="1" indent="0" eaLnBrk="1" hangingPunct="1">
              <a:buFont typeface="Wingdings" panose="05000000000000000000" pitchFamily="2" charset="2"/>
              <a:buNone/>
            </a:pPr>
            <a:r>
              <a:rPr lang="en-US" altLang="en-US" sz="1900" dirty="0">
                <a:cs typeface="Times New Roman" pitchFamily="18" charset="0"/>
              </a:rPr>
              <a:t>The </a:t>
            </a:r>
            <a:r>
              <a:rPr lang="en-US" altLang="en-US" sz="1900" dirty="0" err="1">
                <a:cs typeface="Times New Roman" pitchFamily="18" charset="0"/>
              </a:rPr>
              <a:t>intervertebral</a:t>
            </a:r>
            <a:r>
              <a:rPr lang="en-US" altLang="en-US" sz="1900" dirty="0">
                <a:cs typeface="Times New Roman" pitchFamily="18" charset="0"/>
              </a:rPr>
              <a:t> discs are composed of 90% water , with age the water content decreases thus the elasticity will decrease and this will increase the tendency for disc </a:t>
            </a:r>
            <a:r>
              <a:rPr lang="en-US" altLang="en-US" sz="1900" dirty="0" err="1">
                <a:cs typeface="Times New Roman" pitchFamily="18" charset="0"/>
              </a:rPr>
              <a:t>prolapse</a:t>
            </a:r>
            <a:r>
              <a:rPr lang="en-US" altLang="en-US" sz="1900" dirty="0">
                <a:cs typeface="Times New Roman" pitchFamily="18" charset="0"/>
              </a:rPr>
              <a:t> .</a:t>
            </a:r>
          </a:p>
          <a:p>
            <a:pPr marL="0" indent="0" eaLnBrk="1" hangingPunct="1">
              <a:buFont typeface="Wingdings" panose="05000000000000000000" pitchFamily="2" charset="2"/>
              <a:buNone/>
            </a:pPr>
            <a:r>
              <a:rPr lang="en-US" altLang="en-US" sz="2600" b="1" dirty="0">
                <a:cs typeface="Times New Roman" pitchFamily="18" charset="0"/>
              </a:rPr>
              <a:t>2. Facet joint prolapsed </a:t>
            </a:r>
            <a:r>
              <a:rPr lang="en-US" altLang="en-US" dirty="0">
                <a:cs typeface="Times New Roman" pitchFamily="18" charset="0"/>
              </a:rPr>
              <a:t>: they are synovial joints so they dehydrate with age .</a:t>
            </a:r>
          </a:p>
          <a:p>
            <a:pPr marL="0" indent="0" eaLnBrk="1" hangingPunct="1">
              <a:buFont typeface="Wingdings" panose="05000000000000000000" pitchFamily="2" charset="2"/>
              <a:buNone/>
            </a:pPr>
            <a:r>
              <a:rPr lang="en-US" altLang="en-US" sz="2600" b="1" dirty="0">
                <a:cs typeface="Times New Roman" pitchFamily="18" charset="0"/>
              </a:rPr>
              <a:t>3.Ligament degeneration </a:t>
            </a:r>
            <a:r>
              <a:rPr lang="en-US" altLang="en-US" dirty="0">
                <a:cs typeface="Times New Roman" pitchFamily="18" charset="0"/>
              </a:rPr>
              <a:t>: the ligament become hypertrophied causing pressure on spinal cord and nerve root or </a:t>
            </a:r>
            <a:r>
              <a:rPr lang="en-US" altLang="en-US" dirty="0" err="1">
                <a:cs typeface="Times New Roman" pitchFamily="18" charset="0"/>
              </a:rPr>
              <a:t>thecal</a:t>
            </a:r>
            <a:r>
              <a:rPr lang="en-US" altLang="en-US" dirty="0">
                <a:cs typeface="Times New Roman" pitchFamily="18" charset="0"/>
              </a:rPr>
              <a:t> sac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57188"/>
            <a:ext cx="8229600" cy="1143000"/>
          </a:xfrm>
          <a:solidFill>
            <a:schemeClr val="accent1">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sz="4000" b="1" dirty="0">
                <a:solidFill>
                  <a:schemeClr val="accent3">
                    <a:lumMod val="50000"/>
                  </a:schemeClr>
                </a:solidFill>
              </a:rPr>
              <a:t>Degenerative Diseases of The Spine</a:t>
            </a:r>
            <a:endParaRPr lang="en-US" altLang="ar-JO" sz="4000" dirty="0">
              <a:solidFill>
                <a:schemeClr val="accent3">
                  <a:lumMod val="50000"/>
                </a:schemeClr>
              </a:solidFill>
            </a:endParaRPr>
          </a:p>
        </p:txBody>
      </p:sp>
      <p:sp>
        <p:nvSpPr>
          <p:cNvPr id="10243" name="Content Placeholder 2"/>
          <p:cNvSpPr>
            <a:spLocks noGrp="1"/>
          </p:cNvSpPr>
          <p:nvPr>
            <p:ph idx="1"/>
          </p:nvPr>
        </p:nvSpPr>
        <p:spPr>
          <a:xfrm>
            <a:off x="539750" y="1700213"/>
            <a:ext cx="8258175" cy="4522787"/>
          </a:xfrm>
        </p:spPr>
        <p:txBody>
          <a:bodyPr rtlCol="0">
            <a:normAutofit/>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4.Bone degeneration </a:t>
            </a:r>
            <a:r>
              <a:rPr lang="en-US" sz="2400" dirty="0"/>
              <a:t>: osteophyte formation , when they present on the posterior side they cause more symptoms than anterior .</a:t>
            </a:r>
          </a:p>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5.Spondylolysis</a:t>
            </a:r>
            <a:r>
              <a:rPr lang="en-US" sz="2400" dirty="0"/>
              <a:t> : associated with </a:t>
            </a:r>
            <a:r>
              <a:rPr lang="en-US" sz="2400" b="1" dirty="0"/>
              <a:t>pars </a:t>
            </a:r>
            <a:r>
              <a:rPr lang="en-US" sz="2400" b="1" dirty="0" err="1"/>
              <a:t>interarticularis</a:t>
            </a:r>
            <a:r>
              <a:rPr lang="en-US" sz="2400" b="1" dirty="0"/>
              <a:t> </a:t>
            </a:r>
            <a:r>
              <a:rPr lang="en-US" sz="2400" dirty="0"/>
              <a:t>fracture.</a:t>
            </a:r>
          </a:p>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6.Spondylolithiasis</a:t>
            </a:r>
            <a:r>
              <a:rPr lang="en-US" sz="2400" dirty="0"/>
              <a:t> : appears on oblique view X-ray as (decapitated </a:t>
            </a:r>
            <a:r>
              <a:rPr lang="en-US" sz="2400" dirty="0" err="1"/>
              <a:t>scoty</a:t>
            </a:r>
            <a:r>
              <a:rPr lang="en-US" sz="2400" dirty="0"/>
              <a:t> dog appearance ).</a:t>
            </a:r>
          </a:p>
          <a:p>
            <a:pPr marL="0" indent="0" eaLnBrk="1" fontAlgn="auto" hangingPunct="1">
              <a:spcAft>
                <a:spcPts val="0"/>
              </a:spcAft>
              <a:buClr>
                <a:schemeClr val="accent1">
                  <a:lumMod val="75000"/>
                </a:schemeClr>
              </a:buClr>
              <a:buFont typeface="Wingdings" panose="05000000000000000000" pitchFamily="2" charset="2"/>
              <a:buNone/>
              <a:defRPr/>
            </a:pPr>
            <a:endParaRPr lang="en-US" sz="2400" dirty="0"/>
          </a:p>
          <a:p>
            <a:pPr marL="0" indent="0" eaLnBrk="1" fontAlgn="auto" hangingPunct="1">
              <a:spcAft>
                <a:spcPts val="0"/>
              </a:spcAft>
              <a:buClr>
                <a:schemeClr val="accent1">
                  <a:lumMod val="75000"/>
                </a:schemeClr>
              </a:buClr>
              <a:buFont typeface="Wingdings" panose="05000000000000000000" pitchFamily="2" charset="2"/>
              <a:buNone/>
              <a:defRPr/>
            </a:pPr>
            <a:endParaRPr lang="en-US" sz="2400" dirty="0"/>
          </a:p>
          <a:p>
            <a:pPr marL="182880" indent="-182880" eaLnBrk="1" fontAlgn="auto" hangingPunct="1">
              <a:spcAft>
                <a:spcPts val="0"/>
              </a:spcAft>
              <a:buClr>
                <a:schemeClr val="accent1">
                  <a:lumMod val="75000"/>
                </a:schemeClr>
              </a:buClr>
              <a:defRPr/>
            </a:pPr>
            <a:endParaRPr lang="en-US" altLang="ar-JO" sz="2400" b="1" dirty="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1665B86-E796-4C0B-8340-368EA58C5B07}" type="slidenum">
              <a:rPr lang="ar-SA" altLang="en-US">
                <a:solidFill>
                  <a:srgbClr val="898989"/>
                </a:solidFill>
              </a:rPr>
              <a:pPr/>
              <a:t>8</a:t>
            </a:fld>
            <a:endParaRPr lang="ar-JO" altLang="en-US">
              <a:solidFill>
                <a:srgbClr val="89898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27050" y="0"/>
            <a:ext cx="8324850" cy="1323975"/>
          </a:xfrm>
          <a:prstGeom prst="rect">
            <a:avLst/>
          </a:prstGeom>
          <a:solidFill>
            <a:schemeClr val="accent6">
              <a:lumMod val="20000"/>
              <a:lumOff val="80000"/>
            </a:schemeClr>
          </a:solidFill>
          <a:ln w="76200">
            <a:solidFill>
              <a:schemeClr val="accent3">
                <a:lumMod val="50000"/>
              </a:schemeClr>
            </a:solidFill>
          </a:ln>
          <a:effectLst/>
        </p:spPr>
        <p:txBody>
          <a:bodyPr>
            <a:spAutoFit/>
          </a:bodyPr>
          <a:lstStyle/>
          <a:p>
            <a:pPr algn="ctr" eaLnBrk="1" hangingPunct="1">
              <a:spcBef>
                <a:spcPct val="50000"/>
              </a:spcBef>
              <a:defRPr/>
            </a:pPr>
            <a:r>
              <a:rPr lang="en-US" sz="4000" b="1" dirty="0" err="1">
                <a:solidFill>
                  <a:schemeClr val="accent3">
                    <a:lumMod val="50000"/>
                  </a:schemeClr>
                </a:solidFill>
                <a:latin typeface="+mn-lt"/>
                <a:cs typeface="Arial" charset="0"/>
              </a:rPr>
              <a:t>Intervertebral</a:t>
            </a:r>
            <a:r>
              <a:rPr lang="en-US" sz="4000" b="1" dirty="0">
                <a:solidFill>
                  <a:schemeClr val="accent3">
                    <a:lumMod val="50000"/>
                  </a:schemeClr>
                </a:solidFill>
                <a:latin typeface="+mn-lt"/>
                <a:cs typeface="Arial" charset="0"/>
              </a:rPr>
              <a:t> Disc degeneration</a:t>
            </a:r>
          </a:p>
        </p:txBody>
      </p:sp>
      <p:sp>
        <p:nvSpPr>
          <p:cNvPr id="48133" name="Rectangle 5"/>
          <p:cNvSpPr>
            <a:spLocks noChangeArrowheads="1"/>
          </p:cNvSpPr>
          <p:nvPr/>
        </p:nvSpPr>
        <p:spPr bwMode="auto">
          <a:xfrm>
            <a:off x="295275" y="1352550"/>
            <a:ext cx="8572500" cy="6462713"/>
          </a:xfrm>
          <a:prstGeom prst="rect">
            <a:avLst/>
          </a:prstGeom>
          <a:noFill/>
          <a:ln>
            <a:noFill/>
          </a:ln>
          <a:effectLst/>
        </p:spPr>
        <p:txBody>
          <a:bodyPr>
            <a:spAutoFit/>
          </a:bodyPr>
          <a:lstStyle/>
          <a:p>
            <a:pPr marL="284163" indent="-284163" eaLnBrk="1" hangingPunct="1">
              <a:buFont typeface="Arial" pitchFamily="34" charset="0"/>
              <a:buChar char="•"/>
              <a:defRPr/>
            </a:pPr>
            <a:r>
              <a:rPr lang="en-US" sz="2300" b="1" dirty="0">
                <a:solidFill>
                  <a:schemeClr val="accent3">
                    <a:lumMod val="75000"/>
                  </a:schemeClr>
                </a:solidFill>
                <a:effectLst>
                  <a:outerShdw blurRad="38100" dist="38100" dir="2700000" algn="tl">
                    <a:srgbClr val="000000">
                      <a:alpha val="43137"/>
                    </a:srgbClr>
                  </a:outerShdw>
                </a:effectLst>
                <a:latin typeface="+mn-lt"/>
                <a:cs typeface="Arial" charset="0"/>
              </a:rPr>
              <a:t>Many factors </a:t>
            </a:r>
            <a:r>
              <a:rPr lang="en-US" sz="2300" b="1" dirty="0">
                <a:latin typeface="+mn-lt"/>
                <a:cs typeface="Arial" charset="0"/>
              </a:rPr>
              <a:t>including aging, induce changes in the biochemical and structural formation of the </a:t>
            </a:r>
            <a:r>
              <a:rPr lang="en-US" sz="2300" b="1" dirty="0" err="1">
                <a:latin typeface="+mn-lt"/>
                <a:cs typeface="Arial" charset="0"/>
              </a:rPr>
              <a:t>intervertebral</a:t>
            </a:r>
            <a:r>
              <a:rPr lang="en-US" sz="2300" b="1" dirty="0">
                <a:latin typeface="+mn-lt"/>
                <a:cs typeface="Arial" charset="0"/>
              </a:rPr>
              <a:t> discs, such as decreasing </a:t>
            </a:r>
            <a:r>
              <a:rPr lang="en-US" sz="2300" b="1" dirty="0">
                <a:latin typeface="+mj-lt"/>
              </a:rPr>
              <a:t>its water-binding capacity. The water content decreases down to 70%.</a:t>
            </a:r>
          </a:p>
          <a:p>
            <a:pPr marL="284163" indent="-284163" eaLnBrk="1" hangingPunct="1">
              <a:buFont typeface="Arial" pitchFamily="34" charset="0"/>
              <a:buChar char="•"/>
              <a:defRPr/>
            </a:pPr>
            <a:endParaRPr lang="en-US" sz="2300" b="1" dirty="0">
              <a:solidFill>
                <a:srgbClr val="C00000"/>
              </a:solidFill>
              <a:effectLst>
                <a:outerShdw blurRad="38100" dist="38100" dir="2700000" algn="tl">
                  <a:srgbClr val="000000">
                    <a:alpha val="43137"/>
                  </a:srgbClr>
                </a:outerShdw>
              </a:effectLst>
              <a:latin typeface="+mj-lt"/>
            </a:endParaRPr>
          </a:p>
          <a:p>
            <a:pPr marL="284163" indent="-284163" eaLnBrk="1" hangingPunct="1">
              <a:buFont typeface="Arial" pitchFamily="34" charset="0"/>
              <a:buChar char="•"/>
              <a:defRPr/>
            </a:pPr>
            <a:r>
              <a:rPr lang="en-US" sz="2300" b="1" dirty="0">
                <a:solidFill>
                  <a:schemeClr val="accent3">
                    <a:lumMod val="75000"/>
                  </a:schemeClr>
                </a:solidFill>
                <a:effectLst>
                  <a:outerShdw blurRad="38100" dist="38100" dir="2700000" algn="tl">
                    <a:srgbClr val="000000">
                      <a:alpha val="43137"/>
                    </a:srgbClr>
                  </a:outerShdw>
                </a:effectLst>
                <a:latin typeface="+mj-lt"/>
              </a:rPr>
              <a:t>Development of annular tears </a:t>
            </a:r>
            <a:r>
              <a:rPr lang="en-US" sz="2300" b="1" dirty="0">
                <a:latin typeface="+mj-lt"/>
              </a:rPr>
              <a:t>in the annulus </a:t>
            </a:r>
            <a:r>
              <a:rPr lang="en-US" sz="2300" b="1" dirty="0" err="1">
                <a:latin typeface="+mj-lt"/>
              </a:rPr>
              <a:t>fibrosus</a:t>
            </a:r>
            <a:r>
              <a:rPr lang="en-US" sz="2300" b="1" dirty="0">
                <a:latin typeface="+mj-lt"/>
              </a:rPr>
              <a:t> due to weakness allows nucleus </a:t>
            </a:r>
            <a:r>
              <a:rPr lang="en-US" sz="2300" b="1" dirty="0" err="1">
                <a:latin typeface="+mj-lt"/>
              </a:rPr>
              <a:t>pulposus</a:t>
            </a:r>
            <a:r>
              <a:rPr lang="en-US" sz="2300" b="1" dirty="0">
                <a:latin typeface="+mj-lt"/>
              </a:rPr>
              <a:t> to </a:t>
            </a:r>
            <a:r>
              <a:rPr lang="en-US" sz="2300" b="1" dirty="0" err="1">
                <a:latin typeface="+mj-lt"/>
              </a:rPr>
              <a:t>prolapse</a:t>
            </a:r>
            <a:r>
              <a:rPr lang="en-US" sz="2300" b="1" dirty="0">
                <a:latin typeface="+mj-lt"/>
              </a:rPr>
              <a:t> into the defects. </a:t>
            </a: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cs typeface="Arial" charset="0"/>
            </a:endParaRPr>
          </a:p>
        </p:txBody>
      </p:sp>
      <p:pic>
        <p:nvPicPr>
          <p:cNvPr id="18436" name="Picture 4" descr="sp-7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8438" y="4227513"/>
            <a:ext cx="38608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55A7D1AC-8FC3-4C67-851B-FF16270EA7C6}" type="slidenum">
              <a:rPr lang="ar-SA" altLang="en-US">
                <a:solidFill>
                  <a:srgbClr val="898989"/>
                </a:solidFill>
              </a:rPr>
              <a:pPr/>
              <a:t>9</a:t>
            </a:fld>
            <a:endParaRPr lang="ar-JO" altLang="en-US">
              <a:solidFill>
                <a:srgbClr val="898989"/>
              </a:solidFill>
            </a:endParaRPr>
          </a:p>
        </p:txBody>
      </p:sp>
      <p:pic>
        <p:nvPicPr>
          <p:cNvPr id="18438" name="Picture 1"/>
          <p:cNvPicPr>
            <a:picLocks noChangeAspect="1"/>
          </p:cNvPicPr>
          <p:nvPr/>
        </p:nvPicPr>
        <p:blipFill>
          <a:blip r:embed="rId3">
            <a:extLst>
              <a:ext uri="{28A0092B-C50C-407E-A947-70E740481C1C}">
                <a14:useLocalDpi xmlns:a14="http://schemas.microsoft.com/office/drawing/2010/main" val="0"/>
              </a:ext>
            </a:extLst>
          </a:blip>
          <a:srcRect t="2" r="39763" b="-929"/>
          <a:stretch>
            <a:fillRect/>
          </a:stretch>
        </p:blipFill>
        <p:spPr bwMode="auto">
          <a:xfrm>
            <a:off x="-14288" y="4583113"/>
            <a:ext cx="5507038"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TM03090434[[fn=Wood Type]]</Template>
  <TotalTime>9075</TotalTime>
  <Words>3196</Words>
  <Application>Microsoft Office PowerPoint</Application>
  <PresentationFormat>عرض على الشاشة (4:3)</PresentationFormat>
  <Paragraphs>332</Paragraphs>
  <Slides>60</Slides>
  <Notes>10</Notes>
  <HiddenSlides>0</HiddenSlides>
  <MMClips>0</MMClips>
  <ScaleCrop>false</ScaleCrop>
  <HeadingPairs>
    <vt:vector size="4" baseType="variant">
      <vt:variant>
        <vt:lpstr>نسق</vt:lpstr>
      </vt:variant>
      <vt:variant>
        <vt:i4>1</vt:i4>
      </vt:variant>
      <vt:variant>
        <vt:lpstr>عناوين الشرائح</vt:lpstr>
      </vt:variant>
      <vt:variant>
        <vt:i4>60</vt:i4>
      </vt:variant>
    </vt:vector>
  </HeadingPairs>
  <TitlesOfParts>
    <vt:vector size="61" baseType="lpstr">
      <vt:lpstr>Wood Type</vt:lpstr>
      <vt:lpstr>Spinal Degenerative Diseases</vt:lpstr>
      <vt:lpstr>Overview</vt:lpstr>
      <vt:lpstr>عرض تقديمي في PowerPoint</vt:lpstr>
      <vt:lpstr>عرض تقديمي في PowerPoint</vt:lpstr>
      <vt:lpstr>Overview</vt:lpstr>
      <vt:lpstr>عرض تقديمي في PowerPoint</vt:lpstr>
      <vt:lpstr>Degenerative Diseases of The Spine</vt:lpstr>
      <vt:lpstr>Degenerative Diseases of The Spine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Cervical Disc Prolapse Causes</vt:lpstr>
      <vt:lpstr>عرض تقديمي في PowerPoint</vt:lpstr>
      <vt:lpstr>عرض تقديمي في PowerPoint</vt:lpstr>
      <vt:lpstr>Operative Procedures</vt:lpstr>
      <vt:lpstr>Cervical Spondylosis</vt:lpstr>
      <vt:lpstr>Pathologic Changes</vt:lpstr>
      <vt:lpstr>Risk Factors</vt:lpstr>
      <vt:lpstr>Clinical Manifestations</vt:lpstr>
      <vt:lpstr>عرض تقديمي في PowerPoint</vt:lpstr>
      <vt:lpstr>عرض تقديمي في PowerPoint</vt:lpstr>
      <vt:lpstr>CERVICAL SPONDYLOTIC MYELOPATHY (CSM)</vt:lpstr>
      <vt:lpstr>عرض تقديمي في PowerPoint</vt:lpstr>
      <vt:lpstr>Treatment</vt:lpstr>
      <vt:lpstr>عرض تقديمي في PowerPoint</vt:lpstr>
      <vt:lpstr>Treatment Physical Therapy</vt:lpstr>
      <vt:lpstr>Life Style </vt:lpstr>
      <vt:lpstr>Indications for Surgery </vt:lpstr>
      <vt:lpstr>Thoracic Disc Herniation</vt:lpstr>
      <vt:lpstr>Thoracic Disc Herniation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Clinical Features of Disc Prolapse </vt:lpstr>
      <vt:lpstr>عرض تقديمي في PowerPoint</vt:lpstr>
      <vt:lpstr> Physical Examination</vt:lpstr>
      <vt:lpstr>عرض تقديمي في PowerPoint</vt:lpstr>
      <vt:lpstr>Central Disk Prolapse  (Cauda Equina Syndrome)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spondylolysis</vt:lpstr>
      <vt:lpstr>عرض تقديمي في PowerPoint</vt:lpstr>
      <vt:lpstr>Presentation of spondylolithesis</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Cervical disc disease and cervical spondylosis</dc:title>
  <dc:creator>kc</dc:creator>
  <cp:lastModifiedBy>Khaleel Ra'ed AbuAwad</cp:lastModifiedBy>
  <cp:revision>347</cp:revision>
  <dcterms:created xsi:type="dcterms:W3CDTF">2011-08-23T06:12:26Z</dcterms:created>
  <dcterms:modified xsi:type="dcterms:W3CDTF">2023-08-05T18:03:08Z</dcterms:modified>
</cp:coreProperties>
</file>