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59" r:id="rId2"/>
  </p:sldMasterIdLst>
  <p:notesMasterIdLst>
    <p:notesMasterId r:id="rId34"/>
  </p:notesMasterIdLst>
  <p:sldIdLst>
    <p:sldId id="256" r:id="rId3"/>
    <p:sldId id="289" r:id="rId4"/>
    <p:sldId id="258" r:id="rId5"/>
    <p:sldId id="259" r:id="rId6"/>
    <p:sldId id="260" r:id="rId7"/>
    <p:sldId id="261" r:id="rId8"/>
    <p:sldId id="262" r:id="rId9"/>
    <p:sldId id="283" r:id="rId10"/>
    <p:sldId id="284" r:id="rId11"/>
    <p:sldId id="266" r:id="rId12"/>
    <p:sldId id="267" r:id="rId13"/>
    <p:sldId id="285" r:id="rId14"/>
    <p:sldId id="268" r:id="rId15"/>
    <p:sldId id="269" r:id="rId16"/>
    <p:sldId id="270" r:id="rId17"/>
    <p:sldId id="271" r:id="rId18"/>
    <p:sldId id="272" r:id="rId19"/>
    <p:sldId id="290" r:id="rId20"/>
    <p:sldId id="273" r:id="rId21"/>
    <p:sldId id="274" r:id="rId22"/>
    <p:sldId id="275" r:id="rId23"/>
    <p:sldId id="276" r:id="rId24"/>
    <p:sldId id="286" r:id="rId25"/>
    <p:sldId id="287" r:id="rId26"/>
    <p:sldId id="263" r:id="rId27"/>
    <p:sldId id="264" r:id="rId28"/>
    <p:sldId id="265" r:id="rId29"/>
    <p:sldId id="278" r:id="rId30"/>
    <p:sldId id="279" r:id="rId31"/>
    <p:sldId id="280" r:id="rId32"/>
    <p:sldId id="281" r:id="rId33"/>
  </p:sldIdLst>
  <p:sldSz cx="9144000" cy="6858000" type="screen4x3"/>
  <p:notesSz cx="9144000" cy="6858000"/>
  <p:embeddedFontLst>
    <p:embeddedFont>
      <p:font typeface="Source Sans Pro" charset="0"/>
      <p:regular r:id="rId35"/>
      <p:bold r:id="rId36"/>
      <p:italic r:id="rId37"/>
      <p:boldItalic r:id="rId38"/>
    </p:embeddedFont>
    <p:embeddedFont>
      <p:font typeface="Lucida Sans" pitchFamily="34" charset="0"/>
      <p:regular r:id="rId39"/>
      <p:bold r:id="rId40"/>
      <p:italic r:id="rId41"/>
      <p:boldItalic r:id="rId42"/>
    </p:embeddedFont>
    <p:embeddedFont>
      <p:font typeface="Roboto-light" charset="0"/>
      <p:regular r:id="rId43"/>
    </p:embeddedFont>
    <p:embeddedFont>
      <p:font typeface="Libre Franklin" charset="0"/>
      <p:regular r:id="rId44"/>
      <p:bold r:id="rId45"/>
      <p:italic r:id="rId46"/>
      <p:boldItalic r:id="rId47"/>
    </p:embeddedFont>
    <p:embeddedFont>
      <p:font typeface="Roboto-black" charset="0"/>
      <p:regular r:id="rId48"/>
    </p:embeddedFont>
    <p:embeddedFont>
      <p:font typeface="Vidaloka" charset="0"/>
      <p:regular r:id="rId49"/>
    </p:embeddedFont>
    <p:embeddedFont>
      <p:font typeface="Roboto" charset="0"/>
      <p:regular r:id="rId50"/>
      <p:bold r:id="rId51"/>
      <p:italic r:id="rId52"/>
    </p:embeddedFont>
  </p:embeddedFontLst>
  <p:custDataLst>
    <p:tags r:id="rId53"/>
  </p:custDataLst>
  <p:defaultTextStyle>
    <a:defPPr>
      <a:defRPr lang="en-US"/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lang="en-US" sz="1400" b="0" i="0" u="none" strike="noStrike" cap="none" dirty="0">
        <a:solidFill>
          <a:srgbClr val="000000"/>
        </a:solidFill>
        <a:latin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>
        <p:scale>
          <a:sx n="90" d="100"/>
          <a:sy n="90" d="100"/>
        </p:scale>
        <p:origin x="-810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5.fntdata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7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17.fntdata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4/5/2023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cf7a3c503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cf7a3c503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9938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15115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59127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42824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10151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50145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65951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2990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;p30">
            <a:extLst>
              <a:ext uri="{0BEC10AA-4BB9-463E-B27E-56FA50A20E3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02E6794-5AC0-4F46-BD08-973349BB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93366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9pPr>
          </a:lstStyle>
          <a:p>
            <a:endParaRPr lang="en-US" dirty="0"/>
          </a:p>
        </p:txBody>
      </p:sp>
      <p:sp>
        <p:nvSpPr>
          <p:cNvPr id="3" name="Google Shape;23;p30">
            <a:extLst>
              <a:ext uri="{E47BB63A-724D-4B77-91D1-627C66849F3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AF1EED5-C730-47FD-8C7B-26C5C3823A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lvl1pPr>
            <a:lvl2pPr marL="914400" lvl="1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lvl2pPr>
            <a:lvl3pPr marL="1371600" lvl="2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lvl3pPr>
            <a:lvl4pPr marL="1828800" lvl="3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lvl4pPr>
            <a:lvl5pPr marL="2286000" lvl="4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lvl5pPr>
            <a:lvl6pPr marL="2743200" lvl="5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lvl6pPr>
            <a:lvl7pPr marL="3200400" lvl="6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lvl7pPr>
            <a:lvl8pPr marL="3657600" lvl="7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lvl8pPr>
            <a:lvl9pPr marL="4114800" lvl="8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lvl9pPr>
          </a:lstStyle>
          <a:p>
            <a:endParaRPr lang="en-US" dirty="0"/>
          </a:p>
        </p:txBody>
      </p:sp>
      <p:sp>
        <p:nvSpPr>
          <p:cNvPr id="4" name="Google Shape;24;p30">
            <a:extLst>
              <a:ext uri="{ED478E3A-B4DC-49F6-B07D-98734239F7E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C12AD68-291E-4DE7-A318-E70FC6256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6217622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942BE921-0F94-4FBB-947F-7A612980D204}" type="slidenum">
              <a:t>‹#›</a:t>
            </a:fld>
            <a:endParaRPr lang="en-US" dirty="0"/>
          </a:p>
        </p:txBody>
      </p:sp>
    </p:spTree>
    <p:extLst>
      <p:ext uri="{29FE67C5-3D1B-4DC4-A659-F6982EAC6034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background-01.png">
            <a:extLst>
              <a:ext uri="{88C70DC9-9A8E-4E1D-8706-206878AA138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A6C581A-3D9C-47CE-A6AA-60B38D8B2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Date Placeholder 1">
            <a:extLst>
              <a:ext uri="{DD7291D6-3F8C-4170-91DE-0A3DC150235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2B3FF99-90BE-4A9D-9B47-5984D4121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4" name="Footer Placeholder 2">
            <a:extLst>
              <a:ext uri="{E2C240B4-1D74-4761-99A7-C7C52920D07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3C5F8FB-DDA0-4AFA-8601-68EB8C22C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Slide Number Placeholder 3">
            <a:extLst>
              <a:ext uri="{F8A09B29-C342-404B-89D8-A313DEDE404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616CF5E-C90F-4E8B-8A95-CB6F36A2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</p:spTree>
    <p:extLst>
      <p:ext uri="{2AB788C5-16E0-4D06-A762-AE4A53B94C6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Table of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13225" y="593367"/>
            <a:ext cx="3583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5001000" y="2590567"/>
            <a:ext cx="24861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5001000" y="3006800"/>
            <a:ext cx="24861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1655200" y="2590567"/>
            <a:ext cx="24861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1655200" y="3006800"/>
            <a:ext cx="24861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5"/>
          </p:nvPr>
        </p:nvSpPr>
        <p:spPr>
          <a:xfrm>
            <a:off x="5001000" y="4965267"/>
            <a:ext cx="24861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6"/>
          </p:nvPr>
        </p:nvSpPr>
        <p:spPr>
          <a:xfrm>
            <a:off x="5001000" y="5381500"/>
            <a:ext cx="24861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7"/>
          </p:nvPr>
        </p:nvSpPr>
        <p:spPr>
          <a:xfrm>
            <a:off x="1655200" y="4965267"/>
            <a:ext cx="2486100" cy="4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400">
                <a:latin typeface="Vidaloka"/>
                <a:ea typeface="Vidaloka"/>
                <a:cs typeface="Vidaloka"/>
                <a:sym typeface="Vidalok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 b="1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8"/>
          </p:nvPr>
        </p:nvSpPr>
        <p:spPr>
          <a:xfrm>
            <a:off x="1655250" y="5381500"/>
            <a:ext cx="2486100" cy="8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9" hasCustomPrompt="1"/>
          </p:nvPr>
        </p:nvSpPr>
        <p:spPr>
          <a:xfrm>
            <a:off x="2378650" y="1738117"/>
            <a:ext cx="10392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 idx="13" hasCustomPrompt="1"/>
          </p:nvPr>
        </p:nvSpPr>
        <p:spPr>
          <a:xfrm>
            <a:off x="5724450" y="1738117"/>
            <a:ext cx="10392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2378700" y="4110317"/>
            <a:ext cx="10392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5724450" y="4110317"/>
            <a:ext cx="1039200" cy="8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3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  <a:defRPr sz="4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87" name="Google Shape;87;p13"/>
          <p:cNvCxnSpPr/>
          <p:nvPr/>
        </p:nvCxnSpPr>
        <p:spPr>
          <a:xfrm>
            <a:off x="-72550" y="365467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3"/>
          <p:cNvCxnSpPr/>
          <p:nvPr/>
        </p:nvCxnSpPr>
        <p:spPr>
          <a:xfrm>
            <a:off x="-72550" y="6503267"/>
            <a:ext cx="9287400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410571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ckground-01.png">
            <a:extLst>
              <a:ext uri="{10201CC2-C81C-4AA0-BD09-2B09CA68A1C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E3E1DD2-9B6B-4C83-AC22-613BE063C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Connector 6">
            <a:extLst>
              <a:ext uri="{4CCC06F9-146C-44FF-A0C2-DAAC242DE8A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2ECAB94-65D2-462C-8924-4B7A28492FE1}"/>
              </a:ext>
            </a:extLst>
          </p:cNvPr>
          <p:cNvCxnSpPr/>
          <p:nvPr/>
        </p:nvCxnSpPr>
        <p:spPr>
          <a:xfrm>
            <a:off x="647463" y="5028081"/>
            <a:ext cx="7849553" cy="0"/>
          </a:xfrm>
          <a:prstGeom prst="line">
            <a:avLst/>
          </a:prstGeom>
          <a:ln w="1206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D766ACA1-A3B2-4DA8-8464-497B0BD3D66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CCDF7E6-8661-4EDE-BD37-97D306767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182" y="1942427"/>
            <a:ext cx="7953182" cy="2946400"/>
          </a:xfrm>
          <a:prstGeom prst="rect">
            <a:avLst/>
          </a:prstGeom>
        </p:spPr>
        <p:txBody>
          <a:bodyPr vert="horz" rtlCol="0" anchor="b"/>
          <a:lstStyle>
            <a:lvl1pPr lvl="0" algn="l">
              <a:lnSpc>
                <a:spcPct val="80000"/>
              </a:lnSpc>
              <a:defRPr lang="en-US" sz="7400" b="1" i="0" cap="all" spc="150" baseline="0" dirty="0">
                <a:solidFill>
                  <a:schemeClr val="tx2"/>
                </a:solidFill>
                <a:latin typeface="Roboto-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>
            <a:extLst>
              <a:ext uri="{1FB3CCB2-E218-4952-B5A9-292258098AA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95AC28B-0A72-4A1F-A59F-5FCDA2258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3460" y="5370780"/>
            <a:ext cx="7946296" cy="1110068"/>
          </a:xfrm>
          <a:prstGeom prst="rect">
            <a:avLst/>
          </a:prstGeom>
        </p:spPr>
        <p:txBody>
          <a:bodyPr vert="horz" lIns="91440" rtlCol="0" anchor="t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buNone/>
              <a:defRPr lang="en-US" sz="2400" i="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-light"/>
              </a:defRPr>
            </a:lvl1pPr>
            <a:lvl2pPr marL="457200" lvl="1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 lang="en-US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5A7D5204-F0B8-4275-A010-2AF76D6E9B8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9A5B310-88CF-454D-B1C3-8B4836D1E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5837" y="64927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800" i="0" dirty="0">
                <a:solidFill>
                  <a:schemeClr val="bg1">
                    <a:lumMod val="50000"/>
                  </a:schemeClr>
                </a:solidFill>
                <a:latin typeface="Roboto-ligh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7" name="Footer Placeholder 4">
            <a:extLst>
              <a:ext uri="{FAD81CEF-F848-4D9B-A7A0-B1D2640B4B1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546B9A7-8A9D-41E0-B12D-09052E138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7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800" i="0" dirty="0">
                <a:solidFill>
                  <a:schemeClr val="bg1">
                    <a:lumMod val="50000"/>
                  </a:schemeClr>
                </a:solidFill>
                <a:latin typeface="Roboto-ligh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8" name="Date Placeholder 3">
            <a:extLst>
              <a:ext uri="{9A96C83C-ABAB-4E9D-988C-64D7596C89F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95893A6-D226-4A98-B6B8-7736DAAD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575" y="64927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8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custDataLst>
      <p:tags r:id="rId1"/>
    </p:custDataLst>
    <p:extLst>
      <p:ext uri="{BB6ED242-CC6E-4D1A-AAFB-81070A5F174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ckground-01.png">
            <a:extLst>
              <a:ext uri="{E5B89A66-E4FD-42B6-BAA9-D5E967A7E65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8985CB7-80C3-47B7-A2CF-A7AD34970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3" name="Straight Connector 10">
            <a:extLst>
              <a:ext uri="{57755065-7C9A-4649-A65E-F5E514A8B64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332F8F6-1AA4-4868-B4B1-CBD4E51DCB3B}"/>
              </a:ext>
            </a:extLst>
          </p:cNvPr>
          <p:cNvCxnSpPr/>
          <p:nvPr/>
        </p:nvCxnSpPr>
        <p:spPr>
          <a:xfrm>
            <a:off x="647463" y="1743014"/>
            <a:ext cx="7849553" cy="0"/>
          </a:xfrm>
          <a:prstGeom prst="line">
            <a:avLst/>
          </a:prstGeom>
          <a:ln w="1206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74826EA0-2B94-4251-AFCD-FAE21DD64E2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C257800-7FC8-4E22-A02D-1D8626DDC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55" y="2037014"/>
            <a:ext cx="7987944" cy="4275355"/>
          </a:xfrm>
          <a:prstGeom prst="rect">
            <a:avLst/>
          </a:prstGeom>
        </p:spPr>
        <p:txBody>
          <a:bodyPr vert="horz" rtlCol="0" anchor="t"/>
          <a:lstStyle>
            <a:lvl1pPr lvl="0" algn="l">
              <a:lnSpc>
                <a:spcPct val="84000"/>
              </a:lnSpc>
              <a:spcBef>
                <a:spcPts val="0"/>
              </a:spcBef>
              <a:defRPr lang="en-US" sz="7000" b="1" i="0" cap="all" spc="150" dirty="0">
                <a:solidFill>
                  <a:schemeClr val="tx2"/>
                </a:solidFill>
                <a:latin typeface="Roboto-black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>
            <a:extLst>
              <a:ext uri="{10303FD7-E884-4E51-96DF-C0085C32A92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5034559-1AEA-4D28-B1A2-12FF85AE3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575" y="777855"/>
            <a:ext cx="7959723" cy="682415"/>
          </a:xfrm>
          <a:prstGeom prst="rect">
            <a:avLst/>
          </a:prstGeom>
        </p:spPr>
        <p:txBody>
          <a:bodyPr vert="horz" rtlCol="0" anchor="b">
            <a:normAutofit/>
          </a:bodyPr>
          <a:lstStyle>
            <a:lvl1pPr marL="0" lvl="0" indent="0">
              <a:lnSpc>
                <a:spcPct val="100000"/>
              </a:lnSpc>
              <a:buNone/>
              <a:defRPr lang="en-US" sz="2400" i="0" dirty="0">
                <a:solidFill>
                  <a:schemeClr val="tx1">
                    <a:lumMod val="50000"/>
                    <a:lumOff val="50000"/>
                  </a:schemeClr>
                </a:solidFill>
                <a:latin typeface="Roboto-light"/>
              </a:defRPr>
            </a:lvl1pPr>
            <a:lvl2pPr marL="457200" lvl="1" indent="0">
              <a:buNone/>
              <a:defRPr lang="en-US" sz="18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lang="en-US" sz="16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lang="en-US" sz="14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>
            <a:extLst>
              <a:ext uri="{C790CA77-6ED2-4CE5-A7AA-6C34591B2A0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291836C-4DBA-4CD0-B20F-4E1294B2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5837" y="64927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800" i="0" dirty="0">
                <a:solidFill>
                  <a:schemeClr val="bg1">
                    <a:lumMod val="50000"/>
                  </a:schemeClr>
                </a:solidFill>
                <a:latin typeface="Roboto-ligh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7" name="Footer Placeholder 4">
            <a:extLst>
              <a:ext uri="{BFF89261-5601-4B36-94C5-46BB02259D7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E615FB0-CAB5-455F-8E10-102281FB3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4927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800" i="0" dirty="0">
                <a:solidFill>
                  <a:schemeClr val="bg1">
                    <a:lumMod val="50000"/>
                  </a:schemeClr>
                </a:solidFill>
                <a:latin typeface="Roboto-ligh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8" name="Date Placeholder 3">
            <a:extLst>
              <a:ext uri="{4F4985B8-4B5E-4783-8644-9B75830193E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1230BF5-027D-4D3D-A604-C448A9E477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6575" y="64927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8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</p:spTree>
    <p:custDataLst>
      <p:tags r:id="rId1"/>
    </p:custDataLst>
    <p:extLst>
      <p:ext uri="{6142FADC-60A3-4BC8-982C-14E34C10AFAF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Title and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9;p32">
            <a:extLst>
              <a:ext uri="{28A73B63-6380-4990-AEAE-7EAF43ACCFC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D6F1E61-F670-4B88-BFE6-107AA113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593366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9pPr>
          </a:lstStyle>
          <a:p>
            <a:endParaRPr lang="en-US" dirty="0"/>
          </a:p>
        </p:txBody>
      </p:sp>
      <p:sp>
        <p:nvSpPr>
          <p:cNvPr id="3" name="Google Shape;30;p32">
            <a:extLst>
              <a:ext uri="{1F1FC1D3-B54C-4DC0-BB9D-48D170176BF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912AC74-60CC-4DD0-8E97-F11580C599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>
            <a:lvl1pPr marL="457200" lvl="0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  <a:defRPr lang="en-US" sz="1400" dirty="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  <a:defRPr lang="en-US" sz="1200" dirty="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  <a:defRPr lang="en-US" sz="1200" dirty="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  <a:defRPr lang="en-US" sz="1200" dirty="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  <a:defRPr lang="en-US" sz="1200" dirty="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  <a:defRPr lang="en-US" sz="1200" dirty="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  <a:defRPr lang="en-US" sz="1200" dirty="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  <a:defRPr lang="en-US" sz="1200" dirty="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  <a:defRPr lang="en-US" sz="1200" dirty="0"/>
            </a:lvl9pPr>
          </a:lstStyle>
          <a:p>
            <a:endParaRPr lang="en-US" dirty="0"/>
          </a:p>
        </p:txBody>
      </p:sp>
      <p:sp>
        <p:nvSpPr>
          <p:cNvPr id="4" name="Google Shape;31;p32">
            <a:extLst>
              <a:ext uri="{3C665ED1-5E5D-445F-A79A-77E5ABF7221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DC030C6-7AE0-4A0C-921C-80A3E768FE0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832399" y="1536633"/>
            <a:ext cx="39999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>
            <a:lvl1pPr marL="457200" lvl="0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  <a:defRPr lang="en-US" sz="1400" dirty="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  <a:defRPr lang="en-US" sz="1200" dirty="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  <a:defRPr lang="en-US" sz="1200" dirty="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  <a:defRPr lang="en-US" sz="1200" dirty="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  <a:defRPr lang="en-US" sz="1200" dirty="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  <a:defRPr lang="en-US" sz="1200" dirty="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  <a:defRPr lang="en-US" sz="1200" dirty="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  <a:defRPr lang="en-US" sz="1200" dirty="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  <a:defRPr lang="en-US" sz="1200" dirty="0"/>
            </a:lvl9pPr>
          </a:lstStyle>
          <a:p>
            <a:endParaRPr lang="en-US" dirty="0"/>
          </a:p>
        </p:txBody>
      </p:sp>
      <p:sp>
        <p:nvSpPr>
          <p:cNvPr id="5" name="Google Shape;32;p32">
            <a:extLst>
              <a:ext uri="{B4CD535B-39EE-48A8-AAC4-D2F3D6E79CC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20C5B8F-953D-4594-8089-2566FCB00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6217622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8C93B38D-AD82-4A63-93AC-4CDDFD53A2D5}" type="slidenum">
              <a:t>‹#›</a:t>
            </a:fld>
            <a:endParaRPr lang="en-US" dirty="0"/>
          </a:p>
        </p:txBody>
      </p:sp>
    </p:spTree>
    <p:extLst>
      <p:ext uri="{5F9D5D26-C7B9-411C-82B2-6D8642AADF9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50687201-3AB1-4403-8BEE-FD14A1233D8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23388C8-507E-4D27-9E48-D7F0416EA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1" y="262192"/>
            <a:ext cx="7953366" cy="9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1">
            <a:extLst>
              <a:ext uri="{06006AAA-DD91-4237-9914-AB812C4B8F6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578AD50-FF90-4C0A-ABB4-CBEC63811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vert="horz" rtlCol="0"/>
          <a:lstStyle/>
          <a:p>
            <a:r>
              <a:rPr lang="en-US" dirty="0"/>
              <a:t>Date</a:t>
            </a:r>
          </a:p>
        </p:txBody>
      </p:sp>
      <p:sp>
        <p:nvSpPr>
          <p:cNvPr id="4" name="Footer Placeholder 2">
            <a:extLst>
              <a:ext uri="{8227BE2C-5AAD-4E84-BB36-C841003531A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58565B0-93CC-4493-B483-645142EC6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vert="horz" rtlCol="0"/>
          <a:lstStyle/>
          <a:p>
            <a:r>
              <a:rPr lang="en-US" dirty="0"/>
              <a:t>Footer</a:t>
            </a:r>
          </a:p>
        </p:txBody>
      </p:sp>
      <p:sp>
        <p:nvSpPr>
          <p:cNvPr id="5" name="Slide Number Placeholder 3">
            <a:extLst>
              <a:ext uri="{9BF430CF-5610-419D-BBFC-8730D637C20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47668E0-07E6-45D6-B83B-FE12C52CF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vert="horz" rtlCol="0"/>
          <a:lstStyle/>
          <a:p>
            <a:r>
              <a:rPr lang="en-US" dirty="0"/>
              <a:t>&lt;#&gt;</a:t>
            </a:r>
          </a:p>
        </p:txBody>
      </p:sp>
    </p:spTree>
    <p:extLst>
      <p:ext uri="{24B3E5DE-8E0A-49B8-8781-506B72424FAC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7;p34">
            <a:extLst>
              <a:ext uri="{41479FC3-9FC4-4602-83F3-573D02A8E82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0E9897B-2AA0-4768-9B65-9C571F3CB353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311700" y="740800"/>
            <a:ext cx="2808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400" dirty="0"/>
            </a:lvl9pPr>
          </a:lstStyle>
          <a:p>
            <a:endParaRPr lang="en-US" dirty="0"/>
          </a:p>
        </p:txBody>
      </p:sp>
      <p:sp>
        <p:nvSpPr>
          <p:cNvPr id="3" name="Google Shape;38;p34">
            <a:extLst>
              <a:ext uri="{59459CBE-53B9-40C2-B97A-ED27774905B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9D4EDBA-D805-4813-B377-21E566935D18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11700" y="1852800"/>
            <a:ext cx="2808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  <a:defRPr lang="en-US" sz="1200" dirty="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  <a:defRPr lang="en-US" sz="1200" dirty="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  <a:defRPr lang="en-US" sz="1200" dirty="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  <a:defRPr lang="en-US" sz="1200" dirty="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  <a:defRPr lang="en-US" sz="1200" dirty="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  <a:defRPr lang="en-US" sz="1200" dirty="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  <a:defRPr lang="en-US" sz="1200" dirty="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  <a:defRPr lang="en-US" sz="1200" dirty="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  <a:defRPr lang="en-US" sz="1200" dirty="0"/>
            </a:lvl9pPr>
          </a:lstStyle>
          <a:p>
            <a:endParaRPr lang="en-US" dirty="0"/>
          </a:p>
        </p:txBody>
      </p:sp>
      <p:sp>
        <p:nvSpPr>
          <p:cNvPr id="4" name="Google Shape;39;p34">
            <a:extLst>
              <a:ext uri="{73F8F326-E803-4679-934F-3E7A6B8782F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EA76F81-652C-494B-A4E4-53E93CB5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6217622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68346351-7381-4315-8755-B7AC411FF4E9}" type="slidenum">
              <a:t>‹#›</a:t>
            </a:fld>
            <a:endParaRPr lang="en-US" dirty="0"/>
          </a:p>
        </p:txBody>
      </p:sp>
    </p:spTree>
    <p:extLst>
      <p:ext uri="{9E4808A0-C0F9-42E1-86F7-183A00C9729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in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1;p35">
            <a:extLst>
              <a:ext uri="{11FDC948-3C43-4A10-B3F7-7399540E258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DD157B8-C8CC-4302-BA2A-4CA32D04C9F8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490250" y="600200"/>
            <a:ext cx="63678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800" dirty="0"/>
            </a:lvl9pPr>
          </a:lstStyle>
          <a:p>
            <a:endParaRPr lang="en-US" dirty="0"/>
          </a:p>
        </p:txBody>
      </p:sp>
      <p:sp>
        <p:nvSpPr>
          <p:cNvPr id="3" name="Google Shape;42;p35">
            <a:extLst>
              <a:ext uri="{BCF0D5A9-93BF-4288-94D0-EEE473F8379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6B38987-169D-45A7-9E8C-12DE08F282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72458" y="6217622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D92A297F-0664-469A-99E9-EC717577C14E}" type="slidenum">
              <a:t>‹#›</a:t>
            </a:fld>
            <a:endParaRPr lang="en-US" dirty="0"/>
          </a:p>
        </p:txBody>
      </p:sp>
    </p:spTree>
    <p:extLst>
      <p:ext uri="{BD3BE79A-FE09-45F4-8E7D-6B6AA45A914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and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4;p36">
            <a:extLst>
              <a:ext uri="{EA278F77-D1AA-415D-893D-CD40047C4D9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16D9BD0-1B80-46F6-98F8-72482DD82290}"/>
              </a:ext>
            </a:extLst>
          </p:cNvPr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spcFirstLastPara="1" vert="horz" wrap="square" lIns="91425" tIns="91425" rIns="91425" bIns="91425" rtlCol="0" anchor="ctr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lang="en-US" sz="1400" b="0" i="0" u="none" strike="noStrike" cap="none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Google Shape;45;p36">
            <a:extLst>
              <a:ext uri="{59FD0056-2109-4CE6-8EA3-3D9237F1BF8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B12B151-34A2-4E30-BC98-EC65F149C160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265500" y="1644233"/>
            <a:ext cx="4045200" cy="19763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4200" dirty="0"/>
            </a:lvl9pPr>
          </a:lstStyle>
          <a:p>
            <a:endParaRPr lang="en-US" dirty="0"/>
          </a:p>
        </p:txBody>
      </p:sp>
      <p:sp>
        <p:nvSpPr>
          <p:cNvPr id="4" name="Google Shape;46;p36">
            <a:extLst>
              <a:ext uri="{D44256BC-3DAE-4F52-8262-4F1D4F63361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2DE2BD5-9EDC-41BF-8C05-F6AE16030951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265500" y="3737433"/>
            <a:ext cx="40452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2100" dirty="0"/>
            </a:lvl9pPr>
          </a:lstStyle>
          <a:p>
            <a:endParaRPr lang="en-US" dirty="0"/>
          </a:p>
        </p:txBody>
      </p:sp>
      <p:sp>
        <p:nvSpPr>
          <p:cNvPr id="5" name="Google Shape;47;p36">
            <a:extLst>
              <a:ext uri="{70543432-BEC5-44CB-A3DE-3422C25A0C8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5066A88-C8EC-4C32-BFBB-46368720C327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4939499" y="965433"/>
            <a:ext cx="3837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lvl1pPr>
            <a:lvl2pPr marL="914400" lvl="1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lvl2pPr>
            <a:lvl3pPr marL="1371600" lvl="2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lvl3pPr>
            <a:lvl4pPr marL="1828800" lvl="3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lvl4pPr>
            <a:lvl5pPr marL="2286000" lvl="4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lvl5pPr>
            <a:lvl6pPr marL="2743200" lvl="5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lvl6pPr>
            <a:lvl7pPr marL="3200400" lvl="6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lvl7pPr>
            <a:lvl8pPr marL="3657600" lvl="7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lvl8pPr>
            <a:lvl9pPr marL="4114800" lvl="8" indent="-31749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lvl9pPr>
          </a:lstStyle>
          <a:p>
            <a:endParaRPr lang="en-US" dirty="0"/>
          </a:p>
        </p:txBody>
      </p:sp>
      <p:sp>
        <p:nvSpPr>
          <p:cNvPr id="6" name="Google Shape;48;p36">
            <a:extLst>
              <a:ext uri="{5488D063-6258-46AA-8BAF-163F997591F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B209C03-44E0-4C64-BD8F-CBBF6B90C25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72458" y="6217622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38B11CE3-F5D3-4213-8B31-9CF5511DE1A5}" type="slidenum">
              <a:t>‹#›</a:t>
            </a:fld>
            <a:endParaRPr lang="en-US" dirty="0"/>
          </a:p>
        </p:txBody>
      </p:sp>
    </p:spTree>
    <p:extLst>
      <p:ext uri="{0BBC8383-35FE-419D-8F3C-BAC3FDCAB22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0;p37">
            <a:extLst>
              <a:ext uri="{5607B401-D92F-4595-8DB3-EE580E95F5F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7F183A1-5628-44FB-849B-768473CA36C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311700" y="5640766"/>
            <a:ext cx="5998800" cy="806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lvl1pPr>
          </a:lstStyle>
          <a:p>
            <a:endParaRPr lang="en-US" dirty="0"/>
          </a:p>
        </p:txBody>
      </p:sp>
      <p:sp>
        <p:nvSpPr>
          <p:cNvPr id="3" name="Google Shape;51;p37">
            <a:extLst>
              <a:ext uri="{10D8D632-8370-4680-9A15-4CBC7E65658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37C84BC-6D8C-4465-B137-CC25C0C92AA0}"/>
              </a:ext>
            </a:extLst>
          </p:cNvPr>
          <p:cNvSpPr>
            <a:spLocks noGrp="1"/>
          </p:cNvSpPr>
          <p:nvPr>
            <p:ph type="sldNum" sz="quarter" idx="1"/>
          </p:nvPr>
        </p:nvSpPr>
        <p:spPr>
          <a:xfrm>
            <a:off x="8472458" y="6217622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9E09D9BC-49D2-401C-91AC-08546F4B098F}" type="slidenum">
              <a:t>‹#›</a:t>
            </a:fld>
            <a:endParaRPr lang="en-US" dirty="0"/>
          </a:p>
        </p:txBody>
      </p:sp>
    </p:spTree>
    <p:extLst>
      <p:ext uri="{63FB0F11-2089-418F-B72B-A19EA48CB4A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3;p38">
            <a:extLst>
              <a:ext uri="{E54B3B4B-F4C0-4189-B7FB-4F7FFC3F9CB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D9EF50A-FE8B-42B0-B339-122FF7776E46}"/>
              </a:ext>
            </a:extLst>
          </p:cNvPr>
          <p:cNvSpPr>
            <a:spLocks noGrp="1"/>
          </p:cNvSpPr>
          <p:nvPr>
            <p:ph type="title" idx="10"/>
          </p:nvPr>
        </p:nvSpPr>
        <p:spPr>
          <a:xfrm>
            <a:off x="311700" y="1474833"/>
            <a:ext cx="85206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lang="en-US" sz="12000" dirty="0"/>
            </a:lvl9pPr>
          </a:lstStyle>
          <a:p>
            <a:r>
              <a:rPr lang="en-US" dirty="0"/>
              <a:t>xx%</a:t>
            </a:r>
          </a:p>
        </p:txBody>
      </p:sp>
      <p:sp>
        <p:nvSpPr>
          <p:cNvPr id="3" name="Google Shape;54;p38">
            <a:extLst>
              <a:ext uri="{4206004C-7E83-4344-9638-EF27EA2763E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8193BE4-DD67-42DD-9B4A-7EECB18C6729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11700" y="4202966"/>
            <a:ext cx="85206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lvl1pPr>
            <a:lvl2pPr marL="914400" lvl="1" indent="-31749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lvl2pPr>
            <a:lvl3pPr marL="1371600" lvl="2" indent="-31749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lvl3pPr>
            <a:lvl4pPr marL="1828800" lvl="3" indent="-31749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lvl4pPr>
            <a:lvl5pPr marL="2286000" lvl="4" indent="-31749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lvl5pPr>
            <a:lvl6pPr marL="2743200" lvl="5" indent="-31749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lvl6pPr>
            <a:lvl7pPr marL="3200400" lvl="6" indent="-31749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lvl7pPr>
            <a:lvl8pPr marL="3657600" lvl="7" indent="-31749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lvl8pPr>
            <a:lvl9pPr marL="4114800" lvl="8" indent="-31749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Char char="■"/>
            </a:lvl9pPr>
          </a:lstStyle>
          <a:p>
            <a:endParaRPr lang="en-US" dirty="0"/>
          </a:p>
        </p:txBody>
      </p:sp>
      <p:sp>
        <p:nvSpPr>
          <p:cNvPr id="4" name="Google Shape;55;p38">
            <a:extLst>
              <a:ext uri="{2C020A01-BA2A-4235-BCA3-2DD6A463BCB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0AC3F33-E7AC-48B1-B3DD-885159B5B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72458" y="6217622"/>
            <a:ext cx="548699" cy="5248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  <a:defRPr lang="en-US" sz="1000" b="0" i="0" u="none" strike="noStrike" cap="none" dirty="0">
                <a:solidFill>
                  <a:srgbClr val="595959"/>
                </a:solidFill>
                <a:latin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3D2D3071-A5C3-462B-A049-232E2B2A4DAF}" type="slidenum">
              <a:t>‹#›</a:t>
            </a:fld>
            <a:endParaRPr lang="en-US" dirty="0"/>
          </a:p>
        </p:txBody>
      </p:sp>
    </p:spTree>
    <p:extLst>
      <p:ext uri="{6417E2FD-7785-4E6A-B46F-C1B32ECD1EED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ckground-01.png">
            <a:extLst>
              <a:ext uri="{40DCED21-9073-4461-837B-3C4A8E1751C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19739B1-CE44-4321-8373-2FD12707640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Date Placeholder 3">
            <a:extLst>
              <a:ext uri="{B725289D-E451-43E1-B2D2-97D6C113211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C6F399A-C0FB-4DDC-926C-27973A1D7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575" y="64927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8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4" name="Footer Placeholder 4">
            <a:extLst>
              <a:ext uri="{9F0A549D-C3C6-4652-A9BC-22AD5A46A37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9B28556-2569-49A7-9C8C-31C74F3EB2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927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800" i="0" dirty="0">
                <a:solidFill>
                  <a:schemeClr val="bg1">
                    <a:lumMod val="50000"/>
                  </a:schemeClr>
                </a:solidFill>
                <a:latin typeface="Roboto-ligh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5">
            <a:extLst>
              <a:ext uri="{27929F58-D8F2-4AB2-8AEF-C8E53BF79AC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E0C3072-DBBE-4534-B61E-BC99C81CC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5837" y="64927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800" i="0" dirty="0">
                <a:solidFill>
                  <a:schemeClr val="bg1">
                    <a:lumMod val="50000"/>
                  </a:schemeClr>
                </a:solidFill>
                <a:latin typeface="Roboto-ligh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6" name="Title Placeholder 1">
            <a:extLst>
              <a:ext uri="{8B8CFD52-BDA0-49F0-8305-0626E9C4BC6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2ACBCDC-77DA-44A8-9BC2-A61446422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1" y="262192"/>
            <a:ext cx="7953366" cy="9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B4C9FF4-F300-4F34-8486-EF11FBB1997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BA67864-E0C3-4ADF-86B6-A430B2B1B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600" y="1825200"/>
            <a:ext cx="7952400" cy="42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9">
            <a:extLst>
              <a:ext uri="{DCA27D7A-9C77-44A4-99EB-697D447B63B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20AD59E-DF78-4EE2-AE2F-EE6CE364BE34}"/>
              </a:ext>
            </a:extLst>
          </p:cNvPr>
          <p:cNvCxnSpPr/>
          <p:nvPr/>
        </p:nvCxnSpPr>
        <p:spPr>
          <a:xfrm>
            <a:off x="647463" y="1362013"/>
            <a:ext cx="7849553" cy="0"/>
          </a:xfrm>
          <a:prstGeom prst="line">
            <a:avLst/>
          </a:prstGeom>
          <a:ln w="1206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</p:sldLayoutIdLst>
  <p:hf sldNum="0" hdr="0" ftr="0" dt="0"/>
  <p:txStyles>
    <p:titleStyle>
      <a:lvl1pPr lvl="0" algn="l" rtl="0">
        <a:lnSpc>
          <a:spcPct val="85000"/>
        </a:lnSpc>
        <a:spcBef>
          <a:spcPct val="0"/>
        </a:spcBef>
        <a:buNone/>
        <a:defRPr lang="en-US" sz="3200" b="1" i="0" dirty="0">
          <a:solidFill>
            <a:schemeClr val="tx2"/>
          </a:solidFill>
          <a:latin typeface="Roboto-black"/>
        </a:defRPr>
      </a:lvl1pPr>
    </p:titleStyle>
    <p:bodyStyle>
      <a:lvl1pPr marL="342900" lvl="0" indent="-342900" algn="l" rtl="0">
        <a:spcBef>
          <a:spcPts val="1200"/>
        </a:spcBef>
        <a:buClr>
          <a:schemeClr val="tx2"/>
        </a:buClr>
        <a:buFont typeface="Arial"/>
        <a:buChar char="•"/>
        <a:defRPr lang="en-US" sz="18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1pPr>
      <a:lvl2pPr marL="742950" lvl="1" indent="-285750" algn="l" rtl="0">
        <a:spcBef>
          <a:spcPct val="20000"/>
        </a:spcBef>
        <a:buClr>
          <a:schemeClr val="tx2"/>
        </a:buClr>
        <a:buFont typeface="Lucida Grande"/>
        <a:buChar char="-"/>
        <a:defRPr lang="en-US" sz="16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2pPr>
      <a:lvl3pPr marL="1143000" lvl="2" indent="-228600" algn="l" rtl="0">
        <a:spcBef>
          <a:spcPct val="20000"/>
        </a:spcBef>
        <a:buClr>
          <a:schemeClr val="tx2"/>
        </a:buClr>
        <a:buFont typeface="Lucida Grande"/>
        <a:buChar char="-"/>
        <a:defRPr lang="en-US" sz="14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3pPr>
      <a:lvl4pPr marL="1600200" lvl="3" indent="-228600" algn="l" rtl="0">
        <a:spcBef>
          <a:spcPct val="20000"/>
        </a:spcBef>
        <a:buClr>
          <a:schemeClr val="tx2"/>
        </a:buClr>
        <a:buFont typeface="Lucida Grande"/>
        <a:buChar char="-"/>
        <a:defRPr lang="en-US" sz="12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4pPr>
      <a:lvl5pPr marL="2057400" lvl="4" indent="-228600" algn="l" rtl="0">
        <a:spcBef>
          <a:spcPct val="20000"/>
        </a:spcBef>
        <a:buClr>
          <a:schemeClr val="tx2"/>
        </a:buClr>
        <a:buFont typeface="Lucida Grande"/>
        <a:buChar char="-"/>
        <a:defRPr lang="en-US" sz="10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5pPr>
      <a:lvl6pPr marL="2514600" lvl="5" indent="-228600" algn="l" rtl="0">
        <a:spcBef>
          <a:spcPct val="20000"/>
        </a:spcBef>
        <a:buClr>
          <a:schemeClr val="tx2"/>
        </a:buClr>
        <a:buFont typeface="Lucida Grande"/>
        <a:buChar char="-"/>
        <a:defRPr lang="en-US" sz="10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6pPr>
      <a:lvl7pPr marL="2971800" lvl="6" indent="-228600" algn="l" rtl="0">
        <a:spcBef>
          <a:spcPct val="20000"/>
        </a:spcBef>
        <a:buClr>
          <a:schemeClr val="tx2"/>
        </a:buClr>
        <a:buFont typeface="Lucida Grande"/>
        <a:buChar char="-"/>
        <a:defRPr lang="en-US" sz="10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7pPr>
      <a:lvl8pPr marL="3429000" lvl="7" indent="-228600" algn="l" rtl="0">
        <a:spcBef>
          <a:spcPct val="20000"/>
        </a:spcBef>
        <a:buClr>
          <a:schemeClr val="tx2"/>
        </a:buClr>
        <a:buFont typeface="Lucida Grande"/>
        <a:buChar char="-"/>
        <a:defRPr lang="en-US" sz="10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8pPr>
      <a:lvl9pPr marL="3886200" lvl="8" indent="-228600" algn="l" rtl="0">
        <a:spcBef>
          <a:spcPct val="20000"/>
        </a:spcBef>
        <a:buClr>
          <a:schemeClr val="tx2"/>
        </a:buClr>
        <a:buFont typeface="Lucida Grande"/>
        <a:buChar char="-"/>
        <a:defRPr lang="en-US" sz="10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Roboto-ligh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background-01.png">
            <a:extLst>
              <a:ext uri="{AAF236AA-76F6-4EE3-A6AB-B09B2E41EA3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29261C6-2704-44BA-8322-70C59DD91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Date Placeholder 3">
            <a:extLst>
              <a:ext uri="{1C9F511D-F0F3-4203-8D6C-3C91B933B36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85CF109-CC1B-4598-ACE0-92EA6EEBB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6575" y="64927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l">
              <a:defRPr lang="en-US" sz="8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4" name="Footer Placeholder 4">
            <a:extLst>
              <a:ext uri="{7A709A1C-0F04-493E-A8ED-52DD52D93DC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08D4163-68BA-4D63-B2FF-42CAD970EA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49274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ctr">
              <a:defRPr lang="en-US" sz="800" i="0" dirty="0">
                <a:solidFill>
                  <a:schemeClr val="bg1">
                    <a:lumMod val="50000"/>
                  </a:schemeClr>
                </a:solidFill>
                <a:latin typeface="Roboto-light"/>
              </a:defRPr>
            </a:lvl1pPr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5">
            <a:extLst>
              <a:ext uri="{5409FC2C-3696-4455-ADCC-68754E733F9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6ADD752-5357-4984-B226-E29287DA5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5837" y="64927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lvl="0" algn="r">
              <a:defRPr lang="en-US" sz="800" i="0" dirty="0">
                <a:solidFill>
                  <a:schemeClr val="bg1">
                    <a:lumMod val="50000"/>
                  </a:schemeClr>
                </a:solidFill>
                <a:latin typeface="Roboto-ligh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6" name="Title Placeholder 1">
            <a:extLst>
              <a:ext uri="{800B7F97-546D-4568-AB9B-C587D298588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E9BE109-0025-44DD-A5DC-DBEEB3CC1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31" y="262192"/>
            <a:ext cx="7953366" cy="95700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29FAE196-AD43-4720-BBC8-3A3C727CB8C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9E551B2-822E-4D8D-93CA-BEC5AEAFDA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3600" y="1825200"/>
            <a:ext cx="7952400" cy="428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9">
            <a:extLst>
              <a:ext uri="{62373FCD-A835-4EB4-AA65-89423E94E0A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77A7918-FCE7-49B2-9F9C-717C3FE743B6}"/>
              </a:ext>
            </a:extLst>
          </p:cNvPr>
          <p:cNvCxnSpPr/>
          <p:nvPr/>
        </p:nvCxnSpPr>
        <p:spPr>
          <a:xfrm>
            <a:off x="647463" y="1362013"/>
            <a:ext cx="7849553" cy="0"/>
          </a:xfrm>
          <a:prstGeom prst="line">
            <a:avLst/>
          </a:prstGeom>
          <a:ln w="12065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sldNum="0" hdr="0" ftr="0" dt="0"/>
  <p:txStyles>
    <p:titleStyle>
      <a:lvl1pPr lvl="0" algn="l" rtl="0">
        <a:lnSpc>
          <a:spcPct val="85000"/>
        </a:lnSpc>
        <a:spcBef>
          <a:spcPct val="0"/>
        </a:spcBef>
        <a:buNone/>
        <a:defRPr lang="en-US" sz="3200" b="1" i="0" dirty="0">
          <a:solidFill>
            <a:schemeClr val="tx2"/>
          </a:solidFill>
          <a:latin typeface="Roboto-black"/>
        </a:defRPr>
      </a:lvl1pPr>
    </p:titleStyle>
    <p:bodyStyle>
      <a:lvl1pPr marL="342900" lvl="0" indent="-342900" algn="l" rtl="0">
        <a:spcBef>
          <a:spcPts val="1200"/>
        </a:spcBef>
        <a:buClr>
          <a:schemeClr val="tx2"/>
        </a:buClr>
        <a:buFont typeface="Arial"/>
        <a:buChar char="•"/>
        <a:defRPr lang="en-US" sz="18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1pPr>
      <a:lvl2pPr marL="742950" lvl="1" indent="-285750" algn="l" rtl="0">
        <a:spcBef>
          <a:spcPct val="20000"/>
        </a:spcBef>
        <a:buClr>
          <a:schemeClr val="tx2"/>
        </a:buClr>
        <a:buFont typeface="Lucida Grande"/>
        <a:buChar char="-"/>
        <a:defRPr lang="en-US" sz="16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2pPr>
      <a:lvl3pPr marL="1143000" lvl="2" indent="-228600" algn="l" rtl="0">
        <a:spcBef>
          <a:spcPct val="20000"/>
        </a:spcBef>
        <a:buClr>
          <a:schemeClr val="tx2"/>
        </a:buClr>
        <a:buFont typeface="Lucida Grande"/>
        <a:buChar char="-"/>
        <a:defRPr lang="en-US" sz="14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3pPr>
      <a:lvl4pPr marL="1600200" lvl="3" indent="-228600" algn="l" rtl="0">
        <a:spcBef>
          <a:spcPct val="20000"/>
        </a:spcBef>
        <a:buClr>
          <a:schemeClr val="tx2"/>
        </a:buClr>
        <a:buFont typeface="Lucida Grande"/>
        <a:buChar char="-"/>
        <a:defRPr lang="en-US" sz="12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4pPr>
      <a:lvl5pPr marL="2057400" lvl="4" indent="-228600" algn="l" rtl="0">
        <a:spcBef>
          <a:spcPct val="20000"/>
        </a:spcBef>
        <a:buClr>
          <a:schemeClr val="tx2"/>
        </a:buClr>
        <a:buFont typeface="Lucida Grande"/>
        <a:buChar char="-"/>
        <a:defRPr lang="en-US" sz="10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5pPr>
      <a:lvl6pPr marL="2514600" lvl="5" indent="-228600" algn="l" rtl="0">
        <a:spcBef>
          <a:spcPct val="20000"/>
        </a:spcBef>
        <a:buClr>
          <a:schemeClr val="tx2"/>
        </a:buClr>
        <a:buFont typeface="Lucida Grande"/>
        <a:buChar char="-"/>
        <a:defRPr lang="en-US" sz="10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6pPr>
      <a:lvl7pPr marL="2971800" lvl="6" indent="-228600" algn="l" rtl="0">
        <a:spcBef>
          <a:spcPct val="20000"/>
        </a:spcBef>
        <a:buClr>
          <a:schemeClr val="tx2"/>
        </a:buClr>
        <a:buFont typeface="Lucida Grande"/>
        <a:buChar char="-"/>
        <a:defRPr lang="en-US" sz="10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7pPr>
      <a:lvl8pPr marL="3429000" lvl="7" indent="-228600" algn="l" rtl="0">
        <a:spcBef>
          <a:spcPct val="20000"/>
        </a:spcBef>
        <a:buClr>
          <a:schemeClr val="tx2"/>
        </a:buClr>
        <a:buFont typeface="Lucida Grande"/>
        <a:buChar char="-"/>
        <a:defRPr lang="en-US" sz="10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8pPr>
      <a:lvl9pPr marL="3886200" lvl="8" indent="-228600" algn="l" rtl="0">
        <a:spcBef>
          <a:spcPct val="20000"/>
        </a:spcBef>
        <a:buClr>
          <a:schemeClr val="tx2"/>
        </a:buClr>
        <a:buFont typeface="Lucida Grande"/>
        <a:buChar char="-"/>
        <a:defRPr lang="en-US" sz="1000" i="0" dirty="0">
          <a:solidFill>
            <a:schemeClr val="tx2">
              <a:lumMod val="60000"/>
              <a:lumOff val="40000"/>
            </a:schemeClr>
          </a:solidFill>
          <a:latin typeface="Roboto-ligh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Roboto-ligh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2;p1">
            <a:extLst>
              <a:ext uri="{1F860F8B-7F91-4042-A3DF-E8B94E0930F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DCF15D8-805B-4190-A5DB-9AABA974226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b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EAD594"/>
              </a:buClr>
              <a:buFont typeface="Lucida Sans"/>
              <a:buNone/>
            </a:pPr>
            <a:r>
              <a:rPr lang="en-US" dirty="0"/>
              <a:t>MULTIPLE </a:t>
            </a:r>
            <a:r>
              <a:rPr lang="en-US" dirty="0" err="1"/>
              <a:t>MYELOMA</a:t>
            </a:r>
            <a:r>
              <a:rPr lang="en-US" dirty="0"/>
              <a:t> </a:t>
            </a:r>
          </a:p>
        </p:txBody>
      </p:sp>
      <p:sp>
        <p:nvSpPr>
          <p:cNvPr id="3" name="Google Shape;63;p1">
            <a:extLst>
              <a:ext uri="{F09C5417-2A20-4C24-8C0B-342D6AB4D52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932D542-5311-4829-96C5-CBF56500B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 fontScale="55000" lnSpcReduction="2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64999"/>
              <a:buNone/>
            </a:pPr>
            <a:r>
              <a:rPr lang="en" sz="2100" b="1" dirty="0">
                <a:latin typeface="+mn-lt"/>
              </a:rPr>
              <a:t>Done by :  Abdalrahman tarawneh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64999"/>
              <a:buNone/>
            </a:pPr>
            <a:r>
              <a:rPr lang="en" sz="2100" b="1" dirty="0">
                <a:latin typeface="+mn-lt"/>
              </a:rPr>
              <a:t>Amro suhimat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64999"/>
              <a:buNone/>
            </a:pPr>
            <a:r>
              <a:rPr lang="en" sz="2100" b="1" dirty="0">
                <a:latin typeface="+mn-lt"/>
              </a:rPr>
              <a:t>Ahmad Harazneh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64999"/>
              <a:buNone/>
            </a:pPr>
            <a:endParaRPr lang="en" sz="2100" b="1" dirty="0">
              <a:latin typeface="+mn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64999"/>
              <a:buNone/>
            </a:pPr>
            <a:r>
              <a:rPr lang="en" sz="2100" b="1" dirty="0">
                <a:latin typeface="+mn-lt"/>
              </a:rPr>
              <a:t>Supervised by </a:t>
            </a:r>
            <a:r>
              <a:rPr lang="en" sz="2100" b="1" dirty="0" smtClean="0">
                <a:latin typeface="+mn-lt"/>
              </a:rPr>
              <a:t>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ct val="64999"/>
              <a:buNone/>
            </a:pPr>
            <a:r>
              <a:rPr lang="en" sz="2100" b="1" dirty="0" smtClean="0">
                <a:latin typeface="+mn-lt"/>
              </a:rPr>
              <a:t>Dr.saddam qudairi</a:t>
            </a:r>
            <a:endParaRPr lang="en" sz="2100" b="1" dirty="0">
              <a:latin typeface="+mn-lt"/>
            </a:endParaRPr>
          </a:p>
        </p:txBody>
      </p:sp>
    </p:spTree>
    <p:extLst>
      <p:ext uri="{39FF8A3B-46B7-457B-8E43-DD7424C33D1D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8;p11">
            <a:extLst>
              <a:ext uri="{296F670C-58B8-4D1E-A890-F9D15173948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81AE8B0-97A0-4A09-B91E-82197CB0193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Clinical features </a:t>
            </a:r>
          </a:p>
        </p:txBody>
      </p:sp>
      <p:sp>
        <p:nvSpPr>
          <p:cNvPr id="3" name="Google Shape;129;p11">
            <a:extLst>
              <a:ext uri="{7990B484-3D3C-426A-A287-8270F76DDE7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B6A6052-65BC-4FE7-A173-50ED5D242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-"/>
            </a:pPr>
            <a:r>
              <a:rPr lang="en" sz="2400" b="1" dirty="0">
                <a:solidFill>
                  <a:schemeClr val="dk1"/>
                </a:solidFill>
                <a:latin typeface="+mn-lt"/>
              </a:rPr>
              <a:t>significant bone pain and pathological fracture 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-"/>
            </a:pPr>
            <a:r>
              <a:rPr lang="en" sz="2400" b="1" dirty="0">
                <a:solidFill>
                  <a:schemeClr val="dk1"/>
                </a:solidFill>
                <a:latin typeface="+mn-lt"/>
              </a:rPr>
              <a:t>Renal failure and proteinuria 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-"/>
            </a:pPr>
            <a:r>
              <a:rPr lang="en" sz="2400" b="1" dirty="0">
                <a:solidFill>
                  <a:schemeClr val="dk1"/>
                </a:solidFill>
                <a:latin typeface="+mn-lt"/>
              </a:rPr>
              <a:t>Hypercalcemia 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-"/>
            </a:pPr>
            <a:r>
              <a:rPr lang="en" sz="2400" b="1" dirty="0">
                <a:solidFill>
                  <a:schemeClr val="dk1"/>
                </a:solidFill>
                <a:latin typeface="+mn-lt"/>
              </a:rPr>
              <a:t>Anemia 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-"/>
            </a:pPr>
            <a:r>
              <a:rPr lang="en" sz="2400" b="1" dirty="0">
                <a:solidFill>
                  <a:schemeClr val="dk1"/>
                </a:solidFill>
                <a:latin typeface="+mn-lt"/>
              </a:rPr>
              <a:t>Recurrent infection .</a:t>
            </a:r>
          </a:p>
        </p:txBody>
      </p:sp>
    </p:spTree>
    <p:extLst>
      <p:ext uri="{FDEAFA42-C13D-40C0-B958-287ED3524EE9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34;p12">
            <a:extLst>
              <a:ext uri="{58629EA3-3D93-4FE7-934B-891B650772A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2139BE2-8F61-4D97-9A47-687E7D9DEA8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</a:pPr>
            <a:r>
              <a:rPr lang="en" sz="3600" b="1" dirty="0">
                <a:latin typeface="+mj-lt"/>
              </a:rPr>
              <a:t> Bone</a:t>
            </a:r>
          </a:p>
        </p:txBody>
      </p:sp>
      <p:sp>
        <p:nvSpPr>
          <p:cNvPr id="3" name="Google Shape;135;p12">
            <a:extLst>
              <a:ext uri="{BFDEA538-0170-46F7-B9A0-6856A184D29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FDE1047-7C37-4D50-BE33-01BBC26B6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 fontScale="85000" lnSpcReduction="20000"/>
          </a:bodyPr>
          <a:lstStyle/>
          <a:p>
            <a:pPr marL="384048" lvl="0" indent="-317373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Libre Franklin"/>
              <a:buChar char="■"/>
            </a:pPr>
            <a:r>
              <a:rPr lang="en" sz="2800" b="1" dirty="0">
                <a:solidFill>
                  <a:srgbClr val="191B0E"/>
                </a:solidFill>
                <a:latin typeface="Libre Franklin"/>
              </a:rPr>
              <a:t>Bone destruction is the major pathologic feature of multiple myeloma.</a:t>
            </a:r>
          </a:p>
          <a:p>
            <a:pPr marL="384048" lvl="0" indent="-317373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Libre Franklin"/>
              <a:buChar char="■"/>
            </a:pPr>
            <a:r>
              <a:rPr lang="en-US" sz="2800" b="0" i="0" dirty="0">
                <a:solidFill>
                  <a:srgbClr val="222222"/>
                </a:solidFill>
                <a:effectLst/>
                <a:latin typeface="-apple-system"/>
              </a:rPr>
              <a:t>The basis of the pathogenesis of myeloma-related bone disease is the uncoupling of the bone-remodeling process. The interaction between myeloma cells and the bone microenvironment ultimately leads to the activation of osteoclasts and suppression of osteoblasts, resulting in bone loss.</a:t>
            </a:r>
            <a:r>
              <a:rPr lang="en" sz="2400" b="1" dirty="0">
                <a:solidFill>
                  <a:srgbClr val="191B0E"/>
                </a:solidFill>
                <a:latin typeface="Libre Franklin"/>
              </a:rPr>
              <a:t>.</a:t>
            </a:r>
          </a:p>
          <a:p>
            <a:pPr marL="342900" lvl="0" indent="-34290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Noto Sans Symbols"/>
              <a:buChar char="⮚"/>
            </a:pPr>
            <a:r>
              <a:rPr lang="en" sz="2400" b="1" dirty="0">
                <a:solidFill>
                  <a:srgbClr val="191B0E"/>
                </a:solidFill>
                <a:latin typeface="Libre Franklin"/>
              </a:rPr>
              <a:t>        The net effect is increased bone resorption, leading to hypercalcemia and pathologic fractures.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59998"/>
              <a:buNone/>
            </a:pPr>
            <a:endParaRPr lang="en-US" b="1" dirty="0">
              <a:latin typeface="+mn-lt"/>
            </a:endParaRPr>
          </a:p>
        </p:txBody>
      </p:sp>
    </p:spTree>
    <p:extLst>
      <p:ext uri="{7B01CC49-534E-40F3-81F7-F59E936E26AC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xmlns="" id="{CFAB6BDD-BEF5-FCAD-9988-5AE3C6AE3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xmlns="" id="{DD51A879-ED8D-EE63-EE6A-A959E0F278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xmlns="" id="{EC251E47-4E3A-EE7F-F7A2-F286B89DB7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8051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775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/>
          <p:cNvSpPr txBox="1"/>
          <p:nvPr/>
        </p:nvSpPr>
        <p:spPr>
          <a:xfrm>
            <a:off x="838200" y="2286000"/>
            <a:ext cx="205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Lytic bone lesion found mainly in the low back, chest, jaw, and skull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sz="2000" dirty="0" smtClean="0"/>
              <a:t>(punched-out lytic lesions)</a:t>
            </a:r>
            <a:endParaRPr lang="en-US" sz="2000" dirty="0"/>
          </a:p>
        </p:txBody>
      </p:sp>
      <p:pic>
        <p:nvPicPr>
          <p:cNvPr id="1026" name="Picture 2" descr="C:\Users\Dell_i3\Desktop\202150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460" y="533400"/>
            <a:ext cx="5867399" cy="558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CE3A7C6E-FA2C-426F-B751-2D839DF428AD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6;p14">
            <a:extLst>
              <a:ext uri="{77C45DA2-8807-412A-9F3C-13C1FECDC38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E3274C0-5709-4C82-8D39-0D9354BA2FA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lang="en-US" dirty="0"/>
          </a:p>
        </p:txBody>
      </p:sp>
      <p:sp>
        <p:nvSpPr>
          <p:cNvPr id="3" name="Google Shape;147;p14">
            <a:extLst>
              <a:ext uri="{6203514E-337B-4E6B-9BCC-166E3DE2F51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640C07D-6B06-478F-8C42-4EA0A7B1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 lang="en-US" dirty="0"/>
          </a:p>
        </p:txBody>
      </p:sp>
      <p:pic>
        <p:nvPicPr>
          <p:cNvPr id="4" name="Google Shape;148;p14">
            <a:extLst>
              <a:ext uri="{EA6FEC86-19FE-4783-9F08-098587E74C5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EF8ED75-B48F-4715-A2AA-6F1AE9C0A7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77550" y="0"/>
            <a:ext cx="8833178" cy="6857998"/>
          </a:xfrm>
          <a:prstGeom prst="rect">
            <a:avLst/>
          </a:prstGeom>
          <a:noFill/>
          <a:ln>
            <a:noFill/>
          </a:ln>
        </p:spPr>
      </p:pic>
    </p:spTree>
    <p:extLst>
      <p:ext uri="{BDF5A02E-4B23-48F1-945C-30B0AD800FB6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3;p15">
            <a:extLst>
              <a:ext uri="{70EDCED5-44C1-40A4-AD5E-A684E2FE957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6C28CD9-4DC7-4109-9E41-903B34ED73B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</a:pPr>
            <a:r>
              <a:rPr lang="en" sz="3600" b="1" dirty="0">
                <a:latin typeface="+mj-lt"/>
              </a:rPr>
              <a:t> Humoral immunity </a:t>
            </a:r>
          </a:p>
        </p:txBody>
      </p:sp>
      <p:sp>
        <p:nvSpPr>
          <p:cNvPr id="3" name="Google Shape;154;p15">
            <a:extLst>
              <a:ext uri="{B6964966-B7A7-4EAC-8E19-E9E6E79467A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E89D3D8-2608-47FA-9F7B-FEB40559C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2500"/>
              <a:buNone/>
            </a:pPr>
            <a:r>
              <a:rPr lang="en" sz="2800" b="1" dirty="0">
                <a:solidFill>
                  <a:schemeClr val="dk1"/>
                </a:solidFill>
                <a:latin typeface="+mn-lt"/>
              </a:rPr>
              <a:t>The most common cause of death in patients with multiple myeloma is infection. </a:t>
            </a:r>
          </a:p>
          <a:p>
            <a:pPr marL="0" indent="0">
              <a:spcBef>
                <a:spcPts val="1200"/>
              </a:spcBef>
              <a:buSzPct val="112500"/>
              <a:buNone/>
            </a:pPr>
            <a:r>
              <a:rPr lang="en-US" sz="3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MM Compromises the function of normal B cells </a:t>
            </a:r>
            <a:r>
              <a:rPr lang="en-US" sz="3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3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production </a:t>
            </a:r>
            <a:r>
              <a:rPr lang="en-US" sz="3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of functional antibodies often is profoundly depressed </a:t>
            </a:r>
            <a:r>
              <a:rPr lang="en-US" sz="3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 </a:t>
            </a:r>
            <a:r>
              <a:rPr lang="en-US" sz="3200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patients are at high risk for bacterial </a:t>
            </a:r>
            <a:r>
              <a:rPr lang="en-US" sz="3200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infections.(especially of the lung or urinary tract )</a:t>
            </a:r>
            <a:endParaRPr lang="en-US" sz="3200" dirty="0">
              <a:solidFill>
                <a:srgbClr val="415665"/>
              </a:solidFill>
              <a:latin typeface="Source Sans Pro"/>
              <a:ea typeface="Source Sans Pro"/>
              <a:cs typeface="Source Sans Pr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112500"/>
              <a:buNone/>
            </a:pPr>
            <a:endParaRPr lang="en" sz="3200" b="1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4B9C32AF-1F65-4B8B-8EE3-C51F31EE23A7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59;p16">
            <a:extLst>
              <a:ext uri="{8DEACBE4-6BFA-4EB6-865A-4A2A18560B5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F11781F-F4AC-4F8C-8AF7-167FB46871AB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7500"/>
              <a:buNone/>
            </a:pPr>
            <a:r>
              <a:rPr lang="en" sz="3200" b="1" dirty="0">
                <a:latin typeface="+mj-lt"/>
              </a:rPr>
              <a:t>Renal dysfunction </a:t>
            </a:r>
          </a:p>
        </p:txBody>
      </p:sp>
      <p:sp>
        <p:nvSpPr>
          <p:cNvPr id="3" name="Google Shape;160;p16">
            <a:extLst>
              <a:ext uri="{263C5647-9CD5-43F5-AAD7-D92AD1CC1C6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5615895-281E-411F-8906-682E1D552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indent="-381000">
              <a:spcBef>
                <a:spcPts val="600"/>
              </a:spcBef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Several pathologic effects of MM: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obstructive </a:t>
            </a:r>
            <a:r>
              <a:rPr lang="en-US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proteinaceous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casts; composed of </a:t>
            </a:r>
            <a:r>
              <a:rPr lang="en-US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Bence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jones proteins in the distal tubules.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Light chain deposition in the glomeruli or the </a:t>
            </a:r>
            <a:r>
              <a:rPr lang="en-US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interstitium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either as amyloid or linear deposits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may contribute to renal damage. 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Hypercalcemia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 lead to dehydration and renal stones,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Bacterial pyelonephritis</a:t>
            </a:r>
            <a:r>
              <a:rPr lang="en-US" dirty="0" smtClean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,</a:t>
            </a:r>
          </a:p>
          <a:p>
            <a:pPr marL="533400" indent="-457200">
              <a:spcBef>
                <a:spcPts val="600"/>
              </a:spcBef>
              <a:buClr>
                <a:srgbClr val="0DB7C4"/>
              </a:buClr>
              <a:buSzPts val="2400"/>
              <a:buAutoNum type="arabicParenR"/>
            </a:pPr>
            <a:r>
              <a:rPr lang="en-US" b="1" dirty="0" smtClean="0">
                <a:solidFill>
                  <a:srgbClr val="415665"/>
                </a:solidFill>
                <a:latin typeface="Source Sans Pro"/>
                <a:ea typeface="Source Sans Pro"/>
              </a:rPr>
              <a:t>NSAIDS USE FOR BONE PAIN</a:t>
            </a:r>
            <a:endParaRPr lang="en" b="1" dirty="0">
              <a:solidFill>
                <a:schemeClr val="dk1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" b="1" dirty="0" smtClean="0">
              <a:solidFill>
                <a:schemeClr val="dk1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" b="1" dirty="0">
              <a:solidFill>
                <a:schemeClr val="dk1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" b="1" dirty="0" smtClean="0">
              <a:solidFill>
                <a:schemeClr val="dk1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" b="1" dirty="0">
              <a:solidFill>
                <a:schemeClr val="dk1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" b="1" dirty="0" smtClean="0">
              <a:solidFill>
                <a:schemeClr val="dk1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" b="1" dirty="0">
              <a:solidFill>
                <a:schemeClr val="dk1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" b="1" dirty="0" smtClean="0">
              <a:solidFill>
                <a:schemeClr val="dk1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" b="1" dirty="0">
              <a:solidFill>
                <a:schemeClr val="dk1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" b="1" dirty="0" smtClean="0">
              <a:solidFill>
                <a:schemeClr val="dk1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" b="1" dirty="0">
              <a:solidFill>
                <a:schemeClr val="dk1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" b="1" dirty="0" smtClean="0">
              <a:solidFill>
                <a:schemeClr val="dk1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" b="1" dirty="0">
              <a:solidFill>
                <a:schemeClr val="dk1"/>
              </a:solidFill>
              <a:latin typeface="+mn-lt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har char="-"/>
            </a:pPr>
            <a:endParaRPr lang="en" b="1" dirty="0" smtClean="0">
              <a:solidFill>
                <a:schemeClr val="dk1"/>
              </a:solidFill>
              <a:latin typeface="+mn-lt"/>
            </a:endParaRP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latin typeface="+mn-lt"/>
              </a:rPr>
              <a:t>NSAIDs </a:t>
            </a:r>
            <a:r>
              <a:rPr lang="en" b="1" dirty="0">
                <a:solidFill>
                  <a:schemeClr val="dk1"/>
                </a:solidFill>
                <a:latin typeface="+mn-lt"/>
              </a:rPr>
              <a:t>use for bone pain .</a:t>
            </a:r>
          </a:p>
          <a:p>
            <a:pPr marL="1143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dk1"/>
                </a:solidFill>
                <a:latin typeface="+mn-lt"/>
              </a:rPr>
              <a:t> </a:t>
            </a:r>
            <a:endParaRPr lang="en" b="1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EA1AF544-25C2-459E-9D06-215792437B35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65;p17">
            <a:extLst>
              <a:ext uri="{80DDE41E-6FAE-474E-ABF1-B5B304F0E15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BB782A0-24A5-4A71-90FF-BDA62911773D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lang="en" sz="4000" b="1" dirty="0">
                <a:latin typeface="+mj-lt"/>
              </a:rPr>
              <a:t>Hypercalcemia </a:t>
            </a:r>
          </a:p>
        </p:txBody>
      </p:sp>
      <p:sp>
        <p:nvSpPr>
          <p:cNvPr id="3" name="Google Shape;166;p17">
            <a:extLst>
              <a:ext uri="{3271291E-54A7-4A6C-B0A1-DB3436F04C1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0083793-C350-43B4-9803-4F15422CF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●"/>
            </a:pPr>
            <a:r>
              <a:rPr lang="en" sz="2400" b="1" dirty="0">
                <a:solidFill>
                  <a:schemeClr val="dk1"/>
                </a:solidFill>
                <a:latin typeface="+mn-lt"/>
              </a:rPr>
              <a:t>At the time of diagnosis approximately 25% of patients with mm have Hypercalcemia , typically it’s the result of osteolytic bone destruction. 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5000"/>
              <a:buChar char="●"/>
            </a:pPr>
            <a:r>
              <a:rPr lang="en" sz="2400" b="1" dirty="0">
                <a:solidFill>
                  <a:schemeClr val="dk1"/>
                </a:solidFill>
                <a:latin typeface="+mn-lt"/>
              </a:rPr>
              <a:t>It Can be asymptomatic ( calcium level &lt; 12mg/dl ) or symptomatic ( anorexia , nausea , polyurea , constipation , weakness and confusion ) .</a:t>
            </a: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ct val="100000"/>
              <a:buNone/>
            </a:pPr>
            <a:endParaRPr lang="en-US" sz="2400" b="1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3AC7EAA2-B7F6-4213-8CF3-870AB7AC315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Anemia</a:t>
            </a:r>
            <a:endParaRPr lang="ar-JO" dirty="0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4000" dirty="0" err="1" smtClean="0">
                <a:solidFill>
                  <a:schemeClr val="tx1"/>
                </a:solidFill>
              </a:rPr>
              <a:t>Normocytic,normochromic</a:t>
            </a:r>
            <a:endParaRPr lang="en-US" sz="4000" dirty="0" smtClean="0">
              <a:solidFill>
                <a:schemeClr val="tx1"/>
              </a:solidFill>
            </a:endParaRPr>
          </a:p>
          <a:p>
            <a:r>
              <a:rPr lang="en-US" sz="4000" dirty="0" err="1" smtClean="0">
                <a:solidFill>
                  <a:schemeClr val="tx1"/>
                </a:solidFill>
              </a:rPr>
              <a:t>Muilifactorial</a:t>
            </a:r>
            <a:r>
              <a:rPr lang="en-US" sz="4000" dirty="0" smtClean="0">
                <a:solidFill>
                  <a:schemeClr val="tx1"/>
                </a:solidFill>
              </a:rPr>
              <a:t>:</a:t>
            </a:r>
          </a:p>
          <a:p>
            <a:pPr marL="11430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Bone marrow elements are replaced by malignant </a:t>
            </a:r>
            <a:r>
              <a:rPr lang="en-US" sz="4000" dirty="0" err="1" smtClean="0">
                <a:solidFill>
                  <a:schemeClr val="tx1"/>
                </a:solidFill>
              </a:rPr>
              <a:t>palsma</a:t>
            </a:r>
            <a:r>
              <a:rPr lang="en-US" sz="4000" dirty="0" smtClean="0">
                <a:solidFill>
                  <a:schemeClr val="tx1"/>
                </a:solidFill>
              </a:rPr>
              <a:t> cells, resulting in anemia, leukopenia, and thrombocytopenia .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114300" indent="0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Renal </a:t>
            </a:r>
            <a:r>
              <a:rPr lang="en-US" sz="4000" dirty="0" err="1" smtClean="0">
                <a:solidFill>
                  <a:schemeClr val="tx1"/>
                </a:solidFill>
              </a:rPr>
              <a:t>failure”low</a:t>
            </a:r>
            <a:r>
              <a:rPr lang="en-US" sz="4000" dirty="0" smtClean="0">
                <a:solidFill>
                  <a:schemeClr val="tx1"/>
                </a:solidFill>
              </a:rPr>
              <a:t> EPO”</a:t>
            </a:r>
          </a:p>
          <a:p>
            <a:pPr marL="114300" indent="0">
              <a:buNone/>
            </a:pP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9483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1;p18">
            <a:extLst>
              <a:ext uri="{41BAFEBF-F7BE-45B0-A91B-5F000762E13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C2B2B27-E1EA-485D-BB5E-6888D3BF2C5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+mj-lt"/>
              </a:rPr>
              <a:t>Hyperviscosity syndrome </a:t>
            </a:r>
          </a:p>
        </p:txBody>
      </p:sp>
      <p:sp>
        <p:nvSpPr>
          <p:cNvPr id="3" name="Google Shape;172;p18">
            <a:extLst>
              <a:ext uri="{EE02E2FE-D04D-4112-BE1C-54EC5956C6ED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33969C6-69E0-4567-B904-49B5BF061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384048" lvl="0" indent="-355473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Libre Franklin"/>
              <a:buChar char="■"/>
            </a:pPr>
            <a:r>
              <a:rPr lang="en" b="1" dirty="0">
                <a:solidFill>
                  <a:schemeClr val="dk1"/>
                </a:solidFill>
                <a:latin typeface="Libre Franklin"/>
              </a:rPr>
              <a:t>Although more common in Waldenström's macroglobulinemia (due to elevated IgM), hyperviscosity syndrome can also occur in patients with multiple myeloma (MM).  </a:t>
            </a:r>
          </a:p>
          <a:p>
            <a:pPr marL="384048" lvl="0" indent="-355473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Libre Franklin"/>
              <a:buChar char="■"/>
            </a:pPr>
            <a:r>
              <a:rPr lang="en" b="1" dirty="0">
                <a:solidFill>
                  <a:schemeClr val="dk1"/>
                </a:solidFill>
                <a:latin typeface="Libre Franklin"/>
              </a:rPr>
              <a:t>The hyperviscosity in myeloma is typically due to increased serum protein content with large molecular size, abnormal polymerization, and abnormal immunoglobulin shape.  </a:t>
            </a:r>
          </a:p>
          <a:p>
            <a:pPr marL="76200">
              <a:buClr>
                <a:srgbClr val="0DB7C4"/>
              </a:buClr>
              <a:buSzPts val="2400"/>
            </a:pP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Characterized by the following:</a:t>
            </a:r>
          </a:p>
          <a:p>
            <a:pPr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Visual impairment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: due to venous congestion &amp; retinal hemorrhages </a:t>
            </a:r>
          </a:p>
          <a:p>
            <a:pPr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Neurologic problems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such as headaches, dizziness, deafness, due to sluggish venous blood flow</a:t>
            </a:r>
          </a:p>
          <a:p>
            <a:pPr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Bleeding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 due to formation of complexes between </a:t>
            </a:r>
            <a:r>
              <a:rPr lang="en-US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macroglobulins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&amp; clotting factors as well as interference with platelet function</a:t>
            </a:r>
          </a:p>
          <a:p>
            <a:pPr indent="-381000">
              <a:buClr>
                <a:srgbClr val="0DB7C4"/>
              </a:buClr>
              <a:buSzPts val="2400"/>
              <a:buFont typeface="Source Sans Pro"/>
              <a:buChar char="▹"/>
            </a:pPr>
            <a:r>
              <a:rPr lang="en-US" dirty="0" err="1">
                <a:solidFill>
                  <a:srgbClr val="7030A0"/>
                </a:solidFill>
                <a:latin typeface="Source Sans Pro"/>
                <a:ea typeface="Source Sans Pro"/>
                <a:cs typeface="Source Sans Pro"/>
              </a:rPr>
              <a:t>Cryoglobulinemia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the precipitation of </a:t>
            </a:r>
            <a:r>
              <a:rPr lang="en-US" dirty="0" err="1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macroglobulins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 at low temperatures 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  <a:sym typeface="Wingdings" pitchFamily="2" charset="2"/>
              </a:rPr>
              <a:t></a:t>
            </a:r>
            <a:r>
              <a:rPr lang="en-US" dirty="0">
                <a:solidFill>
                  <a:srgbClr val="415665"/>
                </a:solidFill>
                <a:latin typeface="Source Sans Pro"/>
                <a:ea typeface="Source Sans Pro"/>
                <a:cs typeface="Source Sans Pro"/>
              </a:rPr>
              <a:t>Raynaud phenomenon.</a:t>
            </a:r>
          </a:p>
          <a:p>
            <a:pPr marL="28575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None/>
            </a:pPr>
            <a:endParaRPr lang="en" b="1" dirty="0">
              <a:solidFill>
                <a:schemeClr val="dk1"/>
              </a:solidFill>
              <a:latin typeface="Libre Franklin"/>
            </a:endParaRPr>
          </a:p>
        </p:txBody>
      </p:sp>
    </p:spTree>
    <p:extLst>
      <p:ext uri="{0FDCBC16-6D22-40EE-92CF-B628D03FEF6B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8"/>
          <p:cNvSpPr txBox="1">
            <a:spLocks noGrp="1"/>
          </p:cNvSpPr>
          <p:nvPr>
            <p:ph type="title"/>
          </p:nvPr>
        </p:nvSpPr>
        <p:spPr>
          <a:xfrm>
            <a:off x="413322" y="570052"/>
            <a:ext cx="35838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Table of contents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62" name="Google Shape;262;p38"/>
          <p:cNvSpPr txBox="1">
            <a:spLocks noGrp="1"/>
          </p:cNvSpPr>
          <p:nvPr>
            <p:ph type="subTitle" idx="3"/>
          </p:nvPr>
        </p:nvSpPr>
        <p:spPr>
          <a:xfrm>
            <a:off x="328774" y="3023135"/>
            <a:ext cx="3000054" cy="724406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/>
            <a:r>
              <a:rPr lang="en" sz="2000" b="1" dirty="0">
                <a:solidFill>
                  <a:schemeClr val="tx1"/>
                </a:solidFill>
                <a:latin typeface="Libre Franklin"/>
              </a:rPr>
              <a:t>Definition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63" name="Google Shape;263;p38"/>
          <p:cNvSpPr txBox="1">
            <a:spLocks noGrp="1"/>
          </p:cNvSpPr>
          <p:nvPr>
            <p:ph type="subTitle" idx="1"/>
          </p:nvPr>
        </p:nvSpPr>
        <p:spPr>
          <a:xfrm>
            <a:off x="3417900" y="3130231"/>
            <a:ext cx="2486100" cy="357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/>
            <a:r>
              <a:rPr lang="en-US" b="1" dirty="0">
                <a:solidFill>
                  <a:schemeClr val="tx1"/>
                </a:solidFill>
              </a:rPr>
              <a:t>Etiology – risk factor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66" name="Google Shape;266;p38"/>
          <p:cNvSpPr txBox="1">
            <a:spLocks noGrp="1"/>
          </p:cNvSpPr>
          <p:nvPr>
            <p:ph type="subTitle" idx="5"/>
          </p:nvPr>
        </p:nvSpPr>
        <p:spPr>
          <a:xfrm>
            <a:off x="2975834" y="4518757"/>
            <a:ext cx="2730833" cy="106186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5715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ct val="100000"/>
            </a:pPr>
            <a:r>
              <a:rPr lang="en" sz="2400" b="1" dirty="0">
                <a:solidFill>
                  <a:schemeClr val="tx1"/>
                </a:solidFill>
                <a:latin typeface="Libre Franklin"/>
              </a:rPr>
              <a:t>Lab findings and diagnosis</a:t>
            </a:r>
          </a:p>
        </p:txBody>
      </p:sp>
      <p:sp>
        <p:nvSpPr>
          <p:cNvPr id="267" name="Google Shape;267;p38"/>
          <p:cNvSpPr txBox="1">
            <a:spLocks noGrp="1"/>
          </p:cNvSpPr>
          <p:nvPr>
            <p:ph type="subTitle" idx="6"/>
          </p:nvPr>
        </p:nvSpPr>
        <p:spPr>
          <a:xfrm>
            <a:off x="6156435" y="4561388"/>
            <a:ext cx="2730833" cy="57299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5715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ct val="100000"/>
            </a:pPr>
            <a:r>
              <a:rPr lang="en" sz="2400" b="1" dirty="0">
                <a:solidFill>
                  <a:schemeClr val="tx1"/>
                </a:solidFill>
                <a:latin typeface="Libre Franklin"/>
              </a:rPr>
              <a:t>Management </a:t>
            </a:r>
          </a:p>
        </p:txBody>
      </p:sp>
      <p:sp>
        <p:nvSpPr>
          <p:cNvPr id="268" name="Google Shape;268;p38"/>
          <p:cNvSpPr txBox="1">
            <a:spLocks noGrp="1"/>
          </p:cNvSpPr>
          <p:nvPr>
            <p:ph type="subTitle" idx="7"/>
          </p:nvPr>
        </p:nvSpPr>
        <p:spPr>
          <a:xfrm>
            <a:off x="412150" y="4893376"/>
            <a:ext cx="2486100" cy="52522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0" indent="0"/>
            <a:r>
              <a:rPr lang="en" sz="2400" b="1" dirty="0">
                <a:solidFill>
                  <a:schemeClr val="tx1"/>
                </a:solidFill>
                <a:latin typeface="Libre Franklin"/>
              </a:rPr>
              <a:t>Clinical features</a:t>
            </a:r>
            <a:endParaRPr b="1" dirty="0">
              <a:solidFill>
                <a:schemeClr val="tx1"/>
              </a:solidFill>
            </a:endParaRPr>
          </a:p>
        </p:txBody>
      </p:sp>
      <p:sp>
        <p:nvSpPr>
          <p:cNvPr id="270" name="Google Shape;270;p38"/>
          <p:cNvSpPr txBox="1">
            <a:spLocks noGrp="1"/>
          </p:cNvSpPr>
          <p:nvPr>
            <p:ph type="title" idx="9"/>
          </p:nvPr>
        </p:nvSpPr>
        <p:spPr>
          <a:xfrm>
            <a:off x="1135625" y="2150556"/>
            <a:ext cx="1039150" cy="64118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01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71" name="Google Shape;271;p38"/>
          <p:cNvSpPr txBox="1">
            <a:spLocks noGrp="1"/>
          </p:cNvSpPr>
          <p:nvPr>
            <p:ph type="title" idx="13"/>
          </p:nvPr>
        </p:nvSpPr>
        <p:spPr>
          <a:xfrm>
            <a:off x="3885376" y="2150556"/>
            <a:ext cx="1039200" cy="667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02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72" name="Google Shape;272;p38"/>
          <p:cNvSpPr txBox="1">
            <a:spLocks noGrp="1"/>
          </p:cNvSpPr>
          <p:nvPr>
            <p:ph type="title" idx="14"/>
          </p:nvPr>
        </p:nvSpPr>
        <p:spPr>
          <a:xfrm>
            <a:off x="1135625" y="4031537"/>
            <a:ext cx="1039200" cy="667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04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73" name="Google Shape;273;p38"/>
          <p:cNvSpPr txBox="1">
            <a:spLocks noGrp="1"/>
          </p:cNvSpPr>
          <p:nvPr>
            <p:ph type="title" idx="15"/>
          </p:nvPr>
        </p:nvSpPr>
        <p:spPr>
          <a:xfrm>
            <a:off x="3821651" y="4040078"/>
            <a:ext cx="1039200" cy="6675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r>
              <a:rPr lang="en" dirty="0">
                <a:solidFill>
                  <a:schemeClr val="tx1"/>
                </a:solidFill>
              </a:rPr>
              <a:t>05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27615" y="2150556"/>
            <a:ext cx="85408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ts val="4000"/>
            </a:pPr>
            <a:r>
              <a:rPr lang="en" sz="3800" b="1" dirty="0">
                <a:solidFill>
                  <a:schemeClr val="tx1"/>
                </a:solidFill>
                <a:latin typeface="Vidaloka"/>
                <a:sym typeface="Vidaloka"/>
              </a:rPr>
              <a:t>03</a:t>
            </a:r>
          </a:p>
          <a:p>
            <a:pPr lvl="0" algn="ctr"/>
            <a:endParaRPr lang="en" b="1" dirty="0">
              <a:solidFill>
                <a:schemeClr val="tx1"/>
              </a:solidFill>
            </a:endParaRPr>
          </a:p>
        </p:txBody>
      </p:sp>
      <p:sp>
        <p:nvSpPr>
          <p:cNvPr id="18" name="Google Shape;273;p38"/>
          <p:cNvSpPr txBox="1">
            <a:spLocks/>
          </p:cNvSpPr>
          <p:nvPr/>
        </p:nvSpPr>
        <p:spPr>
          <a:xfrm>
            <a:off x="6942495" y="4040078"/>
            <a:ext cx="1039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Vidaloka"/>
              <a:buNone/>
              <a:defRPr sz="3800" b="0" i="0" u="none" strike="noStrike" cap="none">
                <a:solidFill>
                  <a:schemeClr val="accent1"/>
                </a:solidFill>
                <a:latin typeface="Vidaloka"/>
                <a:ea typeface="Vidaloka"/>
                <a:cs typeface="Vidaloka"/>
                <a:sym typeface="Vidaloka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b="1" dirty="0">
                <a:solidFill>
                  <a:schemeClr val="tx1"/>
                </a:solidFill>
              </a:rPr>
              <a:t>06</a:t>
            </a:r>
          </a:p>
        </p:txBody>
      </p:sp>
      <p:sp>
        <p:nvSpPr>
          <p:cNvPr id="21" name="Google Shape;263;p38"/>
          <p:cNvSpPr txBox="1">
            <a:spLocks noGrp="1"/>
          </p:cNvSpPr>
          <p:nvPr>
            <p:ph type="subTitle" idx="1"/>
          </p:nvPr>
        </p:nvSpPr>
        <p:spPr>
          <a:xfrm>
            <a:off x="6156435" y="3272424"/>
            <a:ext cx="2486100" cy="22582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marL="5715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</a:pPr>
            <a:r>
              <a:rPr lang="en" sz="2400" b="1" dirty="0">
                <a:solidFill>
                  <a:schemeClr val="tx1"/>
                </a:solidFill>
                <a:latin typeface="Libre Franklin"/>
              </a:rPr>
              <a:t>Genetic mutations - MGUS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7;p19">
            <a:extLst>
              <a:ext uri="{E2149DA4-2270-47BC-97AC-201C503D8DC0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07BF2E8-5A66-4848-969B-2F8AACBFC1F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lang="en-US" dirty="0"/>
          </a:p>
        </p:txBody>
      </p:sp>
      <p:sp>
        <p:nvSpPr>
          <p:cNvPr id="3" name="Google Shape;178;p19">
            <a:extLst>
              <a:ext uri="{05CE140D-2329-46CE-AEA7-C2D095662AC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3D43DC1-B23F-4440-B571-AF76AA18B0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 lang="en-US" dirty="0"/>
          </a:p>
        </p:txBody>
      </p:sp>
      <p:pic>
        <p:nvPicPr>
          <p:cNvPr id="4" name="Google Shape;179;p19">
            <a:extLst>
              <a:ext uri="{2C805731-5822-45CC-898B-7F54DC8E08F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1B21CBA-44A1-4A1E-8E54-B766FAD2E32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933"/>
            <a:ext cx="9282001" cy="6856134"/>
          </a:xfrm>
          <a:prstGeom prst="rect">
            <a:avLst/>
          </a:prstGeom>
          <a:noFill/>
          <a:ln>
            <a:noFill/>
          </a:ln>
        </p:spPr>
      </p:pic>
    </p:spTree>
    <p:extLst>
      <p:ext uri="{24A353AA-0601-4E41-920C-6616F6FB4DEC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84;p20">
            <a:extLst>
              <a:ext uri="{51BBD0DE-F33F-4AA9-BC2F-C28549F9CB9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EF56AC6C-E2E5-4A3A-BA72-3948D80487B7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lang="en-US" dirty="0"/>
          </a:p>
        </p:txBody>
      </p:sp>
      <p:sp>
        <p:nvSpPr>
          <p:cNvPr id="3" name="Google Shape;185;p20">
            <a:extLst>
              <a:ext uri="{6A363E2E-88AF-4969-8337-F4DC63CF089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38AF261-7A0F-49A1-B687-9BAF653D47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 lang="en-US" dirty="0"/>
          </a:p>
        </p:txBody>
      </p:sp>
      <p:pic>
        <p:nvPicPr>
          <p:cNvPr id="4" name="Google Shape;186;p20">
            <a:extLst>
              <a:ext uri="{9C1EAEDF-39DB-4E21-9B88-34C76D80D58F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89C8EFA-0A28-4D2D-BFB3-05165FFD3C0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8ADF68F8-845D-40D8-869B-9D5B12E005D6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1;p21">
            <a:extLst>
              <a:ext uri="{C8DFACCF-752E-4B8E-8388-93FAFBDB142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DA1832E3-E653-490F-A982-C3B35601ED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Lap findings </a:t>
            </a:r>
          </a:p>
        </p:txBody>
      </p:sp>
      <p:sp>
        <p:nvSpPr>
          <p:cNvPr id="3" name="Google Shape;192;p21">
            <a:extLst>
              <a:ext uri="{71EFC2EA-4DF3-41F6-AB36-6B58DBBFC87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C7D2086-77C3-4039-AEFC-F6BBE87AEA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 lang="en-US" dirty="0"/>
          </a:p>
        </p:txBody>
      </p:sp>
      <p:pic>
        <p:nvPicPr>
          <p:cNvPr id="4" name="Google Shape;193;p21">
            <a:extLst>
              <a:ext uri="{98FEEF6E-EFC0-4C01-8BE7-D263519AF75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7243A4B-3600-4816-9EB3-6B1AD509B24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2311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FEF0F287-665D-4D56-B98E-664B31787DBB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8;p22">
            <a:extLst>
              <a:ext uri="{55C71DEC-C7C8-403E-AD72-EB201CD62E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1BDA021-AD0B-4474-A185-ED91BDA08F3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lang="en" sz="4000" b="1" dirty="0">
                <a:solidFill>
                  <a:schemeClr val="dk1"/>
                </a:solidFill>
                <a:latin typeface="+mj-lt"/>
              </a:rPr>
              <a:t>Diagnosis </a:t>
            </a:r>
          </a:p>
        </p:txBody>
      </p:sp>
      <p:sp>
        <p:nvSpPr>
          <p:cNvPr id="3" name="Google Shape;199;p22">
            <a:extLst>
              <a:ext uri="{192AC87D-6725-4C38-BABB-7145AC84ED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E3C5BDD-C42D-4C0B-96CE-D35CEE431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US" b="1" dirty="0">
                <a:solidFill>
                  <a:schemeClr val="dk1"/>
                </a:solidFill>
                <a:latin typeface="+mn-lt"/>
              </a:rPr>
              <a:t>1. Serum and urine protein electrophoresis (SPEP/UPEP)—reveals monoclonal protein spike (M-spike) due to a malignant clone of plasma cells synthesizing a single Ig (usually IgG, although specific subtype can be determined via immunofixation)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US" b="1" dirty="0">
                <a:solidFill>
                  <a:schemeClr val="dk1"/>
                </a:solidFill>
                <a:latin typeface="+mn-lt"/>
              </a:rPr>
              <a:t>2.  Low-dose CT, PET/CT, or MRI—reveal lytic bone lesions</a:t>
            </a:r>
          </a:p>
          <a:p>
            <a:pPr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US" b="1" dirty="0">
                <a:solidFill>
                  <a:schemeClr val="dk1"/>
                </a:solidFill>
                <a:latin typeface="+mn-lt"/>
              </a:rPr>
              <a:t>3. Bone marrow biopsy (required for diagnosis)—reveals &gt;10% abnormal plasma cells </a:t>
            </a:r>
          </a:p>
          <a:p>
            <a:pPr marL="8001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AutoNum type="arabicPeriod" startAt="4"/>
            </a:pPr>
            <a:r>
              <a:rPr lang="en-US" b="1" dirty="0">
                <a:solidFill>
                  <a:schemeClr val="dk1"/>
                </a:solidFill>
                <a:latin typeface="+mn-lt"/>
              </a:rPr>
              <a:t>Hypercalcemia—due to bone destruction </a:t>
            </a:r>
          </a:p>
          <a:p>
            <a:pPr marL="8001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AutoNum type="arabicPeriod" startAt="5"/>
            </a:pPr>
            <a:r>
              <a:rPr lang="en-US" b="1" dirty="0">
                <a:solidFill>
                  <a:schemeClr val="dk1"/>
                </a:solidFill>
                <a:latin typeface="+mn-lt"/>
              </a:rPr>
              <a:t>Elevated serum total protein—due to paraproteins in </a:t>
            </a:r>
            <a:r>
              <a:rPr lang="en-US" b="1" dirty="0" err="1">
                <a:solidFill>
                  <a:schemeClr val="dk1"/>
                </a:solidFill>
                <a:latin typeface="+mn-lt"/>
              </a:rPr>
              <a:t>bloodhyperglobulinemia</a:t>
            </a:r>
            <a:r>
              <a:rPr lang="en-US" b="1" dirty="0">
                <a:solidFill>
                  <a:schemeClr val="dk1"/>
                </a:solidFill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2764711"/>
      </p:ext>
      <p:ext uri="{D30C84FC-FAC3-409A-B9F8-2E26E12051FF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804765925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98;p22">
            <a:extLst>
              <a:ext uri="{55C71DEC-C7C8-403E-AD72-EB201CD62E45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1BDA021-AD0B-4474-A185-ED91BDA08F3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None/>
            </a:pPr>
            <a:r>
              <a:rPr lang="en" sz="4000" b="1" dirty="0">
                <a:solidFill>
                  <a:schemeClr val="dk1"/>
                </a:solidFill>
                <a:latin typeface="+mj-lt"/>
              </a:rPr>
              <a:t>Diagnosis </a:t>
            </a:r>
          </a:p>
        </p:txBody>
      </p:sp>
      <p:sp>
        <p:nvSpPr>
          <p:cNvPr id="3" name="Google Shape;199;p22">
            <a:extLst>
              <a:ext uri="{192AC87D-6725-4C38-BABB-7145AC84ED7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4E3C5BDD-C42D-4C0B-96CE-D35CEE431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US" b="1" dirty="0">
                <a:solidFill>
                  <a:schemeClr val="dk1"/>
                </a:solidFill>
                <a:latin typeface="+mn-lt"/>
              </a:rPr>
              <a:t> 6.  Elevated creatinine—due to renal damage </a:t>
            </a:r>
          </a:p>
          <a:p>
            <a:pPr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US" b="1" dirty="0">
                <a:solidFill>
                  <a:schemeClr val="dk1"/>
                </a:solidFill>
                <a:latin typeface="+mn-lt"/>
              </a:rPr>
              <a:t> 7.  Anemia, leukopenia, or thrombocytopenia (especially in advanced disease)—due to bone marrow invasion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US" b="1" dirty="0">
                <a:solidFill>
                  <a:schemeClr val="dk1"/>
                </a:solidFill>
                <a:latin typeface="+mn-lt"/>
              </a:rPr>
              <a:t> 8.  Peripheral blood smear—reveals normocytic anemia with RBCs in rouleaux formation (RBCs resemble a stack of poker chips as a result of clumping caused hyperglobulinemia) </a:t>
            </a: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17647"/>
              <a:buNone/>
            </a:pPr>
            <a:r>
              <a:rPr lang="en-US" b="1" dirty="0">
                <a:solidFill>
                  <a:schemeClr val="dk1"/>
                </a:solidFill>
                <a:latin typeface="+mn-lt"/>
              </a:rPr>
              <a:t>9.  Urinalysis—reveals large amounts of free light chains called Bence Jones protein</a:t>
            </a:r>
            <a:endParaRPr lang="en" b="1" dirty="0">
              <a:solidFill>
                <a:schemeClr val="dk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9344633"/>
      </p:ext>
      <p:ext uri="{D30C84FC-FAC3-409A-B9F8-2E26E12051FF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8">
            <a:extLst>
              <a:ext uri="{DF8C8FAE-5516-4C50-A45C-437B8BC62B1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F7FE14F-EF9B-4CBA-873D-644803F81448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 dirty="0">
                <a:latin typeface="+mj-lt"/>
              </a:rPr>
              <a:t>Morphology </a:t>
            </a:r>
          </a:p>
        </p:txBody>
      </p:sp>
      <p:sp>
        <p:nvSpPr>
          <p:cNvPr id="3" name="Google Shape;108;p8">
            <a:extLst>
              <a:ext uri="{8E429C21-FEFB-4E98-99E5-975DFFA2AF8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F2D3336-2B91-4A8A-8D74-399B51809F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Arial"/>
              <a:buNone/>
            </a:pPr>
            <a:r>
              <a:rPr lang="en" sz="2800" b="1" dirty="0">
                <a:solidFill>
                  <a:srgbClr val="191B0E"/>
                </a:solidFill>
                <a:latin typeface="Libre Franklin"/>
              </a:rPr>
              <a:t>Microscopically,</a:t>
            </a: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Arial"/>
              <a:buNone/>
            </a:pPr>
            <a:r>
              <a:rPr lang="en" sz="2800" b="1" dirty="0">
                <a:solidFill>
                  <a:srgbClr val="191B0E"/>
                </a:solidFill>
                <a:latin typeface="Libre Franklin"/>
              </a:rPr>
              <a:t>1- The marrow shows increased numbers of plasma cells, usually &gt; 30% of the cellularity.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 lang="en-US" b="1" dirty="0">
              <a:latin typeface="+mn-lt"/>
            </a:endParaRPr>
          </a:p>
        </p:txBody>
      </p:sp>
      <p:pic>
        <p:nvPicPr>
          <p:cNvPr id="4" name="Google Shape;109;p8">
            <a:extLst>
              <a:ext uri="{EE43E473-5851-48F5-B574-D3D636DBC2F1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840FC290-F907-444B-ABD7-7A168A3B6C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85850" y="3521499"/>
            <a:ext cx="7239574" cy="2868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708553"/>
      </p:ext>
      <p:ext uri="{445125A8-4C88-4B6A-BD06-0BF463FBACB9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4;p9">
            <a:extLst>
              <a:ext uri="{6D32B2D4-1AB2-408E-AB19-AB8BEE726FD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10DD02D-4C82-44A2-BEA7-B8D6CFFA9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Arial"/>
              <a:buNone/>
            </a:pPr>
            <a:r>
              <a:rPr lang="en" sz="2800" dirty="0">
                <a:solidFill>
                  <a:srgbClr val="191B0E"/>
                </a:solidFill>
                <a:latin typeface="Libre Franklin"/>
              </a:rPr>
              <a:t>2- </a:t>
            </a:r>
            <a:r>
              <a:rPr lang="en" sz="2800" b="1" dirty="0">
                <a:solidFill>
                  <a:srgbClr val="191B0E"/>
                </a:solidFill>
                <a:latin typeface="Libre Franklin"/>
              </a:rPr>
              <a:t>Mott cells</a:t>
            </a:r>
            <a:r>
              <a:rPr lang="en" sz="2800" dirty="0">
                <a:solidFill>
                  <a:srgbClr val="191B0E"/>
                </a:solidFill>
                <a:latin typeface="Libre Franklin"/>
              </a:rPr>
              <a:t> are plasma cells that have spherical inclusions packed with Ig in their cytoplasm, </a:t>
            </a:r>
            <a:r>
              <a:rPr lang="en" sz="2800" b="1" dirty="0">
                <a:solidFill>
                  <a:srgbClr val="191B0E"/>
                </a:solidFill>
                <a:latin typeface="Libre Franklin"/>
              </a:rPr>
              <a:t>Inclusions: Russell bodies</a:t>
            </a: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Arial"/>
              <a:buNone/>
            </a:pPr>
            <a:endParaRPr lang="en-US" sz="2000" dirty="0">
              <a:solidFill>
                <a:srgbClr val="191B0E"/>
              </a:solidFill>
              <a:latin typeface="Libre Franklin"/>
            </a:endParaRPr>
          </a:p>
        </p:txBody>
      </p:sp>
      <p:pic>
        <p:nvPicPr>
          <p:cNvPr id="3" name="Google Shape;115;p9">
            <a:extLst>
              <a:ext uri="{8D41D628-5F0C-4DE7-9A51-AEA1B85C741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1F866D5-A808-4030-8563-1B6A20581E0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290450" y="3237400"/>
            <a:ext cx="3597425" cy="324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6;p9">
            <a:extLst>
              <a:ext uri="{A8DF3570-0F2D-475D-BD75-5E7E09D00F0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2DFB2EF-1EF6-470F-BBA1-B4374B7639A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58978" y="3237400"/>
            <a:ext cx="3044575" cy="32411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391633"/>
      </p:ext>
      <p:ext uri="{C3AF3FDF-3469-456B-9222-BA3433D61B73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1;p10">
            <a:extLst>
              <a:ext uri="{D1CE7281-62EB-45F1-8602-E8268F9D5FE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671FA58-847D-4FB6-BCB6-8A8B75BCC15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lang="en-US" dirty="0"/>
          </a:p>
        </p:txBody>
      </p:sp>
      <p:sp>
        <p:nvSpPr>
          <p:cNvPr id="3" name="Google Shape;122;p10">
            <a:extLst>
              <a:ext uri="{CA82FBB1-E71E-4669-A581-CED2993B021E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7D748759-1012-438F-999A-3120683F58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000"/>
              <a:buNone/>
            </a:pPr>
            <a:endParaRPr lang="en-US" dirty="0"/>
          </a:p>
        </p:txBody>
      </p:sp>
      <p:pic>
        <p:nvPicPr>
          <p:cNvPr id="4" name="Google Shape;123;p10">
            <a:extLst>
              <a:ext uri="{8DDBED3D-62F5-4079-A193-DB9287EA8B2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F03D4684-0752-4AA8-9F32-295D8715176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84050" y="136833"/>
            <a:ext cx="8648250" cy="65843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768202"/>
      </p:ext>
      <p:ext uri="{C7854451-82A5-4FF7-BA06-0E746F19BDB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04;p23">
            <a:extLst>
              <a:ext uri="{C51EB3FF-2035-4DE5-9B9B-09FA94E1B14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57D2CBB-2954-44ED-B86B-C454A5E898EF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3636"/>
              <a:buNone/>
            </a:pPr>
            <a:r>
              <a:rPr lang="en" sz="4400" b="1" dirty="0">
                <a:latin typeface="+mj-lt"/>
              </a:rPr>
              <a:t>Management </a:t>
            </a:r>
          </a:p>
        </p:txBody>
      </p:sp>
      <p:sp>
        <p:nvSpPr>
          <p:cNvPr id="3" name="Google Shape;205;p23">
            <a:extLst>
              <a:ext uri="{38D0621B-0A94-4517-A8AB-3BB3CA5E7EB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920CA1AB-0014-44A6-8F30-98D3C7CA2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400" dirty="0">
                <a:solidFill>
                  <a:schemeClr val="tx1"/>
                </a:solidFill>
              </a:rPr>
              <a:t>In contrast to the premalignant conditions MGUS and smoldering multiple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400" dirty="0">
                <a:solidFill>
                  <a:schemeClr val="tx1"/>
                </a:solidFill>
              </a:rPr>
              <a:t>myeloma, patients with MM and end-organ damage require treatment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2400" b="1" dirty="0">
              <a:solidFill>
                <a:schemeClr val="tx1"/>
              </a:solidFill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400" b="1" dirty="0">
                <a:solidFill>
                  <a:schemeClr val="tx1"/>
                </a:solidFill>
                <a:latin typeface="+mn-lt"/>
              </a:rPr>
              <a:t>The preferred treatment is high-dose chemotherapy with autologous hematopoietic cell transplantation (HCT)</a:t>
            </a:r>
          </a:p>
        </p:txBody>
      </p:sp>
    </p:spTree>
    <p:extLst>
      <p:ext uri="{E1D393F5-2003-4B65-93EB-4FAF901D002D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0;p24">
            <a:extLst>
              <a:ext uri="{AB7CB209-4FE9-40F2-9C62-5309A10496C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8E4179D-817E-4C75-9C44-22FAFE8EA7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03"/>
              <a:buFont typeface="Arial"/>
              <a:buNone/>
            </a:pPr>
            <a:r>
              <a:rPr lang="en" sz="2900" b="1" dirty="0">
                <a:solidFill>
                  <a:schemeClr val="dk1"/>
                </a:solidFill>
                <a:latin typeface="+mn-lt"/>
              </a:rPr>
              <a:t>Immediate support :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AutoNum type="arabicPeriod"/>
            </a:pPr>
            <a:r>
              <a:rPr lang="en" b="1" dirty="0">
                <a:solidFill>
                  <a:schemeClr val="dk1"/>
                </a:solidFill>
                <a:latin typeface="+mn-lt"/>
              </a:rPr>
              <a:t>• High fluid intake to treat renal impairment and  hypercalcaemia.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/>
              <a:buAutoNum type="arabicPeriod"/>
            </a:pPr>
            <a:r>
              <a:rPr lang="en" b="1" dirty="0">
                <a:solidFill>
                  <a:schemeClr val="dk1"/>
                </a:solidFill>
                <a:latin typeface="+mn-lt"/>
              </a:rPr>
              <a:t>• Analgesia for bone pain.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/>
              <a:buAutoNum type="arabicPeriod"/>
            </a:pPr>
            <a:r>
              <a:rPr lang="en" b="1" dirty="0">
                <a:solidFill>
                  <a:schemeClr val="dk1"/>
                </a:solidFill>
                <a:latin typeface="+mn-lt"/>
              </a:rPr>
              <a:t>• Bisphosphonates for hypercalcaemia 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Font typeface="Arial"/>
              <a:buAutoNum type="arabicPeriod"/>
            </a:pPr>
            <a:r>
              <a:rPr lang="en" b="1" dirty="0">
                <a:solidFill>
                  <a:schemeClr val="dk1"/>
                </a:solidFill>
                <a:latin typeface="+mn-lt"/>
              </a:rPr>
              <a:t>• Allopurinol to prevent urate nephropathy.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Font typeface="Arial"/>
              <a:buAutoNum type="arabicPeriod"/>
            </a:pPr>
            <a:r>
              <a:rPr lang="en" b="1" dirty="0">
                <a:solidFill>
                  <a:schemeClr val="dk1"/>
                </a:solidFill>
                <a:latin typeface="+mn-lt"/>
              </a:rPr>
              <a:t>• Plasmapheresis, if necessary, for hyperviscosity.</a:t>
            </a:r>
          </a:p>
        </p:txBody>
      </p:sp>
      <p:sp>
        <p:nvSpPr>
          <p:cNvPr id="3" name="Google Shape;211;p24">
            <a:extLst>
              <a:ext uri="{9B834753-93C9-42F7-A918-7781AFD884B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8795E6F-CB2A-449E-B7F4-9DFEDBC46C8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3636"/>
              <a:buNone/>
            </a:pPr>
            <a:r>
              <a:rPr lang="en" sz="4400" b="1" dirty="0">
                <a:latin typeface="+mj-lt"/>
              </a:rPr>
              <a:t>Management </a:t>
            </a:r>
          </a:p>
        </p:txBody>
      </p:sp>
    </p:spTree>
    <p:extLst>
      <p:ext uri="{BE56E812-8971-4675-BAA9-895D32CC04E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4;p3">
            <a:extLst>
              <a:ext uri="{C34E4E95-659E-4056-9D00-72D8AB855E6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60AAEAA-A1CC-4250-957E-52E9FFEDD7DC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" b="1" dirty="0">
                <a:latin typeface="+mj-lt"/>
              </a:rPr>
              <a:t>Plasma cell neoplasms </a:t>
            </a:r>
          </a:p>
        </p:txBody>
      </p:sp>
      <p:sp>
        <p:nvSpPr>
          <p:cNvPr id="3" name="Google Shape;75;p3">
            <a:extLst>
              <a:ext uri="{438FB670-C541-434F-9665-7C3E9C57477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7CF96A9-BC66-43A4-AF84-EFB64B4F2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dirty="0">
                <a:solidFill>
                  <a:schemeClr val="tx1"/>
                </a:solidFill>
              </a:rPr>
              <a:t>Plasma cell neoplasms are a group of disorders involving mature B cells resulting in the formation of abnormal plasma cells and excessive production of specific monoclonal heavy chain immunoglobulins : </a:t>
            </a:r>
          </a:p>
          <a:p>
            <a:pPr marL="114300" lvl="0" indent="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 dirty="0">
                <a:solidFill>
                  <a:schemeClr val="tx1"/>
                </a:solidFill>
                <a:latin typeface="+mn-lt"/>
              </a:rPr>
              <a:t>‐MULTIPLE MYELOMA 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-US" dirty="0">
                <a:solidFill>
                  <a:schemeClr val="tx1"/>
                </a:solidFill>
              </a:rPr>
              <a:t>Monoclonal </a:t>
            </a:r>
            <a:r>
              <a:rPr lang="en-US" dirty="0" err="1">
                <a:solidFill>
                  <a:schemeClr val="tx1"/>
                </a:solidFill>
              </a:rPr>
              <a:t>gammopathy</a:t>
            </a:r>
            <a:r>
              <a:rPr lang="en-US" dirty="0">
                <a:solidFill>
                  <a:schemeClr val="tx1"/>
                </a:solidFill>
              </a:rPr>
              <a:t> of undetermined significance(</a:t>
            </a:r>
            <a:r>
              <a:rPr lang="en" b="1" dirty="0">
                <a:solidFill>
                  <a:schemeClr val="tx1"/>
                </a:solidFill>
                <a:latin typeface="+mn-lt"/>
              </a:rPr>
              <a:t>MGUS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har char="-"/>
            </a:pPr>
            <a:r>
              <a:rPr lang="en" b="1" dirty="0">
                <a:solidFill>
                  <a:schemeClr val="tx1"/>
                </a:solidFill>
                <a:latin typeface="+mn-lt"/>
              </a:rPr>
              <a:t>Lymphoplasmacytic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" b="1" dirty="0">
                <a:solidFill>
                  <a:schemeClr val="tx1"/>
                </a:solidFill>
                <a:latin typeface="+mn-lt"/>
              </a:rPr>
              <a:t>lymphoma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sz="2000" b="1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Google Shape;76;p3">
            <a:extLst>
              <a:ext uri="{CBD50590-4F2F-481E-B0CA-D34F80D9029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302175F-54C1-4265-98FC-D00DE7CF4A8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045100" y="4519859"/>
            <a:ext cx="5569774" cy="1975933"/>
          </a:xfrm>
          <a:prstGeom prst="rect">
            <a:avLst/>
          </a:prstGeom>
          <a:noFill/>
          <a:ln>
            <a:noFill/>
          </a:ln>
        </p:spPr>
      </p:pic>
    </p:spTree>
    <p:extLst>
      <p:ext uri="{4840977D-FAC4-43E2-82BC-A1294B3FF3FE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16;p25">
            <a:extLst>
              <a:ext uri="{AFDAC579-EBE8-45C2-90D1-EFF77081A48C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6D370BDE-8532-4ECF-818B-35CBE3D45740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63636"/>
              <a:buNone/>
            </a:pPr>
            <a:r>
              <a:rPr lang="en" sz="4400" b="1" dirty="0">
                <a:latin typeface="+mj-lt"/>
              </a:rPr>
              <a:t>Resources </a:t>
            </a:r>
          </a:p>
        </p:txBody>
      </p:sp>
      <p:sp>
        <p:nvSpPr>
          <p:cNvPr id="3" name="Google Shape;217;p25">
            <a:extLst>
              <a:ext uri="{B1EA5DF8-53F0-463E-886A-5200AA83BC74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42F6642-8F72-4A23-BD0D-413A1F3BD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-"/>
            </a:pPr>
            <a:r>
              <a:rPr lang="en" sz="2400" b="1" dirty="0">
                <a:solidFill>
                  <a:schemeClr val="dk1"/>
                </a:solidFill>
                <a:latin typeface="+mn-lt"/>
              </a:rPr>
              <a:t>Davidson’s principles and practice of medicine 23rd edition 2018.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-"/>
            </a:pPr>
            <a:r>
              <a:rPr lang="en" sz="2400" b="1" dirty="0">
                <a:solidFill>
                  <a:schemeClr val="dk1"/>
                </a:solidFill>
                <a:latin typeface="+mn-lt"/>
              </a:rPr>
              <a:t>Robbin’s basic pathology 10th edition .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5000"/>
              <a:buChar char="-"/>
            </a:pPr>
            <a:r>
              <a:rPr lang="en-US" sz="2400" b="1" dirty="0">
                <a:solidFill>
                  <a:schemeClr val="dk1"/>
                </a:solidFill>
                <a:latin typeface="+mn-lt"/>
              </a:rPr>
              <a:t>S</a:t>
            </a:r>
            <a:r>
              <a:rPr lang="en" sz="2400" b="1" dirty="0">
                <a:solidFill>
                  <a:schemeClr val="dk1"/>
                </a:solidFill>
                <a:latin typeface="+mn-lt"/>
              </a:rPr>
              <a:t>tep up to medicine </a:t>
            </a:r>
          </a:p>
        </p:txBody>
      </p:sp>
    </p:spTree>
    <p:extLst>
      <p:ext uri="{61B75D4B-EC1B-402A-8FC6-53409D147500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222;p26">
            <a:extLst>
              <a:ext uri="{D2FED25D-9A7D-4C7F-91C2-D364EA8B8978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7E6E16E-E4FE-4CF4-A051-7F6703E78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9600"/>
            <a:ext cx="7953182" cy="29464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45700" bIns="0" rtlCol="0" anchor="b">
            <a:normAutofit/>
          </a:bodyPr>
          <a:lstStyle/>
          <a:p>
            <a:pPr marL="114300" lvl="0" indent="0" algn="ctr" rtl="0">
              <a:spcBef>
                <a:spcPts val="0"/>
              </a:spcBef>
              <a:spcAft>
                <a:spcPts val="0"/>
              </a:spcAft>
              <a:buClr>
                <a:srgbClr val="AE9638"/>
              </a:buClr>
              <a:buSzPct val="100000"/>
              <a:buFont typeface="Lucida Sans"/>
              <a:buNone/>
            </a:pPr>
            <a:r>
              <a:rPr lang="en" sz="4000" b="1" dirty="0">
                <a:solidFill>
                  <a:schemeClr val="tx1"/>
                </a:solidFill>
                <a:latin typeface="+mj-lt"/>
              </a:rPr>
              <a:t>THANK YOU …</a:t>
            </a:r>
          </a:p>
        </p:txBody>
      </p:sp>
    </p:spTree>
    <p:extLst>
      <p:ext uri="{773FE90D-1AFF-49F1-9273-84A491D57B71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1;p4">
            <a:extLst>
              <a:ext uri="{7FFE2571-7694-4689-96E2-ECEAC5765FB6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3C744828-6F94-4167-97E0-5453A2995A91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8333"/>
              <a:buNone/>
            </a:pPr>
            <a:r>
              <a:rPr lang="en" sz="4800" b="1" dirty="0">
                <a:latin typeface="+mj-lt"/>
              </a:rPr>
              <a:t>  Definition </a:t>
            </a:r>
          </a:p>
        </p:txBody>
      </p:sp>
      <p:sp>
        <p:nvSpPr>
          <p:cNvPr id="3" name="Google Shape;82;p4">
            <a:extLst>
              <a:ext uri="{68BD5CEE-562D-4400-86A9-50BBEFCD4DF9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A4E6AF9C-B90B-4893-B665-A4DF8CAC2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1536632"/>
            <a:ext cx="8832300" cy="532136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Arial"/>
              <a:buNone/>
            </a:pPr>
            <a:r>
              <a:rPr lang="en" sz="2800" b="1" dirty="0">
                <a:solidFill>
                  <a:srgbClr val="191B0E"/>
                </a:solidFill>
                <a:latin typeface="Libre Franklin"/>
              </a:rPr>
              <a:t>Multiple myeloma is </a:t>
            </a:r>
            <a:r>
              <a:rPr lang="en-US" sz="2800" b="1" dirty="0">
                <a:solidFill>
                  <a:srgbClr val="191B0E"/>
                </a:solidFill>
                <a:latin typeface="Libre Franklin"/>
              </a:rPr>
              <a:t>neoplastic proliferation of a single plasma cell line that produces</a:t>
            </a: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Arial"/>
              <a:buNone/>
            </a:pPr>
            <a:r>
              <a:rPr lang="en-US" sz="2800" b="1" dirty="0">
                <a:solidFill>
                  <a:srgbClr val="191B0E"/>
                </a:solidFill>
                <a:latin typeface="Libre Franklin"/>
              </a:rPr>
              <a:t>Monoclonal immunoglobulin, leading to enormous</a:t>
            </a: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Arial"/>
              <a:buNone/>
            </a:pPr>
            <a:r>
              <a:rPr lang="en-US" sz="2800" b="1" dirty="0">
                <a:solidFill>
                  <a:srgbClr val="191B0E"/>
                </a:solidFill>
                <a:latin typeface="Libre Franklin"/>
              </a:rPr>
              <a:t>copies of one specific immunoglobulin (usually of the IgG or IgA type)</a:t>
            </a:r>
            <a:endParaRPr lang="en" sz="2800" b="1" dirty="0">
              <a:solidFill>
                <a:srgbClr val="191B0E"/>
              </a:solidFill>
              <a:latin typeface="Libre Franklin"/>
            </a:endParaRPr>
          </a:p>
          <a:p>
            <a:pPr marL="0" lvl="0" indent="0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Arial"/>
              <a:buNone/>
            </a:pPr>
            <a:r>
              <a:rPr lang="en-US" sz="2800" b="1" dirty="0">
                <a:solidFill>
                  <a:srgbClr val="191B0E"/>
                </a:solidFill>
                <a:latin typeface="Libre Franklin"/>
              </a:rPr>
              <a:t>-I</a:t>
            </a:r>
            <a:r>
              <a:rPr lang="en" sz="2800" b="1" dirty="0">
                <a:solidFill>
                  <a:srgbClr val="191B0E"/>
                </a:solidFill>
                <a:latin typeface="Libre Franklin"/>
              </a:rPr>
              <a:t>t is the most common primary malignancy in bone </a:t>
            </a:r>
          </a:p>
          <a:p>
            <a:pPr marL="384048" lvl="0" indent="-33832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Libre Franklin"/>
              <a:buChar char="■"/>
            </a:pPr>
            <a:r>
              <a:rPr lang="en" sz="2800" b="1" dirty="0">
                <a:solidFill>
                  <a:srgbClr val="191B0E"/>
                </a:solidFill>
                <a:latin typeface="Libre Franklin"/>
              </a:rPr>
              <a:t>The median age at diagnosis is 70 years</a:t>
            </a:r>
          </a:p>
          <a:p>
            <a:pPr marL="384048" lvl="0" indent="-33832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Libre Franklin"/>
              <a:buChar char="■"/>
            </a:pPr>
            <a:r>
              <a:rPr lang="en" sz="2800" b="1" dirty="0">
                <a:solidFill>
                  <a:srgbClr val="191B0E"/>
                </a:solidFill>
                <a:latin typeface="Libre Franklin"/>
              </a:rPr>
              <a:t>it is more common in males and in people of African origin</a:t>
            </a: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Arial"/>
              <a:buNone/>
            </a:pPr>
            <a:endParaRPr lang="en" sz="2800" b="1" dirty="0">
              <a:solidFill>
                <a:srgbClr val="191B0E"/>
              </a:solidFill>
              <a:latin typeface="Libre Franklin"/>
            </a:endParaRPr>
          </a:p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Arial"/>
              <a:buNone/>
            </a:pPr>
            <a:endParaRPr lang="en" sz="2800" b="1" dirty="0">
              <a:solidFill>
                <a:srgbClr val="191B0E"/>
              </a:solidFill>
              <a:latin typeface="Libre Franklin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17647"/>
              <a:buNone/>
            </a:pPr>
            <a:endParaRPr lang="en-US" sz="1600" b="1" dirty="0">
              <a:latin typeface="+mn-lt"/>
            </a:endParaRPr>
          </a:p>
        </p:txBody>
      </p:sp>
    </p:spTree>
    <p:extLst>
      <p:ext uri="{E7073500-43BF-4852-839E-7EBD975C23B7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;p5">
            <a:extLst>
              <a:ext uri="{A1233B34-F428-4E4C-B020-F25234572ADA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11D4D155-D2E9-406C-B942-D2BB84D8B7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700" y="105183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7500"/>
              <a:buNone/>
            </a:pPr>
            <a:r>
              <a:rPr lang="en" sz="3200" dirty="0"/>
              <a:t>Cont.</a:t>
            </a:r>
          </a:p>
        </p:txBody>
      </p:sp>
      <p:sp>
        <p:nvSpPr>
          <p:cNvPr id="3" name="Google Shape;88;p5">
            <a:extLst>
              <a:ext uri="{BD7D32FF-5E93-48BB-8CA8-F4449D9426E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6E9D8EA-91E5-42A3-9141-43450C2999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1700" y="762000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Arial"/>
              <a:buNone/>
            </a:pPr>
            <a:endParaRPr dirty="0"/>
          </a:p>
          <a:p>
            <a:pPr marL="384048" lvl="0" indent="-304037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Libre Franklin"/>
              <a:buChar char="■"/>
            </a:pPr>
            <a:r>
              <a:rPr lang="en" sz="2800" dirty="0">
                <a:solidFill>
                  <a:srgbClr val="191B0E"/>
                </a:solidFill>
                <a:latin typeface="Libre Franklin"/>
              </a:rPr>
              <a:t>The most frequent M protein produced by myeloma cells is </a:t>
            </a:r>
            <a:r>
              <a:rPr lang="en" sz="2800" dirty="0">
                <a:solidFill>
                  <a:srgbClr val="C00000"/>
                </a:solidFill>
                <a:latin typeface="Libre Franklin"/>
              </a:rPr>
              <a:t>IgG (60%</a:t>
            </a:r>
            <a:r>
              <a:rPr lang="en" sz="2800" dirty="0">
                <a:solidFill>
                  <a:srgbClr val="191B0E"/>
                </a:solidFill>
                <a:latin typeface="Libre Franklin"/>
              </a:rPr>
              <a:t>), followed by </a:t>
            </a:r>
            <a:r>
              <a:rPr lang="en" sz="2800" dirty="0">
                <a:solidFill>
                  <a:srgbClr val="C00000"/>
                </a:solidFill>
                <a:latin typeface="Libre Franklin"/>
              </a:rPr>
              <a:t>IgA (20%–25</a:t>
            </a:r>
            <a:r>
              <a:rPr lang="en" sz="2800" dirty="0">
                <a:solidFill>
                  <a:srgbClr val="191B0E"/>
                </a:solidFill>
                <a:latin typeface="Libre Franklin"/>
              </a:rPr>
              <a:t>%); rarely IgM, IgD, or IgE M proteins observed. In the remaining cases, the plasma cells produce only κ or λ light chains.</a:t>
            </a:r>
          </a:p>
          <a:p>
            <a:pPr marL="384048" lvl="0" indent="-206248" algn="l" rtl="0">
              <a:lnSpc>
                <a:spcPct val="94000"/>
              </a:lnSpc>
              <a:spcBef>
                <a:spcPts val="120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Arial"/>
              <a:buNone/>
            </a:pPr>
            <a:endParaRPr lang="en" sz="2800" dirty="0">
              <a:solidFill>
                <a:srgbClr val="191B0E"/>
              </a:solidFill>
              <a:latin typeface="Libre Franklin"/>
            </a:endParaRPr>
          </a:p>
          <a:p>
            <a:pPr marL="384048" lvl="0" indent="-304037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Libre Franklin"/>
              <a:buChar char="■"/>
            </a:pPr>
            <a:r>
              <a:rPr lang="en" sz="2800" dirty="0">
                <a:solidFill>
                  <a:schemeClr val="dk1"/>
                </a:solidFill>
                <a:latin typeface="Libre Franklin"/>
              </a:rPr>
              <a:t>Patients with MM rarely (&lt;0.5%) produce monoclonal IgM. </a:t>
            </a:r>
          </a:p>
          <a:p>
            <a:pPr marL="384048" lvl="0" indent="-17957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Libre Franklin"/>
              <a:buNone/>
            </a:pPr>
            <a:endParaRPr lang="en" sz="2800" dirty="0">
              <a:solidFill>
                <a:schemeClr val="dk1"/>
              </a:solidFill>
              <a:latin typeface="Libre Franklin"/>
            </a:endParaRPr>
          </a:p>
          <a:p>
            <a:pPr marL="384048" lvl="0" indent="-21405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Libre Franklin"/>
              <a:buNone/>
            </a:pPr>
            <a:endParaRPr lang="en" sz="2800" dirty="0">
              <a:solidFill>
                <a:schemeClr val="dk1"/>
              </a:solidFill>
              <a:latin typeface="Libre Franklin"/>
            </a:endParaRPr>
          </a:p>
          <a:p>
            <a:pPr marL="384048" lvl="0" indent="-21405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Libre Franklin"/>
              <a:buNone/>
            </a:pPr>
            <a:endParaRPr lang="en" sz="2800" dirty="0">
              <a:solidFill>
                <a:schemeClr val="dk1"/>
              </a:solidFill>
              <a:latin typeface="Libre Franklin"/>
            </a:endParaRPr>
          </a:p>
          <a:p>
            <a:pPr marL="384048" lvl="0" indent="-174688" algn="l" rtl="0">
              <a:lnSpc>
                <a:spcPct val="94000"/>
              </a:lnSpc>
              <a:spcBef>
                <a:spcPts val="0"/>
              </a:spcBef>
              <a:spcAft>
                <a:spcPts val="0"/>
              </a:spcAft>
              <a:buClr>
                <a:srgbClr val="191B0E"/>
              </a:buClr>
              <a:buSzPct val="100000"/>
              <a:buFont typeface="Libre Franklin"/>
              <a:buNone/>
            </a:pPr>
            <a:endParaRPr lang="en" sz="2800" dirty="0">
              <a:solidFill>
                <a:schemeClr val="dk1"/>
              </a:solidFill>
              <a:latin typeface="Libre Franklin"/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" sz="2800" dirty="0">
              <a:solidFill>
                <a:schemeClr val="dk1"/>
              </a:solidFill>
              <a:latin typeface="Libre Franklin"/>
            </a:endParaRPr>
          </a:p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b="1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Google Shape;89;p5">
            <a:extLst>
              <a:ext uri="{0CE97BC4-7E94-420E-82D0-F33686BB1F0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5B425C6F-0B13-4DB7-B8A8-E1190C50F66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810000" y="4648200"/>
            <a:ext cx="4114800" cy="2104617"/>
          </a:xfrm>
          <a:prstGeom prst="rect">
            <a:avLst/>
          </a:prstGeom>
          <a:noFill/>
          <a:ln>
            <a:noFill/>
          </a:ln>
        </p:spPr>
      </p:pic>
    </p:spTree>
    <p:extLst>
      <p:ext uri="{15CC0613-344B-4691-A7BA-F6256F82A3C2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;p6">
            <a:extLst>
              <a:ext uri="{81FA1B43-53C4-465B-9082-09FB6E75CA5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B8C7C246-21E0-469C-978F-25A527AC639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endParaRPr lang="en-US" dirty="0"/>
          </a:p>
        </p:txBody>
      </p:sp>
      <p:sp>
        <p:nvSpPr>
          <p:cNvPr id="3" name="Google Shape;95;p6">
            <a:extLst>
              <a:ext uri="{E80BBB66-22AA-4357-82D1-6B5B78E11F9B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02DD0D30-31D6-4343-9120-F46F4FA83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lang="en-US" dirty="0"/>
          </a:p>
        </p:txBody>
      </p:sp>
      <p:pic>
        <p:nvPicPr>
          <p:cNvPr id="4" name="Google Shape;96;p6">
            <a:extLst>
              <a:ext uri="{919DBA9D-F81B-413B-9C88-522B13CE7D73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C620BB6-78E3-42F8-8947-B6A354D07CA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6691D81C-1A3A-4E30-BED5-1F38E4234577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7">
            <a:extLst>
              <a:ext uri="{C92CE85B-7333-4885-9606-33A671FB145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9994AE9-BC98-4E54-BD85-65AE09AD3E1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Etiology – risk factor</a:t>
            </a:r>
          </a:p>
        </p:txBody>
      </p:sp>
      <p:sp>
        <p:nvSpPr>
          <p:cNvPr id="3" name="Google Shape;102;p7">
            <a:extLst>
              <a:ext uri="{3BFF096A-823E-44F8-BD10-800C5BDC97B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50CC9A8-B024-4565-BEFE-DAF56DA7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▹"/>
            </a:pPr>
            <a:r>
              <a:rPr lang="en-US" sz="2800" b="1" dirty="0">
                <a:solidFill>
                  <a:srgbClr val="FF0000"/>
                </a:solidFill>
                <a:latin typeface="Source Sans Pro"/>
              </a:rPr>
              <a:t>T</a:t>
            </a:r>
            <a:r>
              <a:rPr lang="en" sz="2800" b="1" dirty="0">
                <a:solidFill>
                  <a:srgbClr val="FF0000"/>
                </a:solidFill>
                <a:latin typeface="Source Sans Pro"/>
              </a:rPr>
              <a:t>he precise etiology has not yet been established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▹"/>
            </a:pPr>
            <a:r>
              <a:rPr lang="en-US" sz="2400" b="1" dirty="0">
                <a:solidFill>
                  <a:srgbClr val="7030A0"/>
                </a:solidFill>
                <a:latin typeface="Source Sans Pro"/>
              </a:rPr>
              <a:t>G</a:t>
            </a:r>
            <a:r>
              <a:rPr lang="en" sz="2400" b="1" dirty="0">
                <a:solidFill>
                  <a:srgbClr val="7030A0"/>
                </a:solidFill>
                <a:latin typeface="Source Sans Pro"/>
              </a:rPr>
              <a:t>enitic and environmental causes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▹"/>
            </a:pPr>
            <a:r>
              <a:rPr lang="en" sz="2400" b="1" dirty="0">
                <a:solidFill>
                  <a:srgbClr val="7030A0"/>
                </a:solidFill>
                <a:latin typeface="Source Sans Pro"/>
              </a:rPr>
              <a:t>MGUS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▹"/>
            </a:pPr>
            <a:r>
              <a:rPr lang="en-US" sz="2400" b="1" dirty="0">
                <a:solidFill>
                  <a:srgbClr val="7030A0"/>
                </a:solidFill>
                <a:latin typeface="Source Sans Pro"/>
              </a:rPr>
              <a:t>R</a:t>
            </a:r>
            <a:r>
              <a:rPr lang="en" sz="2400" b="1" dirty="0">
                <a:solidFill>
                  <a:srgbClr val="7030A0"/>
                </a:solidFill>
                <a:latin typeface="Source Sans Pro"/>
              </a:rPr>
              <a:t>adiation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▹"/>
            </a:pPr>
            <a:r>
              <a:rPr lang="en" sz="2400" b="1" dirty="0">
                <a:solidFill>
                  <a:srgbClr val="7030A0"/>
                </a:solidFill>
                <a:latin typeface="Source Sans Pro"/>
              </a:rPr>
              <a:t>Chronic inflammation </a:t>
            </a: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▹"/>
            </a:pPr>
            <a:r>
              <a:rPr lang="en" sz="2400" b="1" dirty="0">
                <a:solidFill>
                  <a:srgbClr val="7030A0"/>
                </a:solidFill>
                <a:latin typeface="Source Sans Pro"/>
              </a:rPr>
              <a:t>Infection of bone marrow dendritic cell</a:t>
            </a:r>
          </a:p>
        </p:txBody>
      </p:sp>
    </p:spTree>
    <p:extLst>
      <p:ext uri="{97E2DB9B-A082-4BA9-8637-15C92A8E3930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7">
            <a:extLst>
              <a:ext uri="{C92CE85B-7333-4885-9606-33A671FB145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9994AE9-BC98-4E54-BD85-65AE09AD3E1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Genetic mutation </a:t>
            </a:r>
          </a:p>
        </p:txBody>
      </p:sp>
      <p:sp>
        <p:nvSpPr>
          <p:cNvPr id="3" name="Google Shape;102;p7">
            <a:extLst>
              <a:ext uri="{3BFF096A-823E-44F8-BD10-800C5BDC97B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50CC9A8-B024-4565-BEFE-DAF56DA7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▹"/>
            </a:pPr>
            <a:r>
              <a:rPr lang="en" sz="2400" b="1" dirty="0">
                <a:solidFill>
                  <a:srgbClr val="415665"/>
                </a:solidFill>
                <a:latin typeface="Source Sans Pro"/>
              </a:rPr>
              <a:t>Myeloma often has chromosomal translocations that fuse the </a:t>
            </a:r>
            <a:r>
              <a:rPr lang="en" sz="2400" b="1" dirty="0">
                <a:solidFill>
                  <a:srgbClr val="7030A0"/>
                </a:solidFill>
                <a:latin typeface="Source Sans Pro"/>
              </a:rPr>
              <a:t>IgH locus on chromosome 14 to oncogenes such as the cyclin D1 and cyclin D3 genes. </a:t>
            </a:r>
          </a:p>
          <a:p>
            <a:pPr marL="76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None/>
            </a:pPr>
            <a:endParaRPr lang="en" sz="2400" b="1" dirty="0">
              <a:solidFill>
                <a:srgbClr val="7030A0"/>
              </a:solidFill>
              <a:latin typeface="Source Sans Pro"/>
            </a:endParaRPr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▹"/>
            </a:pPr>
            <a:r>
              <a:rPr lang="en-US" sz="2400" b="1" dirty="0">
                <a:solidFill>
                  <a:srgbClr val="7030A0"/>
                </a:solidFill>
                <a:latin typeface="Source Sans Pro"/>
              </a:rPr>
              <a:t>. Genes that control cell growth and division are likely affected by these translocations</a:t>
            </a:r>
            <a:endParaRPr lang="en" sz="2400" b="1" dirty="0">
              <a:solidFill>
                <a:srgbClr val="7030A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909626907"/>
      </p:ext>
      <p:ext uri="{97E2DB9B-A082-4BA9-8637-15C92A8E3930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6804765925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1;p7">
            <a:extLst>
              <a:ext uri="{C92CE85B-7333-4885-9606-33A671FB1452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29994AE9-BC98-4E54-BD85-65AE09AD3E15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1111"/>
              <a:buNone/>
            </a:pPr>
            <a:r>
              <a:rPr lang="en-US" dirty="0"/>
              <a:t>MGUS</a:t>
            </a:r>
          </a:p>
        </p:txBody>
      </p:sp>
      <p:sp>
        <p:nvSpPr>
          <p:cNvPr id="3" name="Google Shape;102;p7">
            <a:extLst>
              <a:ext uri="{3BFF096A-823E-44F8-BD10-800C5BDC97B7}">
                <a16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a16="http://schemas.microsoft.com/office/drawing/2010/main" id="{C50CC9A8-B024-4565-BEFE-DAF56DA7B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DB7C4"/>
              </a:buClr>
              <a:buSzPct val="100000"/>
              <a:buFont typeface="Source Sans Pro"/>
              <a:buChar char="▹"/>
            </a:pPr>
            <a:r>
              <a:rPr lang="en-US" sz="2400" b="1" dirty="0">
                <a:solidFill>
                  <a:srgbClr val="415665"/>
                </a:solidFill>
                <a:latin typeface="Source Sans Pro"/>
              </a:rPr>
              <a:t>Common in the elderly (up to 10% in patients &gt;75 years of age) Asymptomatic, premalignant clonal plasma cell proliferation Diagnosis is confirmed by the presence of monoclonal protein (M-protein) spike &lt;3.0 g and &lt;10% plasma cells in bone marrow without evidence of multiple myeloma (i.e., lytic bone lesions, anemia, hypercalcemia, or renal insufficiency) Fewer than 20% of patients develop multiple myeloma in 10 to 15 years, but almost all patients with multiple myeloma have a preceding monoclonal gammopathy of undetermined significance (MGUS) No specific treatment is necessary (just close observation)</a:t>
            </a:r>
            <a:endParaRPr lang="en" sz="2400" b="1" dirty="0">
              <a:solidFill>
                <a:srgbClr val="7030A0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98407148"/>
      </p:ext>
      <p:ext uri="{97E2DB9B-A082-4BA9-8637-15C92A8E3930}">
        <p14:creationId xmlns="" xmlns:c="http://schemas.openxmlformats.org/drawingml/2006/chart" xmlns:cs="http://schemas.microsoft.com/office/drawing/2012/chartStyle" xmlns:ns1="http://schemas.openxmlformats.org/officeDocument/2006/extended-properties" xmlns:vt="http://schemas.openxmlformats.org/officeDocument/2006/docPropsVTypes" xmlns:p14="http://schemas.microsoft.com/office/powerpoint/2010/main" val="168047659256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FONT1" val="Roboto-light"/>
  <p:tag name="WEBFONT4" val="Roboto-blac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NULL:0:0" val="2"/>
  <p:tag name="FONTWEIGHT:4:0:0" val="2"/>
  <p:tag name="FONTWEIGHT:1:0:0" val="2"/>
  <p:tag name="FONTWEIGHT:1:1:0" val="2"/>
  <p:tag name="FONTWEIGHT:1:4:0" val="2"/>
  <p:tag name="FONTWEIGHT:1:5:0" val="2"/>
  <p:tag name="FONTWEIGHT:1:2:0" val="2"/>
  <p:tag name="FONTWEIGHT:1:3:0" val="2"/>
  <p:tag name="FONTWEIGHT:1:8:0" val="2"/>
  <p:tag name="FONTWEIGHT:1:6:0" val="2"/>
  <p:tag name="FONTWEIGHT:1:7:0" val="2"/>
  <p:tag name="FONTWEIGHT:5:0:0" val="2"/>
  <p:tag name="FONTWEIGHT:0:0:0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9"/>
  <p:tag name="FONTWEIGHT:5:0:0" val="2"/>
  <p:tag name="FONTWEIGHT:6:0:0" val="2"/>
  <p:tag name="FONTWEIGHT:7:0:0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NULL:0:0" val="2"/>
  <p:tag name="FONTWEIGHT:4:0:0" val="2"/>
  <p:tag name="FONTWEIGHT:1:0:0" val="2"/>
  <p:tag name="FONTWEIGHT:1:1:0" val="2"/>
  <p:tag name="FONTWEIGHT:1:4:0" val="2"/>
  <p:tag name="FONTWEIGHT:1:5:0" val="2"/>
  <p:tag name="FONTWEIGHT:1:2:0" val="2"/>
  <p:tag name="FONTWEIGHT:1:3:0" val="2"/>
  <p:tag name="FONTWEIGHT:1:8:0" val="2"/>
  <p:tag name="FONTWEIGHT:1:6:0" val="2"/>
  <p:tag name="FONTWEIGHT:1:7:0" val="2"/>
  <p:tag name="FONTWEIGHT:5:0:0" val="2"/>
  <p:tag name="FONTWEIGHT:0:0:0" val="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ONTWEIGHT:4:0:0" val="9"/>
  <p:tag name="FONTWEIGHT:5:0:0" val="2"/>
  <p:tag name="FONTWEIGHT:6:0:0" val="2"/>
  <p:tag name="FONTWEIGHT:7:0:0" val="2"/>
</p:tagLst>
</file>

<file path=ppt/theme/theme1.xml><?xml version="1.0" encoding="utf-8"?>
<a:theme xmlns:a="http://schemas.openxmlformats.org/drawingml/2006/main" name="Dormitory">
  <a:themeElements>
    <a:clrScheme name="Dormitory">
      <a:dk1>
        <a:srgbClr val="000000"/>
      </a:dk1>
      <a:lt1>
        <a:srgbClr val="FFFFFF"/>
      </a:lt1>
      <a:dk2>
        <a:srgbClr val="565859"/>
      </a:dk2>
      <a:lt2>
        <a:srgbClr val="F2F7EE"/>
      </a:lt2>
      <a:accent1>
        <a:srgbClr val="A9DACC"/>
      </a:accent1>
      <a:accent2>
        <a:srgbClr val="FC945C"/>
      </a:accent2>
      <a:accent3>
        <a:srgbClr val="F7CC6B"/>
      </a:accent3>
      <a:accent4>
        <a:srgbClr val="95C781"/>
      </a:accent4>
      <a:accent5>
        <a:srgbClr val="E3735E"/>
      </a:accent5>
      <a:accent6>
        <a:srgbClr val="967082"/>
      </a:accent6>
      <a:hlink>
        <a:srgbClr val="88CCB9"/>
      </a:hlink>
      <a:folHlink>
        <a:srgbClr val="967082"/>
      </a:folHlink>
    </a:clrScheme>
    <a:fontScheme name="Dormitory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Dormi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75000"/>
                <a:satMod val="3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ormitory">
  <a:themeElements>
    <a:clrScheme name="Dormitory">
      <a:dk1>
        <a:srgbClr val="000000"/>
      </a:dk1>
      <a:lt1>
        <a:srgbClr val="FFFFFF"/>
      </a:lt1>
      <a:dk2>
        <a:srgbClr val="565859"/>
      </a:dk2>
      <a:lt2>
        <a:srgbClr val="F2F7EE"/>
      </a:lt2>
      <a:accent1>
        <a:srgbClr val="A9DACC"/>
      </a:accent1>
      <a:accent2>
        <a:srgbClr val="FC945C"/>
      </a:accent2>
      <a:accent3>
        <a:srgbClr val="F7CC6B"/>
      </a:accent3>
      <a:accent4>
        <a:srgbClr val="95C781"/>
      </a:accent4>
      <a:accent5>
        <a:srgbClr val="E3735E"/>
      </a:accent5>
      <a:accent6>
        <a:srgbClr val="967082"/>
      </a:accent6>
      <a:hlink>
        <a:srgbClr val="88CCB9"/>
      </a:hlink>
      <a:folHlink>
        <a:srgbClr val="967082"/>
      </a:folHlink>
    </a:clrScheme>
    <a:fontScheme name="Dormitory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Dormi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75000"/>
                <a:satMod val="3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rmitory">
  <a:themeElements>
    <a:clrScheme name="Dormitory">
      <a:dk1>
        <a:srgbClr val="000000"/>
      </a:dk1>
      <a:lt1>
        <a:srgbClr val="FFFFFF"/>
      </a:lt1>
      <a:dk2>
        <a:srgbClr val="565859"/>
      </a:dk2>
      <a:lt2>
        <a:srgbClr val="F2F7EE"/>
      </a:lt2>
      <a:accent1>
        <a:srgbClr val="A9DACC"/>
      </a:accent1>
      <a:accent2>
        <a:srgbClr val="FC945C"/>
      </a:accent2>
      <a:accent3>
        <a:srgbClr val="F7CC6B"/>
      </a:accent3>
      <a:accent4>
        <a:srgbClr val="95C781"/>
      </a:accent4>
      <a:accent5>
        <a:srgbClr val="E3735E"/>
      </a:accent5>
      <a:accent6>
        <a:srgbClr val="967082"/>
      </a:accent6>
      <a:hlink>
        <a:srgbClr val="88CCB9"/>
      </a:hlink>
      <a:folHlink>
        <a:srgbClr val="967082"/>
      </a:folHlink>
    </a:clrScheme>
    <a:fontScheme name="Dormitory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Dormi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>
          <a:solidFill>
            <a:schemeClr val="phClr">
              <a:shade val="95000"/>
              <a:satMod val="104999"/>
            </a:schemeClr>
          </a:solidFill>
          <a:prstDash val="solid"/>
        </a:ln>
        <a:ln w="25400" cap="flat">
          <a:solidFill>
            <a:schemeClr val="phClr"/>
          </a:solidFill>
          <a:prstDash val="solid"/>
        </a:ln>
        <a:ln w="38100" cap="flat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200000"/>
              </a:schemeClr>
            </a:gs>
            <a:gs pos="100000">
              <a:schemeClr val="phClr">
                <a:shade val="75000"/>
                <a:satMod val="3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6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1023</Words>
  <Application>Microsoft Office PowerPoint</Application>
  <PresentationFormat>عرض على الشاشة (3:4)‏</PresentationFormat>
  <Paragraphs>142</Paragraphs>
  <Slides>31</Slides>
  <Notes>29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12</vt:i4>
      </vt:variant>
      <vt:variant>
        <vt:lpstr>نسق</vt:lpstr>
      </vt:variant>
      <vt:variant>
        <vt:i4>2</vt:i4>
      </vt:variant>
      <vt:variant>
        <vt:lpstr>عناوين الشرائح</vt:lpstr>
      </vt:variant>
      <vt:variant>
        <vt:i4>31</vt:i4>
      </vt:variant>
    </vt:vector>
  </HeadingPairs>
  <TitlesOfParts>
    <vt:vector size="45" baseType="lpstr">
      <vt:lpstr>Arial</vt:lpstr>
      <vt:lpstr>Source Sans Pro</vt:lpstr>
      <vt:lpstr>Noto Sans Symbols</vt:lpstr>
      <vt:lpstr>Wingdings</vt:lpstr>
      <vt:lpstr>-apple-system</vt:lpstr>
      <vt:lpstr>Lucida Sans</vt:lpstr>
      <vt:lpstr>Roboto-light</vt:lpstr>
      <vt:lpstr>Libre Franklin</vt:lpstr>
      <vt:lpstr>Lucida Grande</vt:lpstr>
      <vt:lpstr>Roboto-black</vt:lpstr>
      <vt:lpstr>Vidaloka</vt:lpstr>
      <vt:lpstr>Roboto</vt:lpstr>
      <vt:lpstr>Dormitory</vt:lpstr>
      <vt:lpstr>Dormitory</vt:lpstr>
      <vt:lpstr>MULTIPLE MYELOMA </vt:lpstr>
      <vt:lpstr>Table of contents</vt:lpstr>
      <vt:lpstr>Plasma cell neoplasms </vt:lpstr>
      <vt:lpstr>  Definition </vt:lpstr>
      <vt:lpstr>Cont.</vt:lpstr>
      <vt:lpstr>عرض تقديمي في PowerPoint</vt:lpstr>
      <vt:lpstr>Etiology – risk factor</vt:lpstr>
      <vt:lpstr>Genetic mutation </vt:lpstr>
      <vt:lpstr>MGUS</vt:lpstr>
      <vt:lpstr>Clinical features </vt:lpstr>
      <vt:lpstr> Bone</vt:lpstr>
      <vt:lpstr>عرض تقديمي في PowerPoint</vt:lpstr>
      <vt:lpstr>عرض تقديمي في PowerPoint</vt:lpstr>
      <vt:lpstr>عرض تقديمي في PowerPoint</vt:lpstr>
      <vt:lpstr> Humoral immunity </vt:lpstr>
      <vt:lpstr>Renal dysfunction </vt:lpstr>
      <vt:lpstr>Hypercalcemia </vt:lpstr>
      <vt:lpstr>Anemia</vt:lpstr>
      <vt:lpstr>Hyperviscosity syndrome </vt:lpstr>
      <vt:lpstr>عرض تقديمي في PowerPoint</vt:lpstr>
      <vt:lpstr>عرض تقديمي في PowerPoint</vt:lpstr>
      <vt:lpstr>Lap findings </vt:lpstr>
      <vt:lpstr>Diagnosis </vt:lpstr>
      <vt:lpstr>Diagnosis </vt:lpstr>
      <vt:lpstr>Morphology </vt:lpstr>
      <vt:lpstr>عرض تقديمي في PowerPoint</vt:lpstr>
      <vt:lpstr>عرض تقديمي في PowerPoint</vt:lpstr>
      <vt:lpstr>Management </vt:lpstr>
      <vt:lpstr>Management </vt:lpstr>
      <vt:lpstr>Resources </vt:lpstr>
      <vt:lpstr>THANK YOU …</vt:lpstr>
    </vt:vector>
  </TitlesOfParts>
  <Company>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Dell_i3</cp:lastModifiedBy>
  <cp:revision>16</cp:revision>
  <dcterms:created xsi:type="dcterms:W3CDTF">2023-04-02T15:40:56Z</dcterms:created>
  <dcterms:modified xsi:type="dcterms:W3CDTF">2023-04-05T00:38:36Z</dcterms:modified>
</cp:coreProperties>
</file>