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0" r:id="rId5"/>
    <p:sldId id="265" r:id="rId6"/>
    <p:sldId id="267" r:id="rId7"/>
    <p:sldId id="266" r:id="rId8"/>
    <p:sldId id="268" r:id="rId9"/>
    <p:sldId id="259" r:id="rId10"/>
    <p:sldId id="263" r:id="rId11"/>
    <p:sldId id="269" r:id="rId12"/>
    <p:sldId id="258" r:id="rId13"/>
    <p:sldId id="261" r:id="rId14"/>
    <p:sldId id="271" r:id="rId15"/>
    <p:sldId id="270" r:id="rId16"/>
    <p:sldId id="272" r:id="rId17"/>
    <p:sldId id="274" r:id="rId18"/>
    <p:sldId id="275" r:id="rId19"/>
    <p:sldId id="276" r:id="rId20"/>
    <p:sldId id="277" r:id="rId21"/>
    <p:sldId id="278" r:id="rId22"/>
    <p:sldId id="285" r:id="rId23"/>
    <p:sldId id="280" r:id="rId24"/>
    <p:sldId id="279" r:id="rId25"/>
    <p:sldId id="281" r:id="rId26"/>
    <p:sldId id="286" r:id="rId27"/>
    <p:sldId id="287" r:id="rId28"/>
    <p:sldId id="288" r:id="rId29"/>
    <p:sldId id="289" r:id="rId30"/>
    <p:sldId id="290" r:id="rId31"/>
    <p:sldId id="291" r:id="rId32"/>
    <p:sldId id="292" r:id="rId33"/>
    <p:sldId id="293"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face" id="{329C9920-5FCE-484B-92FF-63E9D0ED1B29}">
          <p14:sldIdLst>
            <p14:sldId id="256"/>
            <p14:sldId id="257"/>
          </p14:sldIdLst>
        </p14:section>
        <p14:section name="Uterine atony" id="{33D5D5B9-7ECE-4F36-B743-220F9D06EC32}">
          <p14:sldIdLst>
            <p14:sldId id="264"/>
            <p14:sldId id="260"/>
            <p14:sldId id="265"/>
            <p14:sldId id="267"/>
            <p14:sldId id="266"/>
            <p14:sldId id="268"/>
          </p14:sldIdLst>
        </p14:section>
        <p14:section name="Tissue" id="{8F99DD75-FCCA-46AC-9648-F11B883FB5FD}">
          <p14:sldIdLst>
            <p14:sldId id="259"/>
            <p14:sldId id="263"/>
            <p14:sldId id="269"/>
          </p14:sldIdLst>
        </p14:section>
        <p14:section name="Trauma" id="{DFC3245C-994F-4DAC-89BB-2777B6E901DE}">
          <p14:sldIdLst>
            <p14:sldId id="258"/>
            <p14:sldId id="261"/>
            <p14:sldId id="271"/>
            <p14:sldId id="270"/>
          </p14:sldIdLst>
        </p14:section>
        <p14:section name="Thrombin" id="{308C6545-066A-455F-BA09-F5954925AD33}">
          <p14:sldIdLst>
            <p14:sldId id="272"/>
          </p14:sldIdLst>
        </p14:section>
        <p14:section name="Prevention" id="{50E1862B-C061-48C1-BF4F-55754EA1A3D7}">
          <p14:sldIdLst>
            <p14:sldId id="274"/>
          </p14:sldIdLst>
        </p14:section>
        <p14:section name="Obstetric shock" id="{A7C96CAC-6C47-44B4-85C5-C5E8B1582266}">
          <p14:sldIdLst>
            <p14:sldId id="275"/>
          </p14:sldIdLst>
        </p14:section>
        <p14:section name="Hypovolemic shock" id="{E5D28696-6AA8-42F2-AA5F-EE3D8D98CD2A}">
          <p14:sldIdLst>
            <p14:sldId id="276"/>
            <p14:sldId id="277"/>
            <p14:sldId id="278"/>
          </p14:sldIdLst>
        </p14:section>
        <p14:section name="Septic shock" id="{B5B665BE-1930-4ADB-95F3-2FC1FE4E1328}">
          <p14:sldIdLst>
            <p14:sldId id="285"/>
            <p14:sldId id="280"/>
          </p14:sldIdLst>
        </p14:section>
        <p14:section name="Neurogenic shock" id="{B41F1FC1-CCBB-4C0D-896F-12DD9BC10C34}">
          <p14:sldIdLst>
            <p14:sldId id="279"/>
          </p14:sldIdLst>
        </p14:section>
        <p14:section name="Cardiogenic and anaphylactic shock" id="{72BD11FD-38DF-4AFB-9EF7-353ADCCB14E3}">
          <p14:sldIdLst>
            <p14:sldId id="281"/>
          </p14:sldIdLst>
        </p14:section>
        <p14:section name="Amniotic fluid embolism" id="{D053E2DC-30BC-49E5-8C8B-E8B5B5063721}">
          <p14:sldIdLst>
            <p14:sldId id="286"/>
            <p14:sldId id="287"/>
            <p14:sldId id="288"/>
            <p14:sldId id="289"/>
          </p14:sldIdLst>
        </p14:section>
        <p14:section name="Cardiac arrest" id="{EEB1CD36-3E04-4B19-A213-9489FB7D02BD}">
          <p14:sldIdLst>
            <p14:sldId id="290"/>
            <p14:sldId id="291"/>
            <p14:sldId id="292"/>
            <p14:sldId id="293"/>
            <p14:sldId id="294"/>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687" y="4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0T21:03:29.959"/>
    </inkml:context>
    <inkml:brush xml:id="br0">
      <inkml:brushProperty name="width" value="0.035" units="cm"/>
      <inkml:brushProperty name="height" value="0.035" units="cm"/>
      <inkml:brushProperty name="color" value="#E71224"/>
    </inkml:brush>
  </inkml:definitions>
  <inkml:trace contextRef="#ctx0" brushRef="#br0">1 298 1839 0 0,'7'27'134'0'0,"-4"-12"548"0"0,-2-12 798 0 0,0 0-773 0 0,4 6 44 0 0,-8-22 841 0 0,1 5-672 0 0,5 15-932 0 0,-5-31 2310 0 0,2 21-382 0 0,1 2-1801 0 0,-1 0-101 0 0,1 0 0 0 0,-1 0 0 0 0,1 0 0 0 0,-1 0 0 0 0,1-1 0 0 0,-1 1 0 0 0,0 0 0 0 0,1 0 0 0 0,-1 0 0 0 0,0 0-1 0 0,0-1 1 0 0,0 1 0 0 0,0 0 0 0 0,0-2 0 0 0,0 3-12 0 0,0 0 0 0 0,0 0 1 0 0,0 0-1 0 0,0 0 0 0 0,0-1 0 0 0,0 1 0 0 0,0 0 0 0 0,0 0 0 0 0,0 0 0 0 0,0 0 0 0 0,0 0 0 0 0,0 0 0 0 0,0 0 0 0 0,0 0 0 0 0,0 0 0 0 0,0-1 1 0 0,0 1-1 0 0,0 0 0 0 0,0 0 0 0 0,0 0 0 0 0,0 0 0 0 0,0 0 0 0 0,0 0 0 0 0,0 0 0 0 0,0 0 0 0 0,0 0 0 0 0,0 0 0 0 0,0-1 0 0 0,0 1 0 0 0,0 0 1 0 0,0 0-1 0 0,0 0 0 0 0,0 0 0 0 0,0 0 0 0 0,1 0 0 0 0,-1 0 0 0 0,0 0 0 0 0,0 0 0 0 0,0 0 0 0 0,0 0 0 0 0,0 0 0 0 0,0 0 0 0 0,0 0 0 0 0,0 0 1 0 0,0 0-1 0 0,1 0 0 0 0,10-4 58 0 0,19-5-85 0 0,-24 7-33 0 0,-4 1-25 0 0,2 0-63 0 0,-3 1 142 0 0,3-1-11 0 0,-1 0 0 0 0,0-1-1 0 0,1 1 1 0 0,-1-1 0 0 0,0 1-1 0 0,5-5 1 0 0,8-5-100 0 0,-9 13 98 0 0,-4-1-2 0 0,2 0 3 0 0,0 0 0 0 0,0-1-1 0 0,0 0 1 0 0,1 0 0 0 0,5-1-1 0 0,-9 1 17 0 0,0 0-1 0 0,0 0 0 0 0,0-1 0 0 0,0 1 0 0 0,0-1 0 0 0,-1 1 1 0 0,1-1-1 0 0,0 0 0 0 0,0 0 0 0 0,0 1 0 0 0,-1-2 0 0 0,1 1 1 0 0,-1 0-1 0 0,1 0 0 0 0,0 0 0 0 0,1-2 0 0 0,-3 1 5 0 0,1 1 0 0 0,0-1-1 0 0,0 1 1 0 0,0-1-1 0 0,0 1 1 0 0,0 0 0 0 0,0-1-1 0 0,0 1 1 0 0,1 0-1 0 0,-1 0 1 0 0,0 0 0 0 0,1 0-1 0 0,-1 0 1 0 0,1 0-1 0 0,-1 0 1 0 0,1 1 0 0 0,-1-1-1 0 0,1 0 1 0 0,0 1-1 0 0,-1-1 1 0 0,1 1 0 0 0,0 0-1 0 0,-1-1 1 0 0,1 1-1 0 0,0 0 1 0 0,2 0 0 0 0,49 6 354 0 0,-40-4-252 0 0,-11-2-81 0 0,0 0 0 0 0,-1 0 0 0 0,1 0 1 0 0,0 0-1 0 0,0 0 0 0 0,-1 0 0 0 0,1 0 1 0 0,0-1-1 0 0,-1 1 0 0 0,1-1 1 0 0,0 1-1 0 0,-1-1 0 0 0,1 0 0 0 0,2-1 1 0 0,-1 1 47 0 0,-2 0-72 0 0,1 0 1 0 0,0 0-1 0 0,-1 0 1 0 0,1 1-1 0 0,0-1 0 0 0,-1 0 1 0 0,1 1-1 0 0,0-1 1 0 0,0 1-1 0 0,0 0 1 0 0,-1 0-1 0 0,1-1 1 0 0,0 1-1 0 0,0 1 1 0 0,0-1-1 0 0,3 1 1 0 0,2 0-1 0 0,-6-1-1 0 0,0 0 0 0 0,1 0 0 0 0,-1 0 0 0 0,1 1 0 0 0,-1-2 0 0 0,0 1 0 0 0,1 0 0 0 0,-1 0 0 0 0,1 0 0 0 0,-1-1 0 0 0,0 1 0 0 0,1 0 0 0 0,-1-1 0 0 0,0 0 0 0 0,0 1 0 0 0,1-1 0 0 0,-1 0 0 0 0,0 1 0 0 0,0-1 0 0 0,0 0 0 0 0,0 0 0 0 0,0 0 0 0 0,0 0 0 0 0,2-2 0 0 0,-2 2-4 0 0,1 0 0 0 0,-1 0 0 0 0,1 0 0 0 0,0 0 0 0 0,0 0 0 0 0,-1 0 0 0 0,1 0 0 0 0,0 0 0 0 0,0 1 0 0 0,0-1 0 0 0,0 1-1 0 0,0-1 1 0 0,0 1 0 0 0,0 0 0 0 0,0 0 0 0 0,0 0 0 0 0,2 0 0 0 0,34 5-102 0 0,-33-4 117 0 0,49 12-23 0 0,-20-8-60 0 0,-34-5 71 0 0,0 0 0 0 0,0 1 1 0 0,1-1-1 0 0,-1 0 0 0 0,0 0 0 0 0,0 0 0 0 0,0 0 0 0 0,0 0 0 0 0,0 0 0 0 0,0 0 0 0 0,0 0 0 0 0,0 0 1 0 0,0 0-1 0 0,0 0 0 0 0,1 0 0 0 0,-1 0 0 0 0,0 0 0 0 0,0 0 0 0 0,0 0 0 0 0,0 0 0 0 0,0 0 0 0 0,0 0 0 0 0,0 0 1 0 0,0 0-1 0 0,1 0 0 0 0,-1 0 0 0 0,0 0 0 0 0,0 0 0 0 0,0 0 0 0 0,0 0 0 0 0,0 0 0 0 0,0 0 0 0 0,0 0 1 0 0,0 0-1 0 0,0-1 0 0 0,0 1 0 0 0,0 0 0 0 0,1 0 0 0 0,-1 0 0 0 0,0 0 0 0 0,0 0 0 0 0,0 0 0 0 0,0 0 0 0 0,0 0 1 0 0,0 0-1 0 0,0 0 0 0 0,0 0 0 0 0,0-1 0 0 0,0 1 0 0 0,0 0 0 0 0,0 0 0 0 0,0 0 0 0 0,6-10-11 0 0,8 5 12 0 0,0 5 0 0 0,-6 1 0 0 0,30 9 0 0 0,-10 3 0 0 0,-15-8 0 0 0,1-6 0 0 0,4-3 0 0 0,-15 1 0 0 0,2 1 0 0 0,-2 0 0 0 0,14 4 0 0 0,-7 0 0 0 0,9 5-42 0 0,-15-6 34 0 0,-1 1 1 0 0,0-1-1 0 0,1 0 0 0 0,-1 0 0 0 0,1 0 0 0 0,-1-1 0 0 0,1 1 0 0 0,0-1 1 0 0,-1 1-1 0 0,1-1 0 0 0,0 0 0 0 0,3-1 0 0 0,-6 1 8 0 0,0-1 0 0 0,0 1 0 0 0,0 0 0 0 0,0 0 0 0 0,0-1 0 0 0,0 1 0 0 0,0 0 0 0 0,0-1 0 0 0,-1 1 0 0 0,1-1 0 0 0,0 1 0 0 0,0-1 0 0 0,0 0 0 0 0,-1 1 0 0 0,1-1 0 0 0,0 0 0 0 0,-1 1 0 0 0,2-3 0 0 0,-2 3 0 0 0,1-1 0 0 0,-1 0 0 0 0,1 1 0 0 0,-1-1 0 0 0,1 0 0 0 0,0 1 0 0 0,-1-1 0 0 0,1 0 0 0 0,0 1 0 0 0,0-1 0 0 0,-1 1 0 0 0,1 0 0 0 0,0-1 0 0 0,0 1 0 0 0,0 0 0 0 0,-1-1 0 0 0,1 1 0 0 0,0 0 0 0 0,0 0 0 0 0,1-1 0 0 0,2 2-6 0 0,1 0 0 0 0,-1 0 1 0 0,0 0-1 0 0,0 1 0 0 0,0-1 0 0 0,-1 1 0 0 0,1 0 0 0 0,7 5 0 0 0,15 6-21 0 0,-12-11 27 0 0,-11-2 0 0 0,0 0 0 0 0,-1 0 0 0 0,1 0 0 0 0,0-1 0 0 0,-1 0 0 0 0,1 1 0 0 0,-1-1 0 0 0,1 0 0 0 0,4-3 0 0 0,10-4 0 0 0,-10 10 0 0 0,-4 0 0 0 0,2-1 0 0 0,0 0 0 0 0,0 0 0 0 0,0-1 0 0 0,6 0-1 0 0,16 3 13 0 0,-24-2 1 0 0,1 0 1 0 0,0-1-1 0 0,0 1 0 0 0,0-1 1 0 0,0 1-1 0 0,0-1 0 0 0,0-1 1 0 0,0 1-1 0 0,4-1 0 0 0,-5 1-2 0 0,0-1-1 0 0,0 1 0 0 0,-1 1 1 0 0,1-1-1 0 0,0 0 0 0 0,0 1 0 0 0,5 1 1 0 0,-5-1-4 0 0,0-1 0 0 0,0 1 1 0 0,1 0-1 0 0,-1-1 0 0 0,0 0 0 0 0,4 0 1 0 0,4-1-5 0 0,1 1 1 0 0,17 1-1 0 0,-26-1-3 0 0,0 0 0 0 0,0 0 0 0 0,0-1 0 0 0,0 1 0 0 0,0-1 0 0 0,4-1 0 0 0,-4 1 0 0 0,0 1 0 0 0,0-1 0 0 0,0 0 0 0 0,-1 1 0 0 0,1 0 0 0 0,6 0 0 0 0,-2 0 0 0 0,-5 1 2 0 0,0-1 1 0 0,-1 0-1 0 0,1 1 1 0 0,-1-1-1 0 0,1 0 1 0 0,-1 0 0 0 0,1 0-1 0 0,0-1 1 0 0,-1 1-1 0 0,1 0 1 0 0,-1-1-1 0 0,1 1 1 0 0,-1-1 0 0 0,1 1-1 0 0,-1-1 1 0 0,1 1-1 0 0,-1-1 1 0 0,1 0-1 0 0,-1 0 1 0 0,2-1 0 0 0,-1 0 4 0 0,1 1 1 0 0,0-1-1 0 0,0 1 1 0 0,0 0-1 0 0,-1 0 1 0 0,1 0 0 0 0,5 0-1 0 0,15-7 37 0 0,-21 7-40 0 0,0 0 1 0 0,-1-1 0 0 0,1 1 0 0 0,0 0 0 0 0,0 1-1 0 0,-1-1 1 0 0,1 0 0 0 0,0 0 0 0 0,0 1 0 0 0,0-1-1 0 0,0 1 1 0 0,0 0 0 0 0,0 0 0 0 0,0-1 0 0 0,0 1-1 0 0,0 0 1 0 0,0 1 0 0 0,0-1 0 0 0,0 0 0 0 0,0 1-1 0 0,0-1 1 0 0,0 1 0 0 0,0-1 0 0 0,2 2 0 0 0,62 20 77 0 0,-64-21-77 0 0,0-1-1 0 0,1 1 0 0 0,-1-1 0 0 0,0 0 0 0 0,0 0 1 0 0,1 1-1 0 0,-1-1 0 0 0,4-1 0 0 0,-4 1 1 0 0,1 0 0 0 0,-1 0 0 0 0,1 0 0 0 0,-1 0 0 0 0,1 0-1 0 0,4 2 1 0 0,47 12 1 0 0,-49-13 1 0 0,0 0 0 0 0,0-1-1 0 0,0 1 1 0 0,1-1 0 0 0,-1 0 0 0 0,0-1 0 0 0,0 1 0 0 0,0-1 0 0 0,6-2 0 0 0,-4 0 2 0 0,1 1 1 0 0,-1 0-1 0 0,0 0 0 0 0,1 0 1 0 0,0 1-1 0 0,11 0 0 0 0,2 0 32 0 0,-6 1-31 0 0,29 2-1 0 0,-30 0-9 0 0,0-2 0 0 0,1 0 0 0 0,-1 0-1 0 0,14-3 1 0 0,-14 1 3 0 0,-1 0 0 0 0,1 2 0 0 0,0 0 0 0 0,18 2 0 0 0,-29-2 4 0 0,0 1 1 0 0,0-1-1 0 0,0 0 1 0 0,0 0-1 0 0,0 0 1 0 0,0 0-1 0 0,0-1 1 0 0,0 1-1 0 0,0-1 1 0 0,0 0-1 0 0,0 0 1 0 0,0 0-1 0 0,0 0 1 0 0,-1 0-1 0 0,5-3 1 0 0,-5 3-8 0 0,0 1 1 0 0,0-1 0 0 0,0 1 0 0 0,1-1 0 0 0,-1 1-1 0 0,0 0 1 0 0,0 0 0 0 0,0 0 0 0 0,0 0 0 0 0,0 0 0 0 0,0 0-1 0 0,0 1 1 0 0,0-1 0 0 0,1 1 0 0 0,1 0 0 0 0,18 3-4 0 0,37-2 57 0 0,-54-2-41 0 0,0 0-1 0 0,0 0 1 0 0,1-1 0 0 0,-1 1 0 0 0,6-3 0 0 0,20-1 70 0 0,-17 4-75 0 0,43-2-6 0 0,-27 3-2 0 0,-26 0 1 0 0,1-1 1 0 0,-1 0-1 0 0,0 1 1 0 0,1-2 0 0 0,-1 1-1 0 0,0 0 1 0 0,7-2-1 0 0,5-4 34 0 0,-10 4-32 0 0,0 0 1 0 0,1 0 0 0 0,-1 0-1 0 0,1 1 1 0 0,-1 0 0 0 0,8 0-1 0 0,4 2-42 0 0,0 1 0 0 0,0 1 0 0 0,0 0-1 0 0,23 9 1 0 0,8 0 3 0 0,-47-11 63 0 0,1-1-1 0 0,0 0 0 0 0,-1 0 1 0 0,1 0-1 0 0,0 0 0 0 0,-1 0 1 0 0,1-1-1 0 0,4-1 1 0 0,-4 2-1 0 0,0-1 1 0 0,0 1 0 0 0,0-1 0 0 0,0 1 0 0 0,0 0 0 0 0,4 0 0 0 0,1 1-27 0 0,-4 0-23 0 0,-1-1-1 0 0,0 1 1 0 0,1-1-1 0 0,0 0 1 0 0,-1 0-1 0 0,1 0 1 0 0,-1-1-1 0 0,1 1 1 0 0,-1-1-1 0 0,0 0 1 0 0,7-2-1 0 0,-3 0 51 0 0,0 1-1 0 0,0 0 0 0 0,0 1 0 0 0,0-1 0 0 0,0 1 1 0 0,1 0-1 0 0,6 1 0 0 0,7 0-24 0 0,23 5 0 0 0,-27-3-77 0 0,1 0-1 0 0,25-2 0 0 0,-40 0 105 0 0,0-1 0 0 0,0 1 0 0 0,-1-1 0 0 0,1 0 1 0 0,0 0-1 0 0,0 0 0 0 0,-1-1 0 0 0,5-1 0 0 0,-5 1-7 0 0,0 1-1 0 0,0 0 0 0 0,0 0 1 0 0,0 0-1 0 0,1 0 0 0 0,-1 0 1 0 0,0 0-1 0 0,0 1 0 0 0,1-1 1 0 0,-1 1-1 0 0,0 0 1 0 0,4-1-1 0 0,53 15-266 0 0,-30-6 188 0 0,-25-6 96 0 0,1 0 0 0 0,0-1 0 0 0,0 0 0 0 0,0 0 0 0 0,5 1 0 0 0,-8-2-24 0 0,8 0 34 0 0,-1 0 0 0 0,1 1 1 0 0,0 1-1 0 0,17 4 0 0 0,-6-1-204 0 0,0-1-1 0 0,22 2 1 0 0,-41-6 151 0 0,-1 0 1 0 0,1 0-1 0 0,-1 0 1 0 0,1 0 0 0 0,-1 0-1 0 0,1 0 1 0 0,-1-1-1 0 0,1 1 1 0 0,-1-1 0 0 0,0 1-1 0 0,1-1 1 0 0,-1 1 0 0 0,1-1-1 0 0,1-1 1 0 0,-2 1 4 0 0,1 0 0 0 0,-1 0 0 0 0,0 0 0 0 0,1 1 0 0 0,-1-1 1 0 0,0 1-1 0 0,1-1 0 0 0,-1 1 0 0 0,1 0 0 0 0,-1-1 0 0 0,3 1 0 0 0,8 1 58 0 0,-9 0-36 0 0,-1-1 0 0 0,1 0 0 0 0,-1 1 1 0 0,0-1-1 0 0,1 0 0 0 0,-1-1 0 0 0,4 1 0 0 0,-2-2 6 0 0,1 1 0 0 0,-1 0 0 0 0,1 1 1 0 0,-1-1-1 0 0,1 1 0 0 0,0 0 0 0 0,0 0 0 0 0,-1 0 0 0 0,10 2 0 0 0,11-2-188 0 0,-22 0 132 0 0,0 0 1 0 0,1 0-1 0 0,-1 0 0 0 0,0 0 1 0 0,1 0-1 0 0,5 2 1 0 0,12 5-5 0 0,-13-4 13 0 0,0 0-1 0 0,0-1 1 0 0,10 2 0 0 0,18 4 10 0 0,-24-4 13 0 0,25 3 0 0 0,-34-7-4 0 0,1 0-1 0 0,-1 0 1 0 0,0 0-1 0 0,0 0 1 0 0,0 0 0 0 0,0 0-1 0 0,1-1 1 0 0,-1 0 0 0 0,0 0-1 0 0,0 1 1 0 0,0-2 0 0 0,5-1-1 0 0,-2-1 2 0 0,-5 3 0 0 0,1 0 0 0 0,-1 0 1 0 0,1 0-1 0 0,-1 0 0 0 0,1 0 1 0 0,-1 0-1 0 0,1 1 0 0 0,-1-1 1 0 0,1 0-1 0 0,0 1 1 0 0,-1 0-1 0 0,1-1 0 0 0,0 1 1 0 0,-1 0-1 0 0,1 0 0 0 0,0 0 1 0 0,-1 0-1 0 0,1 0 0 0 0,0 0 1 0 0,-1 0-1 0 0,1 1 0 0 0,0-1 1 0 0,-1 1-1 0 0,4 0 0 0 0,-1 1 10 0 0,0-2 0 0 0,0 1 0 0 0,0 0-1 0 0,0-1 1 0 0,0 0 0 0 0,7 0 0 0 0,14 1 33 0 0,-18 0-21 0 0,-1 1 11 0 0,1-1 0 0 0,-1-1 0 0 0,0 1 0 0 0,1-1 0 0 0,-1 0-1 0 0,13-2 1 0 0,17 0 83 0 0,-28 2-82 0 0,-1 0-1 0 0,1-1 1 0 0,-1 0 0 0 0,14-3-1 0 0,-14 2-12 0 0,0 1 0 0 0,0 0-1 0 0,1 0 1 0 0,11 1 0 0 0,16-1 47 0 0,-28 0-58 0 0,0 1 0 0 0,0 0 0 0 0,0 1-1 0 0,11 1 1 0 0,17 1 9 0 0,-20-2-21 0 0,-11-1 0 0 0,-1 1 0 0 0,1-1 0 0 0,0 0 0 0 0,-1 0 0 0 0,1-1 0 0 0,0 1 0 0 0,-1-1 0 0 0,1 1 0 0 0,-1-1 0 0 0,5-2 0 0 0,-6 2 0 0 0,0 0 0 0 0,0 0 0 0 0,0 0 0 0 0,0 0 0 0 0,0 0 0 0 0,0 0 0 0 0,0 1 0 0 0,0-1 0 0 0,0 1 0 0 0,0 0 0 0 0,1-1 0 0 0,-1 1 0 0 0,0 0 0 0 0,0 0 0 0 0,0 1 0 0 0,1-1 0 0 0,-1 0 0 0 0,0 1 0 0 0,0-1 0 0 0,0 1 0 0 0,0 0 0 0 0,4 1 0 0 0,-3-1 5 0 0,-1 0-1 0 0,1-1 0 0 0,0 1 1 0 0,-1-1-1 0 0,1 0 1 0 0,0 0-1 0 0,-1 0 0 0 0,1 0 1 0 0,5-1-1 0 0,15 1 24 0 0,-8 3-28 0 0,-9-2 0 0 0,1 0 0 0 0,-1 0 0 0 0,1 0 0 0 0,11-1 0 0 0,81-2 0 0 0,-59 3 0 0 0,-32-2 0 0 0,0 1 0 0 0,15-4 0 0 0,16-2 0 0 0,-19 5 0 0 0,0 0 0 0 0,-1-1 0 0 0,24-6 0 0 0,-29 6 22 0 0,0 0 0 0 0,1 1 0 0 0,28 1 0 0 0,14 0 42 0 0,154-24 187 0 0,-164 18-204 0 0,10-1-1 0 0,-43 7-46 0 0,-6 0 10 0 0,1 0 1 0 0,-1-1 0 0 0,1 0 0 0 0,10-2 0 0 0,-1-3-1 0 0,-10 3-10 0 0,1 1 0 0 0,-1 0 0 0 0,0 0 0 0 0,17-1 0 0 0,25 4 0 0 0,27-2 0 0 0,-22 0 0 0 0,-32 1 0 0 0,-1-1 0 0 0,29-5 0 0 0,0 1 0 0 0,-37 5 0 0 0,0-1 0 0 0,18-4 0 0 0,-13 0 7 0 0,-11 2 3 0 0,1 1 1 0 0,0 0 0 0 0,-1 1 0 0 0,12-1-1 0 0,9 3 5 0 0,14 0-18 0 0,-26-3 3 0 0,10 0 0 0 0,44 0 0 0 0,-30 3 0 0 0,-19 0 0 0 0,24 2 0 0 0,-35-1 0 0 0,1-1 0 0 0,-1 0 0 0 0,1-1 0 0 0,0-1 0 0 0,21-3 0 0 0,-15 2 0 0 0,28-1 0 0 0,7 0 0 0 0,-44 3 0 0 0,0-1 0 0 0,16 3 0 0 0,16-1 0 0 0,10-7 28 0 0,-27 3 2 0 0,0 1 1 0 0,0 1-1 0 0,28 1 1 0 0,-47 1-35 0 0,1 0 0 0 0,-1-1 0 0 0,1 0 0 0 0,-1 0 0 0 0,1 0 0 0 0,-1-1 0 0 0,1 0 0 0 0,-1 0 0 0 0,1 0 0 0 0,-1-1 0 0 0,0 1 0 0 0,0-1 0 0 0,8-4 0 0 0,-9 4-5 0 0,1 0 1 0 0,0 0 0 0 0,0 1-1 0 0,0 0 1 0 0,-1 0 0 0 0,1 0-1 0 0,0 0 1 0 0,0 1 0 0 0,1 0 0 0 0,6 1-1 0 0,9 1-30 0 0,25 7-1 0 0,-3 0 37 0 0,-27-6 2 0 0,19 1 4 0 0,-33-4-4 0 0,0 0 0 0 0,-1 0-1 0 0,1 0 1 0 0,0 0 0 0 0,0 0 0 0 0,0-1 0 0 0,0 1 0 0 0,-1-1 0 0 0,1 1 0 0 0,0-1 0 0 0,0 0 0 0 0,-1 0 0 0 0,1 0-1 0 0,0 0 1 0 0,1-1 0 0 0,2-3-22 0 0,-5 4 21 0 0,1 0 0 0 0,-1 0 0 0 0,1 1 0 0 0,-1-1 0 0 0,1 0 0 0 0,0 0 0 0 0,0 1 0 0 0,-1-1 0 0 0,1 1 0 0 0,0-1-1 0 0,0 0 1 0 0,-1 1 0 0 0,1 0 0 0 0,0-1 0 0 0,0 1 0 0 0,0-1 0 0 0,0 1 0 0 0,0 0 0 0 0,0 0 0 0 0,0-1 0 0 0,0 1 0 0 0,0 0 0 0 0,0 0 0 0 0,0 0 0 0 0,0 0 0 0 0,0 0 0 0 0,1 1 0 0 0,36 20 2 0 0,-27-16 6 0 0,-5-2-14 0 0,1 0-1 0 0,-1-1 1 0 0,0 0 0 0 0,1 0 0 0 0,-1-1 0 0 0,1 1 0 0 0,-1-2 0 0 0,1 1-1 0 0,7 0 1 0 0,-6-2-2 0 0,0 2-1 0 0,-1-1 1 0 0,1 1 0 0 0,10 2-1 0 0,2 1 3 0 0,5 3 8 0 0,-22-6 0 0 0,1 1 0 0 0,0-1 0 0 0,0 0 0 0 0,0 0 0 0 0,1-1 0 0 0,3 1 0 0 0,10-1 0 0 0,21 3 0 0 0,-37-3 0 0 0,0 0 0 0 0,-1 0 0 0 0,1 0 0 0 0,-1 0 0 0 0,1 0 0 0 0,-1 0 0 0 0,1-1 0 0 0,-1 1 0 0 0,1 0 0 0 0,-1-1 0 0 0,1 0 0 0 0,-1 1 0 0 0,1-1 0 0 0,1-1 0 0 0,-1 1 0 0 0,-1 0 0 0 0,1 0 0 0 0,0 0 0 0 0,-1 0 0 0 0,1 1 0 0 0,0-1 0 0 0,0 1 0 0 0,0-1 0 0 0,0 1 0 0 0,3-1 0 0 0,13 3-6 0 0,1 1-1 0 0,0 0 1 0 0,-1 1-1 0 0,34 13 1 0 0,-20-7-11 0 0,-28-9 16 0 0,0 0-1 0 0,0 0 1 0 0,0 0 0 0 0,0-1 0 0 0,0 0 0 0 0,0 0-1 0 0,0 0 1 0 0,0 0 0 0 0,0 0 0 0 0,0-1-1 0 0,7-2 1 0 0,-7 3 1 0 0,-1-1 0 0 0,1 1 0 0 0,-1 0 0 0 0,0 0 0 0 0,1 0 0 0 0,-1 1 0 0 0,1-1 0 0 0,5 3 0 0 0,15 1 0 0 0,6-3 7 0 0,-6 0 23 0 0,39-2 0 0 0,-57 1-19 0 0,0 0 0 0 0,-1 0 0 0 0,1 1 0 0 0,6 1 0 0 0,-7-1 1 0 0,1-1 1 0 0,-1 1-1 0 0,1-1 1 0 0,6 0-1 0 0,-6-1-4 0 0,-1 0 0 0 0,1 1 0 0 0,0 0 0 0 0,-1 0 0 0 0,1 0 0 0 0,-1 1 0 0 0,1 0 0 0 0,0 0 0 0 0,5 2 0 0 0,-1-1-8 0 0,-1 0 0 0 0,1-1 0 0 0,13 1 0 0 0,2 0 0 0 0,-21-2 0 0 0,1 0 0 0 0,-1 0 0 0 0,1 0 0 0 0,6-2 0 0 0,-7 2 0 0 0,0-1 0 0 0,0 1 0 0 0,0-1 0 0 0,0 1 0 0 0,0 1 0 0 0,4-1 0 0 0,5 3 0 0 0,-10-2 0 0 0,-1 0 0 0 0,1 0 0 0 0,0-1 0 0 0,-1 0 0 0 0,1 1 0 0 0,0-1 0 0 0,0 0 0 0 0,-1 0 0 0 0,1-1 0 0 0,0 1 0 0 0,3-1 0 0 0,-3 0 0 0 0,0 1 0 0 0,1 0 0 0 0,-1 0 0 0 0,0 0 0 0 0,1 0 0 0 0,-1 1 0 0 0,1-1 0 0 0,-1 1 0 0 0,6 2 0 0 0,-4-2 0 0 0,0 0 0 0 0,-1 0 0 0 0,1 0 0 0 0,6 0 0 0 0,2-1 0 0 0,-1 0 0 0 0,1 1 0 0 0,15 4 0 0 0,30-1 0 0 0,-52-3 0 0 0,0 1 0 0 0,0-1 0 0 0,0-1 0 0 0,0 1 0 0 0,1-1 0 0 0,-1 0 0 0 0,0 0 0 0 0,7-2 0 0 0,-7 1 0 0 0,1 1 0 0 0,-1 0 0 0 0,9 0 0 0 0,15 0 0 0 0,3 0 23 0 0,-27 0-16 0 0,0 0 0 0 0,0 0 0 0 0,1 0 0 0 0,-1-1 0 0 0,0 0 0 0 0,9-2 0 0 0,-11 1-1 0 0,0 0-1 0 0,0 1 1 0 0,-1 0-1 0 0,1 0 1 0 0,0 0-1 0 0,0 1 1 0 0,0-1 0 0 0,0 1-1 0 0,0 0 1 0 0,0 0-1 0 0,0 0 1 0 0,5 1-1 0 0,25 0-5 0 0,-27-1 0 0 0,0 0 0 0 0,1 0 0 0 0,9 2 0 0 0,-9 0 0 0 0,0-1 0 0 0,0 0 0 0 0,0-1 0 0 0,0 0 0 0 0,0 0 0 0 0,0 0 0 0 0,0-1 0 0 0,14-3 0 0 0,-2 1 0 0 0,-1 1 0 0 0,21 0 0 0 0,11-1 0 0 0,-21 1 0 0 0,-14 2 0 0 0,0-2 0 0 0,22-4 0 0 0,-30 3 0 0 0,1 1 0 0 0,0 0 0 0 0,-1 1 0 0 0,1 0 0 0 0,0 0 0 0 0,0 1 0 0 0,0 0 0 0 0,16 2 0 0 0,-18-1 8 0 0,0 0 0 0 0,-1-1 0 0 0,1 0 0 0 0,12-2 0 0 0,-12 1 0 0 0,0 0 0 0 0,1 1 0 0 0,10 0 0 0 0,5 3-8 0 0,1-1 0 0 0,0-1 0 0 0,28-2 0 0 0,-33-1 0 0 0,1 2 0 0 0,19 2 0 0 0,-22-1 0 0 0,-11-1 0 0 0,-1 0 0 0 0,1 0 0 0 0,-1-1 0 0 0,1 0 0 0 0,6-2 0 0 0,-6 1 0 0 0,-1 1 0 0 0,1 0 0 0 0,-1 0 0 0 0,1 0 0 0 0,8 1 0 0 0,8 2 0 0 0,-10-1 0 0 0,1 0 0 0 0,0-1 0 0 0,23-2 0 0 0,29-2 0 0 0,-4 1 0 0 0,-50 2 0 0 0,0 1 0 0 0,13 1 0 0 0,18 0 0 0 0,-20-2 0 0 0,25 1 0 0 0,-38 0 0 0 0,-4 0 0 0 0,0 0 0 0 0,1-1 0 0 0,-2 0 0 0 0,1 0 0 0 0,6-2 0 0 0,-6 2 0 0 0,0-1 0 0 0,-1 1 0 0 0,1 0 0 0 0,0 1 0 0 0,6-1 0 0 0,0 2 0 0 0,-8-1 0 0 0,-1 1 0 0 0,0-1 0 0 0,0 0 0 0 0,1 0 0 0 0,-1 0 0 0 0,0 0 0 0 0,0 0 0 0 0,1-1 0 0 0,-1 1 0 0 0,0-1 0 0 0,3-1 0 0 0,6-4 0 0 0,-9 5 0 0 0,1-1 0 0 0,-1 1 0 0 0,0 0 0 0 0,0 0 0 0 0,1 0 0 0 0,-1 0 0 0 0,1 0 0 0 0,-1 0 0 0 0,5 0 0 0 0,60 3 72 0 0,-52-2-56 0 0,23 3 1 0 0,-23-1-2 0 0,22 0 1 0 0,-20-2-15 0 0,-7 0 8 0 0,-1 0 0 0 0,0 0 0 0 0,0-1 0 0 0,0 0 0 0 0,0-1 0 0 0,9-3 0 0 0,-11 2-9 0 0,-2 1 0 0 0,0 0 0 0 0,1 0 0 0 0,-1 0 0 0 0,0 1 0 0 0,1 0 0 0 0,-1 0 0 0 0,1 0 0 0 0,-1 0 0 0 0,1 1 0 0 0,-1 0 0 0 0,9 1 0 0 0,10 1-3 0 0,30 0-1 0 0,-22-2-42 0 0,1-2 34 0 0,-27 1 2 0 0,0 0 0 0 0,0 0 0 0 0,0 1 1 0 0,0 0-1 0 0,7 1 0 0 0,2 2-1 0 0,-10-2 11 0 0,0 0 0 0 0,0 0 0 0 0,1-1 0 0 0,-1 1 0 0 0,0-1-1 0 0,1 0 1 0 0,6-1 0 0 0,11 0 0 0 0,-19 1 0 0 0,0 0 0 0 0,-1 0 0 0 0,1 0 0 0 0,0 0 0 0 0,6-2 0 0 0,-5 0 7 0 0,0 1 0 0 0,0-1 0 0 0,0 1 0 0 0,-1 0 0 0 0,1 1 0 0 0,0-1 0 0 0,0 1 0 0 0,0 0-1 0 0,0 0 1 0 0,9 2 0 0 0,-2 1 7 0 0,-1-1 0 0 0,0-1 0 0 0,1 1 0 0 0,-1-2 0 0 0,1 0 0 0 0,-1 0 0 0 0,1-1 0 0 0,-1 0 0 0 0,13-4 0 0 0,-19 4-14 0 0,0-1 0 0 0,1 1 0 0 0,-1 0 0 0 0,0 1 0 0 0,1-1 0 0 0,-1 1 0 0 0,0 0 0 0 0,1 0 0 0 0,-1 1 0 0 0,0 0 0 0 0,7 1 0 0 0,-3-1 0 0 0,-1 0 0 0 0,0-1 0 0 0,0 0 0 0 0,1-1 0 0 0,-1 0 0 0 0,14-3 0 0 0,0 0 0 0 0,-15 3 0 0 0,0 0 0 0 0,0-1 0 0 0,8-4 0 0 0,-10 4 0 0 0,-1 0 0 0 0,1 1 0 0 0,-1 0 0 0 0,1-1 0 0 0,0 1 0 0 0,-1 1 0 0 0,1-1 0 0 0,7 1 0 0 0,74-1 0 0 0,-49-1 0 0 0,-30 1 0 0 0,-1 0 0 0 0,1 1 0 0 0,0 0 0 0 0,12 1 0 0 0,-11 0 0 0 0,0-1 0 0 0,1 0 0 0 0,14-1 0 0 0,7-1 0 0 0,-26 2 0 0 0,0-1 0 0 0,0 0 0 0 0,0 1 0 0 0,0-1 0 0 0,0-1 0 0 0,6-2 0 0 0,-5 2 0 0 0,-1 1 0 0 0,0-1 0 0 0,1 1 0 0 0,-1 0 0 0 0,6 0 0 0 0,62-1 0 0 0,-66 1 0 0 0,0 1 0 0 0,0 1 0 0 0,0-1 0 0 0,11 3 0 0 0,-10-1 0 0 0,0-1 0 0 0,1 0 0 0 0,6-1 0 0 0,65-4 0 0 0,-71 4 0 0 0,0-1 0 0 0,-1 0 0 0 0,9-2 0 0 0,-9 1 0 0 0,1 0 0 0 0,-1 1 0 0 0,9 0 0 0 0,-6 1 0 0 0,1 0 0 0 0,-1-1 0 0 0,1 0 0 0 0,19-5 0 0 0,-25 5 0 0 0,0 0 0 0 0,0 1 0 0 0,0-1 0 0 0,0 1 0 0 0,6 1 0 0 0,-6-1 0 0 0,1 0 0 0 0,-1 0 0 0 0,0 0 0 0 0,0-1 0 0 0,7-1 0 0 0,1-2 0 0 0,-10 3 0 0 0,0-1 0 0 0,0 1 0 0 0,0 0 0 0 0,1 1 0 0 0,-1-1 0 0 0,0 1 0 0 0,0-1 0 0 0,4 1 0 0 0,18 3 0 0 0,-16-2 0 0 0,1 0 0 0 0,-1 0 0 0 0,13-2 0 0 0,82-6 0 0 0,-75 7 0 0 0,-23 1 0 0 0,-1-1 0 0 0,1 0 0 0 0,-1 0 0 0 0,0-1 0 0 0,1 1 0 0 0,6-2 0 0 0,0-2 0 0 0,-8 2 0 0 0,1 0 0 0 0,0 1 0 0 0,0 0 0 0 0,-1 0 0 0 0,1 0 0 0 0,8 1 0 0 0,12 1 0 0 0,43-1 0 0 0,-54-1 0 0 0,0 2 0 0 0,24 2 0 0 0,-22-1 0 0 0,25 0 0 0 0,-10-1 14 0 0,-24 0-4 0 0,0 0-1 0 0,0-1 1 0 0,0 0-1 0 0,0-1 0 0 0,0 0 1 0 0,11-2-1 0 0,0-3 33 0 0,-13 3-29 0 0,-1 2 0 0 0,1-1 0 0 0,0 0 1 0 0,0 1-1 0 0,0 0 0 0 0,6 0 0 0 0,12 1-1 0 0,-15 1-12 0 0,0-1-1 0 0,0-1 1 0 0,9-1-1 0 0,-3 0-12 0 0,0-1 0 0 0,0 2 1 0 0,0 0-1 0 0,0 0 0 0 0,25 4 0 0 0,20 0 67 0 0,-38-3-18 0 0,20 4 1 0 0,-36-3-34 0 0,1 0-3 0 0,0 0-1 0 0,0 0 1 0 0,0-1-1 0 0,1 0 1 0 0,-1 0-1 0 0,0 0 0 0 0,0-1 1 0 0,8-1-1 0 0,3-4-36 0 0,-13 4 31 0 0,1 1 0 0 0,-1-1 0 0 0,0 1-1 0 0,1 0 1 0 0,-1 0 0 0 0,0 1-1 0 0,1-1 1 0 0,6 1 0 0 0,55 14-61 0 0,22-7 7 0 0,-70-6 107 0 0,-1-1-1 0 0,27-2 1 0 0,-18 0-9 0 0,-18 1-34 0 0,1-1 0 0 0,16-4 1 0 0,-17 4-6 0 0,0 0 1 0 0,0 0-1 0 0,14-1 0 0 0,-3 3 1 0 0,-12 1 0 0 0,-1-1 0 0 0,1 0 0 0 0,0-1 0 0 0,11-2 0 0 0,-2-2-7 0 0,-10 3-2 0 0,-1 1 0 0 0,1-1 0 0 0,-1 1-1 0 0,1 0 1 0 0,-1 0 0 0 0,1 1 0 0 0,10 0 0 0 0,13 5-10 0 0,-20-3 20 0 0,0 0 0 0 0,15 1 0 0 0,75-7-1 0 0,-37 1 0 0 0,-56 3 0 0 0,1 1 0 0 0,0 0 0 0 0,0 0 0 0 0,0 0 0 0 0,7 3 0 0 0,-6-1 0 0 0,0-1 0 0 0,0 0 0 0 0,12 0 0 0 0,-16-1 0 0 0,-1-1 0 0 0,1 1 0 0 0,-1 0 0 0 0,1 0 0 0 0,-1 0 0 0 0,5 2 0 0 0,-4-1 0 0 0,-1-1 0 0 0,1 1 0 0 0,0-1 0 0 0,7 1 0 0 0,-2-1 0 0 0,14 3 0 0 0,-21-4 0 0 0,0 1 0 0 0,0 0 0 0 0,0-1 0 0 0,0 0 0 0 0,0 0 0 0 0,0 1 0 0 0,0-1 0 0 0,0 0 0 0 0,0 0 0 0 0,1-1 0 0 0,-1 1 0 0 0,0 0 0 0 0,0-1 0 0 0,0 1 0 0 0,-1-1 0 0 0,1 0 0 0 0,0 0 0 0 0,0 0 0 0 0,0 0 0 0 0,0 0 0 0 0,2-2 0 0 0,3-1 0 0 0,-6 4-1 0 0,1-1-1 0 0,-1 1 0 0 0,1-1 1 0 0,0 1-1 0 0,-1 0 1 0 0,1-1-1 0 0,-1 1 0 0 0,1 0 1 0 0,0 0-1 0 0,-1 0 1 0 0,1 0-1 0 0,-1 1 0 0 0,1-1 1 0 0,0 0-1 0 0,-1 1 1 0 0,1-1-1 0 0,-1 1 0 0 0,1-1 1 0 0,-1 1-1 0 0,3 1 1 0 0,17 4-32 0 0,-17-5 31 0 0,-1-1-1 0 0,1 1 1 0 0,-1 0 0 0 0,1 0 0 0 0,-1 1 0 0 0,1-1 0 0 0,4 3 0 0 0,-6-2 2 0 0,1-1 1 0 0,0 1-1 0 0,-1-1 0 0 0,1 0 0 0 0,0 0 0 0 0,0 0 1 0 0,0-1-1 0 0,0 1 0 0 0,0 0 0 0 0,0-1 0 0 0,-1 0 1 0 0,1 0-1 0 0,0 0 0 0 0,4 0 0 0 0,12-5 0 0 0,-16 4 0 0 0,1 0 0 0 0,-1 0 0 0 0,0 0 0 0 0,1 1 0 0 0,-1-1 0 0 0,0 1 0 0 0,1 0 0 0 0,-1 0 0 0 0,1 0 0 0 0,-1 1 0 0 0,7 1 0 0 0,-8-2 0 0 0,0 0 0 0 0,0 0 0 0 0,0 1 0 0 0,0-1 0 0 0,0 0 0 0 0,0-1 0 0 0,0 1 0 0 0,0 0 0 0 0,3-2 0 0 0,-3 2 0 0 0,1-1 0 0 0,-1 1 0 0 0,0-1 0 0 0,0 1 0 0 0,0 0 0 0 0,0 0 0 0 0,0 0 0 0 0,4 1 0 0 0,8 2 0 0 0,-9-1 0 0 0,0-1 0 0 0,1 0 0 0 0,-1 0 0 0 0,7 0 0 0 0,10 1 18 0 0,-18-2-13 0 0,-1 1 0 0 0,1-1 1 0 0,-1 0-1 0 0,1 0 0 0 0,0 0 0 0 0,-1 0 0 0 0,1-1 0 0 0,6-1 0 0 0,-6 1-5 0 0,0 0 0 0 0,0 1 0 0 0,0-1 0 0 0,0 1 0 0 0,0 0 0 0 0,7 1 0 0 0,-6-1 0 0 0,0 0 0 0 0,-1 0 0 0 0,1 0 0 0 0,9-1 0 0 0,1-1 0 0 0,-13 3 0 0 0,-1-1 0 0 0,1 0 0 0 0,-1 0 0 0 0,1 0 0 0 0,-1-1 0 0 0,1 1 0 0 0,-1 0 0 0 0,0 0 0 0 0,1-1 0 0 0,-1 1 0 0 0,0-1 0 0 0,1 1 0 0 0,-1-1 0 0 0,0 0 0 0 0,1 1 0 0 0,-1-1 0 0 0,0 0 0 0 0,2-1 0 0 0,15-20 11 0 0,-17 22-8 0 0,0 0 0 0 0,-1 0 0 0 0,1-1 0 0 0,0 1-1 0 0,0 0 1 0 0,-1 0 0 0 0,1 0 0 0 0,0 0 0 0 0,0 1 0 0 0,-1-1 0 0 0,1 0 0 0 0,0 0 0 0 0,0 0 0 0 0,-1 1 0 0 0,1-1 0 0 0,0 0-1 0 0,-1 1 1 0 0,2-1 0 0 0,0 1 6 0 0,27 5 44 0 0,-16-4-77 0 0,1 1 0 0 0,19 7 0 0 0,-30-9 25 0 0,0 0-1 0 0,1 0 1 0 0,-1-1-1 0 0,0 0 0 0 0,1 1 1 0 0,-1-1-1 0 0,5-1 1 0 0,17 3-19 0 0,-18-1-5 0 0,-5 0 19 0 0,0 0-1 0 0,0-1 1 0 0,0 0-1 0 0,0 1 0 0 0,1-1 1 0 0,-1 0-1 0 0,0 0 1 0 0,0 0-1 0 0,0 0 0 0 0,0 0 1 0 0,0-1-1 0 0,0 1 1 0 0,3-1-1 0 0,5-4-9 0 0,-8 4 11 0 0,0 0 1 0 0,0 0-1 0 0,0 0 1 0 0,0 0-1 0 0,0 1 1 0 0,0-1-1 0 0,0 1 1 0 0,1-1-1 0 0,-1 1 1 0 0,0 0-1 0 0,0-1 1 0 0,0 1-1 0 0,1 0 1 0 0,-1 1-1 0 0,0-1 1 0 0,0 0-1 0 0,0 1 1 0 0,1-1-1 0 0,-1 1 1 0 0,2 1-1 0 0,0-1 3 0 0,-1 0 0 0 0,0 0 0 0 0,0 0 0 0 0,0 0 0 0 0,0-1 0 0 0,0 1 0 0 0,1-1 0 0 0,4 0 0 0 0,29 1 0 0 0,2 4 0 0 0,-26-5 0 0 0,-8 0 8 0 0,0 0 0 0 0,0 0 0 0 0,0 0 0 0 0,0 1 0 0 0,8 2 0 0 0,-9-2 7 0 0,1 0-1 0 0,-1 0 0 0 0,1-1 0 0 0,-1 0 0 0 0,9 0 1 0 0,14-2-21 0 0,-24 2 0 0 0,-2 0 3 0 0,-1 0 0 0 0,1 0 0 0 0,-1 0 0 0 0,1 0 0 0 0,0 0 0 0 0,-1 0 0 0 0,1 0 0 0 0,-1 0 0 0 0,1 0 0 0 0,-1 0 0 0 0,1 0 0 0 0,0 0 0 0 0,-1 0 0 0 0,1 1 0 0 0,-1-1 0 0 0,1 0 0 0 0,-1 0 0 0 0,1 1 0 0 0,0-1 0 0 0,4 7-23 0 0,-2-6-16 0 0,-1 0-1 0 0,1 1 0 0 0,0-2 1 0 0,-1 1-1 0 0,1 0 1 0 0,0 0-1 0 0,-1-1 1 0 0,1 1-1 0 0,0-1 0 0 0,3 0 1 0 0,3 1-82 0 0,15 0-437 0 0,-21-2-133 0 0,0 1 0 0 0,0 0 0 0 0,1 0 0 0 0,-1 0 0 0 0,6 2 0 0 0,10 5-4049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20T21:03:32.175"/>
    </inkml:context>
    <inkml:brush xml:id="br0">
      <inkml:brushProperty name="width" value="0.035" units="cm"/>
      <inkml:brushProperty name="height" value="0.035" units="cm"/>
      <inkml:brushProperty name="color" value="#E71224"/>
    </inkml:brush>
  </inkml:definitions>
  <inkml:trace contextRef="#ctx0" brushRef="#br0">16 6 5527 0 0,'0'0'423'0'0,"-1"2"-278"0"0,-2 4-99 0 0,2-4 618 0 0,-3-4-994 0 0,4 2 426 0 0,0 0 0 0 0,0 0 0 0 0,-1 0 0 0 0,1 0 0 0 0,0 0 0 0 0,0 0 0 0 0,-1-1 0 0 0,1 1 1 0 0,0 0-1 0 0,0 0 0 0 0,-1 0 0 0 0,1 0 0 0 0,0 0 0 0 0,0 0 0 0 0,0 0 0 0 0,-1 0 0 0 0,1-1 0 0 0,0 1 0 0 0,0 0 1 0 0,0 0-1 0 0,-1 0 0 0 0,1 0 0 0 0,0-1 0 0 0,0 1 0 0 0,0 0 0 0 0,0 0 0 0 0,0-1 0 0 0,-1 1 0 0 0,1 0 0 0 0,0 0 1 0 0,0 0-1 0 0,0-1 0 0 0,0 1 0 0 0,0 0 0 0 0,0-1 0 0 0,0-6 1290 0 0,5 14-912 0 0,-3-4-379 0 0,-1-2-361 0 0,4 5 157 0 0,-3-5 10 0 0,-2 0 93 0 0,0 0-1 0 0,1 0 0 0 0,-1 0 0 0 0,0 0 0 0 0,1 0 1 0 0,-1 0-1 0 0,1 0 0 0 0,-1 0 0 0 0,1 0 1 0 0,-1 0-1 0 0,1 0 0 0 0,0 0 0 0 0,2 3-1 0 0,-1 0 38 0 0,0-1 0 0 0,-1 1-1 0 0,1-1 1 0 0,1 8-1 0 0,11 33 138 0 0,-8-29-124 0 0,15 45-33 0 0,-19-52 69 0 0,1 1 0 0 0,0-1 0 0 0,1 0 0 0 0,5 9 0 0 0,33 59 250 0 0,-30-51-426 0 0,-8-20 71 0 0,1 0 3 0 0,-2 3 9 0 0,2 0-10 0 0,0 1 1 0 0,9 13 0 0 0,-12-19 21 0 0,0 0 0 0 0,0 0-1 0 0,-1 0 1 0 0,1 0 0 0 0,-1 1 0 0 0,2 5 0 0 0,-2-5 2 0 0,0 0 1 0 0,1 0-1 0 0,0 0 0 0 0,0 0 0 0 0,2 4 0 0 0,2 4 0 0 0,1 0 0 0 0,20 2 0 0 0,-22-9 0 0 0,-1-2 0 0 0,0 0 0 0 0,-1 1 0 0 0,1-2 0 0 0,0 1 0 0 0,1 0 0 0 0,7 3 0 0 0,-9-4 12 0 0,1 0-1 0 0,-1 0 1 0 0,0 0 0 0 0,0 0-1 0 0,0 1 1 0 0,0-1-1 0 0,3 5 1 0 0,-2-3 3 0 0,0-1 0 0 0,0 1 0 0 0,0-1 0 0 0,6 4 0 0 0,8 4 59 0 0,-3-2-2 0 0,28 12 0 0 0,-25-13-65 0 0,20 12-1 0 0,-20-9-5 0 0,-6-4 0 0 0,-1 0 0 0 0,17 16-1 0 0,-20-16 22 0 0,0 0 0 0 0,1 0 0 0 0,0-1 0 0 0,0 0 0 0 0,16 7 0 0 0,-18-10 4 0 0,0 1 1 0 0,12 8 0 0 0,10 5 94 0 0,1-2-3 0 0,-20-9-111 0 0,0-1 0 0 0,0-1 1 0 0,0 0-1 0 0,1 0 0 0 0,11 2 0 0 0,25 6 92 0 0,-35-9-54 0 0,-1 0 0 0 0,1 0 1 0 0,0-1-1 0 0,0 0 1 0 0,0-1-1 0 0,0-1 0 0 0,17-1 1 0 0,-27 1-39 0 0,1-1 0 0 0,0 1 0 0 0,0-1 0 0 0,0 1 0 0 0,0 0 0 0 0,0 0-1 0 0,0 0 1 0 0,0 0 0 0 0,-1 1 0 0 0,1-1 0 0 0,0 1 0 0 0,0-1 0 0 0,0 1 0 0 0,-1 0 0 0 0,1 0 0 0 0,4 3 0 0 0,14 4 113 0 0,-18-7-105 0 0,-1 0 0 0 0,1-1 0 0 0,0 2 0 0 0,-1-1 0 0 0,1 0 0 0 0,0 0 0 0 0,-1 1 0 0 0,4 2 0 0 0,-5-3-13 0 0,1 1 15 0 0,0 0 1 0 0,0 0 0 0 0,1 1-1 0 0,-1-2 1 0 0,1 1-1 0 0,-1 0 1 0 0,1 0 0 0 0,0-1-1 0 0,0 1 1 0 0,0-1 0 0 0,0 0-1 0 0,0 0 1 0 0,0 0-1 0 0,0-1 1 0 0,0 1 0 0 0,6 0-1 0 0,-6 0-4 0 0,1-1 0 0 0,-1 1 0 0 0,1 0 0 0 0,-1 0-1 0 0,1 1 1 0 0,-1-1 0 0 0,6 4 0 0 0,-6-3-13 0 0,1 0 0 0 0,0 0 1 0 0,0-1-1 0 0,-1 1 0 0 0,7 0 0 0 0,4 0 1 0 0,-11-2-5 0 0,0 0 1 0 0,0 0-1 0 0,0 1 1 0 0,0 0 0 0 0,5 1-1 0 0,-3 0-25 0 0,0 1-1 0 0,1-2 0 0 0,-1 1 0 0 0,0 0 0 0 0,1-1 1 0 0,-1 0-1 0 0,1-1 0 0 0,8 1 0 0 0,-6 0 55 0 0,0 0 0 0 0,-1 0-1 0 0,1 0 1 0 0,9 4 0 0 0,11 2 283 0 0,-10 0-150 0 0,-17-6-157 0 0,0 0 0 0 0,1-1 0 0 0,-1 1 0 0 0,1 0 0 0 0,-1-1 0 0 0,1 1 1 0 0,0-1-1 0 0,-1 1 0 0 0,1-1 0 0 0,-1 0 0 0 0,1 1 0 0 0,0-1 0 0 0,-1 0 0 0 0,1 0 0 0 0,0 0 1 0 0,-1-1-1 0 0,1 1 0 0 0,2-1 0 0 0,8-5-44 0 0,-11 5 38 0 0,0 0 0 0 0,0 0 0 0 0,0 0-1 0 0,1 0 1 0 0,-1 1 0 0 0,0-1 0 0 0,1 1 0 0 0,-1-1 0 0 0,1 1 0 0 0,-1-1 0 0 0,1 1 0 0 0,-1 0 0 0 0,0 0-1 0 0,1-1 1 0 0,-1 1 0 0 0,1 0 0 0 0,-1 1 0 0 0,2-1 0 0 0,22 7-65 0 0,-22-5 80 0 0,1 0 0 0 0,0-1-1 0 0,-1 0 1 0 0,1 0 0 0 0,0 0-1 0 0,-1 0 1 0 0,1-1 0 0 0,0 0 0 0 0,0 1-1 0 0,0-1 1 0 0,4-1 0 0 0,-1-2 66 0 0,-6 3-68 0 0,-1-1 0 0 0,1 1-1 0 0,0 0 1 0 0,0-1 0 0 0,-1 1-1 0 0,1 0 1 0 0,0-1 0 0 0,0 1-1 0 0,0 0 1 0 0,0 0 0 0 0,-1 0 0 0 0,1 0-1 0 0,0 0 1 0 0,0 0 0 0 0,0 0-1 0 0,0 0 1 0 0,0 0 0 0 0,-1 0 0 0 0,2 1-1 0 0,1 0-11 0 0,0 0 0 0 0,1 0 0 0 0,-1 0 0 0 0,0-1 0 0 0,6 1 0 0 0,-8-1-2 0 0,0 0 0 0 0,0 0 1 0 0,0 0-1 0 0,0-1 0 0 0,1 1 0 0 0,-1 0 0 0 0,0-1 0 0 0,0 1 0 0 0,0-1 0 0 0,0 1 1 0 0,0-1-1 0 0,0 0 0 0 0,0 1 0 0 0,0-1 0 0 0,0 0 0 0 0,1-1 0 0 0,-2 2 5 0 0,0 0-1 0 0,0-1 0 0 0,1 1 1 0 0,-1 0-1 0 0,0 0 1 0 0,0 0-1 0 0,0 0 0 0 0,0 0 1 0 0,0 0-1 0 0,0-1 0 0 0,1 1 1 0 0,-1 0-1 0 0,0 0 1 0 0,0 0-1 0 0,0 0 0 0 0,0 0 1 0 0,1 0-1 0 0,-1 0 1 0 0,0 0-1 0 0,0 0 0 0 0,0 0 1 0 0,0 0-1 0 0,1 0 0 0 0,-1 0 1 0 0,0 0-1 0 0,0 0 1 0 0,0 0-1 0 0,0 0 0 0 0,1 0 1 0 0,-1 0-1 0 0,0 0 1 0 0,0 0-1 0 0,27 6 2 0 0,-16-4 43 0 0,-9-2-43 0 0,-1-1 0 0 0,0 0 0 0 0,1 0 1 0 0,-1 0-1 0 0,0 0 0 0 0,0 0 0 0 0,0 0 1 0 0,0 0-1 0 0,0 0 0 0 0,0 0 1 0 0,0 0-1 0 0,0-1 0 0 0,0 1 0 0 0,-1 0 1 0 0,1-1-1 0 0,0 1 0 0 0,-1 0 0 0 0,1-3 1 0 0,1 0-6 0 0,-2 4 3 0 0,0 0 1 0 0,0-1-1 0 0,0 1 1 0 0,0 0-1 0 0,0-1 1 0 0,0 1-1 0 0,0 0 1 0 0,0 0-1 0 0,0-1 1 0 0,1 1-1 0 0,-1 0 1 0 0,0 0-1 0 0,0-1 1 0 0,0 1 0 0 0,0 0-1 0 0,1 0 1 0 0,-1 0-1 0 0,0-1 1 0 0,0 1-1 0 0,0 0 1 0 0,1 0-1 0 0,-1 0 1 0 0,0 0-1 0 0,0-1 1 0 0,1 1-1 0 0,-1 0 1 0 0,0 0-1 0 0,1 0 1 0 0,3 4-10 0 0,-1-9 1 0 0,-2 3-44 0 0,-1 5 1 0 0,-1 7 53 0 0,3-15 32 0 0,-5 11-253 0 0,0-13-152 0 0,2 2 268 0 0,-5-11-55 0 0,3 12 160 0 0,-1 1-12 0 0,-36-71-1184 0 0,33 65 900 0 0,0 0 0 0 0,-1 1-1 0 0,0-1 1 0 0,0 2 0 0 0,-13-11-1 0 0,-8-7 122 0 0,-5 3 100 0 0,23 16 59 0 0,8 7 24 0 0,0 0-20 0 0,-11-8-72 0 0,14 7 80 0 0,-1-1 0 0 0,0 1 0 0 0,0 0-1 0 0,1-1 1 0 0,-1 1 0 0 0,0 0 0 0 0,0 0 0 0 0,0-1-1 0 0,0 1 1 0 0,0 0 0 0 0,1 0 0 0 0,-1 0 0 0 0,0 0-1 0 0,-1 0 1 0 0,-11-2-11 0 0,-5-8 1905 0 0,16 9-1162 0 0,3 3-720 0 0,-1 0 1 0 0,0 0-1 0 0,1 0 0 0 0,-1-1 0 0 0,1 1 0 0 0,-1 0 0 0 0,1-1 1 0 0,0 1-1 0 0,0 0 0 0 0,0-1 0 0 0,0 1 0 0 0,0-1 0 0 0,0 1 1 0 0,0-1-1 0 0,0 0 0 0 0,1 1 0 0 0,-1-1 0 0 0,2 1 0 0 0,5 4 116 0 0,0-1 0 0 0,11 6 0 0 0,-12-7-83 0 0,-4-3-17 0 0,1 1-2 0 0,10 11 24 0 0,-12-11-39 0 0,1 0 1 0 0,-1 0-1 0 0,1 0 0 0 0,-1-1 0 0 0,1 1 0 0 0,5 1 0 0 0,2 2 3 0 0,32 18-10 0 0,-28-17 0 0 0,0-4 0 0 0,-1 8 0 0 0,-11-9 0 0 0,-1 0 0 0 0,1 0 0 0 0,-1 1 0 0 0,0-1 0 0 0,0 1 0 0 0,0-1 0 0 0,0 1 0 0 0,0-1 0 0 0,0 1 0 0 0,0 0 0 0 0,0 0 0 0 0,0-1 0 0 0,-1 1 0 0 0,1 3 0 0 0,1 2 0 0 0,0 0 0 0 0,1 0 0 0 0,5 11 0 0 0,-6-12 0 0 0,-1-2 0 0 0,0-1 0 0 0,1 0 0 0 0,-1 0 0 0 0,1 0 0 0 0,-1 0 0 0 0,5 5 0 0 0,-4-3-12 0 0,13 17-66 0 0,-9-12 19 0 0,-1 0 59 0 0,2-14 55 0 0,-5 3 19 0 0,-2 4 18 0 0,6 46 406 0 0,-6-47-472 0 0,-1 1 0 0 0,0 0 0 0 0,0-1 0 0 0,-1 1 0 0 0,1-1 0 0 0,0 1 1 0 0,-1-1-1 0 0,0 0 0 0 0,1 1 0 0 0,-1-1 0 0 0,0 0 0 0 0,0 0 0 0 0,-5 3 0 0 0,2 1-263 0 0,-12 15 137 0 0,12-15 145 0 0,1 0-1 0 0,-1 0 0 0 0,-6 5 0 0 0,-46 39 277 0 0,36-29-201 0 0,18-17-89 0 0,0-1 0 0 0,0 0 0 0 0,0 0 0 0 0,0 0 0 0 0,-1 0 0 0 0,1 0 0 0 0,-8 4 0 0 0,9-6-22 0 0,-1 1 0 0 0,1 0 0 0 0,-1 0 0 0 0,1 0 0 0 0,0 1 0 0 0,0-1 0 0 0,0 0 0 0 0,0 1-1 0 0,0-1 1 0 0,-2 6 0 0 0,-7 8 61 0 0,6-7-52 0 0,3-7 252 0 0,1 0-196 0 0,-4 5-48 0 0,3-5-19 0 0,15 1-9458 0 0</inkml:trace>
</inkml:ink>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9BFB55-A802-447E-A910-BBD71F405882}"/>
              </a:ext>
            </a:extLst>
          </p:cNvPr>
          <p:cNvSpPr/>
          <p:nvPr userDrawn="1"/>
        </p:nvSpPr>
        <p:spPr>
          <a:xfrm>
            <a:off x="0" y="0"/>
            <a:ext cx="12192000" cy="6858000"/>
          </a:xfrm>
          <a:prstGeom prst="rect">
            <a:avLst/>
          </a:pr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6457B7BB-CD07-47C5-9965-2FA032CA8D5B}"/>
              </a:ext>
            </a:extLst>
          </p:cNvPr>
          <p:cNvSpPr/>
          <p:nvPr/>
        </p:nvSpPr>
        <p:spPr>
          <a:xfrm flipH="1">
            <a:off x="8052178" y="0"/>
            <a:ext cx="4139819" cy="6858000"/>
          </a:xfrm>
          <a:prstGeom prst="rtTriangle">
            <a:avLst/>
          </a:prstGeom>
          <a:solidFill>
            <a:schemeClr val="accent1">
              <a:lumMod val="75000"/>
              <a:alpha val="9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B81EF693-46E2-4180-A982-14109E40CB06}"/>
              </a:ext>
            </a:extLst>
          </p:cNvPr>
          <p:cNvSpPr/>
          <p:nvPr/>
        </p:nvSpPr>
        <p:spPr>
          <a:xfrm rot="10800000" flipH="1">
            <a:off x="4" y="0"/>
            <a:ext cx="4139819" cy="6858000"/>
          </a:xfrm>
          <a:prstGeom prst="rtTriangle">
            <a:avLst/>
          </a:prstGeom>
          <a:solidFill>
            <a:schemeClr val="accent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B682B7D-4C59-C2D7-0450-2C7B697F8349}"/>
              </a:ext>
            </a:extLst>
          </p:cNvPr>
          <p:cNvGrpSpPr/>
          <p:nvPr userDrawn="1"/>
        </p:nvGrpSpPr>
        <p:grpSpPr>
          <a:xfrm>
            <a:off x="-491345" y="4748022"/>
            <a:ext cx="10267188" cy="2109978"/>
            <a:chOff x="-491345" y="1077822"/>
            <a:chExt cx="10267188" cy="2109978"/>
          </a:xfrm>
        </p:grpSpPr>
        <p:grpSp>
          <p:nvGrpSpPr>
            <p:cNvPr id="6" name="Group 5">
              <a:extLst>
                <a:ext uri="{FF2B5EF4-FFF2-40B4-BE49-F238E27FC236}">
                  <a16:creationId xmlns:a16="http://schemas.microsoft.com/office/drawing/2014/main" id="{3C10304A-96B5-C1E8-D9D6-BF354CA1DA65}"/>
                </a:ext>
              </a:extLst>
            </p:cNvPr>
            <p:cNvGrpSpPr/>
            <p:nvPr/>
          </p:nvGrpSpPr>
          <p:grpSpPr>
            <a:xfrm>
              <a:off x="-491345" y="1077822"/>
              <a:ext cx="10267188" cy="2109978"/>
              <a:chOff x="-491345" y="1077822"/>
              <a:chExt cx="10267188" cy="2109978"/>
            </a:xfrm>
          </p:grpSpPr>
          <p:pic>
            <p:nvPicPr>
              <p:cNvPr id="16" name="Picture 15">
                <a:extLst>
                  <a:ext uri="{FF2B5EF4-FFF2-40B4-BE49-F238E27FC236}">
                    <a16:creationId xmlns:a16="http://schemas.microsoft.com/office/drawing/2014/main" id="{5B61568A-5D55-A15F-0A34-79D7080041AD}"/>
                  </a:ext>
                </a:extLst>
              </p:cNvPr>
              <p:cNvPicPr>
                <a:picLocks noChangeAspect="1"/>
              </p:cNvPicPr>
              <p:nvPr/>
            </p:nvPicPr>
            <p:blipFill>
              <a:blip r:embed="rId2"/>
              <a:stretch>
                <a:fillRect/>
              </a:stretch>
            </p:blipFill>
            <p:spPr>
              <a:xfrm>
                <a:off x="8099443" y="1808913"/>
                <a:ext cx="1676400" cy="495300"/>
              </a:xfrm>
              <a:custGeom>
                <a:avLst/>
                <a:gdLst>
                  <a:gd name="connsiteX0" fmla="*/ 0 w 1676400"/>
                  <a:gd name="connsiteY0" fmla="*/ 0 h 495300"/>
                  <a:gd name="connsiteX1" fmla="*/ 1684782 w 1676400"/>
                  <a:gd name="connsiteY1" fmla="*/ 0 h 495300"/>
                  <a:gd name="connsiteX2" fmla="*/ 1684782 w 1676400"/>
                  <a:gd name="connsiteY2" fmla="*/ 498348 h 495300"/>
                  <a:gd name="connsiteX3" fmla="*/ 0 w 1676400"/>
                  <a:gd name="connsiteY3" fmla="*/ 498348 h 495300"/>
                </a:gdLst>
                <a:ahLst/>
                <a:cxnLst>
                  <a:cxn ang="0">
                    <a:pos x="connsiteX0" y="connsiteY0"/>
                  </a:cxn>
                  <a:cxn ang="0">
                    <a:pos x="connsiteX1" y="connsiteY1"/>
                  </a:cxn>
                  <a:cxn ang="0">
                    <a:pos x="connsiteX2" y="connsiteY2"/>
                  </a:cxn>
                  <a:cxn ang="0">
                    <a:pos x="connsiteX3" y="connsiteY3"/>
                  </a:cxn>
                </a:cxnLst>
                <a:rect l="l" t="t" r="r" b="b"/>
                <a:pathLst>
                  <a:path w="1676400" h="495300">
                    <a:moveTo>
                      <a:pt x="0" y="0"/>
                    </a:moveTo>
                    <a:lnTo>
                      <a:pt x="1684782" y="0"/>
                    </a:lnTo>
                    <a:lnTo>
                      <a:pt x="1684782" y="498348"/>
                    </a:lnTo>
                    <a:lnTo>
                      <a:pt x="0" y="498348"/>
                    </a:lnTo>
                    <a:close/>
                  </a:path>
                </a:pathLst>
              </a:custGeom>
              <a:ln/>
            </p:spPr>
          </p:pic>
          <p:sp>
            <p:nvSpPr>
              <p:cNvPr id="17" name="Freeform: Shape 16">
                <a:extLst>
                  <a:ext uri="{FF2B5EF4-FFF2-40B4-BE49-F238E27FC236}">
                    <a16:creationId xmlns:a16="http://schemas.microsoft.com/office/drawing/2014/main" id="{0DA5E7E9-82EF-6C73-1F3B-92803B18E74C}"/>
                  </a:ext>
                </a:extLst>
              </p:cNvPr>
              <p:cNvSpPr/>
              <p:nvPr/>
            </p:nvSpPr>
            <p:spPr>
              <a:xfrm>
                <a:off x="8125446" y="1833631"/>
                <a:ext cx="1600200" cy="409575"/>
              </a:xfrm>
              <a:custGeom>
                <a:avLst/>
                <a:gdLst>
                  <a:gd name="connsiteX0" fmla="*/ 1578769 w 1600200"/>
                  <a:gd name="connsiteY0" fmla="*/ 285274 h 409575"/>
                  <a:gd name="connsiteX1" fmla="*/ 1285398 w 1600200"/>
                  <a:gd name="connsiteY1" fmla="*/ 285274 h 409575"/>
                  <a:gd name="connsiteX2" fmla="*/ 1257776 w 1600200"/>
                  <a:gd name="connsiteY2" fmla="*/ 323374 h 409575"/>
                  <a:gd name="connsiteX3" fmla="*/ 1217771 w 1600200"/>
                  <a:gd name="connsiteY3" fmla="*/ 153829 h 409575"/>
                  <a:gd name="connsiteX4" fmla="*/ 1181576 w 1600200"/>
                  <a:gd name="connsiteY4" fmla="*/ 285274 h 409575"/>
                  <a:gd name="connsiteX5" fmla="*/ 1093946 w 1600200"/>
                  <a:gd name="connsiteY5" fmla="*/ 285274 h 409575"/>
                  <a:gd name="connsiteX6" fmla="*/ 1080611 w 1600200"/>
                  <a:gd name="connsiteY6" fmla="*/ 335756 h 409575"/>
                  <a:gd name="connsiteX7" fmla="*/ 1056798 w 1600200"/>
                  <a:gd name="connsiteY7" fmla="*/ 277654 h 409575"/>
                  <a:gd name="connsiteX8" fmla="*/ 1032986 w 1600200"/>
                  <a:gd name="connsiteY8" fmla="*/ 322421 h 409575"/>
                  <a:gd name="connsiteX9" fmla="*/ 988219 w 1600200"/>
                  <a:gd name="connsiteY9" fmla="*/ 21431 h 409575"/>
                  <a:gd name="connsiteX10" fmla="*/ 932973 w 1600200"/>
                  <a:gd name="connsiteY10" fmla="*/ 393859 h 409575"/>
                  <a:gd name="connsiteX11" fmla="*/ 912019 w 1600200"/>
                  <a:gd name="connsiteY11" fmla="*/ 285274 h 409575"/>
                  <a:gd name="connsiteX12" fmla="*/ 686276 w 1600200"/>
                  <a:gd name="connsiteY12" fmla="*/ 285274 h 409575"/>
                  <a:gd name="connsiteX13" fmla="*/ 656748 w 1600200"/>
                  <a:gd name="connsiteY13" fmla="*/ 344329 h 409575"/>
                  <a:gd name="connsiteX14" fmla="*/ 621506 w 1600200"/>
                  <a:gd name="connsiteY14" fmla="*/ 150971 h 409575"/>
                  <a:gd name="connsiteX15" fmla="*/ 578644 w 1600200"/>
                  <a:gd name="connsiteY15" fmla="*/ 285274 h 409575"/>
                  <a:gd name="connsiteX16" fmla="*/ 491966 w 1600200"/>
                  <a:gd name="connsiteY16" fmla="*/ 285274 h 409575"/>
                  <a:gd name="connsiteX17" fmla="*/ 467201 w 1600200"/>
                  <a:gd name="connsiteY17" fmla="*/ 322421 h 409575"/>
                  <a:gd name="connsiteX18" fmla="*/ 441484 w 1600200"/>
                  <a:gd name="connsiteY18" fmla="*/ 275749 h 409575"/>
                  <a:gd name="connsiteX19" fmla="*/ 408146 w 1600200"/>
                  <a:gd name="connsiteY19" fmla="*/ 336709 h 409575"/>
                  <a:gd name="connsiteX20" fmla="*/ 376714 w 1600200"/>
                  <a:gd name="connsiteY20" fmla="*/ 72866 h 409575"/>
                  <a:gd name="connsiteX21" fmla="*/ 335756 w 1600200"/>
                  <a:gd name="connsiteY21" fmla="*/ 377666 h 409575"/>
                  <a:gd name="connsiteX22" fmla="*/ 308134 w 1600200"/>
                  <a:gd name="connsiteY22" fmla="*/ 285274 h 409575"/>
                  <a:gd name="connsiteX23" fmla="*/ 238601 w 1600200"/>
                  <a:gd name="connsiteY23" fmla="*/ 285274 h 409575"/>
                  <a:gd name="connsiteX24" fmla="*/ 210026 w 1600200"/>
                  <a:gd name="connsiteY24" fmla="*/ 237649 h 409575"/>
                  <a:gd name="connsiteX25" fmla="*/ 177641 w 1600200"/>
                  <a:gd name="connsiteY25" fmla="*/ 285274 h 409575"/>
                  <a:gd name="connsiteX26" fmla="*/ 21431 w 1600200"/>
                  <a:gd name="connsiteY26" fmla="*/ 28527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0" h="409575">
                    <a:moveTo>
                      <a:pt x="1578769" y="285274"/>
                    </a:moveTo>
                    <a:lnTo>
                      <a:pt x="1285398" y="285274"/>
                    </a:lnTo>
                    <a:lnTo>
                      <a:pt x="1257776" y="323374"/>
                    </a:lnTo>
                    <a:lnTo>
                      <a:pt x="1217771" y="153829"/>
                    </a:lnTo>
                    <a:lnTo>
                      <a:pt x="1181576" y="285274"/>
                    </a:lnTo>
                    <a:lnTo>
                      <a:pt x="1093946" y="285274"/>
                    </a:lnTo>
                    <a:lnTo>
                      <a:pt x="1080611" y="335756"/>
                    </a:lnTo>
                    <a:lnTo>
                      <a:pt x="1056798" y="277654"/>
                    </a:lnTo>
                    <a:lnTo>
                      <a:pt x="1032986" y="322421"/>
                    </a:lnTo>
                    <a:lnTo>
                      <a:pt x="988219" y="21431"/>
                    </a:lnTo>
                    <a:lnTo>
                      <a:pt x="932973" y="393859"/>
                    </a:lnTo>
                    <a:lnTo>
                      <a:pt x="912019" y="285274"/>
                    </a:lnTo>
                    <a:lnTo>
                      <a:pt x="686276" y="285274"/>
                    </a:lnTo>
                    <a:lnTo>
                      <a:pt x="656748" y="344329"/>
                    </a:lnTo>
                    <a:lnTo>
                      <a:pt x="621506" y="150971"/>
                    </a:lnTo>
                    <a:lnTo>
                      <a:pt x="578644" y="285274"/>
                    </a:lnTo>
                    <a:lnTo>
                      <a:pt x="491966" y="285274"/>
                    </a:lnTo>
                    <a:lnTo>
                      <a:pt x="467201" y="322421"/>
                    </a:lnTo>
                    <a:lnTo>
                      <a:pt x="441484" y="275749"/>
                    </a:lnTo>
                    <a:lnTo>
                      <a:pt x="408146" y="336709"/>
                    </a:lnTo>
                    <a:lnTo>
                      <a:pt x="376714" y="72866"/>
                    </a:lnTo>
                    <a:lnTo>
                      <a:pt x="335756" y="377666"/>
                    </a:lnTo>
                    <a:lnTo>
                      <a:pt x="308134" y="285274"/>
                    </a:lnTo>
                    <a:lnTo>
                      <a:pt x="238601" y="285274"/>
                    </a:lnTo>
                    <a:lnTo>
                      <a:pt x="210026" y="237649"/>
                    </a:lnTo>
                    <a:lnTo>
                      <a:pt x="177641" y="285274"/>
                    </a:lnTo>
                    <a:lnTo>
                      <a:pt x="21431" y="285274"/>
                    </a:lnTo>
                  </a:path>
                </a:pathLst>
              </a:custGeom>
              <a:noFill/>
              <a:ln w="28575" cap="rnd">
                <a:solidFill>
                  <a:srgbClr val="FFFFFF"/>
                </a:solidFill>
                <a:prstDash val="solid"/>
                <a:round/>
              </a:ln>
            </p:spPr>
            <p:txBody>
              <a:bodyPr rtlCol="0" anchor="ctr"/>
              <a:lstStyle/>
              <a:p>
                <a:endParaRPr lang="en-US"/>
              </a:p>
            </p:txBody>
          </p:sp>
          <p:pic>
            <p:nvPicPr>
              <p:cNvPr id="18" name="Picture 17">
                <a:extLst>
                  <a:ext uri="{FF2B5EF4-FFF2-40B4-BE49-F238E27FC236}">
                    <a16:creationId xmlns:a16="http://schemas.microsoft.com/office/drawing/2014/main" id="{6F8966C5-F0FF-C508-C5A2-7BE56926B7DF}"/>
                  </a:ext>
                </a:extLst>
              </p:cNvPr>
              <p:cNvPicPr>
                <a:picLocks noChangeAspect="1"/>
              </p:cNvPicPr>
              <p:nvPr/>
            </p:nvPicPr>
            <p:blipFill rotWithShape="1">
              <a:blip r:embed="rId3"/>
              <a:srcRect l="-8934" r="1"/>
              <a:stretch/>
            </p:blipFill>
            <p:spPr>
              <a:xfrm>
                <a:off x="-491345" y="1797483"/>
                <a:ext cx="5676900" cy="495300"/>
              </a:xfrm>
              <a:custGeom>
                <a:avLst/>
                <a:gdLst>
                  <a:gd name="connsiteX0" fmla="*/ 0 w 5676900"/>
                  <a:gd name="connsiteY0" fmla="*/ 0 h 495300"/>
                  <a:gd name="connsiteX1" fmla="*/ 5685282 w 5676900"/>
                  <a:gd name="connsiteY1" fmla="*/ 0 h 495300"/>
                  <a:gd name="connsiteX2" fmla="*/ 5685282 w 5676900"/>
                  <a:gd name="connsiteY2" fmla="*/ 500634 h 495300"/>
                  <a:gd name="connsiteX3" fmla="*/ 0 w 5676900"/>
                  <a:gd name="connsiteY3" fmla="*/ 500634 h 495300"/>
                </a:gdLst>
                <a:ahLst/>
                <a:cxnLst>
                  <a:cxn ang="0">
                    <a:pos x="connsiteX0" y="connsiteY0"/>
                  </a:cxn>
                  <a:cxn ang="0">
                    <a:pos x="connsiteX1" y="connsiteY1"/>
                  </a:cxn>
                  <a:cxn ang="0">
                    <a:pos x="connsiteX2" y="connsiteY2"/>
                  </a:cxn>
                  <a:cxn ang="0">
                    <a:pos x="connsiteX3" y="connsiteY3"/>
                  </a:cxn>
                </a:cxnLst>
                <a:rect l="l" t="t" r="r" b="b"/>
                <a:pathLst>
                  <a:path w="5676900" h="495300">
                    <a:moveTo>
                      <a:pt x="0" y="0"/>
                    </a:moveTo>
                    <a:lnTo>
                      <a:pt x="5685282" y="0"/>
                    </a:lnTo>
                    <a:lnTo>
                      <a:pt x="5685282" y="500634"/>
                    </a:lnTo>
                    <a:lnTo>
                      <a:pt x="0" y="500634"/>
                    </a:lnTo>
                    <a:close/>
                  </a:path>
                </a:pathLst>
              </a:custGeom>
              <a:ln/>
            </p:spPr>
          </p:pic>
          <p:sp>
            <p:nvSpPr>
              <p:cNvPr id="19" name="Freeform: Shape 18">
                <a:extLst>
                  <a:ext uri="{FF2B5EF4-FFF2-40B4-BE49-F238E27FC236}">
                    <a16:creationId xmlns:a16="http://schemas.microsoft.com/office/drawing/2014/main" id="{89B4D101-00A6-231D-BBF9-90424B8900A4}"/>
                  </a:ext>
                </a:extLst>
              </p:cNvPr>
              <p:cNvSpPr/>
              <p:nvPr/>
            </p:nvSpPr>
            <p:spPr>
              <a:xfrm>
                <a:off x="14351" y="1860842"/>
                <a:ext cx="5196891" cy="372428"/>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96891" h="372428">
                    <a:moveTo>
                      <a:pt x="5196891" y="263843"/>
                    </a:moveTo>
                    <a:lnTo>
                      <a:pt x="4903521" y="263843"/>
                    </a:lnTo>
                    <a:lnTo>
                      <a:pt x="4875899" y="301943"/>
                    </a:lnTo>
                    <a:lnTo>
                      <a:pt x="4835893" y="132398"/>
                    </a:lnTo>
                    <a:lnTo>
                      <a:pt x="4799699" y="263843"/>
                    </a:lnTo>
                    <a:lnTo>
                      <a:pt x="4712068" y="263843"/>
                    </a:lnTo>
                    <a:lnTo>
                      <a:pt x="4698733" y="314325"/>
                    </a:lnTo>
                    <a:lnTo>
                      <a:pt x="4674921" y="256223"/>
                    </a:lnTo>
                    <a:lnTo>
                      <a:pt x="4651108" y="300990"/>
                    </a:lnTo>
                    <a:lnTo>
                      <a:pt x="4606341" y="0"/>
                    </a:lnTo>
                    <a:lnTo>
                      <a:pt x="4551096" y="372428"/>
                    </a:lnTo>
                    <a:lnTo>
                      <a:pt x="4530141" y="263843"/>
                    </a:lnTo>
                    <a:lnTo>
                      <a:pt x="4304399" y="263843"/>
                    </a:lnTo>
                    <a:lnTo>
                      <a:pt x="4274871" y="322898"/>
                    </a:lnTo>
                    <a:lnTo>
                      <a:pt x="4239628" y="129540"/>
                    </a:lnTo>
                    <a:lnTo>
                      <a:pt x="4196766" y="263843"/>
                    </a:lnTo>
                    <a:lnTo>
                      <a:pt x="4110088" y="263843"/>
                    </a:lnTo>
                    <a:lnTo>
                      <a:pt x="4085324" y="300990"/>
                    </a:lnTo>
                    <a:lnTo>
                      <a:pt x="4059606" y="254318"/>
                    </a:lnTo>
                    <a:lnTo>
                      <a:pt x="4026268" y="315278"/>
                    </a:lnTo>
                    <a:lnTo>
                      <a:pt x="3994836" y="51435"/>
                    </a:lnTo>
                    <a:lnTo>
                      <a:pt x="3953878" y="356235"/>
                    </a:lnTo>
                    <a:lnTo>
                      <a:pt x="3926256" y="263843"/>
                    </a:lnTo>
                    <a:lnTo>
                      <a:pt x="3856724" y="263843"/>
                    </a:lnTo>
                    <a:lnTo>
                      <a:pt x="3828149" y="216218"/>
                    </a:lnTo>
                    <a:lnTo>
                      <a:pt x="3795763" y="263843"/>
                    </a:lnTo>
                    <a:lnTo>
                      <a:pt x="0" y="263842"/>
                    </a:lnTo>
                  </a:path>
                </a:pathLst>
              </a:custGeom>
              <a:noFill/>
              <a:ln w="28575" cap="rnd">
                <a:solidFill>
                  <a:srgbClr val="FFFFFF"/>
                </a:solidFill>
                <a:prstDash val="solid"/>
                <a:round/>
              </a:ln>
            </p:spPr>
            <p:txBody>
              <a:bodyPr rtlCol="0" anchor="ctr"/>
              <a:lstStyle/>
              <a:p>
                <a:endParaRPr lang="en-US"/>
              </a:p>
            </p:txBody>
          </p:sp>
          <p:pic>
            <p:nvPicPr>
              <p:cNvPr id="20" name="Picture 19">
                <a:extLst>
                  <a:ext uri="{FF2B5EF4-FFF2-40B4-BE49-F238E27FC236}">
                    <a16:creationId xmlns:a16="http://schemas.microsoft.com/office/drawing/2014/main" id="{56CB7EDB-6575-A1BA-91DB-A3ABBCB6FE45}"/>
                  </a:ext>
                </a:extLst>
              </p:cNvPr>
              <p:cNvPicPr>
                <a:picLocks noChangeAspect="1"/>
              </p:cNvPicPr>
              <p:nvPr/>
            </p:nvPicPr>
            <p:blipFill>
              <a:blip r:embed="rId4"/>
              <a:stretch>
                <a:fillRect/>
              </a:stretch>
            </p:blipFill>
            <p:spPr>
              <a:xfrm>
                <a:off x="5082352"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21" name="Freeform: Shape 20">
                <a:extLst>
                  <a:ext uri="{FF2B5EF4-FFF2-40B4-BE49-F238E27FC236}">
                    <a16:creationId xmlns:a16="http://schemas.microsoft.com/office/drawing/2014/main" id="{7F1F3747-4DA6-D40B-F133-522C070A3B64}"/>
                  </a:ext>
                </a:extLst>
              </p:cNvPr>
              <p:cNvSpPr/>
              <p:nvPr/>
            </p:nvSpPr>
            <p:spPr>
              <a:xfrm>
                <a:off x="5117451" y="1766003"/>
                <a:ext cx="800100" cy="695325"/>
              </a:xfrm>
              <a:custGeom>
                <a:avLst/>
                <a:gdLst>
                  <a:gd name="connsiteX0" fmla="*/ 778669 w 800100"/>
                  <a:gd name="connsiteY0" fmla="*/ 349091 h 695325"/>
                  <a:gd name="connsiteX1" fmla="*/ 589122 w 800100"/>
                  <a:gd name="connsiteY1" fmla="*/ 676751 h 695325"/>
                  <a:gd name="connsiteX2" fmla="*/ 210027 w 800100"/>
                  <a:gd name="connsiteY2" fmla="*/ 676751 h 695325"/>
                  <a:gd name="connsiteX3" fmla="*/ 21431 w 800100"/>
                  <a:gd name="connsiteY3" fmla="*/ 349091 h 695325"/>
                  <a:gd name="connsiteX4" fmla="*/ 210027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027" y="676751"/>
                    </a:lnTo>
                    <a:lnTo>
                      <a:pt x="21431" y="349091"/>
                    </a:lnTo>
                    <a:lnTo>
                      <a:pt x="210027"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22" name="Picture 21">
                <a:extLst>
                  <a:ext uri="{FF2B5EF4-FFF2-40B4-BE49-F238E27FC236}">
                    <a16:creationId xmlns:a16="http://schemas.microsoft.com/office/drawing/2014/main" id="{ABB7BE77-BC5B-1821-7EB6-C1CA6A09688F}"/>
                  </a:ext>
                </a:extLst>
              </p:cNvPr>
              <p:cNvPicPr>
                <a:picLocks noChangeAspect="1"/>
              </p:cNvPicPr>
              <p:nvPr/>
            </p:nvPicPr>
            <p:blipFill>
              <a:blip r:embed="rId5"/>
              <a:stretch>
                <a:fillRect/>
              </a:stretch>
            </p:blipFill>
            <p:spPr>
              <a:xfrm>
                <a:off x="5653852" y="2058516"/>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23" name="Freeform: Shape 22">
                <a:extLst>
                  <a:ext uri="{FF2B5EF4-FFF2-40B4-BE49-F238E27FC236}">
                    <a16:creationId xmlns:a16="http://schemas.microsoft.com/office/drawing/2014/main" id="{CD0C0549-FD23-9D0A-2EBD-FC1D9A0FD1BE}"/>
                  </a:ext>
                </a:extLst>
              </p:cNvPr>
              <p:cNvSpPr/>
              <p:nvPr/>
            </p:nvSpPr>
            <p:spPr>
              <a:xfrm>
                <a:off x="5688951" y="2092711"/>
                <a:ext cx="800100" cy="695325"/>
              </a:xfrm>
              <a:custGeom>
                <a:avLst/>
                <a:gdLst>
                  <a:gd name="connsiteX0" fmla="*/ 778669 w 800100"/>
                  <a:gd name="connsiteY0" fmla="*/ 349091 h 695325"/>
                  <a:gd name="connsiteX1" fmla="*/ 589122 w 800100"/>
                  <a:gd name="connsiteY1" fmla="*/ 676751 h 695325"/>
                  <a:gd name="connsiteX2" fmla="*/ 210027 w 800100"/>
                  <a:gd name="connsiteY2" fmla="*/ 676751 h 695325"/>
                  <a:gd name="connsiteX3" fmla="*/ 21431 w 800100"/>
                  <a:gd name="connsiteY3" fmla="*/ 349091 h 695325"/>
                  <a:gd name="connsiteX4" fmla="*/ 210027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027" y="676751"/>
                    </a:lnTo>
                    <a:lnTo>
                      <a:pt x="21431" y="349091"/>
                    </a:lnTo>
                    <a:lnTo>
                      <a:pt x="210027"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24" name="Picture 23">
                <a:extLst>
                  <a:ext uri="{FF2B5EF4-FFF2-40B4-BE49-F238E27FC236}">
                    <a16:creationId xmlns:a16="http://schemas.microsoft.com/office/drawing/2014/main" id="{A14B83FF-A9B5-BBFA-A143-3C5D107A8B29}"/>
                  </a:ext>
                </a:extLst>
              </p:cNvPr>
              <p:cNvPicPr>
                <a:picLocks noChangeAspect="1"/>
              </p:cNvPicPr>
              <p:nvPr/>
            </p:nvPicPr>
            <p:blipFill>
              <a:blip r:embed="rId6"/>
              <a:stretch>
                <a:fillRect/>
              </a:stretch>
            </p:blipFill>
            <p:spPr>
              <a:xfrm>
                <a:off x="5649280" y="140472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25" name="Freeform: Shape 24">
                <a:extLst>
                  <a:ext uri="{FF2B5EF4-FFF2-40B4-BE49-F238E27FC236}">
                    <a16:creationId xmlns:a16="http://schemas.microsoft.com/office/drawing/2014/main" id="{C6FDA718-D61A-BC5F-0E23-295344C11FD6}"/>
                  </a:ext>
                </a:extLst>
              </p:cNvPr>
              <p:cNvSpPr/>
              <p:nvPr/>
            </p:nvSpPr>
            <p:spPr>
              <a:xfrm>
                <a:off x="5685141" y="1437391"/>
                <a:ext cx="800100" cy="695325"/>
              </a:xfrm>
              <a:custGeom>
                <a:avLst/>
                <a:gdLst>
                  <a:gd name="connsiteX0" fmla="*/ 778669 w 800100"/>
                  <a:gd name="connsiteY0" fmla="*/ 350044 h 695325"/>
                  <a:gd name="connsiteX1" fmla="*/ 589121 w 800100"/>
                  <a:gd name="connsiteY1" fmla="*/ 677704 h 695325"/>
                  <a:gd name="connsiteX2" fmla="*/ 210978 w 800100"/>
                  <a:gd name="connsiteY2" fmla="*/ 677704 h 695325"/>
                  <a:gd name="connsiteX3" fmla="*/ 21431 w 800100"/>
                  <a:gd name="connsiteY3" fmla="*/ 350044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50044"/>
                    </a:moveTo>
                    <a:lnTo>
                      <a:pt x="589121" y="677704"/>
                    </a:lnTo>
                    <a:lnTo>
                      <a:pt x="210978" y="677704"/>
                    </a:lnTo>
                    <a:lnTo>
                      <a:pt x="21431" y="350044"/>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pic>
            <p:nvPicPr>
              <p:cNvPr id="26" name="Picture 25">
                <a:extLst>
                  <a:ext uri="{FF2B5EF4-FFF2-40B4-BE49-F238E27FC236}">
                    <a16:creationId xmlns:a16="http://schemas.microsoft.com/office/drawing/2014/main" id="{313CB823-9AA2-D076-A23A-587A0C404A43}"/>
                  </a:ext>
                </a:extLst>
              </p:cNvPr>
              <p:cNvPicPr>
                <a:picLocks noChangeAspect="1"/>
              </p:cNvPicPr>
              <p:nvPr/>
            </p:nvPicPr>
            <p:blipFill>
              <a:blip r:embed="rId7"/>
              <a:stretch>
                <a:fillRect/>
              </a:stretch>
            </p:blipFill>
            <p:spPr>
              <a:xfrm>
                <a:off x="7354636" y="1731618"/>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27" name="Freeform: Shape 26">
                <a:extLst>
                  <a:ext uri="{FF2B5EF4-FFF2-40B4-BE49-F238E27FC236}">
                    <a16:creationId xmlns:a16="http://schemas.microsoft.com/office/drawing/2014/main" id="{66915AD6-039A-3EDF-773D-19B1CE40E32C}"/>
                  </a:ext>
                </a:extLst>
              </p:cNvPr>
              <p:cNvSpPr/>
              <p:nvPr/>
            </p:nvSpPr>
            <p:spPr>
              <a:xfrm>
                <a:off x="7390116" y="1764098"/>
                <a:ext cx="800100" cy="695325"/>
              </a:xfrm>
              <a:custGeom>
                <a:avLst/>
                <a:gdLst>
                  <a:gd name="connsiteX0" fmla="*/ 778669 w 800100"/>
                  <a:gd name="connsiteY0" fmla="*/ 350044 h 695325"/>
                  <a:gd name="connsiteX1" fmla="*/ 589121 w 800100"/>
                  <a:gd name="connsiteY1" fmla="*/ 677704 h 695325"/>
                  <a:gd name="connsiteX2" fmla="*/ 210978 w 800100"/>
                  <a:gd name="connsiteY2" fmla="*/ 677704 h 695325"/>
                  <a:gd name="connsiteX3" fmla="*/ 21431 w 800100"/>
                  <a:gd name="connsiteY3" fmla="*/ 350044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50044"/>
                    </a:moveTo>
                    <a:lnTo>
                      <a:pt x="589121" y="677704"/>
                    </a:lnTo>
                    <a:lnTo>
                      <a:pt x="210978" y="677704"/>
                    </a:lnTo>
                    <a:lnTo>
                      <a:pt x="21431" y="350044"/>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pic>
            <p:nvPicPr>
              <p:cNvPr id="28" name="Picture 27">
                <a:extLst>
                  <a:ext uri="{FF2B5EF4-FFF2-40B4-BE49-F238E27FC236}">
                    <a16:creationId xmlns:a16="http://schemas.microsoft.com/office/drawing/2014/main" id="{087B1F71-EC13-9221-C1A3-FA285719B45D}"/>
                  </a:ext>
                </a:extLst>
              </p:cNvPr>
              <p:cNvPicPr>
                <a:picLocks noChangeAspect="1"/>
              </p:cNvPicPr>
              <p:nvPr/>
            </p:nvPicPr>
            <p:blipFill>
              <a:blip r:embed="rId8"/>
              <a:stretch>
                <a:fillRect/>
              </a:stretch>
            </p:blipFill>
            <p:spPr>
              <a:xfrm>
                <a:off x="6218494" y="2387700"/>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29" name="Freeform: Shape 28">
                <a:extLst>
                  <a:ext uri="{FF2B5EF4-FFF2-40B4-BE49-F238E27FC236}">
                    <a16:creationId xmlns:a16="http://schemas.microsoft.com/office/drawing/2014/main" id="{54F78FCF-140F-293D-4590-303119E4814C}"/>
                  </a:ext>
                </a:extLst>
              </p:cNvPr>
              <p:cNvSpPr/>
              <p:nvPr/>
            </p:nvSpPr>
            <p:spPr>
              <a:xfrm>
                <a:off x="6252831" y="2421323"/>
                <a:ext cx="800100" cy="695325"/>
              </a:xfrm>
              <a:custGeom>
                <a:avLst/>
                <a:gdLst>
                  <a:gd name="connsiteX0" fmla="*/ 778669 w 800100"/>
                  <a:gd name="connsiteY0" fmla="*/ 349091 h 695325"/>
                  <a:gd name="connsiteX1" fmla="*/ 589122 w 800100"/>
                  <a:gd name="connsiteY1" fmla="*/ 677704 h 695325"/>
                  <a:gd name="connsiteX2" fmla="*/ 210979 w 800100"/>
                  <a:gd name="connsiteY2" fmla="*/ 677704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7704"/>
                    </a:lnTo>
                    <a:lnTo>
                      <a:pt x="210979" y="677704"/>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30" name="Picture 29">
                <a:extLst>
                  <a:ext uri="{FF2B5EF4-FFF2-40B4-BE49-F238E27FC236}">
                    <a16:creationId xmlns:a16="http://schemas.microsoft.com/office/drawing/2014/main" id="{FAF947C0-51FE-8D9A-613D-73D4F4FDEBC6}"/>
                  </a:ext>
                </a:extLst>
              </p:cNvPr>
              <p:cNvPicPr>
                <a:picLocks noChangeAspect="1"/>
              </p:cNvPicPr>
              <p:nvPr/>
            </p:nvPicPr>
            <p:blipFill>
              <a:blip r:embed="rId9"/>
              <a:stretch>
                <a:fillRect/>
              </a:stretch>
            </p:blipFill>
            <p:spPr>
              <a:xfrm>
                <a:off x="6218494"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31" name="Freeform: Shape 30">
                <a:extLst>
                  <a:ext uri="{FF2B5EF4-FFF2-40B4-BE49-F238E27FC236}">
                    <a16:creationId xmlns:a16="http://schemas.microsoft.com/office/drawing/2014/main" id="{E6EED200-840C-271B-EA4D-3782BAD64313}"/>
                  </a:ext>
                </a:extLst>
              </p:cNvPr>
              <p:cNvSpPr/>
              <p:nvPr/>
            </p:nvSpPr>
            <p:spPr>
              <a:xfrm>
                <a:off x="6252831" y="1766003"/>
                <a:ext cx="800100" cy="695325"/>
              </a:xfrm>
              <a:custGeom>
                <a:avLst/>
                <a:gdLst>
                  <a:gd name="connsiteX0" fmla="*/ 778669 w 800100"/>
                  <a:gd name="connsiteY0" fmla="*/ 349091 h 695325"/>
                  <a:gd name="connsiteX1" fmla="*/ 589122 w 800100"/>
                  <a:gd name="connsiteY1" fmla="*/ 676751 h 695325"/>
                  <a:gd name="connsiteX2" fmla="*/ 210979 w 800100"/>
                  <a:gd name="connsiteY2" fmla="*/ 676751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979" y="676751"/>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32" name="Picture 31">
                <a:extLst>
                  <a:ext uri="{FF2B5EF4-FFF2-40B4-BE49-F238E27FC236}">
                    <a16:creationId xmlns:a16="http://schemas.microsoft.com/office/drawing/2014/main" id="{120F4343-9283-3532-B7CA-D57C5A33161F}"/>
                  </a:ext>
                </a:extLst>
              </p:cNvPr>
              <p:cNvPicPr>
                <a:picLocks noChangeAspect="1"/>
              </p:cNvPicPr>
              <p:nvPr/>
            </p:nvPicPr>
            <p:blipFill>
              <a:blip r:embed="rId10"/>
              <a:stretch>
                <a:fillRect/>
              </a:stretch>
            </p:blipFill>
            <p:spPr>
              <a:xfrm>
                <a:off x="6218494" y="1077822"/>
                <a:ext cx="904875" cy="800100"/>
              </a:xfrm>
              <a:custGeom>
                <a:avLst/>
                <a:gdLst>
                  <a:gd name="connsiteX0" fmla="*/ 0 w 904875"/>
                  <a:gd name="connsiteY0" fmla="*/ 0 h 800100"/>
                  <a:gd name="connsiteX1" fmla="*/ 907542 w 904875"/>
                  <a:gd name="connsiteY1" fmla="*/ 0 h 800100"/>
                  <a:gd name="connsiteX2" fmla="*/ 907542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2386"/>
                    </a:lnTo>
                    <a:lnTo>
                      <a:pt x="0" y="802386"/>
                    </a:lnTo>
                    <a:close/>
                  </a:path>
                </a:pathLst>
              </a:custGeom>
              <a:ln/>
            </p:spPr>
          </p:pic>
          <p:sp>
            <p:nvSpPr>
              <p:cNvPr id="33" name="Freeform: Shape 32">
                <a:extLst>
                  <a:ext uri="{FF2B5EF4-FFF2-40B4-BE49-F238E27FC236}">
                    <a16:creationId xmlns:a16="http://schemas.microsoft.com/office/drawing/2014/main" id="{0B7092A1-02E3-3FFE-732A-06D32592415C}"/>
                  </a:ext>
                </a:extLst>
              </p:cNvPr>
              <p:cNvSpPr/>
              <p:nvPr/>
            </p:nvSpPr>
            <p:spPr>
              <a:xfrm>
                <a:off x="6252831" y="1109731"/>
                <a:ext cx="800100" cy="695325"/>
              </a:xfrm>
              <a:custGeom>
                <a:avLst/>
                <a:gdLst>
                  <a:gd name="connsiteX0" fmla="*/ 778669 w 800100"/>
                  <a:gd name="connsiteY0" fmla="*/ 349091 h 695325"/>
                  <a:gd name="connsiteX1" fmla="*/ 589122 w 800100"/>
                  <a:gd name="connsiteY1" fmla="*/ 677704 h 695325"/>
                  <a:gd name="connsiteX2" fmla="*/ 210979 w 800100"/>
                  <a:gd name="connsiteY2" fmla="*/ 677704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7704"/>
                    </a:lnTo>
                    <a:lnTo>
                      <a:pt x="210979" y="677704"/>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34" name="Picture 33">
                <a:extLst>
                  <a:ext uri="{FF2B5EF4-FFF2-40B4-BE49-F238E27FC236}">
                    <a16:creationId xmlns:a16="http://schemas.microsoft.com/office/drawing/2014/main" id="{E09197F1-58F4-4BF0-B810-053A00CEEE6D}"/>
                  </a:ext>
                </a:extLst>
              </p:cNvPr>
              <p:cNvPicPr>
                <a:picLocks noChangeAspect="1"/>
              </p:cNvPicPr>
              <p:nvPr/>
            </p:nvPicPr>
            <p:blipFill>
              <a:blip r:embed="rId11"/>
              <a:stretch>
                <a:fillRect/>
              </a:stretch>
            </p:blipFill>
            <p:spPr>
              <a:xfrm>
                <a:off x="6785422" y="1409292"/>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35" name="Freeform: Shape 34">
                <a:extLst>
                  <a:ext uri="{FF2B5EF4-FFF2-40B4-BE49-F238E27FC236}">
                    <a16:creationId xmlns:a16="http://schemas.microsoft.com/office/drawing/2014/main" id="{8702FFD1-6AD0-CCF2-22D5-AFB3ADF92E63}"/>
                  </a:ext>
                </a:extLst>
              </p:cNvPr>
              <p:cNvSpPr/>
              <p:nvPr/>
            </p:nvSpPr>
            <p:spPr>
              <a:xfrm>
                <a:off x="6820521" y="1442153"/>
                <a:ext cx="800100" cy="695325"/>
              </a:xfrm>
              <a:custGeom>
                <a:avLst/>
                <a:gdLst>
                  <a:gd name="connsiteX0" fmla="*/ 778669 w 800100"/>
                  <a:gd name="connsiteY0" fmla="*/ 349091 h 695325"/>
                  <a:gd name="connsiteX1" fmla="*/ 589121 w 800100"/>
                  <a:gd name="connsiteY1" fmla="*/ 676751 h 695325"/>
                  <a:gd name="connsiteX2" fmla="*/ 210978 w 800100"/>
                  <a:gd name="connsiteY2" fmla="*/ 676751 h 695325"/>
                  <a:gd name="connsiteX3" fmla="*/ 21431 w 800100"/>
                  <a:gd name="connsiteY3" fmla="*/ 349091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1" y="676751"/>
                    </a:lnTo>
                    <a:lnTo>
                      <a:pt x="210978" y="676751"/>
                    </a:lnTo>
                    <a:lnTo>
                      <a:pt x="21431" y="349091"/>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pic>
            <p:nvPicPr>
              <p:cNvPr id="36" name="Picture 35">
                <a:extLst>
                  <a:ext uri="{FF2B5EF4-FFF2-40B4-BE49-F238E27FC236}">
                    <a16:creationId xmlns:a16="http://schemas.microsoft.com/office/drawing/2014/main" id="{EB0A1C71-0A48-8395-12E9-C1358C446F85}"/>
                  </a:ext>
                </a:extLst>
              </p:cNvPr>
              <p:cNvPicPr>
                <a:picLocks noChangeAspect="1"/>
              </p:cNvPicPr>
              <p:nvPr/>
            </p:nvPicPr>
            <p:blipFill>
              <a:blip r:embed="rId12"/>
              <a:stretch>
                <a:fillRect/>
              </a:stretch>
            </p:blipFill>
            <p:spPr>
              <a:xfrm>
                <a:off x="6783136" y="205623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37" name="Freeform: Shape 36">
                <a:extLst>
                  <a:ext uri="{FF2B5EF4-FFF2-40B4-BE49-F238E27FC236}">
                    <a16:creationId xmlns:a16="http://schemas.microsoft.com/office/drawing/2014/main" id="{717960A6-6BAC-7AB1-6D0D-9C9C294AEAE6}"/>
                  </a:ext>
                </a:extLst>
              </p:cNvPr>
              <p:cNvSpPr/>
              <p:nvPr/>
            </p:nvSpPr>
            <p:spPr>
              <a:xfrm>
                <a:off x="6818616" y="2088901"/>
                <a:ext cx="800100" cy="695325"/>
              </a:xfrm>
              <a:custGeom>
                <a:avLst/>
                <a:gdLst>
                  <a:gd name="connsiteX0" fmla="*/ 778669 w 800100"/>
                  <a:gd name="connsiteY0" fmla="*/ 349091 h 695325"/>
                  <a:gd name="connsiteX1" fmla="*/ 589121 w 800100"/>
                  <a:gd name="connsiteY1" fmla="*/ 677704 h 695325"/>
                  <a:gd name="connsiteX2" fmla="*/ 210978 w 800100"/>
                  <a:gd name="connsiteY2" fmla="*/ 677704 h 695325"/>
                  <a:gd name="connsiteX3" fmla="*/ 21431 w 800100"/>
                  <a:gd name="connsiteY3" fmla="*/ 349091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1" y="677704"/>
                    </a:lnTo>
                    <a:lnTo>
                      <a:pt x="210978" y="677704"/>
                    </a:lnTo>
                    <a:lnTo>
                      <a:pt x="21431" y="349091"/>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3149CE8-15A1-1BB7-DAB1-4625696B7864}"/>
                  </a:ext>
                </a:extLst>
              </p:cNvPr>
              <p:cNvSpPr/>
              <p:nvPr/>
            </p:nvSpPr>
            <p:spPr>
              <a:xfrm>
                <a:off x="5662281" y="239655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7163B4A-B25A-5F0F-09B6-36B0CE195F4E}"/>
                  </a:ext>
                </a:extLst>
              </p:cNvPr>
              <p:cNvSpPr/>
              <p:nvPr/>
            </p:nvSpPr>
            <p:spPr>
              <a:xfrm>
                <a:off x="6411899" y="239655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E4497A0-0F2B-0F4A-D545-AE5C22CEF4EA}"/>
                  </a:ext>
                </a:extLst>
              </p:cNvPr>
              <p:cNvSpPr/>
              <p:nvPr/>
            </p:nvSpPr>
            <p:spPr>
              <a:xfrm>
                <a:off x="5087924" y="206413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6194"/>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FB83375-861E-C6F6-C9B7-30F485060B08}"/>
                  </a:ext>
                </a:extLst>
              </p:cNvPr>
              <p:cNvSpPr/>
              <p:nvPr/>
            </p:nvSpPr>
            <p:spPr>
              <a:xfrm>
                <a:off x="5836589" y="206413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79E29B7-DCD3-B4FD-7DF3-58ADD0C0FB20}"/>
                  </a:ext>
                </a:extLst>
              </p:cNvPr>
              <p:cNvSpPr/>
              <p:nvPr/>
            </p:nvSpPr>
            <p:spPr>
              <a:xfrm>
                <a:off x="6223304" y="271945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7146" y="7144"/>
                      <a:pt x="50959" y="7144"/>
                    </a:cubicBezTo>
                    <a:close/>
                  </a:path>
                </a:pathLst>
              </a:custGeom>
              <a:solidFill>
                <a:srgbClr val="FFFFFF"/>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7ADDB78-07D4-9263-67F1-76684519E72A}"/>
                  </a:ext>
                </a:extLst>
              </p:cNvPr>
              <p:cNvSpPr/>
              <p:nvPr/>
            </p:nvSpPr>
            <p:spPr>
              <a:xfrm>
                <a:off x="6971969" y="271945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8097"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CEB74DB-8DBA-593E-787D-ED6659B0FECD}"/>
                  </a:ext>
                </a:extLst>
              </p:cNvPr>
              <p:cNvSpPr/>
              <p:nvPr/>
            </p:nvSpPr>
            <p:spPr>
              <a:xfrm>
                <a:off x="6793851"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3DB98EE-2699-C959-CAD9-7E1C03388B38}"/>
                  </a:ext>
                </a:extLst>
              </p:cNvPr>
              <p:cNvSpPr/>
              <p:nvPr/>
            </p:nvSpPr>
            <p:spPr>
              <a:xfrm>
                <a:off x="7543469"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5252A1F-A47B-EF7A-B489-85F7493F7CA0}"/>
                  </a:ext>
                </a:extLst>
              </p:cNvPr>
              <p:cNvSpPr/>
              <p:nvPr/>
            </p:nvSpPr>
            <p:spPr>
              <a:xfrm>
                <a:off x="6237591" y="20708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EFB34BC-9E28-9F60-878F-C57730E4D339}"/>
                  </a:ext>
                </a:extLst>
              </p:cNvPr>
              <p:cNvSpPr/>
              <p:nvPr/>
            </p:nvSpPr>
            <p:spPr>
              <a:xfrm>
                <a:off x="6986256" y="20708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4997224-1151-5EF8-1285-A52CB8C96C37}"/>
                  </a:ext>
                </a:extLst>
              </p:cNvPr>
              <p:cNvSpPr/>
              <p:nvPr/>
            </p:nvSpPr>
            <p:spPr>
              <a:xfrm>
                <a:off x="6405231" y="10802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7079EC6-11D8-7A87-3BED-76661B6E34D4}"/>
                  </a:ext>
                </a:extLst>
              </p:cNvPr>
              <p:cNvSpPr/>
              <p:nvPr/>
            </p:nvSpPr>
            <p:spPr>
              <a:xfrm>
                <a:off x="5281281"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E8BD6EC-3F27-AB48-BFA1-1F19D924A4ED}"/>
                  </a:ext>
                </a:extLst>
              </p:cNvPr>
              <p:cNvSpPr/>
              <p:nvPr/>
            </p:nvSpPr>
            <p:spPr>
              <a:xfrm>
                <a:off x="5281281" y="23908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ADB4639-2D77-05F6-ABB2-EEABAAADB75D}"/>
                  </a:ext>
                </a:extLst>
              </p:cNvPr>
              <p:cNvSpPr/>
              <p:nvPr/>
            </p:nvSpPr>
            <p:spPr>
              <a:xfrm>
                <a:off x="7928279" y="173266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E014FD2-9309-0448-F3BD-41BE9B7BBC81}"/>
                  </a:ext>
                </a:extLst>
              </p:cNvPr>
              <p:cNvSpPr/>
              <p:nvPr/>
            </p:nvSpPr>
            <p:spPr>
              <a:xfrm>
                <a:off x="7919706" y="238608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FF1D9D1-38B2-725A-A987-2437CA80F80F}"/>
                  </a:ext>
                </a:extLst>
              </p:cNvPr>
              <p:cNvSpPr/>
              <p:nvPr/>
            </p:nvSpPr>
            <p:spPr>
              <a:xfrm>
                <a:off x="5852781" y="272421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BC9C966-7B87-AE76-3EA6-F74246FF756F}"/>
                  </a:ext>
                </a:extLst>
              </p:cNvPr>
              <p:cNvSpPr/>
              <p:nvPr/>
            </p:nvSpPr>
            <p:spPr>
              <a:xfrm>
                <a:off x="5848019" y="140500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4A765A8-E2F9-BC8B-E1DE-667CCA5801BB}"/>
                  </a:ext>
                </a:extLst>
              </p:cNvPr>
              <p:cNvSpPr/>
              <p:nvPr/>
            </p:nvSpPr>
            <p:spPr>
              <a:xfrm>
                <a:off x="6795756" y="109068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EE39EA8-3777-8546-826B-A269E9AE95A0}"/>
                  </a:ext>
                </a:extLst>
              </p:cNvPr>
              <p:cNvSpPr/>
              <p:nvPr/>
            </p:nvSpPr>
            <p:spPr>
              <a:xfrm>
                <a:off x="6414756" y="30518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B1706AC-01F1-7122-D73F-AC88363B50B5}"/>
                  </a:ext>
                </a:extLst>
              </p:cNvPr>
              <p:cNvSpPr/>
              <p:nvPr/>
            </p:nvSpPr>
            <p:spPr>
              <a:xfrm>
                <a:off x="6809091" y="30518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359E182-5E3C-C22C-CEA4-4A594536AF62}"/>
                  </a:ext>
                </a:extLst>
              </p:cNvPr>
              <p:cNvSpPr/>
              <p:nvPr/>
            </p:nvSpPr>
            <p:spPr>
              <a:xfrm>
                <a:off x="7357731" y="141834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E613B99-FFD0-F788-7361-A8343F6879DB}"/>
                  </a:ext>
                </a:extLst>
              </p:cNvPr>
              <p:cNvSpPr/>
              <p:nvPr/>
            </p:nvSpPr>
            <p:spPr>
              <a:xfrm>
                <a:off x="5656566" y="17279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C281631-8387-020C-9BE6-F388C749904A}"/>
                  </a:ext>
                </a:extLst>
              </p:cNvPr>
              <p:cNvSpPr/>
              <p:nvPr/>
            </p:nvSpPr>
            <p:spPr>
              <a:xfrm>
                <a:off x="6405231" y="17279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80182F0-DEDE-37F4-CD2B-07AEDC220276}"/>
                  </a:ext>
                </a:extLst>
              </p:cNvPr>
              <p:cNvSpPr/>
              <p:nvPr/>
            </p:nvSpPr>
            <p:spPr>
              <a:xfrm>
                <a:off x="6237591" y="14135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85D4BD5-7180-B4EF-3571-6303EA76F707}"/>
                  </a:ext>
                </a:extLst>
              </p:cNvPr>
              <p:cNvSpPr/>
              <p:nvPr/>
            </p:nvSpPr>
            <p:spPr>
              <a:xfrm>
                <a:off x="6986256" y="14135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B78F30D-8AA6-0B9C-CCEC-61752E8F3A9E}"/>
                  </a:ext>
                </a:extLst>
              </p:cNvPr>
              <p:cNvSpPr/>
              <p:nvPr/>
            </p:nvSpPr>
            <p:spPr>
              <a:xfrm>
                <a:off x="7355826" y="206699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F79884C-CFE1-3418-D013-37CE801A62BE}"/>
                  </a:ext>
                </a:extLst>
              </p:cNvPr>
              <p:cNvSpPr/>
              <p:nvPr/>
            </p:nvSpPr>
            <p:spPr>
              <a:xfrm>
                <a:off x="8105444" y="206699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2212EB0-2216-8AC1-0747-BD8D33CD8F3E}"/>
                  </a:ext>
                </a:extLst>
              </p:cNvPr>
              <p:cNvSpPr/>
              <p:nvPr/>
            </p:nvSpPr>
            <p:spPr>
              <a:xfrm>
                <a:off x="6794804" y="239751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0AAD2A2-17A8-839B-8D9B-FD21F680D335}"/>
                  </a:ext>
                </a:extLst>
              </p:cNvPr>
              <p:cNvSpPr/>
              <p:nvPr/>
            </p:nvSpPr>
            <p:spPr>
              <a:xfrm>
                <a:off x="7543469" y="239751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grpSp>
        <p:sp>
          <p:nvSpPr>
            <p:cNvPr id="7" name="Oval 50">
              <a:extLst>
                <a:ext uri="{FF2B5EF4-FFF2-40B4-BE49-F238E27FC236}">
                  <a16:creationId xmlns:a16="http://schemas.microsoft.com/office/drawing/2014/main" id="{C5A56264-3FB7-F6E9-B5BB-6159F72D2D80}"/>
                </a:ext>
              </a:extLst>
            </p:cNvPr>
            <p:cNvSpPr>
              <a:spLocks noChangeAspect="1"/>
            </p:cNvSpPr>
            <p:nvPr/>
          </p:nvSpPr>
          <p:spPr>
            <a:xfrm>
              <a:off x="6525711" y="1969510"/>
              <a:ext cx="304016" cy="34336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Heart 17">
              <a:extLst>
                <a:ext uri="{FF2B5EF4-FFF2-40B4-BE49-F238E27FC236}">
                  <a16:creationId xmlns:a16="http://schemas.microsoft.com/office/drawing/2014/main" id="{A07BD8DC-A84C-F7E0-CAA4-BB98195796E5}"/>
                </a:ext>
              </a:extLst>
            </p:cNvPr>
            <p:cNvSpPr/>
            <p:nvPr/>
          </p:nvSpPr>
          <p:spPr>
            <a:xfrm>
              <a:off x="7080464" y="1663425"/>
              <a:ext cx="324888" cy="31854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ounded Rectangle 25">
              <a:extLst>
                <a:ext uri="{FF2B5EF4-FFF2-40B4-BE49-F238E27FC236}">
                  <a16:creationId xmlns:a16="http://schemas.microsoft.com/office/drawing/2014/main" id="{55C8602B-A322-E4C3-B226-DEFD07C65B77}"/>
                </a:ext>
              </a:extLst>
            </p:cNvPr>
            <p:cNvSpPr/>
            <p:nvPr/>
          </p:nvSpPr>
          <p:spPr>
            <a:xfrm>
              <a:off x="5940450" y="1659330"/>
              <a:ext cx="322534" cy="271830"/>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Chord 32">
              <a:extLst>
                <a:ext uri="{FF2B5EF4-FFF2-40B4-BE49-F238E27FC236}">
                  <a16:creationId xmlns:a16="http://schemas.microsoft.com/office/drawing/2014/main" id="{4FD78C94-EE64-26D2-8F74-605A506D704B}"/>
                </a:ext>
              </a:extLst>
            </p:cNvPr>
            <p:cNvSpPr/>
            <p:nvPr/>
          </p:nvSpPr>
          <p:spPr>
            <a:xfrm>
              <a:off x="6509664" y="2627883"/>
              <a:ext cx="322534" cy="319706"/>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ed Rectangle 40">
              <a:extLst>
                <a:ext uri="{FF2B5EF4-FFF2-40B4-BE49-F238E27FC236}">
                  <a16:creationId xmlns:a16="http://schemas.microsoft.com/office/drawing/2014/main" id="{DBF79997-55B8-794C-8A7E-A1C128DD43A7}"/>
                </a:ext>
              </a:extLst>
            </p:cNvPr>
            <p:cNvSpPr/>
            <p:nvPr/>
          </p:nvSpPr>
          <p:spPr>
            <a:xfrm rot="2942052">
              <a:off x="6522986" y="1320229"/>
              <a:ext cx="299808" cy="31895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ounded Rectangle 17">
              <a:extLst>
                <a:ext uri="{FF2B5EF4-FFF2-40B4-BE49-F238E27FC236}">
                  <a16:creationId xmlns:a16="http://schemas.microsoft.com/office/drawing/2014/main" id="{99BE0F57-BD8C-00C3-76C9-0E129A8A46D0}"/>
                </a:ext>
              </a:extLst>
            </p:cNvPr>
            <p:cNvSpPr>
              <a:spLocks noChangeAspect="1"/>
            </p:cNvSpPr>
            <p:nvPr/>
          </p:nvSpPr>
          <p:spPr>
            <a:xfrm>
              <a:off x="7117850" y="2281894"/>
              <a:ext cx="215808" cy="343366"/>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25">
              <a:extLst>
                <a:ext uri="{FF2B5EF4-FFF2-40B4-BE49-F238E27FC236}">
                  <a16:creationId xmlns:a16="http://schemas.microsoft.com/office/drawing/2014/main" id="{73910664-AD01-A236-903F-C873664A66B3}"/>
                </a:ext>
              </a:extLst>
            </p:cNvPr>
            <p:cNvSpPr>
              <a:spLocks noChangeAspect="1"/>
            </p:cNvSpPr>
            <p:nvPr/>
          </p:nvSpPr>
          <p:spPr>
            <a:xfrm>
              <a:off x="7651283" y="1958406"/>
              <a:ext cx="342900" cy="343366"/>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Block Arc 20">
              <a:extLst>
                <a:ext uri="{FF2B5EF4-FFF2-40B4-BE49-F238E27FC236}">
                  <a16:creationId xmlns:a16="http://schemas.microsoft.com/office/drawing/2014/main" id="{895CF526-D0A3-AF35-52F3-9797FC3344E7}"/>
                </a:ext>
              </a:extLst>
            </p:cNvPr>
            <p:cNvSpPr>
              <a:spLocks noChangeAspect="1"/>
            </p:cNvSpPr>
            <p:nvPr/>
          </p:nvSpPr>
          <p:spPr>
            <a:xfrm rot="10800000">
              <a:off x="5913625" y="2280181"/>
              <a:ext cx="355562" cy="385538"/>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Trapezoid 28">
              <a:extLst>
                <a:ext uri="{FF2B5EF4-FFF2-40B4-BE49-F238E27FC236}">
                  <a16:creationId xmlns:a16="http://schemas.microsoft.com/office/drawing/2014/main" id="{66F73DB2-010D-6701-B2C9-28F8FA615E5D}"/>
                </a:ext>
              </a:extLst>
            </p:cNvPr>
            <p:cNvSpPr>
              <a:spLocks noChangeAspect="1"/>
            </p:cNvSpPr>
            <p:nvPr/>
          </p:nvSpPr>
          <p:spPr>
            <a:xfrm>
              <a:off x="5391982" y="1942120"/>
              <a:ext cx="283330" cy="343366"/>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69" name="Rectangle 68">
            <a:extLst>
              <a:ext uri="{FF2B5EF4-FFF2-40B4-BE49-F238E27FC236}">
                <a16:creationId xmlns:a16="http://schemas.microsoft.com/office/drawing/2014/main" id="{78F5A287-B7D4-E771-3791-606C40F3F6C0}"/>
              </a:ext>
            </a:extLst>
          </p:cNvPr>
          <p:cNvSpPr/>
          <p:nvPr userDrawn="1"/>
        </p:nvSpPr>
        <p:spPr>
          <a:xfrm>
            <a:off x="1524000" y="1127145"/>
            <a:ext cx="10667997" cy="2402027"/>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itle 1">
            <a:extLst>
              <a:ext uri="{FF2B5EF4-FFF2-40B4-BE49-F238E27FC236}">
                <a16:creationId xmlns:a16="http://schemas.microsoft.com/office/drawing/2014/main" id="{DD3646A5-2120-84F7-99CA-502294044F86}"/>
              </a:ext>
            </a:extLst>
          </p:cNvPr>
          <p:cNvSpPr>
            <a:spLocks noGrp="1"/>
          </p:cNvSpPr>
          <p:nvPr>
            <p:ph type="ctrTitle"/>
          </p:nvPr>
        </p:nvSpPr>
        <p:spPr>
          <a:xfrm>
            <a:off x="1524000" y="1122363"/>
            <a:ext cx="9144000" cy="2387600"/>
          </a:xfrm>
          <a:effectLst>
            <a:outerShdw blurRad="50800" dist="38100" dir="5400000" algn="t" rotWithShape="0">
              <a:prstClr val="black">
                <a:alpha val="40000"/>
              </a:prstClr>
            </a:outerShdw>
          </a:effectLst>
        </p:spPr>
        <p:txBody>
          <a:bodyPr anchor="ctr"/>
          <a:lstStyle>
            <a:lvl1pPr algn="ctr">
              <a:defRPr sz="6000">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n-US"/>
              <a:t>Click to edit Master title style</a:t>
            </a:r>
            <a:endParaRPr lang="en-US" dirty="0"/>
          </a:p>
        </p:txBody>
      </p:sp>
      <p:sp>
        <p:nvSpPr>
          <p:cNvPr id="68" name="Subtitle 2">
            <a:extLst>
              <a:ext uri="{FF2B5EF4-FFF2-40B4-BE49-F238E27FC236}">
                <a16:creationId xmlns:a16="http://schemas.microsoft.com/office/drawing/2014/main" id="{306F2F5F-605D-855F-2454-F9FAB333D138}"/>
              </a:ext>
            </a:extLst>
          </p:cNvPr>
          <p:cNvSpPr>
            <a:spLocks noGrp="1"/>
          </p:cNvSpPr>
          <p:nvPr>
            <p:ph type="subTitle" idx="1"/>
          </p:nvPr>
        </p:nvSpPr>
        <p:spPr>
          <a:xfrm>
            <a:off x="1524000" y="3602038"/>
            <a:ext cx="9144000" cy="1655762"/>
          </a:xfrm>
          <a:effectLst>
            <a:outerShdw blurRad="50800" dist="38100" dir="5400000" algn="t" rotWithShape="0">
              <a:prstClr val="black">
                <a:alpha val="40000"/>
              </a:prstClr>
            </a:outerShdw>
          </a:effectLst>
        </p:spPr>
        <p:txBody>
          <a:bodyPr/>
          <a:lstStyle>
            <a:lvl1pPr marL="0" indent="0" algn="ctr">
              <a:buNone/>
              <a:defRPr sz="2400">
                <a:solidFill>
                  <a:schemeClr val="bg1"/>
                </a:solidFill>
                <a:effectLst>
                  <a:outerShdw blurRad="38100" dist="38100" dir="2700000" algn="tl">
                    <a:srgbClr val="000000">
                      <a:alpha val="43137"/>
                    </a:srgbClr>
                  </a:outerShdw>
                </a:effectLst>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3758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D9D7-4C0F-E790-6F71-A1DC9439BC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817813-451D-8193-253A-0788FD0E8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2AEFFB-BA09-DC62-CF86-2D592C6BDBF1}"/>
              </a:ext>
            </a:extLst>
          </p:cNvPr>
          <p:cNvSpPr>
            <a:spLocks noGrp="1"/>
          </p:cNvSpPr>
          <p:nvPr>
            <p:ph type="dt" sz="half" idx="10"/>
          </p:nvPr>
        </p:nvSpPr>
        <p:spPr/>
        <p:txBody>
          <a:bodyPr/>
          <a:lstStyle/>
          <a:p>
            <a:fld id="{E080240D-FD71-4FC1-8D32-F744D9032DE0}" type="datetimeFigureOut">
              <a:rPr lang="en-US" smtClean="0"/>
              <a:t>9/21/2024</a:t>
            </a:fld>
            <a:endParaRPr lang="en-US"/>
          </a:p>
        </p:txBody>
      </p:sp>
      <p:sp>
        <p:nvSpPr>
          <p:cNvPr id="5" name="Footer Placeholder 4">
            <a:extLst>
              <a:ext uri="{FF2B5EF4-FFF2-40B4-BE49-F238E27FC236}">
                <a16:creationId xmlns:a16="http://schemas.microsoft.com/office/drawing/2014/main" id="{FC759E71-6DA8-69C1-5643-9AF4C6ED9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0EFEC-4C1B-5FE7-22CF-6C6D4A1A1632}"/>
              </a:ext>
            </a:extLst>
          </p:cNvPr>
          <p:cNvSpPr>
            <a:spLocks noGrp="1"/>
          </p:cNvSpPr>
          <p:nvPr>
            <p:ph type="sldNum" sz="quarter" idx="12"/>
          </p:nvPr>
        </p:nvSpPr>
        <p:spPr/>
        <p:txBody>
          <a:bodyPr/>
          <a:lstStyle/>
          <a:p>
            <a:fld id="{1ADCC5E1-7AC3-4FED-8B42-93D4F0AC8B99}" type="slidenum">
              <a:rPr lang="en-US" smtClean="0"/>
              <a:t>‹#›</a:t>
            </a:fld>
            <a:endParaRPr lang="en-US"/>
          </a:p>
        </p:txBody>
      </p:sp>
    </p:spTree>
    <p:extLst>
      <p:ext uri="{BB962C8B-B14F-4D97-AF65-F5344CB8AC3E}">
        <p14:creationId xmlns:p14="http://schemas.microsoft.com/office/powerpoint/2010/main" val="213217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4AFF-E897-496A-99B4-7EA22E9EB0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264AA1-E8BA-4398-8F73-30E7F92A8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A1915A-0766-4A16-BAC6-5FF5C3743BBD}"/>
              </a:ext>
            </a:extLst>
          </p:cNvPr>
          <p:cNvSpPr>
            <a:spLocks noGrp="1"/>
          </p:cNvSpPr>
          <p:nvPr>
            <p:ph type="dt" sz="half" idx="10"/>
          </p:nvPr>
        </p:nvSpPr>
        <p:spPr/>
        <p:txBody>
          <a:bodyPr/>
          <a:lstStyle/>
          <a:p>
            <a:fld id="{E080240D-FD71-4FC1-8D32-F744D9032DE0}" type="datetimeFigureOut">
              <a:rPr lang="en-US" smtClean="0"/>
              <a:t>9/21/2024</a:t>
            </a:fld>
            <a:endParaRPr lang="en-US"/>
          </a:p>
        </p:txBody>
      </p:sp>
      <p:sp>
        <p:nvSpPr>
          <p:cNvPr id="5" name="Footer Placeholder 4">
            <a:extLst>
              <a:ext uri="{FF2B5EF4-FFF2-40B4-BE49-F238E27FC236}">
                <a16:creationId xmlns:a16="http://schemas.microsoft.com/office/drawing/2014/main" id="{E7E91DE5-81A7-4A5C-A639-6924EE4A1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68516-E0CE-4DA7-9568-FA1B13239A2A}"/>
              </a:ext>
            </a:extLst>
          </p:cNvPr>
          <p:cNvSpPr>
            <a:spLocks noGrp="1"/>
          </p:cNvSpPr>
          <p:nvPr>
            <p:ph type="sldNum" sz="quarter" idx="12"/>
          </p:nvPr>
        </p:nvSpPr>
        <p:spPr/>
        <p:txBody>
          <a:bodyPr/>
          <a:lstStyle/>
          <a:p>
            <a:fld id="{1ADCC5E1-7AC3-4FED-8B42-93D4F0AC8B99}" type="slidenum">
              <a:rPr lang="en-US" smtClean="0"/>
              <a:t>‹#›</a:t>
            </a:fld>
            <a:endParaRPr lang="en-US"/>
          </a:p>
        </p:txBody>
      </p:sp>
    </p:spTree>
    <p:extLst>
      <p:ext uri="{BB962C8B-B14F-4D97-AF65-F5344CB8AC3E}">
        <p14:creationId xmlns:p14="http://schemas.microsoft.com/office/powerpoint/2010/main" val="321829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1CE4-56C5-41FF-9EBC-9EBC60D365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D3FD4B-E07B-43E0-A8BC-086EE6422540}"/>
              </a:ext>
            </a:extLst>
          </p:cNvPr>
          <p:cNvSpPr>
            <a:spLocks noGrp="1"/>
          </p:cNvSpPr>
          <p:nvPr>
            <p:ph idx="1"/>
          </p:nvPr>
        </p:nvSpPr>
        <p:spPr>
          <a:xfrm>
            <a:off x="838200" y="1305026"/>
            <a:ext cx="10515600" cy="4871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F039B-4F16-4E71-A2C3-85E2DA18EA15}"/>
              </a:ext>
            </a:extLst>
          </p:cNvPr>
          <p:cNvSpPr>
            <a:spLocks noGrp="1"/>
          </p:cNvSpPr>
          <p:nvPr>
            <p:ph type="dt" sz="half" idx="10"/>
          </p:nvPr>
        </p:nvSpPr>
        <p:spPr/>
        <p:txBody>
          <a:bodyPr/>
          <a:lstStyle/>
          <a:p>
            <a:fld id="{E080240D-FD71-4FC1-8D32-F744D9032DE0}" type="datetimeFigureOut">
              <a:rPr lang="en-US" smtClean="0"/>
              <a:t>9/21/2024</a:t>
            </a:fld>
            <a:endParaRPr lang="en-US"/>
          </a:p>
        </p:txBody>
      </p:sp>
      <p:sp>
        <p:nvSpPr>
          <p:cNvPr id="5" name="Footer Placeholder 4">
            <a:extLst>
              <a:ext uri="{FF2B5EF4-FFF2-40B4-BE49-F238E27FC236}">
                <a16:creationId xmlns:a16="http://schemas.microsoft.com/office/drawing/2014/main" id="{0C94F403-623F-4E50-AC31-46FEF0439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767B-020F-45B8-BA2B-D39B4CB88BFD}"/>
              </a:ext>
            </a:extLst>
          </p:cNvPr>
          <p:cNvSpPr>
            <a:spLocks noGrp="1"/>
          </p:cNvSpPr>
          <p:nvPr>
            <p:ph type="sldNum" sz="quarter" idx="12"/>
          </p:nvPr>
        </p:nvSpPr>
        <p:spPr/>
        <p:txBody>
          <a:bodyPr/>
          <a:lstStyle/>
          <a:p>
            <a:fld id="{1ADCC5E1-7AC3-4FED-8B42-93D4F0AC8B99}" type="slidenum">
              <a:rPr lang="en-US" smtClean="0"/>
              <a:t>‹#›</a:t>
            </a:fld>
            <a:endParaRPr lang="en-US"/>
          </a:p>
        </p:txBody>
      </p:sp>
      <p:cxnSp>
        <p:nvCxnSpPr>
          <p:cNvPr id="7" name="Straight Connector 6">
            <a:extLst>
              <a:ext uri="{FF2B5EF4-FFF2-40B4-BE49-F238E27FC236}">
                <a16:creationId xmlns:a16="http://schemas.microsoft.com/office/drawing/2014/main" id="{3866DBDF-1BD8-4658-ABD9-9EDE85A13308}"/>
              </a:ext>
            </a:extLst>
          </p:cNvPr>
          <p:cNvCxnSpPr>
            <a:cxnSpLocks/>
          </p:cNvCxnSpPr>
          <p:nvPr/>
        </p:nvCxnSpPr>
        <p:spPr>
          <a:xfrm>
            <a:off x="838200" y="1127464"/>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1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io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CEF039B-4F16-4E71-A2C3-85E2DA18EA15}"/>
              </a:ext>
            </a:extLst>
          </p:cNvPr>
          <p:cNvSpPr>
            <a:spLocks noGrp="1"/>
          </p:cNvSpPr>
          <p:nvPr>
            <p:ph type="dt" sz="half" idx="10"/>
          </p:nvPr>
        </p:nvSpPr>
        <p:spPr/>
        <p:txBody>
          <a:bodyPr/>
          <a:lstStyle/>
          <a:p>
            <a:fld id="{E080240D-FD71-4FC1-8D32-F744D9032DE0}" type="datetimeFigureOut">
              <a:rPr lang="en-US" smtClean="0"/>
              <a:t>9/21/2024</a:t>
            </a:fld>
            <a:endParaRPr lang="en-US"/>
          </a:p>
        </p:txBody>
      </p:sp>
      <p:sp>
        <p:nvSpPr>
          <p:cNvPr id="5" name="Footer Placeholder 4">
            <a:extLst>
              <a:ext uri="{FF2B5EF4-FFF2-40B4-BE49-F238E27FC236}">
                <a16:creationId xmlns:a16="http://schemas.microsoft.com/office/drawing/2014/main" id="{0C94F403-623F-4E50-AC31-46FEF0439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767B-020F-45B8-BA2B-D39B4CB88BFD}"/>
              </a:ext>
            </a:extLst>
          </p:cNvPr>
          <p:cNvSpPr>
            <a:spLocks noGrp="1"/>
          </p:cNvSpPr>
          <p:nvPr>
            <p:ph type="sldNum" sz="quarter" idx="12"/>
          </p:nvPr>
        </p:nvSpPr>
        <p:spPr/>
        <p:txBody>
          <a:bodyPr/>
          <a:lstStyle/>
          <a:p>
            <a:fld id="{1ADCC5E1-7AC3-4FED-8B42-93D4F0AC8B99}" type="slidenum">
              <a:rPr lang="en-US" smtClean="0"/>
              <a:t>‹#›</a:t>
            </a:fld>
            <a:endParaRPr lang="en-US"/>
          </a:p>
        </p:txBody>
      </p:sp>
      <p:sp>
        <p:nvSpPr>
          <p:cNvPr id="8" name="Content Placeholder 2">
            <a:extLst>
              <a:ext uri="{FF2B5EF4-FFF2-40B4-BE49-F238E27FC236}">
                <a16:creationId xmlns:a16="http://schemas.microsoft.com/office/drawing/2014/main" id="{454C7378-EA2D-7EFA-BB10-E3F712EB210A}"/>
              </a:ext>
            </a:extLst>
          </p:cNvPr>
          <p:cNvSpPr>
            <a:spLocks noGrp="1"/>
          </p:cNvSpPr>
          <p:nvPr>
            <p:ph idx="1"/>
          </p:nvPr>
        </p:nvSpPr>
        <p:spPr>
          <a:xfrm>
            <a:off x="838200" y="365125"/>
            <a:ext cx="10515600" cy="5811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148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00CE-6E98-4613-9B8D-4603D7AAC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EFAD9-0E09-4CDE-848C-F2BE2ABBB09B}"/>
              </a:ext>
            </a:extLst>
          </p:cNvPr>
          <p:cNvSpPr>
            <a:spLocks noGrp="1"/>
          </p:cNvSpPr>
          <p:nvPr>
            <p:ph sz="half" idx="1"/>
          </p:nvPr>
        </p:nvSpPr>
        <p:spPr>
          <a:xfrm>
            <a:off x="838200" y="1306851"/>
            <a:ext cx="5181600" cy="48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6C61D-447B-4FB8-9440-13C873E6FD03}"/>
              </a:ext>
            </a:extLst>
          </p:cNvPr>
          <p:cNvSpPr>
            <a:spLocks noGrp="1"/>
          </p:cNvSpPr>
          <p:nvPr>
            <p:ph sz="half" idx="2"/>
          </p:nvPr>
        </p:nvSpPr>
        <p:spPr>
          <a:xfrm>
            <a:off x="6172200" y="1306851"/>
            <a:ext cx="5181600" cy="48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C263517-6DF2-4106-B348-551A36BFA705}"/>
              </a:ext>
            </a:extLst>
          </p:cNvPr>
          <p:cNvSpPr>
            <a:spLocks noGrp="1"/>
          </p:cNvSpPr>
          <p:nvPr>
            <p:ph type="dt" sz="half" idx="10"/>
          </p:nvPr>
        </p:nvSpPr>
        <p:spPr/>
        <p:txBody>
          <a:bodyPr/>
          <a:lstStyle/>
          <a:p>
            <a:fld id="{E080240D-FD71-4FC1-8D32-F744D9032DE0}" type="datetimeFigureOut">
              <a:rPr lang="en-US" smtClean="0"/>
              <a:t>9/21/2024</a:t>
            </a:fld>
            <a:endParaRPr lang="en-US"/>
          </a:p>
        </p:txBody>
      </p:sp>
      <p:sp>
        <p:nvSpPr>
          <p:cNvPr id="6" name="Footer Placeholder 5">
            <a:extLst>
              <a:ext uri="{FF2B5EF4-FFF2-40B4-BE49-F238E27FC236}">
                <a16:creationId xmlns:a16="http://schemas.microsoft.com/office/drawing/2014/main" id="{7BF4E09D-C5B6-48C6-8DD5-35EB314B6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618E3-1B3B-468B-8C5A-D8F04C9CA205}"/>
              </a:ext>
            </a:extLst>
          </p:cNvPr>
          <p:cNvSpPr>
            <a:spLocks noGrp="1"/>
          </p:cNvSpPr>
          <p:nvPr>
            <p:ph type="sldNum" sz="quarter" idx="12"/>
          </p:nvPr>
        </p:nvSpPr>
        <p:spPr/>
        <p:txBody>
          <a:bodyPr/>
          <a:lstStyle/>
          <a:p>
            <a:fld id="{1ADCC5E1-7AC3-4FED-8B42-93D4F0AC8B99}" type="slidenum">
              <a:rPr lang="en-US" smtClean="0"/>
              <a:t>‹#›</a:t>
            </a:fld>
            <a:endParaRPr lang="en-US"/>
          </a:p>
        </p:txBody>
      </p:sp>
      <p:cxnSp>
        <p:nvCxnSpPr>
          <p:cNvPr id="8" name="Straight Connector 7">
            <a:extLst>
              <a:ext uri="{FF2B5EF4-FFF2-40B4-BE49-F238E27FC236}">
                <a16:creationId xmlns:a16="http://schemas.microsoft.com/office/drawing/2014/main" id="{433F288E-349B-4134-AF96-B840DB8E6237}"/>
              </a:ext>
            </a:extLst>
          </p:cNvPr>
          <p:cNvCxnSpPr>
            <a:cxnSpLocks/>
          </p:cNvCxnSpPr>
          <p:nvPr/>
        </p:nvCxnSpPr>
        <p:spPr>
          <a:xfrm>
            <a:off x="838200" y="1127464"/>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90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2CDE-5C94-44C7-85C7-0E2FE190B3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BD2F52-DACF-4EB7-96DA-DB37F6E12A25}"/>
              </a:ext>
            </a:extLst>
          </p:cNvPr>
          <p:cNvSpPr>
            <a:spLocks noGrp="1"/>
          </p:cNvSpPr>
          <p:nvPr>
            <p:ph type="dt" sz="half" idx="10"/>
          </p:nvPr>
        </p:nvSpPr>
        <p:spPr/>
        <p:txBody>
          <a:bodyPr/>
          <a:lstStyle/>
          <a:p>
            <a:fld id="{E080240D-FD71-4FC1-8D32-F744D9032DE0}" type="datetimeFigureOut">
              <a:rPr lang="en-US" smtClean="0"/>
              <a:t>9/21/2024</a:t>
            </a:fld>
            <a:endParaRPr lang="en-US"/>
          </a:p>
        </p:txBody>
      </p:sp>
      <p:sp>
        <p:nvSpPr>
          <p:cNvPr id="4" name="Footer Placeholder 3">
            <a:extLst>
              <a:ext uri="{FF2B5EF4-FFF2-40B4-BE49-F238E27FC236}">
                <a16:creationId xmlns:a16="http://schemas.microsoft.com/office/drawing/2014/main" id="{89C0068B-1B46-458E-AE92-2D771D9CE5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6D68B2-19CA-4821-9889-05642F8DC14F}"/>
              </a:ext>
            </a:extLst>
          </p:cNvPr>
          <p:cNvSpPr>
            <a:spLocks noGrp="1"/>
          </p:cNvSpPr>
          <p:nvPr>
            <p:ph type="sldNum" sz="quarter" idx="12"/>
          </p:nvPr>
        </p:nvSpPr>
        <p:spPr/>
        <p:txBody>
          <a:bodyPr/>
          <a:lstStyle/>
          <a:p>
            <a:fld id="{1ADCC5E1-7AC3-4FED-8B42-93D4F0AC8B99}" type="slidenum">
              <a:rPr lang="en-US" smtClean="0"/>
              <a:t>‹#›</a:t>
            </a:fld>
            <a:endParaRPr lang="en-US"/>
          </a:p>
        </p:txBody>
      </p:sp>
    </p:spTree>
    <p:extLst>
      <p:ext uri="{BB962C8B-B14F-4D97-AF65-F5344CB8AC3E}">
        <p14:creationId xmlns:p14="http://schemas.microsoft.com/office/powerpoint/2010/main" val="105770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BD859-72BD-40CE-9BF2-3D4D81A5D227}"/>
              </a:ext>
            </a:extLst>
          </p:cNvPr>
          <p:cNvSpPr>
            <a:spLocks noGrp="1"/>
          </p:cNvSpPr>
          <p:nvPr>
            <p:ph type="dt" sz="half" idx="10"/>
          </p:nvPr>
        </p:nvSpPr>
        <p:spPr/>
        <p:txBody>
          <a:bodyPr/>
          <a:lstStyle/>
          <a:p>
            <a:fld id="{E080240D-FD71-4FC1-8D32-F744D9032DE0}" type="datetimeFigureOut">
              <a:rPr lang="en-US" smtClean="0"/>
              <a:t>9/21/2024</a:t>
            </a:fld>
            <a:endParaRPr lang="en-US"/>
          </a:p>
        </p:txBody>
      </p:sp>
      <p:sp>
        <p:nvSpPr>
          <p:cNvPr id="3" name="Footer Placeholder 2">
            <a:extLst>
              <a:ext uri="{FF2B5EF4-FFF2-40B4-BE49-F238E27FC236}">
                <a16:creationId xmlns:a16="http://schemas.microsoft.com/office/drawing/2014/main" id="{ADE28FFF-DE4F-423C-ABEB-C660801265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C415E-23F1-4A92-B9CB-C71BF69B9C27}"/>
              </a:ext>
            </a:extLst>
          </p:cNvPr>
          <p:cNvSpPr>
            <a:spLocks noGrp="1"/>
          </p:cNvSpPr>
          <p:nvPr>
            <p:ph type="sldNum" sz="quarter" idx="12"/>
          </p:nvPr>
        </p:nvSpPr>
        <p:spPr/>
        <p:txBody>
          <a:bodyPr/>
          <a:lstStyle/>
          <a:p>
            <a:fld id="{1ADCC5E1-7AC3-4FED-8B42-93D4F0AC8B99}" type="slidenum">
              <a:rPr lang="en-US" smtClean="0"/>
              <a:t>‹#›</a:t>
            </a:fld>
            <a:endParaRPr lang="en-US"/>
          </a:p>
        </p:txBody>
      </p:sp>
    </p:spTree>
    <p:extLst>
      <p:ext uri="{BB962C8B-B14F-4D97-AF65-F5344CB8AC3E}">
        <p14:creationId xmlns:p14="http://schemas.microsoft.com/office/powerpoint/2010/main" val="120056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A0AEE9-33FE-4CD9-91B0-A09EBA237188}"/>
              </a:ext>
            </a:extLst>
          </p:cNvPr>
          <p:cNvSpPr>
            <a:spLocks noGrp="1"/>
          </p:cNvSpPr>
          <p:nvPr>
            <p:ph type="title"/>
          </p:nvPr>
        </p:nvSpPr>
        <p:spPr>
          <a:xfrm>
            <a:off x="838200" y="365125"/>
            <a:ext cx="10515600" cy="76233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3E4698-DC2D-4252-A490-2FF47AE83FCA}"/>
              </a:ext>
            </a:extLst>
          </p:cNvPr>
          <p:cNvSpPr>
            <a:spLocks noGrp="1"/>
          </p:cNvSpPr>
          <p:nvPr>
            <p:ph type="body" idx="1"/>
          </p:nvPr>
        </p:nvSpPr>
        <p:spPr>
          <a:xfrm>
            <a:off x="838200" y="1386730"/>
            <a:ext cx="10515600" cy="47902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A73D77-D96E-43B8-96AE-E6ABE75F2D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0240D-FD71-4FC1-8D32-F744D9032DE0}" type="datetimeFigureOut">
              <a:rPr lang="en-US" smtClean="0"/>
              <a:t>9/21/2024</a:t>
            </a:fld>
            <a:endParaRPr lang="en-US"/>
          </a:p>
        </p:txBody>
      </p:sp>
      <p:sp>
        <p:nvSpPr>
          <p:cNvPr id="5" name="Footer Placeholder 4">
            <a:extLst>
              <a:ext uri="{FF2B5EF4-FFF2-40B4-BE49-F238E27FC236}">
                <a16:creationId xmlns:a16="http://schemas.microsoft.com/office/drawing/2014/main" id="{52436011-E576-434E-AEE4-2BD129784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721986-2EEB-481E-9F68-A6887B625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CC5E1-7AC3-4FED-8B42-93D4F0AC8B99}" type="slidenum">
              <a:rPr lang="en-US" smtClean="0"/>
              <a:t>‹#›</a:t>
            </a:fld>
            <a:endParaRPr lang="en-US"/>
          </a:p>
        </p:txBody>
      </p:sp>
    </p:spTree>
    <p:extLst>
      <p:ext uri="{BB962C8B-B14F-4D97-AF65-F5344CB8AC3E}">
        <p14:creationId xmlns:p14="http://schemas.microsoft.com/office/powerpoint/2010/main" val="102396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8" r:id="rId5"/>
    <p:sldLayoutId id="2147483665" r:id="rId6"/>
    <p:sldLayoutId id="2147483666" r:id="rId7"/>
    <p:sldLayoutId id="2147483667" r:id="rId8"/>
  </p:sldLayoutIdLst>
  <p:txStyles>
    <p:titleStyle>
      <a:lvl1pPr algn="ctr" defTabSz="914400" rtl="0" eaLnBrk="1" latinLnBrk="0" hangingPunct="1">
        <a:lnSpc>
          <a:spcPct val="90000"/>
        </a:lnSpc>
        <a:spcBef>
          <a:spcPct val="0"/>
        </a:spcBef>
        <a:buNone/>
        <a:defRPr sz="4400" kern="1200">
          <a:solidFill>
            <a:srgbClr val="4551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v"/>
        <a:defRPr sz="2800" kern="1200">
          <a:solidFill>
            <a:srgbClr val="45515E"/>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rgbClr val="4551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51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551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51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B680-4C7D-A518-63E4-C7986FFBBFBD}"/>
              </a:ext>
            </a:extLst>
          </p:cNvPr>
          <p:cNvSpPr>
            <a:spLocks noGrp="1"/>
          </p:cNvSpPr>
          <p:nvPr>
            <p:ph type="ctrTitle"/>
          </p:nvPr>
        </p:nvSpPr>
        <p:spPr/>
        <p:txBody>
          <a:bodyPr/>
          <a:lstStyle/>
          <a:p>
            <a:r>
              <a:rPr lang="en-US" dirty="0"/>
              <a:t>Complications of third stage of labor and obstetric shock</a:t>
            </a:r>
          </a:p>
        </p:txBody>
      </p:sp>
      <p:sp>
        <p:nvSpPr>
          <p:cNvPr id="3" name="Subtitle 2">
            <a:extLst>
              <a:ext uri="{FF2B5EF4-FFF2-40B4-BE49-F238E27FC236}">
                <a16:creationId xmlns:a16="http://schemas.microsoft.com/office/drawing/2014/main" id="{5BDF2915-7486-F177-7F09-16E5BA4196BB}"/>
              </a:ext>
            </a:extLst>
          </p:cNvPr>
          <p:cNvSpPr>
            <a:spLocks noGrp="1"/>
          </p:cNvSpPr>
          <p:nvPr>
            <p:ph type="subTitle" idx="1"/>
          </p:nvPr>
        </p:nvSpPr>
        <p:spPr>
          <a:xfrm>
            <a:off x="1524000" y="3767540"/>
            <a:ext cx="9144000" cy="2387600"/>
          </a:xfrm>
        </p:spPr>
        <p:txBody>
          <a:bodyPr>
            <a:normAutofit fontScale="85000" lnSpcReduction="20000"/>
          </a:bodyPr>
          <a:lstStyle/>
          <a:p>
            <a:r>
              <a:rPr lang="en-US" b="1" dirty="0">
                <a:solidFill>
                  <a:schemeClr val="tx1"/>
                </a:solidFill>
              </a:rPr>
              <a:t>Done by: </a:t>
            </a:r>
          </a:p>
          <a:p>
            <a:r>
              <a:rPr lang="en-US" dirty="0"/>
              <a:t>Mahmoud Barakat</a:t>
            </a:r>
          </a:p>
          <a:p>
            <a:r>
              <a:rPr lang="en-US" dirty="0"/>
              <a:t>Laith </a:t>
            </a:r>
            <a:r>
              <a:rPr lang="en-US" dirty="0" err="1"/>
              <a:t>Najada</a:t>
            </a:r>
            <a:endParaRPr lang="en-US" dirty="0"/>
          </a:p>
          <a:p>
            <a:r>
              <a:rPr lang="en-US" dirty="0" err="1"/>
              <a:t>Rakan</a:t>
            </a:r>
            <a:r>
              <a:rPr lang="en-US" dirty="0"/>
              <a:t> AL-</a:t>
            </a:r>
            <a:r>
              <a:rPr lang="en-US" dirty="0" err="1"/>
              <a:t>Jabsheh</a:t>
            </a:r>
            <a:endParaRPr lang="en-US" dirty="0"/>
          </a:p>
          <a:p>
            <a:endParaRPr lang="en-US" b="1" dirty="0"/>
          </a:p>
          <a:p>
            <a:r>
              <a:rPr lang="en-US" b="1" dirty="0">
                <a:solidFill>
                  <a:schemeClr val="tx1"/>
                </a:solidFill>
              </a:rPr>
              <a:t>Supervised by: </a:t>
            </a:r>
          </a:p>
          <a:p>
            <a:r>
              <a:rPr lang="en-US" dirty="0"/>
              <a:t>Dr. Malik </a:t>
            </a:r>
            <a:r>
              <a:rPr lang="en-US" dirty="0" err="1"/>
              <a:t>Qasem</a:t>
            </a:r>
            <a:endParaRPr lang="en-US" dirty="0"/>
          </a:p>
        </p:txBody>
      </p:sp>
    </p:spTree>
    <p:extLst>
      <p:ext uri="{BB962C8B-B14F-4D97-AF65-F5344CB8AC3E}">
        <p14:creationId xmlns:p14="http://schemas.microsoft.com/office/powerpoint/2010/main" val="3368155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8535-7554-2885-33A0-64EE2453D01A}"/>
              </a:ext>
            </a:extLst>
          </p:cNvPr>
          <p:cNvSpPr>
            <a:spLocks noGrp="1"/>
          </p:cNvSpPr>
          <p:nvPr>
            <p:ph type="title"/>
          </p:nvPr>
        </p:nvSpPr>
        <p:spPr>
          <a:xfrm>
            <a:off x="838200" y="365125"/>
            <a:ext cx="10515600" cy="762339"/>
          </a:xfrm>
        </p:spPr>
        <p:txBody>
          <a:bodyPr>
            <a:normAutofit/>
          </a:bodyPr>
          <a:lstStyle/>
          <a:p>
            <a:r>
              <a:rPr lang="en-US" dirty="0"/>
              <a:t>Retained Placenta (</a:t>
            </a:r>
            <a:r>
              <a:rPr lang="en-US" dirty="0">
                <a:solidFill>
                  <a:srgbClr val="FF0000"/>
                </a:solidFill>
              </a:rPr>
              <a:t>T</a:t>
            </a:r>
            <a:r>
              <a:rPr lang="en-US" dirty="0"/>
              <a:t>issue 9%)</a:t>
            </a:r>
          </a:p>
        </p:txBody>
      </p:sp>
      <p:sp>
        <p:nvSpPr>
          <p:cNvPr id="3" name="Content Placeholder 2">
            <a:extLst>
              <a:ext uri="{FF2B5EF4-FFF2-40B4-BE49-F238E27FC236}">
                <a16:creationId xmlns:a16="http://schemas.microsoft.com/office/drawing/2014/main" id="{65A43B8B-DC8B-C49A-B340-BA920A546ECA}"/>
              </a:ext>
            </a:extLst>
          </p:cNvPr>
          <p:cNvSpPr>
            <a:spLocks noGrp="1"/>
          </p:cNvSpPr>
          <p:nvPr>
            <p:ph idx="1"/>
          </p:nvPr>
        </p:nvSpPr>
        <p:spPr>
          <a:xfrm>
            <a:off x="838200" y="1304925"/>
            <a:ext cx="10515600" cy="4872038"/>
          </a:xfrm>
        </p:spPr>
        <p:txBody>
          <a:bodyPr>
            <a:normAutofit lnSpcReduction="10000"/>
          </a:bodyPr>
          <a:lstStyle/>
          <a:p>
            <a:r>
              <a:rPr lang="en-US" b="1" dirty="0"/>
              <a:t>Definition</a:t>
            </a:r>
            <a:r>
              <a:rPr lang="en-US" dirty="0"/>
              <a:t>: Retention of the placental tissue inside the uterine cavity following the first 30 min postpartum. (Retained tissue → bleeding)</a:t>
            </a:r>
          </a:p>
          <a:p>
            <a:r>
              <a:rPr lang="en-US" b="1" dirty="0"/>
              <a:t>Classification</a:t>
            </a:r>
          </a:p>
          <a:p>
            <a:pPr lvl="1"/>
            <a:r>
              <a:rPr lang="en-US" dirty="0"/>
              <a:t>Adherent placenta: a placenta that is not detached because of insufficient uterine contractions (e.g., uterine atony) or placenta accreta spectrum</a:t>
            </a:r>
          </a:p>
          <a:p>
            <a:pPr lvl="1"/>
            <a:r>
              <a:rPr lang="en-US" dirty="0"/>
              <a:t>Trapped placenta: a detached placenta that cannot be delivered spontaneously or with light cord traction because of cervical closure</a:t>
            </a:r>
          </a:p>
          <a:p>
            <a:r>
              <a:rPr lang="en-US" b="1" dirty="0"/>
              <a:t>Risk factors</a:t>
            </a:r>
          </a:p>
          <a:p>
            <a:pPr lvl="1"/>
            <a:r>
              <a:rPr lang="en-US" dirty="0"/>
              <a:t>Prior history of retained placenta (most common)</a:t>
            </a:r>
          </a:p>
          <a:p>
            <a:pPr lvl="1"/>
            <a:r>
              <a:rPr lang="en-US" dirty="0"/>
              <a:t>Placenta previa</a:t>
            </a:r>
          </a:p>
          <a:p>
            <a:pPr lvl="1"/>
            <a:r>
              <a:rPr lang="en-US" dirty="0"/>
              <a:t>Placenta accreta spectrum</a:t>
            </a:r>
          </a:p>
          <a:p>
            <a:pPr lvl="1"/>
            <a:r>
              <a:rPr lang="en-US" dirty="0"/>
              <a:t>Prior cesarean delivery</a:t>
            </a:r>
          </a:p>
        </p:txBody>
      </p:sp>
      <p:sp>
        <p:nvSpPr>
          <p:cNvPr id="4" name="TextBox 3">
            <a:extLst>
              <a:ext uri="{FF2B5EF4-FFF2-40B4-BE49-F238E27FC236}">
                <a16:creationId xmlns:a16="http://schemas.microsoft.com/office/drawing/2014/main" id="{D98DD767-F54B-EB9C-6CA8-60F663C4CAED}"/>
              </a:ext>
            </a:extLst>
          </p:cNvPr>
          <p:cNvSpPr txBox="1"/>
          <p:nvPr/>
        </p:nvSpPr>
        <p:spPr>
          <a:xfrm>
            <a:off x="8780317" y="5553075"/>
            <a:ext cx="2926773" cy="1200329"/>
          </a:xfrm>
          <a:prstGeom prst="rect">
            <a:avLst/>
          </a:prstGeom>
          <a:noFill/>
        </p:spPr>
        <p:txBody>
          <a:bodyPr wrap="square" rtlCol="0">
            <a:spAutoFit/>
          </a:bodyPr>
          <a:lstStyle/>
          <a:p>
            <a:r>
              <a:rPr lang="en-US" sz="1800" kern="1200" dirty="0">
                <a:solidFill>
                  <a:srgbClr val="FF0000"/>
                </a:solidFill>
                <a:latin typeface="+mn-lt"/>
                <a:ea typeface="+mn-ea"/>
                <a:cs typeface="+mn-cs"/>
              </a:rPr>
              <a:t>Check no. of cotyledons (should be 15-20) and check the fetal membranes (should be delivered completely)</a:t>
            </a:r>
          </a:p>
        </p:txBody>
      </p:sp>
    </p:spTree>
    <p:extLst>
      <p:ext uri="{BB962C8B-B14F-4D97-AF65-F5344CB8AC3E}">
        <p14:creationId xmlns:p14="http://schemas.microsoft.com/office/powerpoint/2010/main" val="129462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8535-7554-2885-33A0-64EE2453D01A}"/>
              </a:ext>
            </a:extLst>
          </p:cNvPr>
          <p:cNvSpPr>
            <a:spLocks noGrp="1"/>
          </p:cNvSpPr>
          <p:nvPr>
            <p:ph type="title"/>
          </p:nvPr>
        </p:nvSpPr>
        <p:spPr>
          <a:xfrm>
            <a:off x="838200" y="365125"/>
            <a:ext cx="10515600" cy="762339"/>
          </a:xfrm>
        </p:spPr>
        <p:txBody>
          <a:bodyPr>
            <a:normAutofit/>
          </a:bodyPr>
          <a:lstStyle/>
          <a:p>
            <a:r>
              <a:rPr lang="en-US" dirty="0"/>
              <a:t>Retained Placenta (</a:t>
            </a:r>
            <a:r>
              <a:rPr lang="en-US" dirty="0">
                <a:solidFill>
                  <a:srgbClr val="FF0000"/>
                </a:solidFill>
              </a:rPr>
              <a:t>T</a:t>
            </a:r>
            <a:r>
              <a:rPr lang="en-US" dirty="0"/>
              <a:t>issue 9%)</a:t>
            </a:r>
          </a:p>
        </p:txBody>
      </p:sp>
      <p:sp>
        <p:nvSpPr>
          <p:cNvPr id="3" name="Content Placeholder 2">
            <a:extLst>
              <a:ext uri="{FF2B5EF4-FFF2-40B4-BE49-F238E27FC236}">
                <a16:creationId xmlns:a16="http://schemas.microsoft.com/office/drawing/2014/main" id="{65A43B8B-DC8B-C49A-B340-BA920A546ECA}"/>
              </a:ext>
            </a:extLst>
          </p:cNvPr>
          <p:cNvSpPr>
            <a:spLocks noGrp="1"/>
          </p:cNvSpPr>
          <p:nvPr>
            <p:ph idx="1"/>
          </p:nvPr>
        </p:nvSpPr>
        <p:spPr>
          <a:xfrm>
            <a:off x="838200" y="1305026"/>
            <a:ext cx="10515600" cy="4871938"/>
          </a:xfrm>
        </p:spPr>
        <p:txBody>
          <a:bodyPr>
            <a:normAutofit lnSpcReduction="10000"/>
          </a:bodyPr>
          <a:lstStyle/>
          <a:p>
            <a:r>
              <a:rPr lang="en-US" b="1" dirty="0"/>
              <a:t>Clinical features</a:t>
            </a:r>
          </a:p>
          <a:p>
            <a:pPr lvl="1"/>
            <a:r>
              <a:rPr lang="en-US" dirty="0"/>
              <a:t>Main feature: severe bleeding before placental delivery</a:t>
            </a:r>
          </a:p>
          <a:p>
            <a:pPr lvl="1"/>
            <a:r>
              <a:rPr lang="en-US" dirty="0"/>
              <a:t>Physical examination</a:t>
            </a:r>
          </a:p>
          <a:p>
            <a:pPr lvl="2"/>
            <a:r>
              <a:rPr lang="en-US" sz="2400" dirty="0"/>
              <a:t>Inability to completely separate the placenta during the 3rd stage of labor</a:t>
            </a:r>
          </a:p>
          <a:p>
            <a:pPr lvl="2"/>
            <a:r>
              <a:rPr lang="en-US" sz="2400" dirty="0"/>
              <a:t>Speculum inspection: visualization of placental fragments or fetal membranes within the uterus</a:t>
            </a:r>
            <a:endParaRPr lang="en-US" b="1" dirty="0"/>
          </a:p>
          <a:p>
            <a:r>
              <a:rPr lang="en-US" b="1" dirty="0"/>
              <a:t>Management</a:t>
            </a:r>
            <a:r>
              <a:rPr lang="en-US" dirty="0"/>
              <a:t>: </a:t>
            </a:r>
          </a:p>
          <a:p>
            <a:pPr lvl="1"/>
            <a:r>
              <a:rPr lang="en-US" sz="2600" dirty="0"/>
              <a:t>Manual removal of placenta</a:t>
            </a:r>
            <a:r>
              <a:rPr lang="ar-JO" sz="2600" dirty="0"/>
              <a:t> </a:t>
            </a:r>
            <a:r>
              <a:rPr lang="en-US" sz="2600" dirty="0">
                <a:solidFill>
                  <a:srgbClr val="FF0000"/>
                </a:solidFill>
              </a:rPr>
              <a:t>guided by the umbilical cord to locate the placenta</a:t>
            </a:r>
            <a:r>
              <a:rPr lang="en-US" sz="2600" dirty="0"/>
              <a:t>, if failed, surgical management</a:t>
            </a:r>
          </a:p>
          <a:p>
            <a:pPr lvl="1"/>
            <a:r>
              <a:rPr lang="en-US" sz="2600" b="1" dirty="0"/>
              <a:t>Surgical management</a:t>
            </a:r>
            <a:r>
              <a:rPr lang="en-US" sz="2600" dirty="0"/>
              <a:t>: Indicated in cases where manual extraction fails</a:t>
            </a:r>
          </a:p>
          <a:p>
            <a:pPr lvl="2"/>
            <a:r>
              <a:rPr lang="en-US" sz="2400" b="1" dirty="0"/>
              <a:t>Preferred method</a:t>
            </a:r>
            <a:r>
              <a:rPr lang="en-US" sz="2400" dirty="0"/>
              <a:t>: </a:t>
            </a:r>
            <a:r>
              <a:rPr lang="en-US" sz="2400" strike="sngStrike" dirty="0"/>
              <a:t>suction curettage </a:t>
            </a:r>
            <a:r>
              <a:rPr lang="en-US" sz="2400" dirty="0"/>
              <a:t>(associated with a risk of uterine perforation) </a:t>
            </a:r>
            <a:r>
              <a:rPr lang="en-US" sz="2400" dirty="0">
                <a:solidFill>
                  <a:srgbClr val="FF0000"/>
                </a:solidFill>
              </a:rPr>
              <a:t>NOT used </a:t>
            </a:r>
            <a:r>
              <a:rPr lang="en-US" sz="2400" u="sng" dirty="0">
                <a:solidFill>
                  <a:srgbClr val="FF0000"/>
                </a:solidFill>
              </a:rPr>
              <a:t>at all </a:t>
            </a:r>
            <a:r>
              <a:rPr lang="en-US" sz="2400" dirty="0">
                <a:solidFill>
                  <a:srgbClr val="FF0000"/>
                </a:solidFill>
              </a:rPr>
              <a:t>because of  the risk of perforation</a:t>
            </a:r>
          </a:p>
          <a:p>
            <a:pPr lvl="2"/>
            <a:r>
              <a:rPr lang="en-US" sz="2400" dirty="0"/>
              <a:t>In case of placenta accreta, hysterectomy is often required</a:t>
            </a:r>
          </a:p>
          <a:p>
            <a:pPr lvl="2"/>
            <a:endParaRPr lang="en-US" sz="2400" dirty="0"/>
          </a:p>
          <a:p>
            <a:pPr marL="0" indent="0">
              <a:buNone/>
            </a:pPr>
            <a:endParaRPr lang="en-US" dirty="0"/>
          </a:p>
        </p:txBody>
      </p:sp>
      <p:sp>
        <p:nvSpPr>
          <p:cNvPr id="4" name="TextBox 3">
            <a:extLst>
              <a:ext uri="{FF2B5EF4-FFF2-40B4-BE49-F238E27FC236}">
                <a16:creationId xmlns:a16="http://schemas.microsoft.com/office/drawing/2014/main" id="{51F22551-BACC-8D9E-2864-10B16B24C309}"/>
              </a:ext>
            </a:extLst>
          </p:cNvPr>
          <p:cNvSpPr txBox="1"/>
          <p:nvPr/>
        </p:nvSpPr>
        <p:spPr>
          <a:xfrm>
            <a:off x="971549" y="6354526"/>
            <a:ext cx="10863697" cy="369332"/>
          </a:xfrm>
          <a:prstGeom prst="rect">
            <a:avLst/>
          </a:prstGeom>
          <a:noFill/>
        </p:spPr>
        <p:txBody>
          <a:bodyPr wrap="square" rtlCol="0">
            <a:spAutoFit/>
          </a:bodyPr>
          <a:lstStyle/>
          <a:p>
            <a:r>
              <a:rPr lang="en-US" dirty="0">
                <a:solidFill>
                  <a:srgbClr val="FF0000"/>
                </a:solidFill>
              </a:rPr>
              <a:t>Indications of suction curettage: 1) early missed miscarriage before presence of bony parts. 2) Molar pregnancy </a:t>
            </a:r>
            <a:endParaRPr lang="en-US" sz="1800" kern="1200" dirty="0">
              <a:solidFill>
                <a:srgbClr val="FF0000"/>
              </a:solidFill>
              <a:latin typeface="+mn-lt"/>
              <a:ea typeface="+mn-ea"/>
              <a:cs typeface="+mn-cs"/>
            </a:endParaRPr>
          </a:p>
        </p:txBody>
      </p:sp>
    </p:spTree>
    <p:extLst>
      <p:ext uri="{BB962C8B-B14F-4D97-AF65-F5344CB8AC3E}">
        <p14:creationId xmlns:p14="http://schemas.microsoft.com/office/powerpoint/2010/main" val="328415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B41187-2883-8C49-A448-E5C04C2D232D}"/>
              </a:ext>
            </a:extLst>
          </p:cNvPr>
          <p:cNvSpPr>
            <a:spLocks noGrp="1"/>
          </p:cNvSpPr>
          <p:nvPr>
            <p:ph idx="1"/>
          </p:nvPr>
        </p:nvSpPr>
        <p:spPr>
          <a:xfrm>
            <a:off x="663913" y="245793"/>
            <a:ext cx="10864174" cy="6366415"/>
          </a:xfrm>
        </p:spPr>
        <p:txBody>
          <a:bodyPr>
            <a:normAutofit/>
          </a:bodyPr>
          <a:lstStyle/>
          <a:p>
            <a:pPr marL="0" indent="0">
              <a:buNone/>
            </a:pPr>
            <a:r>
              <a:rPr lang="en-US" sz="2400" dirty="0"/>
              <a:t>A 30 Y/O, G1P1, develops progressive weakness and sweating 30min after giving birth to a healthy, 4.2kg newborn, via vaginal delivery after induction of labor at 39 weeks' gestation, pregnancy was complicated by GDM. Placental expulsion occurred 15 minutes after delivery and showed a normal-sized placenta and complete amniotic membranes. Postpartum blood loss is estimated to be 1000 </a:t>
            </a:r>
            <a:r>
              <a:rPr lang="en-US" sz="2400" dirty="0" err="1"/>
              <a:t>mL.</a:t>
            </a:r>
            <a:r>
              <a:rPr lang="en-US" sz="2400" dirty="0"/>
              <a:t> The patient appears pale and exhausted. Temp. 37.4°C, pulse 111/min, BP 85/60 mm Hg. Abdominal examination shows a firm, mildly tender uterus with the uterine fundus palpable at the level of the maternal umbilicus. External genital examination shows an intact vulva and perineum. There is persistent vaginal bleeding. A complete blood count shows a hemoglobin concentration of 10 g/dL compared to 11.5 g/dL on admission; prothrombin time is 15 seconds, and partial thromboplastin time is 36 seconds. Which of the following is the most likely cause of this patient's clinical findings?</a:t>
            </a:r>
          </a:p>
          <a:p>
            <a:pPr marL="457200" indent="-457200">
              <a:buFont typeface="+mj-lt"/>
              <a:buAutoNum type="alphaLcPeriod"/>
            </a:pPr>
            <a:r>
              <a:rPr lang="en-US" sz="2400" dirty="0"/>
              <a:t>Retention of placental tissue in the uterus</a:t>
            </a:r>
          </a:p>
          <a:p>
            <a:pPr marL="457200" indent="-457200">
              <a:buFont typeface="+mj-lt"/>
              <a:buAutoNum type="alphaLcPeriod"/>
            </a:pPr>
            <a:r>
              <a:rPr lang="en-US" sz="2400" dirty="0"/>
              <a:t>Normal peripartum bleeding</a:t>
            </a:r>
          </a:p>
          <a:p>
            <a:pPr marL="457200" indent="-457200">
              <a:buFont typeface="+mj-lt"/>
              <a:buAutoNum type="alphaLcPeriod"/>
            </a:pPr>
            <a:r>
              <a:rPr lang="en-US" sz="2400" dirty="0"/>
              <a:t>Rupture of the uterine wall</a:t>
            </a:r>
          </a:p>
          <a:p>
            <a:pPr marL="457200" indent="-457200">
              <a:buFont typeface="+mj-lt"/>
              <a:buAutoNum type="alphaLcPeriod"/>
            </a:pPr>
            <a:r>
              <a:rPr lang="en-US" sz="2400" dirty="0"/>
              <a:t>Insufficient contraction of the uterus</a:t>
            </a:r>
          </a:p>
          <a:p>
            <a:pPr marL="457200" indent="-457200">
              <a:buFont typeface="+mj-lt"/>
              <a:buAutoNum type="alphaLcPeriod"/>
            </a:pPr>
            <a:r>
              <a:rPr lang="en-US" sz="2400" dirty="0"/>
              <a:t>Injury to the cervix</a:t>
            </a:r>
          </a:p>
        </p:txBody>
      </p:sp>
    </p:spTree>
    <p:extLst>
      <p:ext uri="{BB962C8B-B14F-4D97-AF65-F5344CB8AC3E}">
        <p14:creationId xmlns:p14="http://schemas.microsoft.com/office/powerpoint/2010/main" val="206710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8EF1-A1AB-7999-BC49-DD5D2DCED3C0}"/>
              </a:ext>
            </a:extLst>
          </p:cNvPr>
          <p:cNvSpPr>
            <a:spLocks noGrp="1"/>
          </p:cNvSpPr>
          <p:nvPr>
            <p:ph type="title"/>
          </p:nvPr>
        </p:nvSpPr>
        <p:spPr/>
        <p:txBody>
          <a:bodyPr/>
          <a:lstStyle/>
          <a:p>
            <a:r>
              <a:rPr lang="en-US" dirty="0"/>
              <a:t>GU </a:t>
            </a:r>
            <a:r>
              <a:rPr lang="en-US" dirty="0">
                <a:solidFill>
                  <a:srgbClr val="FF0000"/>
                </a:solidFill>
              </a:rPr>
              <a:t>T</a:t>
            </a:r>
            <a:r>
              <a:rPr lang="en-US" dirty="0"/>
              <a:t>rauma (20%)</a:t>
            </a:r>
          </a:p>
        </p:txBody>
      </p:sp>
      <p:sp>
        <p:nvSpPr>
          <p:cNvPr id="3" name="Content Placeholder 2">
            <a:extLst>
              <a:ext uri="{FF2B5EF4-FFF2-40B4-BE49-F238E27FC236}">
                <a16:creationId xmlns:a16="http://schemas.microsoft.com/office/drawing/2014/main" id="{6FD902CC-F088-D211-4F76-2F85C3589D89}"/>
              </a:ext>
            </a:extLst>
          </p:cNvPr>
          <p:cNvSpPr>
            <a:spLocks noGrp="1"/>
          </p:cNvSpPr>
          <p:nvPr>
            <p:ph idx="1"/>
          </p:nvPr>
        </p:nvSpPr>
        <p:spPr/>
        <p:txBody>
          <a:bodyPr/>
          <a:lstStyle/>
          <a:p>
            <a:r>
              <a:rPr lang="en-US" dirty="0"/>
              <a:t>Lacerations to lower GU tract → bleeding</a:t>
            </a:r>
          </a:p>
          <a:p>
            <a:pPr lvl="1"/>
            <a:r>
              <a:rPr lang="en-US" dirty="0"/>
              <a:t>Cervical lacerations especially difficult to access and treat → bleed more</a:t>
            </a:r>
          </a:p>
          <a:p>
            <a:r>
              <a:rPr lang="en-US" dirty="0"/>
              <a:t>More common with difficult deliveries</a:t>
            </a:r>
          </a:p>
          <a:p>
            <a:pPr lvl="1"/>
            <a:r>
              <a:rPr lang="en-US" dirty="0"/>
              <a:t>Macrosomia</a:t>
            </a:r>
          </a:p>
          <a:p>
            <a:pPr lvl="1"/>
            <a:r>
              <a:rPr lang="en-US" dirty="0"/>
              <a:t>Instrumented deliveries</a:t>
            </a:r>
          </a:p>
          <a:p>
            <a:pPr lvl="1"/>
            <a:r>
              <a:rPr lang="en-US" dirty="0"/>
              <a:t>Breech extraction</a:t>
            </a:r>
          </a:p>
          <a:p>
            <a:pPr lvl="1"/>
            <a:r>
              <a:rPr lang="en-US" dirty="0"/>
              <a:t>Precipitous labor (birth within 3 hours of contractions)</a:t>
            </a:r>
          </a:p>
          <a:p>
            <a:r>
              <a:rPr lang="en-US" b="1" dirty="0"/>
              <a:t>Treatment</a:t>
            </a:r>
            <a:r>
              <a:rPr lang="en-US" dirty="0"/>
              <a:t>: manual pressure and surgical repair</a:t>
            </a:r>
          </a:p>
        </p:txBody>
      </p:sp>
    </p:spTree>
    <p:extLst>
      <p:ext uri="{BB962C8B-B14F-4D97-AF65-F5344CB8AC3E}">
        <p14:creationId xmlns:p14="http://schemas.microsoft.com/office/powerpoint/2010/main" val="51023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9BF10D-ED42-6EC1-3492-1A17AB1601C9}"/>
              </a:ext>
            </a:extLst>
          </p:cNvPr>
          <p:cNvSpPr>
            <a:spLocks noGrp="1"/>
          </p:cNvSpPr>
          <p:nvPr>
            <p:ph idx="1"/>
          </p:nvPr>
        </p:nvSpPr>
        <p:spPr>
          <a:xfrm>
            <a:off x="838200" y="365125"/>
            <a:ext cx="10515600" cy="5811839"/>
          </a:xfrm>
        </p:spPr>
        <p:txBody>
          <a:bodyPr>
            <a:normAutofit/>
          </a:bodyPr>
          <a:lstStyle/>
          <a:p>
            <a:pPr marL="0" indent="0">
              <a:buNone/>
            </a:pPr>
            <a:r>
              <a:rPr lang="en-US" dirty="0"/>
              <a:t>45 minutes after the spontaneous delivery of a male newborn at 39 weeks' gestation, a 27-year-old primigravid woman reports of worsening abdominal pain and dizziness. During labor, she experienced a brief episode of inadequate contractions which resolved following administration of IV oxytocin. The placenta was extracted manually after multiple attempts of controlled cord traction and fundal pressure. The pregnancy was uncomplicated. Pulse 110/min and BP 85/50 mmHg. There is brisk vaginal bleeding from a round mass protruding from the vagina. The fundus is not palpable on abdominal examination. </a:t>
            </a:r>
          </a:p>
          <a:p>
            <a:r>
              <a:rPr lang="en-US" b="1" dirty="0"/>
              <a:t>What is the most likely cause of bleeding in this patient?</a:t>
            </a:r>
          </a:p>
          <a:p>
            <a:pPr lvl="1"/>
            <a:r>
              <a:rPr lang="en-US" dirty="0"/>
              <a:t>Uterine inversion</a:t>
            </a:r>
          </a:p>
          <a:p>
            <a:r>
              <a:rPr lang="en-US" b="1" dirty="0"/>
              <a:t>In addition to administering intravenous fluids, what is the most appropriate next step in management?</a:t>
            </a:r>
          </a:p>
          <a:p>
            <a:pPr lvl="1"/>
            <a:r>
              <a:rPr lang="en-US" dirty="0"/>
              <a:t>Perform manual repositioning of the uterus</a:t>
            </a:r>
          </a:p>
        </p:txBody>
      </p:sp>
    </p:spTree>
    <p:extLst>
      <p:ext uri="{BB962C8B-B14F-4D97-AF65-F5344CB8AC3E}">
        <p14:creationId xmlns:p14="http://schemas.microsoft.com/office/powerpoint/2010/main" val="3498842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B068-DAB9-88F2-D79D-B07994CD919E}"/>
              </a:ext>
            </a:extLst>
          </p:cNvPr>
          <p:cNvSpPr>
            <a:spLocks noGrp="1"/>
          </p:cNvSpPr>
          <p:nvPr>
            <p:ph type="title"/>
          </p:nvPr>
        </p:nvSpPr>
        <p:spPr/>
        <p:txBody>
          <a:bodyPr/>
          <a:lstStyle/>
          <a:p>
            <a:r>
              <a:rPr lang="en-US" dirty="0"/>
              <a:t>Uterine Inversion (Rare)</a:t>
            </a:r>
          </a:p>
        </p:txBody>
      </p:sp>
      <p:sp>
        <p:nvSpPr>
          <p:cNvPr id="3" name="Content Placeholder 2">
            <a:extLst>
              <a:ext uri="{FF2B5EF4-FFF2-40B4-BE49-F238E27FC236}">
                <a16:creationId xmlns:a16="http://schemas.microsoft.com/office/drawing/2014/main" id="{D511E025-B50F-DC13-76C4-1D8349E98F4B}"/>
              </a:ext>
            </a:extLst>
          </p:cNvPr>
          <p:cNvSpPr>
            <a:spLocks noGrp="1"/>
          </p:cNvSpPr>
          <p:nvPr>
            <p:ph idx="1"/>
          </p:nvPr>
        </p:nvSpPr>
        <p:spPr/>
        <p:txBody>
          <a:bodyPr/>
          <a:lstStyle/>
          <a:p>
            <a:r>
              <a:rPr lang="en-US" b="1" dirty="0"/>
              <a:t>Definition</a:t>
            </a:r>
            <a:r>
              <a:rPr lang="en-US" dirty="0"/>
              <a:t>: Uterus turns inside out (Uterine fundus protrudes through cervix)</a:t>
            </a:r>
          </a:p>
          <a:p>
            <a:r>
              <a:rPr lang="en-US" b="1" dirty="0"/>
              <a:t>Features</a:t>
            </a:r>
            <a:r>
              <a:rPr lang="en-US" dirty="0"/>
              <a:t>: </a:t>
            </a:r>
          </a:p>
          <a:p>
            <a:pPr lvl="1"/>
            <a:r>
              <a:rPr lang="en-US" dirty="0"/>
              <a:t>Firm, rounded mass protruding from vagina</a:t>
            </a:r>
          </a:p>
          <a:p>
            <a:pPr lvl="1"/>
            <a:r>
              <a:rPr lang="en-US" dirty="0"/>
              <a:t>Leads to severe hemorrhage</a:t>
            </a:r>
          </a:p>
          <a:p>
            <a:r>
              <a:rPr lang="en-US" dirty="0"/>
              <a:t>Most often in multigravidas</a:t>
            </a:r>
          </a:p>
          <a:p>
            <a:r>
              <a:rPr lang="en-US" dirty="0"/>
              <a:t>Usually iatrogenic: too much cord traction</a:t>
            </a:r>
          </a:p>
          <a:p>
            <a:r>
              <a:rPr lang="en-US" b="1" dirty="0"/>
              <a:t>Management</a:t>
            </a:r>
            <a:r>
              <a:rPr lang="en-US" dirty="0"/>
              <a:t>:</a:t>
            </a:r>
          </a:p>
          <a:p>
            <a:pPr lvl="1"/>
            <a:r>
              <a:rPr lang="en-US" dirty="0"/>
              <a:t>First step: Attempt manual replacement of uterus</a:t>
            </a:r>
          </a:p>
          <a:p>
            <a:pPr lvl="1"/>
            <a:r>
              <a:rPr lang="en-US" dirty="0"/>
              <a:t>If unable to replace give tocolytics</a:t>
            </a:r>
          </a:p>
          <a:p>
            <a:pPr lvl="1"/>
            <a:r>
              <a:rPr lang="en-US" dirty="0"/>
              <a:t>After replacement may need oxytocin</a:t>
            </a:r>
          </a:p>
        </p:txBody>
      </p:sp>
      <p:pic>
        <p:nvPicPr>
          <p:cNvPr id="4" name="Content Placeholder 3">
            <a:extLst>
              <a:ext uri="{FF2B5EF4-FFF2-40B4-BE49-F238E27FC236}">
                <a16:creationId xmlns:a16="http://schemas.microsoft.com/office/drawing/2014/main" id="{33F5097F-981D-922B-AB91-D03C7B20872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937" b="48378" l="18522" r="82724"/>
                    </a14:imgEffect>
                  </a14:imgLayer>
                </a14:imgProps>
              </a:ext>
            </a:extLst>
          </a:blip>
          <a:srcRect l="21858" r="17996" b="50000"/>
          <a:stretch/>
        </p:blipFill>
        <p:spPr>
          <a:xfrm>
            <a:off x="8064231" y="1848204"/>
            <a:ext cx="3328481" cy="1629401"/>
          </a:xfrm>
          <a:prstGeom prst="rect">
            <a:avLst/>
          </a:prstGeom>
        </p:spPr>
      </p:pic>
      <p:pic>
        <p:nvPicPr>
          <p:cNvPr id="5" name="Content Placeholder 3">
            <a:extLst>
              <a:ext uri="{FF2B5EF4-FFF2-40B4-BE49-F238E27FC236}">
                <a16:creationId xmlns:a16="http://schemas.microsoft.com/office/drawing/2014/main" id="{A12343B7-7A42-E2BD-6A97-B87E03CB48AC}"/>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866" b="97038" l="1246" r="49668"/>
                    </a14:imgEffect>
                  </a14:imgLayer>
                </a14:imgProps>
              </a:ext>
            </a:extLst>
          </a:blip>
          <a:srcRect t="50000" r="44811"/>
          <a:stretch/>
        </p:blipFill>
        <p:spPr>
          <a:xfrm>
            <a:off x="7988793" y="3390088"/>
            <a:ext cx="3328481" cy="1719435"/>
          </a:xfrm>
          <a:prstGeom prst="rect">
            <a:avLst/>
          </a:prstGeom>
        </p:spPr>
      </p:pic>
      <p:pic>
        <p:nvPicPr>
          <p:cNvPr id="6" name="Content Placeholder 3">
            <a:extLst>
              <a:ext uri="{FF2B5EF4-FFF2-40B4-BE49-F238E27FC236}">
                <a16:creationId xmlns:a16="http://schemas.microsoft.com/office/drawing/2014/main" id="{814D31B1-1237-F63C-7155-15E828C5801A}"/>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54725" b="95063" l="55731" r="97841"/>
                    </a14:imgEffect>
                  </a14:imgLayer>
                </a14:imgProps>
              </a:ext>
            </a:extLst>
          </a:blip>
          <a:srcRect l="53904" t="50000"/>
          <a:stretch/>
        </p:blipFill>
        <p:spPr>
          <a:xfrm>
            <a:off x="7845119" y="4875069"/>
            <a:ext cx="3328481" cy="1636012"/>
          </a:xfrm>
          <a:prstGeom prst="rect">
            <a:avLst/>
          </a:prstGeom>
        </p:spPr>
      </p:pic>
    </p:spTree>
    <p:extLst>
      <p:ext uri="{BB962C8B-B14F-4D97-AF65-F5344CB8AC3E}">
        <p14:creationId xmlns:p14="http://schemas.microsoft.com/office/powerpoint/2010/main" val="3207038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F1EE-0701-872C-15F5-F4334B9CB47D}"/>
              </a:ext>
            </a:extLst>
          </p:cNvPr>
          <p:cNvSpPr>
            <a:spLocks noGrp="1"/>
          </p:cNvSpPr>
          <p:nvPr>
            <p:ph type="title"/>
          </p:nvPr>
        </p:nvSpPr>
        <p:spPr/>
        <p:txBody>
          <a:bodyPr>
            <a:normAutofit/>
          </a:bodyPr>
          <a:lstStyle/>
          <a:p>
            <a:r>
              <a:rPr lang="en-US" dirty="0"/>
              <a:t>Coagulopathy (</a:t>
            </a:r>
            <a:r>
              <a:rPr lang="en-US" dirty="0">
                <a:solidFill>
                  <a:srgbClr val="FF0000"/>
                </a:solidFill>
              </a:rPr>
              <a:t>T</a:t>
            </a:r>
            <a:r>
              <a:rPr lang="en-US" dirty="0"/>
              <a:t>hrombin %1)</a:t>
            </a:r>
          </a:p>
        </p:txBody>
      </p:sp>
      <p:sp>
        <p:nvSpPr>
          <p:cNvPr id="3" name="Content Placeholder 2">
            <a:extLst>
              <a:ext uri="{FF2B5EF4-FFF2-40B4-BE49-F238E27FC236}">
                <a16:creationId xmlns:a16="http://schemas.microsoft.com/office/drawing/2014/main" id="{B9E89BF1-C65B-7BF5-84C7-E3D3B5FBA5A7}"/>
              </a:ext>
            </a:extLst>
          </p:cNvPr>
          <p:cNvSpPr>
            <a:spLocks noGrp="1"/>
          </p:cNvSpPr>
          <p:nvPr>
            <p:ph idx="1"/>
          </p:nvPr>
        </p:nvSpPr>
        <p:spPr/>
        <p:txBody>
          <a:bodyPr/>
          <a:lstStyle/>
          <a:p>
            <a:r>
              <a:rPr lang="en-US" b="1" dirty="0"/>
              <a:t>Etiology</a:t>
            </a:r>
          </a:p>
          <a:p>
            <a:pPr lvl="1"/>
            <a:r>
              <a:rPr lang="en-US" b="1" dirty="0"/>
              <a:t>Acquired</a:t>
            </a:r>
            <a:r>
              <a:rPr lang="en-US" dirty="0"/>
              <a:t>: HELLP syndrome, Sepsis, Fetal death</a:t>
            </a:r>
          </a:p>
          <a:p>
            <a:pPr lvl="1"/>
            <a:r>
              <a:rPr lang="en-US" b="1" dirty="0"/>
              <a:t>Inherited</a:t>
            </a:r>
            <a:r>
              <a:rPr lang="en-US" dirty="0"/>
              <a:t>: von Willebrand disease, Hemophilia, Platelet dysfunction disorders, Coagulation factor deficiencies (e.g., factor XIII deficiency)</a:t>
            </a:r>
          </a:p>
          <a:p>
            <a:r>
              <a:rPr lang="en-US" b="1" dirty="0"/>
              <a:t>Clinical features</a:t>
            </a:r>
          </a:p>
          <a:p>
            <a:pPr lvl="1"/>
            <a:r>
              <a:rPr lang="en-US" dirty="0"/>
              <a:t>Fever, Sepsis, Mucocutaneous bleeding (e.g., bruising, petechiae), GI bleeding, menorrhagia</a:t>
            </a:r>
          </a:p>
          <a:p>
            <a:r>
              <a:rPr lang="en-US" b="1" dirty="0"/>
              <a:t>Diagnostics</a:t>
            </a:r>
            <a:r>
              <a:rPr lang="en-US" dirty="0"/>
              <a:t>: Based on clinical features and laboratory studies</a:t>
            </a:r>
          </a:p>
          <a:p>
            <a:r>
              <a:rPr lang="en-US" b="1" dirty="0"/>
              <a:t>Treatment</a:t>
            </a:r>
            <a:r>
              <a:rPr lang="en-US" dirty="0"/>
              <a:t>: Transfusion of blood products as needed</a:t>
            </a:r>
          </a:p>
        </p:txBody>
      </p:sp>
    </p:spTree>
    <p:extLst>
      <p:ext uri="{BB962C8B-B14F-4D97-AF65-F5344CB8AC3E}">
        <p14:creationId xmlns:p14="http://schemas.microsoft.com/office/powerpoint/2010/main" val="1189745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D03F-3367-EF0F-09FE-0B854589FF3D}"/>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E716DE66-E484-E6BB-8175-00E053A9CAEB}"/>
              </a:ext>
            </a:extLst>
          </p:cNvPr>
          <p:cNvSpPr>
            <a:spLocks noGrp="1"/>
          </p:cNvSpPr>
          <p:nvPr>
            <p:ph idx="1"/>
          </p:nvPr>
        </p:nvSpPr>
        <p:spPr>
          <a:xfrm>
            <a:off x="838200" y="1305026"/>
            <a:ext cx="10515599" cy="2969508"/>
          </a:xfrm>
        </p:spPr>
        <p:txBody>
          <a:bodyPr>
            <a:normAutofit lnSpcReduction="10000"/>
          </a:bodyPr>
          <a:lstStyle/>
          <a:p>
            <a:r>
              <a:rPr lang="en-US" b="1" dirty="0"/>
              <a:t>Antenatal assessment of risk factors, including:</a:t>
            </a:r>
          </a:p>
          <a:p>
            <a:pPr lvl="1"/>
            <a:r>
              <a:rPr lang="en-US" sz="2600" dirty="0"/>
              <a:t>Identification of anemia and coagulopathies</a:t>
            </a:r>
          </a:p>
          <a:p>
            <a:pPr lvl="1"/>
            <a:r>
              <a:rPr lang="en-US" sz="2600" dirty="0"/>
              <a:t>Sonography to identify placenta accreta in women with high risk</a:t>
            </a:r>
          </a:p>
          <a:p>
            <a:r>
              <a:rPr lang="en-US" b="1" dirty="0"/>
              <a:t>Active management of third stage</a:t>
            </a:r>
          </a:p>
          <a:p>
            <a:pPr lvl="1"/>
            <a:r>
              <a:rPr lang="en-US" sz="2600" dirty="0"/>
              <a:t>Uterotonic agents (IV/IM oxytocin)</a:t>
            </a:r>
          </a:p>
          <a:p>
            <a:pPr lvl="1"/>
            <a:r>
              <a:rPr lang="en-US" sz="2600" dirty="0"/>
              <a:t>Controlled umbilical cord traction</a:t>
            </a:r>
          </a:p>
          <a:p>
            <a:pPr lvl="1"/>
            <a:r>
              <a:rPr lang="en-US" sz="2600" dirty="0"/>
              <a:t>External compression of the uterus and bimanual uterine massage</a:t>
            </a:r>
          </a:p>
        </p:txBody>
      </p:sp>
      <p:pic>
        <p:nvPicPr>
          <p:cNvPr id="1026" name="Picture 2" descr="Controlled umbilical cord traction">
            <a:extLst>
              <a:ext uri="{FF2B5EF4-FFF2-40B4-BE49-F238E27FC236}">
                <a16:creationId xmlns:a16="http://schemas.microsoft.com/office/drawing/2014/main" id="{3DB6A1FD-0DFA-D7F9-35AE-341342251A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47" t="7092" r="14495" b="5324"/>
          <a:stretch/>
        </p:blipFill>
        <p:spPr bwMode="auto">
          <a:xfrm>
            <a:off x="838200" y="4274534"/>
            <a:ext cx="3268993" cy="2431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manual uterine massage">
            <a:extLst>
              <a:ext uri="{FF2B5EF4-FFF2-40B4-BE49-F238E27FC236}">
                <a16:creationId xmlns:a16="http://schemas.microsoft.com/office/drawing/2014/main" id="{A527BB91-B10A-02E1-ECC6-C7D012DCBC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98"/>
          <a:stretch/>
        </p:blipFill>
        <p:spPr bwMode="auto">
          <a:xfrm>
            <a:off x="4107193" y="4175632"/>
            <a:ext cx="7322807" cy="262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7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2B08-C128-B797-4AE5-D1F8660A754D}"/>
              </a:ext>
            </a:extLst>
          </p:cNvPr>
          <p:cNvSpPr>
            <a:spLocks noGrp="1"/>
          </p:cNvSpPr>
          <p:nvPr>
            <p:ph type="title"/>
          </p:nvPr>
        </p:nvSpPr>
        <p:spPr/>
        <p:txBody>
          <a:bodyPr/>
          <a:lstStyle/>
          <a:p>
            <a:r>
              <a:rPr lang="en-US" dirty="0"/>
              <a:t>Obstetric shock</a:t>
            </a:r>
            <a:endParaRPr lang="en-AE" dirty="0"/>
          </a:p>
        </p:txBody>
      </p:sp>
      <p:sp>
        <p:nvSpPr>
          <p:cNvPr id="3" name="Content Placeholder 2">
            <a:extLst>
              <a:ext uri="{FF2B5EF4-FFF2-40B4-BE49-F238E27FC236}">
                <a16:creationId xmlns:a16="http://schemas.microsoft.com/office/drawing/2014/main" id="{3F64F797-778A-D29F-C61A-CD629919AD4B}"/>
              </a:ext>
            </a:extLst>
          </p:cNvPr>
          <p:cNvSpPr>
            <a:spLocks noGrp="1"/>
          </p:cNvSpPr>
          <p:nvPr>
            <p:ph idx="1"/>
          </p:nvPr>
        </p:nvSpPr>
        <p:spPr>
          <a:xfrm>
            <a:off x="838200" y="1305025"/>
            <a:ext cx="10515600" cy="5286843"/>
          </a:xfrm>
        </p:spPr>
        <p:txBody>
          <a:bodyPr>
            <a:normAutofit fontScale="92500" lnSpcReduction="20000"/>
          </a:bodyPr>
          <a:lstStyle/>
          <a:p>
            <a:r>
              <a:rPr lang="en-US" b="1" dirty="0"/>
              <a:t>Shock (circulatory shock): </a:t>
            </a:r>
          </a:p>
          <a:p>
            <a:pPr lvl="1"/>
            <a:r>
              <a:rPr lang="en-US" dirty="0"/>
              <a:t>A life-threatening disorder of the circulatory system that results in inadequate organ perfusion and tissue hypoxia, leading to metabolic disturbances and, ultimately, irreversible organ damage </a:t>
            </a:r>
          </a:p>
          <a:p>
            <a:r>
              <a:rPr lang="en-US" b="1" dirty="0"/>
              <a:t>Shock index: </a:t>
            </a:r>
          </a:p>
          <a:p>
            <a:pPr lvl="1"/>
            <a:r>
              <a:rPr lang="en-US" dirty="0"/>
              <a:t> Pulse rate/systolic blood pressure </a:t>
            </a:r>
          </a:p>
          <a:p>
            <a:pPr lvl="2"/>
            <a:r>
              <a:rPr lang="en-US" sz="2400" dirty="0"/>
              <a:t>Normal range: 0.4–0.7</a:t>
            </a:r>
          </a:p>
          <a:p>
            <a:pPr lvl="2"/>
            <a:r>
              <a:rPr lang="en-US" sz="2400" dirty="0"/>
              <a:t>&gt; 1 (positive shock index): consistent with circulatory shock</a:t>
            </a:r>
          </a:p>
          <a:p>
            <a:r>
              <a:rPr lang="en-AE" b="1" dirty="0"/>
              <a:t>Types of shock:</a:t>
            </a:r>
          </a:p>
          <a:p>
            <a:pPr lvl="1"/>
            <a:r>
              <a:rPr lang="en-AE" dirty="0"/>
              <a:t>Hypovolemic shock (e.g. </a:t>
            </a:r>
            <a:r>
              <a:rPr lang="en-AE" b="1" dirty="0">
                <a:solidFill>
                  <a:srgbClr val="FF0000"/>
                </a:solidFill>
              </a:rPr>
              <a:t>haemorrhagic shock</a:t>
            </a:r>
            <a:r>
              <a:rPr lang="en-AE" dirty="0"/>
              <a:t>)</a:t>
            </a:r>
          </a:p>
          <a:p>
            <a:pPr lvl="1"/>
            <a:r>
              <a:rPr lang="en-AE" dirty="0"/>
              <a:t>Cardiogenic shock</a:t>
            </a:r>
          </a:p>
          <a:p>
            <a:pPr lvl="1"/>
            <a:r>
              <a:rPr lang="en-AE" dirty="0"/>
              <a:t>Obstructive shock (e.g. amniotic fluid embolism, or pulmonary embolism)</a:t>
            </a:r>
          </a:p>
          <a:p>
            <a:pPr lvl="1"/>
            <a:r>
              <a:rPr lang="en-AE" dirty="0"/>
              <a:t>Distributive shock (e.g. </a:t>
            </a:r>
            <a:r>
              <a:rPr lang="en-AE" b="1" dirty="0">
                <a:solidFill>
                  <a:srgbClr val="FF0000"/>
                </a:solidFill>
              </a:rPr>
              <a:t>septic</a:t>
            </a:r>
            <a:r>
              <a:rPr lang="en-AE" dirty="0"/>
              <a:t>, anaphylactic, and neurogenic shock) </a:t>
            </a:r>
          </a:p>
          <a:p>
            <a:r>
              <a:rPr lang="en-US" b="1" dirty="0"/>
              <a:t>Typical clinical features:</a:t>
            </a:r>
          </a:p>
          <a:p>
            <a:pPr lvl="1"/>
            <a:r>
              <a:rPr lang="en-US" dirty="0"/>
              <a:t>Tachycardia, hypotension, tachypnea, oliguria (&lt;0.5 ml/kg/</a:t>
            </a:r>
            <a:r>
              <a:rPr lang="en-US" dirty="0" err="1"/>
              <a:t>hr</a:t>
            </a:r>
            <a:r>
              <a:rPr lang="en-US" dirty="0"/>
              <a:t>), pallor,</a:t>
            </a:r>
          </a:p>
          <a:p>
            <a:pPr marL="457200" lvl="1" indent="0">
              <a:buNone/>
            </a:pPr>
            <a:r>
              <a:rPr lang="en-US" dirty="0"/>
              <a:t>    cold mottled and clammy skin, Agitation, confusion, and coma</a:t>
            </a:r>
          </a:p>
          <a:p>
            <a:endParaRPr lang="en-AE" sz="2400" dirty="0"/>
          </a:p>
        </p:txBody>
      </p:sp>
    </p:spTree>
    <p:extLst>
      <p:ext uri="{BB962C8B-B14F-4D97-AF65-F5344CB8AC3E}">
        <p14:creationId xmlns:p14="http://schemas.microsoft.com/office/powerpoint/2010/main" val="150884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D714-6E55-1B4E-20AE-AE8A5FAC14BF}"/>
              </a:ext>
            </a:extLst>
          </p:cNvPr>
          <p:cNvSpPr>
            <a:spLocks noGrp="1"/>
          </p:cNvSpPr>
          <p:nvPr>
            <p:ph type="title"/>
          </p:nvPr>
        </p:nvSpPr>
        <p:spPr/>
        <p:txBody>
          <a:bodyPr/>
          <a:lstStyle/>
          <a:p>
            <a:r>
              <a:rPr lang="en-US" dirty="0"/>
              <a:t>Hypovolemic shock</a:t>
            </a:r>
            <a:endParaRPr lang="en-AE" dirty="0"/>
          </a:p>
        </p:txBody>
      </p:sp>
      <p:sp>
        <p:nvSpPr>
          <p:cNvPr id="3" name="Content Placeholder 2">
            <a:extLst>
              <a:ext uri="{FF2B5EF4-FFF2-40B4-BE49-F238E27FC236}">
                <a16:creationId xmlns:a16="http://schemas.microsoft.com/office/drawing/2014/main" id="{2CF2F003-FDB2-3782-CA8F-3C3576217975}"/>
              </a:ext>
            </a:extLst>
          </p:cNvPr>
          <p:cNvSpPr>
            <a:spLocks noGrp="1"/>
          </p:cNvSpPr>
          <p:nvPr>
            <p:ph idx="1"/>
          </p:nvPr>
        </p:nvSpPr>
        <p:spPr/>
        <p:txBody>
          <a:bodyPr>
            <a:normAutofit lnSpcReduction="10000"/>
          </a:bodyPr>
          <a:lstStyle/>
          <a:p>
            <a:r>
              <a:rPr lang="en-US" sz="2600" dirty="0"/>
              <a:t>The normal pregnant woman can withstand blood loss of 500 ml and even up to 1000 ml during delivery without obvious danger due to physiological cardiovascular and hematological adaptations during pregnancy.</a:t>
            </a:r>
            <a:endParaRPr lang="en-US" b="1" dirty="0"/>
          </a:p>
          <a:p>
            <a:r>
              <a:rPr lang="en-US" b="1" dirty="0"/>
              <a:t>Etiology:</a:t>
            </a:r>
          </a:p>
          <a:p>
            <a:pPr lvl="1"/>
            <a:r>
              <a:rPr lang="en-US" sz="2600" dirty="0"/>
              <a:t>Hemorrhage</a:t>
            </a:r>
          </a:p>
          <a:p>
            <a:pPr lvl="2"/>
            <a:r>
              <a:rPr lang="en-US" sz="2200" dirty="0"/>
              <a:t>Early pregnancy bleeding (e.g. miscarriage)</a:t>
            </a:r>
          </a:p>
          <a:p>
            <a:pPr lvl="2"/>
            <a:r>
              <a:rPr lang="en-US" sz="2200" dirty="0"/>
              <a:t>Antepartum hemorrhage (e.g. abruptio placenta)</a:t>
            </a:r>
          </a:p>
          <a:p>
            <a:pPr lvl="2"/>
            <a:r>
              <a:rPr lang="en-US" sz="2200" dirty="0"/>
              <a:t>Postpartum hemorrhage (e.g. uterine atony)</a:t>
            </a:r>
          </a:p>
          <a:p>
            <a:pPr lvl="2"/>
            <a:r>
              <a:rPr lang="en-US" sz="2200" dirty="0"/>
              <a:t>Trauma</a:t>
            </a:r>
          </a:p>
          <a:p>
            <a:pPr lvl="1"/>
            <a:r>
              <a:rPr lang="en-US" dirty="0"/>
              <a:t>GI loss</a:t>
            </a:r>
          </a:p>
          <a:p>
            <a:pPr lvl="2"/>
            <a:r>
              <a:rPr lang="en-US" sz="2200" dirty="0"/>
              <a:t>Hyperemesis gravidarum </a:t>
            </a:r>
          </a:p>
          <a:p>
            <a:pPr lvl="2"/>
            <a:r>
              <a:rPr lang="en-US" sz="2200" dirty="0"/>
              <a:t>Severe diarrhea</a:t>
            </a:r>
          </a:p>
          <a:p>
            <a:pPr lvl="1"/>
            <a:r>
              <a:rPr lang="en-US" sz="2600" dirty="0"/>
              <a:t>Supine hypotension syndrome </a:t>
            </a:r>
            <a:r>
              <a:rPr lang="en-US" sz="2600" dirty="0">
                <a:solidFill>
                  <a:srgbClr val="FF0000"/>
                </a:solidFill>
              </a:rPr>
              <a:t>caused by compression of uterus on IVC </a:t>
            </a:r>
          </a:p>
          <a:p>
            <a:pPr lvl="1"/>
            <a:endParaRPr lang="en-US" sz="2600" dirty="0"/>
          </a:p>
        </p:txBody>
      </p:sp>
    </p:spTree>
    <p:extLst>
      <p:ext uri="{BB962C8B-B14F-4D97-AF65-F5344CB8AC3E}">
        <p14:creationId xmlns:p14="http://schemas.microsoft.com/office/powerpoint/2010/main" val="149093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F359-54FF-D04C-0ADB-E40A5A78D025}"/>
              </a:ext>
            </a:extLst>
          </p:cNvPr>
          <p:cNvSpPr>
            <a:spLocks noGrp="1"/>
          </p:cNvSpPr>
          <p:nvPr>
            <p:ph type="title"/>
          </p:nvPr>
        </p:nvSpPr>
        <p:spPr/>
        <p:txBody>
          <a:bodyPr/>
          <a:lstStyle/>
          <a:p>
            <a:r>
              <a:rPr lang="en-US" dirty="0"/>
              <a:t>Postpartum hemorrhage overview</a:t>
            </a:r>
          </a:p>
        </p:txBody>
      </p:sp>
      <p:sp>
        <p:nvSpPr>
          <p:cNvPr id="3" name="Content Placeholder 2">
            <a:extLst>
              <a:ext uri="{FF2B5EF4-FFF2-40B4-BE49-F238E27FC236}">
                <a16:creationId xmlns:a16="http://schemas.microsoft.com/office/drawing/2014/main" id="{23669C7F-5B56-8996-29D6-47E0C38DCD63}"/>
              </a:ext>
            </a:extLst>
          </p:cNvPr>
          <p:cNvSpPr>
            <a:spLocks noGrp="1"/>
          </p:cNvSpPr>
          <p:nvPr>
            <p:ph idx="1"/>
          </p:nvPr>
        </p:nvSpPr>
        <p:spPr>
          <a:xfrm>
            <a:off x="687185" y="1200862"/>
            <a:ext cx="10666615" cy="4871938"/>
          </a:xfrm>
        </p:spPr>
        <p:txBody>
          <a:bodyPr>
            <a:normAutofit lnSpcReduction="10000"/>
          </a:bodyPr>
          <a:lstStyle/>
          <a:p>
            <a:r>
              <a:rPr lang="en-US" b="1" dirty="0"/>
              <a:t>Definitions</a:t>
            </a:r>
            <a:r>
              <a:rPr lang="en-US" dirty="0"/>
              <a:t>:</a:t>
            </a:r>
          </a:p>
          <a:p>
            <a:pPr lvl="1"/>
            <a:r>
              <a:rPr lang="en-US" dirty="0"/>
              <a:t>Blood loss ≥ 1000 mL or blood loss manifesting with features of hypovolemia</a:t>
            </a:r>
          </a:p>
          <a:p>
            <a:pPr lvl="1"/>
            <a:r>
              <a:rPr lang="en-US" dirty="0">
                <a:solidFill>
                  <a:srgbClr val="FF0000"/>
                </a:solidFill>
              </a:rPr>
              <a:t>OR Drop of more than 10% hematocrit, or hemorrhage requiring blood transfusion</a:t>
            </a:r>
          </a:p>
          <a:p>
            <a:pPr lvl="1"/>
            <a:r>
              <a:rPr lang="en-US" b="1" dirty="0"/>
              <a:t>Primary PPH</a:t>
            </a:r>
            <a:r>
              <a:rPr lang="en-US" dirty="0"/>
              <a:t>: blood loss ≤ 24 hours postpartum (more common)</a:t>
            </a:r>
          </a:p>
          <a:p>
            <a:pPr lvl="1"/>
            <a:r>
              <a:rPr lang="en-US" b="1" dirty="0"/>
              <a:t>Secondary PPH</a:t>
            </a:r>
            <a:r>
              <a:rPr lang="en-US" dirty="0"/>
              <a:t>: blood loss from 24 hours to 12 weeks postpartum</a:t>
            </a:r>
          </a:p>
          <a:p>
            <a:r>
              <a:rPr lang="en-US" b="1" dirty="0"/>
              <a:t>Epidemiology</a:t>
            </a:r>
            <a:r>
              <a:rPr lang="en-US" dirty="0"/>
              <a:t>: Leading cause of maternal mortality worldwide</a:t>
            </a:r>
          </a:p>
          <a:p>
            <a:r>
              <a:rPr lang="en-US" b="1" dirty="0"/>
              <a:t>Etiology</a:t>
            </a:r>
            <a:r>
              <a:rPr lang="en-US" dirty="0"/>
              <a:t>: The causes of postpartum hemorrhage are the </a:t>
            </a:r>
            <a:r>
              <a:rPr lang="en-US" dirty="0">
                <a:solidFill>
                  <a:srgbClr val="FF0000"/>
                </a:solidFill>
              </a:rPr>
              <a:t>4</a:t>
            </a:r>
            <a:r>
              <a:rPr lang="en-US" dirty="0"/>
              <a:t> T’s: </a:t>
            </a:r>
          </a:p>
          <a:p>
            <a:pPr lvl="1"/>
            <a:r>
              <a:rPr lang="en-US" b="1" dirty="0">
                <a:solidFill>
                  <a:srgbClr val="FF0000"/>
                </a:solidFill>
              </a:rPr>
              <a:t>T</a:t>
            </a:r>
            <a:r>
              <a:rPr lang="en-US" b="1" dirty="0"/>
              <a:t>one</a:t>
            </a:r>
            <a:r>
              <a:rPr lang="en-US" dirty="0"/>
              <a:t> (uterine atony) [70%]</a:t>
            </a:r>
          </a:p>
          <a:p>
            <a:pPr lvl="1"/>
            <a:r>
              <a:rPr lang="en-US" b="1" dirty="0">
                <a:solidFill>
                  <a:srgbClr val="FF0000"/>
                </a:solidFill>
              </a:rPr>
              <a:t>T</a:t>
            </a:r>
            <a:r>
              <a:rPr lang="en-US" b="1" dirty="0"/>
              <a:t>rauma</a:t>
            </a:r>
            <a:r>
              <a:rPr lang="en-US" dirty="0"/>
              <a:t> (e.g., laceration, uterine inversion) [20%]</a:t>
            </a:r>
          </a:p>
          <a:p>
            <a:pPr lvl="1"/>
            <a:r>
              <a:rPr lang="en-US" b="1" dirty="0">
                <a:solidFill>
                  <a:srgbClr val="FF0000"/>
                </a:solidFill>
              </a:rPr>
              <a:t>T</a:t>
            </a:r>
            <a:r>
              <a:rPr lang="en-US" b="1" dirty="0"/>
              <a:t>issue</a:t>
            </a:r>
            <a:r>
              <a:rPr lang="en-US" dirty="0"/>
              <a:t> (retained placenta) [9%]</a:t>
            </a:r>
          </a:p>
          <a:p>
            <a:pPr lvl="1"/>
            <a:r>
              <a:rPr lang="en-US" b="1" dirty="0">
                <a:solidFill>
                  <a:srgbClr val="FF0000"/>
                </a:solidFill>
              </a:rPr>
              <a:t>T</a:t>
            </a:r>
            <a:r>
              <a:rPr lang="en-US" b="1" dirty="0"/>
              <a:t>hrombin</a:t>
            </a:r>
            <a:r>
              <a:rPr lang="en-US" dirty="0"/>
              <a:t> (bleeding diathesis) [1%]</a:t>
            </a:r>
          </a:p>
        </p:txBody>
      </p:sp>
      <p:grpSp>
        <p:nvGrpSpPr>
          <p:cNvPr id="12" name="Group 11">
            <a:extLst>
              <a:ext uri="{FF2B5EF4-FFF2-40B4-BE49-F238E27FC236}">
                <a16:creationId xmlns:a16="http://schemas.microsoft.com/office/drawing/2014/main" id="{9667267B-4360-176C-4F60-8FD4EDC7CC3D}"/>
              </a:ext>
            </a:extLst>
          </p:cNvPr>
          <p:cNvGrpSpPr/>
          <p:nvPr/>
        </p:nvGrpSpPr>
        <p:grpSpPr>
          <a:xfrm>
            <a:off x="2332920" y="921142"/>
            <a:ext cx="5427000" cy="507960"/>
            <a:chOff x="2332920" y="921142"/>
            <a:chExt cx="5427000" cy="507960"/>
          </a:xfrm>
        </p:grpSpPr>
        <mc:AlternateContent xmlns:mc="http://schemas.openxmlformats.org/markup-compatibility/2006">
          <mc:Choice xmlns:p14="http://schemas.microsoft.com/office/powerpoint/2010/main" Requires="p14">
            <p:contentPart p14:bwMode="auto" r:id="rId2">
              <p14:nvContentPartPr>
                <p14:cNvPr id="10" name="Ink 9">
                  <a:extLst>
                    <a:ext uri="{FF2B5EF4-FFF2-40B4-BE49-F238E27FC236}">
                      <a16:creationId xmlns:a16="http://schemas.microsoft.com/office/drawing/2014/main" id="{73BDA228-76E4-1474-BF3C-4A8A60A594F9}"/>
                    </a:ext>
                  </a:extLst>
                </p14:cNvPr>
                <p14:cNvContentPartPr/>
                <p14:nvPr/>
              </p14:nvContentPartPr>
              <p14:xfrm>
                <a:off x="2332920" y="921142"/>
                <a:ext cx="5294880" cy="127800"/>
              </p14:xfrm>
            </p:contentPart>
          </mc:Choice>
          <mc:Fallback>
            <p:pic>
              <p:nvPicPr>
                <p:cNvPr id="10" name="Ink 9">
                  <a:extLst>
                    <a:ext uri="{FF2B5EF4-FFF2-40B4-BE49-F238E27FC236}">
                      <a16:creationId xmlns:a16="http://schemas.microsoft.com/office/drawing/2014/main" id="{73BDA228-76E4-1474-BF3C-4A8A60A594F9}"/>
                    </a:ext>
                  </a:extLst>
                </p:cNvPr>
                <p:cNvPicPr/>
                <p:nvPr/>
              </p:nvPicPr>
              <p:blipFill>
                <a:blip r:embed="rId3"/>
                <a:stretch>
                  <a:fillRect/>
                </a:stretch>
              </p:blipFill>
              <p:spPr>
                <a:xfrm>
                  <a:off x="2326800" y="915022"/>
                  <a:ext cx="5307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9DD8FDF2-6247-23C8-94E5-2667E5781427}"/>
                    </a:ext>
                  </a:extLst>
                </p14:cNvPr>
                <p14:cNvContentPartPr/>
                <p14:nvPr/>
              </p14:nvContentPartPr>
              <p14:xfrm>
                <a:off x="7161960" y="972622"/>
                <a:ext cx="597960" cy="456480"/>
              </p14:xfrm>
            </p:contentPart>
          </mc:Choice>
          <mc:Fallback>
            <p:pic>
              <p:nvPicPr>
                <p:cNvPr id="11" name="Ink 10">
                  <a:extLst>
                    <a:ext uri="{FF2B5EF4-FFF2-40B4-BE49-F238E27FC236}">
                      <a16:creationId xmlns:a16="http://schemas.microsoft.com/office/drawing/2014/main" id="{9DD8FDF2-6247-23C8-94E5-2667E5781427}"/>
                    </a:ext>
                  </a:extLst>
                </p:cNvPr>
                <p:cNvPicPr/>
                <p:nvPr/>
              </p:nvPicPr>
              <p:blipFill>
                <a:blip r:embed="rId5"/>
                <a:stretch>
                  <a:fillRect/>
                </a:stretch>
              </p:blipFill>
              <p:spPr>
                <a:xfrm>
                  <a:off x="7155840" y="966502"/>
                  <a:ext cx="610200" cy="468720"/>
                </a:xfrm>
                <a:prstGeom prst="rect">
                  <a:avLst/>
                </a:prstGeom>
              </p:spPr>
            </p:pic>
          </mc:Fallback>
        </mc:AlternateContent>
      </p:grpSp>
      <p:sp>
        <p:nvSpPr>
          <p:cNvPr id="53" name="TextBox 52">
            <a:extLst>
              <a:ext uri="{FF2B5EF4-FFF2-40B4-BE49-F238E27FC236}">
                <a16:creationId xmlns:a16="http://schemas.microsoft.com/office/drawing/2014/main" id="{F7B2685C-564C-4B2D-9AF3-7D76C259746F}"/>
              </a:ext>
            </a:extLst>
          </p:cNvPr>
          <p:cNvSpPr txBox="1"/>
          <p:nvPr/>
        </p:nvSpPr>
        <p:spPr>
          <a:xfrm>
            <a:off x="7350014" y="1184114"/>
            <a:ext cx="4086913" cy="276999"/>
          </a:xfrm>
          <a:prstGeom prst="rect">
            <a:avLst/>
          </a:prstGeom>
          <a:noFill/>
        </p:spPr>
        <p:txBody>
          <a:bodyPr wrap="square" rtlCol="0" anchor="ctr" anchorCtr="1">
            <a:spAutoFit/>
          </a:bodyPr>
          <a:lstStyle/>
          <a:p>
            <a:pPr algn="ctr"/>
            <a:r>
              <a:rPr lang="en-US" sz="1200" dirty="0">
                <a:solidFill>
                  <a:srgbClr val="E71224"/>
                </a:solidFill>
              </a:rPr>
              <a:t>Responsible for 25% of maternal deaths worldwide</a:t>
            </a:r>
          </a:p>
        </p:txBody>
      </p:sp>
      <p:sp>
        <p:nvSpPr>
          <p:cNvPr id="26" name="TextBox 25">
            <a:extLst>
              <a:ext uri="{FF2B5EF4-FFF2-40B4-BE49-F238E27FC236}">
                <a16:creationId xmlns:a16="http://schemas.microsoft.com/office/drawing/2014/main" id="{2F83AE12-4A82-94B3-71B5-77CD8876221F}"/>
              </a:ext>
            </a:extLst>
          </p:cNvPr>
          <p:cNvSpPr txBox="1"/>
          <p:nvPr/>
        </p:nvSpPr>
        <p:spPr>
          <a:xfrm>
            <a:off x="9621982" y="2971642"/>
            <a:ext cx="1992966" cy="307777"/>
          </a:xfrm>
          <a:prstGeom prst="rect">
            <a:avLst/>
          </a:prstGeom>
          <a:noFill/>
        </p:spPr>
        <p:txBody>
          <a:bodyPr wrap="square" rtlCol="0">
            <a:spAutoFit/>
          </a:bodyPr>
          <a:lstStyle/>
          <a:p>
            <a:r>
              <a:rPr lang="en-US" sz="1400" dirty="0">
                <a:solidFill>
                  <a:srgbClr val="FF0000"/>
                </a:solidFill>
              </a:rPr>
              <a:t>Mostly due to infection </a:t>
            </a:r>
            <a:endParaRPr lang="en-US" sz="1400" kern="1200" dirty="0">
              <a:solidFill>
                <a:srgbClr val="FF0000"/>
              </a:solidFill>
              <a:latin typeface="+mn-lt"/>
              <a:ea typeface="+mn-ea"/>
              <a:cs typeface="+mn-cs"/>
            </a:endParaRPr>
          </a:p>
        </p:txBody>
      </p:sp>
      <p:sp>
        <p:nvSpPr>
          <p:cNvPr id="27" name="TextBox 26">
            <a:extLst>
              <a:ext uri="{FF2B5EF4-FFF2-40B4-BE49-F238E27FC236}">
                <a16:creationId xmlns:a16="http://schemas.microsoft.com/office/drawing/2014/main" id="{08A9A5DE-E425-6297-7CB7-90EE4F2F3516}"/>
              </a:ext>
            </a:extLst>
          </p:cNvPr>
          <p:cNvSpPr txBox="1"/>
          <p:nvPr/>
        </p:nvSpPr>
        <p:spPr>
          <a:xfrm>
            <a:off x="8105088" y="5103674"/>
            <a:ext cx="4086912" cy="1754326"/>
          </a:xfrm>
          <a:prstGeom prst="rect">
            <a:avLst/>
          </a:prstGeom>
          <a:noFill/>
          <a:ln>
            <a:solidFill>
              <a:srgbClr val="FF0000"/>
            </a:solidFill>
          </a:ln>
        </p:spPr>
        <p:txBody>
          <a:bodyPr wrap="square" rtlCol="0">
            <a:spAutoFit/>
          </a:bodyPr>
          <a:lstStyle/>
          <a:p>
            <a:r>
              <a:rPr lang="en-US" sz="1800" kern="1200" dirty="0">
                <a:solidFill>
                  <a:schemeClr val="tx1"/>
                </a:solidFill>
                <a:latin typeface="+mn-lt"/>
                <a:ea typeface="+mn-ea"/>
                <a:cs typeface="+mn-cs"/>
              </a:rPr>
              <a:t>Acceptable volume of blood loss for each scenario: </a:t>
            </a:r>
          </a:p>
          <a:p>
            <a:r>
              <a:rPr lang="en-US" sz="1800" kern="1200" dirty="0">
                <a:solidFill>
                  <a:schemeClr val="tx1"/>
                </a:solidFill>
                <a:latin typeface="+mn-lt"/>
                <a:ea typeface="+mn-ea"/>
                <a:cs typeface="+mn-cs"/>
              </a:rPr>
              <a:t>Vaginal delivery: 500 cc</a:t>
            </a:r>
          </a:p>
          <a:p>
            <a:r>
              <a:rPr lang="en-US" dirty="0"/>
              <a:t>Cesarean section: 1000 cc</a:t>
            </a:r>
          </a:p>
          <a:p>
            <a:r>
              <a:rPr lang="en-US" sz="1800" kern="1200" dirty="0">
                <a:solidFill>
                  <a:schemeClr val="tx1"/>
                </a:solidFill>
                <a:latin typeface="+mn-lt"/>
                <a:ea typeface="+mn-ea"/>
                <a:cs typeface="+mn-cs"/>
              </a:rPr>
              <a:t>Elective ces</a:t>
            </a:r>
            <a:r>
              <a:rPr lang="en-US" dirty="0"/>
              <a:t>arean hysterectomy: 1500 cc</a:t>
            </a:r>
          </a:p>
          <a:p>
            <a:r>
              <a:rPr lang="en-US" sz="1800" kern="1200" dirty="0">
                <a:solidFill>
                  <a:schemeClr val="tx1"/>
                </a:solidFill>
                <a:latin typeface="+mn-lt"/>
                <a:ea typeface="+mn-ea"/>
                <a:cs typeface="+mn-cs"/>
              </a:rPr>
              <a:t>Emergency hysterectomy</a:t>
            </a:r>
            <a:r>
              <a:rPr lang="en-US" dirty="0"/>
              <a:t>: 3000 cc</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3856442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A150-81AE-F7E7-A6D1-D9AA43F7FBE4}"/>
              </a:ext>
            </a:extLst>
          </p:cNvPr>
          <p:cNvSpPr>
            <a:spLocks noGrp="1"/>
          </p:cNvSpPr>
          <p:nvPr>
            <p:ph type="title"/>
          </p:nvPr>
        </p:nvSpPr>
        <p:spPr/>
        <p:txBody>
          <a:bodyPr/>
          <a:lstStyle/>
          <a:p>
            <a:r>
              <a:rPr lang="en-US" dirty="0"/>
              <a:t>Management</a:t>
            </a:r>
            <a:endParaRPr lang="en-AE" dirty="0"/>
          </a:p>
        </p:txBody>
      </p:sp>
      <p:sp>
        <p:nvSpPr>
          <p:cNvPr id="3" name="Content Placeholder 2">
            <a:extLst>
              <a:ext uri="{FF2B5EF4-FFF2-40B4-BE49-F238E27FC236}">
                <a16:creationId xmlns:a16="http://schemas.microsoft.com/office/drawing/2014/main" id="{883C2F4D-95B4-C237-479A-FD1AAE56EC15}"/>
              </a:ext>
            </a:extLst>
          </p:cNvPr>
          <p:cNvSpPr>
            <a:spLocks noGrp="1"/>
          </p:cNvSpPr>
          <p:nvPr>
            <p:ph idx="1"/>
          </p:nvPr>
        </p:nvSpPr>
        <p:spPr/>
        <p:txBody>
          <a:bodyPr>
            <a:normAutofit fontScale="85000" lnSpcReduction="20000"/>
          </a:bodyPr>
          <a:lstStyle/>
          <a:p>
            <a:r>
              <a:rPr lang="en-US" dirty="0"/>
              <a:t>The priority of immediate hemodynamic support is aggressive fluid resuscitation to achieve euvolemia.</a:t>
            </a:r>
          </a:p>
          <a:p>
            <a:r>
              <a:rPr lang="en-US" dirty="0"/>
              <a:t>Detect the cause and arrest hemorrhage, &amp; ABC</a:t>
            </a:r>
          </a:p>
          <a:p>
            <a:r>
              <a:rPr lang="en-US" dirty="0"/>
              <a:t>Adequate ventilation providing oxygen by mask, nasal tube  or tracheal intubation if needed.</a:t>
            </a:r>
          </a:p>
          <a:p>
            <a:r>
              <a:rPr lang="en-US" dirty="0"/>
              <a:t>Insertion of two large cannulas (for blood, fluids and drugs infusion which should be given by IV route in shocked patient) with blood sample collection for blood grouping, Rh &amp; cross-matching, CBC, electrolytes, liver &amp; kidney function tests, blood sugar and coagulation profile (PT, PTT, fibrinogen &amp; FDPs).</a:t>
            </a:r>
          </a:p>
          <a:p>
            <a:r>
              <a:rPr lang="en-US" b="1" dirty="0"/>
              <a:t>Blood products: </a:t>
            </a:r>
            <a:r>
              <a:rPr lang="en-US" dirty="0"/>
              <a:t>Transfuse as soon as possible.</a:t>
            </a:r>
          </a:p>
          <a:p>
            <a:pPr lvl="1"/>
            <a:r>
              <a:rPr lang="en-US" dirty="0"/>
              <a:t>Ensure adequate vascular access and equipment (e.g., tubing) for blood products.</a:t>
            </a:r>
          </a:p>
          <a:p>
            <a:pPr lvl="1"/>
            <a:r>
              <a:rPr lang="en-US" dirty="0"/>
              <a:t>Consider emergency transfusion of </a:t>
            </a:r>
            <a:r>
              <a:rPr lang="en-US" dirty="0" err="1"/>
              <a:t>uncrossmatched</a:t>
            </a:r>
            <a:r>
              <a:rPr lang="en-US" dirty="0"/>
              <a:t> blood type O rhesus negative units.</a:t>
            </a:r>
          </a:p>
          <a:p>
            <a:pPr lvl="1"/>
            <a:r>
              <a:rPr lang="en-US" dirty="0"/>
              <a:t>Switch to crossmatched blood transfusions as soon as available.</a:t>
            </a:r>
          </a:p>
          <a:p>
            <a:pPr lvl="1"/>
            <a:r>
              <a:rPr lang="en-US" dirty="0"/>
              <a:t>Transfusion is needed when Hb concentration falls to &lt;8 g/</a:t>
            </a:r>
            <a:r>
              <a:rPr lang="en-US" dirty="0" err="1"/>
              <a:t>dLor</a:t>
            </a:r>
            <a:r>
              <a:rPr lang="en-US" dirty="0"/>
              <a:t> </a:t>
            </a:r>
            <a:r>
              <a:rPr lang="en-US" dirty="0" err="1"/>
              <a:t>Ht</a:t>
            </a:r>
            <a:r>
              <a:rPr lang="en-US" dirty="0"/>
              <a:t> &lt;25 %. </a:t>
            </a:r>
            <a:r>
              <a:rPr lang="en-US" dirty="0">
                <a:solidFill>
                  <a:srgbClr val="FF0000"/>
                </a:solidFill>
              </a:rPr>
              <a:t>(</a:t>
            </a:r>
            <a:r>
              <a:rPr lang="en-US" dirty="0" err="1">
                <a:solidFill>
                  <a:srgbClr val="FF0000"/>
                </a:solidFill>
              </a:rPr>
              <a:t>Ht</a:t>
            </a:r>
            <a:r>
              <a:rPr lang="en-US" dirty="0">
                <a:solidFill>
                  <a:srgbClr val="FF0000"/>
                </a:solidFill>
              </a:rPr>
              <a:t> normally &gt;33%)</a:t>
            </a:r>
          </a:p>
          <a:p>
            <a:r>
              <a:rPr lang="en-US" b="1" dirty="0"/>
              <a:t>Crystalloid solutions: </a:t>
            </a:r>
            <a:r>
              <a:rPr lang="en-US" dirty="0"/>
              <a:t>as lactated Ringer’s solution or normal saline </a:t>
            </a:r>
            <a:endParaRPr lang="en-AE" dirty="0"/>
          </a:p>
        </p:txBody>
      </p:sp>
    </p:spTree>
    <p:extLst>
      <p:ext uri="{BB962C8B-B14F-4D97-AF65-F5344CB8AC3E}">
        <p14:creationId xmlns:p14="http://schemas.microsoft.com/office/powerpoint/2010/main" val="1616106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A7D3-B085-0510-7BED-564B562C941D}"/>
              </a:ext>
            </a:extLst>
          </p:cNvPr>
          <p:cNvSpPr>
            <a:spLocks noGrp="1"/>
          </p:cNvSpPr>
          <p:nvPr>
            <p:ph type="title"/>
          </p:nvPr>
        </p:nvSpPr>
        <p:spPr/>
        <p:txBody>
          <a:bodyPr/>
          <a:lstStyle/>
          <a:p>
            <a:r>
              <a:rPr lang="en-US" dirty="0"/>
              <a:t>Management &amp; Complications</a:t>
            </a:r>
            <a:endParaRPr lang="en-AE" dirty="0"/>
          </a:p>
        </p:txBody>
      </p:sp>
      <p:sp>
        <p:nvSpPr>
          <p:cNvPr id="3" name="Content Placeholder 2">
            <a:extLst>
              <a:ext uri="{FF2B5EF4-FFF2-40B4-BE49-F238E27FC236}">
                <a16:creationId xmlns:a16="http://schemas.microsoft.com/office/drawing/2014/main" id="{8AD14F02-2645-A1E5-7984-8C2EC7E590A6}"/>
              </a:ext>
            </a:extLst>
          </p:cNvPr>
          <p:cNvSpPr>
            <a:spLocks noGrp="1"/>
          </p:cNvSpPr>
          <p:nvPr>
            <p:ph idx="1"/>
          </p:nvPr>
        </p:nvSpPr>
        <p:spPr>
          <a:xfrm>
            <a:off x="838200" y="1305025"/>
            <a:ext cx="10515600" cy="5286843"/>
          </a:xfrm>
        </p:spPr>
        <p:txBody>
          <a:bodyPr/>
          <a:lstStyle/>
          <a:p>
            <a:r>
              <a:rPr lang="en-US" b="1" dirty="0"/>
              <a:t>Medications:</a:t>
            </a:r>
          </a:p>
          <a:p>
            <a:pPr lvl="1"/>
            <a:r>
              <a:rPr lang="en-US" b="1" dirty="0"/>
              <a:t>Analgesics: </a:t>
            </a:r>
            <a:r>
              <a:rPr lang="en-US" dirty="0"/>
              <a:t>10- 15 mg morphine IV if there is pain, tissue damage or irritability.</a:t>
            </a:r>
          </a:p>
          <a:p>
            <a:pPr lvl="1"/>
            <a:r>
              <a:rPr lang="en-US" b="1" dirty="0"/>
              <a:t>Sodium bicarbonate: </a:t>
            </a:r>
            <a:r>
              <a:rPr lang="en-US" dirty="0"/>
              <a:t>if metabolic acidosis is demonstrated.</a:t>
            </a:r>
          </a:p>
          <a:p>
            <a:pPr lvl="1"/>
            <a:r>
              <a:rPr lang="en-US" b="1" dirty="0"/>
              <a:t>Vasopressors: </a:t>
            </a:r>
            <a:r>
              <a:rPr lang="en-US" dirty="0"/>
              <a:t>to increase the blood pressure so maintain renal perfusion.</a:t>
            </a:r>
          </a:p>
          <a:p>
            <a:pPr lvl="2"/>
            <a:r>
              <a:rPr lang="en-US" dirty="0"/>
              <a:t>Dopamine: is the drug of choice.</a:t>
            </a:r>
          </a:p>
          <a:p>
            <a:pPr lvl="2"/>
            <a:r>
              <a:rPr lang="en-US" dirty="0"/>
              <a:t>ß -adrenergic stimulant: isoprenaline.</a:t>
            </a:r>
          </a:p>
          <a:p>
            <a:r>
              <a:rPr lang="en-AE" b="1" dirty="0"/>
              <a:t>Monitoring: </a:t>
            </a:r>
            <a:r>
              <a:rPr lang="en-US" sz="2400" dirty="0"/>
              <a:t>Vital signs, urine output (Normal is 1-2 ml/kg/</a:t>
            </a:r>
            <a:r>
              <a:rPr lang="en-US" sz="2400" dirty="0" err="1"/>
              <a:t>hr</a:t>
            </a:r>
            <a:r>
              <a:rPr lang="en-US" sz="2400" dirty="0"/>
              <a:t>), central venous pressure (CVP).</a:t>
            </a:r>
          </a:p>
          <a:p>
            <a:r>
              <a:rPr lang="en-US" b="1" dirty="0"/>
              <a:t>Complications: </a:t>
            </a:r>
          </a:p>
          <a:p>
            <a:pPr lvl="1"/>
            <a:r>
              <a:rPr lang="en-US" dirty="0"/>
              <a:t>Acute renal failure</a:t>
            </a:r>
          </a:p>
          <a:p>
            <a:pPr lvl="1"/>
            <a:r>
              <a:rPr lang="en-US" dirty="0"/>
              <a:t>Sheehan’s syndrome (postpartum necrosis of the pituitary gland)</a:t>
            </a:r>
          </a:p>
          <a:p>
            <a:pPr lvl="1"/>
            <a:r>
              <a:rPr lang="en-US" dirty="0"/>
              <a:t>DIC</a:t>
            </a:r>
          </a:p>
          <a:p>
            <a:endParaRPr lang="en-AE" b="1" dirty="0"/>
          </a:p>
        </p:txBody>
      </p:sp>
    </p:spTree>
    <p:extLst>
      <p:ext uri="{BB962C8B-B14F-4D97-AF65-F5344CB8AC3E}">
        <p14:creationId xmlns:p14="http://schemas.microsoft.com/office/powerpoint/2010/main" val="2420009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0754-0AB0-FA39-F2DD-D949742BECE7}"/>
              </a:ext>
            </a:extLst>
          </p:cNvPr>
          <p:cNvSpPr>
            <a:spLocks noGrp="1"/>
          </p:cNvSpPr>
          <p:nvPr>
            <p:ph type="title"/>
          </p:nvPr>
        </p:nvSpPr>
        <p:spPr/>
        <p:txBody>
          <a:bodyPr/>
          <a:lstStyle/>
          <a:p>
            <a:r>
              <a:rPr lang="en-US" dirty="0"/>
              <a:t>Septic shock</a:t>
            </a:r>
            <a:endParaRPr lang="en-AE" dirty="0"/>
          </a:p>
        </p:txBody>
      </p:sp>
      <p:sp>
        <p:nvSpPr>
          <p:cNvPr id="3" name="Content Placeholder 2">
            <a:extLst>
              <a:ext uri="{FF2B5EF4-FFF2-40B4-BE49-F238E27FC236}">
                <a16:creationId xmlns:a16="http://schemas.microsoft.com/office/drawing/2014/main" id="{1BF6CF85-4767-E2C8-5DAF-A590370696F2}"/>
              </a:ext>
            </a:extLst>
          </p:cNvPr>
          <p:cNvSpPr>
            <a:spLocks noGrp="1"/>
          </p:cNvSpPr>
          <p:nvPr>
            <p:ph idx="1"/>
          </p:nvPr>
        </p:nvSpPr>
        <p:spPr>
          <a:xfrm>
            <a:off x="838200" y="1305026"/>
            <a:ext cx="10515600" cy="5368729"/>
          </a:xfrm>
        </p:spPr>
        <p:txBody>
          <a:bodyPr>
            <a:normAutofit fontScale="77500" lnSpcReduction="20000"/>
          </a:bodyPr>
          <a:lstStyle/>
          <a:p>
            <a:r>
              <a:rPr lang="en-US" dirty="0"/>
              <a:t>Sepsis and both of the following, despite adequate fluid therapy (i.e., </a:t>
            </a:r>
            <a:r>
              <a:rPr lang="en-US" dirty="0" err="1"/>
              <a:t>normovolemic</a:t>
            </a:r>
            <a:r>
              <a:rPr lang="en-US" dirty="0"/>
              <a:t> patients):</a:t>
            </a:r>
          </a:p>
          <a:p>
            <a:pPr lvl="1"/>
            <a:r>
              <a:rPr lang="en-US" dirty="0"/>
              <a:t>Vasopressors required to maintain an MAP ≥ 65 mm Hg</a:t>
            </a:r>
          </a:p>
          <a:p>
            <a:pPr lvl="1"/>
            <a:r>
              <a:rPr lang="en-US" dirty="0"/>
              <a:t>Serum lactate &gt; 2 </a:t>
            </a:r>
            <a:r>
              <a:rPr lang="en-US" dirty="0" err="1"/>
              <a:t>mEq</a:t>
            </a:r>
            <a:r>
              <a:rPr lang="en-US" dirty="0"/>
              <a:t>/L (&gt; 18 mg/dL)</a:t>
            </a:r>
          </a:p>
          <a:p>
            <a:r>
              <a:rPr lang="en-US" b="1" dirty="0"/>
              <a:t>Etiology:</a:t>
            </a:r>
          </a:p>
          <a:p>
            <a:pPr lvl="1"/>
            <a:r>
              <a:rPr lang="en-US" dirty="0"/>
              <a:t>Septic abortion.</a:t>
            </a:r>
          </a:p>
          <a:p>
            <a:pPr lvl="1"/>
            <a:r>
              <a:rPr lang="en-US" dirty="0"/>
              <a:t>Prolonged rupture of membranes.</a:t>
            </a:r>
          </a:p>
          <a:p>
            <a:pPr lvl="1"/>
            <a:r>
              <a:rPr lang="en-US" dirty="0"/>
              <a:t>Manipulations and instrumentations.</a:t>
            </a:r>
          </a:p>
          <a:p>
            <a:pPr lvl="1"/>
            <a:r>
              <a:rPr lang="en-US" dirty="0"/>
              <a:t>Trauma.</a:t>
            </a:r>
          </a:p>
          <a:p>
            <a:pPr lvl="1"/>
            <a:r>
              <a:rPr lang="en-US" dirty="0"/>
              <a:t>Retained placental tissues.</a:t>
            </a:r>
          </a:p>
          <a:p>
            <a:pPr lvl="1"/>
            <a:r>
              <a:rPr lang="en-US" dirty="0"/>
              <a:t>Acute pyelonephritis.</a:t>
            </a:r>
          </a:p>
          <a:p>
            <a:r>
              <a:rPr lang="en-US" b="1" dirty="0"/>
              <a:t>Specific mechanisms</a:t>
            </a:r>
          </a:p>
          <a:p>
            <a:pPr lvl="1"/>
            <a:r>
              <a:rPr lang="en-US" dirty="0"/>
              <a:t>Dysregulated host response to infection → capillary leakage and systemic vasodilation → acute organ dysfunction</a:t>
            </a:r>
          </a:p>
          <a:p>
            <a:pPr lvl="1"/>
            <a:r>
              <a:rPr lang="en-US" dirty="0"/>
              <a:t>Circulating inflammatory cytokines → myocardial depression</a:t>
            </a:r>
          </a:p>
          <a:p>
            <a:r>
              <a:rPr lang="en-US" b="1" dirty="0"/>
              <a:t>Effect on cardiac output</a:t>
            </a:r>
          </a:p>
          <a:p>
            <a:pPr lvl="1"/>
            <a:r>
              <a:rPr lang="en-US" dirty="0"/>
              <a:t>Early: compensatory ↑ HR and contractility → ↑ CO (hyperdynamic state or “warm shock”)</a:t>
            </a:r>
          </a:p>
          <a:p>
            <a:pPr lvl="1"/>
            <a:r>
              <a:rPr lang="en-US" dirty="0"/>
              <a:t>Late: ↓ preload and direct myocardial depression by cytokines → ↓ CO (hypodynamic state or “cold shock”)</a:t>
            </a:r>
          </a:p>
        </p:txBody>
      </p:sp>
    </p:spTree>
    <p:extLst>
      <p:ext uri="{BB962C8B-B14F-4D97-AF65-F5344CB8AC3E}">
        <p14:creationId xmlns:p14="http://schemas.microsoft.com/office/powerpoint/2010/main" val="7192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EEFB-7111-18E4-AC0C-D38D21BF3085}"/>
              </a:ext>
            </a:extLst>
          </p:cNvPr>
          <p:cNvSpPr>
            <a:spLocks noGrp="1"/>
          </p:cNvSpPr>
          <p:nvPr>
            <p:ph type="title"/>
          </p:nvPr>
        </p:nvSpPr>
        <p:spPr/>
        <p:txBody>
          <a:bodyPr/>
          <a:lstStyle/>
          <a:p>
            <a:r>
              <a:rPr lang="en-US" dirty="0"/>
              <a:t>Management</a:t>
            </a:r>
            <a:endParaRPr lang="en-AE" dirty="0"/>
          </a:p>
        </p:txBody>
      </p:sp>
      <p:sp>
        <p:nvSpPr>
          <p:cNvPr id="3" name="Content Placeholder 2">
            <a:extLst>
              <a:ext uri="{FF2B5EF4-FFF2-40B4-BE49-F238E27FC236}">
                <a16:creationId xmlns:a16="http://schemas.microsoft.com/office/drawing/2014/main" id="{AF41229A-7232-4927-8423-13FC149D0777}"/>
              </a:ext>
            </a:extLst>
          </p:cNvPr>
          <p:cNvSpPr>
            <a:spLocks noGrp="1"/>
          </p:cNvSpPr>
          <p:nvPr>
            <p:ph idx="1"/>
          </p:nvPr>
        </p:nvSpPr>
        <p:spPr>
          <a:xfrm>
            <a:off x="838200" y="1305025"/>
            <a:ext cx="10515600" cy="5409673"/>
          </a:xfrm>
        </p:spPr>
        <p:txBody>
          <a:bodyPr>
            <a:normAutofit fontScale="92500" lnSpcReduction="20000"/>
          </a:bodyPr>
          <a:lstStyle/>
          <a:p>
            <a:r>
              <a:rPr lang="en-US" b="1" dirty="0"/>
              <a:t>Fluid resuscitation: </a:t>
            </a:r>
            <a:r>
              <a:rPr lang="en-US" dirty="0"/>
              <a:t>rapid crystalloid infusion of 30 mL/kg</a:t>
            </a:r>
          </a:p>
          <a:p>
            <a:r>
              <a:rPr lang="en-US" b="1" dirty="0"/>
              <a:t>Antibiotic therapy for sepsis: </a:t>
            </a:r>
            <a:r>
              <a:rPr lang="en-US" sz="2000" dirty="0"/>
              <a:t>Swabs for culture and sensitivity are taken first.</a:t>
            </a:r>
            <a:endParaRPr lang="en-US" b="1" dirty="0"/>
          </a:p>
          <a:p>
            <a:r>
              <a:rPr lang="en-US" b="1" dirty="0"/>
              <a:t>Vasopressors for septic shock  </a:t>
            </a:r>
          </a:p>
          <a:p>
            <a:pPr lvl="1"/>
            <a:r>
              <a:rPr lang="en-US" dirty="0"/>
              <a:t>Indications: persistent hypotension during or after fluid resuscitation </a:t>
            </a:r>
          </a:p>
          <a:p>
            <a:pPr lvl="1"/>
            <a:r>
              <a:rPr lang="en-US" dirty="0"/>
              <a:t>Goal: maintain MAP ≥ 65 mm Hg </a:t>
            </a:r>
          </a:p>
          <a:p>
            <a:pPr lvl="1"/>
            <a:r>
              <a:rPr lang="en-US" dirty="0"/>
              <a:t>First-line: norepinephrine</a:t>
            </a:r>
          </a:p>
          <a:p>
            <a:pPr lvl="1"/>
            <a:r>
              <a:rPr lang="en-US" dirty="0"/>
              <a:t>If MAP is still low after norepinephrine:</a:t>
            </a:r>
          </a:p>
          <a:p>
            <a:pPr lvl="2"/>
            <a:r>
              <a:rPr lang="en-US" dirty="0"/>
              <a:t>Add vasopressin</a:t>
            </a:r>
          </a:p>
          <a:p>
            <a:pPr lvl="1"/>
            <a:r>
              <a:rPr lang="en-US" dirty="0"/>
              <a:t>Consider corticosteroids (e.g., hydrocortisone) for shock refractory to the first vasopressor.</a:t>
            </a:r>
          </a:p>
          <a:p>
            <a:r>
              <a:rPr lang="en-US" b="1" dirty="0"/>
              <a:t>Oxygen: </a:t>
            </a:r>
            <a:r>
              <a:rPr lang="en-US" dirty="0"/>
              <a:t>if respiratory function is impaired.</a:t>
            </a:r>
          </a:p>
          <a:p>
            <a:r>
              <a:rPr lang="en-US" b="1" dirty="0"/>
              <a:t>Surgical treatment:</a:t>
            </a:r>
          </a:p>
          <a:p>
            <a:pPr lvl="1"/>
            <a:r>
              <a:rPr lang="en-US" dirty="0"/>
              <a:t>Is indicated when there is retained infected tissues as </a:t>
            </a:r>
            <a:r>
              <a:rPr lang="en-US" dirty="0">
                <a:solidFill>
                  <a:srgbClr val="FF0000"/>
                </a:solidFill>
              </a:rPr>
              <a:t>in septic abortion</a:t>
            </a:r>
            <a:r>
              <a:rPr lang="en-US" dirty="0"/>
              <a:t>. It should be removed as soon as antibiotic therapy and resuscitative measures have been started by:</a:t>
            </a:r>
          </a:p>
          <a:p>
            <a:pPr lvl="2"/>
            <a:r>
              <a:rPr lang="en-US" dirty="0"/>
              <a:t>Suction evacuation</a:t>
            </a:r>
          </a:p>
          <a:p>
            <a:pPr lvl="2"/>
            <a:r>
              <a:rPr lang="en-US" dirty="0"/>
              <a:t>Hysterectomy in advanced infection</a:t>
            </a:r>
          </a:p>
          <a:p>
            <a:endParaRPr lang="en-US" dirty="0"/>
          </a:p>
          <a:p>
            <a:endParaRPr lang="en-AE" dirty="0"/>
          </a:p>
        </p:txBody>
      </p:sp>
    </p:spTree>
    <p:extLst>
      <p:ext uri="{BB962C8B-B14F-4D97-AF65-F5344CB8AC3E}">
        <p14:creationId xmlns:p14="http://schemas.microsoft.com/office/powerpoint/2010/main" val="200995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1680-9BFB-07F2-938B-6E95065DB85D}"/>
              </a:ext>
            </a:extLst>
          </p:cNvPr>
          <p:cNvSpPr>
            <a:spLocks noGrp="1"/>
          </p:cNvSpPr>
          <p:nvPr>
            <p:ph type="title"/>
          </p:nvPr>
        </p:nvSpPr>
        <p:spPr/>
        <p:txBody>
          <a:bodyPr/>
          <a:lstStyle/>
          <a:p>
            <a:r>
              <a:rPr lang="en-US" dirty="0"/>
              <a:t>Neurogenic shock</a:t>
            </a:r>
            <a:endParaRPr lang="en-AE" dirty="0"/>
          </a:p>
        </p:txBody>
      </p:sp>
      <p:sp>
        <p:nvSpPr>
          <p:cNvPr id="3" name="Content Placeholder 2">
            <a:extLst>
              <a:ext uri="{FF2B5EF4-FFF2-40B4-BE49-F238E27FC236}">
                <a16:creationId xmlns:a16="http://schemas.microsoft.com/office/drawing/2014/main" id="{D014B00F-C89F-09ED-702D-0BBF4404029B}"/>
              </a:ext>
            </a:extLst>
          </p:cNvPr>
          <p:cNvSpPr>
            <a:spLocks noGrp="1"/>
          </p:cNvSpPr>
          <p:nvPr>
            <p:ph idx="1"/>
          </p:nvPr>
        </p:nvSpPr>
        <p:spPr>
          <a:xfrm>
            <a:off x="838200" y="1305025"/>
            <a:ext cx="10515600" cy="5286843"/>
          </a:xfrm>
        </p:spPr>
        <p:txBody>
          <a:bodyPr>
            <a:normAutofit fontScale="92500" lnSpcReduction="20000"/>
          </a:bodyPr>
          <a:lstStyle/>
          <a:p>
            <a:r>
              <a:rPr lang="en-US" dirty="0"/>
              <a:t>Is a distributive type of shock resulting in low blood pressure, occasionally with a slowed heart rate, that is attributed to the disruption of the autonomic pathways within the spinal cord.</a:t>
            </a:r>
          </a:p>
          <a:p>
            <a:pPr lvl="1"/>
            <a:r>
              <a:rPr lang="en-US" dirty="0"/>
              <a:t>Classic presentation: hypotension, bradycardia, vasodilation</a:t>
            </a:r>
          </a:p>
          <a:p>
            <a:pPr lvl="1"/>
            <a:r>
              <a:rPr lang="en-US" dirty="0"/>
              <a:t>Specific mechanism: damage of autonomic pathways → loss of sympathetic vascular tone → unopposed vagal tone → peripheral vasodilation → pooling of peripheral blood</a:t>
            </a:r>
          </a:p>
          <a:p>
            <a:r>
              <a:rPr lang="en-AE" dirty="0"/>
              <a:t>Its mainly due to </a:t>
            </a:r>
            <a:r>
              <a:rPr lang="en-AE" b="1" dirty="0"/>
              <a:t>uterine inversion</a:t>
            </a:r>
            <a:r>
              <a:rPr lang="en-US" b="1" dirty="0"/>
              <a:t> </a:t>
            </a:r>
            <a:r>
              <a:rPr lang="en-US" dirty="0"/>
              <a:t>in obstetric</a:t>
            </a:r>
          </a:p>
          <a:p>
            <a:pPr lvl="1"/>
            <a:r>
              <a:rPr lang="en-US" dirty="0"/>
              <a:t>Stretching of the broad ligament or compression of the ovaries ( traction of suspensory ligaments as they are drawn together results in a parasympathetic reflex, which contributes to the acute symptoms</a:t>
            </a:r>
          </a:p>
          <a:p>
            <a:r>
              <a:rPr lang="en-US" dirty="0"/>
              <a:t>Treatment</a:t>
            </a:r>
          </a:p>
          <a:p>
            <a:pPr lvl="1"/>
            <a:r>
              <a:rPr lang="en-US" dirty="0"/>
              <a:t>Fluid resuscitation</a:t>
            </a:r>
          </a:p>
          <a:p>
            <a:pPr lvl="2"/>
            <a:r>
              <a:rPr lang="en-US" dirty="0"/>
              <a:t>First-line therapy</a:t>
            </a:r>
          </a:p>
          <a:p>
            <a:pPr lvl="2"/>
            <a:r>
              <a:rPr lang="en-US" dirty="0"/>
              <a:t>Avoid aggressive fluid boluses in patients with poor fluid responsiveness, because of the risk of fluid overload.</a:t>
            </a:r>
          </a:p>
          <a:p>
            <a:pPr lvl="1"/>
            <a:r>
              <a:rPr lang="en-US" dirty="0"/>
              <a:t>Vasopressors: commonly required as shock is often refractory to fluids</a:t>
            </a:r>
          </a:p>
          <a:p>
            <a:pPr lvl="1"/>
            <a:r>
              <a:rPr lang="en-US" dirty="0"/>
              <a:t>Consider atropine or cardiac pacing to treat bradycardia</a:t>
            </a:r>
            <a:endParaRPr lang="en-AE" dirty="0"/>
          </a:p>
        </p:txBody>
      </p:sp>
    </p:spTree>
    <p:extLst>
      <p:ext uri="{BB962C8B-B14F-4D97-AF65-F5344CB8AC3E}">
        <p14:creationId xmlns:p14="http://schemas.microsoft.com/office/powerpoint/2010/main" val="4195085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0A43-0C7D-1077-A587-BA6526D29E12}"/>
              </a:ext>
            </a:extLst>
          </p:cNvPr>
          <p:cNvSpPr>
            <a:spLocks noGrp="1"/>
          </p:cNvSpPr>
          <p:nvPr>
            <p:ph type="title"/>
          </p:nvPr>
        </p:nvSpPr>
        <p:spPr/>
        <p:txBody>
          <a:bodyPr/>
          <a:lstStyle/>
          <a:p>
            <a:r>
              <a:rPr lang="en-US" dirty="0"/>
              <a:t>Cardiogenic and anaphylactic shock</a:t>
            </a:r>
            <a:endParaRPr lang="en-AE" dirty="0"/>
          </a:p>
        </p:txBody>
      </p:sp>
      <p:sp>
        <p:nvSpPr>
          <p:cNvPr id="3" name="Content Placeholder 2">
            <a:extLst>
              <a:ext uri="{FF2B5EF4-FFF2-40B4-BE49-F238E27FC236}">
                <a16:creationId xmlns:a16="http://schemas.microsoft.com/office/drawing/2014/main" id="{0E1299C1-6012-1CAA-701B-0035389256BE}"/>
              </a:ext>
            </a:extLst>
          </p:cNvPr>
          <p:cNvSpPr>
            <a:spLocks noGrp="1"/>
          </p:cNvSpPr>
          <p:nvPr>
            <p:ph idx="1"/>
          </p:nvPr>
        </p:nvSpPr>
        <p:spPr/>
        <p:txBody>
          <a:bodyPr/>
          <a:lstStyle/>
          <a:p>
            <a:r>
              <a:rPr lang="en-US" b="1" dirty="0"/>
              <a:t>Cardiogenic shock</a:t>
            </a:r>
          </a:p>
          <a:p>
            <a:pPr lvl="1"/>
            <a:r>
              <a:rPr lang="en-US" dirty="0"/>
              <a:t>Rare in pregnancy</a:t>
            </a:r>
          </a:p>
          <a:p>
            <a:pPr lvl="1"/>
            <a:r>
              <a:rPr lang="en-US" dirty="0"/>
              <a:t>Due to ineffective contraction of the cardiac muscle results from:</a:t>
            </a:r>
          </a:p>
          <a:p>
            <a:pPr lvl="2"/>
            <a:r>
              <a:rPr lang="en-US" dirty="0"/>
              <a:t>Myocardial infarction.         </a:t>
            </a:r>
          </a:p>
          <a:p>
            <a:pPr lvl="2"/>
            <a:r>
              <a:rPr lang="en-US" dirty="0"/>
              <a:t>Heart failure.</a:t>
            </a:r>
          </a:p>
          <a:p>
            <a:r>
              <a:rPr lang="en-US" b="1" dirty="0"/>
              <a:t>Anaphylactic shock</a:t>
            </a:r>
          </a:p>
          <a:p>
            <a:pPr lvl="1"/>
            <a:r>
              <a:rPr lang="en-US" dirty="0"/>
              <a:t>It is uncommon </a:t>
            </a:r>
          </a:p>
          <a:p>
            <a:pPr lvl="1"/>
            <a:r>
              <a:rPr lang="en-US" dirty="0"/>
              <a:t>Due to sensitivity to drugs like penicillin </a:t>
            </a:r>
          </a:p>
          <a:p>
            <a:pPr lvl="1"/>
            <a:r>
              <a:rPr lang="en-US" dirty="0"/>
              <a:t>Management:</a:t>
            </a:r>
          </a:p>
          <a:p>
            <a:pPr lvl="2"/>
            <a:r>
              <a:rPr lang="en-US" dirty="0"/>
              <a:t> Stop administration of suspected agent , ABC, oxygen, epinephrine, antihistamine, corticosteroid, beta agonist  </a:t>
            </a:r>
            <a:endParaRPr lang="en-AE" dirty="0"/>
          </a:p>
        </p:txBody>
      </p:sp>
    </p:spTree>
    <p:extLst>
      <p:ext uri="{BB962C8B-B14F-4D97-AF65-F5344CB8AC3E}">
        <p14:creationId xmlns:p14="http://schemas.microsoft.com/office/powerpoint/2010/main" val="4243492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A3B3-BB64-C3ED-C88F-E604BF854919}"/>
              </a:ext>
            </a:extLst>
          </p:cNvPr>
          <p:cNvSpPr>
            <a:spLocks noGrp="1"/>
          </p:cNvSpPr>
          <p:nvPr>
            <p:ph type="title"/>
          </p:nvPr>
        </p:nvSpPr>
        <p:spPr/>
        <p:txBody>
          <a:bodyPr/>
          <a:lstStyle/>
          <a:p>
            <a:r>
              <a:rPr lang="en-US" dirty="0"/>
              <a:t>Amniotic fluid embolism</a:t>
            </a:r>
            <a:endParaRPr lang="en-AE" dirty="0"/>
          </a:p>
        </p:txBody>
      </p:sp>
      <p:sp>
        <p:nvSpPr>
          <p:cNvPr id="3" name="Content Placeholder 2">
            <a:extLst>
              <a:ext uri="{FF2B5EF4-FFF2-40B4-BE49-F238E27FC236}">
                <a16:creationId xmlns:a16="http://schemas.microsoft.com/office/drawing/2014/main" id="{7C783FDD-929A-1F63-4B2E-6B8E720AF138}"/>
              </a:ext>
            </a:extLst>
          </p:cNvPr>
          <p:cNvSpPr>
            <a:spLocks noGrp="1"/>
          </p:cNvSpPr>
          <p:nvPr>
            <p:ph idx="1"/>
          </p:nvPr>
        </p:nvSpPr>
        <p:spPr>
          <a:xfrm>
            <a:off x="838200" y="1305025"/>
            <a:ext cx="10515600" cy="5396025"/>
          </a:xfrm>
        </p:spPr>
        <p:txBody>
          <a:bodyPr>
            <a:normAutofit fontScale="92500" lnSpcReduction="20000"/>
          </a:bodyPr>
          <a:lstStyle/>
          <a:p>
            <a:r>
              <a:rPr lang="en-US" dirty="0"/>
              <a:t>A rare life-threatening condition caused by the entry of fetal cells and debris (from amniotic fluid) into maternal circulation.</a:t>
            </a:r>
          </a:p>
          <a:p>
            <a:r>
              <a:rPr lang="en-US" b="1" dirty="0"/>
              <a:t>Pathophysiology:</a:t>
            </a:r>
          </a:p>
          <a:p>
            <a:pPr lvl="1"/>
            <a:r>
              <a:rPr lang="en-US" dirty="0"/>
              <a:t>Desquamated fetal cells or lanugo </a:t>
            </a:r>
            <a:r>
              <a:rPr lang="en-US" dirty="0">
                <a:solidFill>
                  <a:srgbClr val="FF0000"/>
                </a:solidFill>
              </a:rPr>
              <a:t>(which is the soft hair of the fetus) </a:t>
            </a:r>
            <a:r>
              <a:rPr lang="en-US" dirty="0"/>
              <a:t>from amniotic fluid enter maternal circulation and embolize to the pulmonary arterioles  → increased pulmonary arterial pressure, right heart failure, and pulmonary edema</a:t>
            </a:r>
          </a:p>
          <a:p>
            <a:pPr lvl="1"/>
            <a:r>
              <a:rPr lang="en-US" dirty="0"/>
              <a:t>Entry of procoagulants (thromboplastin) from amniotic fluid into maternal circulation → diffuse intravascular coagulation (DIC)</a:t>
            </a:r>
          </a:p>
          <a:p>
            <a:pPr lvl="1"/>
            <a:r>
              <a:rPr lang="en-US" dirty="0"/>
              <a:t>Entry of leukotrienes from amniotic fluid into maternal circulation → triggering of an immune response → pulmonary vasospasm, alveolar capillary damage (pulmonary edema), and hypotension</a:t>
            </a:r>
          </a:p>
          <a:p>
            <a:r>
              <a:rPr lang="en-AE" b="1" dirty="0"/>
              <a:t>Risk factors:</a:t>
            </a:r>
          </a:p>
          <a:p>
            <a:pPr lvl="1"/>
            <a:r>
              <a:rPr lang="en-US" dirty="0"/>
              <a:t>Maternal age &gt; 30 years</a:t>
            </a:r>
          </a:p>
          <a:p>
            <a:pPr lvl="1"/>
            <a:r>
              <a:rPr lang="en-US" dirty="0"/>
              <a:t>Multiparity</a:t>
            </a:r>
          </a:p>
          <a:p>
            <a:pPr lvl="1"/>
            <a:r>
              <a:rPr lang="en-US" dirty="0"/>
              <a:t>Complicated labor (e.g., placenta previa/abruption, forceps delivery, cesarean delivery, eclampsia)</a:t>
            </a:r>
          </a:p>
          <a:p>
            <a:pPr lvl="1"/>
            <a:r>
              <a:rPr lang="en-US" dirty="0"/>
              <a:t>Invasive procedures (e.g., amniocentesis, abortion)</a:t>
            </a:r>
          </a:p>
          <a:p>
            <a:pPr lvl="1"/>
            <a:r>
              <a:rPr lang="en-US" dirty="0"/>
              <a:t>Blunt abdominal trauma</a:t>
            </a:r>
            <a:endParaRPr lang="en-AE" dirty="0"/>
          </a:p>
        </p:txBody>
      </p:sp>
    </p:spTree>
    <p:extLst>
      <p:ext uri="{BB962C8B-B14F-4D97-AF65-F5344CB8AC3E}">
        <p14:creationId xmlns:p14="http://schemas.microsoft.com/office/powerpoint/2010/main" val="3369187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C652-144C-72FB-43BB-D351702FD438}"/>
              </a:ext>
            </a:extLst>
          </p:cNvPr>
          <p:cNvSpPr>
            <a:spLocks noGrp="1"/>
          </p:cNvSpPr>
          <p:nvPr>
            <p:ph type="title"/>
          </p:nvPr>
        </p:nvSpPr>
        <p:spPr/>
        <p:txBody>
          <a:bodyPr/>
          <a:lstStyle/>
          <a:p>
            <a:r>
              <a:rPr lang="en-US" dirty="0"/>
              <a:t>Clinical features</a:t>
            </a:r>
            <a:endParaRPr lang="en-AE" dirty="0"/>
          </a:p>
        </p:txBody>
      </p:sp>
      <p:sp>
        <p:nvSpPr>
          <p:cNvPr id="3" name="Content Placeholder 2">
            <a:extLst>
              <a:ext uri="{FF2B5EF4-FFF2-40B4-BE49-F238E27FC236}">
                <a16:creationId xmlns:a16="http://schemas.microsoft.com/office/drawing/2014/main" id="{ECD3B4AC-D7F1-2B4C-B003-D7A08CBD04D1}"/>
              </a:ext>
            </a:extLst>
          </p:cNvPr>
          <p:cNvSpPr>
            <a:spLocks noGrp="1"/>
          </p:cNvSpPr>
          <p:nvPr>
            <p:ph idx="1"/>
          </p:nvPr>
        </p:nvSpPr>
        <p:spPr>
          <a:xfrm>
            <a:off x="838200" y="1305025"/>
            <a:ext cx="10515600" cy="5396025"/>
          </a:xfrm>
        </p:spPr>
        <p:txBody>
          <a:bodyPr>
            <a:normAutofit fontScale="85000" lnSpcReduction="20000"/>
          </a:bodyPr>
          <a:lstStyle/>
          <a:p>
            <a:r>
              <a:rPr lang="en-US" dirty="0"/>
              <a:t>AFE typically manifests during labor or immediately after delivery but can occur up to 48 hours postpartum.</a:t>
            </a:r>
          </a:p>
          <a:p>
            <a:r>
              <a:rPr lang="en-US" dirty="0"/>
              <a:t>AFE typically manifests with a classic triad of </a:t>
            </a:r>
            <a:r>
              <a:rPr lang="en-US" b="1" dirty="0">
                <a:solidFill>
                  <a:srgbClr val="FF0000"/>
                </a:solidFill>
              </a:rPr>
              <a:t>sudden hypoxia </a:t>
            </a:r>
            <a:r>
              <a:rPr lang="en-US" dirty="0"/>
              <a:t>and </a:t>
            </a:r>
            <a:r>
              <a:rPr lang="en-US" b="1" dirty="0">
                <a:solidFill>
                  <a:srgbClr val="FF0000"/>
                </a:solidFill>
              </a:rPr>
              <a:t>hypotension</a:t>
            </a:r>
            <a:r>
              <a:rPr lang="en-US" dirty="0"/>
              <a:t> followed by </a:t>
            </a:r>
            <a:r>
              <a:rPr lang="en-US" b="1" dirty="0">
                <a:solidFill>
                  <a:srgbClr val="FF0000"/>
                </a:solidFill>
              </a:rPr>
              <a:t>coagulopathy</a:t>
            </a:r>
            <a:r>
              <a:rPr lang="en-US" dirty="0"/>
              <a:t>. </a:t>
            </a:r>
          </a:p>
          <a:p>
            <a:r>
              <a:rPr lang="en-US" b="1" dirty="0"/>
              <a:t>Acute respiratory distress syndrome</a:t>
            </a:r>
          </a:p>
          <a:p>
            <a:pPr lvl="1"/>
            <a:r>
              <a:rPr lang="en-US" dirty="0"/>
              <a:t>Dyspnea, tachypnea, cough</a:t>
            </a:r>
          </a:p>
          <a:p>
            <a:pPr lvl="1"/>
            <a:r>
              <a:rPr lang="en-US" dirty="0"/>
              <a:t>Hypoxia, cyanosis</a:t>
            </a:r>
          </a:p>
          <a:p>
            <a:pPr lvl="1"/>
            <a:r>
              <a:rPr lang="en-US" dirty="0"/>
              <a:t>Basal crepitations</a:t>
            </a:r>
          </a:p>
          <a:p>
            <a:r>
              <a:rPr lang="en-US" b="1" dirty="0"/>
              <a:t>Cardiovascular collapse:</a:t>
            </a:r>
            <a:r>
              <a:rPr lang="en-US" dirty="0"/>
              <a:t> hypotension, arrhythmias, cardiac arrest</a:t>
            </a:r>
          </a:p>
          <a:p>
            <a:r>
              <a:rPr lang="en-US" b="1" dirty="0"/>
              <a:t>Neurological symptoms: </a:t>
            </a:r>
            <a:r>
              <a:rPr lang="en-US" dirty="0"/>
              <a:t>altered mental status, seizures </a:t>
            </a:r>
          </a:p>
          <a:p>
            <a:r>
              <a:rPr lang="en-US" b="1" dirty="0"/>
              <a:t>Clinical features of disseminated intravascular coagulation (DIC) </a:t>
            </a:r>
          </a:p>
          <a:p>
            <a:pPr lvl="1"/>
            <a:r>
              <a:rPr lang="en-US" dirty="0"/>
              <a:t>uterine hemorrhage</a:t>
            </a:r>
          </a:p>
          <a:p>
            <a:pPr lvl="1"/>
            <a:r>
              <a:rPr lang="en-US" dirty="0"/>
              <a:t>bleeding from all IV catheter sites</a:t>
            </a:r>
          </a:p>
          <a:p>
            <a:r>
              <a:rPr lang="en-US" b="1" dirty="0"/>
              <a:t>Multiorgan dysfunction</a:t>
            </a:r>
          </a:p>
          <a:p>
            <a:r>
              <a:rPr lang="en-US" dirty="0"/>
              <a:t>Nonspecific symptoms (e.g., anxiety, a sense of impending doom)</a:t>
            </a:r>
          </a:p>
          <a:p>
            <a:r>
              <a:rPr lang="en-US" b="1" dirty="0"/>
              <a:t>Fetal distress: </a:t>
            </a:r>
            <a:r>
              <a:rPr lang="en-US" dirty="0"/>
              <a:t>decelerations on cardiotocography</a:t>
            </a:r>
          </a:p>
        </p:txBody>
      </p:sp>
    </p:spTree>
    <p:extLst>
      <p:ext uri="{BB962C8B-B14F-4D97-AF65-F5344CB8AC3E}">
        <p14:creationId xmlns:p14="http://schemas.microsoft.com/office/powerpoint/2010/main" val="4253150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91E60-5FE6-B104-5184-3858BE0E7154}"/>
              </a:ext>
            </a:extLst>
          </p:cNvPr>
          <p:cNvSpPr>
            <a:spLocks noGrp="1"/>
          </p:cNvSpPr>
          <p:nvPr>
            <p:ph type="title"/>
          </p:nvPr>
        </p:nvSpPr>
        <p:spPr/>
        <p:txBody>
          <a:bodyPr/>
          <a:lstStyle/>
          <a:p>
            <a:r>
              <a:rPr lang="en-US" dirty="0"/>
              <a:t>Diagnosis</a:t>
            </a:r>
            <a:endParaRPr lang="en-AE" dirty="0"/>
          </a:p>
        </p:txBody>
      </p:sp>
      <p:sp>
        <p:nvSpPr>
          <p:cNvPr id="3" name="Content Placeholder 2">
            <a:extLst>
              <a:ext uri="{FF2B5EF4-FFF2-40B4-BE49-F238E27FC236}">
                <a16:creationId xmlns:a16="http://schemas.microsoft.com/office/drawing/2014/main" id="{47F4FDE4-4552-93B5-A4CE-5C848B37034B}"/>
              </a:ext>
            </a:extLst>
          </p:cNvPr>
          <p:cNvSpPr>
            <a:spLocks noGrp="1"/>
          </p:cNvSpPr>
          <p:nvPr>
            <p:ph idx="1"/>
          </p:nvPr>
        </p:nvSpPr>
        <p:spPr/>
        <p:txBody>
          <a:bodyPr/>
          <a:lstStyle/>
          <a:p>
            <a:r>
              <a:rPr lang="en-US" dirty="0"/>
              <a:t>AFE is a clinical diagnosis based on the sudden onset of typical peripartum clinical features.</a:t>
            </a:r>
          </a:p>
          <a:p>
            <a:r>
              <a:rPr lang="en-US" dirty="0"/>
              <a:t>Supportive studies are used to help guide management and rule out complications.</a:t>
            </a:r>
          </a:p>
          <a:p>
            <a:pPr lvl="1"/>
            <a:r>
              <a:rPr lang="en-US" dirty="0"/>
              <a:t>Arterial blood gas analysis: hypoxemia, acid-base disorders</a:t>
            </a:r>
          </a:p>
          <a:p>
            <a:pPr lvl="1"/>
            <a:r>
              <a:rPr lang="en-US" dirty="0"/>
              <a:t>CBC: anemia, thrombocytopenia</a:t>
            </a:r>
          </a:p>
          <a:p>
            <a:pPr lvl="1"/>
            <a:r>
              <a:rPr lang="en-US" dirty="0"/>
              <a:t>Coagulation studies: ↑ </a:t>
            </a:r>
            <a:r>
              <a:rPr lang="en-US" dirty="0" err="1"/>
              <a:t>aPTT</a:t>
            </a:r>
            <a:r>
              <a:rPr lang="en-US" dirty="0"/>
              <a:t>, ↑ PT, ↓ fibrinogen </a:t>
            </a:r>
          </a:p>
          <a:p>
            <a:pPr lvl="1"/>
            <a:r>
              <a:rPr lang="en-US" dirty="0"/>
              <a:t>Pulmonary artery blood sample: presence of squamous cells, hair, or other fetal debris in maternal blood</a:t>
            </a:r>
          </a:p>
          <a:p>
            <a:pPr lvl="1"/>
            <a:r>
              <a:rPr lang="en-US" dirty="0"/>
              <a:t>ECG, chest X-ray, and/or V-Q scan</a:t>
            </a:r>
          </a:p>
          <a:p>
            <a:pPr marL="457200" lvl="1" indent="0">
              <a:buNone/>
            </a:pPr>
            <a:endParaRPr lang="en-AE" dirty="0"/>
          </a:p>
        </p:txBody>
      </p:sp>
    </p:spTree>
    <p:extLst>
      <p:ext uri="{BB962C8B-B14F-4D97-AF65-F5344CB8AC3E}">
        <p14:creationId xmlns:p14="http://schemas.microsoft.com/office/powerpoint/2010/main" val="65618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BE2E7-5307-0924-2838-5725A9477ED2}"/>
              </a:ext>
            </a:extLst>
          </p:cNvPr>
          <p:cNvSpPr>
            <a:spLocks noGrp="1"/>
          </p:cNvSpPr>
          <p:nvPr>
            <p:ph type="title"/>
          </p:nvPr>
        </p:nvSpPr>
        <p:spPr/>
        <p:txBody>
          <a:bodyPr/>
          <a:lstStyle/>
          <a:p>
            <a:r>
              <a:rPr lang="en-US" dirty="0"/>
              <a:t>Management and prognosis</a:t>
            </a:r>
            <a:endParaRPr lang="en-AE" dirty="0"/>
          </a:p>
        </p:txBody>
      </p:sp>
      <p:sp>
        <p:nvSpPr>
          <p:cNvPr id="3" name="Content Placeholder 2">
            <a:extLst>
              <a:ext uri="{FF2B5EF4-FFF2-40B4-BE49-F238E27FC236}">
                <a16:creationId xmlns:a16="http://schemas.microsoft.com/office/drawing/2014/main" id="{EBAE29C0-E648-CE1B-8030-5D12E239AD03}"/>
              </a:ext>
            </a:extLst>
          </p:cNvPr>
          <p:cNvSpPr>
            <a:spLocks noGrp="1"/>
          </p:cNvSpPr>
          <p:nvPr>
            <p:ph idx="1"/>
          </p:nvPr>
        </p:nvSpPr>
        <p:spPr>
          <a:xfrm>
            <a:off x="838200" y="1305026"/>
            <a:ext cx="10515600" cy="5423320"/>
          </a:xfrm>
        </p:spPr>
        <p:txBody>
          <a:bodyPr>
            <a:normAutofit fontScale="85000" lnSpcReduction="20000"/>
          </a:bodyPr>
          <a:lstStyle/>
          <a:p>
            <a:r>
              <a:rPr lang="en-US" dirty="0"/>
              <a:t>ABCDE survey</a:t>
            </a:r>
          </a:p>
          <a:p>
            <a:pPr lvl="1"/>
            <a:r>
              <a:rPr lang="en-US" dirty="0"/>
              <a:t>Respiratory support and immediate hemodynamic support as needed.</a:t>
            </a:r>
          </a:p>
          <a:p>
            <a:pPr lvl="1"/>
            <a:r>
              <a:rPr lang="en-US" dirty="0"/>
              <a:t>Prepare for emergency delivery.</a:t>
            </a:r>
          </a:p>
          <a:p>
            <a:pPr lvl="1"/>
            <a:r>
              <a:rPr lang="en-US" dirty="0"/>
              <a:t>Set up IV Infusion</a:t>
            </a:r>
          </a:p>
          <a:p>
            <a:pPr lvl="1"/>
            <a:r>
              <a:rPr lang="en-US" dirty="0"/>
              <a:t>Airway control : endotracheal intubation</a:t>
            </a:r>
          </a:p>
          <a:p>
            <a:pPr lvl="1"/>
            <a:r>
              <a:rPr lang="en-US" dirty="0"/>
              <a:t>Maximal ventilation and oxygenation.</a:t>
            </a:r>
          </a:p>
          <a:p>
            <a:r>
              <a:rPr lang="en-US" dirty="0"/>
              <a:t>Management of cardiac arrest in pregnancy</a:t>
            </a:r>
          </a:p>
          <a:p>
            <a:pPr lvl="1"/>
            <a:r>
              <a:rPr lang="en-US" dirty="0"/>
              <a:t>Initiate CPR.</a:t>
            </a:r>
          </a:p>
          <a:p>
            <a:pPr lvl="1"/>
            <a:r>
              <a:rPr lang="en-US" dirty="0"/>
              <a:t>Perform left uterine displacement. </a:t>
            </a:r>
          </a:p>
          <a:p>
            <a:pPr lvl="1"/>
            <a:r>
              <a:rPr lang="en-US" dirty="0"/>
              <a:t>Consider perimortem cesarean delivery if indicated.</a:t>
            </a:r>
          </a:p>
          <a:p>
            <a:r>
              <a:rPr lang="en-US" dirty="0"/>
              <a:t>Treatment of DIC</a:t>
            </a:r>
          </a:p>
          <a:p>
            <a:pPr lvl="1"/>
            <a:r>
              <a:rPr lang="en-US" dirty="0"/>
              <a:t>Blood products as needed</a:t>
            </a:r>
          </a:p>
          <a:p>
            <a:pPr lvl="1"/>
            <a:r>
              <a:rPr lang="en-US" dirty="0"/>
              <a:t>Anticoagulation: if hypercoagulability is the leading problem</a:t>
            </a:r>
          </a:p>
          <a:p>
            <a:pPr lvl="1"/>
            <a:r>
              <a:rPr lang="en-US" dirty="0"/>
              <a:t>Consider advanced treatment options (e.g., antithrombin) in consultation with a specialist.</a:t>
            </a:r>
          </a:p>
          <a:p>
            <a:r>
              <a:rPr lang="en-US" sz="3300" b="1" dirty="0"/>
              <a:t>Prognosis:</a:t>
            </a:r>
          </a:p>
          <a:p>
            <a:pPr lvl="1"/>
            <a:r>
              <a:rPr lang="en-US" dirty="0"/>
              <a:t>High maternal mortality rate (Up to 50% of affected patients die within an hour of AFE)</a:t>
            </a:r>
          </a:p>
          <a:p>
            <a:pPr lvl="1"/>
            <a:r>
              <a:rPr lang="en-US" dirty="0"/>
              <a:t>Neurological deficits in surviving infants</a:t>
            </a:r>
          </a:p>
          <a:p>
            <a:pPr lvl="2"/>
            <a:endParaRPr lang="en-AE" dirty="0"/>
          </a:p>
        </p:txBody>
      </p:sp>
    </p:spTree>
    <p:extLst>
      <p:ext uri="{BB962C8B-B14F-4D97-AF65-F5344CB8AC3E}">
        <p14:creationId xmlns:p14="http://schemas.microsoft.com/office/powerpoint/2010/main" val="285444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BD463-3EC4-8B45-3378-0CAB6ACB9ACA}"/>
              </a:ext>
            </a:extLst>
          </p:cNvPr>
          <p:cNvSpPr>
            <a:spLocks noGrp="1"/>
          </p:cNvSpPr>
          <p:nvPr>
            <p:ph idx="1"/>
          </p:nvPr>
        </p:nvSpPr>
        <p:spPr/>
        <p:txBody>
          <a:bodyPr>
            <a:normAutofit/>
          </a:bodyPr>
          <a:lstStyle/>
          <a:p>
            <a:pPr marL="0" indent="0">
              <a:buNone/>
            </a:pPr>
            <a:r>
              <a:rPr lang="en-US" dirty="0"/>
              <a:t>A 26 Y/O, G3P2, at 41 weeks' gestation is admitted to the hospital in active labor. Her pregnancy has been uncomplicated. After a prolonged labor, she undergoes vaginal delivery. Shortly afterward, she begins to have heavy vaginal bleeding with clots. Temp. 37.2°C, pulse 90/min, respirations 17/min, and BP 130/72 mm Hg. Examination shows a soft, enlarged, and boggy uterus on palpation. </a:t>
            </a:r>
            <a:r>
              <a:rPr lang="en-US" sz="2800" dirty="0"/>
              <a:t>Which of the following is the most likely cause of this patient's clinical findings?</a:t>
            </a:r>
          </a:p>
          <a:p>
            <a:pPr marL="457200" indent="-457200">
              <a:buFont typeface="+mj-lt"/>
              <a:buAutoNum type="alphaLcPeriod"/>
            </a:pPr>
            <a:r>
              <a:rPr lang="en-US" sz="2600" dirty="0"/>
              <a:t>Normal peripartum bleeding</a:t>
            </a:r>
          </a:p>
          <a:p>
            <a:pPr marL="457200" indent="-457200">
              <a:buFont typeface="+mj-lt"/>
              <a:buAutoNum type="alphaLcPeriod"/>
            </a:pPr>
            <a:r>
              <a:rPr lang="en-US" sz="2600" dirty="0"/>
              <a:t>Retention of placental tissue in the uterus</a:t>
            </a:r>
          </a:p>
          <a:p>
            <a:pPr marL="457200" indent="-457200">
              <a:buFont typeface="+mj-lt"/>
              <a:buAutoNum type="alphaLcPeriod"/>
            </a:pPr>
            <a:r>
              <a:rPr lang="en-US" sz="2600" dirty="0"/>
              <a:t>Rupture of the uterine wall</a:t>
            </a:r>
          </a:p>
          <a:p>
            <a:pPr marL="457200" indent="-457200">
              <a:buFont typeface="+mj-lt"/>
              <a:buAutoNum type="alphaLcPeriod"/>
            </a:pPr>
            <a:r>
              <a:rPr lang="en-US" sz="2600" dirty="0"/>
              <a:t>Insufficient contraction of the uterus</a:t>
            </a:r>
          </a:p>
          <a:p>
            <a:pPr marL="514350" indent="-514350">
              <a:buFont typeface="+mj-lt"/>
              <a:buAutoNum type="alphaLcPeriod"/>
            </a:pPr>
            <a:r>
              <a:rPr lang="en-US" sz="2600" dirty="0"/>
              <a:t>Consumption of intravascular clotting factors</a:t>
            </a:r>
          </a:p>
          <a:p>
            <a:pPr marL="514350" indent="-514350">
              <a:buFont typeface="+mj-lt"/>
              <a:buAutoNum type="alphaLcPeriod"/>
            </a:pPr>
            <a:r>
              <a:rPr lang="en-US" sz="2600" dirty="0"/>
              <a:t>Rupture of the fetal vessels</a:t>
            </a:r>
          </a:p>
        </p:txBody>
      </p:sp>
    </p:spTree>
    <p:extLst>
      <p:ext uri="{BB962C8B-B14F-4D97-AF65-F5344CB8AC3E}">
        <p14:creationId xmlns:p14="http://schemas.microsoft.com/office/powerpoint/2010/main" val="4101557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D361-DD63-2778-FF7D-5FEE994F4DD8}"/>
              </a:ext>
            </a:extLst>
          </p:cNvPr>
          <p:cNvSpPr>
            <a:spLocks noGrp="1"/>
          </p:cNvSpPr>
          <p:nvPr>
            <p:ph type="title"/>
          </p:nvPr>
        </p:nvSpPr>
        <p:spPr/>
        <p:txBody>
          <a:bodyPr/>
          <a:lstStyle/>
          <a:p>
            <a:r>
              <a:rPr lang="en-US" dirty="0"/>
              <a:t>Cardiac arrest in pregnancy</a:t>
            </a:r>
            <a:endParaRPr lang="en-AE" dirty="0"/>
          </a:p>
        </p:txBody>
      </p:sp>
      <p:sp>
        <p:nvSpPr>
          <p:cNvPr id="3" name="Content Placeholder 2">
            <a:extLst>
              <a:ext uri="{FF2B5EF4-FFF2-40B4-BE49-F238E27FC236}">
                <a16:creationId xmlns:a16="http://schemas.microsoft.com/office/drawing/2014/main" id="{08ED81F6-4B14-1F53-070C-1FCFAA9590A5}"/>
              </a:ext>
            </a:extLst>
          </p:cNvPr>
          <p:cNvSpPr>
            <a:spLocks noGrp="1"/>
          </p:cNvSpPr>
          <p:nvPr>
            <p:ph idx="1"/>
          </p:nvPr>
        </p:nvSpPr>
        <p:spPr>
          <a:xfrm>
            <a:off x="553064" y="1288025"/>
            <a:ext cx="10980174" cy="5293339"/>
          </a:xfrm>
        </p:spPr>
        <p:txBody>
          <a:bodyPr>
            <a:normAutofit fontScale="92500" lnSpcReduction="10000"/>
          </a:bodyPr>
          <a:lstStyle/>
          <a:p>
            <a:r>
              <a:rPr lang="en-US" dirty="0"/>
              <a:t>Sudden circulatory collapse caused by sudden failure of the heart to pump the blood adequately.</a:t>
            </a:r>
          </a:p>
          <a:p>
            <a:r>
              <a:rPr lang="en-US" b="1" dirty="0"/>
              <a:t>Types:</a:t>
            </a:r>
          </a:p>
          <a:p>
            <a:pPr lvl="1"/>
            <a:r>
              <a:rPr lang="en-US" dirty="0"/>
              <a:t>Complete cessation of mechanical and electrical activity: </a:t>
            </a:r>
            <a:r>
              <a:rPr lang="en-US" dirty="0">
                <a:solidFill>
                  <a:srgbClr val="FF0000"/>
                </a:solidFill>
              </a:rPr>
              <a:t>asystole.</a:t>
            </a:r>
          </a:p>
          <a:p>
            <a:pPr lvl="1"/>
            <a:r>
              <a:rPr lang="en-US" dirty="0"/>
              <a:t>Rapid ineffective activity: </a:t>
            </a:r>
            <a:r>
              <a:rPr lang="en-US" dirty="0">
                <a:solidFill>
                  <a:srgbClr val="FF0000"/>
                </a:solidFill>
              </a:rPr>
              <a:t>ventricular tachycardia and ventricular fibrillation.</a:t>
            </a:r>
          </a:p>
          <a:p>
            <a:pPr lvl="1"/>
            <a:r>
              <a:rPr lang="en-US" dirty="0"/>
              <a:t>Slow ineffective activity: </a:t>
            </a:r>
            <a:r>
              <a:rPr lang="en-US" dirty="0">
                <a:solidFill>
                  <a:srgbClr val="FF0000"/>
                </a:solidFill>
              </a:rPr>
              <a:t>sinus bradycardia and complete heart block.</a:t>
            </a:r>
          </a:p>
          <a:p>
            <a:r>
              <a:rPr lang="en-US" dirty="0"/>
              <a:t>In practice, asystole and ventricular fibrillation account for almost all cases of cardiac arrest.</a:t>
            </a:r>
          </a:p>
          <a:p>
            <a:r>
              <a:rPr lang="en-US" dirty="0"/>
              <a:t> The most common causes of cardiac arrest in pregnancy are </a:t>
            </a:r>
            <a:r>
              <a:rPr lang="en-US" b="1" dirty="0">
                <a:solidFill>
                  <a:srgbClr val="FF0000"/>
                </a:solidFill>
              </a:rPr>
              <a:t>hemorrhage </a:t>
            </a:r>
            <a:r>
              <a:rPr lang="en-US" dirty="0"/>
              <a:t>(45%), amniotic ﬂuid embolism (13%), eclampsia, heart failure, anesthetic complications, and trauma.</a:t>
            </a:r>
          </a:p>
          <a:p>
            <a:r>
              <a:rPr lang="en-US" b="1" dirty="0"/>
              <a:t>Diagnosis: </a:t>
            </a:r>
            <a:r>
              <a:rPr lang="en-US" dirty="0"/>
              <a:t>Sudden collapse, loss of consciousness, absence of pulse including the carotid and femoral pulse, apnea and cyanosis of variable degree, fixed dilatation of the pupils.</a:t>
            </a:r>
          </a:p>
          <a:p>
            <a:endParaRPr lang="en-US" b="1" dirty="0"/>
          </a:p>
          <a:p>
            <a:endParaRPr lang="en-AE" dirty="0"/>
          </a:p>
        </p:txBody>
      </p:sp>
      <p:sp>
        <p:nvSpPr>
          <p:cNvPr id="9" name="מחבר: מרפקי 8">
            <a:extLst>
              <a:ext uri="{FF2B5EF4-FFF2-40B4-BE49-F238E27FC236}">
                <a16:creationId xmlns:a16="http://schemas.microsoft.com/office/drawing/2014/main" id="{4E19B918-B86E-44B5-AE75-5050E15FE307}"/>
              </a:ext>
            </a:extLst>
          </p:cNvPr>
          <p:cNvSpPr/>
          <p:nvPr/>
        </p:nvSpPr>
        <p:spPr>
          <a:xfrm>
            <a:off x="9908273" y="2567315"/>
            <a:ext cx="45719" cy="369331"/>
          </a:xfrm>
          <a:prstGeom prst="bentConnector3">
            <a:avLst>
              <a:gd name="adj1" fmla="val 275646"/>
            </a:avLst>
          </a:prstGeom>
          <a:solidFill>
            <a:srgbClr val="E71224">
              <a:alpha val="5000"/>
            </a:srgbClr>
          </a:solidFill>
          <a:ln w="12600">
            <a:solidFill>
              <a:srgbClr val="E71224"/>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E71224"/>
              </a:solidFill>
            </a:endParaRPr>
          </a:p>
        </p:txBody>
      </p:sp>
      <p:sp>
        <p:nvSpPr>
          <p:cNvPr id="12" name="TextBox 11">
            <a:extLst>
              <a:ext uri="{FF2B5EF4-FFF2-40B4-BE49-F238E27FC236}">
                <a16:creationId xmlns:a16="http://schemas.microsoft.com/office/drawing/2014/main" id="{163AF6B3-D7D0-DDEB-0EC0-98D1598BE92C}"/>
              </a:ext>
            </a:extLst>
          </p:cNvPr>
          <p:cNvSpPr txBox="1"/>
          <p:nvPr/>
        </p:nvSpPr>
        <p:spPr>
          <a:xfrm>
            <a:off x="10069999" y="2567315"/>
            <a:ext cx="1683693" cy="369332"/>
          </a:xfrm>
          <a:prstGeom prst="rect">
            <a:avLst/>
          </a:prstGeom>
          <a:noFill/>
        </p:spPr>
        <p:txBody>
          <a:bodyPr wrap="square" rtlCol="0">
            <a:spAutoFit/>
          </a:bodyPr>
          <a:lstStyle/>
          <a:p>
            <a:r>
              <a:rPr lang="en-US" sz="1800" kern="1200" dirty="0">
                <a:solidFill>
                  <a:srgbClr val="FF0000"/>
                </a:solidFill>
                <a:latin typeface="+mn-lt"/>
                <a:ea typeface="+mn-ea"/>
                <a:cs typeface="+mn-cs"/>
              </a:rPr>
              <a:t>More common </a:t>
            </a:r>
          </a:p>
        </p:txBody>
      </p:sp>
    </p:spTree>
    <p:extLst>
      <p:ext uri="{BB962C8B-B14F-4D97-AF65-F5344CB8AC3E}">
        <p14:creationId xmlns:p14="http://schemas.microsoft.com/office/powerpoint/2010/main" val="195187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48E55-7355-54D1-792D-C06D47CBD189}"/>
              </a:ext>
            </a:extLst>
          </p:cNvPr>
          <p:cNvSpPr>
            <a:spLocks noGrp="1"/>
          </p:cNvSpPr>
          <p:nvPr>
            <p:ph type="title"/>
          </p:nvPr>
        </p:nvSpPr>
        <p:spPr/>
        <p:txBody>
          <a:bodyPr/>
          <a:lstStyle/>
          <a:p>
            <a:r>
              <a:rPr lang="en-US" dirty="0"/>
              <a:t>Management</a:t>
            </a:r>
            <a:endParaRPr lang="en-AE" dirty="0"/>
          </a:p>
        </p:txBody>
      </p:sp>
      <p:sp>
        <p:nvSpPr>
          <p:cNvPr id="3" name="Content Placeholder 2">
            <a:extLst>
              <a:ext uri="{FF2B5EF4-FFF2-40B4-BE49-F238E27FC236}">
                <a16:creationId xmlns:a16="http://schemas.microsoft.com/office/drawing/2014/main" id="{0526BBC7-0240-2BF4-BF05-D4BB55449969}"/>
              </a:ext>
            </a:extLst>
          </p:cNvPr>
          <p:cNvSpPr>
            <a:spLocks noGrp="1"/>
          </p:cNvSpPr>
          <p:nvPr>
            <p:ph idx="1"/>
          </p:nvPr>
        </p:nvSpPr>
        <p:spPr>
          <a:xfrm>
            <a:off x="838200" y="1192384"/>
            <a:ext cx="10515600" cy="5665615"/>
          </a:xfrm>
        </p:spPr>
        <p:txBody>
          <a:bodyPr>
            <a:normAutofit fontScale="92500" lnSpcReduction="10000"/>
          </a:bodyPr>
          <a:lstStyle/>
          <a:p>
            <a:r>
              <a:rPr lang="en-US" sz="2200" dirty="0"/>
              <a:t>Initiate an appropriate emergency response (e.g., maternal code blue). </a:t>
            </a:r>
          </a:p>
          <a:p>
            <a:r>
              <a:rPr lang="en-US" sz="2200" b="1" dirty="0"/>
              <a:t>Airway:</a:t>
            </a:r>
          </a:p>
          <a:p>
            <a:pPr lvl="1"/>
            <a:r>
              <a:rPr lang="en-US" sz="1600" dirty="0"/>
              <a:t>Clear it: from vomitus, blood, teeth, foreign body ...etc.</a:t>
            </a:r>
          </a:p>
          <a:p>
            <a:pPr lvl="1"/>
            <a:r>
              <a:rPr lang="en-US" sz="1600" dirty="0"/>
              <a:t>Maintain it: Pull mandible and tongue forward.</a:t>
            </a:r>
          </a:p>
          <a:p>
            <a:pPr lvl="1"/>
            <a:r>
              <a:rPr lang="en-US" sz="1600" dirty="0"/>
              <a:t>Insert an airway.</a:t>
            </a:r>
          </a:p>
          <a:p>
            <a:pPr lvl="1"/>
            <a:r>
              <a:rPr lang="en-US" sz="1600" dirty="0"/>
              <a:t>Endotracheal intubation as soon as possible.</a:t>
            </a:r>
          </a:p>
          <a:p>
            <a:r>
              <a:rPr lang="en-US" sz="2200" b="1" dirty="0"/>
              <a:t>Breathing: </a:t>
            </a:r>
            <a:r>
              <a:rPr lang="en-US" sz="1800" dirty="0"/>
              <a:t>(</a:t>
            </a:r>
            <a:r>
              <a:rPr lang="en-US" sz="1600" dirty="0"/>
              <a:t>One of the following is used)</a:t>
            </a:r>
          </a:p>
          <a:p>
            <a:pPr lvl="1"/>
            <a:r>
              <a:rPr lang="en-US" sz="1600" dirty="0"/>
              <a:t>Mouth-to-mouth artificial respiration.</a:t>
            </a:r>
          </a:p>
          <a:p>
            <a:pPr lvl="1"/>
            <a:r>
              <a:rPr lang="en-US" sz="1600" dirty="0"/>
              <a:t>Mask and </a:t>
            </a:r>
            <a:r>
              <a:rPr lang="en-US" sz="1600" dirty="0" err="1"/>
              <a:t>ambu</a:t>
            </a:r>
            <a:r>
              <a:rPr lang="en-US" sz="1600" dirty="0"/>
              <a:t> bag with 100 % oxygen.</a:t>
            </a:r>
          </a:p>
          <a:p>
            <a:pPr lvl="1"/>
            <a:r>
              <a:rPr lang="en-US" sz="1600" dirty="0"/>
              <a:t>Cuffed endotracheal tube with intermittent positive pressure of 100% oxygen.</a:t>
            </a:r>
          </a:p>
          <a:p>
            <a:pPr lvl="1"/>
            <a:r>
              <a:rPr lang="en-US" sz="1600" dirty="0"/>
              <a:t>The aim is to achieve arterial oxygen saturation (SaO2) of 94–98%</a:t>
            </a:r>
          </a:p>
          <a:p>
            <a:r>
              <a:rPr lang="en-US" sz="2200" b="1" dirty="0"/>
              <a:t>Circulation:</a:t>
            </a:r>
          </a:p>
          <a:p>
            <a:pPr lvl="1"/>
            <a:r>
              <a:rPr lang="en-US" sz="1600" dirty="0"/>
              <a:t> Cardiac compressions have a direct effect on outcome so should be performed immediately and competently. </a:t>
            </a:r>
          </a:p>
          <a:p>
            <a:pPr lvl="1"/>
            <a:r>
              <a:rPr lang="en-US" sz="1600" dirty="0"/>
              <a:t>Thirty cardiac compressions (at a rate of 100 per minute) should be performed to every two ventilation breaths until defibrillator pads and the defibrillator are available. Once the patient is intubated, ventilate at a rate of 10 breaths per minute with continuous chest compressions at 100 per minute without pausing during ventilation </a:t>
            </a:r>
          </a:p>
          <a:p>
            <a:r>
              <a:rPr lang="en-US" sz="2200" b="1" dirty="0"/>
              <a:t>Place IV lines above the level of the diaphragm.</a:t>
            </a:r>
          </a:p>
          <a:p>
            <a:r>
              <a:rPr lang="en-US" sz="2200" b="1" dirty="0"/>
              <a:t>Left uterine displacement: </a:t>
            </a:r>
            <a:r>
              <a:rPr lang="en-US" sz="1800" dirty="0"/>
              <a:t>Displace the uterus manually to the left to relieve aortocaval compression. </a:t>
            </a:r>
          </a:p>
          <a:p>
            <a:pPr lvl="1"/>
            <a:r>
              <a:rPr lang="en-US" sz="1600" dirty="0"/>
              <a:t>One-handed manual displacement: Standing on the patient's right, push the uterus up and away.</a:t>
            </a:r>
          </a:p>
          <a:p>
            <a:pPr lvl="1"/>
            <a:r>
              <a:rPr lang="en-US" sz="1600" dirty="0"/>
              <a:t>Two-handed manual displacement: Standing on the patient's left, pull the uterus up and towards the rescuer.</a:t>
            </a:r>
          </a:p>
        </p:txBody>
      </p:sp>
    </p:spTree>
    <p:extLst>
      <p:ext uri="{BB962C8B-B14F-4D97-AF65-F5344CB8AC3E}">
        <p14:creationId xmlns:p14="http://schemas.microsoft.com/office/powerpoint/2010/main" val="704506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3EB47-7A59-162B-AAAC-E109F18F9DDF}"/>
              </a:ext>
            </a:extLst>
          </p:cNvPr>
          <p:cNvSpPr>
            <a:spLocks noGrp="1"/>
          </p:cNvSpPr>
          <p:nvPr>
            <p:ph type="title"/>
          </p:nvPr>
        </p:nvSpPr>
        <p:spPr/>
        <p:txBody>
          <a:bodyPr/>
          <a:lstStyle/>
          <a:p>
            <a:r>
              <a:rPr lang="en-US" dirty="0"/>
              <a:t>Left uterine displacement</a:t>
            </a:r>
            <a:endParaRPr lang="en-AE" dirty="0"/>
          </a:p>
        </p:txBody>
      </p:sp>
      <p:pic>
        <p:nvPicPr>
          <p:cNvPr id="4" name="Content Placeholder 3">
            <a:extLst>
              <a:ext uri="{FF2B5EF4-FFF2-40B4-BE49-F238E27FC236}">
                <a16:creationId xmlns:a16="http://schemas.microsoft.com/office/drawing/2014/main" id="{96F1BF39-E76F-7382-B996-AB9AC50F7E45}"/>
              </a:ext>
            </a:extLst>
          </p:cNvPr>
          <p:cNvPicPr>
            <a:picLocks noGrp="1" noChangeAspect="1"/>
          </p:cNvPicPr>
          <p:nvPr>
            <p:ph idx="1"/>
          </p:nvPr>
        </p:nvPicPr>
        <p:blipFill>
          <a:blip r:embed="rId2"/>
          <a:stretch>
            <a:fillRect/>
          </a:stretch>
        </p:blipFill>
        <p:spPr>
          <a:xfrm>
            <a:off x="2381071" y="1304925"/>
            <a:ext cx="7429857" cy="4872038"/>
          </a:xfrm>
          <a:prstGeom prst="rect">
            <a:avLst/>
          </a:prstGeom>
        </p:spPr>
      </p:pic>
      <p:sp>
        <p:nvSpPr>
          <p:cNvPr id="3" name="TextBox 2">
            <a:extLst>
              <a:ext uri="{FF2B5EF4-FFF2-40B4-BE49-F238E27FC236}">
                <a16:creationId xmlns:a16="http://schemas.microsoft.com/office/drawing/2014/main" id="{BF8B847E-AA65-4461-AF08-CF1913ED3C2F}"/>
              </a:ext>
            </a:extLst>
          </p:cNvPr>
          <p:cNvSpPr txBox="1"/>
          <p:nvPr/>
        </p:nvSpPr>
        <p:spPr>
          <a:xfrm>
            <a:off x="7188958" y="2279176"/>
            <a:ext cx="2548720" cy="307777"/>
          </a:xfrm>
          <a:prstGeom prst="rect">
            <a:avLst/>
          </a:prstGeom>
          <a:noFill/>
        </p:spPr>
        <p:txBody>
          <a:bodyPr wrap="square" rtlCol="0">
            <a:spAutoFit/>
          </a:bodyPr>
          <a:lstStyle/>
          <a:p>
            <a:r>
              <a:rPr lang="en-US" sz="1400" kern="1200" dirty="0">
                <a:solidFill>
                  <a:srgbClr val="FF0000"/>
                </a:solidFill>
                <a:latin typeface="+mn-lt"/>
                <a:ea typeface="+mn-ea"/>
                <a:cs typeface="+mn-cs"/>
              </a:rPr>
              <a:t>Push up and away </a:t>
            </a:r>
          </a:p>
        </p:txBody>
      </p:sp>
    </p:spTree>
    <p:extLst>
      <p:ext uri="{BB962C8B-B14F-4D97-AF65-F5344CB8AC3E}">
        <p14:creationId xmlns:p14="http://schemas.microsoft.com/office/powerpoint/2010/main" val="3297135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D793-F971-0CEC-2BAF-C835DD795C12}"/>
              </a:ext>
            </a:extLst>
          </p:cNvPr>
          <p:cNvSpPr>
            <a:spLocks noGrp="1"/>
          </p:cNvSpPr>
          <p:nvPr>
            <p:ph type="title"/>
          </p:nvPr>
        </p:nvSpPr>
        <p:spPr/>
        <p:txBody>
          <a:bodyPr/>
          <a:lstStyle/>
          <a:p>
            <a:r>
              <a:rPr lang="en-US" dirty="0"/>
              <a:t>Perimortem cesarean delivery (PMCD)</a:t>
            </a:r>
            <a:endParaRPr lang="en-AE" dirty="0"/>
          </a:p>
        </p:txBody>
      </p:sp>
      <p:sp>
        <p:nvSpPr>
          <p:cNvPr id="3" name="Content Placeholder 2">
            <a:extLst>
              <a:ext uri="{FF2B5EF4-FFF2-40B4-BE49-F238E27FC236}">
                <a16:creationId xmlns:a16="http://schemas.microsoft.com/office/drawing/2014/main" id="{3DCF2385-41EB-71FB-F7F5-9415E593170B}"/>
              </a:ext>
            </a:extLst>
          </p:cNvPr>
          <p:cNvSpPr>
            <a:spLocks noGrp="1"/>
          </p:cNvSpPr>
          <p:nvPr>
            <p:ph idx="1"/>
          </p:nvPr>
        </p:nvSpPr>
        <p:spPr>
          <a:xfrm>
            <a:off x="838200" y="1305025"/>
            <a:ext cx="10515600" cy="5187849"/>
          </a:xfrm>
        </p:spPr>
        <p:txBody>
          <a:bodyPr>
            <a:normAutofit fontScale="92500" lnSpcReduction="10000"/>
          </a:bodyPr>
          <a:lstStyle/>
          <a:p>
            <a:r>
              <a:rPr lang="en-US" b="1" dirty="0"/>
              <a:t>General overview:</a:t>
            </a:r>
          </a:p>
          <a:p>
            <a:pPr lvl="1"/>
            <a:r>
              <a:rPr lang="en-US" dirty="0"/>
              <a:t>PMCD reduces aortocaval compression and increases the likelihood of Return of spontaneous circulation (ROSC).</a:t>
            </a:r>
          </a:p>
          <a:p>
            <a:pPr lvl="1"/>
            <a:r>
              <a:rPr lang="en-US" dirty="0"/>
              <a:t>Early PMCD also maximizes the chance of survival for a viable fetus by reducing anoxia.</a:t>
            </a:r>
          </a:p>
          <a:p>
            <a:r>
              <a:rPr lang="en-US" b="1" dirty="0"/>
              <a:t>Indications:</a:t>
            </a:r>
          </a:p>
          <a:p>
            <a:pPr lvl="1"/>
            <a:r>
              <a:rPr lang="en-US" dirty="0"/>
              <a:t>ROSC has not occurred </a:t>
            </a:r>
            <a:r>
              <a:rPr lang="en-US" b="1" dirty="0">
                <a:solidFill>
                  <a:srgbClr val="FF0000"/>
                </a:solidFill>
              </a:rPr>
              <a:t>within 4 minutes </a:t>
            </a:r>
            <a:r>
              <a:rPr lang="en-US" dirty="0"/>
              <a:t>of cardiac arrest.</a:t>
            </a:r>
          </a:p>
          <a:p>
            <a:pPr lvl="1"/>
            <a:r>
              <a:rPr lang="en-US" dirty="0"/>
              <a:t>AND the fetus is viable</a:t>
            </a:r>
          </a:p>
          <a:p>
            <a:pPr lvl="1"/>
            <a:r>
              <a:rPr lang="en-US" dirty="0"/>
              <a:t>OR the uterus is thought to be causing aortocaval compression (≥20 weeks of gestation) </a:t>
            </a:r>
          </a:p>
          <a:p>
            <a:r>
              <a:rPr lang="en-US" b="1" dirty="0"/>
              <a:t>Target: </a:t>
            </a:r>
            <a:r>
              <a:rPr lang="en-US" dirty="0"/>
              <a:t>PMCD ideally within 5 minutes of cardiac arrest onset </a:t>
            </a:r>
          </a:p>
          <a:p>
            <a:r>
              <a:rPr lang="en-US" b="1" dirty="0"/>
              <a:t>Technique:</a:t>
            </a:r>
          </a:p>
          <a:p>
            <a:pPr lvl="1"/>
            <a:r>
              <a:rPr lang="en-US" dirty="0"/>
              <a:t>Preferred: cesarean delivery via vertical incision </a:t>
            </a:r>
          </a:p>
          <a:p>
            <a:pPr lvl="1"/>
            <a:r>
              <a:rPr lang="en-US" dirty="0"/>
              <a:t>After cesarean delivery, maternal resuscitation should continue.</a:t>
            </a:r>
            <a:endParaRPr lang="en-AE" dirty="0"/>
          </a:p>
        </p:txBody>
      </p:sp>
    </p:spTree>
    <p:extLst>
      <p:ext uri="{BB962C8B-B14F-4D97-AF65-F5344CB8AC3E}">
        <p14:creationId xmlns:p14="http://schemas.microsoft.com/office/powerpoint/2010/main" val="4263331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E444-4226-C76E-3F49-BA0531A2D680}"/>
              </a:ext>
            </a:extLst>
          </p:cNvPr>
          <p:cNvSpPr>
            <a:spLocks noGrp="1"/>
          </p:cNvSpPr>
          <p:nvPr>
            <p:ph type="title"/>
          </p:nvPr>
        </p:nvSpPr>
        <p:spPr/>
        <p:txBody>
          <a:bodyPr/>
          <a:lstStyle/>
          <a:p>
            <a:r>
              <a:rPr lang="en-US" dirty="0"/>
              <a:t>Dr. notes </a:t>
            </a:r>
          </a:p>
        </p:txBody>
      </p:sp>
      <p:sp>
        <p:nvSpPr>
          <p:cNvPr id="3" name="Content Placeholder 2">
            <a:extLst>
              <a:ext uri="{FF2B5EF4-FFF2-40B4-BE49-F238E27FC236}">
                <a16:creationId xmlns:a16="http://schemas.microsoft.com/office/drawing/2014/main" id="{D7DA98AB-FCEF-A3CC-BF33-22A7B70A845B}"/>
              </a:ext>
            </a:extLst>
          </p:cNvPr>
          <p:cNvSpPr>
            <a:spLocks noGrp="1"/>
          </p:cNvSpPr>
          <p:nvPr>
            <p:ph idx="1"/>
          </p:nvPr>
        </p:nvSpPr>
        <p:spPr/>
        <p:txBody>
          <a:bodyPr/>
          <a:lstStyle/>
          <a:p>
            <a:r>
              <a:rPr lang="en-US" dirty="0"/>
              <a:t>For management of postpartum hemorrhage: </a:t>
            </a:r>
          </a:p>
          <a:p>
            <a:pPr lvl="1"/>
            <a:r>
              <a:rPr lang="en-US" dirty="0"/>
              <a:t>Firstly, identify the etiology to proceed with a specific treatment (not every case is managed by the mnemonic HAEMOSTASIS) </a:t>
            </a:r>
          </a:p>
          <a:p>
            <a:pPr lvl="1"/>
            <a:r>
              <a:rPr lang="en-US" dirty="0"/>
              <a:t>E.g. a patient delivered a 4 kg baby vaginally and after 1 </a:t>
            </a:r>
            <a:r>
              <a:rPr lang="en-US" dirty="0" err="1"/>
              <a:t>hr</a:t>
            </a:r>
            <a:r>
              <a:rPr lang="en-US" dirty="0"/>
              <a:t> you found 600 cc blood loss, during examination her Blood pressure is 100/60, pulse 81 and the uterus is well-contracted and the fundus is palpated at the umbilicus, what is your next step in management? </a:t>
            </a:r>
          </a:p>
          <a:p>
            <a:pPr lvl="2"/>
            <a:r>
              <a:rPr lang="en-US" dirty="0"/>
              <a:t>Inspect vagina and cervix for lacerations and repair immediately </a:t>
            </a:r>
          </a:p>
        </p:txBody>
      </p:sp>
    </p:spTree>
    <p:extLst>
      <p:ext uri="{BB962C8B-B14F-4D97-AF65-F5344CB8AC3E}">
        <p14:creationId xmlns:p14="http://schemas.microsoft.com/office/powerpoint/2010/main" val="3178420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B125-0EA4-0603-3572-1ACA3AB369A0}"/>
              </a:ext>
            </a:extLst>
          </p:cNvPr>
          <p:cNvSpPr>
            <a:spLocks noGrp="1"/>
          </p:cNvSpPr>
          <p:nvPr>
            <p:ph type="title"/>
          </p:nvPr>
        </p:nvSpPr>
        <p:spPr/>
        <p:txBody>
          <a:bodyPr/>
          <a:lstStyle/>
          <a:p>
            <a:r>
              <a:rPr lang="en-US" dirty="0"/>
              <a:t>Dr. notes (CPR in pregnancy)</a:t>
            </a:r>
          </a:p>
        </p:txBody>
      </p:sp>
      <p:sp>
        <p:nvSpPr>
          <p:cNvPr id="3" name="Content Placeholder 2">
            <a:extLst>
              <a:ext uri="{FF2B5EF4-FFF2-40B4-BE49-F238E27FC236}">
                <a16:creationId xmlns:a16="http://schemas.microsoft.com/office/drawing/2014/main" id="{78506273-41A0-1B40-B028-C6E27D9D75C7}"/>
              </a:ext>
            </a:extLst>
          </p:cNvPr>
          <p:cNvSpPr>
            <a:spLocks noGrp="1"/>
          </p:cNvSpPr>
          <p:nvPr>
            <p:ph idx="1"/>
          </p:nvPr>
        </p:nvSpPr>
        <p:spPr/>
        <p:txBody>
          <a:bodyPr/>
          <a:lstStyle/>
          <a:p>
            <a:r>
              <a:rPr lang="en-US" dirty="0"/>
              <a:t>After 20 weeks of gestation the uterus enlarges to the level of the umbilicus or higher where it may cause aortocaval compression and lead to a worse CPR, therefore while proceeding with the chest compressions you need to decide whether to deliver the baby immediately without even moving to the theater to improve outcome of CPR or to simply displace the uterus to the left. </a:t>
            </a:r>
          </a:p>
          <a:p>
            <a:r>
              <a:rPr lang="en-US" dirty="0"/>
              <a:t>Before 20 weeks of gestation, the gravid uterus is not large enough to affect CPR outcome  </a:t>
            </a:r>
          </a:p>
        </p:txBody>
      </p:sp>
    </p:spTree>
    <p:extLst>
      <p:ext uri="{BB962C8B-B14F-4D97-AF65-F5344CB8AC3E}">
        <p14:creationId xmlns:p14="http://schemas.microsoft.com/office/powerpoint/2010/main" val="2539623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87C6-5266-47C3-E530-A5C3D645E537}"/>
              </a:ext>
            </a:extLst>
          </p:cNvPr>
          <p:cNvSpPr>
            <a:spLocks noGrp="1"/>
          </p:cNvSpPr>
          <p:nvPr>
            <p:ph type="title"/>
          </p:nvPr>
        </p:nvSpPr>
        <p:spPr/>
        <p:txBody>
          <a:bodyPr/>
          <a:lstStyle/>
          <a:p>
            <a:r>
              <a:rPr lang="en-US" dirty="0"/>
              <a:t>Uterine atony (</a:t>
            </a:r>
            <a:r>
              <a:rPr lang="en-US" dirty="0">
                <a:solidFill>
                  <a:srgbClr val="FF0000"/>
                </a:solidFill>
              </a:rPr>
              <a:t>T</a:t>
            </a:r>
            <a:r>
              <a:rPr lang="en-US" dirty="0"/>
              <a:t>one 70%)</a:t>
            </a:r>
          </a:p>
        </p:txBody>
      </p:sp>
      <p:sp>
        <p:nvSpPr>
          <p:cNvPr id="3" name="Content Placeholder 2">
            <a:extLst>
              <a:ext uri="{FF2B5EF4-FFF2-40B4-BE49-F238E27FC236}">
                <a16:creationId xmlns:a16="http://schemas.microsoft.com/office/drawing/2014/main" id="{DC0D6065-671D-B3CE-08D2-1DF7FAA867E9}"/>
              </a:ext>
            </a:extLst>
          </p:cNvPr>
          <p:cNvSpPr>
            <a:spLocks noGrp="1"/>
          </p:cNvSpPr>
          <p:nvPr>
            <p:ph idx="1"/>
          </p:nvPr>
        </p:nvSpPr>
        <p:spPr>
          <a:xfrm>
            <a:off x="838200" y="1246657"/>
            <a:ext cx="10515600" cy="5187850"/>
          </a:xfrm>
        </p:spPr>
        <p:txBody>
          <a:bodyPr>
            <a:normAutofit fontScale="92500" lnSpcReduction="20000"/>
          </a:bodyPr>
          <a:lstStyle/>
          <a:p>
            <a:r>
              <a:rPr lang="en-US" b="1" dirty="0"/>
              <a:t>Pathophysiology</a:t>
            </a:r>
          </a:p>
          <a:p>
            <a:pPr lvl="1"/>
            <a:r>
              <a:rPr lang="en-US" dirty="0"/>
              <a:t>Uterus contracts after delivery → constricts spiral arteries</a:t>
            </a:r>
          </a:p>
          <a:p>
            <a:pPr lvl="1"/>
            <a:r>
              <a:rPr lang="en-US" dirty="0"/>
              <a:t>Lack of contraction = atony → bleeding </a:t>
            </a:r>
          </a:p>
          <a:p>
            <a:r>
              <a:rPr lang="en-US" b="1" dirty="0"/>
              <a:t>Risk factors</a:t>
            </a:r>
            <a:r>
              <a:rPr lang="en-US" dirty="0"/>
              <a:t>:</a:t>
            </a:r>
          </a:p>
          <a:p>
            <a:pPr lvl="1"/>
            <a:r>
              <a:rPr lang="en-US" dirty="0"/>
              <a:t>Overdistention of the uterus (Large for gestational age newborn, Multiple pregnancies, Polyhydramnios)</a:t>
            </a:r>
          </a:p>
          <a:p>
            <a:pPr lvl="1"/>
            <a:r>
              <a:rPr lang="en-US" dirty="0"/>
              <a:t>Exhausted myometrium (Multiparity, Post-term pregnancy, Prolonged delivery </a:t>
            </a:r>
            <a:r>
              <a:rPr lang="en-US" dirty="0">
                <a:solidFill>
                  <a:srgbClr val="FF0000"/>
                </a:solidFill>
              </a:rPr>
              <a:t>due to accumulation of lactic acid</a:t>
            </a:r>
            <a:r>
              <a:rPr lang="en-US" dirty="0"/>
              <a:t>, Prolonged oxytocin use, </a:t>
            </a:r>
            <a:r>
              <a:rPr lang="en-US" dirty="0">
                <a:solidFill>
                  <a:srgbClr val="FF0000"/>
                </a:solidFill>
              </a:rPr>
              <a:t>and precipitous delivery (labor lasting &lt;3 </a:t>
            </a:r>
            <a:r>
              <a:rPr lang="en-US" dirty="0" err="1">
                <a:solidFill>
                  <a:srgbClr val="FF0000"/>
                </a:solidFill>
              </a:rPr>
              <a:t>hrs</a:t>
            </a:r>
            <a:r>
              <a:rPr lang="en-US" dirty="0">
                <a:solidFill>
                  <a:srgbClr val="FF0000"/>
                </a:solidFill>
              </a:rPr>
              <a:t>)</a:t>
            </a:r>
            <a:r>
              <a:rPr lang="en-US" dirty="0"/>
              <a:t>)</a:t>
            </a:r>
          </a:p>
          <a:p>
            <a:pPr lvl="1"/>
            <a:r>
              <a:rPr lang="en-US" dirty="0"/>
              <a:t>Anatomical abnormalities (Fetal, uterine, abnormal placental implantation, Uterine leiomyomas)</a:t>
            </a:r>
          </a:p>
          <a:p>
            <a:pPr lvl="1"/>
            <a:r>
              <a:rPr lang="en-US" dirty="0"/>
              <a:t>Infection: e.g., chorioamnionitis</a:t>
            </a:r>
          </a:p>
          <a:p>
            <a:pPr lvl="1"/>
            <a:r>
              <a:rPr lang="en-US" dirty="0"/>
              <a:t>Medications lowering contractions (e.g., anesthetics, MgSO4)</a:t>
            </a:r>
          </a:p>
          <a:p>
            <a:r>
              <a:rPr lang="en-US" b="1" dirty="0"/>
              <a:t>Clinical features</a:t>
            </a:r>
          </a:p>
          <a:p>
            <a:pPr lvl="1"/>
            <a:r>
              <a:rPr lang="en-US" dirty="0"/>
              <a:t>Profuse vaginal bleeding</a:t>
            </a:r>
          </a:p>
          <a:p>
            <a:pPr lvl="1"/>
            <a:r>
              <a:rPr lang="en-US" dirty="0"/>
              <a:t>Soft, enlarged (increased fundal height), boggy ascending uterus </a:t>
            </a:r>
            <a:r>
              <a:rPr lang="en-US" dirty="0">
                <a:solidFill>
                  <a:srgbClr val="FF0000"/>
                </a:solidFill>
              </a:rPr>
              <a:t>(uterus postpartum Is normally firm)</a:t>
            </a:r>
          </a:p>
        </p:txBody>
      </p:sp>
    </p:spTree>
    <p:extLst>
      <p:ext uri="{BB962C8B-B14F-4D97-AF65-F5344CB8AC3E}">
        <p14:creationId xmlns:p14="http://schemas.microsoft.com/office/powerpoint/2010/main" val="204054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ED8163-4DD9-B00C-4C57-5A8641E934C7}"/>
              </a:ext>
            </a:extLst>
          </p:cNvPr>
          <p:cNvSpPr>
            <a:spLocks noGrp="1"/>
          </p:cNvSpPr>
          <p:nvPr>
            <p:ph idx="1"/>
          </p:nvPr>
        </p:nvSpPr>
        <p:spPr/>
        <p:txBody>
          <a:bodyPr>
            <a:normAutofit lnSpcReduction="10000"/>
          </a:bodyPr>
          <a:lstStyle/>
          <a:p>
            <a:pPr marL="0" indent="0">
              <a:buNone/>
            </a:pPr>
            <a:r>
              <a:rPr lang="en-US" dirty="0"/>
              <a:t>A 27 Y/O, G3P2, delivers twins via an uncomplicated vaginal delivery. The patient received regular prenatal care. Pregnancy was uncomplicated. Shortly after complete delivery of both placentas, there is profuse vaginal bleeding. Postpartum blood loss is estimated to be 1150 </a:t>
            </a:r>
            <a:r>
              <a:rPr lang="en-US" dirty="0" err="1"/>
              <a:t>mL.</a:t>
            </a:r>
            <a:r>
              <a:rPr lang="en-US" dirty="0"/>
              <a:t> Vital signs are within normal limits. Physical examination shows an enlarged, soft uterus. Which of the following is the most appropriate next step in management?</a:t>
            </a:r>
          </a:p>
          <a:p>
            <a:pPr marL="514350" indent="-514350">
              <a:buFont typeface="+mj-lt"/>
              <a:buAutoNum type="alphaLcPeriod"/>
            </a:pPr>
            <a:r>
              <a:rPr lang="en-US" dirty="0"/>
              <a:t>Methylergometrine</a:t>
            </a:r>
          </a:p>
          <a:p>
            <a:pPr marL="514350" indent="-514350">
              <a:buFont typeface="+mj-lt"/>
              <a:buAutoNum type="alphaLcPeriod"/>
            </a:pPr>
            <a:r>
              <a:rPr lang="en-US" dirty="0"/>
              <a:t>Uterine artery embolization</a:t>
            </a:r>
          </a:p>
          <a:p>
            <a:pPr marL="514350" indent="-514350">
              <a:buFont typeface="+mj-lt"/>
              <a:buAutoNum type="alphaLcPeriod"/>
            </a:pPr>
            <a:r>
              <a:rPr lang="en-US" dirty="0"/>
              <a:t>Misoprostol</a:t>
            </a:r>
          </a:p>
          <a:p>
            <a:pPr marL="514350" indent="-514350">
              <a:buFont typeface="+mj-lt"/>
              <a:buAutoNum type="alphaLcPeriod"/>
            </a:pPr>
            <a:r>
              <a:rPr lang="en-US" dirty="0"/>
              <a:t>Bimanual uterine massage</a:t>
            </a:r>
          </a:p>
          <a:p>
            <a:pPr marL="514350" indent="-514350">
              <a:buFont typeface="+mj-lt"/>
              <a:buAutoNum type="alphaLcPeriod"/>
            </a:pPr>
            <a:r>
              <a:rPr lang="en-US" dirty="0"/>
              <a:t>Curettage with suctioning</a:t>
            </a:r>
          </a:p>
          <a:p>
            <a:pPr marL="514350" indent="-514350">
              <a:buFont typeface="+mj-lt"/>
              <a:buAutoNum type="alphaLcPeriod"/>
            </a:pPr>
            <a:r>
              <a:rPr lang="en-US" dirty="0"/>
              <a:t>Tranexamic acid</a:t>
            </a:r>
          </a:p>
        </p:txBody>
      </p:sp>
    </p:spTree>
    <p:extLst>
      <p:ext uri="{BB962C8B-B14F-4D97-AF65-F5344CB8AC3E}">
        <p14:creationId xmlns:p14="http://schemas.microsoft.com/office/powerpoint/2010/main" val="213490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87C6-5266-47C3-E530-A5C3D645E537}"/>
              </a:ext>
            </a:extLst>
          </p:cNvPr>
          <p:cNvSpPr>
            <a:spLocks noGrp="1"/>
          </p:cNvSpPr>
          <p:nvPr>
            <p:ph type="title"/>
          </p:nvPr>
        </p:nvSpPr>
        <p:spPr/>
        <p:txBody>
          <a:bodyPr>
            <a:normAutofit/>
          </a:bodyPr>
          <a:lstStyle/>
          <a:p>
            <a:r>
              <a:rPr lang="en-US" dirty="0"/>
              <a:t>Uterine atony hemorrhage control</a:t>
            </a:r>
          </a:p>
        </p:txBody>
      </p:sp>
      <p:sp>
        <p:nvSpPr>
          <p:cNvPr id="3" name="Content Placeholder 2">
            <a:extLst>
              <a:ext uri="{FF2B5EF4-FFF2-40B4-BE49-F238E27FC236}">
                <a16:creationId xmlns:a16="http://schemas.microsoft.com/office/drawing/2014/main" id="{DC0D6065-671D-B3CE-08D2-1DF7FAA867E9}"/>
              </a:ext>
            </a:extLst>
          </p:cNvPr>
          <p:cNvSpPr>
            <a:spLocks noGrp="1"/>
          </p:cNvSpPr>
          <p:nvPr>
            <p:ph idx="1"/>
          </p:nvPr>
        </p:nvSpPr>
        <p:spPr>
          <a:xfrm>
            <a:off x="838200" y="1246657"/>
            <a:ext cx="10515600" cy="5047139"/>
          </a:xfrm>
        </p:spPr>
        <p:txBody>
          <a:bodyPr>
            <a:normAutofit/>
          </a:bodyPr>
          <a:lstStyle/>
          <a:p>
            <a:r>
              <a:rPr lang="en-US" b="1" dirty="0"/>
              <a:t>First-line</a:t>
            </a:r>
            <a:r>
              <a:rPr lang="en-US" dirty="0"/>
              <a:t>: </a:t>
            </a:r>
            <a:r>
              <a:rPr lang="en-US" dirty="0">
                <a:solidFill>
                  <a:srgbClr val="C00000"/>
                </a:solidFill>
              </a:rPr>
              <a:t>uterine massage</a:t>
            </a:r>
            <a:r>
              <a:rPr lang="en-US" dirty="0"/>
              <a:t> and</a:t>
            </a:r>
            <a:r>
              <a:rPr lang="en-US" dirty="0">
                <a:solidFill>
                  <a:srgbClr val="C00000"/>
                </a:solidFill>
              </a:rPr>
              <a:t> oxytocin </a:t>
            </a:r>
            <a:r>
              <a:rPr lang="en-US" dirty="0">
                <a:solidFill>
                  <a:srgbClr val="FF0000"/>
                </a:solidFill>
              </a:rPr>
              <a:t>(10 units/h)</a:t>
            </a:r>
          </a:p>
          <a:p>
            <a:r>
              <a:rPr lang="en-US" b="1" dirty="0"/>
              <a:t>Second-line</a:t>
            </a:r>
            <a:r>
              <a:rPr lang="en-US" dirty="0"/>
              <a:t>: uterotonic agents</a:t>
            </a:r>
          </a:p>
          <a:p>
            <a:pPr lvl="1"/>
            <a:r>
              <a:rPr lang="en-US" dirty="0">
                <a:solidFill>
                  <a:srgbClr val="C00000"/>
                </a:solidFill>
              </a:rPr>
              <a:t>Methylergonovine:</a:t>
            </a:r>
            <a:r>
              <a:rPr lang="en-US" dirty="0"/>
              <a:t> May raise blood pressure, Contraindicated with history of hypertension </a:t>
            </a:r>
            <a:r>
              <a:rPr lang="en-US" dirty="0">
                <a:solidFill>
                  <a:srgbClr val="FF0000"/>
                </a:solidFill>
              </a:rPr>
              <a:t>(works as a vasoconstrictor) </a:t>
            </a:r>
          </a:p>
          <a:p>
            <a:pPr lvl="1"/>
            <a:r>
              <a:rPr lang="en-US" dirty="0">
                <a:solidFill>
                  <a:srgbClr val="C00000"/>
                </a:solidFill>
              </a:rPr>
              <a:t>Carboprost</a:t>
            </a:r>
            <a:r>
              <a:rPr lang="en-US" dirty="0"/>
              <a:t>: Prostaglandin analog, Contraindicated in asthma </a:t>
            </a:r>
          </a:p>
          <a:p>
            <a:pPr lvl="1"/>
            <a:r>
              <a:rPr lang="en-US" dirty="0">
                <a:solidFill>
                  <a:srgbClr val="C00000"/>
                </a:solidFill>
              </a:rPr>
              <a:t>Misoprostol</a:t>
            </a:r>
            <a:r>
              <a:rPr lang="en-US" dirty="0"/>
              <a:t>:</a:t>
            </a:r>
            <a:r>
              <a:rPr lang="en-US" dirty="0">
                <a:solidFill>
                  <a:srgbClr val="C00000"/>
                </a:solidFill>
              </a:rPr>
              <a:t> </a:t>
            </a:r>
            <a:r>
              <a:rPr lang="en-US" dirty="0"/>
              <a:t>useful when injectable uterotonic agents are unavailable or contraindicated</a:t>
            </a:r>
          </a:p>
          <a:p>
            <a:pPr lvl="1">
              <a:buFont typeface="Wingdings" panose="05000000000000000000" pitchFamily="2" charset="2"/>
              <a:buChar char="Ø"/>
            </a:pPr>
            <a:r>
              <a:rPr lang="en-US" b="1" dirty="0"/>
              <a:t>Tranexamic acid</a:t>
            </a:r>
            <a:r>
              <a:rPr lang="en-US" dirty="0"/>
              <a:t>: Given concomitantly with uterotonic agents</a:t>
            </a:r>
          </a:p>
          <a:p>
            <a:r>
              <a:rPr lang="en-US" b="1" dirty="0"/>
              <a:t>Severe cases</a:t>
            </a:r>
            <a:r>
              <a:rPr lang="en-US" dirty="0"/>
              <a:t>: </a:t>
            </a:r>
            <a:r>
              <a:rPr lang="en-US" dirty="0">
                <a:solidFill>
                  <a:srgbClr val="C00000"/>
                </a:solidFill>
              </a:rPr>
              <a:t>balloon tamponade</a:t>
            </a:r>
            <a:r>
              <a:rPr lang="en-US" dirty="0"/>
              <a:t>, </a:t>
            </a:r>
            <a:r>
              <a:rPr lang="en-US" dirty="0">
                <a:solidFill>
                  <a:srgbClr val="C00000"/>
                </a:solidFill>
              </a:rPr>
              <a:t>embolization</a:t>
            </a:r>
            <a:r>
              <a:rPr lang="en-US" dirty="0"/>
              <a:t> or </a:t>
            </a:r>
            <a:r>
              <a:rPr lang="en-US" dirty="0">
                <a:solidFill>
                  <a:srgbClr val="C00000"/>
                </a:solidFill>
              </a:rPr>
              <a:t>hysterectomy</a:t>
            </a:r>
            <a:r>
              <a:rPr lang="en-US" dirty="0"/>
              <a:t> </a:t>
            </a:r>
          </a:p>
          <a:p>
            <a:endParaRPr lang="en-US" dirty="0"/>
          </a:p>
        </p:txBody>
      </p:sp>
      <p:sp>
        <p:nvSpPr>
          <p:cNvPr id="4" name="TextBox 3">
            <a:extLst>
              <a:ext uri="{FF2B5EF4-FFF2-40B4-BE49-F238E27FC236}">
                <a16:creationId xmlns:a16="http://schemas.microsoft.com/office/drawing/2014/main" id="{4BA66177-D76D-B8A4-A8DD-687845262D44}"/>
              </a:ext>
            </a:extLst>
          </p:cNvPr>
          <p:cNvSpPr txBox="1"/>
          <p:nvPr/>
        </p:nvSpPr>
        <p:spPr>
          <a:xfrm>
            <a:off x="3248890" y="5288177"/>
            <a:ext cx="8104910" cy="646331"/>
          </a:xfrm>
          <a:prstGeom prst="rect">
            <a:avLst/>
          </a:prstGeom>
          <a:noFill/>
        </p:spPr>
        <p:txBody>
          <a:bodyPr wrap="square" rtlCol="0">
            <a:spAutoFit/>
          </a:bodyPr>
          <a:lstStyle/>
          <a:p>
            <a:r>
              <a:rPr lang="en-US" sz="1800" kern="1200" dirty="0">
                <a:solidFill>
                  <a:srgbClr val="FF0000"/>
                </a:solidFill>
                <a:latin typeface="+mn-lt"/>
                <a:ea typeface="+mn-ea"/>
                <a:cs typeface="+mn-cs"/>
              </a:rPr>
              <a:t>Other options in severe cases: compression suture (a.k.a B-lynch suture) and surgical ligation of uterine or internal iliac artery </a:t>
            </a:r>
          </a:p>
        </p:txBody>
      </p:sp>
      <p:sp>
        <p:nvSpPr>
          <p:cNvPr id="5" name="TextBox 4">
            <a:extLst>
              <a:ext uri="{FF2B5EF4-FFF2-40B4-BE49-F238E27FC236}">
                <a16:creationId xmlns:a16="http://schemas.microsoft.com/office/drawing/2014/main" id="{482D9018-6B8D-FDFB-212C-F231477B2752}"/>
              </a:ext>
            </a:extLst>
          </p:cNvPr>
          <p:cNvSpPr txBox="1"/>
          <p:nvPr/>
        </p:nvSpPr>
        <p:spPr>
          <a:xfrm>
            <a:off x="3248890" y="4799652"/>
            <a:ext cx="1828800" cy="369332"/>
          </a:xfrm>
          <a:prstGeom prst="rect">
            <a:avLst/>
          </a:prstGeom>
          <a:noFill/>
        </p:spPr>
        <p:txBody>
          <a:bodyPr wrap="square" rtlCol="0">
            <a:spAutoFit/>
          </a:bodyPr>
          <a:lstStyle/>
          <a:p>
            <a:r>
              <a:rPr lang="en-US" sz="1800" kern="1200" dirty="0" err="1">
                <a:solidFill>
                  <a:srgbClr val="FF0000"/>
                </a:solidFill>
                <a:latin typeface="+mn-lt"/>
                <a:ea typeface="+mn-ea"/>
                <a:cs typeface="+mn-cs"/>
              </a:rPr>
              <a:t>Albakri</a:t>
            </a:r>
            <a:r>
              <a:rPr lang="en-US" sz="1800" kern="1200" dirty="0">
                <a:solidFill>
                  <a:srgbClr val="FF0000"/>
                </a:solidFill>
                <a:latin typeface="+mn-lt"/>
                <a:ea typeface="+mn-ea"/>
                <a:cs typeface="+mn-cs"/>
              </a:rPr>
              <a:t> balloon </a:t>
            </a:r>
          </a:p>
        </p:txBody>
      </p:sp>
    </p:spTree>
    <p:extLst>
      <p:ext uri="{BB962C8B-B14F-4D97-AF65-F5344CB8AC3E}">
        <p14:creationId xmlns:p14="http://schemas.microsoft.com/office/powerpoint/2010/main" val="53841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BF7B00-110C-E310-E0D5-765B3A2F5541}"/>
              </a:ext>
            </a:extLst>
          </p:cNvPr>
          <p:cNvSpPr>
            <a:spLocks noGrp="1"/>
          </p:cNvSpPr>
          <p:nvPr>
            <p:ph idx="1"/>
          </p:nvPr>
        </p:nvSpPr>
        <p:spPr>
          <a:xfrm>
            <a:off x="838200" y="493848"/>
            <a:ext cx="10515600" cy="5870305"/>
          </a:xfrm>
        </p:spPr>
        <p:txBody>
          <a:bodyPr>
            <a:normAutofit lnSpcReduction="10000"/>
          </a:bodyPr>
          <a:lstStyle/>
          <a:p>
            <a:pPr marL="0" indent="0">
              <a:buNone/>
            </a:pPr>
            <a:r>
              <a:rPr lang="en-US" dirty="0"/>
              <a:t>A 29 Y/O, G3P2, at 41 weeks' gestation is admitted to the hospital in active labor. Her pregnancy has been uncomplicated. After a prolonged labor, she undergoes vaginal delivery. Shortly afterward, she begins to have heavy vaginal bleeding with clots. Her temperature is 37.2°C (98.9°F), pulse is 90/min, respirations are 17/min, and blood pressure is 130/72 mm Hg. Examination shows a soft, enlarged, and boggy uterus on palpation. Her bleeding continues despite bimanual uterine massage and administration of oxytocin. Which of the following is the most appropriate next step in management?</a:t>
            </a:r>
          </a:p>
          <a:p>
            <a:pPr marL="514350" indent="-514350">
              <a:buFont typeface="+mj-lt"/>
              <a:buAutoNum type="alphaLcPeriod"/>
            </a:pPr>
            <a:r>
              <a:rPr lang="en-US" sz="2600" dirty="0"/>
              <a:t>Perform hysterectomy</a:t>
            </a:r>
          </a:p>
          <a:p>
            <a:pPr marL="514350" indent="-514350">
              <a:buFont typeface="+mj-lt"/>
              <a:buAutoNum type="alphaLcPeriod"/>
            </a:pPr>
            <a:r>
              <a:rPr lang="en-US" sz="2600" dirty="0"/>
              <a:t>Perform uterine artery ligation</a:t>
            </a:r>
          </a:p>
          <a:p>
            <a:pPr marL="514350" indent="-514350">
              <a:buFont typeface="+mj-lt"/>
              <a:buAutoNum type="alphaLcPeriod"/>
            </a:pPr>
            <a:r>
              <a:rPr lang="en-US" sz="2600" dirty="0"/>
              <a:t>Perform curettage</a:t>
            </a:r>
          </a:p>
          <a:p>
            <a:pPr marL="514350" indent="-514350">
              <a:buFont typeface="+mj-lt"/>
              <a:buAutoNum type="alphaLcPeriod"/>
            </a:pPr>
            <a:r>
              <a:rPr lang="en-US" sz="2600" dirty="0"/>
              <a:t>Administer </a:t>
            </a:r>
            <a:r>
              <a:rPr lang="en-US" sz="2600" dirty="0" err="1"/>
              <a:t>carboprost</a:t>
            </a:r>
            <a:r>
              <a:rPr lang="en-US" sz="2600" dirty="0"/>
              <a:t> tromethamine</a:t>
            </a:r>
          </a:p>
          <a:p>
            <a:pPr marL="514350" indent="-514350">
              <a:buFont typeface="+mj-lt"/>
              <a:buAutoNum type="alphaLcPeriod"/>
            </a:pPr>
            <a:r>
              <a:rPr lang="en-US" sz="2600" dirty="0"/>
              <a:t>Perform uterine tamponade</a:t>
            </a:r>
          </a:p>
          <a:p>
            <a:pPr marL="514350" indent="-514350">
              <a:buFont typeface="+mj-lt"/>
              <a:buAutoNum type="alphaLcPeriod"/>
            </a:pPr>
            <a:r>
              <a:rPr lang="en-US" sz="2600" dirty="0"/>
              <a:t>Administer tranexamic acid</a:t>
            </a:r>
          </a:p>
        </p:txBody>
      </p:sp>
    </p:spTree>
    <p:extLst>
      <p:ext uri="{BB962C8B-B14F-4D97-AF65-F5344CB8AC3E}">
        <p14:creationId xmlns:p14="http://schemas.microsoft.com/office/powerpoint/2010/main" val="56873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0AC360-BA84-CB27-BB6B-2A3224CF4B58}"/>
              </a:ext>
            </a:extLst>
          </p:cNvPr>
          <p:cNvSpPr>
            <a:spLocks noGrp="1"/>
          </p:cNvSpPr>
          <p:nvPr>
            <p:ph idx="1"/>
          </p:nvPr>
        </p:nvSpPr>
        <p:spPr/>
        <p:txBody>
          <a:bodyPr>
            <a:normAutofit lnSpcReduction="10000"/>
          </a:bodyPr>
          <a:lstStyle/>
          <a:p>
            <a:pPr marL="0" indent="0">
              <a:buNone/>
            </a:pPr>
            <a:r>
              <a:rPr lang="en-US" dirty="0"/>
              <a:t>A 34 Y/O, G4P3, at 38 weeks' gestation is admitted to the hospital in active labor. Her pregnancy was complicated by polyhydramnios. After vaginal delivery of a 4.1kg male newborn, intravenous oxytocin infusion is started for active management of the third stage of labor, and the placenta is delivered completely. Shortly after, the patient develops heavy vaginal bleeding with clots. Temp. 37.8°C , pulse 105/min, respirations 18/min, and BP 112/74 mm Hg. Examination shows a soft uterus that is palpated 5 cm above the umbilicus. Her bleeding continues despite bimanual uterine massage and manual removal of intrauterine clots. Administration of intravenous fluids is begun. Which of the following is the most appropriate initial step in management?</a:t>
            </a:r>
          </a:p>
          <a:p>
            <a:pPr marL="514350" indent="-514350">
              <a:buFont typeface="+mj-lt"/>
              <a:buAutoNum type="alphaLcPeriod"/>
            </a:pPr>
            <a:r>
              <a:rPr lang="en-US" dirty="0"/>
              <a:t>Transfuse fresh frozen plasma</a:t>
            </a:r>
          </a:p>
          <a:p>
            <a:pPr marL="514350" indent="-514350">
              <a:buFont typeface="+mj-lt"/>
              <a:buAutoNum type="alphaLcPeriod"/>
            </a:pPr>
            <a:r>
              <a:rPr lang="en-US" dirty="0"/>
              <a:t>Administer methylergonovine</a:t>
            </a:r>
          </a:p>
          <a:p>
            <a:pPr marL="514350" indent="-514350">
              <a:buFont typeface="+mj-lt"/>
              <a:buAutoNum type="alphaLcPeriod"/>
            </a:pPr>
            <a:r>
              <a:rPr lang="en-US" dirty="0"/>
              <a:t>Increase oxytocin infusion</a:t>
            </a:r>
          </a:p>
          <a:p>
            <a:pPr marL="514350" indent="-514350">
              <a:buFont typeface="+mj-lt"/>
              <a:buAutoNum type="alphaLcPeriod"/>
            </a:pPr>
            <a:r>
              <a:rPr lang="en-US" dirty="0"/>
              <a:t>Administer misoprostol</a:t>
            </a:r>
          </a:p>
        </p:txBody>
      </p:sp>
    </p:spTree>
    <p:extLst>
      <p:ext uri="{BB962C8B-B14F-4D97-AF65-F5344CB8AC3E}">
        <p14:creationId xmlns:p14="http://schemas.microsoft.com/office/powerpoint/2010/main" val="379544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10D99A-5363-3214-E853-763C006C2F46}"/>
              </a:ext>
            </a:extLst>
          </p:cNvPr>
          <p:cNvSpPr>
            <a:spLocks noGrp="1"/>
          </p:cNvSpPr>
          <p:nvPr>
            <p:ph idx="1"/>
          </p:nvPr>
        </p:nvSpPr>
        <p:spPr/>
        <p:txBody>
          <a:bodyPr>
            <a:normAutofit/>
          </a:bodyPr>
          <a:lstStyle/>
          <a:p>
            <a:pPr marL="0" indent="0">
              <a:buNone/>
            </a:pPr>
            <a:r>
              <a:rPr lang="en-US" dirty="0"/>
              <a:t>A 37 Y/O, G4P3, previous 3 C/S, at 35 weeks' gestation is admitted to the hospital in active labor. One hour after vaginal delivery, the placenta is not delivered. Manual separation of the placenta leads to profuse vaginal bleeding. Pulse 122/min and BP 90/67 mm Hg. A firm, nontender uterine fundus is palpated at the level of the umbilicus. Hemoglobin is 8.3 g/dL and platelets 220,000/mm3. </a:t>
            </a:r>
            <a:r>
              <a:rPr lang="en-US" dirty="0" err="1"/>
              <a:t>aPT</a:t>
            </a:r>
            <a:r>
              <a:rPr lang="en-US" dirty="0"/>
              <a:t> and PTT are within normal limits. Which of the following is the most likely underlying mechanism of this patient's postpartum bleeding?</a:t>
            </a:r>
          </a:p>
          <a:p>
            <a:pPr marL="514350" indent="-514350">
              <a:buFont typeface="+mj-lt"/>
              <a:buAutoNum type="alphaLcPeriod"/>
            </a:pPr>
            <a:r>
              <a:rPr lang="en-US" sz="2600" dirty="0"/>
              <a:t>Impaired uterine contractions</a:t>
            </a:r>
          </a:p>
          <a:p>
            <a:pPr marL="514350" indent="-514350">
              <a:buFont typeface="+mj-lt"/>
              <a:buAutoNum type="alphaLcPeriod"/>
            </a:pPr>
            <a:r>
              <a:rPr lang="en-US" sz="2600" dirty="0"/>
              <a:t>Consumption of intravascular clotting factors</a:t>
            </a:r>
          </a:p>
          <a:p>
            <a:pPr marL="514350" indent="-514350">
              <a:buFont typeface="+mj-lt"/>
              <a:buAutoNum type="alphaLcPeriod"/>
            </a:pPr>
            <a:r>
              <a:rPr lang="en-US" sz="2600" dirty="0"/>
              <a:t>Defective decidual layer of the placenta</a:t>
            </a:r>
          </a:p>
          <a:p>
            <a:pPr marL="514350" indent="-514350">
              <a:buFont typeface="+mj-lt"/>
              <a:buAutoNum type="alphaLcPeriod"/>
            </a:pPr>
            <a:r>
              <a:rPr lang="en-US" sz="2600" dirty="0"/>
              <a:t>Rupture of the uterine wall</a:t>
            </a:r>
          </a:p>
          <a:p>
            <a:pPr marL="514350" indent="-514350">
              <a:buFont typeface="+mj-lt"/>
              <a:buAutoNum type="alphaLcPeriod"/>
            </a:pPr>
            <a:r>
              <a:rPr lang="en-US" sz="2600" dirty="0"/>
              <a:t>Rupture of the fetal vessels</a:t>
            </a:r>
          </a:p>
        </p:txBody>
      </p:sp>
    </p:spTree>
    <p:extLst>
      <p:ext uri="{BB962C8B-B14F-4D97-AF65-F5344CB8AC3E}">
        <p14:creationId xmlns:p14="http://schemas.microsoft.com/office/powerpoint/2010/main" val="1007358063"/>
      </p:ext>
    </p:extLst>
  </p:cSld>
  <p:clrMapOvr>
    <a:masterClrMapping/>
  </p:clrMapOvr>
</p:sld>
</file>

<file path=ppt/theme/theme1.xml><?xml version="1.0" encoding="utf-8"?>
<a:theme xmlns:a="http://schemas.openxmlformats.org/drawingml/2006/main" name="MB - 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 - Default" id="{7EAED0ED-CAC2-49CB-8394-31D41EF6C6C6}" vid="{FEFCECE1-91CB-4AEF-AFD5-1AECA1917C25}"/>
    </a:ext>
  </a:extLst>
</a:theme>
</file>

<file path=docProps/app.xml><?xml version="1.0" encoding="utf-8"?>
<Properties xmlns="http://schemas.openxmlformats.org/officeDocument/2006/extended-properties" xmlns:vt="http://schemas.openxmlformats.org/officeDocument/2006/docPropsVTypes">
  <Template>MB - Default</Template>
  <TotalTime>479</TotalTime>
  <Words>3992</Words>
  <Application>Microsoft Office PowerPoint</Application>
  <PresentationFormat>Widescreen</PresentationFormat>
  <Paragraphs>361</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Black</vt:lpstr>
      <vt:lpstr>Arial Nova</vt:lpstr>
      <vt:lpstr>Calibri</vt:lpstr>
      <vt:lpstr>Calibri Light</vt:lpstr>
      <vt:lpstr>Courier New</vt:lpstr>
      <vt:lpstr>Wingdings</vt:lpstr>
      <vt:lpstr>MB - Default</vt:lpstr>
      <vt:lpstr>Complications of third stage of labor and obstetric shock</vt:lpstr>
      <vt:lpstr>Postpartum hemorrhage overview</vt:lpstr>
      <vt:lpstr>PowerPoint Presentation</vt:lpstr>
      <vt:lpstr>Uterine atony (Tone 70%)</vt:lpstr>
      <vt:lpstr>PowerPoint Presentation</vt:lpstr>
      <vt:lpstr>Uterine atony hemorrhage control</vt:lpstr>
      <vt:lpstr>PowerPoint Presentation</vt:lpstr>
      <vt:lpstr>PowerPoint Presentation</vt:lpstr>
      <vt:lpstr>PowerPoint Presentation</vt:lpstr>
      <vt:lpstr>Retained Placenta (Tissue 9%)</vt:lpstr>
      <vt:lpstr>Retained Placenta (Tissue 9%)</vt:lpstr>
      <vt:lpstr>PowerPoint Presentation</vt:lpstr>
      <vt:lpstr>GU Trauma (20%)</vt:lpstr>
      <vt:lpstr>PowerPoint Presentation</vt:lpstr>
      <vt:lpstr>Uterine Inversion (Rare)</vt:lpstr>
      <vt:lpstr>Coagulopathy (Thrombin %1)</vt:lpstr>
      <vt:lpstr>Prevention</vt:lpstr>
      <vt:lpstr>Obstetric shock</vt:lpstr>
      <vt:lpstr>Hypovolemic shock</vt:lpstr>
      <vt:lpstr>Management</vt:lpstr>
      <vt:lpstr>Management &amp; Complications</vt:lpstr>
      <vt:lpstr>Septic shock</vt:lpstr>
      <vt:lpstr>Management</vt:lpstr>
      <vt:lpstr>Neurogenic shock</vt:lpstr>
      <vt:lpstr>Cardiogenic and anaphylactic shock</vt:lpstr>
      <vt:lpstr>Amniotic fluid embolism</vt:lpstr>
      <vt:lpstr>Clinical features</vt:lpstr>
      <vt:lpstr>Diagnosis</vt:lpstr>
      <vt:lpstr>Management and prognosis</vt:lpstr>
      <vt:lpstr>Cardiac arrest in pregnancy</vt:lpstr>
      <vt:lpstr>Management</vt:lpstr>
      <vt:lpstr>Left uterine displacement</vt:lpstr>
      <vt:lpstr>Perimortem cesarean delivery (PMCD)</vt:lpstr>
      <vt:lpstr>Dr. notes </vt:lpstr>
      <vt:lpstr>Dr. notes (CPR in pregnancy)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PPH and Obstetric shock</dc:title>
  <dc:creator>mahmoud barakat</dc:creator>
  <cp:lastModifiedBy>Raghad Amro</cp:lastModifiedBy>
  <cp:revision>24</cp:revision>
  <dcterms:created xsi:type="dcterms:W3CDTF">2023-09-20T16:17:36Z</dcterms:created>
  <dcterms:modified xsi:type="dcterms:W3CDTF">2024-09-20T21:51:33Z</dcterms:modified>
</cp:coreProperties>
</file>