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6858000" cx="9144000"/>
  <p:notesSz cx="6858000" cy="9144000"/>
  <p:embeddedFontLst>
    <p:embeddedFont>
      <p:font typeface="Candara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6" roundtripDataSignature="AMtx7miLB4+g6kN22m3AX8P5HQLglHKl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font" Target="fonts/Candara-regular.fntdata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font" Target="fonts/Candara-italic.fntdata"/><Relationship Id="rId21" Type="http://schemas.openxmlformats.org/officeDocument/2006/relationships/slide" Target="slides/slide16.xml"/><Relationship Id="rId43" Type="http://schemas.openxmlformats.org/officeDocument/2006/relationships/font" Target="fonts/Candara-bold.fntdata"/><Relationship Id="rId24" Type="http://schemas.openxmlformats.org/officeDocument/2006/relationships/slide" Target="slides/slide19.xml"/><Relationship Id="rId46" Type="http://customschemas.google.com/relationships/presentationmetadata" Target="metadata"/><Relationship Id="rId23" Type="http://schemas.openxmlformats.org/officeDocument/2006/relationships/slide" Target="slides/slide18.xml"/><Relationship Id="rId45" Type="http://schemas.openxmlformats.org/officeDocument/2006/relationships/font" Target="fonts/Candara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158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8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9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9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4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0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4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2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2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4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3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43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4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4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44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44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44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4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6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6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46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7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7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47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4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image" Target="../media/image2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jpg"/><Relationship Id="rId4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Relationship Id="rId4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Relationship Id="rId4" Type="http://schemas.openxmlformats.org/officeDocument/2006/relationships/image" Target="../media/image30.png"/><Relationship Id="rId5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png"/><Relationship Id="rId4" Type="http://schemas.openxmlformats.org/officeDocument/2006/relationships/image" Target="../media/image34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/>
        </p:nvSpPr>
        <p:spPr>
          <a:xfrm>
            <a:off x="533400" y="609600"/>
            <a:ext cx="8229600" cy="55092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 u="none" cap="none" strike="noStrike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GASTROINTESTINEAL  SYSTEM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200" u="none" cap="none" strike="noStrike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THE SMALL &amp; LARGE INTESTINE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200" u="none" cap="none" strike="noStrike">
              <a:solidFill>
                <a:srgbClr val="538CD5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 u="none" cap="none" strike="noStrike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Dr. Aiman Q. Afar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 u="none" cap="none" strike="noStrike">
                <a:solidFill>
                  <a:srgbClr val="00FF00"/>
                </a:solidFill>
                <a:latin typeface="Candara"/>
                <a:ea typeface="Candara"/>
                <a:cs typeface="Candara"/>
                <a:sym typeface="Candara"/>
              </a:rPr>
              <a:t>Surgical Anatomist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200" u="none" cap="none" strike="noStrike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College of Medicine / University of Mutah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200" u="none" cap="none" strike="noStrike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200" u="none" cap="none" strike="noStrike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200" u="none" cap="none" strike="noStrike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0" name="Google Shape;90;p1"/>
          <p:cNvSpPr txBox="1"/>
          <p:nvPr>
            <p:ph idx="10" type="dt"/>
          </p:nvPr>
        </p:nvSpPr>
        <p:spPr>
          <a:xfrm>
            <a:off x="2514600" y="5105400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Wednesday 31 march 2021</a:t>
            </a:r>
            <a:endParaRPr b="1" i="1" sz="2800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1" name="Google Shape;91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"/>
          <p:cNvSpPr/>
          <p:nvPr/>
        </p:nvSpPr>
        <p:spPr>
          <a:xfrm>
            <a:off x="152400" y="1600200"/>
            <a:ext cx="3657600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nerves are derived from the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sympathetic and parasympathetic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(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vagus)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nerves from the </a:t>
            </a:r>
            <a:r>
              <a:rPr b="1" i="0" lang="en-US" sz="2400" u="none" cap="none" strike="noStrike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superior mesenteric plexus</a:t>
            </a:r>
            <a:endParaRPr/>
          </a:p>
        </p:txBody>
      </p:sp>
      <p:sp>
        <p:nvSpPr>
          <p:cNvPr id="183" name="Google Shape;183;p10"/>
          <p:cNvSpPr/>
          <p:nvPr/>
        </p:nvSpPr>
        <p:spPr>
          <a:xfrm>
            <a:off x="214282" y="214290"/>
            <a:ext cx="3519518" cy="584775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 u="none" cap="none" strike="noStrike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Jejunum and Ileum</a:t>
            </a:r>
            <a:endParaRPr/>
          </a:p>
        </p:txBody>
      </p:sp>
      <p:sp>
        <p:nvSpPr>
          <p:cNvPr id="184" name="Google Shape;184;p10"/>
          <p:cNvSpPr/>
          <p:nvPr/>
        </p:nvSpPr>
        <p:spPr>
          <a:xfrm>
            <a:off x="228600" y="990600"/>
            <a:ext cx="1941557" cy="461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974806"/>
                </a:solidFill>
                <a:latin typeface="Candara"/>
                <a:ea typeface="Candara"/>
                <a:cs typeface="Candara"/>
                <a:sym typeface="Candara"/>
              </a:rPr>
              <a:t>Nerve Supply</a:t>
            </a:r>
            <a:endParaRPr/>
          </a:p>
        </p:txBody>
      </p:sp>
      <p:pic>
        <p:nvPicPr>
          <p:cNvPr id="185" name="Google Shape;185;p10"/>
          <p:cNvPicPr preferRelativeResize="0"/>
          <p:nvPr/>
        </p:nvPicPr>
        <p:blipFill rotWithShape="1">
          <a:blip r:embed="rId3">
            <a:alphaModFix/>
          </a:blip>
          <a:srcRect b="9999" l="26953" r="25000" t="9375"/>
          <a:stretch/>
        </p:blipFill>
        <p:spPr>
          <a:xfrm>
            <a:off x="3905701" y="914400"/>
            <a:ext cx="5085899" cy="5334000"/>
          </a:xfrm>
          <a:prstGeom prst="rect">
            <a:avLst/>
          </a:prstGeom>
          <a:noFill/>
          <a:ln cap="flat" cmpd="sng" w="5715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86" name="Google Shape;186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Wednesday 31 march 2021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187" name="Google Shape;18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0033CC"/>
                </a:solidFill>
              </a:rPr>
              <a:t>‹#›</a:t>
            </a:fld>
            <a:endParaRPr b="1">
              <a:solidFill>
                <a:srgbClr val="0033CC"/>
              </a:solidFill>
            </a:endParaRPr>
          </a:p>
        </p:txBody>
      </p:sp>
      <p:sp>
        <p:nvSpPr>
          <p:cNvPr id="188" name="Google Shape;188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Dr Aiman Qais AL Maathidy</a:t>
            </a:r>
            <a:endParaRPr b="1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1"/>
          <p:cNvSpPr/>
          <p:nvPr/>
        </p:nvSpPr>
        <p:spPr>
          <a:xfrm>
            <a:off x="207235" y="152400"/>
            <a:ext cx="2828018" cy="584775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Large Intestine</a:t>
            </a:r>
            <a:endParaRPr/>
          </a:p>
        </p:txBody>
      </p:sp>
      <p:sp>
        <p:nvSpPr>
          <p:cNvPr id="194" name="Google Shape;194;p11"/>
          <p:cNvSpPr/>
          <p:nvPr/>
        </p:nvSpPr>
        <p:spPr>
          <a:xfrm>
            <a:off x="0" y="838200"/>
            <a:ext cx="3786214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large intestine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extends from the ileum to the anus. It is divided into the  </a:t>
            </a:r>
            <a:r>
              <a:rPr b="1" lang="en-US" sz="2400">
                <a:solidFill>
                  <a:srgbClr val="E36C09"/>
                </a:solidFill>
                <a:latin typeface="Candara"/>
                <a:ea typeface="Candara"/>
                <a:cs typeface="Candara"/>
                <a:sym typeface="Candara"/>
              </a:rPr>
              <a:t>cecum</a:t>
            </a:r>
            <a:r>
              <a:rPr lang="en-US" sz="2400">
                <a:solidFill>
                  <a:srgbClr val="E36C09"/>
                </a:solidFill>
                <a:latin typeface="Candara"/>
                <a:ea typeface="Candara"/>
                <a:cs typeface="Candara"/>
                <a:sym typeface="Candara"/>
              </a:rPr>
              <a:t>,   </a:t>
            </a:r>
            <a:r>
              <a:rPr b="1" i="1" lang="en-US" sz="2400">
                <a:solidFill>
                  <a:srgbClr val="E36C09"/>
                </a:solidFill>
                <a:latin typeface="Candara"/>
                <a:ea typeface="Candara"/>
                <a:cs typeface="Candara"/>
                <a:sym typeface="Candara"/>
              </a:rPr>
              <a:t>appendix,   ascending colon,  transverse colon,   descending colon,   and sigmoid </a:t>
            </a:r>
            <a:r>
              <a:rPr b="1" i="1" lang="en-US" sz="2400">
                <a:solidFill>
                  <a:srgbClr val="5F497A"/>
                </a:solidFill>
                <a:latin typeface="Candara"/>
                <a:ea typeface="Candara"/>
                <a:cs typeface="Candara"/>
                <a:sym typeface="Candara"/>
              </a:rPr>
              <a:t>colon</a:t>
            </a:r>
            <a:r>
              <a:rPr b="1" i="1" lang="en-US" sz="2400">
                <a:solidFill>
                  <a:srgbClr val="00B050"/>
                </a:solidFill>
                <a:latin typeface="Candara"/>
                <a:ea typeface="Candara"/>
                <a:cs typeface="Candara"/>
                <a:sym typeface="Candara"/>
              </a:rPr>
              <a:t>.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. 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95" name="Google Shape;195;p11"/>
          <p:cNvSpPr/>
          <p:nvPr/>
        </p:nvSpPr>
        <p:spPr>
          <a:xfrm>
            <a:off x="228600" y="3582412"/>
            <a:ext cx="3357586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primary function of the large intestine is the </a:t>
            </a:r>
            <a:r>
              <a:rPr b="1" lang="en-US" sz="24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absorption of water and electrolytes</a:t>
            </a:r>
            <a:r>
              <a:rPr lang="en-US" sz="24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and the </a:t>
            </a:r>
            <a:r>
              <a:rPr b="1" lang="en-US" sz="2400">
                <a:solidFill>
                  <a:srgbClr val="00CC00"/>
                </a:solidFill>
                <a:latin typeface="Candara"/>
                <a:ea typeface="Candara"/>
                <a:cs typeface="Candara"/>
                <a:sym typeface="Candara"/>
              </a:rPr>
              <a:t>storage of undigested material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until it can be expelled from the body as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feces</a:t>
            </a:r>
            <a:endParaRPr b="1"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96" name="Google Shape;196;p11"/>
          <p:cNvSpPr txBox="1"/>
          <p:nvPr>
            <p:ph idx="10" type="dt"/>
          </p:nvPr>
        </p:nvSpPr>
        <p:spPr>
          <a:xfrm>
            <a:off x="6248400" y="4572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Wednesday 31 march 2021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197" name="Google Shape;19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0033CC"/>
                </a:solidFill>
              </a:rPr>
              <a:t>‹#›</a:t>
            </a:fld>
            <a:endParaRPr b="1">
              <a:solidFill>
                <a:srgbClr val="0033CC"/>
              </a:solidFill>
            </a:endParaRPr>
          </a:p>
        </p:txBody>
      </p:sp>
      <p:sp>
        <p:nvSpPr>
          <p:cNvPr id="198" name="Google Shape;198;p11"/>
          <p:cNvSpPr txBox="1"/>
          <p:nvPr>
            <p:ph idx="11" type="ftr"/>
          </p:nvPr>
        </p:nvSpPr>
        <p:spPr>
          <a:xfrm>
            <a:off x="5715000" y="2286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Dr Aiman Qais AL Maathidy</a:t>
            </a:r>
            <a:endParaRPr b="1">
              <a:solidFill>
                <a:srgbClr val="0033CC"/>
              </a:solidFill>
            </a:endParaRPr>
          </a:p>
        </p:txBody>
      </p:sp>
      <p:pic>
        <p:nvPicPr>
          <p:cNvPr id="199" name="Google Shape;199;p11"/>
          <p:cNvPicPr preferRelativeResize="0"/>
          <p:nvPr/>
        </p:nvPicPr>
        <p:blipFill rotWithShape="1">
          <a:blip r:embed="rId3">
            <a:alphaModFix/>
          </a:blip>
          <a:srcRect b="18749" l="36896" r="20350" t="10417"/>
          <a:stretch/>
        </p:blipFill>
        <p:spPr>
          <a:xfrm>
            <a:off x="3886200" y="1143000"/>
            <a:ext cx="4989979" cy="4648200"/>
          </a:xfrm>
          <a:prstGeom prst="rect">
            <a:avLst/>
          </a:prstGeom>
          <a:noFill/>
          <a:ln cap="flat" cmpd="sng" w="76200">
            <a:solidFill>
              <a:srgbClr val="00CC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"/>
          <p:cNvSpPr/>
          <p:nvPr/>
        </p:nvSpPr>
        <p:spPr>
          <a:xfrm>
            <a:off x="173765" y="685800"/>
            <a:ext cx="1390680" cy="461665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Cecum</a:t>
            </a:r>
            <a:endParaRPr/>
          </a:p>
        </p:txBody>
      </p:sp>
      <p:sp>
        <p:nvSpPr>
          <p:cNvPr id="205" name="Google Shape;205;p12"/>
          <p:cNvSpPr/>
          <p:nvPr/>
        </p:nvSpPr>
        <p:spPr>
          <a:xfrm>
            <a:off x="152400" y="1219200"/>
            <a:ext cx="3429000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Is that part of the large intestine that lies below the level of the junction of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ileum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with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large intestine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 </a:t>
            </a:r>
            <a:r>
              <a:rPr b="1" lang="en-US" sz="240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It is a blind-ended pouch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that is situated in the </a:t>
            </a:r>
            <a:r>
              <a:rPr b="1" lang="en-US" sz="2400" u="sng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right iliac fossa.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It is about </a:t>
            </a:r>
            <a:r>
              <a:rPr b="1"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2.5 in. (6 – 7.5 cm)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long and </a:t>
            </a:r>
            <a:r>
              <a:rPr b="1" lang="en-US" sz="2400">
                <a:solidFill>
                  <a:srgbClr val="00CC00"/>
                </a:solidFill>
                <a:latin typeface="Candara"/>
                <a:ea typeface="Candara"/>
                <a:cs typeface="Candara"/>
                <a:sym typeface="Candara"/>
              </a:rPr>
              <a:t>is completely covered with peritoneum</a:t>
            </a:r>
            <a:endParaRPr sz="2400">
              <a:solidFill>
                <a:srgbClr val="00CC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06" name="Google Shape;206;p12"/>
          <p:cNvSpPr/>
          <p:nvPr/>
        </p:nvSpPr>
        <p:spPr>
          <a:xfrm>
            <a:off x="152400" y="5276671"/>
            <a:ext cx="88392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It possesses a considerable amount of mobility, although it does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not have a mesentery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Attached to its posteromedial surface is </a:t>
            </a:r>
            <a:r>
              <a:rPr b="1"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the appendix</a:t>
            </a:r>
            <a:endParaRPr b="1"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07" name="Google Shape;207;p12"/>
          <p:cNvSpPr txBox="1"/>
          <p:nvPr>
            <p:ph idx="10" type="dt"/>
          </p:nvPr>
        </p:nvSpPr>
        <p:spPr>
          <a:xfrm>
            <a:off x="304800" y="65532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Wednesday 31 march 2021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208" name="Google Shape;208;p12"/>
          <p:cNvSpPr txBox="1"/>
          <p:nvPr>
            <p:ph idx="12" type="sldNum"/>
          </p:nvPr>
        </p:nvSpPr>
        <p:spPr>
          <a:xfrm>
            <a:off x="8077200" y="655320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0033CC"/>
                </a:solidFill>
              </a:rPr>
              <a:t>‹#›</a:t>
            </a:fld>
            <a:endParaRPr b="1">
              <a:solidFill>
                <a:srgbClr val="0033CC"/>
              </a:solidFill>
            </a:endParaRPr>
          </a:p>
        </p:txBody>
      </p:sp>
      <p:sp>
        <p:nvSpPr>
          <p:cNvPr id="209" name="Google Shape;209;p12"/>
          <p:cNvSpPr txBox="1"/>
          <p:nvPr>
            <p:ph idx="11" type="ftr"/>
          </p:nvPr>
        </p:nvSpPr>
        <p:spPr>
          <a:xfrm>
            <a:off x="2971800" y="65532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Dr Aiman Qais AL Maathidy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210" name="Google Shape;210;p12"/>
          <p:cNvSpPr/>
          <p:nvPr/>
        </p:nvSpPr>
        <p:spPr>
          <a:xfrm>
            <a:off x="152400" y="76200"/>
            <a:ext cx="2380203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Large Intestine</a:t>
            </a:r>
            <a:endParaRPr/>
          </a:p>
        </p:txBody>
      </p:sp>
      <p:pic>
        <p:nvPicPr>
          <p:cNvPr id="211" name="Google Shape;211;p12"/>
          <p:cNvPicPr preferRelativeResize="0"/>
          <p:nvPr/>
        </p:nvPicPr>
        <p:blipFill rotWithShape="1">
          <a:blip r:embed="rId3">
            <a:alphaModFix/>
          </a:blip>
          <a:srcRect b="14583" l="35724" r="21523" t="14583"/>
          <a:stretch/>
        </p:blipFill>
        <p:spPr>
          <a:xfrm>
            <a:off x="3733800" y="228600"/>
            <a:ext cx="5235388" cy="4876800"/>
          </a:xfrm>
          <a:prstGeom prst="rect">
            <a:avLst/>
          </a:prstGeom>
          <a:noFill/>
          <a:ln cap="flat" cmpd="sng" w="76200">
            <a:solidFill>
              <a:srgbClr val="00CC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"/>
          <p:cNvSpPr/>
          <p:nvPr/>
        </p:nvSpPr>
        <p:spPr>
          <a:xfrm>
            <a:off x="152400" y="1196876"/>
            <a:ext cx="3200400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terminal part of </a:t>
            </a:r>
            <a:r>
              <a:rPr b="1" lang="en-US" sz="240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the ileum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enters the large intestine at </a:t>
            </a:r>
            <a:r>
              <a:rPr b="1" lang="en-US" sz="2400">
                <a:solidFill>
                  <a:srgbClr val="00CC00"/>
                </a:solidFill>
                <a:latin typeface="Calibri"/>
                <a:ea typeface="Calibri"/>
                <a:cs typeface="Calibri"/>
                <a:sym typeface="Calibri"/>
              </a:rPr>
              <a:t>the junction of the cecum with the ascending colon. 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opening is provided with two folds, or lips, which form the so-called </a:t>
            </a:r>
            <a:r>
              <a:rPr b="1" lang="en-US" sz="24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ileocecal valve.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3"/>
          <p:cNvSpPr/>
          <p:nvPr/>
        </p:nvSpPr>
        <p:spPr>
          <a:xfrm>
            <a:off x="173765" y="685800"/>
            <a:ext cx="1314480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Cecum</a:t>
            </a:r>
            <a:endParaRPr/>
          </a:p>
        </p:txBody>
      </p:sp>
      <p:sp>
        <p:nvSpPr>
          <p:cNvPr id="218" name="Google Shape;218;p13"/>
          <p:cNvSpPr txBox="1"/>
          <p:nvPr>
            <p:ph idx="10" type="dt"/>
          </p:nvPr>
        </p:nvSpPr>
        <p:spPr>
          <a:xfrm>
            <a:off x="7162800" y="2286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Wednesday 31 march 2021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219" name="Google Shape;219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0033CC"/>
                </a:solidFill>
              </a:rPr>
              <a:t>‹#›</a:t>
            </a:fld>
            <a:endParaRPr b="1">
              <a:solidFill>
                <a:srgbClr val="0033CC"/>
              </a:solidFill>
            </a:endParaRPr>
          </a:p>
        </p:txBody>
      </p:sp>
      <p:sp>
        <p:nvSpPr>
          <p:cNvPr id="220" name="Google Shape;220;p13"/>
          <p:cNvSpPr txBox="1"/>
          <p:nvPr>
            <p:ph idx="11" type="ftr"/>
          </p:nvPr>
        </p:nvSpPr>
        <p:spPr>
          <a:xfrm>
            <a:off x="6553200" y="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Dr Aiman Qais AL Maathidy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221" name="Google Shape;221;p13"/>
          <p:cNvSpPr/>
          <p:nvPr/>
        </p:nvSpPr>
        <p:spPr>
          <a:xfrm>
            <a:off x="152400" y="76200"/>
            <a:ext cx="2496196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Large Intestine</a:t>
            </a:r>
            <a:endParaRPr/>
          </a:p>
        </p:txBody>
      </p:sp>
      <p:pic>
        <p:nvPicPr>
          <p:cNvPr id="222" name="Google Shape;222;p13"/>
          <p:cNvPicPr preferRelativeResize="0"/>
          <p:nvPr/>
        </p:nvPicPr>
        <p:blipFill rotWithShape="1">
          <a:blip r:embed="rId3">
            <a:alphaModFix/>
          </a:blip>
          <a:srcRect b="23958" l="19912" r="54904" t="36458"/>
          <a:stretch/>
        </p:blipFill>
        <p:spPr>
          <a:xfrm>
            <a:off x="3435016" y="685800"/>
            <a:ext cx="5404184" cy="4775790"/>
          </a:xfrm>
          <a:prstGeom prst="rect">
            <a:avLst/>
          </a:prstGeom>
          <a:noFill/>
          <a:ln cap="flat" cmpd="sng" w="76200">
            <a:solidFill>
              <a:srgbClr val="00CC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23" name="Google Shape;223;p13"/>
          <p:cNvSpPr/>
          <p:nvPr/>
        </p:nvSpPr>
        <p:spPr>
          <a:xfrm>
            <a:off x="152400" y="5646003"/>
            <a:ext cx="88392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Char char="✔"/>
            </a:pPr>
            <a:r>
              <a:rPr b="1"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appendix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communicates with the cavity of the cecum through an opening located below and behind the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ileocecal opening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4"/>
          <p:cNvSpPr/>
          <p:nvPr/>
        </p:nvSpPr>
        <p:spPr>
          <a:xfrm>
            <a:off x="76200" y="533400"/>
            <a:ext cx="5029200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Relations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Char char="❖"/>
            </a:pPr>
            <a:r>
              <a:rPr b="1"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Anteriorly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: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Coils of small intestine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sometimes part of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greater omentum,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and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anterior abdominal wall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 the right iliac region</a:t>
            </a:r>
            <a:endParaRPr/>
          </a:p>
        </p:txBody>
      </p:sp>
      <p:sp>
        <p:nvSpPr>
          <p:cNvPr id="229" name="Google Shape;229;p14"/>
          <p:cNvSpPr/>
          <p:nvPr/>
        </p:nvSpPr>
        <p:spPr>
          <a:xfrm>
            <a:off x="2819400" y="86380"/>
            <a:ext cx="1314480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Cecum</a:t>
            </a:r>
            <a:endParaRPr/>
          </a:p>
        </p:txBody>
      </p:sp>
      <p:pic>
        <p:nvPicPr>
          <p:cNvPr id="230" name="Google Shape;230;p14"/>
          <p:cNvPicPr preferRelativeResize="0"/>
          <p:nvPr/>
        </p:nvPicPr>
        <p:blipFill rotWithShape="1">
          <a:blip r:embed="rId3">
            <a:alphaModFix/>
          </a:blip>
          <a:srcRect b="18436" l="30468" r="22656" t="18750"/>
          <a:stretch/>
        </p:blipFill>
        <p:spPr>
          <a:xfrm>
            <a:off x="9248780" y="2819400"/>
            <a:ext cx="1952620" cy="1635319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31" name="Google Shape;231;p14"/>
          <p:cNvSpPr txBox="1"/>
          <p:nvPr>
            <p:ph idx="10" type="dt"/>
          </p:nvPr>
        </p:nvSpPr>
        <p:spPr>
          <a:xfrm>
            <a:off x="6248400" y="1841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Wednesday 31 march 2021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232" name="Google Shape;232;p14"/>
          <p:cNvSpPr txBox="1"/>
          <p:nvPr>
            <p:ph idx="12" type="sldNum"/>
          </p:nvPr>
        </p:nvSpPr>
        <p:spPr>
          <a:xfrm>
            <a:off x="8686800" y="6356350"/>
            <a:ext cx="381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0033CC"/>
                </a:solidFill>
              </a:rPr>
              <a:t>‹#›</a:t>
            </a:fld>
            <a:endParaRPr b="1">
              <a:solidFill>
                <a:srgbClr val="0033CC"/>
              </a:solidFill>
            </a:endParaRPr>
          </a:p>
        </p:txBody>
      </p:sp>
      <p:sp>
        <p:nvSpPr>
          <p:cNvPr id="233" name="Google Shape;233;p14"/>
          <p:cNvSpPr txBox="1"/>
          <p:nvPr>
            <p:ph idx="11" type="ftr"/>
          </p:nvPr>
        </p:nvSpPr>
        <p:spPr>
          <a:xfrm>
            <a:off x="5638800" y="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Dr Aiman Qais AL Maathidy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234" name="Google Shape;234;p14"/>
          <p:cNvSpPr/>
          <p:nvPr/>
        </p:nvSpPr>
        <p:spPr>
          <a:xfrm>
            <a:off x="76200" y="76200"/>
            <a:ext cx="2496196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Large Intestine</a:t>
            </a:r>
            <a:endParaRPr/>
          </a:p>
        </p:txBody>
      </p:sp>
      <p:pic>
        <p:nvPicPr>
          <p:cNvPr id="235" name="Google Shape;235;p14"/>
          <p:cNvPicPr preferRelativeResize="0"/>
          <p:nvPr/>
        </p:nvPicPr>
        <p:blipFill rotWithShape="1">
          <a:blip r:embed="rId4">
            <a:alphaModFix/>
          </a:blip>
          <a:srcRect b="24999" l="25769" r="35578" t="27083"/>
          <a:stretch/>
        </p:blipFill>
        <p:spPr>
          <a:xfrm>
            <a:off x="192158" y="3235037"/>
            <a:ext cx="4760842" cy="3318163"/>
          </a:xfrm>
          <a:prstGeom prst="rect">
            <a:avLst/>
          </a:prstGeom>
          <a:noFill/>
          <a:ln cap="flat" cmpd="sng" w="76200">
            <a:solidFill>
              <a:srgbClr val="00CC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236" name="Google Shape;236;p14"/>
          <p:cNvPicPr preferRelativeResize="0"/>
          <p:nvPr/>
        </p:nvPicPr>
        <p:blipFill rotWithShape="1">
          <a:blip r:embed="rId5">
            <a:alphaModFix/>
          </a:blip>
          <a:srcRect b="14583" l="46267" r="30893" t="13542"/>
          <a:stretch/>
        </p:blipFill>
        <p:spPr>
          <a:xfrm>
            <a:off x="5284304" y="685800"/>
            <a:ext cx="3402495" cy="6019800"/>
          </a:xfrm>
          <a:prstGeom prst="rect">
            <a:avLst/>
          </a:prstGeom>
          <a:noFill/>
          <a:ln cap="flat" cmpd="sng" w="76200">
            <a:solidFill>
              <a:srgbClr val="00CC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"/>
          <p:cNvSpPr txBox="1"/>
          <p:nvPr>
            <p:ph idx="10" type="dt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Wednesday 31 march 2021</a:t>
            </a:r>
            <a:endParaRPr/>
          </a:p>
        </p:txBody>
      </p:sp>
      <p:sp>
        <p:nvSpPr>
          <p:cNvPr id="242" name="Google Shape;242;p15"/>
          <p:cNvSpPr txBox="1"/>
          <p:nvPr>
            <p:ph idx="11" type="ftr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Dr Aiman Qais AL Maathidy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43" name="Google Shape;243;p15"/>
          <p:cNvSpPr txBox="1"/>
          <p:nvPr>
            <p:ph idx="12" type="sldNum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FF0000"/>
                </a:solidFill>
              </a:rPr>
              <a:t>‹#›</a:t>
            </a:fld>
            <a:endParaRPr b="1">
              <a:solidFill>
                <a:srgbClr val="FF0000"/>
              </a:solidFill>
            </a:endParaRPr>
          </a:p>
        </p:txBody>
      </p:sp>
      <p:sp>
        <p:nvSpPr>
          <p:cNvPr id="244" name="Google Shape;244;p15"/>
          <p:cNvSpPr/>
          <p:nvPr/>
        </p:nvSpPr>
        <p:spPr>
          <a:xfrm>
            <a:off x="76200" y="762000"/>
            <a:ext cx="3352800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Char char="❖"/>
            </a:pPr>
            <a:r>
              <a:rPr b="1"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Posteriorly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: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psoas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and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iliacus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muscles,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femoral nerve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and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lateral cutaneous nerve of the thigh.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The appendix is commonly found behind the cecum</a:t>
            </a:r>
            <a:r>
              <a:rPr i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.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1" sz="2400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1" sz="2400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Char char="❖"/>
            </a:pPr>
            <a:r>
              <a:rPr b="1"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Medially: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appendix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arises from the cecum on its medial side</a:t>
            </a:r>
            <a:endParaRPr/>
          </a:p>
        </p:txBody>
      </p:sp>
      <p:pic>
        <p:nvPicPr>
          <p:cNvPr id="245" name="Google Shape;245;p15"/>
          <p:cNvPicPr preferRelativeResize="0"/>
          <p:nvPr/>
        </p:nvPicPr>
        <p:blipFill rotWithShape="1">
          <a:blip r:embed="rId3">
            <a:alphaModFix/>
          </a:blip>
          <a:srcRect b="22187" l="30468" r="22656" t="13124"/>
          <a:stretch/>
        </p:blipFill>
        <p:spPr>
          <a:xfrm>
            <a:off x="3581400" y="914400"/>
            <a:ext cx="5389218" cy="4648200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46" name="Google Shape;246;p15"/>
          <p:cNvSpPr/>
          <p:nvPr/>
        </p:nvSpPr>
        <p:spPr>
          <a:xfrm>
            <a:off x="2819400" y="86380"/>
            <a:ext cx="1314480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Cecum</a:t>
            </a:r>
            <a:endParaRPr/>
          </a:p>
        </p:txBody>
      </p:sp>
      <p:sp>
        <p:nvSpPr>
          <p:cNvPr id="247" name="Google Shape;247;p15"/>
          <p:cNvSpPr/>
          <p:nvPr/>
        </p:nvSpPr>
        <p:spPr>
          <a:xfrm>
            <a:off x="76200" y="76200"/>
            <a:ext cx="2496196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Large Intestine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"/>
          <p:cNvSpPr/>
          <p:nvPr/>
        </p:nvSpPr>
        <p:spPr>
          <a:xfrm>
            <a:off x="138082" y="609600"/>
            <a:ext cx="8701118" cy="2308324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CC00"/>
                </a:solidFill>
                <a:latin typeface="Candara"/>
                <a:ea typeface="Candara"/>
                <a:cs typeface="Candara"/>
                <a:sym typeface="Candara"/>
              </a:rPr>
              <a:t>Lymph Drainage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lymph vessels pass through several mesenteric nodes and finally reach </a:t>
            </a:r>
            <a:r>
              <a:rPr b="1" lang="en-US" sz="2400">
                <a:solidFill>
                  <a:srgbClr val="00CC00"/>
                </a:solidFill>
                <a:latin typeface="Candara"/>
                <a:ea typeface="Candara"/>
                <a:cs typeface="Candara"/>
                <a:sym typeface="Candara"/>
              </a:rPr>
              <a:t>the superior mesenteric nodes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974806"/>
                </a:solidFill>
                <a:latin typeface="Candara"/>
                <a:ea typeface="Candara"/>
                <a:cs typeface="Candara"/>
                <a:sym typeface="Candara"/>
              </a:rPr>
              <a:t>Nerve Supply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Branches from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sympathetic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and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parasympathetic (vagus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) nerves form the </a:t>
            </a:r>
            <a:r>
              <a:rPr b="1" lang="en-US" sz="2400">
                <a:solidFill>
                  <a:srgbClr val="7030A0"/>
                </a:solidFill>
                <a:latin typeface="Candara"/>
                <a:ea typeface="Candara"/>
                <a:cs typeface="Candara"/>
                <a:sym typeface="Candara"/>
              </a:rPr>
              <a:t>superior mesenteric plexus</a:t>
            </a:r>
            <a:endParaRPr/>
          </a:p>
        </p:txBody>
      </p:sp>
      <p:pic>
        <p:nvPicPr>
          <p:cNvPr id="253" name="Google Shape;253;p16"/>
          <p:cNvPicPr preferRelativeResize="0"/>
          <p:nvPr/>
        </p:nvPicPr>
        <p:blipFill rotWithShape="1">
          <a:blip r:embed="rId3">
            <a:alphaModFix/>
          </a:blip>
          <a:srcRect b="46562" l="51563" r="25000" t="7500"/>
          <a:stretch/>
        </p:blipFill>
        <p:spPr>
          <a:xfrm>
            <a:off x="1066800" y="3048000"/>
            <a:ext cx="3157558" cy="3619614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254" name="Google Shape;254;p16"/>
          <p:cNvPicPr preferRelativeResize="0"/>
          <p:nvPr/>
        </p:nvPicPr>
        <p:blipFill rotWithShape="1">
          <a:blip r:embed="rId4">
            <a:alphaModFix/>
          </a:blip>
          <a:srcRect b="18125" l="27147" r="48241" t="30312"/>
          <a:stretch/>
        </p:blipFill>
        <p:spPr>
          <a:xfrm>
            <a:off x="4724400" y="3062262"/>
            <a:ext cx="3067937" cy="3643338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55" name="Google Shape;255;p16"/>
          <p:cNvSpPr/>
          <p:nvPr/>
        </p:nvSpPr>
        <p:spPr>
          <a:xfrm>
            <a:off x="152400" y="76200"/>
            <a:ext cx="1295400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Cecum</a:t>
            </a:r>
            <a:endParaRPr/>
          </a:p>
        </p:txBody>
      </p:sp>
      <p:sp>
        <p:nvSpPr>
          <p:cNvPr id="256" name="Google Shape;256;p16"/>
          <p:cNvSpPr txBox="1"/>
          <p:nvPr>
            <p:ph idx="10" type="dt"/>
          </p:nvPr>
        </p:nvSpPr>
        <p:spPr>
          <a:xfrm>
            <a:off x="7086600" y="2286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Wednesday 31 march 2021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257" name="Google Shape;257;p16"/>
          <p:cNvSpPr txBox="1"/>
          <p:nvPr>
            <p:ph idx="12" type="sldNum"/>
          </p:nvPr>
        </p:nvSpPr>
        <p:spPr>
          <a:xfrm>
            <a:off x="8305800" y="6356350"/>
            <a:ext cx="381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0033CC"/>
                </a:solidFill>
              </a:rPr>
              <a:t>‹#›</a:t>
            </a:fld>
            <a:endParaRPr b="1">
              <a:solidFill>
                <a:srgbClr val="0033CC"/>
              </a:solidFill>
            </a:endParaRPr>
          </a:p>
        </p:txBody>
      </p:sp>
      <p:sp>
        <p:nvSpPr>
          <p:cNvPr id="258" name="Google Shape;258;p16"/>
          <p:cNvSpPr txBox="1"/>
          <p:nvPr>
            <p:ph idx="11" type="ftr"/>
          </p:nvPr>
        </p:nvSpPr>
        <p:spPr>
          <a:xfrm>
            <a:off x="6477000" y="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Dr Aiman Qais AL Maathidy</a:t>
            </a:r>
            <a:endParaRPr b="1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"/>
          <p:cNvSpPr/>
          <p:nvPr/>
        </p:nvSpPr>
        <p:spPr>
          <a:xfrm>
            <a:off x="228600" y="76200"/>
            <a:ext cx="1664238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Appendix</a:t>
            </a:r>
            <a:endParaRPr/>
          </a:p>
        </p:txBody>
      </p:sp>
      <p:sp>
        <p:nvSpPr>
          <p:cNvPr id="264" name="Google Shape;264;p17"/>
          <p:cNvSpPr/>
          <p:nvPr/>
        </p:nvSpPr>
        <p:spPr>
          <a:xfrm>
            <a:off x="228600" y="914412"/>
            <a:ext cx="4800600" cy="37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2400"/>
              <a:buFont typeface="Noto Sans Symbols"/>
              <a:buChar char="✔"/>
            </a:pPr>
            <a:r>
              <a:rPr b="1" i="1" lang="en-US" sz="2400">
                <a:solidFill>
                  <a:srgbClr val="953734"/>
                </a:solidFill>
                <a:latin typeface="Candara"/>
                <a:ea typeface="Candara"/>
                <a:cs typeface="Candara"/>
                <a:sym typeface="Candara"/>
              </a:rPr>
              <a:t>Is a narrow, muscular tube containing a large amount of lymphoid tissue</a:t>
            </a:r>
            <a:r>
              <a:rPr b="1" lang="en-US" sz="2400">
                <a:solidFill>
                  <a:srgbClr val="953734"/>
                </a:solidFill>
                <a:latin typeface="Candara"/>
                <a:ea typeface="Candara"/>
                <a:cs typeface="Candara"/>
                <a:sym typeface="Candara"/>
              </a:rPr>
              <a:t>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It varies in length from </a:t>
            </a:r>
            <a:r>
              <a:rPr b="1"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(6 to 9cm)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base is attached to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posteromedial surface of the cecum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about 1 in. </a:t>
            </a:r>
            <a:r>
              <a:rPr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(</a:t>
            </a:r>
            <a:r>
              <a:rPr b="1"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2.5 cm</a:t>
            </a:r>
            <a:r>
              <a:rPr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)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below </a:t>
            </a:r>
            <a:r>
              <a:rPr b="1" lang="en-US" sz="24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the ileocecal junction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. </a:t>
            </a:r>
            <a:endParaRPr/>
          </a:p>
        </p:txBody>
      </p:sp>
      <p:sp>
        <p:nvSpPr>
          <p:cNvPr id="265" name="Google Shape;265;p17"/>
          <p:cNvSpPr txBox="1"/>
          <p:nvPr>
            <p:ph idx="10" type="dt"/>
          </p:nvPr>
        </p:nvSpPr>
        <p:spPr>
          <a:xfrm>
            <a:off x="6705600" y="3048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Wednesday 31 march 2021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266" name="Google Shape;266;p17"/>
          <p:cNvSpPr txBox="1"/>
          <p:nvPr>
            <p:ph idx="12" type="sldNum"/>
          </p:nvPr>
        </p:nvSpPr>
        <p:spPr>
          <a:xfrm>
            <a:off x="8305800" y="6356350"/>
            <a:ext cx="381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0033CC"/>
                </a:solidFill>
              </a:rPr>
              <a:t>‹#›</a:t>
            </a:fld>
            <a:endParaRPr b="1">
              <a:solidFill>
                <a:srgbClr val="0033CC"/>
              </a:solidFill>
            </a:endParaRPr>
          </a:p>
        </p:txBody>
      </p:sp>
      <p:sp>
        <p:nvSpPr>
          <p:cNvPr id="267" name="Google Shape;267;p17"/>
          <p:cNvSpPr txBox="1"/>
          <p:nvPr>
            <p:ph idx="11" type="ftr"/>
          </p:nvPr>
        </p:nvSpPr>
        <p:spPr>
          <a:xfrm>
            <a:off x="6172200" y="920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Dr Aiman Qais AL Maathidy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268" name="Google Shape;268;p17"/>
          <p:cNvSpPr/>
          <p:nvPr/>
        </p:nvSpPr>
        <p:spPr>
          <a:xfrm>
            <a:off x="3581400" y="76200"/>
            <a:ext cx="2496196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Large Intestine</a:t>
            </a:r>
            <a:endParaRPr/>
          </a:p>
        </p:txBody>
      </p:sp>
      <p:sp>
        <p:nvSpPr>
          <p:cNvPr id="269" name="Google Shape;269;p17"/>
          <p:cNvSpPr/>
          <p:nvPr/>
        </p:nvSpPr>
        <p:spPr>
          <a:xfrm>
            <a:off x="533400" y="5525353"/>
            <a:ext cx="4191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remainder of the appendix is free. </a:t>
            </a:r>
            <a:endParaRPr/>
          </a:p>
        </p:txBody>
      </p:sp>
      <p:pic>
        <p:nvPicPr>
          <p:cNvPr id="270" name="Google Shape;270;p17"/>
          <p:cNvPicPr preferRelativeResize="0"/>
          <p:nvPr/>
        </p:nvPicPr>
        <p:blipFill rotWithShape="1">
          <a:blip r:embed="rId3">
            <a:alphaModFix/>
          </a:blip>
          <a:srcRect b="15625" l="40995" r="24451" t="12500"/>
          <a:stretch/>
        </p:blipFill>
        <p:spPr>
          <a:xfrm>
            <a:off x="4724400" y="914400"/>
            <a:ext cx="4300330" cy="5029200"/>
          </a:xfrm>
          <a:prstGeom prst="rect">
            <a:avLst/>
          </a:prstGeom>
          <a:noFill/>
          <a:ln cap="flat" cmpd="sng" w="76200">
            <a:solidFill>
              <a:srgbClr val="00CC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8"/>
          <p:cNvSpPr txBox="1"/>
          <p:nvPr>
            <p:ph idx="10" type="dt"/>
          </p:nvPr>
        </p:nvSpPr>
        <p:spPr>
          <a:xfrm>
            <a:off x="6477000" y="3048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Wednesday 31 march 2021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76" name="Google Shape;276;p18"/>
          <p:cNvSpPr txBox="1"/>
          <p:nvPr>
            <p:ph idx="11" type="ftr"/>
          </p:nvPr>
        </p:nvSpPr>
        <p:spPr>
          <a:xfrm>
            <a:off x="5867400" y="920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Dr Aiman Qais AL Maathidy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77" name="Google Shape;277;p18"/>
          <p:cNvSpPr txBox="1"/>
          <p:nvPr>
            <p:ph idx="12" type="sldNum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FF0000"/>
                </a:solidFill>
              </a:rPr>
              <a:t>‹#›</a:t>
            </a:fld>
            <a:endParaRPr b="1">
              <a:solidFill>
                <a:srgbClr val="FF0000"/>
              </a:solidFill>
            </a:endParaRPr>
          </a:p>
        </p:txBody>
      </p:sp>
      <p:sp>
        <p:nvSpPr>
          <p:cNvPr id="278" name="Google Shape;278;p18"/>
          <p:cNvSpPr/>
          <p:nvPr/>
        </p:nvSpPr>
        <p:spPr>
          <a:xfrm>
            <a:off x="76200" y="609600"/>
            <a:ext cx="906780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It has a </a:t>
            </a:r>
            <a:r>
              <a:rPr b="1" i="1" lang="en-US" sz="2400">
                <a:solidFill>
                  <a:srgbClr val="00CC00"/>
                </a:solidFill>
                <a:latin typeface="Candara"/>
                <a:ea typeface="Candara"/>
                <a:cs typeface="Candara"/>
                <a:sym typeface="Candara"/>
              </a:rPr>
              <a:t>complete peritoneal covering</a:t>
            </a:r>
            <a:r>
              <a:rPr i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which is attached to the mesentery of the small intestine by a short mesentery of its own</a:t>
            </a:r>
            <a:r>
              <a:rPr lang="en-US" sz="24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, </a:t>
            </a:r>
            <a:r>
              <a:rPr b="1" lang="en-US" sz="24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the mesoappendix</a:t>
            </a:r>
            <a:r>
              <a:rPr lang="en-US" sz="24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. 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mesoappendix contains the </a:t>
            </a:r>
            <a:r>
              <a:rPr b="1"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appendicular vessels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and nerves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79" name="Google Shape;279;p18"/>
          <p:cNvSpPr/>
          <p:nvPr/>
        </p:nvSpPr>
        <p:spPr>
          <a:xfrm>
            <a:off x="146070" y="76200"/>
            <a:ext cx="1606530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Appendix</a:t>
            </a:r>
            <a:endParaRPr/>
          </a:p>
        </p:txBody>
      </p:sp>
      <p:sp>
        <p:nvSpPr>
          <p:cNvPr id="280" name="Google Shape;280;p18"/>
          <p:cNvSpPr/>
          <p:nvPr/>
        </p:nvSpPr>
        <p:spPr>
          <a:xfrm>
            <a:off x="3352800" y="76200"/>
            <a:ext cx="2380203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Large Intestine</a:t>
            </a:r>
            <a:endParaRPr/>
          </a:p>
        </p:txBody>
      </p:sp>
      <p:pic>
        <p:nvPicPr>
          <p:cNvPr id="281" name="Google Shape;281;p18"/>
          <p:cNvPicPr preferRelativeResize="0"/>
          <p:nvPr/>
        </p:nvPicPr>
        <p:blipFill rotWithShape="1">
          <a:blip r:embed="rId3">
            <a:alphaModFix/>
          </a:blip>
          <a:srcRect b="15624" l="28125" r="27342" t="24375"/>
          <a:stretch/>
        </p:blipFill>
        <p:spPr>
          <a:xfrm>
            <a:off x="10134600" y="3505200"/>
            <a:ext cx="2532062" cy="2209800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http://www.med.uc.edu/labmanuals/GA/GASTROINTESTINAL-ENDOCRINE-REPRODUCTION/index_files/image035.jpg" id="282" name="Google Shape;282;p18"/>
          <p:cNvPicPr preferRelativeResize="0"/>
          <p:nvPr/>
        </p:nvPicPr>
        <p:blipFill rotWithShape="1">
          <a:blip r:embed="rId4">
            <a:alphaModFix/>
          </a:blip>
          <a:srcRect b="25319" l="0" r="0" t="0"/>
          <a:stretch/>
        </p:blipFill>
        <p:spPr>
          <a:xfrm>
            <a:off x="1752600" y="2294106"/>
            <a:ext cx="5316415" cy="4411494"/>
          </a:xfrm>
          <a:prstGeom prst="rect">
            <a:avLst/>
          </a:prstGeom>
          <a:noFill/>
          <a:ln cap="flat" cmpd="sng" w="57150">
            <a:solidFill>
              <a:srgbClr val="0033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9"/>
          <p:cNvSpPr/>
          <p:nvPr/>
        </p:nvSpPr>
        <p:spPr>
          <a:xfrm>
            <a:off x="76200" y="609600"/>
            <a:ext cx="876300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appendix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lies in </a:t>
            </a:r>
            <a:r>
              <a:rPr b="1" lang="en-US" sz="24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the right iliac fossa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and in relation to the anterior abdominal wall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its base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is situated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one third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of the way up the line joining </a:t>
            </a:r>
            <a:r>
              <a:rPr b="1" lang="en-US" sz="24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the right anterior superior iliac spine to the umbilicus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(</a:t>
            </a:r>
            <a:r>
              <a:rPr b="1" i="1"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McBurney's point). </a:t>
            </a:r>
            <a:endParaRPr/>
          </a:p>
        </p:txBody>
      </p:sp>
      <p:pic>
        <p:nvPicPr>
          <p:cNvPr id="288" name="Google Shape;288;p19"/>
          <p:cNvPicPr preferRelativeResize="0"/>
          <p:nvPr/>
        </p:nvPicPr>
        <p:blipFill rotWithShape="1">
          <a:blip r:embed="rId3">
            <a:alphaModFix/>
          </a:blip>
          <a:srcRect b="16981" l="27539" r="26758" t="36086"/>
          <a:stretch/>
        </p:blipFill>
        <p:spPr>
          <a:xfrm>
            <a:off x="3429000" y="2438400"/>
            <a:ext cx="5480311" cy="3517214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89" name="Google Shape;289;p19"/>
          <p:cNvSpPr txBox="1"/>
          <p:nvPr>
            <p:ph idx="10" type="dt"/>
          </p:nvPr>
        </p:nvSpPr>
        <p:spPr>
          <a:xfrm>
            <a:off x="6858000" y="2286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Wednesday 31 march 2021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290" name="Google Shape;290;p19"/>
          <p:cNvSpPr txBox="1"/>
          <p:nvPr>
            <p:ph idx="12" type="sldNum"/>
          </p:nvPr>
        </p:nvSpPr>
        <p:spPr>
          <a:xfrm>
            <a:off x="1600200" y="6248400"/>
            <a:ext cx="53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0033CC"/>
                </a:solidFill>
              </a:rPr>
              <a:t>‹#›</a:t>
            </a:fld>
            <a:endParaRPr b="1">
              <a:solidFill>
                <a:srgbClr val="0033CC"/>
              </a:solidFill>
            </a:endParaRPr>
          </a:p>
        </p:txBody>
      </p:sp>
      <p:sp>
        <p:nvSpPr>
          <p:cNvPr id="291" name="Google Shape;291;p19"/>
          <p:cNvSpPr txBox="1"/>
          <p:nvPr>
            <p:ph idx="11" type="ftr"/>
          </p:nvPr>
        </p:nvSpPr>
        <p:spPr>
          <a:xfrm>
            <a:off x="6248400" y="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Dr Aiman Qais AL Maathidy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292" name="Google Shape;292;p19"/>
          <p:cNvSpPr/>
          <p:nvPr/>
        </p:nvSpPr>
        <p:spPr>
          <a:xfrm>
            <a:off x="3352800" y="76200"/>
            <a:ext cx="2496196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Large Intestine</a:t>
            </a:r>
            <a:endParaRPr/>
          </a:p>
        </p:txBody>
      </p:sp>
      <p:sp>
        <p:nvSpPr>
          <p:cNvPr id="293" name="Google Shape;293;p19"/>
          <p:cNvSpPr/>
          <p:nvPr/>
        </p:nvSpPr>
        <p:spPr>
          <a:xfrm>
            <a:off x="76200" y="86380"/>
            <a:ext cx="1664238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Appendix</a:t>
            </a:r>
            <a:endParaRPr/>
          </a:p>
        </p:txBody>
      </p:sp>
      <p:sp>
        <p:nvSpPr>
          <p:cNvPr id="294" name="Google Shape;294;p19"/>
          <p:cNvSpPr/>
          <p:nvPr/>
        </p:nvSpPr>
        <p:spPr>
          <a:xfrm>
            <a:off x="76200" y="2209800"/>
            <a:ext cx="3200400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Inside the abdomen, the base of the appendix is easily found by identifying </a:t>
            </a:r>
            <a:r>
              <a:rPr b="1" lang="en-US" sz="2400">
                <a:solidFill>
                  <a:srgbClr val="00CC00"/>
                </a:solidFill>
                <a:latin typeface="Candara"/>
                <a:ea typeface="Candara"/>
                <a:cs typeface="Candara"/>
                <a:sym typeface="Candara"/>
              </a:rPr>
              <a:t>the teniae coli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of the cecum and tracing them to the base of the appendix, where they converge to form a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continuous longitudinal muscle coat.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/>
          <p:nvPr/>
        </p:nvSpPr>
        <p:spPr>
          <a:xfrm>
            <a:off x="152400" y="76200"/>
            <a:ext cx="3124200" cy="523220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 u="none" cap="none" strike="noStrike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Jejunum and Ileum</a:t>
            </a: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52400" y="950416"/>
            <a:ext cx="3505200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b="1" i="0" lang="en-US" sz="2400" u="none" cap="none" strike="noStrik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jejunum</a:t>
            </a:r>
            <a:r>
              <a:rPr b="0" i="0" lang="en-US" sz="2400" u="none" cap="none" strike="noStrik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b="1" i="0" lang="en-US" sz="2400" u="none" cap="none" strike="noStrike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ileum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measure about </a:t>
            </a:r>
            <a:r>
              <a:rPr b="1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20 ft (6 m)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long; the </a:t>
            </a:r>
            <a:r>
              <a:rPr b="1" i="0" lang="en-US" sz="2400" u="none" cap="none" strike="noStrike">
                <a:solidFill>
                  <a:srgbClr val="00CC00"/>
                </a:solidFill>
                <a:latin typeface="Calibri"/>
                <a:ea typeface="Calibri"/>
                <a:cs typeface="Calibri"/>
                <a:sym typeface="Calibri"/>
              </a:rPr>
              <a:t>upper two fifths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this length make up the jejunum.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b="1" i="0" lang="en-US" sz="2400" u="none" cap="none" strike="noStrik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jejunum</a:t>
            </a:r>
            <a:r>
              <a:rPr b="0" i="0" lang="en-US" sz="2400" u="none" cap="none" strike="noStrik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begins at the </a:t>
            </a:r>
            <a:r>
              <a:rPr b="1" i="0" lang="en-US" sz="2400" u="none" cap="none" strike="noStrike">
                <a:solidFill>
                  <a:srgbClr val="F60AC9"/>
                </a:solidFill>
                <a:latin typeface="Calibri"/>
                <a:ea typeface="Calibri"/>
                <a:cs typeface="Calibri"/>
                <a:sym typeface="Calibri"/>
              </a:rPr>
              <a:t>duodenojejunal flexure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the ileum ends at </a:t>
            </a:r>
            <a:r>
              <a:rPr b="1" i="0" lang="en-US" sz="2400" u="none" cap="none" strike="noStrike">
                <a:solidFill>
                  <a:srgbClr val="F60AC9"/>
                </a:solidFill>
                <a:latin typeface="Calibri"/>
                <a:ea typeface="Calibri"/>
                <a:cs typeface="Calibri"/>
                <a:sym typeface="Calibri"/>
              </a:rPr>
              <a:t>the ileocecal junction</a:t>
            </a:r>
            <a:endParaRPr b="1" i="0" sz="2400" u="none" cap="none" strike="noStrike">
              <a:solidFill>
                <a:srgbClr val="F60AC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28600" y="5276671"/>
            <a:ext cx="82296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b="0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coils of </a:t>
            </a:r>
            <a:r>
              <a:rPr b="1" i="0" lang="en-US" sz="2400" u="none" cap="none" strike="noStrike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jejunum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and </a:t>
            </a:r>
            <a:r>
              <a:rPr b="1" i="0" lang="en-US" sz="2400" u="none" cap="none" strike="noStrike">
                <a:solidFill>
                  <a:srgbClr val="E36C09"/>
                </a:solidFill>
                <a:latin typeface="Candara"/>
                <a:ea typeface="Candara"/>
                <a:cs typeface="Candara"/>
                <a:sym typeface="Candara"/>
              </a:rPr>
              <a:t>ileum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are freely mobile and are attached to the </a:t>
            </a:r>
            <a:r>
              <a:rPr b="1" i="0" lang="en-US" sz="2400" u="none" cap="none" strike="noStrike">
                <a:solidFill>
                  <a:srgbClr val="7030A0"/>
                </a:solidFill>
                <a:latin typeface="Candara"/>
                <a:ea typeface="Candara"/>
                <a:cs typeface="Candara"/>
                <a:sym typeface="Candara"/>
              </a:rPr>
              <a:t>posterior abdominal wall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by a fan-shaped fold of peritoneum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known as </a:t>
            </a:r>
            <a:r>
              <a:rPr b="1" i="0" lang="en-US" sz="2400" u="none" cap="none" strike="noStrike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the mesentery of the small intestine </a:t>
            </a:r>
            <a:endParaRPr b="1" i="0" sz="2400" u="none" cap="none" strike="noStrike">
              <a:solidFill>
                <a:srgbClr val="0033CC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b="17500" l="28125" r="50194" t="48750"/>
          <a:stretch/>
        </p:blipFill>
        <p:spPr>
          <a:xfrm>
            <a:off x="3810000" y="152400"/>
            <a:ext cx="5156200" cy="5016843"/>
          </a:xfrm>
          <a:prstGeom prst="rect">
            <a:avLst/>
          </a:prstGeom>
          <a:noFill/>
          <a:ln cap="flat" cmpd="sng" w="5715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00" name="Google Shape;100;p2"/>
          <p:cNvSpPr txBox="1"/>
          <p:nvPr>
            <p:ph idx="10" type="dt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Wednesday 31 march 2021</a:t>
            </a:r>
            <a:endParaRPr b="1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1" name="Google Shape;101;p2"/>
          <p:cNvSpPr txBox="1"/>
          <p:nvPr>
            <p:ph idx="12" type="sldNum"/>
          </p:nvPr>
        </p:nvSpPr>
        <p:spPr>
          <a:xfrm>
            <a:off x="8382000" y="6492875"/>
            <a:ext cx="30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‹#›</a:t>
            </a:fld>
            <a:endParaRPr b="1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2" name="Google Shape;102;p2"/>
          <p:cNvSpPr txBox="1"/>
          <p:nvPr>
            <p:ph idx="11" type="ftr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Dr Aiman Qais AL Maathidy</a:t>
            </a:r>
            <a:endParaRPr b="1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 b="26041" l="26354" r="35578" t="27083"/>
          <a:stretch/>
        </p:blipFill>
        <p:spPr>
          <a:xfrm>
            <a:off x="9753600" y="4038600"/>
            <a:ext cx="2667000" cy="1846385"/>
          </a:xfrm>
          <a:prstGeom prst="rect">
            <a:avLst/>
          </a:prstGeom>
          <a:noFill/>
          <a:ln cap="flat" cmpd="sng" w="7620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0"/>
          <p:cNvSpPr/>
          <p:nvPr/>
        </p:nvSpPr>
        <p:spPr>
          <a:xfrm>
            <a:off x="76200" y="609600"/>
            <a:ext cx="4662518" cy="60016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tip of the appendix is subject to a considerable range of movement and may be found in the following positions: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b="1" lang="en-US" sz="24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(A) hanging down into the pelvis against the right pelvic wall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(B) coiled up behind the cecum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60AC9"/>
                </a:solidFill>
                <a:latin typeface="Candara"/>
                <a:ea typeface="Candara"/>
                <a:cs typeface="Candara"/>
                <a:sym typeface="Candara"/>
              </a:rPr>
              <a:t>(C) projecting upward along the lateral side of the cecum</a:t>
            </a:r>
            <a:r>
              <a:rPr b="1" lang="en-US" sz="2400">
                <a:solidFill>
                  <a:srgbClr val="FFC000"/>
                </a:solidFill>
                <a:latin typeface="Candara"/>
                <a:ea typeface="Candara"/>
                <a:cs typeface="Candara"/>
                <a:sym typeface="Candara"/>
              </a:rPr>
              <a:t>,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and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CC00"/>
                </a:solidFill>
                <a:latin typeface="Candara"/>
                <a:ea typeface="Candara"/>
                <a:cs typeface="Candara"/>
                <a:sym typeface="Candara"/>
              </a:rPr>
              <a:t>(D) in front of or behind the terminal part of the ileum</a:t>
            </a:r>
            <a:r>
              <a:rPr b="1" i="1" lang="en-US" sz="240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400">
              <a:solidFill>
                <a:srgbClr val="C0000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first and second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positions are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most common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sites</a:t>
            </a:r>
            <a:endParaRPr/>
          </a:p>
        </p:txBody>
      </p:sp>
      <p:sp>
        <p:nvSpPr>
          <p:cNvPr id="300" name="Google Shape;300;p20"/>
          <p:cNvSpPr/>
          <p:nvPr/>
        </p:nvSpPr>
        <p:spPr>
          <a:xfrm>
            <a:off x="152400" y="76200"/>
            <a:ext cx="1664238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Appendix</a:t>
            </a:r>
            <a:endParaRPr/>
          </a:p>
        </p:txBody>
      </p:sp>
      <p:pic>
        <p:nvPicPr>
          <p:cNvPr descr="C:\Users\AYMAN\Pictures\صورة1.jpg" id="301" name="Google Shape;30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2590800"/>
            <a:ext cx="2495333" cy="2202604"/>
          </a:xfrm>
          <a:prstGeom prst="rect">
            <a:avLst/>
          </a:prstGeom>
          <a:noFill/>
          <a:ln cap="flat" cmpd="sng" w="57150">
            <a:solidFill>
              <a:srgbClr val="0033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2" name="Google Shape;302;p20"/>
          <p:cNvSpPr txBox="1"/>
          <p:nvPr>
            <p:ph idx="10" type="dt"/>
          </p:nvPr>
        </p:nvSpPr>
        <p:spPr>
          <a:xfrm>
            <a:off x="304800" y="65532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Wednesday 31 march 2021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303" name="Google Shape;303;p20"/>
          <p:cNvSpPr txBox="1"/>
          <p:nvPr>
            <p:ph idx="12" type="sldNum"/>
          </p:nvPr>
        </p:nvSpPr>
        <p:spPr>
          <a:xfrm>
            <a:off x="6400800" y="65532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0033CC"/>
                </a:solidFill>
              </a:rPr>
              <a:t>‹#›</a:t>
            </a:fld>
            <a:endParaRPr b="1">
              <a:solidFill>
                <a:srgbClr val="0033CC"/>
              </a:solidFill>
            </a:endParaRPr>
          </a:p>
        </p:txBody>
      </p:sp>
      <p:sp>
        <p:nvSpPr>
          <p:cNvPr id="304" name="Google Shape;304;p20"/>
          <p:cNvSpPr txBox="1"/>
          <p:nvPr>
            <p:ph idx="11" type="ftr"/>
          </p:nvPr>
        </p:nvSpPr>
        <p:spPr>
          <a:xfrm>
            <a:off x="2971800" y="65532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Dr Aiman Qais AL Maathidy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305" name="Google Shape;305;p20"/>
          <p:cNvSpPr/>
          <p:nvPr/>
        </p:nvSpPr>
        <p:spPr>
          <a:xfrm>
            <a:off x="1968694" y="147935"/>
            <a:ext cx="618470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Common Positions of the Tip of the Appendix</a:t>
            </a:r>
            <a:endParaRPr/>
          </a:p>
        </p:txBody>
      </p:sp>
      <p:pic>
        <p:nvPicPr>
          <p:cNvPr id="306" name="Google Shape;306;p20"/>
          <p:cNvPicPr preferRelativeResize="0"/>
          <p:nvPr/>
        </p:nvPicPr>
        <p:blipFill rotWithShape="1">
          <a:blip r:embed="rId4">
            <a:alphaModFix/>
          </a:blip>
          <a:srcRect b="10417" l="41581" r="25036" t="18750"/>
          <a:stretch/>
        </p:blipFill>
        <p:spPr>
          <a:xfrm>
            <a:off x="4763620" y="1066800"/>
            <a:ext cx="4151779" cy="4953000"/>
          </a:xfrm>
          <a:prstGeom prst="rect">
            <a:avLst/>
          </a:prstGeom>
          <a:noFill/>
          <a:ln cap="flat" cmpd="sng" w="76200">
            <a:solidFill>
              <a:srgbClr val="00CC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1"/>
          <p:cNvSpPr/>
          <p:nvPr/>
        </p:nvSpPr>
        <p:spPr>
          <a:xfrm>
            <a:off x="76200" y="76200"/>
            <a:ext cx="1606530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Appendix</a:t>
            </a:r>
            <a:endParaRPr/>
          </a:p>
        </p:txBody>
      </p:sp>
      <p:pic>
        <p:nvPicPr>
          <p:cNvPr id="312" name="Google Shape;312;p21"/>
          <p:cNvPicPr preferRelativeResize="0"/>
          <p:nvPr/>
        </p:nvPicPr>
        <p:blipFill rotWithShape="1">
          <a:blip r:embed="rId3">
            <a:alphaModFix/>
          </a:blip>
          <a:srcRect b="18125" l="27147" r="48241" t="30312"/>
          <a:stretch/>
        </p:blipFill>
        <p:spPr>
          <a:xfrm>
            <a:off x="3886200" y="609600"/>
            <a:ext cx="4955843" cy="5885328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13" name="Google Shape;313;p21"/>
          <p:cNvSpPr txBox="1"/>
          <p:nvPr>
            <p:ph idx="10" type="dt"/>
          </p:nvPr>
        </p:nvSpPr>
        <p:spPr>
          <a:xfrm>
            <a:off x="7010400" y="3048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Wednesday 31 march 2021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314" name="Google Shape;314;p21"/>
          <p:cNvSpPr txBox="1"/>
          <p:nvPr>
            <p:ph idx="12" type="sldNum"/>
          </p:nvPr>
        </p:nvSpPr>
        <p:spPr>
          <a:xfrm>
            <a:off x="68580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0033CC"/>
                </a:solidFill>
              </a:rPr>
              <a:t>‹#›</a:t>
            </a:fld>
            <a:endParaRPr b="1">
              <a:solidFill>
                <a:srgbClr val="0033CC"/>
              </a:solidFill>
            </a:endParaRPr>
          </a:p>
        </p:txBody>
      </p:sp>
      <p:sp>
        <p:nvSpPr>
          <p:cNvPr id="315" name="Google Shape;315;p21"/>
          <p:cNvSpPr txBox="1"/>
          <p:nvPr>
            <p:ph idx="11" type="ftr"/>
          </p:nvPr>
        </p:nvSpPr>
        <p:spPr>
          <a:xfrm>
            <a:off x="6400800" y="762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Dr Aiman Qais AL Maathidy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316" name="Google Shape;316;p21"/>
          <p:cNvSpPr/>
          <p:nvPr/>
        </p:nvSpPr>
        <p:spPr>
          <a:xfrm>
            <a:off x="152400" y="1066800"/>
            <a:ext cx="3429000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CC00"/>
                </a:solidFill>
                <a:latin typeface="Candara"/>
                <a:ea typeface="Candara"/>
                <a:cs typeface="Candara"/>
                <a:sym typeface="Candara"/>
              </a:rPr>
              <a:t>Lymph Drainage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lymph vessels drain into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one or two nodes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lying in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mesoappendix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and then eventually into </a:t>
            </a:r>
            <a:r>
              <a:rPr b="1" lang="en-US" sz="2400">
                <a:solidFill>
                  <a:srgbClr val="00CC00"/>
                </a:solidFill>
                <a:latin typeface="Candara"/>
                <a:ea typeface="Candara"/>
                <a:cs typeface="Candara"/>
                <a:sym typeface="Candara"/>
              </a:rPr>
              <a:t>the superior mesenteric nodes</a:t>
            </a:r>
            <a:endParaRPr b="1"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2"/>
          <p:cNvSpPr/>
          <p:nvPr/>
        </p:nvSpPr>
        <p:spPr>
          <a:xfrm>
            <a:off x="152400" y="127575"/>
            <a:ext cx="2650084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Ascending Colon</a:t>
            </a:r>
            <a:endParaRPr/>
          </a:p>
        </p:txBody>
      </p:sp>
      <p:sp>
        <p:nvSpPr>
          <p:cNvPr id="322" name="Google Shape;322;p22"/>
          <p:cNvSpPr/>
          <p:nvPr/>
        </p:nvSpPr>
        <p:spPr>
          <a:xfrm>
            <a:off x="76200" y="685800"/>
            <a:ext cx="4191000" cy="60016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Is about </a:t>
            </a:r>
            <a:r>
              <a:rPr b="1"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5 in. (13 cm)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long and lies in the </a:t>
            </a:r>
            <a:r>
              <a:rPr b="1" lang="en-US" sz="24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right lower quadrant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It extends upward from the </a:t>
            </a:r>
            <a:r>
              <a:rPr b="1" lang="en-US" sz="2400">
                <a:solidFill>
                  <a:srgbClr val="00CC00"/>
                </a:solidFill>
                <a:latin typeface="Candara"/>
                <a:ea typeface="Candara"/>
                <a:cs typeface="Candara"/>
                <a:sym typeface="Candara"/>
              </a:rPr>
              <a:t>cecum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to the inferior surface of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right lobe of the liver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where it turns to the left, forming </a:t>
            </a:r>
            <a:r>
              <a:rPr b="1" lang="en-US" sz="24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the right colic flexure</a:t>
            </a:r>
            <a:r>
              <a:rPr lang="en-US" sz="24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,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and becomes continuous with </a:t>
            </a:r>
            <a:r>
              <a:rPr b="1" lang="en-US" sz="240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the transverse colon.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peritoneum covers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front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and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sides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of the ascending colon, binding it to the posterior abdominal wall.</a:t>
            </a:r>
            <a:endParaRPr/>
          </a:p>
        </p:txBody>
      </p:sp>
      <p:pic>
        <p:nvPicPr>
          <p:cNvPr id="323" name="Google Shape;323;p22"/>
          <p:cNvPicPr preferRelativeResize="0"/>
          <p:nvPr/>
        </p:nvPicPr>
        <p:blipFill rotWithShape="1">
          <a:blip r:embed="rId3">
            <a:alphaModFix/>
          </a:blip>
          <a:srcRect b="17498" l="31055" r="22070" t="13124"/>
          <a:stretch/>
        </p:blipFill>
        <p:spPr>
          <a:xfrm>
            <a:off x="6396680" y="3124200"/>
            <a:ext cx="2508067" cy="2319962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24" name="Google Shape;324;p22"/>
          <p:cNvSpPr txBox="1"/>
          <p:nvPr>
            <p:ph idx="10" type="dt"/>
          </p:nvPr>
        </p:nvSpPr>
        <p:spPr>
          <a:xfrm>
            <a:off x="6553200" y="2286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Wednesday 31 march 2021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325" name="Google Shape;325;p22"/>
          <p:cNvSpPr txBox="1"/>
          <p:nvPr>
            <p:ph idx="12" type="sldNum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0033CC"/>
                </a:solidFill>
              </a:rPr>
              <a:t>‹#›</a:t>
            </a:fld>
            <a:endParaRPr b="1">
              <a:solidFill>
                <a:srgbClr val="0033CC"/>
              </a:solidFill>
            </a:endParaRPr>
          </a:p>
        </p:txBody>
      </p:sp>
      <p:sp>
        <p:nvSpPr>
          <p:cNvPr id="326" name="Google Shape;326;p22"/>
          <p:cNvSpPr txBox="1"/>
          <p:nvPr>
            <p:ph idx="11" type="ftr"/>
          </p:nvPr>
        </p:nvSpPr>
        <p:spPr>
          <a:xfrm>
            <a:off x="5943600" y="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Dr Aiman Qais AL Maathidy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327" name="Google Shape;327;p22"/>
          <p:cNvSpPr/>
          <p:nvPr/>
        </p:nvSpPr>
        <p:spPr>
          <a:xfrm>
            <a:off x="3124200" y="76200"/>
            <a:ext cx="2380203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Large Intestine</a:t>
            </a:r>
            <a:endParaRPr/>
          </a:p>
        </p:txBody>
      </p:sp>
      <p:pic>
        <p:nvPicPr>
          <p:cNvPr id="328" name="Google Shape;328;p22"/>
          <p:cNvPicPr preferRelativeResize="0"/>
          <p:nvPr/>
        </p:nvPicPr>
        <p:blipFill rotWithShape="1">
          <a:blip r:embed="rId4">
            <a:alphaModFix/>
          </a:blip>
          <a:srcRect b="8333" l="34554" r="29720" t="20833"/>
          <a:stretch/>
        </p:blipFill>
        <p:spPr>
          <a:xfrm>
            <a:off x="4267200" y="1066800"/>
            <a:ext cx="4800600" cy="5351489"/>
          </a:xfrm>
          <a:prstGeom prst="rect">
            <a:avLst/>
          </a:prstGeom>
          <a:noFill/>
          <a:ln cap="flat" cmpd="sng" w="76200">
            <a:solidFill>
              <a:srgbClr val="00CC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3"/>
          <p:cNvSpPr/>
          <p:nvPr/>
        </p:nvSpPr>
        <p:spPr>
          <a:xfrm>
            <a:off x="76200" y="609600"/>
            <a:ext cx="8915400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Relations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Char char="❖"/>
            </a:pPr>
            <a:r>
              <a:rPr b="1"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Anteriorly: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Coils of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small intestine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greater omentum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and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anterior abdominal wall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Char char="❖"/>
            </a:pPr>
            <a:r>
              <a:rPr b="1"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Posteriorly: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iliacus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iliac crest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quadratus lumborum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origin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of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transversus abdominis muscle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and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lower pole of the right kidney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.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iliohypogastric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and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ilioinguinal nerves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cross behind it </a:t>
            </a:r>
            <a:endParaRPr/>
          </a:p>
        </p:txBody>
      </p:sp>
      <p:sp>
        <p:nvSpPr>
          <p:cNvPr id="334" name="Google Shape;334;p23"/>
          <p:cNvSpPr/>
          <p:nvPr/>
        </p:nvSpPr>
        <p:spPr>
          <a:xfrm>
            <a:off x="76200" y="113265"/>
            <a:ext cx="2650084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Ascending Colon</a:t>
            </a:r>
            <a:endParaRPr/>
          </a:p>
        </p:txBody>
      </p:sp>
      <p:pic>
        <p:nvPicPr>
          <p:cNvPr id="335" name="Google Shape;335;p23"/>
          <p:cNvPicPr preferRelativeResize="0"/>
          <p:nvPr/>
        </p:nvPicPr>
        <p:blipFill rotWithShape="1">
          <a:blip r:embed="rId3">
            <a:alphaModFix/>
          </a:blip>
          <a:srcRect b="16562" l="31055" r="22070" t="17812"/>
          <a:stretch/>
        </p:blipFill>
        <p:spPr>
          <a:xfrm>
            <a:off x="4786314" y="3281366"/>
            <a:ext cx="4000496" cy="3500434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336" name="Google Shape;336;p23"/>
          <p:cNvPicPr preferRelativeResize="0"/>
          <p:nvPr/>
        </p:nvPicPr>
        <p:blipFill rotWithShape="1">
          <a:blip r:embed="rId4">
            <a:alphaModFix/>
          </a:blip>
          <a:srcRect b="13436" l="31250" r="22460" t="16250"/>
          <a:stretch/>
        </p:blipFill>
        <p:spPr>
          <a:xfrm>
            <a:off x="642910" y="3281366"/>
            <a:ext cx="3868130" cy="3468813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37" name="Google Shape;337;p23"/>
          <p:cNvSpPr txBox="1"/>
          <p:nvPr>
            <p:ph idx="10" type="dt"/>
          </p:nvPr>
        </p:nvSpPr>
        <p:spPr>
          <a:xfrm>
            <a:off x="7162800" y="2286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Wednesday 31 march 2021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338" name="Google Shape;338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0033CC"/>
                </a:solidFill>
              </a:rPr>
              <a:t>‹#›</a:t>
            </a:fld>
            <a:endParaRPr b="1">
              <a:solidFill>
                <a:srgbClr val="0033CC"/>
              </a:solidFill>
            </a:endParaRPr>
          </a:p>
        </p:txBody>
      </p:sp>
      <p:sp>
        <p:nvSpPr>
          <p:cNvPr id="339" name="Google Shape;339;p23"/>
          <p:cNvSpPr txBox="1"/>
          <p:nvPr>
            <p:ph idx="11" type="ftr"/>
          </p:nvPr>
        </p:nvSpPr>
        <p:spPr>
          <a:xfrm>
            <a:off x="6553200" y="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Dr Aiman Qais AL Maathidy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340" name="Google Shape;340;p23"/>
          <p:cNvSpPr/>
          <p:nvPr/>
        </p:nvSpPr>
        <p:spPr>
          <a:xfrm>
            <a:off x="3367118" y="76200"/>
            <a:ext cx="2380203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Large Intestine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4"/>
          <p:cNvSpPr/>
          <p:nvPr/>
        </p:nvSpPr>
        <p:spPr>
          <a:xfrm>
            <a:off x="76200" y="86380"/>
            <a:ext cx="2650084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Ascending Colon</a:t>
            </a:r>
            <a:endParaRPr/>
          </a:p>
        </p:txBody>
      </p:sp>
      <p:pic>
        <p:nvPicPr>
          <p:cNvPr id="346" name="Google Shape;346;p24"/>
          <p:cNvPicPr preferRelativeResize="0"/>
          <p:nvPr/>
        </p:nvPicPr>
        <p:blipFill rotWithShape="1">
          <a:blip r:embed="rId3">
            <a:alphaModFix/>
          </a:blip>
          <a:srcRect b="16562" l="31055" r="22070" t="11249"/>
          <a:stretch/>
        </p:blipFill>
        <p:spPr>
          <a:xfrm>
            <a:off x="-2133600" y="3352800"/>
            <a:ext cx="1867664" cy="1797626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347" name="Google Shape;347;p24"/>
          <p:cNvPicPr preferRelativeResize="0"/>
          <p:nvPr/>
        </p:nvPicPr>
        <p:blipFill rotWithShape="1">
          <a:blip r:embed="rId4">
            <a:alphaModFix/>
          </a:blip>
          <a:srcRect b="18125" l="27147" r="48241" t="30312"/>
          <a:stretch/>
        </p:blipFill>
        <p:spPr>
          <a:xfrm>
            <a:off x="3886200" y="745067"/>
            <a:ext cx="5006340" cy="5562599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48" name="Google Shape;348;p24"/>
          <p:cNvSpPr txBox="1"/>
          <p:nvPr>
            <p:ph idx="10" type="dt"/>
          </p:nvPr>
        </p:nvSpPr>
        <p:spPr>
          <a:xfrm>
            <a:off x="7162800" y="2286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Wednesday 31 march 2021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349" name="Google Shape;349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0033CC"/>
                </a:solidFill>
              </a:rPr>
              <a:t>‹#›</a:t>
            </a:fld>
            <a:endParaRPr b="1">
              <a:solidFill>
                <a:srgbClr val="0033CC"/>
              </a:solidFill>
            </a:endParaRPr>
          </a:p>
        </p:txBody>
      </p:sp>
      <p:sp>
        <p:nvSpPr>
          <p:cNvPr id="350" name="Google Shape;350;p24"/>
          <p:cNvSpPr txBox="1"/>
          <p:nvPr>
            <p:ph idx="11" type="ftr"/>
          </p:nvPr>
        </p:nvSpPr>
        <p:spPr>
          <a:xfrm>
            <a:off x="6553200" y="15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Dr Aiman Qais AL Maathidy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351" name="Google Shape;351;p24"/>
          <p:cNvSpPr/>
          <p:nvPr/>
        </p:nvSpPr>
        <p:spPr>
          <a:xfrm>
            <a:off x="76200" y="1066800"/>
            <a:ext cx="3886200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CC00"/>
                </a:solidFill>
                <a:latin typeface="Calibri"/>
                <a:ea typeface="Calibri"/>
                <a:cs typeface="Calibri"/>
                <a:sym typeface="Calibri"/>
              </a:rPr>
              <a:t>Lymph Drainage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lymph vessels drain into lymph nodes lying along the course of </a:t>
            </a:r>
            <a:r>
              <a:rPr b="1"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colic blood vessels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ultimately reach </a:t>
            </a:r>
            <a:r>
              <a:rPr b="1" lang="en-US" sz="2400">
                <a:solidFill>
                  <a:srgbClr val="00CC00"/>
                </a:solidFill>
                <a:latin typeface="Calibri"/>
                <a:ea typeface="Calibri"/>
                <a:cs typeface="Calibri"/>
                <a:sym typeface="Calibri"/>
              </a:rPr>
              <a:t>the superior mesenteric nodes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5"/>
          <p:cNvSpPr/>
          <p:nvPr/>
        </p:nvSpPr>
        <p:spPr>
          <a:xfrm>
            <a:off x="152400" y="76200"/>
            <a:ext cx="2823593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Transverse Colon</a:t>
            </a:r>
            <a:endParaRPr/>
          </a:p>
        </p:txBody>
      </p:sp>
      <p:sp>
        <p:nvSpPr>
          <p:cNvPr id="357" name="Google Shape;357;p25"/>
          <p:cNvSpPr/>
          <p:nvPr/>
        </p:nvSpPr>
        <p:spPr>
          <a:xfrm>
            <a:off x="152400" y="609600"/>
            <a:ext cx="86106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transverse colon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is about </a:t>
            </a:r>
            <a:r>
              <a:rPr b="1"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(38 to 50 cm)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long and extends across the abdomen, occupying the </a:t>
            </a:r>
            <a:r>
              <a:rPr b="1" lang="en-US" sz="24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umbilical region</a:t>
            </a:r>
            <a:r>
              <a:rPr lang="en-US" sz="24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.</a:t>
            </a:r>
            <a:endParaRPr/>
          </a:p>
        </p:txBody>
      </p:sp>
      <p:pic>
        <p:nvPicPr>
          <p:cNvPr id="358" name="Google Shape;358;p25"/>
          <p:cNvPicPr preferRelativeResize="0"/>
          <p:nvPr/>
        </p:nvPicPr>
        <p:blipFill rotWithShape="1">
          <a:blip r:embed="rId3">
            <a:alphaModFix/>
          </a:blip>
          <a:srcRect b="27811" l="31055" r="22070" t="15000"/>
          <a:stretch/>
        </p:blipFill>
        <p:spPr>
          <a:xfrm>
            <a:off x="9809812" y="1676400"/>
            <a:ext cx="2721645" cy="2075255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359" name="Google Shape;359;p25"/>
          <p:cNvPicPr preferRelativeResize="0"/>
          <p:nvPr/>
        </p:nvPicPr>
        <p:blipFill rotWithShape="1">
          <a:blip r:embed="rId4">
            <a:alphaModFix/>
          </a:blip>
          <a:srcRect b="9686" l="31250" r="22460" t="10625"/>
          <a:stretch/>
        </p:blipFill>
        <p:spPr>
          <a:xfrm>
            <a:off x="10134600" y="4495800"/>
            <a:ext cx="1628887" cy="1752600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60" name="Google Shape;360;p25"/>
          <p:cNvSpPr txBox="1"/>
          <p:nvPr>
            <p:ph idx="10" type="dt"/>
          </p:nvPr>
        </p:nvSpPr>
        <p:spPr>
          <a:xfrm>
            <a:off x="6096000" y="1524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Wednesday 31 march 2021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361" name="Google Shape;361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FF0000"/>
                </a:solidFill>
              </a:rPr>
              <a:t>‹#›</a:t>
            </a:fld>
            <a:endParaRPr b="1">
              <a:solidFill>
                <a:srgbClr val="FF0000"/>
              </a:solidFill>
            </a:endParaRPr>
          </a:p>
        </p:txBody>
      </p:sp>
      <p:sp>
        <p:nvSpPr>
          <p:cNvPr id="362" name="Google Shape;362;p25"/>
          <p:cNvSpPr txBox="1"/>
          <p:nvPr>
            <p:ph idx="11" type="ftr"/>
          </p:nvPr>
        </p:nvSpPr>
        <p:spPr>
          <a:xfrm>
            <a:off x="5486400" y="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Dr Aiman Qais AL Maathidy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63" name="Google Shape;363;p25"/>
          <p:cNvPicPr preferRelativeResize="0"/>
          <p:nvPr/>
        </p:nvPicPr>
        <p:blipFill rotWithShape="1">
          <a:blip r:embed="rId5">
            <a:alphaModFix/>
          </a:blip>
          <a:srcRect b="19791" l="35139" r="18008" t="9375"/>
          <a:stretch/>
        </p:blipFill>
        <p:spPr>
          <a:xfrm>
            <a:off x="4114800" y="1905000"/>
            <a:ext cx="4840942" cy="4114800"/>
          </a:xfrm>
          <a:prstGeom prst="rect">
            <a:avLst/>
          </a:prstGeom>
          <a:noFill/>
          <a:ln cap="flat" cmpd="sng" w="76200">
            <a:solidFill>
              <a:srgbClr val="00CC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64" name="Google Shape;364;p25"/>
          <p:cNvSpPr/>
          <p:nvPr/>
        </p:nvSpPr>
        <p:spPr>
          <a:xfrm>
            <a:off x="152400" y="1447800"/>
            <a:ext cx="3810000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It begins at the </a:t>
            </a:r>
            <a:r>
              <a:rPr b="1" lang="en-US" sz="24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right colic flexure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below the right lobe of the liver  and hangs downward, suspended by the </a:t>
            </a:r>
            <a:r>
              <a:rPr b="1" lang="en-US" sz="2400">
                <a:solidFill>
                  <a:srgbClr val="00CC00"/>
                </a:solidFill>
                <a:latin typeface="Candara"/>
                <a:ea typeface="Candara"/>
                <a:cs typeface="Candara"/>
                <a:sym typeface="Candara"/>
              </a:rPr>
              <a:t>transverse mesocolon</a:t>
            </a:r>
            <a:r>
              <a:rPr lang="en-US" sz="2400">
                <a:solidFill>
                  <a:srgbClr val="00CC0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from the pancreas . It then ascends to </a:t>
            </a:r>
            <a:r>
              <a:rPr b="1" lang="en-US" sz="24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the left colic flexure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below the spleen.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</a:t>
            </a:r>
            <a:r>
              <a:rPr b="1" lang="en-US" sz="24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left colic flexure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is </a:t>
            </a:r>
            <a:r>
              <a:rPr b="1"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higher than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</a:t>
            </a:r>
            <a:r>
              <a:rPr b="1" lang="en-US" sz="24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right colic flexure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and is suspended from the diaphragm by </a:t>
            </a:r>
            <a:r>
              <a:rPr b="1" lang="en-US" sz="2400">
                <a:solidFill>
                  <a:srgbClr val="7030A0"/>
                </a:solidFill>
                <a:latin typeface="Candara"/>
                <a:ea typeface="Candara"/>
                <a:cs typeface="Candara"/>
                <a:sym typeface="Candara"/>
              </a:rPr>
              <a:t>the</a:t>
            </a:r>
            <a:r>
              <a:rPr lang="en-US" sz="2400">
                <a:solidFill>
                  <a:srgbClr val="7030A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b="1" lang="en-US" sz="2400">
                <a:solidFill>
                  <a:srgbClr val="7030A0"/>
                </a:solidFill>
                <a:latin typeface="Candara"/>
                <a:ea typeface="Candara"/>
                <a:cs typeface="Candara"/>
                <a:sym typeface="Candara"/>
              </a:rPr>
              <a:t>phrenicocolic ligament </a:t>
            </a:r>
            <a:endParaRPr b="1" sz="2400">
              <a:solidFill>
                <a:srgbClr val="7030A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6"/>
          <p:cNvSpPr/>
          <p:nvPr/>
        </p:nvSpPr>
        <p:spPr>
          <a:xfrm>
            <a:off x="76200" y="76200"/>
            <a:ext cx="2705741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Transverse Colon</a:t>
            </a:r>
            <a:endParaRPr/>
          </a:p>
        </p:txBody>
      </p:sp>
      <p:sp>
        <p:nvSpPr>
          <p:cNvPr id="370" name="Google Shape;370;p26"/>
          <p:cNvSpPr/>
          <p:nvPr/>
        </p:nvSpPr>
        <p:spPr>
          <a:xfrm>
            <a:off x="76200" y="609600"/>
            <a:ext cx="8991600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400"/>
              <a:buFont typeface="Noto Sans Symbols"/>
              <a:buChar char="❖"/>
            </a:pPr>
            <a:r>
              <a:rPr b="1" lang="en-US" sz="24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The transverse mesocolon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or </a:t>
            </a:r>
            <a:r>
              <a:rPr b="1" lang="en-US" sz="240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mesentery of the transverse colon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suspends the transverse colon from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anterior border of the pancreas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mesentery is attached to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superior border of the transverse colon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and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posterior layers of the greater omentum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are attached to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inferior border 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71" name="Google Shape;371;p26"/>
          <p:cNvPicPr preferRelativeResize="0"/>
          <p:nvPr/>
        </p:nvPicPr>
        <p:blipFill rotWithShape="1">
          <a:blip r:embed="rId3">
            <a:alphaModFix/>
          </a:blip>
          <a:srcRect b="9686" l="31250" r="22460" t="10625"/>
          <a:stretch/>
        </p:blipFill>
        <p:spPr>
          <a:xfrm>
            <a:off x="4953000" y="2514600"/>
            <a:ext cx="3895166" cy="4191000"/>
          </a:xfrm>
          <a:prstGeom prst="rect">
            <a:avLst/>
          </a:prstGeom>
          <a:noFill/>
          <a:ln cap="flat" cmpd="sng" w="76200">
            <a:solidFill>
              <a:srgbClr val="00CC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72" name="Google Shape;372;p26"/>
          <p:cNvSpPr txBox="1"/>
          <p:nvPr>
            <p:ph idx="10" type="dt"/>
          </p:nvPr>
        </p:nvSpPr>
        <p:spPr>
          <a:xfrm>
            <a:off x="6553200" y="1682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Wednesday 31 march 2021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373" name="Google Shape;373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FF0000"/>
                </a:solidFill>
              </a:rPr>
              <a:t>‹#›</a:t>
            </a:fld>
            <a:endParaRPr b="1">
              <a:solidFill>
                <a:srgbClr val="FF0000"/>
              </a:solidFill>
            </a:endParaRPr>
          </a:p>
        </p:txBody>
      </p:sp>
      <p:sp>
        <p:nvSpPr>
          <p:cNvPr id="374" name="Google Shape;374;p26"/>
          <p:cNvSpPr txBox="1"/>
          <p:nvPr>
            <p:ph idx="11" type="ftr"/>
          </p:nvPr>
        </p:nvSpPr>
        <p:spPr>
          <a:xfrm>
            <a:off x="5943600" y="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Dr Aiman Qais AL Maathidy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375" name="Google Shape;375;p26"/>
          <p:cNvSpPr/>
          <p:nvPr/>
        </p:nvSpPr>
        <p:spPr>
          <a:xfrm>
            <a:off x="152400" y="3124200"/>
            <a:ext cx="3581400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Because of the length of </a:t>
            </a:r>
            <a:r>
              <a:rPr b="1" lang="en-US" sz="240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the transverse mesocolon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the position of the transverse colon is extremely variable and </a:t>
            </a:r>
            <a:r>
              <a:rPr b="1" i="1" lang="en-US" sz="2400" u="sng">
                <a:solidFill>
                  <a:srgbClr val="7030A0"/>
                </a:solidFill>
                <a:latin typeface="Candara"/>
                <a:ea typeface="Candara"/>
                <a:cs typeface="Candara"/>
                <a:sym typeface="Candara"/>
              </a:rPr>
              <a:t>may sometimes reach down as far as the pelvi</a:t>
            </a:r>
            <a:r>
              <a:rPr b="1" i="1" lang="en-US" sz="2400">
                <a:solidFill>
                  <a:srgbClr val="7030A0"/>
                </a:solidFill>
                <a:latin typeface="Candara"/>
                <a:ea typeface="Candara"/>
                <a:cs typeface="Candara"/>
                <a:sym typeface="Candara"/>
              </a:rPr>
              <a:t>s</a:t>
            </a:r>
            <a:endParaRPr b="1" i="1" sz="2400">
              <a:solidFill>
                <a:srgbClr val="7030A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7"/>
          <p:cNvSpPr/>
          <p:nvPr/>
        </p:nvSpPr>
        <p:spPr>
          <a:xfrm>
            <a:off x="76200" y="76200"/>
            <a:ext cx="2823593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Transverse Colon</a:t>
            </a:r>
            <a:endParaRPr/>
          </a:p>
        </p:txBody>
      </p:sp>
      <p:sp>
        <p:nvSpPr>
          <p:cNvPr id="381" name="Google Shape;381;p27"/>
          <p:cNvSpPr/>
          <p:nvPr/>
        </p:nvSpPr>
        <p:spPr>
          <a:xfrm>
            <a:off x="76200" y="609600"/>
            <a:ext cx="8534400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Relations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Anteriorly</a:t>
            </a:r>
            <a:r>
              <a:rPr lang="en-U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: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greater omentum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and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anterior abdominal wall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(umbilical and hypogastric regions)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Posteriorly: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second part of the duodenum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head of the pancreas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and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coils of the jejunum and ileum </a:t>
            </a:r>
            <a:endParaRPr/>
          </a:p>
        </p:txBody>
      </p:sp>
      <p:pic>
        <p:nvPicPr>
          <p:cNvPr id="382" name="Google Shape;382;p27"/>
          <p:cNvPicPr preferRelativeResize="0"/>
          <p:nvPr/>
        </p:nvPicPr>
        <p:blipFill rotWithShape="1">
          <a:blip r:embed="rId3">
            <a:alphaModFix/>
          </a:blip>
          <a:srcRect b="17498" l="31055" r="22070" t="13124"/>
          <a:stretch/>
        </p:blipFill>
        <p:spPr>
          <a:xfrm>
            <a:off x="4631724" y="2743201"/>
            <a:ext cx="4283676" cy="3962400"/>
          </a:xfrm>
          <a:prstGeom prst="rect">
            <a:avLst/>
          </a:prstGeom>
          <a:noFill/>
          <a:ln cap="flat" cmpd="sng" w="76200">
            <a:solidFill>
              <a:srgbClr val="00CC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383" name="Google Shape;383;p27"/>
          <p:cNvPicPr preferRelativeResize="0"/>
          <p:nvPr/>
        </p:nvPicPr>
        <p:blipFill rotWithShape="1">
          <a:blip r:embed="rId4">
            <a:alphaModFix/>
          </a:blip>
          <a:srcRect b="9686" l="31250" r="22460" t="10625"/>
          <a:stretch/>
        </p:blipFill>
        <p:spPr>
          <a:xfrm>
            <a:off x="685800" y="2726381"/>
            <a:ext cx="3681158" cy="3960738"/>
          </a:xfrm>
          <a:prstGeom prst="rect">
            <a:avLst/>
          </a:prstGeom>
          <a:noFill/>
          <a:ln cap="flat" cmpd="sng" w="76200">
            <a:solidFill>
              <a:srgbClr val="00CC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84" name="Google Shape;384;p27"/>
          <p:cNvSpPr txBox="1"/>
          <p:nvPr>
            <p:ph idx="10" type="dt"/>
          </p:nvPr>
        </p:nvSpPr>
        <p:spPr>
          <a:xfrm>
            <a:off x="6553200" y="2286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Wednesday 31 march 2021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385" name="Google Shape;385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0033CC"/>
                </a:solidFill>
              </a:rPr>
              <a:t>‹#›</a:t>
            </a:fld>
            <a:endParaRPr b="1">
              <a:solidFill>
                <a:srgbClr val="0033CC"/>
              </a:solidFill>
            </a:endParaRPr>
          </a:p>
        </p:txBody>
      </p:sp>
      <p:sp>
        <p:nvSpPr>
          <p:cNvPr id="386" name="Google Shape;386;p27"/>
          <p:cNvSpPr txBox="1"/>
          <p:nvPr>
            <p:ph idx="11" type="ftr"/>
          </p:nvPr>
        </p:nvSpPr>
        <p:spPr>
          <a:xfrm>
            <a:off x="5943600" y="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Dr Aiman Qais AL Maathidy</a:t>
            </a:r>
            <a:endParaRPr b="1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8"/>
          <p:cNvSpPr/>
          <p:nvPr/>
        </p:nvSpPr>
        <p:spPr>
          <a:xfrm>
            <a:off x="76200" y="609600"/>
            <a:ext cx="3657600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CC00"/>
                </a:solidFill>
                <a:latin typeface="Candara"/>
                <a:ea typeface="Candara"/>
                <a:cs typeface="Candara"/>
                <a:sym typeface="Candara"/>
              </a:rPr>
              <a:t>Lymph Drainage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CC0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proximal two thirds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drain into the </a:t>
            </a:r>
            <a:r>
              <a:rPr b="1" lang="en-US" sz="24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colic nodes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and then into </a:t>
            </a:r>
            <a:r>
              <a:rPr b="1" lang="en-US" sz="2400">
                <a:solidFill>
                  <a:srgbClr val="00CC00"/>
                </a:solidFill>
                <a:latin typeface="Candara"/>
                <a:ea typeface="Candara"/>
                <a:cs typeface="Candara"/>
                <a:sym typeface="Candara"/>
              </a:rPr>
              <a:t>the superior mesenteric nodes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;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distal third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drains into the </a:t>
            </a:r>
            <a:r>
              <a:rPr b="1" lang="en-US" sz="24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colic nodes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and then into the </a:t>
            </a:r>
            <a:r>
              <a:rPr b="1" lang="en-US" sz="2400">
                <a:solidFill>
                  <a:srgbClr val="00CC00"/>
                </a:solidFill>
                <a:latin typeface="Candara"/>
                <a:ea typeface="Candara"/>
                <a:cs typeface="Candara"/>
                <a:sym typeface="Candara"/>
              </a:rPr>
              <a:t>inferior mesenteric nodes</a:t>
            </a:r>
            <a:r>
              <a:rPr lang="en-US" sz="2400">
                <a:solidFill>
                  <a:srgbClr val="00CC00"/>
                </a:solidFill>
                <a:latin typeface="Candara"/>
                <a:ea typeface="Candara"/>
                <a:cs typeface="Candara"/>
                <a:sym typeface="Candara"/>
              </a:rPr>
              <a:t>.</a:t>
            </a:r>
            <a:endParaRPr/>
          </a:p>
        </p:txBody>
      </p:sp>
      <p:sp>
        <p:nvSpPr>
          <p:cNvPr id="392" name="Google Shape;392;p28"/>
          <p:cNvSpPr/>
          <p:nvPr/>
        </p:nvSpPr>
        <p:spPr>
          <a:xfrm>
            <a:off x="76200" y="76200"/>
            <a:ext cx="2705741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Transverse Colon</a:t>
            </a:r>
            <a:endParaRPr/>
          </a:p>
        </p:txBody>
      </p:sp>
      <p:sp>
        <p:nvSpPr>
          <p:cNvPr id="393" name="Google Shape;393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Wednesday 31 march 2021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394" name="Google Shape;394;p28"/>
          <p:cNvSpPr txBox="1"/>
          <p:nvPr>
            <p:ph idx="12" type="sldNum"/>
          </p:nvPr>
        </p:nvSpPr>
        <p:spPr>
          <a:xfrm>
            <a:off x="9144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0033CC"/>
                </a:solidFill>
              </a:rPr>
              <a:t>‹#›</a:t>
            </a:fld>
            <a:endParaRPr b="1">
              <a:solidFill>
                <a:srgbClr val="0033CC"/>
              </a:solidFill>
            </a:endParaRPr>
          </a:p>
        </p:txBody>
      </p:sp>
      <p:sp>
        <p:nvSpPr>
          <p:cNvPr id="395" name="Google Shape;395;p28"/>
          <p:cNvSpPr txBox="1"/>
          <p:nvPr>
            <p:ph idx="11" type="ftr"/>
          </p:nvPr>
        </p:nvSpPr>
        <p:spPr>
          <a:xfrm>
            <a:off x="-152400" y="61722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Dr Aiman Qais AL Maathidy</a:t>
            </a:r>
            <a:endParaRPr b="1">
              <a:solidFill>
                <a:srgbClr val="0033CC"/>
              </a:solidFill>
            </a:endParaRPr>
          </a:p>
        </p:txBody>
      </p:sp>
      <p:pic>
        <p:nvPicPr>
          <p:cNvPr descr="Image result for Lymph Drainage of transverse colon" id="396" name="Google Shape;396;p28"/>
          <p:cNvPicPr preferRelativeResize="0"/>
          <p:nvPr/>
        </p:nvPicPr>
        <p:blipFill rotWithShape="1">
          <a:blip r:embed="rId3">
            <a:alphaModFix/>
          </a:blip>
          <a:srcRect b="0" l="53370" r="0" t="11538"/>
          <a:stretch/>
        </p:blipFill>
        <p:spPr>
          <a:xfrm>
            <a:off x="3962400" y="228600"/>
            <a:ext cx="4876800" cy="6418981"/>
          </a:xfrm>
          <a:prstGeom prst="rect">
            <a:avLst/>
          </a:prstGeom>
          <a:noFill/>
          <a:ln cap="flat" cmpd="sng" w="76200">
            <a:solidFill>
              <a:srgbClr val="0033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9"/>
          <p:cNvSpPr/>
          <p:nvPr/>
        </p:nvSpPr>
        <p:spPr>
          <a:xfrm>
            <a:off x="152400" y="238780"/>
            <a:ext cx="2839239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Descending Colon</a:t>
            </a:r>
            <a:endParaRPr/>
          </a:p>
        </p:txBody>
      </p:sp>
      <p:sp>
        <p:nvSpPr>
          <p:cNvPr id="402" name="Google Shape;402;p29"/>
          <p:cNvSpPr/>
          <p:nvPr/>
        </p:nvSpPr>
        <p:spPr>
          <a:xfrm>
            <a:off x="76200" y="838200"/>
            <a:ext cx="3643338" cy="5632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descending colon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is about </a:t>
            </a:r>
            <a:r>
              <a:rPr b="1"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10 in. (25 cm)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long and lies in the left upper and lower quadrants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It extends downward from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left colic flexure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to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pelvic brim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where it becomes continuous with </a:t>
            </a:r>
            <a:r>
              <a:rPr b="1" lang="en-US" sz="24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the sigmoid colon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peritoneum covers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front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and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sides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and binds it to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posterior abdominal wall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403" name="Google Shape;403;p29"/>
          <p:cNvPicPr preferRelativeResize="0"/>
          <p:nvPr/>
        </p:nvPicPr>
        <p:blipFill rotWithShape="1">
          <a:blip r:embed="rId3">
            <a:alphaModFix/>
          </a:blip>
          <a:srcRect b="17498" l="31055" r="22070" t="13124"/>
          <a:stretch/>
        </p:blipFill>
        <p:spPr>
          <a:xfrm>
            <a:off x="9885404" y="4114800"/>
            <a:ext cx="1991515" cy="1842151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04" name="Google Shape;404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Wednesday 31 march 2021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405" name="Google Shape;405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0033CC"/>
                </a:solidFill>
              </a:rPr>
              <a:t>‹#›</a:t>
            </a:fld>
            <a:endParaRPr b="1">
              <a:solidFill>
                <a:srgbClr val="0033CC"/>
              </a:solidFill>
            </a:endParaRPr>
          </a:p>
        </p:txBody>
      </p:sp>
      <p:sp>
        <p:nvSpPr>
          <p:cNvPr id="406" name="Google Shape;406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Dr Aiman Qais AL Maathidy</a:t>
            </a:r>
            <a:endParaRPr b="1">
              <a:solidFill>
                <a:srgbClr val="0033CC"/>
              </a:solidFill>
            </a:endParaRPr>
          </a:p>
        </p:txBody>
      </p:sp>
      <p:pic>
        <p:nvPicPr>
          <p:cNvPr id="407" name="Google Shape;407;p29"/>
          <p:cNvPicPr preferRelativeResize="0"/>
          <p:nvPr/>
        </p:nvPicPr>
        <p:blipFill rotWithShape="1">
          <a:blip r:embed="rId4">
            <a:alphaModFix/>
          </a:blip>
          <a:srcRect b="10416" l="39239" r="22694" t="20834"/>
          <a:stretch/>
        </p:blipFill>
        <p:spPr>
          <a:xfrm>
            <a:off x="3733800" y="1066800"/>
            <a:ext cx="4953000" cy="5029200"/>
          </a:xfrm>
          <a:prstGeom prst="rect">
            <a:avLst/>
          </a:prstGeom>
          <a:noFill/>
          <a:ln cap="flat" cmpd="sng" w="76200">
            <a:solidFill>
              <a:srgbClr val="00CC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/>
          <p:nvPr/>
        </p:nvSpPr>
        <p:spPr>
          <a:xfrm>
            <a:off x="152400" y="152400"/>
            <a:ext cx="3124200" cy="523220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 u="none" cap="none" strike="noStrike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Jejunum and Ileum</a:t>
            </a:r>
            <a:endParaRPr/>
          </a:p>
        </p:txBody>
      </p:sp>
      <p:sp>
        <p:nvSpPr>
          <p:cNvPr id="109" name="Google Shape;109;p3"/>
          <p:cNvSpPr/>
          <p:nvPr/>
        </p:nvSpPr>
        <p:spPr>
          <a:xfrm>
            <a:off x="76200" y="685800"/>
            <a:ext cx="944880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b="1" i="0" lang="en-US" sz="2400" u="none" cap="none" strike="noStrike">
                <a:solidFill>
                  <a:srgbClr val="7030A0"/>
                </a:solidFill>
                <a:latin typeface="Candara"/>
                <a:ea typeface="Candara"/>
                <a:cs typeface="Candara"/>
                <a:sym typeface="Candara"/>
              </a:rPr>
              <a:t>The root of the mesentery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7030A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permits the entrance and exit of the branches of the </a:t>
            </a:r>
            <a:r>
              <a:rPr b="1" i="0" lang="en-US" sz="2400" u="none" cap="none" strike="noStrike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superior mesenteric artery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and </a:t>
            </a:r>
            <a:r>
              <a:rPr b="1" i="0" lang="en-US" sz="2400" u="none" cap="none" strike="noStrike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vein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</a:t>
            </a:r>
            <a:r>
              <a:rPr b="1" i="0" lang="en-US" sz="2400" u="none" cap="none" strike="noStrike">
                <a:solidFill>
                  <a:srgbClr val="00CC00"/>
                </a:solidFill>
                <a:latin typeface="Candara"/>
                <a:ea typeface="Candara"/>
                <a:cs typeface="Candara"/>
                <a:sym typeface="Candara"/>
              </a:rPr>
              <a:t>lymph vessels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and </a:t>
            </a:r>
            <a:r>
              <a:rPr b="1" i="0" lang="en-US" sz="2400" u="none" cap="none" strike="noStrike">
                <a:solidFill>
                  <a:srgbClr val="E36C09"/>
                </a:solidFill>
                <a:latin typeface="Candara"/>
                <a:ea typeface="Candara"/>
                <a:cs typeface="Candara"/>
                <a:sym typeface="Candara"/>
              </a:rPr>
              <a:t>nerves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into the space between the </a:t>
            </a:r>
            <a:r>
              <a:rPr b="1" i="0" lang="en-US" sz="2400" u="none" cap="none" strike="noStrike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two layers of peritoneum forming the mesentery</a:t>
            </a:r>
            <a:endParaRPr b="1" i="0" sz="2400" u="none" cap="none" strike="noStrike">
              <a:solidFill>
                <a:srgbClr val="0033CC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 b="50312" l="27539" r="25000" t="16875"/>
          <a:stretch/>
        </p:blipFill>
        <p:spPr>
          <a:xfrm>
            <a:off x="95973" y="3886200"/>
            <a:ext cx="4247869" cy="2440579"/>
          </a:xfrm>
          <a:prstGeom prst="rect">
            <a:avLst/>
          </a:prstGeom>
          <a:noFill/>
          <a:ln cap="flat" cmpd="sng" w="5715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11" name="Google Shape;111;p3"/>
          <p:cNvSpPr txBox="1"/>
          <p:nvPr>
            <p:ph idx="10" type="dt"/>
          </p:nvPr>
        </p:nvSpPr>
        <p:spPr>
          <a:xfrm>
            <a:off x="6629400" y="2286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Wednesday 31 march 2021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12" name="Google Shape;112;p3"/>
          <p:cNvSpPr txBox="1"/>
          <p:nvPr>
            <p:ph idx="12" type="sldNum"/>
          </p:nvPr>
        </p:nvSpPr>
        <p:spPr>
          <a:xfrm>
            <a:off x="6400800" y="65532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FF0000"/>
                </a:solidFill>
              </a:rPr>
              <a:t>‹#›</a:t>
            </a:fld>
            <a:endParaRPr b="1">
              <a:solidFill>
                <a:srgbClr val="FF0000"/>
              </a:solidFill>
            </a:endParaRPr>
          </a:p>
        </p:txBody>
      </p:sp>
      <p:sp>
        <p:nvSpPr>
          <p:cNvPr id="113" name="Google Shape;113;p3"/>
          <p:cNvSpPr txBox="1"/>
          <p:nvPr>
            <p:ph idx="11" type="ftr"/>
          </p:nvPr>
        </p:nvSpPr>
        <p:spPr>
          <a:xfrm>
            <a:off x="5943600" y="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Dr Aiman Qais AL Maathidy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descr="http://med.uc.edu/labmanuals/ga/GI%20AND%20NUTRITION/index_files/image033.jpg" id="114" name="Google Shape;114;p3"/>
          <p:cNvPicPr preferRelativeResize="0"/>
          <p:nvPr/>
        </p:nvPicPr>
        <p:blipFill rotWithShape="1">
          <a:blip r:embed="rId4">
            <a:alphaModFix/>
          </a:blip>
          <a:srcRect b="24800" l="0" r="0" t="0"/>
          <a:stretch/>
        </p:blipFill>
        <p:spPr>
          <a:xfrm>
            <a:off x="4572000" y="2286000"/>
            <a:ext cx="4419600" cy="4327525"/>
          </a:xfrm>
          <a:prstGeom prst="rect">
            <a:avLst/>
          </a:prstGeom>
          <a:noFill/>
          <a:ln cap="flat" cmpd="sng" w="571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0"/>
          <p:cNvSpPr/>
          <p:nvPr/>
        </p:nvSpPr>
        <p:spPr>
          <a:xfrm>
            <a:off x="76200" y="76200"/>
            <a:ext cx="2941831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Descending Colon</a:t>
            </a:r>
            <a:endParaRPr/>
          </a:p>
        </p:txBody>
      </p:sp>
      <p:sp>
        <p:nvSpPr>
          <p:cNvPr id="413" name="Google Shape;413;p30"/>
          <p:cNvSpPr/>
          <p:nvPr/>
        </p:nvSpPr>
        <p:spPr>
          <a:xfrm>
            <a:off x="76200" y="609600"/>
            <a:ext cx="8643998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Anteriorly: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Coils of small intestine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greater omentum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and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anterior abdominal wall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Posteriorly: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lateral border of the left kidney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the origin of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transversus abdominis muscle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quadratus lumborum,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iliac crest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iliacus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and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left psoas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.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iliohypogastric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and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ilioinguinal nerves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lateral cutaneous nerve of the thigh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and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femoral nerve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also lie posteriorly.</a:t>
            </a:r>
            <a:endParaRPr/>
          </a:p>
        </p:txBody>
      </p:sp>
      <p:pic>
        <p:nvPicPr>
          <p:cNvPr id="414" name="Google Shape;414;p30"/>
          <p:cNvPicPr preferRelativeResize="0"/>
          <p:nvPr/>
        </p:nvPicPr>
        <p:blipFill rotWithShape="1">
          <a:blip r:embed="rId3">
            <a:alphaModFix/>
          </a:blip>
          <a:srcRect b="16562" l="31055" r="22070" t="17812"/>
          <a:stretch/>
        </p:blipFill>
        <p:spPr>
          <a:xfrm>
            <a:off x="4648200" y="3276600"/>
            <a:ext cx="4091288" cy="3433758"/>
          </a:xfrm>
          <a:prstGeom prst="rect">
            <a:avLst/>
          </a:prstGeom>
          <a:noFill/>
          <a:ln cap="flat" cmpd="sng" w="76200">
            <a:solidFill>
              <a:srgbClr val="00CC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415" name="Google Shape;415;p30"/>
          <p:cNvPicPr preferRelativeResize="0"/>
          <p:nvPr/>
        </p:nvPicPr>
        <p:blipFill rotWithShape="1">
          <a:blip r:embed="rId4">
            <a:alphaModFix/>
          </a:blip>
          <a:srcRect b="13436" l="31250" r="22460" t="16250"/>
          <a:stretch/>
        </p:blipFill>
        <p:spPr>
          <a:xfrm>
            <a:off x="184742" y="3276600"/>
            <a:ext cx="3853858" cy="3456014"/>
          </a:xfrm>
          <a:prstGeom prst="rect">
            <a:avLst/>
          </a:prstGeom>
          <a:noFill/>
          <a:ln cap="flat" cmpd="sng" w="76200">
            <a:solidFill>
              <a:srgbClr val="00CC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16" name="Google Shape;416;p30"/>
          <p:cNvSpPr txBox="1"/>
          <p:nvPr>
            <p:ph idx="10" type="dt"/>
          </p:nvPr>
        </p:nvSpPr>
        <p:spPr>
          <a:xfrm>
            <a:off x="7162800" y="2286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Wednesday 31 march 2021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417" name="Google Shape;417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0033CC"/>
                </a:solidFill>
              </a:rPr>
              <a:t>‹#›</a:t>
            </a:fld>
            <a:endParaRPr b="1">
              <a:solidFill>
                <a:srgbClr val="0033CC"/>
              </a:solidFill>
            </a:endParaRPr>
          </a:p>
        </p:txBody>
      </p:sp>
      <p:sp>
        <p:nvSpPr>
          <p:cNvPr id="418" name="Google Shape;418;p30"/>
          <p:cNvSpPr txBox="1"/>
          <p:nvPr>
            <p:ph idx="11" type="ftr"/>
          </p:nvPr>
        </p:nvSpPr>
        <p:spPr>
          <a:xfrm>
            <a:off x="6553200" y="15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Dr Aiman Qais AL Maathidy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419" name="Google Shape;419;p30"/>
          <p:cNvSpPr/>
          <p:nvPr/>
        </p:nvSpPr>
        <p:spPr>
          <a:xfrm>
            <a:off x="3810000" y="76200"/>
            <a:ext cx="1619354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Relations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1"/>
          <p:cNvSpPr/>
          <p:nvPr/>
        </p:nvSpPr>
        <p:spPr>
          <a:xfrm>
            <a:off x="152400" y="1132344"/>
            <a:ext cx="3505200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CC00"/>
                </a:solidFill>
                <a:latin typeface="Candara"/>
                <a:ea typeface="Candara"/>
                <a:cs typeface="Candara"/>
                <a:sym typeface="Candara"/>
              </a:rPr>
              <a:t>Lymph Drainage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CC0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Lymph drains into the colic lymph nodes and </a:t>
            </a:r>
            <a:r>
              <a:rPr b="1" lang="en-US" sz="2400">
                <a:solidFill>
                  <a:srgbClr val="00CC00"/>
                </a:solidFill>
                <a:latin typeface="Candara"/>
                <a:ea typeface="Candara"/>
                <a:cs typeface="Candara"/>
                <a:sym typeface="Candara"/>
              </a:rPr>
              <a:t>the inferior mesenteric nodes</a:t>
            </a:r>
            <a:r>
              <a:rPr b="1" lang="en-US" sz="24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around the origin of the </a:t>
            </a:r>
            <a:r>
              <a:rPr b="1"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inferior mesenteric artery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25" name="Google Shape;425;p31"/>
          <p:cNvSpPr/>
          <p:nvPr/>
        </p:nvSpPr>
        <p:spPr>
          <a:xfrm>
            <a:off x="76200" y="228600"/>
            <a:ext cx="2941831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Descending Colon</a:t>
            </a:r>
            <a:endParaRPr/>
          </a:p>
        </p:txBody>
      </p:sp>
      <p:sp>
        <p:nvSpPr>
          <p:cNvPr id="426" name="Google Shape;426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Wednesday 31 march 2021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427" name="Google Shape;427;p31"/>
          <p:cNvSpPr txBox="1"/>
          <p:nvPr>
            <p:ph idx="12" type="sldNum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0033CC"/>
                </a:solidFill>
              </a:rPr>
              <a:t>‹#›</a:t>
            </a:fld>
            <a:endParaRPr b="1">
              <a:solidFill>
                <a:srgbClr val="0033CC"/>
              </a:solidFill>
            </a:endParaRPr>
          </a:p>
        </p:txBody>
      </p:sp>
      <p:sp>
        <p:nvSpPr>
          <p:cNvPr id="428" name="Google Shape;428;p31"/>
          <p:cNvSpPr txBox="1"/>
          <p:nvPr>
            <p:ph idx="11" type="ftr"/>
          </p:nvPr>
        </p:nvSpPr>
        <p:spPr>
          <a:xfrm>
            <a:off x="-152400" y="61722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Dr Aiman Qais AL Maathidy</a:t>
            </a:r>
            <a:endParaRPr b="1">
              <a:solidFill>
                <a:srgbClr val="0033CC"/>
              </a:solidFill>
            </a:endParaRPr>
          </a:p>
        </p:txBody>
      </p:sp>
      <p:pic>
        <p:nvPicPr>
          <p:cNvPr descr="Image result for Lymph Drainage of transverse colon" id="429" name="Google Shape;429;p31"/>
          <p:cNvPicPr preferRelativeResize="0"/>
          <p:nvPr/>
        </p:nvPicPr>
        <p:blipFill rotWithShape="1">
          <a:blip r:embed="rId3">
            <a:alphaModFix/>
          </a:blip>
          <a:srcRect b="0" l="53370" r="0" t="11538"/>
          <a:stretch/>
        </p:blipFill>
        <p:spPr>
          <a:xfrm>
            <a:off x="4114800" y="228600"/>
            <a:ext cx="4876800" cy="6418981"/>
          </a:xfrm>
          <a:prstGeom prst="rect">
            <a:avLst/>
          </a:prstGeom>
          <a:noFill/>
          <a:ln cap="flat" cmpd="sng" w="76200">
            <a:solidFill>
              <a:srgbClr val="0033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2"/>
          <p:cNvSpPr/>
          <p:nvPr/>
        </p:nvSpPr>
        <p:spPr>
          <a:xfrm>
            <a:off x="152400" y="152400"/>
            <a:ext cx="2622834" cy="584775"/>
          </a:xfrm>
          <a:prstGeom prst="rect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Sigmoid Colon</a:t>
            </a:r>
            <a:endParaRPr/>
          </a:p>
        </p:txBody>
      </p:sp>
      <p:sp>
        <p:nvSpPr>
          <p:cNvPr id="435" name="Google Shape;435;p32"/>
          <p:cNvSpPr/>
          <p:nvPr/>
        </p:nvSpPr>
        <p:spPr>
          <a:xfrm>
            <a:off x="76200" y="838200"/>
            <a:ext cx="3886200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sigmoid colon, is </a:t>
            </a:r>
            <a:r>
              <a:rPr b="1"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10 to 15 in. (25 to 38 cm)</a:t>
            </a:r>
            <a:r>
              <a:rPr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characterized by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its S-shaped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loop of variable length, links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descending colon and the rectum.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sigmoid colon extends from </a:t>
            </a:r>
            <a:r>
              <a:rPr b="1" lang="en-US" sz="24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the iliac fossa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to </a:t>
            </a:r>
            <a:r>
              <a:rPr b="1" lang="en-US" sz="24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the third sacral (S3) vertebra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where it joins the rectum.</a:t>
            </a:r>
            <a:endParaRPr/>
          </a:p>
        </p:txBody>
      </p:sp>
      <p:pic>
        <p:nvPicPr>
          <p:cNvPr id="436" name="Google Shape;436;p32"/>
          <p:cNvPicPr preferRelativeResize="0"/>
          <p:nvPr/>
        </p:nvPicPr>
        <p:blipFill rotWithShape="1">
          <a:blip r:embed="rId3">
            <a:alphaModFix/>
          </a:blip>
          <a:srcRect b="25936" l="28125" r="28515" t="14062"/>
          <a:stretch/>
        </p:blipFill>
        <p:spPr>
          <a:xfrm>
            <a:off x="9372600" y="2057400"/>
            <a:ext cx="3259931" cy="2819400"/>
          </a:xfrm>
          <a:prstGeom prst="rect">
            <a:avLst/>
          </a:prstGeom>
          <a:noFill/>
          <a:ln cap="flat" cmpd="sng" w="5715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37" name="Google Shape;437;p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Wednesday 31 march 2021</a:t>
            </a:r>
            <a:endParaRPr/>
          </a:p>
        </p:txBody>
      </p:sp>
      <p:sp>
        <p:nvSpPr>
          <p:cNvPr id="438" name="Google Shape;438;p32"/>
          <p:cNvSpPr txBox="1"/>
          <p:nvPr>
            <p:ph idx="12" type="sldNum"/>
          </p:nvPr>
        </p:nvSpPr>
        <p:spPr>
          <a:xfrm>
            <a:off x="8382000" y="6356350"/>
            <a:ext cx="381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0033CC"/>
                </a:solidFill>
              </a:rPr>
              <a:t>‹#›</a:t>
            </a:fld>
            <a:endParaRPr b="1">
              <a:solidFill>
                <a:srgbClr val="0033CC"/>
              </a:solidFill>
            </a:endParaRPr>
          </a:p>
        </p:txBody>
      </p:sp>
      <p:sp>
        <p:nvSpPr>
          <p:cNvPr id="439" name="Google Shape;439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Dr Aiman Qais AL Maathidy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440" name="Google Shape;440;p32"/>
          <p:cNvSpPr/>
          <p:nvPr/>
        </p:nvSpPr>
        <p:spPr>
          <a:xfrm>
            <a:off x="152400" y="5493603"/>
            <a:ext cx="8382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termination of </a:t>
            </a:r>
            <a:r>
              <a:rPr b="1" lang="en-US" sz="2400">
                <a:solidFill>
                  <a:srgbClr val="00CC00"/>
                </a:solidFill>
                <a:latin typeface="Candara"/>
                <a:ea typeface="Candara"/>
                <a:cs typeface="Candara"/>
                <a:sym typeface="Candara"/>
              </a:rPr>
              <a:t>the teniae coli,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approximately </a:t>
            </a:r>
            <a:r>
              <a:rPr b="1" lang="en-US" sz="24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15 cm from the anus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indicates the </a:t>
            </a:r>
            <a:r>
              <a:rPr b="1"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rectosigmoid junction</a:t>
            </a:r>
            <a:endParaRPr b="1" sz="2400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Image result for Sigmoid Colon" id="441" name="Google Shape;441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2400" y="1676400"/>
            <a:ext cx="5095119" cy="3322904"/>
          </a:xfrm>
          <a:prstGeom prst="rect">
            <a:avLst/>
          </a:prstGeom>
          <a:noFill/>
          <a:ln cap="flat" cmpd="sng" w="762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3"/>
          <p:cNvSpPr/>
          <p:nvPr/>
        </p:nvSpPr>
        <p:spPr>
          <a:xfrm>
            <a:off x="152400" y="762000"/>
            <a:ext cx="3886200" cy="1938992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Anteriorly: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b="1" lang="en-US" sz="2400">
                <a:solidFill>
                  <a:srgbClr val="00CC00"/>
                </a:solidFill>
                <a:latin typeface="Candara"/>
                <a:ea typeface="Candara"/>
                <a:cs typeface="Candara"/>
                <a:sym typeface="Candara"/>
              </a:rPr>
              <a:t>In the male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urinary bladder</a:t>
            </a:r>
            <a:r>
              <a:rPr b="1" lang="en-US" sz="2400">
                <a:solidFill>
                  <a:srgbClr val="00CC00"/>
                </a:solidFill>
                <a:latin typeface="Candara"/>
                <a:ea typeface="Candara"/>
                <a:cs typeface="Candara"/>
                <a:sym typeface="Candara"/>
              </a:rPr>
              <a:t>; in the female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posterior surface of the uterus and the upper part of the vagina</a:t>
            </a:r>
            <a:endParaRPr/>
          </a:p>
        </p:txBody>
      </p:sp>
      <p:sp>
        <p:nvSpPr>
          <p:cNvPr id="447" name="Google Shape;447;p33"/>
          <p:cNvSpPr txBox="1"/>
          <p:nvPr>
            <p:ph idx="10" type="dt"/>
          </p:nvPr>
        </p:nvSpPr>
        <p:spPr>
          <a:xfrm>
            <a:off x="6629400" y="2286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Wednesday 31 march 2021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448" name="Google Shape;448;p33"/>
          <p:cNvSpPr txBox="1"/>
          <p:nvPr>
            <p:ph idx="12" type="sldNum"/>
          </p:nvPr>
        </p:nvSpPr>
        <p:spPr>
          <a:xfrm>
            <a:off x="685800" y="655320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0033CC"/>
                </a:solidFill>
              </a:rPr>
              <a:t>‹#›</a:t>
            </a:fld>
            <a:endParaRPr b="1">
              <a:solidFill>
                <a:srgbClr val="0033CC"/>
              </a:solidFill>
            </a:endParaRPr>
          </a:p>
        </p:txBody>
      </p:sp>
      <p:sp>
        <p:nvSpPr>
          <p:cNvPr id="449" name="Google Shape;449;p33"/>
          <p:cNvSpPr txBox="1"/>
          <p:nvPr>
            <p:ph idx="11" type="ftr"/>
          </p:nvPr>
        </p:nvSpPr>
        <p:spPr>
          <a:xfrm>
            <a:off x="6248400" y="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Dr Aiman Qais AL Maathidy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450" name="Google Shape;450;p33"/>
          <p:cNvSpPr/>
          <p:nvPr/>
        </p:nvSpPr>
        <p:spPr>
          <a:xfrm>
            <a:off x="152400" y="152400"/>
            <a:ext cx="2412840" cy="523220"/>
          </a:xfrm>
          <a:prstGeom prst="rect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Sigmoid Colon</a:t>
            </a:r>
            <a:endParaRPr/>
          </a:p>
        </p:txBody>
      </p:sp>
      <p:pic>
        <p:nvPicPr>
          <p:cNvPr id="451" name="Google Shape;451;p33"/>
          <p:cNvPicPr preferRelativeResize="0"/>
          <p:nvPr/>
        </p:nvPicPr>
        <p:blipFill rotWithShape="1">
          <a:blip r:embed="rId3">
            <a:alphaModFix/>
          </a:blip>
          <a:srcRect b="20312" l="31055" r="26171" t="12187"/>
          <a:stretch/>
        </p:blipFill>
        <p:spPr>
          <a:xfrm>
            <a:off x="228600" y="2819400"/>
            <a:ext cx="3940174" cy="388620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452" name="Google Shape;452;p33"/>
          <p:cNvPicPr preferRelativeResize="0"/>
          <p:nvPr/>
        </p:nvPicPr>
        <p:blipFill rotWithShape="1">
          <a:blip r:embed="rId4">
            <a:alphaModFix/>
          </a:blip>
          <a:srcRect b="17499" l="31055" r="22070" t="21562"/>
          <a:stretch/>
        </p:blipFill>
        <p:spPr>
          <a:xfrm>
            <a:off x="4343400" y="2819400"/>
            <a:ext cx="4689229" cy="381000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53" name="Google Shape;453;p33"/>
          <p:cNvSpPr/>
          <p:nvPr/>
        </p:nvSpPr>
        <p:spPr>
          <a:xfrm>
            <a:off x="4495800" y="728008"/>
            <a:ext cx="4572000" cy="1938992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Posteriorly: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rectum and the sacrum. 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Noto Sans Symbols"/>
              <a:buChar char="❖"/>
            </a:pPr>
            <a:r>
              <a:rPr b="1" lang="en-US" sz="2400">
                <a:solidFill>
                  <a:srgbClr val="7030A0"/>
                </a:solidFill>
                <a:latin typeface="Candara"/>
                <a:ea typeface="Candara"/>
                <a:cs typeface="Candara"/>
                <a:sym typeface="Candara"/>
              </a:rPr>
              <a:t>The sigmoid colon is also related to the lower coils of the terminal part of the ileum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33"/>
          <p:cNvSpPr/>
          <p:nvPr/>
        </p:nvSpPr>
        <p:spPr>
          <a:xfrm>
            <a:off x="3048000" y="152400"/>
            <a:ext cx="14157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Relations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4"/>
          <p:cNvSpPr/>
          <p:nvPr/>
        </p:nvSpPr>
        <p:spPr>
          <a:xfrm>
            <a:off x="76200" y="762000"/>
            <a:ext cx="8991600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sigmoid colon usually has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 long mesentery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—</a:t>
            </a:r>
            <a:r>
              <a:rPr b="1" lang="en-US" sz="2400">
                <a:solidFill>
                  <a:srgbClr val="51DA46"/>
                </a:solidFill>
                <a:latin typeface="Candara"/>
                <a:ea typeface="Candara"/>
                <a:cs typeface="Candara"/>
                <a:sym typeface="Candara"/>
              </a:rPr>
              <a:t>the </a:t>
            </a:r>
            <a:r>
              <a:rPr b="1" lang="en-US" sz="2400">
                <a:solidFill>
                  <a:srgbClr val="00CC00"/>
                </a:solidFill>
                <a:latin typeface="Candara"/>
                <a:ea typeface="Candara"/>
                <a:cs typeface="Candara"/>
                <a:sym typeface="Candara"/>
              </a:rPr>
              <a:t>sigmoid mesocolon</a:t>
            </a:r>
            <a:r>
              <a:rPr lang="en-US" sz="2400">
                <a:solidFill>
                  <a:srgbClr val="00CC0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and</a:t>
            </a:r>
            <a:r>
              <a:rPr lang="en-US" sz="2400">
                <a:solidFill>
                  <a:srgbClr val="00CC0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therefore has considerable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freedom of movement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especially its middle part.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</a:t>
            </a: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root of the sigmoid mesocolon </a:t>
            </a: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has an </a:t>
            </a:r>
            <a:r>
              <a:rPr b="1"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inverted V-shaped attachment</a:t>
            </a:r>
            <a:r>
              <a:rPr lang="en-US" sz="2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endParaRPr sz="2400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60" name="Google Shape;460;p34"/>
          <p:cNvSpPr txBox="1"/>
          <p:nvPr>
            <p:ph idx="10" type="dt"/>
          </p:nvPr>
        </p:nvSpPr>
        <p:spPr>
          <a:xfrm>
            <a:off x="3810000" y="244475"/>
            <a:ext cx="1905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7030A0"/>
                </a:solidFill>
              </a:rPr>
              <a:t>Wednesday 31 march 2021</a:t>
            </a:r>
            <a:endParaRPr b="1">
              <a:solidFill>
                <a:srgbClr val="7030A0"/>
              </a:solidFill>
            </a:endParaRPr>
          </a:p>
        </p:txBody>
      </p:sp>
      <p:sp>
        <p:nvSpPr>
          <p:cNvPr id="461" name="Google Shape;461;p34"/>
          <p:cNvSpPr txBox="1"/>
          <p:nvPr>
            <p:ph idx="12" type="sldNum"/>
          </p:nvPr>
        </p:nvSpPr>
        <p:spPr>
          <a:xfrm>
            <a:off x="8382000" y="304800"/>
            <a:ext cx="381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7030A0"/>
                </a:solidFill>
              </a:rPr>
              <a:t>‹#›</a:t>
            </a:fld>
            <a:endParaRPr b="1">
              <a:solidFill>
                <a:srgbClr val="7030A0"/>
              </a:solidFill>
            </a:endParaRPr>
          </a:p>
        </p:txBody>
      </p:sp>
      <p:sp>
        <p:nvSpPr>
          <p:cNvPr id="462" name="Google Shape;462;p34"/>
          <p:cNvSpPr txBox="1"/>
          <p:nvPr>
            <p:ph idx="11" type="ftr"/>
          </p:nvPr>
        </p:nvSpPr>
        <p:spPr>
          <a:xfrm>
            <a:off x="5562600" y="2286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7030A0"/>
                </a:solidFill>
              </a:rPr>
              <a:t>Dr Aiman Qais AL Maathidy</a:t>
            </a:r>
            <a:endParaRPr b="1">
              <a:solidFill>
                <a:srgbClr val="7030A0"/>
              </a:solidFill>
            </a:endParaRPr>
          </a:p>
        </p:txBody>
      </p:sp>
      <p:sp>
        <p:nvSpPr>
          <p:cNvPr id="463" name="Google Shape;463;p34"/>
          <p:cNvSpPr/>
          <p:nvPr/>
        </p:nvSpPr>
        <p:spPr>
          <a:xfrm>
            <a:off x="196566" y="101025"/>
            <a:ext cx="2733441" cy="584775"/>
          </a:xfrm>
          <a:prstGeom prst="rect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Sigmoid Colon</a:t>
            </a:r>
            <a:endParaRPr/>
          </a:p>
        </p:txBody>
      </p:sp>
      <p:pic>
        <p:nvPicPr>
          <p:cNvPr id="464" name="Google Shape;464;p34"/>
          <p:cNvPicPr preferRelativeResize="0"/>
          <p:nvPr/>
        </p:nvPicPr>
        <p:blipFill rotWithShape="1">
          <a:blip r:embed="rId3">
            <a:alphaModFix/>
          </a:blip>
          <a:srcRect b="32291" l="20497" r="34993" t="16667"/>
          <a:stretch/>
        </p:blipFill>
        <p:spPr>
          <a:xfrm>
            <a:off x="2057400" y="2475497"/>
            <a:ext cx="6324600" cy="4077703"/>
          </a:xfrm>
          <a:prstGeom prst="rect">
            <a:avLst/>
          </a:prstGeom>
          <a:noFill/>
          <a:ln cap="flat" cmpd="sng" w="76200">
            <a:solidFill>
              <a:srgbClr val="29F742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Wednesday 31 march 2021</a:t>
            </a:r>
            <a:endParaRPr/>
          </a:p>
        </p:txBody>
      </p:sp>
      <p:sp>
        <p:nvSpPr>
          <p:cNvPr id="470" name="Google Shape;470;p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Dr Aiman Qais AL Maathidy</a:t>
            </a:r>
            <a:endParaRPr b="1" i="1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71" name="Google Shape;471;p35"/>
          <p:cNvSpPr txBox="1"/>
          <p:nvPr>
            <p:ph idx="12" type="sldNum"/>
          </p:nvPr>
        </p:nvSpPr>
        <p:spPr>
          <a:xfrm>
            <a:off x="8305800" y="6356350"/>
            <a:ext cx="381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1" lang="en-US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‹#›</a:t>
            </a:fld>
            <a:endParaRPr b="1" i="1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72" name="Google Shape;472;p35"/>
          <p:cNvSpPr/>
          <p:nvPr/>
        </p:nvSpPr>
        <p:spPr>
          <a:xfrm>
            <a:off x="152400" y="101025"/>
            <a:ext cx="3188117" cy="584775"/>
          </a:xfrm>
          <a:prstGeom prst="rect">
            <a:avLst/>
          </a:prstGeom>
          <a:noFill/>
          <a:ln cap="flat" cmpd="sng" w="571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Ileal</a:t>
            </a:r>
            <a:r>
              <a:rPr b="1" lang="en-US" sz="3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b="1" i="1" lang="en-US" sz="32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Diverticulum</a:t>
            </a:r>
            <a:endParaRPr i="1" sz="3200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73" name="Google Shape;473;p35"/>
          <p:cNvSpPr/>
          <p:nvPr/>
        </p:nvSpPr>
        <p:spPr>
          <a:xfrm>
            <a:off x="76200" y="847665"/>
            <a:ext cx="3886200" cy="5324535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(or Meckel diverticulum) </a:t>
            </a:r>
            <a:r>
              <a:rPr i="1" lang="en-U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is a congenital anomaly that occurs in </a:t>
            </a:r>
            <a:r>
              <a:rPr b="1" i="1" lang="en-US" sz="2000">
                <a:solidFill>
                  <a:srgbClr val="F60AC9"/>
                </a:solidFill>
                <a:latin typeface="Candara"/>
                <a:ea typeface="Candara"/>
                <a:cs typeface="Candara"/>
                <a:sym typeface="Candara"/>
              </a:rPr>
              <a:t>1–2% of the population.</a:t>
            </a:r>
            <a:r>
              <a:rPr i="1" lang="en-U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usually appears as a finger-like pouch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It is always at the site of the </a:t>
            </a:r>
            <a:r>
              <a:rPr b="1" i="1" lang="en-U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antimesenteric border </a:t>
            </a:r>
            <a:r>
              <a:rPr i="1" lang="en-U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of the ileum.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diverticulum is usually located </a:t>
            </a:r>
            <a:r>
              <a:rPr b="1" i="1" lang="en-US" sz="2000">
                <a:solidFill>
                  <a:srgbClr val="F60AC9"/>
                </a:solidFill>
                <a:latin typeface="Candara"/>
                <a:ea typeface="Candara"/>
                <a:cs typeface="Candara"/>
                <a:sym typeface="Candara"/>
              </a:rPr>
              <a:t>30–60 cm </a:t>
            </a:r>
            <a:r>
              <a:rPr i="1" lang="en-U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from </a:t>
            </a:r>
            <a:r>
              <a:rPr b="1" i="1" lang="en-U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ileocecal junction </a:t>
            </a:r>
            <a:r>
              <a:rPr i="1" lang="en-U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 </a:t>
            </a:r>
            <a:r>
              <a:rPr b="1" i="1" lang="en-US" sz="200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infants</a:t>
            </a:r>
            <a:r>
              <a:rPr i="1" lang="en-U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and </a:t>
            </a:r>
            <a:r>
              <a:rPr b="1" i="1" lang="en-US" sz="2000">
                <a:solidFill>
                  <a:srgbClr val="F60AC9"/>
                </a:solidFill>
                <a:latin typeface="Candara"/>
                <a:ea typeface="Candara"/>
                <a:cs typeface="Candara"/>
                <a:sym typeface="Candara"/>
              </a:rPr>
              <a:t>50 cm </a:t>
            </a:r>
            <a:r>
              <a:rPr b="1" i="1" lang="en-US" sz="200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in adults</a:t>
            </a:r>
            <a:r>
              <a:rPr i="1" lang="en-U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An ileal diverticulum </a:t>
            </a:r>
            <a:r>
              <a:rPr b="1" i="1" lang="en-U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may become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inflamed</a:t>
            </a:r>
            <a:r>
              <a:rPr i="1" lang="en-U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and </a:t>
            </a:r>
            <a:r>
              <a:rPr b="1" i="1" lang="en-US" sz="20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produce pain mimicking that produced by appendicitis.</a:t>
            </a:r>
            <a:endParaRPr/>
          </a:p>
        </p:txBody>
      </p:sp>
      <p:pic>
        <p:nvPicPr>
          <p:cNvPr id="474" name="Google Shape;474;p35"/>
          <p:cNvPicPr preferRelativeResize="0"/>
          <p:nvPr/>
        </p:nvPicPr>
        <p:blipFill rotWithShape="1">
          <a:blip r:embed="rId3">
            <a:alphaModFix/>
          </a:blip>
          <a:srcRect b="6250" l="31040" r="29721" t="14583"/>
          <a:stretch/>
        </p:blipFill>
        <p:spPr>
          <a:xfrm>
            <a:off x="4087729" y="609600"/>
            <a:ext cx="4903871" cy="5562600"/>
          </a:xfrm>
          <a:prstGeom prst="rect">
            <a:avLst/>
          </a:prstGeom>
          <a:noFill/>
          <a:ln cap="flat" cmpd="sng" w="7620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36"/>
          <p:cNvPicPr preferRelativeResize="0"/>
          <p:nvPr/>
        </p:nvPicPr>
        <p:blipFill rotWithShape="1">
          <a:blip r:embed="rId3">
            <a:alphaModFix/>
          </a:blip>
          <a:srcRect b="25937" l="28125" r="25000" t="25312"/>
          <a:stretch/>
        </p:blipFill>
        <p:spPr>
          <a:xfrm>
            <a:off x="1600200" y="2438400"/>
            <a:ext cx="6523889" cy="4240552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80" name="Google Shape;480;p36"/>
          <p:cNvSpPr/>
          <p:nvPr/>
        </p:nvSpPr>
        <p:spPr>
          <a:xfrm>
            <a:off x="1857356" y="152400"/>
            <a:ext cx="4693914" cy="523220"/>
          </a:xfrm>
          <a:prstGeom prst="rect">
            <a:avLst/>
          </a:prstGeom>
          <a:noFill/>
          <a:ln cap="flat" cmpd="sng" w="57150">
            <a:solidFill>
              <a:srgbClr val="00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Examination of large intestine</a:t>
            </a:r>
            <a:endParaRPr b="1" i="1" sz="2800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81" name="Google Shape;481;p36"/>
          <p:cNvSpPr txBox="1"/>
          <p:nvPr>
            <p:ph idx="10" type="dt"/>
          </p:nvPr>
        </p:nvSpPr>
        <p:spPr>
          <a:xfrm>
            <a:off x="6781800" y="4572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Wednesday 31 march 2021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482" name="Google Shape;482;p36"/>
          <p:cNvSpPr txBox="1"/>
          <p:nvPr>
            <p:ph idx="12" type="sldNum"/>
          </p:nvPr>
        </p:nvSpPr>
        <p:spPr>
          <a:xfrm>
            <a:off x="8305800" y="6356350"/>
            <a:ext cx="381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0033CC"/>
                </a:solidFill>
              </a:rPr>
              <a:t>‹#›</a:t>
            </a:fld>
            <a:endParaRPr b="1">
              <a:solidFill>
                <a:srgbClr val="0033CC"/>
              </a:solidFill>
            </a:endParaRPr>
          </a:p>
        </p:txBody>
      </p:sp>
      <p:sp>
        <p:nvSpPr>
          <p:cNvPr id="483" name="Google Shape;483;p36"/>
          <p:cNvSpPr txBox="1"/>
          <p:nvPr>
            <p:ph idx="11" type="ftr"/>
          </p:nvPr>
        </p:nvSpPr>
        <p:spPr>
          <a:xfrm>
            <a:off x="6248400" y="2286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Dr Aiman Qais AL Maathidy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484" name="Google Shape;484;p36"/>
          <p:cNvSpPr/>
          <p:nvPr/>
        </p:nvSpPr>
        <p:spPr>
          <a:xfrm>
            <a:off x="152400" y="762000"/>
            <a:ext cx="8686800" cy="1631216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interior of the colon can be observed and photographed in a procedure called </a:t>
            </a:r>
            <a:r>
              <a:rPr b="1" i="1" lang="en-U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colonoscopy or coloscopy, using a long, flexible fiberoptic endoscope </a:t>
            </a:r>
            <a:r>
              <a:rPr b="1" i="1" lang="en-US" sz="2000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(colonoscope) </a:t>
            </a:r>
            <a:r>
              <a:rPr b="1" i="1" lang="en-U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inserted into the colon </a:t>
            </a:r>
            <a:r>
              <a:rPr i="1" lang="en-U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through the anus and rectum.  Small instruments can be passed through the colonoscope and used to facilitate </a:t>
            </a:r>
            <a:r>
              <a:rPr b="1" i="1" lang="en-U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minor operative procedures, such as biopsies or removal of polyps.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/>
          <p:nvPr/>
        </p:nvSpPr>
        <p:spPr>
          <a:xfrm>
            <a:off x="152400" y="152400"/>
            <a:ext cx="3581400" cy="584775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 u="none" cap="none" strike="noStrike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Jejunum and Ileum</a:t>
            </a:r>
            <a:endParaRPr/>
          </a:p>
        </p:txBody>
      </p:sp>
      <p:sp>
        <p:nvSpPr>
          <p:cNvPr id="120" name="Google Shape;120;p4"/>
          <p:cNvSpPr/>
          <p:nvPr/>
        </p:nvSpPr>
        <p:spPr>
          <a:xfrm>
            <a:off x="152400" y="838200"/>
            <a:ext cx="396240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 the living, the jejunum can be distinguished from the ileum by the following features</a:t>
            </a:r>
            <a:endParaRPr b="0" i="0" sz="20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228600" y="2351544"/>
            <a:ext cx="3204882" cy="341632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400"/>
              <a:buFont typeface="Noto Sans Symbols"/>
              <a:buChar char="❖"/>
            </a:pPr>
            <a:r>
              <a:rPr b="1" i="0" lang="en-US" sz="2400" u="none" cap="none" strike="noStrike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The jejunum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lies coiled in the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upper part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of the peritoneal cavity below the </a:t>
            </a:r>
            <a:r>
              <a:rPr b="1" i="0" lang="en-US" sz="2400" u="none" cap="none" strike="noStrike">
                <a:solidFill>
                  <a:srgbClr val="7030A0"/>
                </a:solidFill>
                <a:latin typeface="Candara"/>
                <a:ea typeface="Candara"/>
                <a:cs typeface="Candara"/>
                <a:sym typeface="Candara"/>
              </a:rPr>
              <a:t>left side of the transverse mesocolon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; </a:t>
            </a:r>
            <a:r>
              <a:rPr b="1" i="0" lang="en-US" sz="2400" u="none" cap="none" strike="noStrike">
                <a:solidFill>
                  <a:srgbClr val="E36C09"/>
                </a:solidFill>
                <a:latin typeface="Candara"/>
                <a:ea typeface="Candara"/>
                <a:cs typeface="Candara"/>
                <a:sym typeface="Candara"/>
              </a:rPr>
              <a:t>the ileum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is in the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lower part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of the cavity and in the pelvis</a:t>
            </a:r>
            <a:endParaRPr/>
          </a:p>
        </p:txBody>
      </p:sp>
      <p:pic>
        <p:nvPicPr>
          <p:cNvPr id="122" name="Google Shape;122;p4"/>
          <p:cNvPicPr preferRelativeResize="0"/>
          <p:nvPr/>
        </p:nvPicPr>
        <p:blipFill rotWithShape="1">
          <a:blip r:embed="rId3">
            <a:alphaModFix/>
          </a:blip>
          <a:srcRect b="17500" l="28125" r="25000" t="6562"/>
          <a:stretch/>
        </p:blipFill>
        <p:spPr>
          <a:xfrm>
            <a:off x="3886200" y="1139109"/>
            <a:ext cx="5121474" cy="5185491"/>
          </a:xfrm>
          <a:prstGeom prst="rect">
            <a:avLst/>
          </a:prstGeom>
          <a:noFill/>
          <a:ln cap="flat" cmpd="sng" w="5715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23" name="Google Shape;123;p4"/>
          <p:cNvSpPr txBox="1"/>
          <p:nvPr>
            <p:ph idx="10" type="dt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Wednesday 31 march 2021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24" name="Google Shape;124;p4"/>
          <p:cNvSpPr txBox="1"/>
          <p:nvPr>
            <p:ph idx="12" type="sldNum"/>
          </p:nvPr>
        </p:nvSpPr>
        <p:spPr>
          <a:xfrm>
            <a:off x="8763000" y="6416675"/>
            <a:ext cx="30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FF0000"/>
                </a:solidFill>
              </a:rPr>
              <a:t>‹#›</a:t>
            </a:fld>
            <a:endParaRPr b="1">
              <a:solidFill>
                <a:srgbClr val="FF0000"/>
              </a:solidFill>
            </a:endParaRPr>
          </a:p>
        </p:txBody>
      </p:sp>
      <p:sp>
        <p:nvSpPr>
          <p:cNvPr id="125" name="Google Shape;125;p4"/>
          <p:cNvSpPr txBox="1"/>
          <p:nvPr>
            <p:ph idx="11" type="ftr"/>
          </p:nvPr>
        </p:nvSpPr>
        <p:spPr>
          <a:xfrm>
            <a:off x="28956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Dr Aiman Qais AL Maathidy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Wednesday 31 march 2021</a:t>
            </a:r>
            <a:endParaRPr/>
          </a:p>
        </p:txBody>
      </p:sp>
      <p:sp>
        <p:nvSpPr>
          <p:cNvPr id="131" name="Google Shape;1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Dr Aiman Qais AL Maathidy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32" name="Google Shape;1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FF0000"/>
                </a:solidFill>
              </a:rPr>
              <a:t>‹#›</a:t>
            </a:fld>
            <a:endParaRPr b="1">
              <a:solidFill>
                <a:srgbClr val="FF0000"/>
              </a:solidFill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152400" y="985421"/>
            <a:ext cx="3886200" cy="5262979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1" marL="457200" marR="0" rtl="0" algn="l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400"/>
              <a:buFont typeface="Noto Sans Symbols"/>
              <a:buChar char="❖"/>
            </a:pPr>
            <a:r>
              <a:rPr b="1" i="0" lang="en-US" sz="2400" u="none" cap="none" strike="noStrik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The jejunum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wider bored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thicker walled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redder than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ileum. The jejunal wall feels thicker because </a:t>
            </a:r>
            <a:r>
              <a:rPr b="1" i="0" lang="en-US" sz="2400" u="none" cap="none" strike="noStrike">
                <a:solidFill>
                  <a:srgbClr val="F60AC9"/>
                </a:solidFill>
                <a:latin typeface="Calibri"/>
                <a:ea typeface="Calibri"/>
                <a:cs typeface="Calibri"/>
                <a:sym typeface="Calibri"/>
              </a:rPr>
              <a:t>the plicae circulares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are larger, more numerous, and closely set in the jejunum, whereas in the </a:t>
            </a:r>
            <a:r>
              <a:rPr b="1" i="0" lang="en-US" sz="2400" u="none" cap="none" strike="noStrike">
                <a:solidFill>
                  <a:srgbClr val="00CC00"/>
                </a:solidFill>
                <a:latin typeface="Calibri"/>
                <a:ea typeface="Calibri"/>
                <a:cs typeface="Calibri"/>
                <a:sym typeface="Calibri"/>
              </a:rPr>
              <a:t>upper part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b="1" i="0" lang="en-US" sz="2400" u="none" cap="none" strike="noStrike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the ileum 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are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smaller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more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widely separated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in the </a:t>
            </a:r>
            <a:r>
              <a:rPr b="1" i="0" lang="en-US" sz="2400" u="none" cap="none" strike="noStrike">
                <a:solidFill>
                  <a:srgbClr val="00CC00"/>
                </a:solidFill>
                <a:latin typeface="Calibri"/>
                <a:ea typeface="Calibri"/>
                <a:cs typeface="Calibri"/>
                <a:sym typeface="Calibri"/>
              </a:rPr>
              <a:t>lower part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are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absent</a:t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5"/>
          <p:cNvPicPr preferRelativeResize="0"/>
          <p:nvPr/>
        </p:nvPicPr>
        <p:blipFill rotWithShape="1">
          <a:blip r:embed="rId3">
            <a:alphaModFix/>
          </a:blip>
          <a:srcRect b="10624" l="34180" r="19531" t="20937"/>
          <a:stretch/>
        </p:blipFill>
        <p:spPr>
          <a:xfrm>
            <a:off x="4267200" y="1066800"/>
            <a:ext cx="4643695" cy="4291010"/>
          </a:xfrm>
          <a:prstGeom prst="rect">
            <a:avLst/>
          </a:prstGeom>
          <a:noFill/>
          <a:ln cap="flat" cmpd="sng" w="5715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35" name="Google Shape;135;p5"/>
          <p:cNvSpPr/>
          <p:nvPr/>
        </p:nvSpPr>
        <p:spPr>
          <a:xfrm>
            <a:off x="152400" y="152400"/>
            <a:ext cx="3581400" cy="584775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 u="none" cap="none" strike="noStrike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Jejunum and Ileum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"/>
          <p:cNvSpPr/>
          <p:nvPr/>
        </p:nvSpPr>
        <p:spPr>
          <a:xfrm>
            <a:off x="152400" y="76200"/>
            <a:ext cx="3519518" cy="584775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 u="none" cap="none" strike="noStrike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Jejunum and Ileum</a:t>
            </a:r>
            <a:endParaRPr/>
          </a:p>
        </p:txBody>
      </p:sp>
      <p:sp>
        <p:nvSpPr>
          <p:cNvPr id="141" name="Google Shape;141;p6"/>
          <p:cNvSpPr/>
          <p:nvPr/>
        </p:nvSpPr>
        <p:spPr>
          <a:xfrm>
            <a:off x="152400" y="762000"/>
            <a:ext cx="8763000" cy="156966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400"/>
              <a:buFont typeface="Noto Sans Symbols"/>
              <a:buChar char="❖"/>
            </a:pPr>
            <a:r>
              <a:rPr b="1" i="0" lang="en-US" sz="2400" u="none" cap="none" strike="noStrike">
                <a:solidFill>
                  <a:srgbClr val="0033CC"/>
                </a:solidFill>
                <a:latin typeface="Candara"/>
                <a:ea typeface="Candara"/>
                <a:cs typeface="Candara"/>
                <a:sym typeface="Candara"/>
              </a:rPr>
              <a:t>The jejunal mesentery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is </a:t>
            </a:r>
            <a:r>
              <a:rPr b="1" i="0" lang="en-US" sz="2400" u="none" cap="none" strike="noStrike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attached to the posterior abdominal wall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above and to the left of the aorta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whereas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400"/>
              <a:buFont typeface="Noto Sans Symbols"/>
              <a:buChar char="❖"/>
            </a:pPr>
            <a:r>
              <a:rPr b="1" i="0" lang="en-US" sz="2400" u="none" cap="none" strike="noStrike">
                <a:solidFill>
                  <a:srgbClr val="E36C09"/>
                </a:solidFill>
                <a:latin typeface="Candara"/>
                <a:ea typeface="Candara"/>
                <a:cs typeface="Candara"/>
                <a:sym typeface="Candara"/>
              </a:rPr>
              <a:t>The ileal mesentery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is attached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below and to the right of the aorta</a:t>
            </a:r>
            <a:endParaRPr b="1" i="0" sz="24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42" name="Google Shape;142;p6"/>
          <p:cNvPicPr preferRelativeResize="0"/>
          <p:nvPr/>
        </p:nvPicPr>
        <p:blipFill rotWithShape="1">
          <a:blip r:embed="rId3">
            <a:alphaModFix/>
          </a:blip>
          <a:srcRect b="24062" l="31055" r="22070" t="21563"/>
          <a:stretch/>
        </p:blipFill>
        <p:spPr>
          <a:xfrm>
            <a:off x="2819400" y="2536370"/>
            <a:ext cx="5435352" cy="3940630"/>
          </a:xfrm>
          <a:prstGeom prst="rect">
            <a:avLst/>
          </a:prstGeom>
          <a:noFill/>
          <a:ln cap="flat" cmpd="sng" w="5715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43" name="Google Shape;143;p6"/>
          <p:cNvSpPr txBox="1"/>
          <p:nvPr>
            <p:ph idx="10" type="dt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Wednesday 31 march 2021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44" name="Google Shape;144;p6"/>
          <p:cNvSpPr txBox="1"/>
          <p:nvPr>
            <p:ph idx="12" type="sldNum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FF0000"/>
                </a:solidFill>
              </a:rPr>
              <a:t>‹#›</a:t>
            </a:fld>
            <a:endParaRPr b="1">
              <a:solidFill>
                <a:srgbClr val="FF0000"/>
              </a:solidFill>
            </a:endParaRPr>
          </a:p>
        </p:txBody>
      </p:sp>
      <p:sp>
        <p:nvSpPr>
          <p:cNvPr id="145" name="Google Shape;145;p6"/>
          <p:cNvSpPr txBox="1"/>
          <p:nvPr>
            <p:ph idx="11" type="ftr"/>
          </p:nvPr>
        </p:nvSpPr>
        <p:spPr>
          <a:xfrm>
            <a:off x="2895600" y="646112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Dr Aiman Qais AL Maathidy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Wednesday 31 march 2021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51" name="Google Shape;151;p7"/>
          <p:cNvSpPr txBox="1"/>
          <p:nvPr>
            <p:ph idx="11" type="ftr"/>
          </p:nvPr>
        </p:nvSpPr>
        <p:spPr>
          <a:xfrm>
            <a:off x="-152400" y="6111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Dr Aiman Qais AL Maathidy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52" name="Google Shape;152;p7"/>
          <p:cNvSpPr txBox="1"/>
          <p:nvPr>
            <p:ph idx="12" type="sldNum"/>
          </p:nvPr>
        </p:nvSpPr>
        <p:spPr>
          <a:xfrm>
            <a:off x="-609600" y="58674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FF0000"/>
                </a:solidFill>
              </a:rPr>
              <a:t>‹#›</a:t>
            </a:fld>
            <a:endParaRPr b="1">
              <a:solidFill>
                <a:srgbClr val="FF0000"/>
              </a:solidFill>
            </a:endParaRPr>
          </a:p>
        </p:txBody>
      </p:sp>
      <p:sp>
        <p:nvSpPr>
          <p:cNvPr id="153" name="Google Shape;153;p7"/>
          <p:cNvSpPr/>
          <p:nvPr/>
        </p:nvSpPr>
        <p:spPr>
          <a:xfrm>
            <a:off x="76200" y="762000"/>
            <a:ext cx="8991600" cy="830997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400"/>
              <a:buFont typeface="Noto Sans Symbols"/>
              <a:buChar char="❖"/>
            </a:pPr>
            <a:r>
              <a:rPr b="1" i="0" lang="en-US" sz="2400" u="none" cap="none" strike="noStrik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The jejunal mesenteric vessels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 only </a:t>
            </a:r>
            <a:r>
              <a:rPr b="1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one or two arcades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with long and infrequent branches passing to the intestinal wall. </a:t>
            </a:r>
            <a:endParaRPr/>
          </a:p>
        </p:txBody>
      </p:sp>
      <p:pic>
        <p:nvPicPr>
          <p:cNvPr id="154" name="Google Shape;154;p7"/>
          <p:cNvPicPr preferRelativeResize="0"/>
          <p:nvPr/>
        </p:nvPicPr>
        <p:blipFill rotWithShape="1">
          <a:blip r:embed="rId3">
            <a:alphaModFix/>
          </a:blip>
          <a:srcRect b="10624" l="34180" r="19531" t="20937"/>
          <a:stretch/>
        </p:blipFill>
        <p:spPr>
          <a:xfrm>
            <a:off x="3440094" y="1752600"/>
            <a:ext cx="5551506" cy="4800600"/>
          </a:xfrm>
          <a:prstGeom prst="rect">
            <a:avLst/>
          </a:prstGeom>
          <a:noFill/>
          <a:ln cap="flat" cmpd="sng" w="5715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55" name="Google Shape;155;p7"/>
          <p:cNvSpPr/>
          <p:nvPr/>
        </p:nvSpPr>
        <p:spPr>
          <a:xfrm>
            <a:off x="152400" y="76200"/>
            <a:ext cx="3519518" cy="584775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 u="none" cap="none" strike="noStrike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Jejunum and Ileum</a:t>
            </a:r>
            <a:endParaRPr/>
          </a:p>
        </p:txBody>
      </p:sp>
      <p:sp>
        <p:nvSpPr>
          <p:cNvPr id="156" name="Google Shape;156;p7"/>
          <p:cNvSpPr/>
          <p:nvPr/>
        </p:nvSpPr>
        <p:spPr>
          <a:xfrm>
            <a:off x="152400" y="2263676"/>
            <a:ext cx="2971800" cy="2308324"/>
          </a:xfrm>
          <a:prstGeom prst="rect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400"/>
              <a:buFont typeface="Noto Sans Symbols"/>
              <a:buChar char="❖"/>
            </a:pPr>
            <a:r>
              <a:rPr b="1" i="0" lang="en-US" sz="2400" u="none" cap="none" strike="noStrike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The ileum</a:t>
            </a:r>
            <a:r>
              <a:rPr b="1" i="0" lang="en-US" sz="24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receives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numerous short terminal vessels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 arise from a series </a:t>
            </a: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b="1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three or four or even more arcades </a:t>
            </a:r>
            <a:endParaRPr b="1" i="0" sz="2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/>
          <p:cNvSpPr/>
          <p:nvPr/>
        </p:nvSpPr>
        <p:spPr>
          <a:xfrm>
            <a:off x="152400" y="101025"/>
            <a:ext cx="3443318" cy="523220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 u="none" cap="none" strike="noStrike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Jejunum and Ileum</a:t>
            </a:r>
            <a:endParaRPr/>
          </a:p>
        </p:txBody>
      </p:sp>
      <p:sp>
        <p:nvSpPr>
          <p:cNvPr id="162" name="Google Shape;162;p8"/>
          <p:cNvSpPr/>
          <p:nvPr/>
        </p:nvSpPr>
        <p:spPr>
          <a:xfrm>
            <a:off x="152400" y="762000"/>
            <a:ext cx="4038600" cy="3785652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400"/>
              <a:buFont typeface="Noto Sans Symbols"/>
              <a:buChar char="❖"/>
            </a:pPr>
            <a:r>
              <a:rPr b="1" i="0" lang="en-US" sz="2400" u="none" cap="none" strike="noStrik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b="0" i="0" lang="en-US" sz="2400" u="none" cap="none" strike="noStrik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400" u="none" cap="none" strike="noStrik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the jejunal end of the mesentery,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fat is deposited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the root and is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scanty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near the intestinal wall.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400"/>
              <a:buFont typeface="Noto Sans Symbols"/>
              <a:buChar char="❖"/>
            </a:pPr>
            <a:r>
              <a:rPr b="1" i="0" lang="en-US" sz="2400" u="none" cap="none" strike="noStrike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At the ileal end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mesentery </a:t>
            </a:r>
            <a:r>
              <a:rPr b="1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fat is deposited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throughout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that it extends from the root to the intestinal wall </a:t>
            </a:r>
            <a:endParaRPr/>
          </a:p>
        </p:txBody>
      </p:sp>
      <p:pic>
        <p:nvPicPr>
          <p:cNvPr id="163" name="Google Shape;163;p8"/>
          <p:cNvPicPr preferRelativeResize="0"/>
          <p:nvPr/>
        </p:nvPicPr>
        <p:blipFill rotWithShape="1">
          <a:blip r:embed="rId3">
            <a:alphaModFix/>
          </a:blip>
          <a:srcRect b="10624" l="34180" r="19531" t="20937"/>
          <a:stretch/>
        </p:blipFill>
        <p:spPr>
          <a:xfrm>
            <a:off x="4343400" y="533400"/>
            <a:ext cx="4607757" cy="3984505"/>
          </a:xfrm>
          <a:prstGeom prst="rect">
            <a:avLst/>
          </a:prstGeom>
          <a:noFill/>
          <a:ln cap="flat" cmpd="sng" w="5715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64" name="Google Shape;164;p8"/>
          <p:cNvSpPr/>
          <p:nvPr/>
        </p:nvSpPr>
        <p:spPr>
          <a:xfrm>
            <a:off x="152400" y="4690408"/>
            <a:ext cx="8763000" cy="1938992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400"/>
              <a:buFont typeface="Noto Sans Symbols"/>
              <a:buChar char="❖"/>
            </a:pPr>
            <a:r>
              <a:rPr b="1" i="0" lang="en-US" sz="2400" u="none" cap="none" strike="noStrik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Aggregations of lymphoid tissue </a:t>
            </a:r>
            <a:r>
              <a:rPr b="1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(Peyer's patches)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present in the mucous membrane of the </a:t>
            </a:r>
            <a:r>
              <a:rPr b="1" i="0" lang="en-US" sz="2400" u="none" cap="none" strike="noStrike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lower ileum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along the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antimesenteric border.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the living these may be visible through the wall of the ileum from the outside</a:t>
            </a:r>
            <a:endParaRPr/>
          </a:p>
        </p:txBody>
      </p:sp>
      <p:sp>
        <p:nvSpPr>
          <p:cNvPr id="165" name="Google Shape;165;p8"/>
          <p:cNvSpPr txBox="1"/>
          <p:nvPr>
            <p:ph idx="10" type="dt"/>
          </p:nvPr>
        </p:nvSpPr>
        <p:spPr>
          <a:xfrm>
            <a:off x="381000" y="65532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Wednesday 31 march 2021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66" name="Google Shape;166;p8"/>
          <p:cNvSpPr txBox="1"/>
          <p:nvPr>
            <p:ph idx="12" type="sldNum"/>
          </p:nvPr>
        </p:nvSpPr>
        <p:spPr>
          <a:xfrm>
            <a:off x="6477000" y="65532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FF0000"/>
                </a:solidFill>
              </a:rPr>
              <a:t>‹#›</a:t>
            </a:fld>
            <a:endParaRPr b="1">
              <a:solidFill>
                <a:srgbClr val="FF0000"/>
              </a:solidFill>
            </a:endParaRPr>
          </a:p>
        </p:txBody>
      </p:sp>
      <p:sp>
        <p:nvSpPr>
          <p:cNvPr id="167" name="Google Shape;167;p8"/>
          <p:cNvSpPr txBox="1"/>
          <p:nvPr>
            <p:ph idx="11" type="ftr"/>
          </p:nvPr>
        </p:nvSpPr>
        <p:spPr>
          <a:xfrm>
            <a:off x="3048000" y="65690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Dr Aiman Qais AL Maathidy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"/>
          <p:cNvSpPr/>
          <p:nvPr/>
        </p:nvSpPr>
        <p:spPr>
          <a:xfrm>
            <a:off x="76200" y="76200"/>
            <a:ext cx="3443318" cy="523220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 u="none" cap="none" strike="noStrike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Jejunum and Ileum</a:t>
            </a:r>
            <a:endParaRPr/>
          </a:p>
        </p:txBody>
      </p:sp>
      <p:sp>
        <p:nvSpPr>
          <p:cNvPr id="173" name="Google Shape;173;p9"/>
          <p:cNvSpPr txBox="1"/>
          <p:nvPr>
            <p:ph idx="10" type="dt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Wednesday 31 march 2021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174" name="Google Shape;174;p9"/>
          <p:cNvSpPr txBox="1"/>
          <p:nvPr>
            <p:ph idx="12" type="sldNum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>
                <a:solidFill>
                  <a:srgbClr val="0033CC"/>
                </a:solidFill>
              </a:rPr>
              <a:t>‹#›</a:t>
            </a:fld>
            <a:endParaRPr b="1">
              <a:solidFill>
                <a:srgbClr val="0033CC"/>
              </a:solidFill>
            </a:endParaRPr>
          </a:p>
        </p:txBody>
      </p:sp>
      <p:sp>
        <p:nvSpPr>
          <p:cNvPr id="175" name="Google Shape;175;p9"/>
          <p:cNvSpPr txBox="1"/>
          <p:nvPr>
            <p:ph idx="11" type="ftr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33CC"/>
                </a:solidFill>
              </a:rPr>
              <a:t>Dr Aiman Qais AL Maathidy</a:t>
            </a:r>
            <a:endParaRPr b="1">
              <a:solidFill>
                <a:srgbClr val="0033CC"/>
              </a:solidFill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152400" y="4953000"/>
            <a:ext cx="8839200" cy="156966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CC00"/>
                </a:solidFill>
                <a:latin typeface="Candara"/>
                <a:ea typeface="Candara"/>
                <a:cs typeface="Candara"/>
                <a:sym typeface="Candara"/>
              </a:rPr>
              <a:t>Lymph Drainage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lymph vessels pass through many intermediate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mesenteric nodes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and finally reach </a:t>
            </a:r>
            <a:r>
              <a:rPr b="1" i="0" lang="en-US" sz="2400" u="none" cap="none" strike="noStrike">
                <a:solidFill>
                  <a:srgbClr val="00CC00"/>
                </a:solidFill>
                <a:latin typeface="Candara"/>
                <a:ea typeface="Candara"/>
                <a:cs typeface="Candara"/>
                <a:sym typeface="Candara"/>
              </a:rPr>
              <a:t>the superior mesenteric nodes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which are situated around the origin of the </a:t>
            </a:r>
            <a:r>
              <a:rPr b="1" i="0" lang="en-US" sz="2400" u="none" cap="none" strike="noStrike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superior mesenteric artery</a:t>
            </a:r>
            <a:endParaRPr/>
          </a:p>
        </p:txBody>
      </p:sp>
      <p:pic>
        <p:nvPicPr>
          <p:cNvPr id="177" name="Google Shape;177;p9"/>
          <p:cNvPicPr preferRelativeResize="0"/>
          <p:nvPr/>
        </p:nvPicPr>
        <p:blipFill rotWithShape="1">
          <a:blip r:embed="rId3">
            <a:alphaModFix/>
          </a:blip>
          <a:srcRect b="17499" l="26953" r="25000" t="9375"/>
          <a:stretch/>
        </p:blipFill>
        <p:spPr>
          <a:xfrm>
            <a:off x="3810000" y="228600"/>
            <a:ext cx="5123410" cy="4648200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DELL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0x0101004E3F62F58E31954599AF5D7BF24514D4</vt:lpwstr>
  </property>
</Properties>
</file>