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6" r:id="rId3"/>
    <p:sldId id="265" r:id="rId4"/>
    <p:sldId id="331" r:id="rId5"/>
    <p:sldId id="333" r:id="rId6"/>
    <p:sldId id="323" r:id="rId7"/>
    <p:sldId id="263" r:id="rId8"/>
    <p:sldId id="334" r:id="rId9"/>
    <p:sldId id="317" r:id="rId10"/>
    <p:sldId id="341" r:id="rId11"/>
    <p:sldId id="316" r:id="rId12"/>
    <p:sldId id="342" r:id="rId13"/>
    <p:sldId id="315" r:id="rId14"/>
    <p:sldId id="343" r:id="rId15"/>
    <p:sldId id="314" r:id="rId16"/>
    <p:sldId id="344" r:id="rId17"/>
    <p:sldId id="313" r:id="rId18"/>
    <p:sldId id="345" r:id="rId19"/>
    <p:sldId id="312" r:id="rId20"/>
    <p:sldId id="346" r:id="rId21"/>
    <p:sldId id="347" r:id="rId22"/>
    <p:sldId id="348" r:id="rId23"/>
    <p:sldId id="335" r:id="rId24"/>
    <p:sldId id="327" r:id="rId25"/>
    <p:sldId id="336" r:id="rId26"/>
    <p:sldId id="337" r:id="rId27"/>
    <p:sldId id="338" r:id="rId28"/>
    <p:sldId id="322" r:id="rId29"/>
    <p:sldId id="349" r:id="rId30"/>
    <p:sldId id="320" r:id="rId31"/>
    <p:sldId id="310" r:id="rId32"/>
    <p:sldId id="309" r:id="rId33"/>
    <p:sldId id="339" r:id="rId34"/>
    <p:sldId id="340" r:id="rId35"/>
    <p:sldId id="273" r:id="rId36"/>
    <p:sldId id="350" r:id="rId37"/>
    <p:sldId id="27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B63032-B0AE-4BA0-843D-BF2949F6A1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306B2-1B0C-4492-B5B9-55BE6CE8FD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CCDB6A-CF88-4F9A-867E-D043D89B38D1}" type="datetimeFigureOut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F0132D-92E1-4288-9CB6-DE963F48B6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5EEE20-0115-4A53-89D8-A772BA80B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7A737-6716-4CCF-99D8-5BCA1398F1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A5C9F-A218-4D2F-9496-6800BEF60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AEA4B6-F0BF-47DB-A242-E0C33DCA86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159A17-91FD-4E4B-BAB7-1BFA15C7E6A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640025-7319-445C-A42D-AFE2081108BE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0277C-497C-417A-8737-9A284D95E447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680D6D-AE02-4CFB-A27F-B9FE6A8783EC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31E7B676-959B-41C1-B87D-4B783EBA3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C12F4240-5AF5-44AE-9432-609B9467B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984F60D6-F007-4FA2-BA38-6CAE0C985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CAAC4B99-24A0-4A72-A86E-35366BE75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485E4FEB-4A22-474A-ABB4-E4E285CC7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410D741-A8C9-4F40-B878-0242427D4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F156F9-4417-4C36-BDE4-30BCEBD8154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2CF33F-3626-434F-AD7F-996F4F23914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61E88D-5552-4165-8B1A-E71C0EC5C9D0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1238A4-FA07-4DEE-9580-7B35BC7BD4D8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2F7BD2-9385-42B8-AC32-5A812AD4083E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109E00-5034-4799-93DB-E1CE40137218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F647C49F-7ADF-4E93-8F89-2B16413E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3EFF-2FD2-4FD4-9B1F-230519D013B1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E5485BD9-DAB0-4B8E-BB41-96CBD707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901B4C40-2135-4435-91BC-991E9F52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8691-D746-4391-86AF-5DB5D0E70B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4553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B85D8F2-A1E5-4FA9-92DB-129D0BCD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0ECC-2E66-4C8F-BB60-786A4CAAAA55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5DFF71-7D9C-481E-8862-E609EF2F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CCCEB29-5A01-469C-B0E0-D777C923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DB01-1E98-434D-BC7B-1DED66586BD4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0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9917645-F802-400D-9164-C5F4DA15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726E-16BE-4A5B-AC66-A8C5912BB487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E078624-9E45-4AE4-9D45-D3845E3F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EBF9DD2-CDBA-4F4B-A09B-69EF8A37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344C-DE49-423D-B955-8B249A9E757E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AC9AF23-0E5D-4882-9D2A-C8B39C39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7C5F39-7BDD-4327-BC0A-1BCEA8B6C164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004EB95-A761-4479-A7AC-D50D18E73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81C6-996D-485A-8C2E-1F268B8C9E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AF2ADE1-4FBC-4E44-BAF0-8BA8E1715D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E8D8D3-40FA-4A5E-ADE7-7D6B840C771A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06B0E-D067-4591-88FC-4C29FB8C443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5635E-0C2F-4F36-86B9-84048503D8F9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204340-52B9-4651-9194-82A5478810B0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776BB5A1-5E08-4F15-91A5-254644943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3074F053-1DA1-4345-B5B5-2C950AE46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508EDCDE-DB4C-48A9-A357-08D406CAC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9904DA5F-A23B-413F-9EAD-D0AA9C92E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22C5110C-1E6B-4108-8F55-992671C70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D77D0-BD04-4458-A481-DF193F955DB3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F39481-DE32-4A20-8B3F-B7F43DA4AC8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520CBC-CD85-42C5-A20E-3B6F2A4D4461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11E2C8-71C3-49F0-80EC-F471E44FEFA1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1E31BD-D760-4B56-BA24-66DBEA46E81B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5BCBDE-A91F-42A4-9223-5B825650B506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83B1F1FF-4BCD-4412-9582-1AFD2A9B3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572444-D975-4CDA-8F0F-52B200DE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5AF2-41E3-4F3A-8337-AF6BB7FDD59B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167387F-9751-4F15-8CEA-38BB8131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6AFADCD-1E95-40D3-B8DD-C58C700D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5F099-341D-4808-B54F-2C80583180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5962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4F13EB-EDA7-4673-A78F-4EE8866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92E2-265A-4413-87F0-F6C831DC55AE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FFACD62-D2BD-4CBC-ACAF-96F4E41A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9BD4CAE-C026-4C10-84CD-7262A17D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FE49-22F2-4F14-AE42-92D74F611DDA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DCA04CB4-BD85-44A5-B3AA-E90E892F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B86F-C000-4017-AF27-4D985E6E42ED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D05D0C-C576-4138-B723-31FE436B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85BDE4A-9ECC-4D1A-B5B0-A43766EB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F3BA-C618-4CA0-B672-94B497395D9A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0B961799-BB86-487E-BFE3-9A5E65D7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0E03BB-9897-4A7F-8212-A8B1ED3F5976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BEB74E8-B88E-4153-B4D7-13525751B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AB7F-2156-4470-8B8E-8CC89C8A45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24AD532-99D8-417A-A956-BECC6E6E41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EB4EB7F0-4B8A-4E19-A14D-2545B5D1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67CC-0D50-4098-B2F4-2EC99D29D182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D2AA6-D5BB-45AF-9B07-67DD233A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CFF834A-E5BF-44B4-A749-D73B4290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D2B6-1745-4B6B-A39E-40C12F2D9482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8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CCF2B178-1C2F-4567-8384-46769BA9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AF9D2AFF-D973-469C-885A-CF3204318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C09A8BDB-1A36-479A-BEC0-E0444FE5E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EE815612-2515-488A-9E1E-F8652AC97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3D3BA-F56C-4519-B8D3-3E70208DA72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FA0B3B60-AC06-47BA-98BC-0F69CB68C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17C334-324C-4FD7-9F9F-69AA7A2A8F7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2F32CADF-3562-4B3F-AE19-F9FB2F11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A22D3-8EA5-4643-BD7E-C48E8CAE0A78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F70D2269-1BCB-43DB-BAA6-AC163A656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236B-9896-4DCF-B02E-A9EBF72F15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30C04A4F-D875-45BD-ADAB-953D3F32F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7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DE7A0B5-70C9-47AC-A1A7-E476624CD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7CF015B-4D71-4CF6-8EA9-CA5C4D318E4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15A4B554-4140-4559-9453-0E7A56863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22001-183D-4D5E-BFAE-105A54811DF1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2874E23A-D0A1-4938-9011-7FA9910F1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07F7C737-7340-4654-983E-A6F74827E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75F85EB9-9646-47FE-A43E-9F802AA25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3C71AED7-F1CD-4B90-9E5B-A68C33F9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AFEA80-4B75-412E-AD89-3438BD4152F3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F9410B99-9DEF-4189-81AE-88EC55D6E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AE88-B355-490F-AACD-7F982FF181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B0A41839-1194-476B-898A-D980A790DD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E6C34628-9313-43E8-B6C2-200377E6E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670D992-DBA3-41CA-AF5A-577A9562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C3D24C17-EEE5-4E66-843A-31C491D123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874617-DDE6-4B2A-8280-AC9866E8F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D0A07-C6D4-4E16-AE0B-AECD81E3474F}" type="datetime1">
              <a:rPr lang="en-US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1B3FB-5E02-4DC0-B2F3-28669EF7B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D3D2576-C042-4A7F-9209-476858F5D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A9BA1836-AB7F-442A-BE97-25630EC4F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B2F569-06E4-41FD-AE21-5C0DF3945AF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771BEF15-929F-4B96-BABD-1BA62FD84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458821-E415-4923-A8E3-12B74D823A1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D51B8ED-5BD6-481C-B165-04FDAB3AD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B0604020202020204" pitchFamily="18" charset="0"/>
              </a:defRPr>
            </a:lvl1pPr>
          </a:lstStyle>
          <a:p>
            <a:pPr>
              <a:defRPr/>
            </a:pPr>
            <a:fld id="{BB1432AF-A204-4AC5-8D8C-12BD827D1A8C}" type="slidenum">
              <a:rPr lang="en-US" altLang="zh-CN"/>
              <a:pPr>
                <a:defRPr/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4" r:id="rId4"/>
    <p:sldLayoutId id="2147483705" r:id="rId5"/>
    <p:sldLayoutId id="2147483712" r:id="rId6"/>
    <p:sldLayoutId id="2147483706" r:id="rId7"/>
    <p:sldLayoutId id="2147483713" r:id="rId8"/>
    <p:sldLayoutId id="2147483714" r:id="rId9"/>
    <p:sldLayoutId id="2147483707" r:id="rId10"/>
    <p:sldLayoutId id="214748370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CD10-9534-4857-8075-D3F605165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2954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Common Pediatric    Fractures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5B71D7A9-CDF0-4E94-9EAF-6B2D080C28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1400" y="4267200"/>
            <a:ext cx="3276600" cy="1524000"/>
          </a:xfrm>
        </p:spPr>
        <p:txBody>
          <a:bodyPr/>
          <a:lstStyle/>
          <a:p>
            <a:pPr algn="ctr" eaLnBrk="1" hangingPunct="1"/>
            <a:endParaRPr lang="en-US" altLang="zh-CN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B38308D7-DE23-46E0-82B0-D645C9AE1C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8DE9D-2227-4358-B632-A312A192FEA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CC0E11A2-4E4F-46E6-8B3A-73804CB47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E7B6CB-0162-41A6-9BBA-7372133F057E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9F8DA-0179-4019-BFA2-9A68D90F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Content Placeholder 5">
            <a:extLst>
              <a:ext uri="{FF2B5EF4-FFF2-40B4-BE49-F238E27FC236}">
                <a16:creationId xmlns:a16="http://schemas.microsoft.com/office/drawing/2014/main" id="{8B909C35-5F01-4427-96A2-0D3196162A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"/>
            <a:ext cx="6200775" cy="46513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61653-0BDE-43E2-B27D-29EB4B6751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FA979A55-FED2-4BF2-9903-9A459A3C8A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91C0C-E654-4564-95A5-922849C184CB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10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3BCC7320-AE89-484A-A3E9-C8623109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4926013"/>
            <a:ext cx="914400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0AD4-8040-412F-9674-A7A3C2D8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SALTER HARRIS CLASSIFICATION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D6D23E33-003E-4C1E-AA1A-72444BAF74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b="1" noProof="1">
                <a:latin typeface="Calibri" panose="020F0502020204030204" pitchFamily="34" charset="0"/>
              </a:rPr>
              <a:t>Type I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noProof="1">
                <a:latin typeface="Calibri" panose="020F0502020204030204" pitchFamily="34" charset="0"/>
              </a:rPr>
              <a:t> Fracture passes transversely</a:t>
            </a:r>
            <a:r>
              <a:rPr lang="en-US" sz="28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through physis</a:t>
            </a:r>
            <a:r>
              <a:rPr lang="en-US" noProof="1">
                <a:latin typeface="Calibri" panose="020F0502020204030204" pitchFamily="34" charset="0"/>
              </a:rPr>
              <a:t> separating epiphysis from metaphysis.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noProof="1">
                <a:latin typeface="Calibri" panose="020F0502020204030204" pitchFamily="34" charset="0"/>
              </a:rPr>
              <a:t>Clinical Diagnosis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noProof="1">
                <a:latin typeface="Calibri" panose="020F0502020204030204" pitchFamily="34" charset="0"/>
              </a:rPr>
              <a:t>XR usually normal or widening of physis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noProof="1">
                <a:latin typeface="Calibri" panose="020F0502020204030204" pitchFamily="34" charset="0"/>
              </a:rPr>
              <a:t>Can be missed????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noProof="1">
                <a:latin typeface="Calibri" panose="020F0502020204030204" pitchFamily="34" charset="0"/>
              </a:rPr>
              <a:t>Excellent prognosis </a:t>
            </a: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D33A89A8-293A-4839-9DF5-DA9D02CC48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7AC695-3314-4654-A484-6CFF9BE4355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0EA215E9-25AB-4FC2-95B6-D69FD18BC1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D77FE2-9EAA-4ECB-AAA2-DF965A5BC64A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11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EB1F-65C0-4C8B-851B-A107FB4C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2499E-875C-4CF9-92C6-47385E13A7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B5A0E853-7A7E-4E8F-BF19-E9431CFF66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276C39-2CA2-4BE4-BFE4-00F7A7F12E71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12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485" name="Content Placeholder 4">
            <a:extLst>
              <a:ext uri="{FF2B5EF4-FFF2-40B4-BE49-F238E27FC236}">
                <a16:creationId xmlns:a16="http://schemas.microsoft.com/office/drawing/2014/main" id="{6B0BD1B4-E9FB-4EBA-911E-8693D736A04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3" y="1709738"/>
            <a:ext cx="4451350" cy="4873625"/>
          </a:xfrm>
        </p:spPr>
      </p:pic>
      <p:pic>
        <p:nvPicPr>
          <p:cNvPr id="20486" name="Picture 6" descr="Image result for salter harris type 1 wrist drawing">
            <a:extLst>
              <a:ext uri="{FF2B5EF4-FFF2-40B4-BE49-F238E27FC236}">
                <a16:creationId xmlns:a16="http://schemas.microsoft.com/office/drawing/2014/main" id="{D2910D07-780B-4075-B9D4-1C69E38E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81200"/>
            <a:ext cx="3433762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A6EF-13AC-4D25-90CA-3392A358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SALTER HARRIS CLASSIFICATION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AE15DD5C-B9D8-4181-A8B0-3BBF6392B77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CN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 Type </a:t>
            </a:r>
            <a:r>
              <a:rPr lang="en-US" altLang="zh-CN" b="1" dirty="0">
                <a:latin typeface="Calibri" panose="020F0502020204030204" pitchFamily="34" charset="0"/>
              </a:rPr>
              <a:t>II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 Transversely through </a:t>
            </a:r>
            <a:r>
              <a:rPr lang="en-US" altLang="zh-CN" dirty="0" err="1">
                <a:latin typeface="Calibri" panose="020F0502020204030204" pitchFamily="34" charset="0"/>
              </a:rPr>
              <a:t>physis</a:t>
            </a:r>
            <a:r>
              <a:rPr lang="en-US" altLang="zh-CN" dirty="0">
                <a:latin typeface="Calibri" panose="020F0502020204030204" pitchFamily="34" charset="0"/>
              </a:rPr>
              <a:t> but exits through metaphysis.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 Triangular fragment away from joint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Most common???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Good prognosis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7D38D1A1-CDD7-476B-9A7C-D4BEE5B708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A0516-FEB3-4C50-A0B5-8D04D041EEB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00BEBD43-DF0A-49BA-AEB7-C90220381D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DB016F-2BDC-43F3-8E62-CE75D6F02C66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13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8084-1BAD-4EC8-AF54-7C29F541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F992-0E48-4855-9224-1544BC4E6D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B18D4E03-10A2-4729-A424-9A77F03466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90F9B4-ED35-40FE-A597-7F0DF190966B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14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F63607E1-C650-4A39-B3D5-2B099C61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t="15556" r="48845" b="13335"/>
          <a:stretch>
            <a:fillRect/>
          </a:stretch>
        </p:blipFill>
        <p:spPr bwMode="auto">
          <a:xfrm>
            <a:off x="4168775" y="1706563"/>
            <a:ext cx="32115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Content Placeholder 5">
            <a:extLst>
              <a:ext uri="{FF2B5EF4-FFF2-40B4-BE49-F238E27FC236}">
                <a16:creationId xmlns:a16="http://schemas.microsoft.com/office/drawing/2014/main" id="{9A5F1708-6765-4FDC-B7FC-E5A4096508D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0"/>
          <a:stretch>
            <a:fillRect/>
          </a:stretch>
        </p:blipFill>
        <p:spPr>
          <a:xfrm>
            <a:off x="357188" y="1778000"/>
            <a:ext cx="3721100" cy="4840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CDAE-2C21-4F66-A7B7-11C79770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SALTER HARRIS CLASSIFICATION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4B53B31-F9B1-4E19-BBCC-08713D11400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zh-CN" b="1">
                <a:latin typeface="Calibri" panose="020F0502020204030204" pitchFamily="34" charset="0"/>
              </a:rPr>
              <a:t>Type III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 Crosses physis and exits through epiphysis at joint space.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Intra-articular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Poor prognosis unless perfect reduction </a:t>
            </a:r>
          </a:p>
        </p:txBody>
      </p:sp>
      <p:sp>
        <p:nvSpPr>
          <p:cNvPr id="26628" name="Date Placeholder 3">
            <a:extLst>
              <a:ext uri="{FF2B5EF4-FFF2-40B4-BE49-F238E27FC236}">
                <a16:creationId xmlns:a16="http://schemas.microsoft.com/office/drawing/2014/main" id="{877F13AE-0771-47C5-BEE2-6E755474EB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7E3CCC-74ED-458B-BC2F-AE5172C5A3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C31344F9-AB9F-4BDD-9C0C-F444B7A9C3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6EAD5E-8CF3-4CFE-8D18-86962067D6A9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15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B6C1-868F-477F-9892-53EAABF9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E195-8F0B-4588-9F1B-A71B3BD824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AC361AA7-9C06-40BA-8266-CCC191A2D7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0CE409-6286-4B8D-AF65-B467F7FFE66B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16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4581" name="Content Placeholder 4">
            <a:extLst>
              <a:ext uri="{FF2B5EF4-FFF2-40B4-BE49-F238E27FC236}">
                <a16:creationId xmlns:a16="http://schemas.microsoft.com/office/drawing/2014/main" id="{DB32AE41-BB4A-4749-B074-6162AAEC47D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1984375"/>
            <a:ext cx="3662363" cy="4873625"/>
          </a:xfrm>
        </p:spPr>
      </p:pic>
      <p:pic>
        <p:nvPicPr>
          <p:cNvPr id="24582" name="Picture 5">
            <a:extLst>
              <a:ext uri="{FF2B5EF4-FFF2-40B4-BE49-F238E27FC236}">
                <a16:creationId xmlns:a16="http://schemas.microsoft.com/office/drawing/2014/main" id="{3A5CE993-202A-40CE-9A70-0A0B49A1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t="-342" r="28439" b="342"/>
          <a:stretch>
            <a:fillRect/>
          </a:stretch>
        </p:blipFill>
        <p:spPr bwMode="auto">
          <a:xfrm>
            <a:off x="217488" y="1997075"/>
            <a:ext cx="427831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BE0FB-CBC7-4F27-9330-704836D7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SALTER HARRIS CLASSIFICATION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CDC3F87-F49C-4E3E-97E8-E9C31E85CFA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zh-CN" b="1">
                <a:latin typeface="Calibri" panose="020F0502020204030204" pitchFamily="34" charset="0"/>
              </a:rPr>
              <a:t>Type IV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Fracture extends upwards from the joint line, through the physis and out the metaphysis.</a:t>
            </a:r>
            <a:endParaRPr lang="en-US" altLang="zh-CN" b="1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b="1">
                <a:latin typeface="Calibri" panose="020F0502020204030204" pitchFamily="34" charset="0"/>
              </a:rPr>
              <a:t>All parts are involved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b="1">
                <a:latin typeface="Calibri" panose="020F0502020204030204" pitchFamily="34" charset="0"/>
              </a:rPr>
              <a:t>Poor prognosis </a:t>
            </a:r>
            <a:endParaRPr lang="en-US" altLang="zh-CN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F12D7343-6C65-4D4E-B524-A4860261BC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61609-89D5-42D2-811A-58B2B403A87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737DB6D6-A5AA-4993-A52D-6C31764025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8667A2-783B-46A3-B056-D980F8155B52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17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26C1-1D49-4580-846A-B668398C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27" name="Content Placeholder 5">
            <a:extLst>
              <a:ext uri="{FF2B5EF4-FFF2-40B4-BE49-F238E27FC236}">
                <a16:creationId xmlns:a16="http://schemas.microsoft.com/office/drawing/2014/main" id="{6DE9A135-052B-4669-A7DA-5B9A1DAB64E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8600" cy="685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2CF80-0815-40B6-BE5E-3B4382DC4E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AA5E7C43-1826-47A4-8F1A-51293A76A2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60C310-11D3-468E-A850-C8BBEFC41F41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18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6630" name="Picture 2">
            <a:extLst>
              <a:ext uri="{FF2B5EF4-FFF2-40B4-BE49-F238E27FC236}">
                <a16:creationId xmlns:a16="http://schemas.microsoft.com/office/drawing/2014/main" id="{4E401097-9EE9-42DB-894B-A73C9FC2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975"/>
            <a:ext cx="422592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0597-0E9B-4F97-A608-C6B76964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SALTER HARRIS CLASSIFICATION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6B7A9A6E-10B6-44CA-9FD6-29FCFAF0FF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defRPr/>
            </a:pPr>
            <a:r>
              <a:rPr lang="en-US" b="1" noProof="1">
                <a:latin typeface="Calibri" panose="020F0502020204030204" pitchFamily="34" charset="0"/>
              </a:rPr>
              <a:t>Type V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noProof="1">
                <a:latin typeface="Calibri" panose="020F0502020204030204" pitchFamily="34" charset="0"/>
              </a:rPr>
              <a:t> </a:t>
            </a:r>
            <a:r>
              <a:rPr lang="en-US" sz="32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compression injury to growth plate.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Decreased physis width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Can be missed as no fracture seen on Xr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Diadnised retro-spectively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Very poor prognosis as result of growth arrest</a:t>
            </a:r>
          </a:p>
        </p:txBody>
      </p:sp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A92B6205-1C62-4B50-8F24-52EDEEE187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9C11B-EF24-4E39-9FB5-29BFED33E3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FAC97D96-B028-42C2-9723-1353D0AF2D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16FC86-2F45-4E7C-A039-11D33BF393BD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19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5827-C06F-4B24-B7D2-605F1C6A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Adult </a:t>
            </a:r>
            <a:r>
              <a:rPr lang="en-US" sz="4800" b="1" dirty="0" err="1"/>
              <a:t>vs</a:t>
            </a:r>
            <a:r>
              <a:rPr lang="en-US" sz="4800" b="1" dirty="0"/>
              <a:t> child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E34C5AA-6D79-4717-9991-53D191F20FB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1000" y="1603375"/>
            <a:ext cx="7467600" cy="5254625"/>
          </a:xfrm>
        </p:spPr>
        <p:txBody>
          <a:bodyPr/>
          <a:lstStyle/>
          <a:p>
            <a:pPr eaLnBrk="1" hangingPunct="1"/>
            <a:r>
              <a:rPr lang="en-US" altLang="zh-CN" sz="2800">
                <a:latin typeface="Calibri" panose="020F0502020204030204" pitchFamily="34" charset="0"/>
              </a:rPr>
              <a:t>Pediatric bone is significantly 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</a:rPr>
              <a:t>less dense</a:t>
            </a:r>
            <a:r>
              <a:rPr lang="en-US" altLang="zh-CN" sz="2800">
                <a:latin typeface="Calibri" panose="020F0502020204030204" pitchFamily="34" charset="0"/>
              </a:rPr>
              <a:t>, 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</a:rPr>
              <a:t>lower bending strength</a:t>
            </a:r>
            <a:r>
              <a:rPr lang="en-US" altLang="zh-CN" sz="2800">
                <a:latin typeface="Calibri" panose="020F0502020204030204" pitchFamily="34" charset="0"/>
              </a:rPr>
              <a:t>, and 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</a:rPr>
              <a:t>lower mineral content</a:t>
            </a:r>
            <a:endParaRPr lang="en-US" altLang="zh-CN" sz="2800">
              <a:latin typeface="Calibri" panose="020F0502020204030204" pitchFamily="34" charset="0"/>
            </a:endParaRPr>
          </a:p>
          <a:p>
            <a:pPr eaLnBrk="1" hangingPunct="1"/>
            <a:endParaRPr lang="en-US" altLang="zh-CN" sz="28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2800">
                <a:latin typeface="Calibri" panose="020F0502020204030204" pitchFamily="34" charset="0"/>
              </a:rPr>
              <a:t>Pediatric bone is 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</a:rPr>
              <a:t>more elastic</a:t>
            </a:r>
            <a:r>
              <a:rPr lang="en-US" altLang="zh-CN" sz="2800">
                <a:latin typeface="Calibri" panose="020F0502020204030204" pitchFamily="34" charset="0"/>
              </a:rPr>
              <a:t>,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</a:rPr>
              <a:t> more porous</a:t>
            </a:r>
            <a:r>
              <a:rPr lang="en-US" altLang="zh-CN" sz="2800">
                <a:latin typeface="Calibri" panose="020F0502020204030204" pitchFamily="34" charset="0"/>
              </a:rPr>
              <a:t> and penetrated throughout by more </a:t>
            </a:r>
            <a:r>
              <a:rPr lang="en-US" altLang="zh-CN" sz="2800">
                <a:solidFill>
                  <a:srgbClr val="C00000"/>
                </a:solidFill>
                <a:latin typeface="Calibri" panose="020F0502020204030204" pitchFamily="34" charset="0"/>
              </a:rPr>
              <a:t>capillary channels</a:t>
            </a:r>
            <a:r>
              <a:rPr lang="en-US" altLang="zh-CN" sz="2800"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altLang="zh-CN" sz="2800">
                <a:latin typeface="Calibri" panose="020F0502020204030204" pitchFamily="34" charset="0"/>
              </a:rPr>
              <a:t>Pediatric bone has thick periosteum </a:t>
            </a:r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FC8B2A6B-C7F4-4E74-A31C-6E6156B6E4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5A3EB-84D5-4297-9905-7C33F758855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5AFB3A28-22AC-438E-87EC-0057505C53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44CD14-7EB4-46E9-9F17-88C59B4DA44D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07E71-D6C9-4F02-95B8-481C587F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1AF3-2897-42A1-A144-6739373816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41A8ABFB-FCB5-4EF9-B98A-02A266C602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D6CCED-E369-4498-95A1-C93EF53AFB8E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20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8677" name="Content Placeholder 5">
            <a:extLst>
              <a:ext uri="{FF2B5EF4-FFF2-40B4-BE49-F238E27FC236}">
                <a16:creationId xmlns:a16="http://schemas.microsoft.com/office/drawing/2014/main" id="{D5875664-F91C-4752-937B-C7224CDD8EC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525" y="1905000"/>
            <a:ext cx="4191000" cy="4191000"/>
          </a:xfrm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15F10812-F1C7-4504-ADE8-F7776B6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9" t="29672" r="1793" b="13187"/>
          <a:stretch>
            <a:fillRect/>
          </a:stretch>
        </p:blipFill>
        <p:spPr bwMode="auto">
          <a:xfrm>
            <a:off x="52388" y="2057400"/>
            <a:ext cx="43354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6DC6-83E5-4BB5-9311-62DB92F9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Complication of </a:t>
            </a:r>
            <a:r>
              <a:rPr lang="en-US" dirty="0" err="1"/>
              <a:t>physis</a:t>
            </a:r>
            <a:r>
              <a:rPr lang="en-US" dirty="0"/>
              <a:t> fracture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C75F795-CA88-499F-8642-D16413D2F20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zh-CN"/>
              <a:t>The majority of physeal injuries heal quickly and recover fully. In a minority, </a:t>
            </a:r>
            <a:r>
              <a:rPr lang="en-US" altLang="zh-CN">
                <a:solidFill>
                  <a:srgbClr val="FF0000"/>
                </a:solidFill>
              </a:rPr>
              <a:t>growth disturbance </a:t>
            </a:r>
            <a:r>
              <a:rPr lang="en-US" altLang="zh-CN"/>
              <a:t>or arrest may occur, and can result in </a:t>
            </a:r>
            <a:r>
              <a:rPr lang="en-US" altLang="zh-CN">
                <a:solidFill>
                  <a:srgbClr val="FF0000"/>
                </a:solidFill>
              </a:rPr>
              <a:t>deformity</a:t>
            </a:r>
            <a:r>
              <a:rPr lang="en-US" altLang="zh-CN"/>
              <a:t> and impaired function.</a:t>
            </a:r>
          </a:p>
          <a:p>
            <a:r>
              <a:rPr lang="en-US" altLang="en-US" noProof="1">
                <a:latin typeface="Calibri" panose="020F0502020204030204" pitchFamily="34" charset="0"/>
              </a:rPr>
              <a:t>growth disturbance can happen with any physeal fracture.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Physeal growth may be disturbed by:</a:t>
            </a:r>
            <a:br>
              <a:rPr lang="en-US" altLang="zh-CN"/>
            </a:br>
            <a:r>
              <a:rPr lang="en-US" altLang="zh-CN"/>
              <a:t>-Avascular necrosis</a:t>
            </a:r>
            <a:br>
              <a:rPr lang="en-US" altLang="zh-CN"/>
            </a:br>
            <a:r>
              <a:rPr lang="en-US" altLang="zh-CN"/>
              <a:t>-Direct crushing (Salter-Harris type V)</a:t>
            </a:r>
            <a:br>
              <a:rPr lang="en-US" altLang="zh-CN"/>
            </a:br>
            <a:r>
              <a:rPr lang="en-US" altLang="zh-CN"/>
              <a:t>-The formation of a bony bar</a:t>
            </a:r>
            <a:br>
              <a:rPr lang="en-US" altLang="zh-CN"/>
            </a:br>
            <a:r>
              <a:rPr lang="en-US" altLang="zh-CN"/>
              <a:t>-Non-union</a:t>
            </a:r>
          </a:p>
          <a:p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06B1-4C0E-4E4A-BBEF-ECCC346A83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AC4E8F03-0CE3-4797-83C5-260244CF69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0B3349-AA2A-459E-A58D-6DD96DA0E7FE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21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43C5-C347-4D67-B885-E591DD37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3" name="Content Placeholder 4">
            <a:extLst>
              <a:ext uri="{FF2B5EF4-FFF2-40B4-BE49-F238E27FC236}">
                <a16:creationId xmlns:a16="http://schemas.microsoft.com/office/drawing/2014/main" id="{D37F7509-F02B-4AE0-83CF-FF89C7024A9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2971800"/>
            <a:ext cx="4314825" cy="3295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F4C8-A3F4-4196-967D-69D2AB62CE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BD54AA-CE91-4C32-90FE-B7870488D5C2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6704C892-C48D-4A36-AF12-615DD132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6138"/>
            <a:ext cx="609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27C-BE4D-43C5-B35C-BB39FE4B2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growth disturbance factors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524CB8C8-A5C3-405B-963C-E42BE70EDBC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zh-CN"/>
              <a:t>Involvement of growth plate with highest rate of growth :distal femur  (50%) more than distal tibia  25%</a:t>
            </a:r>
          </a:p>
          <a:p>
            <a:r>
              <a:rPr lang="en-US" altLang="zh-CN"/>
              <a:t>Late reduction</a:t>
            </a:r>
          </a:p>
          <a:p>
            <a:r>
              <a:rPr lang="en-US" altLang="zh-CN"/>
              <a:t>Significant displacement</a:t>
            </a:r>
          </a:p>
          <a:p>
            <a:r>
              <a:rPr lang="en-US" altLang="zh-CN"/>
              <a:t>Type of salter fracture </a:t>
            </a:r>
          </a:p>
          <a:p>
            <a:r>
              <a:rPr lang="en-US" altLang="zh-CN"/>
              <a:t>Younger age: more time for growth so more shortening and deformity ….</a:t>
            </a:r>
            <a:r>
              <a:rPr lang="en-US" altLang="en-US" b="1" i="1" noProof="1">
                <a:solidFill>
                  <a:srgbClr val="FF0000"/>
                </a:solidFill>
                <a:latin typeface="Calibri" panose="020F0502020204030204" pitchFamily="34" charset="0"/>
              </a:rPr>
              <a:t>progressive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FF07-3D10-4E26-9D13-E6AB57FF43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D786C13D-DB14-4522-A094-550B8DDF7B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1138D-D7AF-4483-99B1-F60048A918BD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23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8D2E9C2B-584B-4240-915B-231F0A1F4D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225"/>
          </a:xfrm>
        </p:spPr>
        <p:txBody>
          <a:bodyPr/>
          <a:lstStyle/>
          <a:p>
            <a:pPr eaLnBrk="1" hangingPunct="1">
              <a:defRPr/>
            </a:pPr>
            <a:endParaRPr lang="en-US" noProof="1">
              <a:latin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3200" b="1" i="1" noProof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sz="3600" noProof="1">
                <a:latin typeface="Calibri" panose="020F0502020204030204" pitchFamily="34" charset="0"/>
              </a:rPr>
              <a:t>Most physeal injuries heal within </a:t>
            </a:r>
            <a:r>
              <a:rPr lang="en-US" sz="3600" noProof="1">
                <a:solidFill>
                  <a:srgbClr val="C00000"/>
                </a:solidFill>
                <a:latin typeface="Calibri" panose="020F0502020204030204" pitchFamily="34" charset="0"/>
              </a:rPr>
              <a:t>3 weeks</a:t>
            </a:r>
            <a:r>
              <a:rPr lang="en-US" sz="3600" noProof="1">
                <a:latin typeface="Calibri" panose="020F0502020204030204" pitchFamily="34" charset="0"/>
              </a:rPr>
              <a:t>. This rapid healing provides a limited window for reduction of deformity.</a:t>
            </a:r>
          </a:p>
          <a:p>
            <a:pPr eaLnBrk="1" hangingPunct="1">
              <a:defRPr/>
            </a:pPr>
            <a:endParaRPr lang="en-US" noProof="1"/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46B8D583-0E55-4791-AC62-10690FCF59A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B68E7-DEC6-43AE-9701-4FFDB990047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C1605F2A-C729-43F9-AE2A-0D67D91AB4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5D10C1-D757-46AD-9755-4D80C2960A39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24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CBF1-AAA7-45F2-AE0F-88AA2616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2-periosteum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DC77E238-882C-41F1-8924-FD85366FA0F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Fibrous sheath that cover the bone </a:t>
            </a:r>
          </a:p>
          <a:p>
            <a:pPr>
              <a:defRPr/>
            </a:pPr>
            <a:r>
              <a:rPr lang="en-US" altLang="zh-CN" dirty="0"/>
              <a:t>Contain nerve and </a:t>
            </a:r>
            <a:r>
              <a:rPr lang="en-US" altLang="zh-CN" dirty="0">
                <a:solidFill>
                  <a:srgbClr val="FF0000"/>
                </a:solidFill>
              </a:rPr>
              <a:t>blood vessel </a:t>
            </a:r>
            <a:r>
              <a:rPr lang="en-US" altLang="zh-CN" dirty="0"/>
              <a:t>to the bone</a:t>
            </a:r>
          </a:p>
          <a:p>
            <a:pPr>
              <a:defRPr/>
            </a:pPr>
            <a:r>
              <a:rPr lang="en-US" altLang="zh-CN" dirty="0"/>
              <a:t>Thicker and stronger than adult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altLang="zh-CN" dirty="0"/>
            </a:br>
            <a:r>
              <a:rPr lang="en-US" altLang="zh-CN" dirty="0"/>
              <a:t>- intact periosteal prevent significant displacement</a:t>
            </a:r>
            <a:br>
              <a:rPr lang="en-US" altLang="zh-CN" dirty="0"/>
            </a:br>
            <a:r>
              <a:rPr lang="en-US" altLang="zh-CN" dirty="0"/>
              <a:t>- may aid reduction </a:t>
            </a:r>
          </a:p>
          <a:p>
            <a:pPr>
              <a:defRPr/>
            </a:pPr>
            <a:r>
              <a:rPr lang="en-US" altLang="zh-CN" dirty="0"/>
              <a:t>Metabolically active and good blood supply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n-US" altLang="zh-CN" dirty="0"/>
            </a:br>
            <a:r>
              <a:rPr lang="en-US" altLang="zh-CN" dirty="0"/>
              <a:t>-more callus , rapid healing , more remodeling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502F-EBFB-4F49-B68F-E2AF108871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E1758161-638A-456B-948B-D5535C3CB2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8EC265-3A22-40B2-9AB9-1BACBC8CF930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25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EE35-A8DD-43D1-B2E1-32CF4C5B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3-Ligament 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26AD874-20EE-43F8-8CA2-72A2F2E08EF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14325" y="1417638"/>
            <a:ext cx="7610475" cy="5287962"/>
          </a:xfrm>
        </p:spPr>
        <p:txBody>
          <a:bodyPr/>
          <a:lstStyle/>
          <a:p>
            <a:r>
              <a:rPr lang="en-US" altLang="en-US" noProof="1"/>
              <a:t>Pediatric Ligament stronger than bone </a:t>
            </a:r>
            <a:br>
              <a:rPr lang="en-US" altLang="en-US"/>
            </a:br>
            <a:r>
              <a:rPr lang="en-US" altLang="en-US" noProof="1"/>
              <a:t>-avultion of the bone rather ran ligament tear</a:t>
            </a:r>
          </a:p>
          <a:p>
            <a:endParaRPr lang="en-US" altLang="en-US" noProof="1"/>
          </a:p>
          <a:p>
            <a:endParaRPr lang="en-US" altLang="en-US" noProof="1"/>
          </a:p>
          <a:p>
            <a:endParaRPr lang="en-US" altLang="en-US" noProof="1"/>
          </a:p>
          <a:p>
            <a:endParaRPr lang="en-US" altLang="en-US" noProof="1"/>
          </a:p>
          <a:p>
            <a:endParaRPr lang="en-US" altLang="en-US" noProof="1"/>
          </a:p>
          <a:p>
            <a:endParaRPr lang="en-US" altLang="en-US" noProof="1"/>
          </a:p>
          <a:p>
            <a:endParaRPr lang="en-US" altLang="en-US" noProof="1"/>
          </a:p>
          <a:p>
            <a:r>
              <a:rPr lang="en-US" altLang="en-US" noProof="1"/>
              <a:t>Tibial spine fracture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259BC-DBE5-4E62-9D50-02D7949C9C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4821" name="Slide Number Placeholder 4">
            <a:extLst>
              <a:ext uri="{FF2B5EF4-FFF2-40B4-BE49-F238E27FC236}">
                <a16:creationId xmlns:a16="http://schemas.microsoft.com/office/drawing/2014/main" id="{AF407C7C-3F86-4A81-A206-C184E471E3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F7ADA1-B2D7-43A8-8D1B-814C879934A9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26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4822" name="Picture 5">
            <a:extLst>
              <a:ext uri="{FF2B5EF4-FFF2-40B4-BE49-F238E27FC236}">
                <a16:creationId xmlns:a16="http://schemas.microsoft.com/office/drawing/2014/main" id="{8AA72C94-D59C-430C-954D-72762A1C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3886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>
            <a:extLst>
              <a:ext uri="{FF2B5EF4-FFF2-40B4-BE49-F238E27FC236}">
                <a16:creationId xmlns:a16="http://schemas.microsoft.com/office/drawing/2014/main" id="{EF95BAAE-AC72-4FE8-99B2-C54E6E2B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657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E404-5DE2-4BAC-8A18-E6C664DC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175"/>
            <a:ext cx="7467600" cy="103346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4-Physiology 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2765677-5C7E-40B3-BF18-2CB9B9C5FF7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04813" y="1571625"/>
            <a:ext cx="7467600" cy="4873625"/>
          </a:xfrm>
        </p:spPr>
        <p:txBody>
          <a:bodyPr/>
          <a:lstStyle/>
          <a:p>
            <a:endParaRPr lang="en-US" altLang="zh-CN"/>
          </a:p>
          <a:p>
            <a:r>
              <a:rPr lang="en-US" altLang="zh-CN"/>
              <a:t>Rich blood supply </a:t>
            </a:r>
            <a:br>
              <a:rPr lang="en-US" altLang="zh-CN"/>
            </a:br>
            <a:r>
              <a:rPr lang="en-US" altLang="zh-CN"/>
              <a:t>- less chance for delayed or non-healing</a:t>
            </a:r>
          </a:p>
          <a:p>
            <a:pPr eaLnBrk="1" hangingPunct="1"/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less dense</a:t>
            </a:r>
            <a:r>
              <a:rPr lang="en-US" altLang="zh-CN">
                <a:latin typeface="Calibri" panose="020F0502020204030204" pitchFamily="34" charset="0"/>
              </a:rPr>
              <a:t>,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lower bending strength</a:t>
            </a:r>
            <a:r>
              <a:rPr lang="en-US" altLang="zh-CN">
                <a:latin typeface="Calibri" panose="020F0502020204030204" pitchFamily="34" charset="0"/>
              </a:rPr>
              <a:t>, and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lower mineral content</a:t>
            </a:r>
            <a:endParaRPr lang="en-US" altLang="zh-CN">
              <a:latin typeface="Calibri" panose="020F0502020204030204" pitchFamily="34" charset="0"/>
            </a:endParaRPr>
          </a:p>
          <a:p>
            <a:pPr eaLnBrk="1" hangingPunct="1"/>
            <a:endParaRPr lang="en-US" altLang="zh-CN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more elastic</a:t>
            </a:r>
            <a:r>
              <a:rPr lang="en-US" altLang="zh-CN">
                <a:latin typeface="Calibri" panose="020F0502020204030204" pitchFamily="34" charset="0"/>
              </a:rPr>
              <a:t>,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 more porous</a:t>
            </a:r>
            <a:r>
              <a:rPr lang="en-US" altLang="zh-CN">
                <a:latin typeface="Calibri" panose="020F0502020204030204" pitchFamily="34" charset="0"/>
              </a:rPr>
              <a:t> and penetrated throughout by more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capillary channels</a:t>
            </a:r>
            <a:r>
              <a:rPr lang="en-US" altLang="zh-CN">
                <a:latin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zh-CN">
              <a:latin typeface="Calibri" panose="020F0502020204030204" pitchFamily="34" charset="0"/>
            </a:endParaRPr>
          </a:p>
          <a:p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8515-E344-4786-B001-4D3052BF61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4F9A6048-DE72-4D5C-8111-AABCADC1EA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6219A4-C5DE-4592-B374-9A9F48F88DF8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27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D71A-82E8-4AC5-905A-4214DEF5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5-Bone structure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67DE314D-14F9-408C-8611-7919E664EC1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04813" y="1617663"/>
            <a:ext cx="7467600" cy="47212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CN" dirty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Bones tend to </a:t>
            </a:r>
            <a:r>
              <a:rPr lang="en-US" altLang="zh-CN" sz="2800" dirty="0">
                <a:solidFill>
                  <a:srgbClr val="C00000"/>
                </a:solidFill>
                <a:latin typeface="Calibri" panose="020F0502020204030204" pitchFamily="34" charset="0"/>
              </a:rPr>
              <a:t>BOW</a:t>
            </a:r>
            <a:r>
              <a:rPr lang="en-US" altLang="zh-CN" sz="2800" dirty="0">
                <a:latin typeface="Calibri" panose="020F0502020204030204" pitchFamily="34" charset="0"/>
              </a:rPr>
              <a:t> rather than </a:t>
            </a:r>
            <a:r>
              <a:rPr lang="en-US" altLang="zh-CN" sz="2800" dirty="0">
                <a:solidFill>
                  <a:srgbClr val="C00000"/>
                </a:solidFill>
                <a:latin typeface="Calibri" panose="020F0502020204030204" pitchFamily="34" charset="0"/>
              </a:rPr>
              <a:t>BREAK</a:t>
            </a:r>
            <a:r>
              <a:rPr lang="en-US" altLang="zh-CN" sz="28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Compressive</a:t>
            </a:r>
            <a:r>
              <a:rPr lang="en-US" altLang="zh-CN" dirty="0">
                <a:latin typeface="Calibri" panose="020F0502020204030204" pitchFamily="34" charset="0"/>
              </a:rPr>
              <a:t> force=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Torus </a:t>
            </a:r>
            <a:r>
              <a:rPr lang="en-US" altLang="zh-CN" dirty="0">
                <a:latin typeface="Calibri" panose="020F0502020204030204" pitchFamily="34" charset="0"/>
              </a:rPr>
              <a:t> fracture or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Buckle</a:t>
            </a:r>
            <a:r>
              <a:rPr lang="en-US" altLang="zh-CN" dirty="0">
                <a:latin typeface="Calibri" panose="020F0502020204030204" pitchFamily="34" charset="0"/>
              </a:rPr>
              <a:t> fracture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 Force to side of bone may cause break in only one cortex=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greenstick </a:t>
            </a:r>
            <a:r>
              <a:rPr lang="en-US" altLang="zh-CN" dirty="0">
                <a:latin typeface="Calibri" panose="020F0502020204030204" pitchFamily="34" charset="0"/>
              </a:rPr>
              <a:t>fracture.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Calibri" panose="020F0502020204030204" pitchFamily="34" charset="0"/>
              </a:rPr>
              <a:t> The other cortex only BENDS and remains intact 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 In very young children, neither cortex may break=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plastic deformation 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Still </a:t>
            </a:r>
            <a:r>
              <a:rPr lang="en-US" altLang="zh-CN" dirty="0">
                <a:solidFill>
                  <a:srgbClr val="C00000"/>
                </a:solidFill>
                <a:latin typeface="Calibri" panose="020F0502020204030204" pitchFamily="34" charset="0"/>
              </a:rPr>
              <a:t>complete </a:t>
            </a:r>
            <a:r>
              <a:rPr lang="en-US" altLang="zh-CN" dirty="0">
                <a:latin typeface="Calibri" panose="020F0502020204030204" pitchFamily="34" charset="0"/>
              </a:rPr>
              <a:t>fracture can happen like adults </a:t>
            </a: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1943791A-11B2-4695-9E2C-28FA646C20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2007E-6437-4326-A5FA-D521CF60478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3AA48B20-9C55-4BAF-8AF4-32000BBFFB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8124C4-DE0F-44AB-B0BF-9993CDC0861E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28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2610-896F-4758-A6D0-CA91570E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7891" name="Content Placeholder 4">
            <a:extLst>
              <a:ext uri="{FF2B5EF4-FFF2-40B4-BE49-F238E27FC236}">
                <a16:creationId xmlns:a16="http://schemas.microsoft.com/office/drawing/2014/main" id="{3322A6A2-DE3A-41AD-9FDA-CA3B0CB8A1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590800"/>
            <a:ext cx="6096000" cy="2898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6ECC-A55E-4F3D-823C-A2A3B9DE74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BD54AA-CE91-4C32-90FE-B7870488D5C2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F89E5A15-B9C3-418A-A91B-BE9BE7422A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625"/>
          </a:xfrm>
        </p:spPr>
        <p:txBody>
          <a:bodyPr/>
          <a:lstStyle/>
          <a:p>
            <a:pPr eaLnBrk="1" hangingPunct="1">
              <a:defRPr/>
            </a:pPr>
            <a:endParaRPr lang="en-US" noProof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The increased porosity of pediatric bone prevents propagation of fractures, thereby decreasing the incidence of comminuted fractures.</a:t>
            </a:r>
          </a:p>
          <a:p>
            <a:pPr eaLnBrk="1" hangingPunct="1">
              <a:defRPr/>
            </a:pPr>
            <a:endParaRPr lang="en-US" noProof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noProof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The pediatric periosteum is extremely strong and thick, functioning in reduction of fracture and fasten healing ( good blood supply)</a:t>
            </a:r>
            <a:endParaRPr lang="en-US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0C2589ED-E84D-468B-946D-0CCCB709321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619BB-7A96-4BB4-9185-B0D0CBEE54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5D0F308A-BA66-4D3D-8547-11B80298D9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6223A9-A7E2-467D-BD90-DAE03B113E59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BCA2-EBF4-4780-87CD-107296C2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5" name="Content Placeholder 2">
            <a:extLst>
              <a:ext uri="{FF2B5EF4-FFF2-40B4-BE49-F238E27FC236}">
                <a16:creationId xmlns:a16="http://schemas.microsoft.com/office/drawing/2014/main" id="{03D95D0C-BF7F-4771-9A29-BBDB5AC1736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1466850"/>
            <a:ext cx="2447925" cy="4381500"/>
          </a:xfrm>
        </p:spPr>
      </p:pic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49596BD2-9E93-438F-B4FC-C584674E65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22493-F2EB-4EE5-9EA5-26A04C0300F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38917" name="Slide Number Placeholder 4">
            <a:extLst>
              <a:ext uri="{FF2B5EF4-FFF2-40B4-BE49-F238E27FC236}">
                <a16:creationId xmlns:a16="http://schemas.microsoft.com/office/drawing/2014/main" id="{5DF8F6D6-5C22-4F06-83AE-D74094F85E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D85CE0-02C6-4C0F-9797-168027E93D1A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30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8918" name="Picture 3">
            <a:extLst>
              <a:ext uri="{FF2B5EF4-FFF2-40B4-BE49-F238E27FC236}">
                <a16:creationId xmlns:a16="http://schemas.microsoft.com/office/drawing/2014/main" id="{5DA663E4-0CA5-4C13-B4CA-3816D342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4" t="-4716" r="14195" b="4716"/>
          <a:stretch>
            <a:fillRect/>
          </a:stretch>
        </p:blipFill>
        <p:spPr bwMode="auto">
          <a:xfrm>
            <a:off x="428625" y="1600200"/>
            <a:ext cx="24479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>
            <a:extLst>
              <a:ext uri="{FF2B5EF4-FFF2-40B4-BE49-F238E27FC236}">
                <a16:creationId xmlns:a16="http://schemas.microsoft.com/office/drawing/2014/main" id="{5E13A18F-EC3D-4897-B0A5-B81FCAC7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09750"/>
            <a:ext cx="2127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BE27-25A8-4C57-B36A-02AC43D9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IT’S GOOD TO BE YOUNG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8FB5022-DACF-40F7-A7F2-004CFCDA8FC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Children tend to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heal fractures faster </a:t>
            </a:r>
            <a:r>
              <a:rPr lang="en-US" altLang="zh-CN">
                <a:latin typeface="Calibri" panose="020F0502020204030204" pitchFamily="34" charset="0"/>
              </a:rPr>
              <a:t>than adults.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 Advantage: shorter immobilization times.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 Disadvantage: misaligned fragments become “solid” sooner.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 Anticipate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 remodeling </a:t>
            </a:r>
            <a:r>
              <a:rPr lang="en-US" altLang="zh-CN">
                <a:latin typeface="Calibri" panose="020F0502020204030204" pitchFamily="34" charset="0"/>
              </a:rPr>
              <a:t>if child has &gt; 2 years of growing left.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 Mild or even worse angulation deformities often correct themselves.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>
                <a:latin typeface="Calibri" panose="020F0502020204030204" pitchFamily="34" charset="0"/>
              </a:rPr>
              <a:t>Rotational deformities require reduction (don’t remodel).</a:t>
            </a:r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B8B7265C-8313-4E50-BC7B-F3143560BF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4994E-57EE-4790-857B-DBC6ABCAA18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480874AD-C674-43C0-9851-3B576DA99B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09CB2C-7FEA-4F3B-BCF6-BDED5CF10140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31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871A-BB31-47B5-8AE3-40E8E30B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IT’S GOOD TO BE YOUNG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48CA093-9214-48D3-B10B-9E8AF8ED1F1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zh-CN"/>
              <a:t>Fractures in children may</a:t>
            </a:r>
            <a:r>
              <a:rPr lang="en-US" altLang="zh-CN">
                <a:solidFill>
                  <a:srgbClr val="FF0000"/>
                </a:solidFill>
              </a:rPr>
              <a:t> stimulate </a:t>
            </a:r>
            <a:r>
              <a:rPr lang="en-US" altLang="zh-CN"/>
              <a:t>longitudinal bone growth.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/>
              <a:t> Some degree of bone overlap is acceptable and may even be helpful to prevent </a:t>
            </a:r>
            <a:r>
              <a:rPr lang="en-US" altLang="zh-CN">
                <a:latin typeface="Calibri" panose="020F0502020204030204" pitchFamily="34" charset="0"/>
              </a:rPr>
              <a:t>limb-length discrepancy</a:t>
            </a:r>
            <a:r>
              <a:rPr lang="en-US" altLang="zh-CN"/>
              <a:t>.</a:t>
            </a:r>
          </a:p>
          <a:p>
            <a:pPr eaLnBrk="1" hangingPunct="1"/>
            <a:r>
              <a:rPr lang="en-US" altLang="zh-CN"/>
              <a:t> Children </a:t>
            </a:r>
            <a:r>
              <a:rPr lang="en-US" altLang="zh-CN">
                <a:solidFill>
                  <a:srgbClr val="FF0000"/>
                </a:solidFill>
              </a:rPr>
              <a:t>don’t get stiff joints </a:t>
            </a:r>
            <a:r>
              <a:rPr lang="en-US" altLang="zh-CN"/>
              <a:t>like adults after immobilization.</a:t>
            </a:r>
          </a:p>
          <a:p>
            <a:pPr eaLnBrk="1" hangingPunct="1"/>
            <a:r>
              <a:rPr lang="en-US" altLang="zh-CN"/>
              <a:t> After casting, callus is formed but still may be fibrous.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/>
              <a:t> Avoid contact activities for </a:t>
            </a:r>
            <a:r>
              <a:rPr lang="en-US" altLang="zh-CN">
                <a:solidFill>
                  <a:srgbClr val="C00000"/>
                </a:solidFill>
              </a:rPr>
              <a:t>2-4 weeks</a:t>
            </a:r>
            <a:r>
              <a:rPr lang="en-US" altLang="zh-CN"/>
              <a:t> once out of cast.</a:t>
            </a:r>
          </a:p>
        </p:txBody>
      </p:sp>
      <p:sp>
        <p:nvSpPr>
          <p:cNvPr id="32772" name="Date Placeholder 3">
            <a:extLst>
              <a:ext uri="{FF2B5EF4-FFF2-40B4-BE49-F238E27FC236}">
                <a16:creationId xmlns:a16="http://schemas.microsoft.com/office/drawing/2014/main" id="{343B1BD2-F3C1-4CB6-A3EF-710AC415A3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42D5D-5442-41EF-A7C0-258486F58E7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91FE055C-CC09-41A2-ACFC-3CA0415138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11931E-B503-4C06-874C-0E7CDB00AC1B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32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4470-00C4-46CA-87F9-232D70CB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Remodeling potential 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9BF21E24-5EA0-445A-A924-F856CE7737B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zh-CN"/>
              <a:t>Tremendous power of remodeling </a:t>
            </a:r>
          </a:p>
          <a:p>
            <a:r>
              <a:rPr lang="en-US" altLang="zh-CN"/>
              <a:t>Can accept more angulation and displacment</a:t>
            </a:r>
          </a:p>
          <a:p>
            <a:r>
              <a:rPr lang="en-US" altLang="zh-CN"/>
              <a:t>Rotational mal-aligment does not remodel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60D7-3C5C-4EFE-B1B1-9ED2D355D8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E1AC2EA2-DC9D-4F3C-8549-80B26F2E3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2F755-B6D6-41E2-A071-C5B326C40BF4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33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14A4-CD31-4DB3-85DB-3A7FA74A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0573-5332-4DF5-99E0-4DEF28AC89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3ADDD936-FE61-442F-9536-590032136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29E826-1075-47E5-B9AA-9F3893F89178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34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3013" name="Content Placeholder 4">
            <a:extLst>
              <a:ext uri="{FF2B5EF4-FFF2-40B4-BE49-F238E27FC236}">
                <a16:creationId xmlns:a16="http://schemas.microsoft.com/office/drawing/2014/main" id="{F8596377-0C88-44F4-9ACA-DB9535C1FA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75" y="568325"/>
            <a:ext cx="8202613" cy="61515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90F2-DCBF-425F-B67F-03F316FE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TODDLER’S FRACTURES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4C7A82E-9883-4046-96CA-360E9BE526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1724025"/>
            <a:ext cx="7467600" cy="4616450"/>
          </a:xfrm>
        </p:spPr>
        <p:txBody>
          <a:bodyPr/>
          <a:lstStyle/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Isolated </a:t>
            </a:r>
            <a:r>
              <a:rPr lang="en-US" noProof="1">
                <a:ln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en-US" noProof="1">
                <a:latin typeface="Calibri" panose="020F0502020204030204" pitchFamily="34" charset="0"/>
              </a:rPr>
              <a:t>ibial  fracture, No fibula fracture </a:t>
            </a: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Children younger 1-3 years</a:t>
            </a: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 No specific injury notable most of the time.</a:t>
            </a: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 Child irritable and refuses to bear weight on the affected limb.</a:t>
            </a: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Oblique or spiral nondisplaced fracture</a:t>
            </a: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XR can be normal at the presentation </a:t>
            </a:r>
          </a:p>
          <a:p>
            <a:pPr eaLnBrk="1" hangingPunct="1">
              <a:defRPr/>
            </a:pPr>
            <a:r>
              <a:rPr lang="en-US" noProof="1">
                <a:latin typeface="Calibri" panose="020F0502020204030204" pitchFamily="34" charset="0"/>
              </a:rPr>
              <a:t>More obviouse on lateral view 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on follow-up films with lucent line or periosteal reaction.</a:t>
            </a:r>
            <a:endParaRPr lang="en-US" noProof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noProof="1">
              <a:latin typeface="Calibri" panose="020F050202020403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noProof="1">
              <a:latin typeface="Calibri" panose="020F0502020204030204" pitchFamily="34" charset="0"/>
            </a:endParaRPr>
          </a:p>
        </p:txBody>
      </p:sp>
      <p:sp>
        <p:nvSpPr>
          <p:cNvPr id="73732" name="Date Placeholder 3">
            <a:extLst>
              <a:ext uri="{FF2B5EF4-FFF2-40B4-BE49-F238E27FC236}">
                <a16:creationId xmlns:a16="http://schemas.microsoft.com/office/drawing/2014/main" id="{925A7FCC-EA6F-46A0-AE1F-986638A80F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A8C51-22AB-4909-BA7E-1203A18D0B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D3D83FD6-0A4D-42DA-8816-B9123BA1FB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454C2A-E0D4-4645-9495-3681F2798894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35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63EB-2371-4521-B474-B9C3F87B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5059" name="Content Placeholder 4">
            <a:extLst>
              <a:ext uri="{FF2B5EF4-FFF2-40B4-BE49-F238E27FC236}">
                <a16:creationId xmlns:a16="http://schemas.microsoft.com/office/drawing/2014/main" id="{5D684CFA-D754-4E73-888C-719B82D9055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35125"/>
            <a:ext cx="2133600" cy="48942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6D866-5A91-43DC-B680-2C56C009F3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BD54AA-CE91-4C32-90FE-B7870488D5C2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586244A1-4CAC-4285-8503-DFB7A81D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554163"/>
            <a:ext cx="40497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B997-7E97-4AFF-8BB5-F2952A7D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TODDLER’S FRACTURES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D29095A0-F451-4CE9-898C-74A4C096E4F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789113"/>
            <a:ext cx="7467600" cy="4340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Consider and rule out abuse when needed</a:t>
            </a:r>
            <a:br>
              <a:rPr lang="en-US" altLang="zh-CN" dirty="0">
                <a:latin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</a:rPr>
              <a:t>- ( child not yet walking )</a:t>
            </a:r>
            <a:br>
              <a:rPr lang="en-US" altLang="zh-CN" dirty="0">
                <a:latin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</a:rPr>
              <a:t>- Transverse fractures of mid-shaft are more suspicious for child abuse.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CN" dirty="0">
                <a:latin typeface="Calibri" panose="020F0502020204030204" pitchFamily="34" charset="0"/>
              </a:rPr>
              <a:t>    - Examine for soft tissue injury to buttocks, back of legs, head, neck.</a:t>
            </a:r>
          </a:p>
          <a:p>
            <a:pPr eaLnBrk="1" hangingPunct="1">
              <a:defRPr/>
            </a:pPr>
            <a:r>
              <a:rPr lang="en-US" altLang="zh-CN" dirty="0">
                <a:latin typeface="Calibri" panose="020F0502020204030204" pitchFamily="34" charset="0"/>
              </a:rPr>
              <a:t> Management:</a:t>
            </a:r>
            <a:br>
              <a:rPr lang="en-US" altLang="zh-CN" dirty="0">
                <a:latin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</a:rPr>
              <a:t>-above knee cast 4-6 weeks.</a:t>
            </a:r>
            <a:br>
              <a:rPr lang="en-US" altLang="zh-CN" dirty="0">
                <a:latin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</a:rPr>
              <a:t>- Weight bearing as tolerated.</a:t>
            </a:r>
            <a:br>
              <a:rPr lang="en-US" altLang="zh-CN" dirty="0">
                <a:latin typeface="Calibri" panose="020F0502020204030204" pitchFamily="34" charset="0"/>
              </a:rPr>
            </a:br>
            <a:r>
              <a:rPr lang="en-US" altLang="zh-CN" dirty="0">
                <a:latin typeface="Calibri" panose="020F0502020204030204" pitchFamily="34" charset="0"/>
              </a:rPr>
              <a:t>- Heals completely in 6-8 weeks.</a:t>
            </a:r>
          </a:p>
        </p:txBody>
      </p:sp>
      <p:sp>
        <p:nvSpPr>
          <p:cNvPr id="75780" name="Date Placeholder 3">
            <a:extLst>
              <a:ext uri="{FF2B5EF4-FFF2-40B4-BE49-F238E27FC236}">
                <a16:creationId xmlns:a16="http://schemas.microsoft.com/office/drawing/2014/main" id="{6FC5943A-2946-418C-9410-DA578ECC63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29C8-E864-4D5D-A4DB-A2F77AAF851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7C29B5CB-BC30-4F31-9302-4D595950C6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D21861-A8DD-4593-9E92-2AFEE9ADD804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37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CDCE-06B5-4EA0-8E47-C399399D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Speed of Healing</a:t>
            </a:r>
            <a:endParaRPr lang="en-US" dirty="0"/>
          </a:p>
        </p:txBody>
      </p:sp>
      <p:sp>
        <p:nvSpPr>
          <p:cNvPr id="13315" name="Date Placeholder 3">
            <a:extLst>
              <a:ext uri="{FF2B5EF4-FFF2-40B4-BE49-F238E27FC236}">
                <a16:creationId xmlns:a16="http://schemas.microsoft.com/office/drawing/2014/main" id="{A3CC125D-93D5-443B-B72A-5F06A52B03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AF2C7-2B6A-4870-9581-A540F6CA79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EA4B1046-6FDE-4EF4-B80B-EB756C48C2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D50671-3B22-4F21-A05F-271C67B9B03E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4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1FE8E40B-86FE-40A4-B13D-72963ADC4FC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86000"/>
            <a:ext cx="6629400" cy="2895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1967-AF39-48DD-81A1-87D470F9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are children fracture are different ??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26D2031D-00AF-42B1-991E-AFAF3F75D71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zh-CN"/>
              <a:t>1) growth plate</a:t>
            </a:r>
          </a:p>
          <a:p>
            <a:r>
              <a:rPr lang="en-US" altLang="zh-CN"/>
              <a:t>2) periosteum</a:t>
            </a:r>
          </a:p>
          <a:p>
            <a:r>
              <a:rPr lang="en-US" altLang="zh-CN"/>
              <a:t>3) ligament </a:t>
            </a:r>
          </a:p>
          <a:p>
            <a:r>
              <a:rPr lang="en-US" altLang="zh-CN"/>
              <a:t>4) physiology</a:t>
            </a:r>
          </a:p>
          <a:p>
            <a:r>
              <a:rPr lang="en-US" altLang="zh-CN"/>
              <a:t>5) bone structure</a:t>
            </a:r>
          </a:p>
          <a:p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F8C4B-41BD-4D51-B950-923868FA70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886057AC-DF3A-45B2-B29F-6C7F3FB03C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E6FC6A-6031-4D70-805E-0EAE306B6847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5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94A8-A0EA-4AC7-8828-05861475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ANATOMY OF GROWING BONE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6350CAA-3A08-4F1D-B82D-98B621E1832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 Epiphysis</a:t>
            </a:r>
          </a:p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 Physis</a:t>
            </a:r>
          </a:p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 Metaphysis</a:t>
            </a:r>
          </a:p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 Diaphysis</a:t>
            </a:r>
          </a:p>
          <a:p>
            <a:pPr eaLnBrk="1" hangingPunct="1"/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7F435455-598C-4E22-A255-534605EEFD5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ACF1A-B056-4E83-B8E7-21AF2704FE6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708F9FC6-627A-43FC-8BA6-20AEB90F63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15E8C-0B6E-4F92-89E3-9BC5C5A15F17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6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342" name="Picture 3">
            <a:extLst>
              <a:ext uri="{FF2B5EF4-FFF2-40B4-BE49-F238E27FC236}">
                <a16:creationId xmlns:a16="http://schemas.microsoft.com/office/drawing/2014/main" id="{01357739-3EBF-4029-97CA-18452813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37242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C9CCA131-54BA-4B61-A17A-E4A6D2B64C4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71500" y="268288"/>
            <a:ext cx="7467600" cy="6169025"/>
          </a:xfrm>
        </p:spPr>
        <p:txBody>
          <a:bodyPr/>
          <a:lstStyle/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The most important part of growing bone is composed of </a:t>
            </a:r>
            <a:r>
              <a:rPr lang="en-US" altLang="zh-CN" sz="3200" b="1">
                <a:solidFill>
                  <a:srgbClr val="C00000"/>
                </a:solidFill>
                <a:latin typeface="Calibri" panose="020F0502020204030204" pitchFamily="34" charset="0"/>
              </a:rPr>
              <a:t>radiolucent growth cartilage</a:t>
            </a:r>
            <a:r>
              <a:rPr lang="en-US" altLang="zh-CN" sz="3200" b="1">
                <a:latin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zh-CN"/>
          </a:p>
        </p:txBody>
      </p:sp>
      <p:sp>
        <p:nvSpPr>
          <p:cNvPr id="1030" name="Date Placeholder 3">
            <a:extLst>
              <a:ext uri="{FF2B5EF4-FFF2-40B4-BE49-F238E27FC236}">
                <a16:creationId xmlns:a16="http://schemas.microsoft.com/office/drawing/2014/main" id="{786B37D3-499F-4967-907C-44FDEF6E67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1BA97-1174-4103-BFBE-5AD8C427CE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7599C4DD-4DA1-4A84-960B-E232BED7E8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A1E59F-09DB-4E7E-95BE-9B59E4518785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7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7A25B714-BEBD-440A-B6E1-8941C28B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536825"/>
            <a:ext cx="43576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>
            <a:extLst>
              <a:ext uri="{FF2B5EF4-FFF2-40B4-BE49-F238E27FC236}">
                <a16:creationId xmlns:a16="http://schemas.microsoft.com/office/drawing/2014/main" id="{8F48568E-2D5E-46C6-8A38-C8078491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536825"/>
            <a:ext cx="42846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5FDA-A5C5-4350-8505-165DAA52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/>
          <a:lstStyle/>
          <a:p>
            <a:pPr>
              <a:defRPr/>
            </a:pPr>
            <a:r>
              <a:rPr lang="en-US" dirty="0"/>
              <a:t>1-Growth plate (</a:t>
            </a:r>
            <a:r>
              <a:rPr lang="en-US" dirty="0" err="1"/>
              <a:t>physis</a:t>
            </a:r>
            <a:r>
              <a:rPr lang="en-US" dirty="0"/>
              <a:t>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6D475120-C280-4526-B684-A265041E71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en-US" noProof="1"/>
              <a:t>Many childhood fracture involve the physis </a:t>
            </a:r>
          </a:p>
          <a:p>
            <a:pPr>
              <a:defRPr/>
            </a:pPr>
            <a:r>
              <a:rPr lang="en-US" noProof="1"/>
              <a:t>20-25% of all skeletal injury</a:t>
            </a:r>
          </a:p>
          <a:p>
            <a:pPr>
              <a:defRPr/>
            </a:pPr>
            <a:r>
              <a:rPr lang="en-US" b="1" noProof="1">
                <a:solidFill>
                  <a:srgbClr val="FF0000"/>
                </a:solidFill>
              </a:rPr>
              <a:t>Can disrupt growth of bone ( </a:t>
            </a:r>
            <a:r>
              <a:rPr lang="en-US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and / or angulation</a:t>
            </a:r>
            <a:r>
              <a:rPr lang="en-US" b="1" noProof="1">
                <a:solidFill>
                  <a:srgbClr val="FF0000"/>
                </a:solidFill>
              </a:rPr>
              <a:t> )</a:t>
            </a:r>
          </a:p>
          <a:p>
            <a:pPr>
              <a:defRPr/>
            </a:pPr>
            <a:r>
              <a:rPr lang="en-US" noProof="1"/>
              <a:t>Injury near but not at the physis can stimulate more bone growth</a:t>
            </a:r>
          </a:p>
          <a:p>
            <a:pPr>
              <a:defRPr/>
            </a:pPr>
            <a:r>
              <a:rPr lang="en-US" noProof="1"/>
              <a:t>Most injuries heals with no complications</a:t>
            </a:r>
          </a:p>
          <a:p>
            <a:pPr>
              <a:defRPr/>
            </a:pP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FEF1-0EE4-40AB-ACEA-17E4AB115F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61D80E-96C6-4C41-96F4-41E346F6476E}" type="datetime1">
              <a:rPr lang="en-US" smtClean="0"/>
              <a:pPr>
                <a:defRPr/>
              </a:pPr>
              <a:t>3/29/2020</a:t>
            </a:fld>
            <a:endParaRPr lang="en-US"/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A6F49F0A-265A-4C2D-86E5-292920FE74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8235C-60EA-4648-9FCF-0AFB41BF2B71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8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8BDB-B7CA-45BB-BC63-67DE9A25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SALTER HARRIS </a:t>
            </a:r>
            <a:br>
              <a:rPr lang="en-US" dirty="0"/>
            </a:br>
            <a:r>
              <a:rPr lang="en-US" dirty="0"/>
              <a:t>classification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39389F6-7A2C-4813-B0E7-2F185F57152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7467600" cy="4340225"/>
          </a:xfrm>
        </p:spPr>
        <p:txBody>
          <a:bodyPr/>
          <a:lstStyle/>
          <a:p>
            <a:pPr eaLnBrk="1" hangingPunct="1"/>
            <a:r>
              <a:rPr lang="en-US" altLang="zh-CN">
                <a:latin typeface="Calibri" panose="020F0502020204030204" pitchFamily="34" charset="0"/>
              </a:rPr>
              <a:t>Classification system to delineate risk of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growth disturbance</a:t>
            </a:r>
            <a:r>
              <a:rPr lang="en-US" altLang="zh-CN">
                <a:latin typeface="Calibri" panose="020F0502020204030204" pitchFamily="34" charset="0"/>
              </a:rPr>
              <a:t>.</a:t>
            </a:r>
          </a:p>
          <a:p>
            <a:pPr eaLnBrk="1" hangingPunct="1"/>
            <a:endParaRPr lang="en-US" altLang="zh-CN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Higher grade </a:t>
            </a:r>
            <a:r>
              <a:rPr lang="en-US" altLang="zh-CN">
                <a:latin typeface="Calibri" panose="020F0502020204030204" pitchFamily="34" charset="0"/>
              </a:rPr>
              <a:t>fractures are more likely to cause growth disturbance.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CN">
                <a:latin typeface="Calibri" panose="020F0502020204030204" pitchFamily="34" charset="0"/>
              </a:rPr>
              <a:t> Growth disturbance can happen with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ANY</a:t>
            </a:r>
            <a:r>
              <a:rPr lang="en-US" altLang="zh-CN">
                <a:latin typeface="Calibri" panose="020F0502020204030204" pitchFamily="34" charset="0"/>
              </a:rPr>
              <a:t> </a:t>
            </a:r>
            <a:r>
              <a:rPr lang="en-US" altLang="zh-CN">
                <a:solidFill>
                  <a:srgbClr val="C00000"/>
                </a:solidFill>
                <a:latin typeface="Calibri" panose="020F0502020204030204" pitchFamily="34" charset="0"/>
              </a:rPr>
              <a:t>physeal</a:t>
            </a:r>
            <a:r>
              <a:rPr lang="en-US" altLang="zh-CN">
                <a:latin typeface="Calibri" panose="020F0502020204030204" pitchFamily="34" charset="0"/>
              </a:rPr>
              <a:t> injury.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8DD5BA2E-7EE8-4DD1-997C-9C50D0E9A3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</a:ln>
        </p:spPr>
        <p:txBody>
          <a:bodyPr wrap="square" lIns="91440" tIns="45720" rIns="91440" bIns="45720" numCol="1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9525E9-7F9E-448C-BCE6-545616D17F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3/29/2020</a:t>
            </a:fld>
            <a:endParaRPr 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4520FAF9-1C42-4086-B85E-A84D66CAFE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AE49DB-92A5-4E67-9365-1E27C212BBB0}" type="slidenum">
              <a:rPr lang="en-US" altLang="zh-CN" smtClean="0">
                <a:solidFill>
                  <a:srgbClr val="FFFFFF"/>
                </a:solidFill>
                <a:latin typeface="Century Schoolbook" panose="02040604050505020304" pitchFamily="18" charset="0"/>
              </a:rPr>
              <a:pPr/>
              <a:t>9</a:t>
            </a:fld>
            <a:endParaRPr lang="en-US" altLang="zh-CN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Words>1032</Words>
  <Application>Microsoft Office PowerPoint</Application>
  <PresentationFormat>On-screen Show (4:3)</PresentationFormat>
  <Paragraphs>214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Common Pediatric    Fractures</vt:lpstr>
      <vt:lpstr>Adult vs child</vt:lpstr>
      <vt:lpstr>PowerPoint Presentation</vt:lpstr>
      <vt:lpstr>Speed of Healing</vt:lpstr>
      <vt:lpstr>Why are children fracture are different ??</vt:lpstr>
      <vt:lpstr>ANATOMY OF GROWING BONE</vt:lpstr>
      <vt:lpstr>PowerPoint Presentation</vt:lpstr>
      <vt:lpstr>1-Growth plate (physis)</vt:lpstr>
      <vt:lpstr>SALTER HARRIS  classification</vt:lpstr>
      <vt:lpstr>PowerPoint Presentation</vt:lpstr>
      <vt:lpstr>SALTER HARRIS CLASSIFICATION</vt:lpstr>
      <vt:lpstr>PowerPoint Presentation</vt:lpstr>
      <vt:lpstr>SALTER HARRIS CLASSIFICATION</vt:lpstr>
      <vt:lpstr>PowerPoint Presentation</vt:lpstr>
      <vt:lpstr>SALTER HARRIS CLASSIFICATION</vt:lpstr>
      <vt:lpstr>PowerPoint Presentation</vt:lpstr>
      <vt:lpstr>SALTER HARRIS CLASSIFICATION</vt:lpstr>
      <vt:lpstr>PowerPoint Presentation</vt:lpstr>
      <vt:lpstr>SALTER HARRIS CLASSIFICATION</vt:lpstr>
      <vt:lpstr>PowerPoint Presentation</vt:lpstr>
      <vt:lpstr>Complication of physis fracture</vt:lpstr>
      <vt:lpstr>PowerPoint Presentation</vt:lpstr>
      <vt:lpstr>growth disturbance factors</vt:lpstr>
      <vt:lpstr>PowerPoint Presentation</vt:lpstr>
      <vt:lpstr>2-periosteum</vt:lpstr>
      <vt:lpstr>3-Ligament </vt:lpstr>
      <vt:lpstr>     4-Physiology  </vt:lpstr>
      <vt:lpstr>5-Bone structure</vt:lpstr>
      <vt:lpstr>PowerPoint Presentation</vt:lpstr>
      <vt:lpstr>PowerPoint Presentation</vt:lpstr>
      <vt:lpstr>IT’S GOOD TO BE YOUNG</vt:lpstr>
      <vt:lpstr>IT’S GOOD TO BE YOUNG</vt:lpstr>
      <vt:lpstr>Remodeling potential </vt:lpstr>
      <vt:lpstr>PowerPoint Presentation</vt:lpstr>
      <vt:lpstr>TODDLER’S FRACTURES</vt:lpstr>
      <vt:lpstr>PowerPoint Presentation</vt:lpstr>
      <vt:lpstr>TODDLER’S FRACTURES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Pediatric Fractures</dc:title>
  <dc:creator>Zaid</dc:creator>
  <cp:lastModifiedBy>abuhilal</cp:lastModifiedBy>
  <cp:revision>64</cp:revision>
  <dcterms:created xsi:type="dcterms:W3CDTF">2013-06-24T17:15:41Z</dcterms:created>
  <dcterms:modified xsi:type="dcterms:W3CDTF">2020-03-29T08:55:01Z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1033-11.2.0.8934</vt:lpwstr>
  </property>
</Properties>
</file>