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56" r:id="rId2"/>
    <p:sldId id="257" r:id="rId3"/>
    <p:sldId id="259" r:id="rId4"/>
    <p:sldId id="261" r:id="rId5"/>
    <p:sldId id="258" r:id="rId6"/>
    <p:sldId id="260"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41AC8-6C8F-4D1D-8E9C-B56BCA4263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235887-734B-4507-AB78-7D593D00B5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C5C1B3-288D-4B1A-BB8F-EC5B846D9280}"/>
              </a:ext>
            </a:extLst>
          </p:cNvPr>
          <p:cNvSpPr>
            <a:spLocks noGrp="1"/>
          </p:cNvSpPr>
          <p:nvPr>
            <p:ph type="dt" sz="half" idx="10"/>
          </p:nvPr>
        </p:nvSpPr>
        <p:spPr/>
        <p:txBody>
          <a:bodyPr/>
          <a:lstStyle/>
          <a:p>
            <a:fld id="{3CADBD16-5BFB-4D9F-9646-C75D1B53BBB6}" type="datetimeFigureOut">
              <a:rPr lang="en-US" smtClean="0"/>
              <a:t>11/17/2021</a:t>
            </a:fld>
            <a:endParaRPr lang="en-US"/>
          </a:p>
        </p:txBody>
      </p:sp>
      <p:sp>
        <p:nvSpPr>
          <p:cNvPr id="5" name="Footer Placeholder 4">
            <a:extLst>
              <a:ext uri="{FF2B5EF4-FFF2-40B4-BE49-F238E27FC236}">
                <a16:creationId xmlns:a16="http://schemas.microsoft.com/office/drawing/2014/main" id="{D0CFA337-9EFD-4B93-9596-32E8EBBA82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F8A173-033C-49FB-886B-BFEBC42D0E4B}"/>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98474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69D5E-7374-48D9-AD30-01E24FEB77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10E34B-9C86-4423-A4FB-4725A1F5DF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91CDA0-2DA7-43E1-98A5-8C5F66BBF5FF}"/>
              </a:ext>
            </a:extLst>
          </p:cNvPr>
          <p:cNvSpPr>
            <a:spLocks noGrp="1"/>
          </p:cNvSpPr>
          <p:nvPr>
            <p:ph type="dt" sz="half" idx="10"/>
          </p:nvPr>
        </p:nvSpPr>
        <p:spPr/>
        <p:txBody>
          <a:bodyPr/>
          <a:lstStyle/>
          <a:p>
            <a:fld id="{3CADBD16-5BFB-4D9F-9646-C75D1B53BBB6}" type="datetimeFigureOut">
              <a:rPr lang="en-US" smtClean="0"/>
              <a:t>11/17/2021</a:t>
            </a:fld>
            <a:endParaRPr lang="en-US"/>
          </a:p>
        </p:txBody>
      </p:sp>
      <p:sp>
        <p:nvSpPr>
          <p:cNvPr id="5" name="Footer Placeholder 4">
            <a:extLst>
              <a:ext uri="{FF2B5EF4-FFF2-40B4-BE49-F238E27FC236}">
                <a16:creationId xmlns:a16="http://schemas.microsoft.com/office/drawing/2014/main" id="{89BFA47F-B2CB-4253-8A11-5DC3B410B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B2C88F-2B78-4DDB-941D-62719AC17D07}"/>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576837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02E4A0-AA50-49E4-9AD8-1533AD07D3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EF690F-0C94-4DAB-A3A4-92D3235774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9B4D15-438D-45F9-B78A-48C387F2CA2D}"/>
              </a:ext>
            </a:extLst>
          </p:cNvPr>
          <p:cNvSpPr>
            <a:spLocks noGrp="1"/>
          </p:cNvSpPr>
          <p:nvPr>
            <p:ph type="dt" sz="half" idx="10"/>
          </p:nvPr>
        </p:nvSpPr>
        <p:spPr/>
        <p:txBody>
          <a:bodyPr/>
          <a:lstStyle/>
          <a:p>
            <a:fld id="{3CADBD16-5BFB-4D9F-9646-C75D1B53BBB6}" type="datetimeFigureOut">
              <a:rPr lang="en-US" smtClean="0"/>
              <a:t>11/17/2021</a:t>
            </a:fld>
            <a:endParaRPr lang="en-US"/>
          </a:p>
        </p:txBody>
      </p:sp>
      <p:sp>
        <p:nvSpPr>
          <p:cNvPr id="5" name="Footer Placeholder 4">
            <a:extLst>
              <a:ext uri="{FF2B5EF4-FFF2-40B4-BE49-F238E27FC236}">
                <a16:creationId xmlns:a16="http://schemas.microsoft.com/office/drawing/2014/main" id="{D1F2E8FD-B788-4C26-981C-FAAC15A50B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3AFC00-20A0-4236-B612-2C5096411AC6}"/>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501199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8628-65EB-4EF4-84D9-F061FF7EB2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D954F7-0AE1-407B-AE22-10403EBF04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E957BC-982B-497E-9AD4-450F5C334F34}"/>
              </a:ext>
            </a:extLst>
          </p:cNvPr>
          <p:cNvSpPr>
            <a:spLocks noGrp="1"/>
          </p:cNvSpPr>
          <p:nvPr>
            <p:ph type="dt" sz="half" idx="10"/>
          </p:nvPr>
        </p:nvSpPr>
        <p:spPr/>
        <p:txBody>
          <a:bodyPr/>
          <a:lstStyle/>
          <a:p>
            <a:fld id="{3CADBD16-5BFB-4D9F-9646-C75D1B53BBB6}" type="datetimeFigureOut">
              <a:rPr lang="en-US" smtClean="0"/>
              <a:t>11/17/2021</a:t>
            </a:fld>
            <a:endParaRPr lang="en-US"/>
          </a:p>
        </p:txBody>
      </p:sp>
      <p:sp>
        <p:nvSpPr>
          <p:cNvPr id="5" name="Footer Placeholder 4">
            <a:extLst>
              <a:ext uri="{FF2B5EF4-FFF2-40B4-BE49-F238E27FC236}">
                <a16:creationId xmlns:a16="http://schemas.microsoft.com/office/drawing/2014/main" id="{0CA0C1B6-7282-4334-9606-F08F314FB9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460078-7664-490D-AF7C-E117726380D1}"/>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530572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C46A5-345C-4E11-80DC-219473C9B4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F3D6DC-23BA-49B0-9BFB-0438D46EDA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791EBA-360B-4848-84AC-CB3D8ADF5532}"/>
              </a:ext>
            </a:extLst>
          </p:cNvPr>
          <p:cNvSpPr>
            <a:spLocks noGrp="1"/>
          </p:cNvSpPr>
          <p:nvPr>
            <p:ph type="dt" sz="half" idx="10"/>
          </p:nvPr>
        </p:nvSpPr>
        <p:spPr/>
        <p:txBody>
          <a:bodyPr/>
          <a:lstStyle/>
          <a:p>
            <a:fld id="{3CADBD16-5BFB-4D9F-9646-C75D1B53BBB6}" type="datetimeFigureOut">
              <a:rPr lang="en-US" smtClean="0"/>
              <a:t>11/17/2021</a:t>
            </a:fld>
            <a:endParaRPr lang="en-US"/>
          </a:p>
        </p:txBody>
      </p:sp>
      <p:sp>
        <p:nvSpPr>
          <p:cNvPr id="5" name="Footer Placeholder 4">
            <a:extLst>
              <a:ext uri="{FF2B5EF4-FFF2-40B4-BE49-F238E27FC236}">
                <a16:creationId xmlns:a16="http://schemas.microsoft.com/office/drawing/2014/main" id="{D2C42898-7B13-4B6B-809C-3BD482AB87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F04AF-DDED-44F2-B010-E705EEDAA10C}"/>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4161904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06111-6AFE-4138-8CC8-DAF007F481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4DF76D-C179-46F3-9859-281A49E6F8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93F760-ED96-44CB-A066-4FE4856F71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2514EA-9621-447B-ADFB-0E8163010C43}"/>
              </a:ext>
            </a:extLst>
          </p:cNvPr>
          <p:cNvSpPr>
            <a:spLocks noGrp="1"/>
          </p:cNvSpPr>
          <p:nvPr>
            <p:ph type="dt" sz="half" idx="10"/>
          </p:nvPr>
        </p:nvSpPr>
        <p:spPr/>
        <p:txBody>
          <a:bodyPr/>
          <a:lstStyle/>
          <a:p>
            <a:fld id="{3CADBD16-5BFB-4D9F-9646-C75D1B53BBB6}" type="datetimeFigureOut">
              <a:rPr lang="en-US" smtClean="0"/>
              <a:t>11/17/2021</a:t>
            </a:fld>
            <a:endParaRPr lang="en-US"/>
          </a:p>
        </p:txBody>
      </p:sp>
      <p:sp>
        <p:nvSpPr>
          <p:cNvPr id="6" name="Footer Placeholder 5">
            <a:extLst>
              <a:ext uri="{FF2B5EF4-FFF2-40B4-BE49-F238E27FC236}">
                <a16:creationId xmlns:a16="http://schemas.microsoft.com/office/drawing/2014/main" id="{644719BD-C631-4933-A4EA-948BC79014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13F2D8-EA68-46EF-A757-53845DEC0039}"/>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658336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A75D1-DFC4-434E-878E-90FCB144F9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128B0A-0256-4087-BCA6-4FA09D95EF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D0EA61-555C-47F5-871F-2C24448CA0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BFB723-5599-4E90-9455-666E8DD53E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D15B71-3B4C-4AC8-94B8-B60BC13959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568172-1AD7-4DAB-9216-A3E65F7C03C0}"/>
              </a:ext>
            </a:extLst>
          </p:cNvPr>
          <p:cNvSpPr>
            <a:spLocks noGrp="1"/>
          </p:cNvSpPr>
          <p:nvPr>
            <p:ph type="dt" sz="half" idx="10"/>
          </p:nvPr>
        </p:nvSpPr>
        <p:spPr/>
        <p:txBody>
          <a:bodyPr/>
          <a:lstStyle/>
          <a:p>
            <a:fld id="{3CADBD16-5BFB-4D9F-9646-C75D1B53BBB6}" type="datetimeFigureOut">
              <a:rPr lang="en-US" smtClean="0"/>
              <a:t>11/17/2021</a:t>
            </a:fld>
            <a:endParaRPr lang="en-US"/>
          </a:p>
        </p:txBody>
      </p:sp>
      <p:sp>
        <p:nvSpPr>
          <p:cNvPr id="8" name="Footer Placeholder 7">
            <a:extLst>
              <a:ext uri="{FF2B5EF4-FFF2-40B4-BE49-F238E27FC236}">
                <a16:creationId xmlns:a16="http://schemas.microsoft.com/office/drawing/2014/main" id="{B8236386-98BC-4E0A-8BD8-367120783D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4F8F58-AA87-4A5B-95AE-8A2FC16CE3BD}"/>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694850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96D05-EBD5-4ACF-9837-A49A8D274E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7585AB-100C-4EC0-B528-307A96EB3C19}"/>
              </a:ext>
            </a:extLst>
          </p:cNvPr>
          <p:cNvSpPr>
            <a:spLocks noGrp="1"/>
          </p:cNvSpPr>
          <p:nvPr>
            <p:ph type="dt" sz="half" idx="10"/>
          </p:nvPr>
        </p:nvSpPr>
        <p:spPr/>
        <p:txBody>
          <a:bodyPr/>
          <a:lstStyle/>
          <a:p>
            <a:fld id="{3CADBD16-5BFB-4D9F-9646-C75D1B53BBB6}" type="datetimeFigureOut">
              <a:rPr lang="en-US" smtClean="0"/>
              <a:t>11/17/2021</a:t>
            </a:fld>
            <a:endParaRPr lang="en-US"/>
          </a:p>
        </p:txBody>
      </p:sp>
      <p:sp>
        <p:nvSpPr>
          <p:cNvPr id="4" name="Footer Placeholder 3">
            <a:extLst>
              <a:ext uri="{FF2B5EF4-FFF2-40B4-BE49-F238E27FC236}">
                <a16:creationId xmlns:a16="http://schemas.microsoft.com/office/drawing/2014/main" id="{1B52FFEB-3F02-413D-A87F-371B434A41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5073E9-ACB1-41DC-BDDF-E6E7C685AD99}"/>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4147938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FDC5A8-B5F0-4BD2-9871-D303E63A5DCD}"/>
              </a:ext>
            </a:extLst>
          </p:cNvPr>
          <p:cNvSpPr>
            <a:spLocks noGrp="1"/>
          </p:cNvSpPr>
          <p:nvPr>
            <p:ph type="dt" sz="half" idx="10"/>
          </p:nvPr>
        </p:nvSpPr>
        <p:spPr/>
        <p:txBody>
          <a:bodyPr/>
          <a:lstStyle/>
          <a:p>
            <a:fld id="{3CADBD16-5BFB-4D9F-9646-C75D1B53BBB6}" type="datetimeFigureOut">
              <a:rPr lang="en-US" smtClean="0"/>
              <a:t>11/17/2021</a:t>
            </a:fld>
            <a:endParaRPr lang="en-US"/>
          </a:p>
        </p:txBody>
      </p:sp>
      <p:sp>
        <p:nvSpPr>
          <p:cNvPr id="3" name="Footer Placeholder 2">
            <a:extLst>
              <a:ext uri="{FF2B5EF4-FFF2-40B4-BE49-F238E27FC236}">
                <a16:creationId xmlns:a16="http://schemas.microsoft.com/office/drawing/2014/main" id="{292644E9-739E-4FE3-B919-CFEC15B832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490D9E-472F-4B4C-A10B-08C28B6CFD18}"/>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652725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804D4-AC1E-434C-822F-921043FF26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1375FA-AB9D-49E6-8BC4-24D51F7E8E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9F82FB-8CB8-48AD-8A1E-3DD8DF46F0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0C18AD-15D1-4533-8452-26C7B049C96A}"/>
              </a:ext>
            </a:extLst>
          </p:cNvPr>
          <p:cNvSpPr>
            <a:spLocks noGrp="1"/>
          </p:cNvSpPr>
          <p:nvPr>
            <p:ph type="dt" sz="half" idx="10"/>
          </p:nvPr>
        </p:nvSpPr>
        <p:spPr/>
        <p:txBody>
          <a:bodyPr/>
          <a:lstStyle/>
          <a:p>
            <a:fld id="{3CADBD16-5BFB-4D9F-9646-C75D1B53BBB6}" type="datetimeFigureOut">
              <a:rPr lang="en-US" smtClean="0"/>
              <a:t>11/17/2021</a:t>
            </a:fld>
            <a:endParaRPr lang="en-US"/>
          </a:p>
        </p:txBody>
      </p:sp>
      <p:sp>
        <p:nvSpPr>
          <p:cNvPr id="6" name="Footer Placeholder 5">
            <a:extLst>
              <a:ext uri="{FF2B5EF4-FFF2-40B4-BE49-F238E27FC236}">
                <a16:creationId xmlns:a16="http://schemas.microsoft.com/office/drawing/2014/main" id="{8CE5264A-3281-40B8-87FF-583FD5DB3A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339403-986D-4A32-BACC-91EF919E9A6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583569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B99D-F569-48EC-BB89-5CDBBC933B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EF68C3-947B-4D1B-91AF-3EE8498318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1DA504-C6B6-45C7-8BE2-8BE2E4C301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DE26AD-D2BA-4F1C-A026-718417AF8465}"/>
              </a:ext>
            </a:extLst>
          </p:cNvPr>
          <p:cNvSpPr>
            <a:spLocks noGrp="1"/>
          </p:cNvSpPr>
          <p:nvPr>
            <p:ph type="dt" sz="half" idx="10"/>
          </p:nvPr>
        </p:nvSpPr>
        <p:spPr/>
        <p:txBody>
          <a:bodyPr/>
          <a:lstStyle/>
          <a:p>
            <a:fld id="{3CADBD16-5BFB-4D9F-9646-C75D1B53BBB6}" type="datetimeFigureOut">
              <a:rPr lang="en-US" smtClean="0"/>
              <a:t>11/17/2021</a:t>
            </a:fld>
            <a:endParaRPr lang="en-US"/>
          </a:p>
        </p:txBody>
      </p:sp>
      <p:sp>
        <p:nvSpPr>
          <p:cNvPr id="6" name="Footer Placeholder 5">
            <a:extLst>
              <a:ext uri="{FF2B5EF4-FFF2-40B4-BE49-F238E27FC236}">
                <a16:creationId xmlns:a16="http://schemas.microsoft.com/office/drawing/2014/main" id="{D14B1751-6B0E-4604-B8A1-F7D1655D21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728DFB-D493-4A76-879D-783BAA35AA1B}"/>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4211410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16F94-EB84-4121-89FA-0E18A70F81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B13D05-FAF0-4965-839D-01EFE889B5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6A0252-F20F-4B63-A0E4-5FA881FB38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ADBD16-5BFB-4D9F-9646-C75D1B53BBB6}" type="datetimeFigureOut">
              <a:rPr lang="en-US" smtClean="0"/>
              <a:pPr/>
              <a:t>11/17/2021</a:t>
            </a:fld>
            <a:endParaRPr lang="en-US" dirty="0"/>
          </a:p>
        </p:txBody>
      </p:sp>
      <p:sp>
        <p:nvSpPr>
          <p:cNvPr id="5" name="Footer Placeholder 4">
            <a:extLst>
              <a:ext uri="{FF2B5EF4-FFF2-40B4-BE49-F238E27FC236}">
                <a16:creationId xmlns:a16="http://schemas.microsoft.com/office/drawing/2014/main" id="{9D87A9F6-608C-4B5C-AF9E-1048A9D000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1F71688-B5D4-4AAF-B794-D50841F9BB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22274-0FAA-4649-AA4E-4210F4F32167}" type="slidenum">
              <a:rPr lang="en-US" smtClean="0"/>
              <a:pPr/>
              <a:t>‹#›</a:t>
            </a:fld>
            <a:endParaRPr lang="en-US" dirty="0"/>
          </a:p>
        </p:txBody>
      </p:sp>
    </p:spTree>
    <p:extLst>
      <p:ext uri="{BB962C8B-B14F-4D97-AF65-F5344CB8AC3E}">
        <p14:creationId xmlns:p14="http://schemas.microsoft.com/office/powerpoint/2010/main" val="399950848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8">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6B0920E-5BD8-4123-91E9-D90A1B68D511}"/>
              </a:ext>
            </a:extLst>
          </p:cNvPr>
          <p:cNvPicPr>
            <a:picLocks noChangeAspect="1"/>
          </p:cNvPicPr>
          <p:nvPr/>
        </p:nvPicPr>
        <p:blipFill rotWithShape="1">
          <a:blip r:embed="rId2">
            <a:alphaModFix amt="45000"/>
          </a:blip>
          <a:srcRect r="1779" b="1"/>
          <a:stretch/>
        </p:blipFill>
        <p:spPr>
          <a:xfrm>
            <a:off x="20" y="10"/>
            <a:ext cx="12191980" cy="6857990"/>
          </a:xfrm>
          <a:prstGeom prst="rect">
            <a:avLst/>
          </a:prstGeom>
        </p:spPr>
      </p:pic>
      <p:sp>
        <p:nvSpPr>
          <p:cNvPr id="8" name="Rectangle 10">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id="{44D1782B-5BA4-4B6D-802C-4B0B46FA80CD}"/>
              </a:ext>
            </a:extLst>
          </p:cNvPr>
          <p:cNvSpPr>
            <a:spLocks noGrp="1"/>
          </p:cNvSpPr>
          <p:nvPr>
            <p:ph type="ctrTitle"/>
          </p:nvPr>
        </p:nvSpPr>
        <p:spPr>
          <a:xfrm>
            <a:off x="1769532" y="1695576"/>
            <a:ext cx="8652938" cy="2857191"/>
          </a:xfrm>
        </p:spPr>
        <p:txBody>
          <a:bodyPr anchor="ctr">
            <a:normAutofit/>
          </a:bodyPr>
          <a:lstStyle/>
          <a:p>
            <a:r>
              <a:rPr lang="en-US" sz="6200" dirty="0"/>
              <a:t>Cardiomyopathies and Myocarditis</a:t>
            </a:r>
            <a:br>
              <a:rPr lang="en-US" sz="6200" dirty="0"/>
            </a:br>
            <a:r>
              <a:rPr lang="en-US" sz="6200" dirty="0"/>
              <a:t>Dr. </a:t>
            </a:r>
            <a:r>
              <a:rPr lang="en-US" sz="6200" dirty="0" err="1"/>
              <a:t>Wiam</a:t>
            </a:r>
            <a:r>
              <a:rPr lang="en-US" sz="6200" dirty="0"/>
              <a:t> </a:t>
            </a:r>
            <a:r>
              <a:rPr lang="en-US" sz="6200" dirty="0" err="1"/>
              <a:t>Khreisat</a:t>
            </a:r>
            <a:endParaRPr lang="en-US" sz="6200" dirty="0"/>
          </a:p>
        </p:txBody>
      </p:sp>
      <p:sp>
        <p:nvSpPr>
          <p:cNvPr id="3" name="Subtitle 2">
            <a:extLst>
              <a:ext uri="{FF2B5EF4-FFF2-40B4-BE49-F238E27FC236}">
                <a16:creationId xmlns:a16="http://schemas.microsoft.com/office/drawing/2014/main" id="{310D97E8-910E-40C0-A565-055A5ADD4BDF}"/>
              </a:ext>
            </a:extLst>
          </p:cNvPr>
          <p:cNvSpPr>
            <a:spLocks noGrp="1"/>
          </p:cNvSpPr>
          <p:nvPr>
            <p:ph type="subTitle" idx="1"/>
          </p:nvPr>
        </p:nvSpPr>
        <p:spPr>
          <a:xfrm>
            <a:off x="1769532" y="4623127"/>
            <a:ext cx="8655200" cy="457201"/>
          </a:xfrm>
        </p:spPr>
        <p:txBody>
          <a:bodyPr>
            <a:normAutofit/>
          </a:bodyPr>
          <a:lstStyle/>
          <a:p>
            <a:r>
              <a:rPr lang="en-US" dirty="0"/>
              <a:t>17 November 2021</a:t>
            </a:r>
          </a:p>
        </p:txBody>
      </p:sp>
      <p:sp>
        <p:nvSpPr>
          <p:cNvPr id="10" name="Rectangle 12">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190072367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imeline&#10;&#10;Description automatically generated">
            <a:extLst>
              <a:ext uri="{FF2B5EF4-FFF2-40B4-BE49-F238E27FC236}">
                <a16:creationId xmlns:a16="http://schemas.microsoft.com/office/drawing/2014/main" id="{5718B535-743E-4DEA-BD5E-6E2E63C7F5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7606" y="457200"/>
            <a:ext cx="8676787" cy="5943600"/>
          </a:xfrm>
          <a:prstGeom prst="rect">
            <a:avLst/>
          </a:prstGeom>
        </p:spPr>
      </p:pic>
    </p:spTree>
    <p:extLst>
      <p:ext uri="{BB962C8B-B14F-4D97-AF65-F5344CB8AC3E}">
        <p14:creationId xmlns:p14="http://schemas.microsoft.com/office/powerpoint/2010/main" val="1234130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2BB-00B1-48E0-AF3F-9B340A3BE3FA}"/>
              </a:ext>
            </a:extLst>
          </p:cNvPr>
          <p:cNvSpPr>
            <a:spLocks noGrp="1"/>
          </p:cNvSpPr>
          <p:nvPr>
            <p:ph type="title"/>
          </p:nvPr>
        </p:nvSpPr>
        <p:spPr>
          <a:xfrm>
            <a:off x="838200" y="365126"/>
            <a:ext cx="10515600" cy="463550"/>
          </a:xfrm>
        </p:spPr>
        <p:txBody>
          <a:bodyPr>
            <a:normAutofit fontScale="90000"/>
          </a:bodyPr>
          <a:lstStyle/>
          <a:p>
            <a:r>
              <a:rPr lang="en-US" dirty="0"/>
              <a:t>MORPHOLOGY </a:t>
            </a:r>
          </a:p>
        </p:txBody>
      </p:sp>
      <p:sp>
        <p:nvSpPr>
          <p:cNvPr id="3" name="Content Placeholder 2">
            <a:extLst>
              <a:ext uri="{FF2B5EF4-FFF2-40B4-BE49-F238E27FC236}">
                <a16:creationId xmlns:a16="http://schemas.microsoft.com/office/drawing/2014/main" id="{3C7C6ED6-F0A4-4CCE-BD02-6E13D7649E5F}"/>
              </a:ext>
            </a:extLst>
          </p:cNvPr>
          <p:cNvSpPr>
            <a:spLocks noGrp="1"/>
          </p:cNvSpPr>
          <p:nvPr>
            <p:ph idx="1"/>
          </p:nvPr>
        </p:nvSpPr>
        <p:spPr>
          <a:xfrm>
            <a:off x="838200" y="1076325"/>
            <a:ext cx="10515600" cy="5100638"/>
          </a:xfrm>
        </p:spPr>
        <p:txBody>
          <a:bodyPr>
            <a:normAutofit fontScale="85000" lnSpcReduction="20000"/>
          </a:bodyPr>
          <a:lstStyle/>
          <a:p>
            <a:r>
              <a:rPr lang="en-US" dirty="0"/>
              <a:t>The heart in DCM characteristically is enlarged (up to two to three times the normal weight) and flabby, with dilation of all chambers.</a:t>
            </a:r>
          </a:p>
          <a:p>
            <a:r>
              <a:rPr lang="en-US" dirty="0"/>
              <a:t>Because of the wall thinning that accompanies dilation, the ventricular thickness may be less than, equal to, or greater than normal. </a:t>
            </a:r>
          </a:p>
          <a:p>
            <a:r>
              <a:rPr lang="en-US" dirty="0"/>
              <a:t>Mural thrombi are often present and may be a source of </a:t>
            </a:r>
            <a:r>
              <a:rPr lang="en-US" dirty="0" err="1"/>
              <a:t>thromboemboli</a:t>
            </a:r>
            <a:r>
              <a:rPr lang="en-US" dirty="0"/>
              <a:t>. </a:t>
            </a:r>
          </a:p>
          <a:p>
            <a:r>
              <a:rPr lang="en-US" dirty="0"/>
              <a:t>By definition, valvular and vascular lesions (e.g., atherosclerotic coronary artery disease) that can cause cardiac dilation secondarily are absent. </a:t>
            </a:r>
          </a:p>
          <a:p>
            <a:r>
              <a:rPr lang="en-US" dirty="0"/>
              <a:t>The characteristic histologic abnormalities in DCM are nonspecific. </a:t>
            </a:r>
          </a:p>
          <a:p>
            <a:r>
              <a:rPr lang="en-US" dirty="0"/>
              <a:t>Most myocytes exhibit hypertrophy with enlarged nuclei, but many are attenuated, stretched, and irregular.</a:t>
            </a:r>
          </a:p>
          <a:p>
            <a:r>
              <a:rPr lang="en-US" dirty="0"/>
              <a:t>There is also variable interstitial and endocardial fibrosis, with scattered areas of replacement fibrosis.</a:t>
            </a:r>
          </a:p>
          <a:p>
            <a:r>
              <a:rPr lang="en-US" dirty="0"/>
              <a:t>In DCM secondary to iron overload, there is a marked accumulation of intramyocardial hemosiderin, which is demonstrable by staining with Prussian blue.</a:t>
            </a:r>
          </a:p>
        </p:txBody>
      </p:sp>
    </p:spTree>
    <p:extLst>
      <p:ext uri="{BB962C8B-B14F-4D97-AF65-F5344CB8AC3E}">
        <p14:creationId xmlns:p14="http://schemas.microsoft.com/office/powerpoint/2010/main" val="2903650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9B0F3-FA5C-4E01-9F56-999CF9F90F49}"/>
              </a:ext>
            </a:extLst>
          </p:cNvPr>
          <p:cNvSpPr>
            <a:spLocks noGrp="1"/>
          </p:cNvSpPr>
          <p:nvPr>
            <p:ph type="title"/>
          </p:nvPr>
        </p:nvSpPr>
        <p:spPr>
          <a:xfrm>
            <a:off x="838200" y="365125"/>
            <a:ext cx="10515600" cy="558153"/>
          </a:xfrm>
        </p:spPr>
        <p:txBody>
          <a:bodyPr>
            <a:normAutofit fontScale="90000"/>
          </a:bodyPr>
          <a:lstStyle/>
          <a:p>
            <a:r>
              <a:rPr lang="en-US" dirty="0"/>
              <a:t>Clinical Features </a:t>
            </a:r>
          </a:p>
        </p:txBody>
      </p:sp>
      <p:sp>
        <p:nvSpPr>
          <p:cNvPr id="3" name="Content Placeholder 2">
            <a:extLst>
              <a:ext uri="{FF2B5EF4-FFF2-40B4-BE49-F238E27FC236}">
                <a16:creationId xmlns:a16="http://schemas.microsoft.com/office/drawing/2014/main" id="{97565D57-4586-409E-9079-FC9A85E2CCE3}"/>
              </a:ext>
            </a:extLst>
          </p:cNvPr>
          <p:cNvSpPr>
            <a:spLocks noGrp="1"/>
          </p:cNvSpPr>
          <p:nvPr>
            <p:ph idx="1"/>
          </p:nvPr>
        </p:nvSpPr>
        <p:spPr>
          <a:xfrm>
            <a:off x="838200" y="1171852"/>
            <a:ext cx="10515600" cy="5005111"/>
          </a:xfrm>
        </p:spPr>
        <p:txBody>
          <a:bodyPr>
            <a:normAutofit fontScale="92500" lnSpcReduction="20000"/>
          </a:bodyPr>
          <a:lstStyle/>
          <a:p>
            <a:r>
              <a:rPr lang="en-US" dirty="0"/>
              <a:t>The fundamental defect in DCM is ineffective contraction. </a:t>
            </a:r>
          </a:p>
          <a:p>
            <a:r>
              <a:rPr lang="en-US" dirty="0"/>
              <a:t>Thus, in end-stage DCM, the cardiac ejection fraction typically is less than 25% (normal is 50% to 65%). </a:t>
            </a:r>
          </a:p>
          <a:p>
            <a:r>
              <a:rPr lang="en-US" dirty="0"/>
              <a:t>Secondary mitral regurgitation and abnormal cardiac rhythms are common, and embolism from intracardiac (mural) thrombi can occur. </a:t>
            </a:r>
          </a:p>
          <a:p>
            <a:r>
              <a:rPr lang="en-US" dirty="0"/>
              <a:t>DCM most commonly is diagnosed between 20 and 50 years of age. </a:t>
            </a:r>
          </a:p>
          <a:p>
            <a:r>
              <a:rPr lang="en-US" dirty="0"/>
              <a:t>It typically manifests with signs of slowly progressive CHF, including dyspnea, easy fatigability, and poor exertional capacity. </a:t>
            </a:r>
          </a:p>
          <a:p>
            <a:r>
              <a:rPr lang="en-US" dirty="0"/>
              <a:t>One half of patients die within 2 years and only 25% survive longer than 5 years; death is usually due to progressive cardiac failure or arrhythmia.</a:t>
            </a:r>
          </a:p>
          <a:p>
            <a:r>
              <a:rPr lang="en-US" dirty="0"/>
              <a:t>Cardiac transplantation is the only definitive treatment, although implantation of long-term ventricular assist devices is increasingly utilized; in some patients, a course of mechanical assistance can produce durable regression of cardiac dysfunction.</a:t>
            </a:r>
          </a:p>
        </p:txBody>
      </p:sp>
    </p:spTree>
    <p:extLst>
      <p:ext uri="{BB962C8B-B14F-4D97-AF65-F5344CB8AC3E}">
        <p14:creationId xmlns:p14="http://schemas.microsoft.com/office/powerpoint/2010/main" val="1442215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10;&#10;Description automatically generated">
            <a:extLst>
              <a:ext uri="{FF2B5EF4-FFF2-40B4-BE49-F238E27FC236}">
                <a16:creationId xmlns:a16="http://schemas.microsoft.com/office/drawing/2014/main" id="{E2D83FAF-FA39-4412-8257-0A69C62DD0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156" y="457200"/>
            <a:ext cx="11161687" cy="5943600"/>
          </a:xfrm>
          <a:prstGeom prst="rect">
            <a:avLst/>
          </a:prstGeom>
        </p:spPr>
      </p:pic>
    </p:spTree>
    <p:extLst>
      <p:ext uri="{BB962C8B-B14F-4D97-AF65-F5344CB8AC3E}">
        <p14:creationId xmlns:p14="http://schemas.microsoft.com/office/powerpoint/2010/main" val="2563926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55110-0CCF-4422-BBB3-F99C3128A5B6}"/>
              </a:ext>
            </a:extLst>
          </p:cNvPr>
          <p:cNvSpPr>
            <a:spLocks noGrp="1"/>
          </p:cNvSpPr>
          <p:nvPr>
            <p:ph type="title"/>
          </p:nvPr>
        </p:nvSpPr>
        <p:spPr>
          <a:xfrm>
            <a:off x="838200" y="365126"/>
            <a:ext cx="10515600" cy="886626"/>
          </a:xfrm>
        </p:spPr>
        <p:txBody>
          <a:bodyPr>
            <a:normAutofit fontScale="90000"/>
          </a:bodyPr>
          <a:lstStyle/>
          <a:p>
            <a:r>
              <a:rPr lang="en-US" dirty="0"/>
              <a:t>Arrhythmogenic Right Ventricular</a:t>
            </a:r>
            <a:br>
              <a:rPr lang="en-US" dirty="0"/>
            </a:br>
            <a:r>
              <a:rPr lang="en-US" dirty="0"/>
              <a:t>Cardiomyopathy</a:t>
            </a:r>
          </a:p>
        </p:txBody>
      </p:sp>
      <p:sp>
        <p:nvSpPr>
          <p:cNvPr id="3" name="Content Placeholder 2">
            <a:extLst>
              <a:ext uri="{FF2B5EF4-FFF2-40B4-BE49-F238E27FC236}">
                <a16:creationId xmlns:a16="http://schemas.microsoft.com/office/drawing/2014/main" id="{A8DA49F3-5F42-4382-945A-D33F211F201C}"/>
              </a:ext>
            </a:extLst>
          </p:cNvPr>
          <p:cNvSpPr>
            <a:spLocks noGrp="1"/>
          </p:cNvSpPr>
          <p:nvPr>
            <p:ph idx="1"/>
          </p:nvPr>
        </p:nvSpPr>
        <p:spPr>
          <a:xfrm>
            <a:off x="838200" y="1438183"/>
            <a:ext cx="10515600" cy="4738780"/>
          </a:xfrm>
        </p:spPr>
        <p:txBody>
          <a:bodyPr>
            <a:normAutofit fontScale="92500" lnSpcReduction="10000"/>
          </a:bodyPr>
          <a:lstStyle/>
          <a:p>
            <a:r>
              <a:rPr lang="en-US" dirty="0"/>
              <a:t>Arrhythmogenic right ventricular cardiomyopathy is an autosomal dominant disorder that classically manifests with right-sided heart failure and rhythm disturbances, which can cause sudden cardiac death.</a:t>
            </a:r>
          </a:p>
          <a:p>
            <a:r>
              <a:rPr lang="en-US" dirty="0"/>
              <a:t>Almost 10% of cases of sudden deaths in athletes have been ascribed to this entity. </a:t>
            </a:r>
          </a:p>
          <a:p>
            <a:r>
              <a:rPr lang="en-US" dirty="0"/>
              <a:t>Morphologically, the right ventricular wall is severely thinned owing to myocyte replacement by fatty infiltration and lesser amounts of fibrosis.</a:t>
            </a:r>
          </a:p>
          <a:p>
            <a:r>
              <a:rPr lang="en-US" dirty="0"/>
              <a:t>Many of the causative mutations involve genes encoding </a:t>
            </a:r>
            <a:r>
              <a:rPr lang="en-US" dirty="0" err="1"/>
              <a:t>desmosomal</a:t>
            </a:r>
            <a:r>
              <a:rPr lang="en-US" dirty="0"/>
              <a:t> junctional proteins at the intercalated disk (e.g., plakoglobin), as well as proteins that interact with the desmosome (e.g., the intermediate filament </a:t>
            </a:r>
            <a:r>
              <a:rPr lang="en-US" dirty="0" err="1"/>
              <a:t>desmin</a:t>
            </a:r>
            <a:r>
              <a:rPr lang="en-US" dirty="0"/>
              <a:t>). </a:t>
            </a:r>
          </a:p>
          <a:p>
            <a:r>
              <a:rPr lang="en-US" dirty="0"/>
              <a:t>It’s thought that myocyte death is caused by </a:t>
            </a:r>
            <a:r>
              <a:rPr lang="en-US" dirty="0" err="1"/>
              <a:t>desmosomal</a:t>
            </a:r>
            <a:r>
              <a:rPr lang="en-US" dirty="0"/>
              <a:t> detachment, particularly during strenuous exercise.</a:t>
            </a:r>
          </a:p>
        </p:txBody>
      </p:sp>
    </p:spTree>
    <p:extLst>
      <p:ext uri="{BB962C8B-B14F-4D97-AF65-F5344CB8AC3E}">
        <p14:creationId xmlns:p14="http://schemas.microsoft.com/office/powerpoint/2010/main" val="1253782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AC929-5023-4570-990C-69C8F3CB5E2B}"/>
              </a:ext>
            </a:extLst>
          </p:cNvPr>
          <p:cNvSpPr>
            <a:spLocks noGrp="1"/>
          </p:cNvSpPr>
          <p:nvPr>
            <p:ph type="title"/>
          </p:nvPr>
        </p:nvSpPr>
        <p:spPr>
          <a:xfrm>
            <a:off x="838200" y="365126"/>
            <a:ext cx="10515600" cy="531520"/>
          </a:xfrm>
        </p:spPr>
        <p:txBody>
          <a:bodyPr>
            <a:normAutofit fontScale="90000"/>
          </a:bodyPr>
          <a:lstStyle/>
          <a:p>
            <a:r>
              <a:rPr lang="en-US" dirty="0"/>
              <a:t>Hypertrophic Cardiomyopathy </a:t>
            </a:r>
          </a:p>
        </p:txBody>
      </p:sp>
      <p:sp>
        <p:nvSpPr>
          <p:cNvPr id="3" name="Content Placeholder 2">
            <a:extLst>
              <a:ext uri="{FF2B5EF4-FFF2-40B4-BE49-F238E27FC236}">
                <a16:creationId xmlns:a16="http://schemas.microsoft.com/office/drawing/2014/main" id="{F56E3160-2451-4A58-AC38-EE16F565BA44}"/>
              </a:ext>
            </a:extLst>
          </p:cNvPr>
          <p:cNvSpPr>
            <a:spLocks noGrp="1"/>
          </p:cNvSpPr>
          <p:nvPr>
            <p:ph idx="1"/>
          </p:nvPr>
        </p:nvSpPr>
        <p:spPr>
          <a:xfrm>
            <a:off x="838200" y="1189608"/>
            <a:ext cx="10515600" cy="4987355"/>
          </a:xfrm>
        </p:spPr>
        <p:txBody>
          <a:bodyPr/>
          <a:lstStyle/>
          <a:p>
            <a:r>
              <a:rPr lang="en-US" dirty="0"/>
              <a:t>Hypertrophic cardiomyopathy (HCM) is characterized by myocardial hypertrophy, defective diastolic filling, and— in one third of cases—ventricular outflow obstruction. </a:t>
            </a:r>
          </a:p>
          <a:p>
            <a:r>
              <a:rPr lang="en-US" dirty="0"/>
              <a:t>The heart is thick-walled, heavy, and hypercontractile, in striking contrast to the flabby, poorly contractile heart in DCM. </a:t>
            </a:r>
          </a:p>
          <a:p>
            <a:r>
              <a:rPr lang="en-US" dirty="0"/>
              <a:t>Systolic function usually is preserved in HCM, but the myocardium does not relax and therefore exhibits primary diastolic dysfunction.</a:t>
            </a:r>
          </a:p>
          <a:p>
            <a:r>
              <a:rPr lang="en-US" dirty="0"/>
              <a:t>HCM needs to be distinguished clinically from disorders causing ventricular stiffness (e.g., amyloid deposition) and ventricular hypertrophy (e.g., aortic stenosis and hypertension).</a:t>
            </a:r>
          </a:p>
        </p:txBody>
      </p:sp>
    </p:spTree>
    <p:extLst>
      <p:ext uri="{BB962C8B-B14F-4D97-AF65-F5344CB8AC3E}">
        <p14:creationId xmlns:p14="http://schemas.microsoft.com/office/powerpoint/2010/main" val="655477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4AF17-591E-4B42-AF1E-542B4C4F4282}"/>
              </a:ext>
            </a:extLst>
          </p:cNvPr>
          <p:cNvSpPr>
            <a:spLocks noGrp="1"/>
          </p:cNvSpPr>
          <p:nvPr>
            <p:ph type="title"/>
          </p:nvPr>
        </p:nvSpPr>
        <p:spPr>
          <a:xfrm>
            <a:off x="838200" y="791255"/>
            <a:ext cx="10515600" cy="315912"/>
          </a:xfrm>
        </p:spPr>
        <p:txBody>
          <a:bodyPr>
            <a:normAutofit fontScale="90000"/>
          </a:bodyPr>
          <a:lstStyle/>
          <a:p>
            <a:r>
              <a:rPr lang="en-US" dirty="0"/>
              <a:t>Pathogenesis</a:t>
            </a:r>
          </a:p>
        </p:txBody>
      </p:sp>
      <p:sp>
        <p:nvSpPr>
          <p:cNvPr id="3" name="Content Placeholder 2">
            <a:extLst>
              <a:ext uri="{FF2B5EF4-FFF2-40B4-BE49-F238E27FC236}">
                <a16:creationId xmlns:a16="http://schemas.microsoft.com/office/drawing/2014/main" id="{B75A5555-39DE-4C5E-B757-7F97D554E40D}"/>
              </a:ext>
            </a:extLst>
          </p:cNvPr>
          <p:cNvSpPr>
            <a:spLocks noGrp="1"/>
          </p:cNvSpPr>
          <p:nvPr>
            <p:ph idx="1"/>
          </p:nvPr>
        </p:nvSpPr>
        <p:spPr>
          <a:xfrm>
            <a:off x="838200" y="1633491"/>
            <a:ext cx="10515600" cy="4543472"/>
          </a:xfrm>
        </p:spPr>
        <p:txBody>
          <a:bodyPr/>
          <a:lstStyle/>
          <a:p>
            <a:r>
              <a:rPr lang="en-US" dirty="0"/>
              <a:t>Most cases of HCM are caused by missense mutations in one of several genes encoding proteins that form the contractile apparatus.</a:t>
            </a:r>
          </a:p>
          <a:p>
            <a:r>
              <a:rPr lang="en-US" dirty="0"/>
              <a:t>The usual pattern of transmission is autosomal dominant, with variable expression.</a:t>
            </a:r>
          </a:p>
          <a:p>
            <a:r>
              <a:rPr lang="en-US" dirty="0"/>
              <a:t>Of the various </a:t>
            </a:r>
            <a:r>
              <a:rPr lang="en-US" dirty="0" err="1"/>
              <a:t>sarcomeric</a:t>
            </a:r>
            <a:r>
              <a:rPr lang="en-US" dirty="0"/>
              <a:t> proteins, β-myosin heavy chain is most frequently involved, followed by myosin-binding protein C and troponin T. Mutations in these three genes account for 70% to 80% of all cases of HCM.</a:t>
            </a:r>
          </a:p>
        </p:txBody>
      </p:sp>
    </p:spTree>
    <p:extLst>
      <p:ext uri="{BB962C8B-B14F-4D97-AF65-F5344CB8AC3E}">
        <p14:creationId xmlns:p14="http://schemas.microsoft.com/office/powerpoint/2010/main" val="2417185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10;&#10;Description automatically generated">
            <a:extLst>
              <a:ext uri="{FF2B5EF4-FFF2-40B4-BE49-F238E27FC236}">
                <a16:creationId xmlns:a16="http://schemas.microsoft.com/office/drawing/2014/main" id="{C8D914C5-669A-4FE2-BA8B-7D1F0A7548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1138936"/>
            <a:ext cx="10905066" cy="4580128"/>
          </a:xfrm>
          <a:prstGeom prst="rect">
            <a:avLst/>
          </a:prstGeom>
        </p:spPr>
      </p:pic>
    </p:spTree>
    <p:extLst>
      <p:ext uri="{BB962C8B-B14F-4D97-AF65-F5344CB8AC3E}">
        <p14:creationId xmlns:p14="http://schemas.microsoft.com/office/powerpoint/2010/main" val="1540873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761FD-ACFF-4384-B8B7-6867687AB298}"/>
              </a:ext>
            </a:extLst>
          </p:cNvPr>
          <p:cNvSpPr>
            <a:spLocks noGrp="1"/>
          </p:cNvSpPr>
          <p:nvPr>
            <p:ph type="title"/>
          </p:nvPr>
        </p:nvSpPr>
        <p:spPr>
          <a:xfrm>
            <a:off x="838200" y="365125"/>
            <a:ext cx="10515600" cy="646929"/>
          </a:xfrm>
        </p:spPr>
        <p:txBody>
          <a:bodyPr>
            <a:normAutofit fontScale="90000"/>
          </a:bodyPr>
          <a:lstStyle/>
          <a:p>
            <a:r>
              <a:rPr lang="en-US" dirty="0"/>
              <a:t>MORPHOLOGY</a:t>
            </a:r>
          </a:p>
        </p:txBody>
      </p:sp>
      <p:sp>
        <p:nvSpPr>
          <p:cNvPr id="3" name="Content Placeholder 2">
            <a:extLst>
              <a:ext uri="{FF2B5EF4-FFF2-40B4-BE49-F238E27FC236}">
                <a16:creationId xmlns:a16="http://schemas.microsoft.com/office/drawing/2014/main" id="{FD9C6293-78AD-475E-9626-A4B1B8920BA0}"/>
              </a:ext>
            </a:extLst>
          </p:cNvPr>
          <p:cNvSpPr>
            <a:spLocks noGrp="1"/>
          </p:cNvSpPr>
          <p:nvPr>
            <p:ph idx="1"/>
          </p:nvPr>
        </p:nvSpPr>
        <p:spPr>
          <a:xfrm>
            <a:off x="838200" y="1253330"/>
            <a:ext cx="10515600" cy="4987671"/>
          </a:xfrm>
        </p:spPr>
        <p:txBody>
          <a:bodyPr>
            <a:normAutofit lnSpcReduction="10000"/>
          </a:bodyPr>
          <a:lstStyle/>
          <a:p>
            <a:r>
              <a:rPr lang="en-US" dirty="0"/>
              <a:t>Hypertrophic cardiomyopathy is marked by massive myocardial hypertrophy without ventricular dilation. </a:t>
            </a:r>
          </a:p>
          <a:p>
            <a:r>
              <a:rPr lang="en-US" dirty="0"/>
              <a:t>Classically, there is disproportionate thickening of the ventricular septum relative to the left ventricle free wall (so-called asymmetric septal hypertrophy); nevertheless, in about 10% of cases of HCM, concentric hypertrophy is seen. </a:t>
            </a:r>
          </a:p>
          <a:p>
            <a:r>
              <a:rPr lang="en-US" dirty="0"/>
              <a:t>On longitudinal sectioning, the ventricular cavity loses its usual round-to-ovoid shape and is compressed into a “banana-like” configuration.</a:t>
            </a:r>
          </a:p>
          <a:p>
            <a:r>
              <a:rPr lang="en-US" dirty="0"/>
              <a:t>The characteristic histologic features in HCM are marked myocyte hypertrophy, haphazard myocyte (and myofiber) disarray, and interstitial fibrosis.</a:t>
            </a:r>
          </a:p>
        </p:txBody>
      </p:sp>
    </p:spTree>
    <p:extLst>
      <p:ext uri="{BB962C8B-B14F-4D97-AF65-F5344CB8AC3E}">
        <p14:creationId xmlns:p14="http://schemas.microsoft.com/office/powerpoint/2010/main" val="2218581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17D49-CE9F-41C5-B22A-5070B054FDC4}"/>
              </a:ext>
            </a:extLst>
          </p:cNvPr>
          <p:cNvSpPr>
            <a:spLocks noGrp="1"/>
          </p:cNvSpPr>
          <p:nvPr>
            <p:ph type="title"/>
          </p:nvPr>
        </p:nvSpPr>
        <p:spPr>
          <a:xfrm>
            <a:off x="838200" y="365126"/>
            <a:ext cx="10515600" cy="460498"/>
          </a:xfrm>
        </p:spPr>
        <p:txBody>
          <a:bodyPr>
            <a:normAutofit fontScale="90000"/>
          </a:bodyPr>
          <a:lstStyle/>
          <a:p>
            <a:r>
              <a:rPr lang="en-US" dirty="0"/>
              <a:t>Clinical Features </a:t>
            </a:r>
          </a:p>
        </p:txBody>
      </p:sp>
      <p:sp>
        <p:nvSpPr>
          <p:cNvPr id="3" name="Content Placeholder 2">
            <a:extLst>
              <a:ext uri="{FF2B5EF4-FFF2-40B4-BE49-F238E27FC236}">
                <a16:creationId xmlns:a16="http://schemas.microsoft.com/office/drawing/2014/main" id="{5BAA2DAF-1DDC-41F8-9DCF-5ED41787211A}"/>
              </a:ext>
            </a:extLst>
          </p:cNvPr>
          <p:cNvSpPr>
            <a:spLocks noGrp="1"/>
          </p:cNvSpPr>
          <p:nvPr>
            <p:ph idx="1"/>
          </p:nvPr>
        </p:nvSpPr>
        <p:spPr>
          <a:xfrm>
            <a:off x="838200" y="1118586"/>
            <a:ext cx="10515600" cy="5058377"/>
          </a:xfrm>
        </p:spPr>
        <p:txBody>
          <a:bodyPr>
            <a:normAutofit fontScale="92500" lnSpcReduction="10000"/>
          </a:bodyPr>
          <a:lstStyle/>
          <a:p>
            <a:r>
              <a:rPr lang="en-US" dirty="0"/>
              <a:t>Although HCM can present at any age, it typically manifests during the </a:t>
            </a:r>
            <a:r>
              <a:rPr lang="en-US" dirty="0" err="1"/>
              <a:t>postpubertal</a:t>
            </a:r>
            <a:r>
              <a:rPr lang="en-US" dirty="0"/>
              <a:t> growth spurt.</a:t>
            </a:r>
          </a:p>
          <a:p>
            <a:r>
              <a:rPr lang="en-US" dirty="0"/>
              <a:t>It is characterized by massive left ventricular </a:t>
            </a:r>
            <a:r>
              <a:rPr lang="en-US" dirty="0" err="1"/>
              <a:t>hypertorphy</a:t>
            </a:r>
            <a:r>
              <a:rPr lang="en-US" dirty="0"/>
              <a:t> associated with (paradoxically) a markedly reduced stroke volume. </a:t>
            </a:r>
          </a:p>
          <a:p>
            <a:r>
              <a:rPr lang="en-US" dirty="0"/>
              <a:t>This latter occurs as a consequence of impaired diastolic filling and overall smaller chamber size. </a:t>
            </a:r>
          </a:p>
          <a:p>
            <a:r>
              <a:rPr lang="en-US" dirty="0"/>
              <a:t>In addition, roughly 25% of patients have dynamic obstruction to the left ventricular outflow by the anterior leaflet of the mitral valve. </a:t>
            </a:r>
          </a:p>
          <a:p>
            <a:r>
              <a:rPr lang="en-US" dirty="0"/>
              <a:t>Reduced cardiac output and a secondary increase in pulmonary venous pressure cause exertional dyspnea, with a harsh systolic ejection murmur. </a:t>
            </a:r>
          </a:p>
          <a:p>
            <a:r>
              <a:rPr lang="en-US" dirty="0"/>
              <a:t>A combination of massive hypertrophy, high left ventricular pressures, and compromised intramural arteries frequently leads to myocardial ischemia (with angina), even in the absence of concomitant CAD. </a:t>
            </a:r>
          </a:p>
        </p:txBody>
      </p:sp>
    </p:spTree>
    <p:extLst>
      <p:ext uri="{BB962C8B-B14F-4D97-AF65-F5344CB8AC3E}">
        <p14:creationId xmlns:p14="http://schemas.microsoft.com/office/powerpoint/2010/main" val="400833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3152D-367B-4B21-A970-9E70CCAC6480}"/>
              </a:ext>
            </a:extLst>
          </p:cNvPr>
          <p:cNvSpPr>
            <a:spLocks noGrp="1"/>
          </p:cNvSpPr>
          <p:nvPr>
            <p:ph type="title"/>
          </p:nvPr>
        </p:nvSpPr>
        <p:spPr>
          <a:xfrm>
            <a:off x="838200" y="365125"/>
            <a:ext cx="10515600" cy="762339"/>
          </a:xfrm>
        </p:spPr>
        <p:txBody>
          <a:bodyPr/>
          <a:lstStyle/>
          <a:p>
            <a:r>
              <a:rPr lang="en-US" dirty="0"/>
              <a:t>Cardiomyopathies and Myocarditis</a:t>
            </a:r>
          </a:p>
        </p:txBody>
      </p:sp>
      <p:sp>
        <p:nvSpPr>
          <p:cNvPr id="3" name="Content Placeholder 2">
            <a:extLst>
              <a:ext uri="{FF2B5EF4-FFF2-40B4-BE49-F238E27FC236}">
                <a16:creationId xmlns:a16="http://schemas.microsoft.com/office/drawing/2014/main" id="{236D7295-14DE-489C-BE3A-7698A3A87227}"/>
              </a:ext>
            </a:extLst>
          </p:cNvPr>
          <p:cNvSpPr>
            <a:spLocks noGrp="1"/>
          </p:cNvSpPr>
          <p:nvPr>
            <p:ph idx="1"/>
          </p:nvPr>
        </p:nvSpPr>
        <p:spPr>
          <a:xfrm>
            <a:off x="838200" y="1253331"/>
            <a:ext cx="10515600" cy="5111958"/>
          </a:xfrm>
        </p:spPr>
        <p:txBody>
          <a:bodyPr>
            <a:normAutofit fontScale="92500"/>
          </a:bodyPr>
          <a:lstStyle/>
          <a:p>
            <a:r>
              <a:rPr lang="en-US" dirty="0"/>
              <a:t>Cardiac diseases due to intrinsic myocardial dysfunction are termed cardiomyopathies (literally, “heart muscle diseases”); these can be primary—that is, principally confined to the myocardium—or secondary presenting as the cardiac manifestation of a systemic disorder.</a:t>
            </a:r>
          </a:p>
          <a:p>
            <a:r>
              <a:rPr lang="en-US" dirty="0"/>
              <a:t>For purposes of general diagnosis and therapy, however, three </a:t>
            </a:r>
            <a:r>
              <a:rPr lang="en-US" dirty="0" err="1"/>
              <a:t>timehonored</a:t>
            </a:r>
            <a:r>
              <a:rPr lang="en-US" dirty="0"/>
              <a:t> clinical, functional, and pathologic patterns are recognized:</a:t>
            </a:r>
          </a:p>
          <a:p>
            <a:pPr marL="514350" indent="-514350">
              <a:buFont typeface="+mj-lt"/>
              <a:buAutoNum type="arabicPeriod"/>
            </a:pPr>
            <a:r>
              <a:rPr lang="en-US" dirty="0">
                <a:solidFill>
                  <a:srgbClr val="FF0000"/>
                </a:solidFill>
              </a:rPr>
              <a:t>• Dilated cardiomyopathy (DCM) (including arrhythmogenic right ventricular cardiomyopathy) </a:t>
            </a:r>
          </a:p>
          <a:p>
            <a:pPr marL="514350" indent="-514350">
              <a:buFont typeface="+mj-lt"/>
              <a:buAutoNum type="arabicPeriod"/>
            </a:pPr>
            <a:r>
              <a:rPr lang="en-US" dirty="0">
                <a:solidFill>
                  <a:srgbClr val="FF0000"/>
                </a:solidFill>
              </a:rPr>
              <a:t>• Hypertrophic cardiomyopathy (HCM) </a:t>
            </a:r>
          </a:p>
          <a:p>
            <a:pPr marL="514350" indent="-514350">
              <a:buFont typeface="+mj-lt"/>
              <a:buAutoNum type="arabicPeriod"/>
            </a:pPr>
            <a:r>
              <a:rPr lang="en-US" dirty="0">
                <a:solidFill>
                  <a:srgbClr val="FF0000"/>
                </a:solidFill>
              </a:rPr>
              <a:t>• Restrictive cardiomyopathy</a:t>
            </a:r>
          </a:p>
          <a:p>
            <a:r>
              <a:rPr lang="en-US" dirty="0"/>
              <a:t> Of the three major patterns, DCM is most common (90% of cases), and restrictive cardiomyopathy is the least frequent.</a:t>
            </a:r>
          </a:p>
        </p:txBody>
      </p:sp>
    </p:spTree>
    <p:extLst>
      <p:ext uri="{BB962C8B-B14F-4D97-AF65-F5344CB8AC3E}">
        <p14:creationId xmlns:p14="http://schemas.microsoft.com/office/powerpoint/2010/main" val="3786590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BE609B-D23E-49DD-93C9-A70B54FA8498}"/>
              </a:ext>
            </a:extLst>
          </p:cNvPr>
          <p:cNvSpPr>
            <a:spLocks noGrp="1"/>
          </p:cNvSpPr>
          <p:nvPr>
            <p:ph idx="1"/>
          </p:nvPr>
        </p:nvSpPr>
        <p:spPr>
          <a:xfrm>
            <a:off x="838200" y="1411550"/>
            <a:ext cx="10515600" cy="4765413"/>
          </a:xfrm>
        </p:spPr>
        <p:txBody>
          <a:bodyPr/>
          <a:lstStyle/>
          <a:p>
            <a:r>
              <a:rPr lang="en-US" dirty="0"/>
              <a:t>Major clinical problems include atrial fibrillation with mural thrombus formation, ventricular fibrillation leading to sudden cardiac death, infectious endocarditis of the mitral valve, and CHF. </a:t>
            </a:r>
          </a:p>
          <a:p>
            <a:r>
              <a:rPr lang="en-US" dirty="0"/>
              <a:t>Most patients’ symptoms are improved by therapy that promotes ventricular relaxation; partial surgical excision or controlled alcohol-induced infarction of septal muscle also can relieve the outflow tract obstruction. </a:t>
            </a:r>
          </a:p>
          <a:p>
            <a:r>
              <a:rPr lang="en-US" dirty="0"/>
              <a:t>In almost one third of cases of sudden cardiac death in athletes younger than 35 years of age, the underlying cause is HCM.</a:t>
            </a:r>
          </a:p>
          <a:p>
            <a:endParaRPr lang="en-US" dirty="0"/>
          </a:p>
        </p:txBody>
      </p:sp>
    </p:spTree>
    <p:extLst>
      <p:ext uri="{BB962C8B-B14F-4D97-AF65-F5344CB8AC3E}">
        <p14:creationId xmlns:p14="http://schemas.microsoft.com/office/powerpoint/2010/main" val="1593553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5B041-CC67-4D73-A87D-66011C09911E}"/>
              </a:ext>
            </a:extLst>
          </p:cNvPr>
          <p:cNvSpPr>
            <a:spLocks noGrp="1"/>
          </p:cNvSpPr>
          <p:nvPr>
            <p:ph type="title"/>
          </p:nvPr>
        </p:nvSpPr>
        <p:spPr/>
        <p:txBody>
          <a:bodyPr/>
          <a:lstStyle/>
          <a:p>
            <a:r>
              <a:rPr lang="en-US" dirty="0"/>
              <a:t>Restrictive Cardiomyopathy</a:t>
            </a:r>
          </a:p>
        </p:txBody>
      </p:sp>
      <p:sp>
        <p:nvSpPr>
          <p:cNvPr id="3" name="Content Placeholder 2">
            <a:extLst>
              <a:ext uri="{FF2B5EF4-FFF2-40B4-BE49-F238E27FC236}">
                <a16:creationId xmlns:a16="http://schemas.microsoft.com/office/drawing/2014/main" id="{B8257101-A2E2-450D-ACA6-0D9D4B1174ED}"/>
              </a:ext>
            </a:extLst>
          </p:cNvPr>
          <p:cNvSpPr>
            <a:spLocks noGrp="1"/>
          </p:cNvSpPr>
          <p:nvPr>
            <p:ph idx="1"/>
          </p:nvPr>
        </p:nvSpPr>
        <p:spPr/>
        <p:txBody>
          <a:bodyPr/>
          <a:lstStyle/>
          <a:p>
            <a:r>
              <a:rPr lang="en-US" dirty="0"/>
              <a:t>Restrictive cardiomyopathy is characterized by a primary decrease in ventricular compliance, resulting in impaired ventricular filling during diastole (simply put, the wall is stiffer). </a:t>
            </a:r>
          </a:p>
          <a:p>
            <a:r>
              <a:rPr lang="en-US" dirty="0"/>
              <a:t>This form of cardiomyopathy may be idiopathic or may be associated with systemic diseases that affect the myocardium, for example, radiation fibrosis, amyloidosis, sarcoidosis, or products of inborn errors of metabolism.</a:t>
            </a:r>
          </a:p>
        </p:txBody>
      </p:sp>
    </p:spTree>
    <p:extLst>
      <p:ext uri="{BB962C8B-B14F-4D97-AF65-F5344CB8AC3E}">
        <p14:creationId xmlns:p14="http://schemas.microsoft.com/office/powerpoint/2010/main" val="1989714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3AE04A-E427-4068-8153-51D7A3137505}"/>
              </a:ext>
            </a:extLst>
          </p:cNvPr>
          <p:cNvSpPr>
            <a:spLocks noGrp="1"/>
          </p:cNvSpPr>
          <p:nvPr>
            <p:ph idx="1"/>
          </p:nvPr>
        </p:nvSpPr>
        <p:spPr>
          <a:xfrm>
            <a:off x="838200" y="470517"/>
            <a:ext cx="10515600" cy="5706446"/>
          </a:xfrm>
        </p:spPr>
        <p:txBody>
          <a:bodyPr>
            <a:normAutofit fontScale="85000" lnSpcReduction="20000"/>
          </a:bodyPr>
          <a:lstStyle/>
          <a:p>
            <a:r>
              <a:rPr lang="en-US" dirty="0"/>
              <a:t>Three forms of restrictive cardiomyopathy merit brief mention: </a:t>
            </a:r>
          </a:p>
          <a:p>
            <a:pPr marL="514350" indent="-514350">
              <a:buFont typeface="+mj-lt"/>
              <a:buAutoNum type="arabicPeriod"/>
            </a:pPr>
            <a:r>
              <a:rPr lang="en-US" dirty="0"/>
              <a:t> Amyloidosis is caused by the deposition of extracellular proteins with a predilection for forming insoluble β-pleated sheets.</a:t>
            </a:r>
          </a:p>
          <a:p>
            <a:r>
              <a:rPr lang="en-US" dirty="0"/>
              <a:t>Cardiac amyloidosis can occur in the setting of systemic amyloidosis (e.g., multiple myeloma) or can be predominantly restricted to the heart (e.g., senile cardiac amyloidosis). </a:t>
            </a:r>
          </a:p>
          <a:p>
            <a:r>
              <a:rPr lang="en-US" dirty="0"/>
              <a:t>In the latter case, deposition of normal (or mutant) forms of transthyretin (a liver-synthesized circulating protein that transports thyroxine and retinol) in the hearts of older adult patients results in a restrictive cardiomyopathy.</a:t>
            </a:r>
          </a:p>
          <a:p>
            <a:pPr marL="514350" indent="-514350">
              <a:buFont typeface="+mj-lt"/>
              <a:buAutoNum type="arabicPeriod" startAt="2"/>
            </a:pPr>
            <a:r>
              <a:rPr lang="en-US" dirty="0"/>
              <a:t>Endomyocardial fibrosis is principally a disease of children and young adults in Africa and other tropical areas. </a:t>
            </a:r>
          </a:p>
          <a:p>
            <a:r>
              <a:rPr lang="en-US" dirty="0"/>
              <a:t>It is characterized by dense diffuse fibrosis of the ventricular endocardium and </a:t>
            </a:r>
            <a:r>
              <a:rPr lang="en-US" dirty="0" err="1"/>
              <a:t>subendocardium</a:t>
            </a:r>
            <a:r>
              <a:rPr lang="en-US" dirty="0"/>
              <a:t>, often involving the tricuspid and mitral valves. </a:t>
            </a:r>
          </a:p>
          <a:p>
            <a:r>
              <a:rPr lang="en-US" dirty="0"/>
              <a:t>The fibrous tissue markedly diminishes the volume and compliance of affected chambers, resulting in a restrictive physiology. </a:t>
            </a:r>
          </a:p>
          <a:p>
            <a:r>
              <a:rPr lang="en-US" dirty="0"/>
              <a:t>Endomyocardial fibrosis has been linked to nutritional deficiencies and/or inflammation related to helminthic infections (e.g., </a:t>
            </a:r>
            <a:r>
              <a:rPr lang="en-US" dirty="0" err="1"/>
              <a:t>hypereosinophilia</a:t>
            </a:r>
            <a:r>
              <a:rPr lang="en-US" dirty="0"/>
              <a:t>); worldwide, it is the most common form of restrictive cardiomyopathy.</a:t>
            </a:r>
          </a:p>
        </p:txBody>
      </p:sp>
    </p:spTree>
    <p:extLst>
      <p:ext uri="{BB962C8B-B14F-4D97-AF65-F5344CB8AC3E}">
        <p14:creationId xmlns:p14="http://schemas.microsoft.com/office/powerpoint/2010/main" val="770681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8227D8-5AEE-4AC5-BF49-5E8CF97A3FBC}"/>
              </a:ext>
            </a:extLst>
          </p:cNvPr>
          <p:cNvSpPr>
            <a:spLocks noGrp="1"/>
          </p:cNvSpPr>
          <p:nvPr>
            <p:ph idx="1"/>
          </p:nvPr>
        </p:nvSpPr>
        <p:spPr>
          <a:xfrm>
            <a:off x="838200" y="790113"/>
            <a:ext cx="10515600" cy="5386850"/>
          </a:xfrm>
        </p:spPr>
        <p:txBody>
          <a:bodyPr/>
          <a:lstStyle/>
          <a:p>
            <a:r>
              <a:rPr lang="en-US" dirty="0"/>
              <a:t>Loeffler </a:t>
            </a:r>
            <a:r>
              <a:rPr lang="en-US" dirty="0" err="1"/>
              <a:t>endomyocarditis</a:t>
            </a:r>
            <a:r>
              <a:rPr lang="en-US" dirty="0"/>
              <a:t> also exhibits endocardial fibrosis, typically associated with formation of large mural thrombi. It has no geographic or population predilection. </a:t>
            </a:r>
          </a:p>
          <a:p>
            <a:r>
              <a:rPr lang="en-US" dirty="0"/>
              <a:t>It is characterized by peripheral </a:t>
            </a:r>
            <a:r>
              <a:rPr lang="en-US" dirty="0" err="1"/>
              <a:t>hypereosinophilia</a:t>
            </a:r>
            <a:r>
              <a:rPr lang="en-US" dirty="0"/>
              <a:t> and eosinophilic tissue infiltrates; release of eosinophil granule contents, especially major basic protein, probably engenders endocardial and myocardial necrosis, followed by scarring, layering of the endocardium by thrombus, and finally thrombus organization.</a:t>
            </a:r>
          </a:p>
          <a:p>
            <a:r>
              <a:rPr lang="en-US" dirty="0"/>
              <a:t>Treatment of such patients with tyrosine kinase inhibitors can result in hematologic remission and reversal of the endomyocardial lesions.</a:t>
            </a:r>
          </a:p>
        </p:txBody>
      </p:sp>
    </p:spTree>
    <p:extLst>
      <p:ext uri="{BB962C8B-B14F-4D97-AF65-F5344CB8AC3E}">
        <p14:creationId xmlns:p14="http://schemas.microsoft.com/office/powerpoint/2010/main" val="2300424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10;&#10;Description automatically generated">
            <a:extLst>
              <a:ext uri="{FF2B5EF4-FFF2-40B4-BE49-F238E27FC236}">
                <a16:creationId xmlns:a16="http://schemas.microsoft.com/office/drawing/2014/main" id="{E06322F3-6359-4B8B-B968-0FF79091CD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1376" y="643467"/>
            <a:ext cx="10269247" cy="5571066"/>
          </a:xfrm>
          <a:prstGeom prst="rect">
            <a:avLst/>
          </a:prstGeom>
        </p:spPr>
      </p:pic>
    </p:spTree>
    <p:extLst>
      <p:ext uri="{BB962C8B-B14F-4D97-AF65-F5344CB8AC3E}">
        <p14:creationId xmlns:p14="http://schemas.microsoft.com/office/powerpoint/2010/main" val="4058594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90C03-4D78-4BA6-82FA-006232A53C3F}"/>
              </a:ext>
            </a:extLst>
          </p:cNvPr>
          <p:cNvSpPr>
            <a:spLocks noGrp="1"/>
          </p:cNvSpPr>
          <p:nvPr>
            <p:ph type="title"/>
          </p:nvPr>
        </p:nvSpPr>
        <p:spPr/>
        <p:txBody>
          <a:bodyPr/>
          <a:lstStyle/>
          <a:p>
            <a:r>
              <a:rPr lang="en-US" dirty="0"/>
              <a:t>MORPHOLOGY</a:t>
            </a:r>
          </a:p>
        </p:txBody>
      </p:sp>
      <p:sp>
        <p:nvSpPr>
          <p:cNvPr id="3" name="Content Placeholder 2">
            <a:extLst>
              <a:ext uri="{FF2B5EF4-FFF2-40B4-BE49-F238E27FC236}">
                <a16:creationId xmlns:a16="http://schemas.microsoft.com/office/drawing/2014/main" id="{2BA9071A-AE46-4F4C-BCA9-F68DCB7796BF}"/>
              </a:ext>
            </a:extLst>
          </p:cNvPr>
          <p:cNvSpPr>
            <a:spLocks noGrp="1"/>
          </p:cNvSpPr>
          <p:nvPr>
            <p:ph idx="1"/>
          </p:nvPr>
        </p:nvSpPr>
        <p:spPr/>
        <p:txBody>
          <a:bodyPr/>
          <a:lstStyle/>
          <a:p>
            <a:r>
              <a:rPr lang="en-US" dirty="0"/>
              <a:t>The ventricles are of approximately normal size or only slightly enlarged, the cavities are not dilated, and the myocardium is firm.</a:t>
            </a:r>
          </a:p>
          <a:p>
            <a:r>
              <a:rPr lang="en-US" dirty="0"/>
              <a:t>However, both atria are typically dilated as a consequence of restricted ventricular filling and pressure overloads.</a:t>
            </a:r>
          </a:p>
          <a:p>
            <a:r>
              <a:rPr lang="en-US" dirty="0"/>
              <a:t>Microscopic examination reveals variable degrees of interstitial fibrosis. </a:t>
            </a:r>
          </a:p>
        </p:txBody>
      </p:sp>
    </p:spTree>
    <p:extLst>
      <p:ext uri="{BB962C8B-B14F-4D97-AF65-F5344CB8AC3E}">
        <p14:creationId xmlns:p14="http://schemas.microsoft.com/office/powerpoint/2010/main" val="3581502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EB7E5-01AC-4D88-B916-6EE4BE4D4B6F}"/>
              </a:ext>
            </a:extLst>
          </p:cNvPr>
          <p:cNvSpPr>
            <a:spLocks noGrp="1"/>
          </p:cNvSpPr>
          <p:nvPr>
            <p:ph type="title"/>
          </p:nvPr>
        </p:nvSpPr>
        <p:spPr/>
        <p:txBody>
          <a:bodyPr/>
          <a:lstStyle/>
          <a:p>
            <a:r>
              <a:rPr lang="en-US" dirty="0"/>
              <a:t>Myocarditis </a:t>
            </a:r>
          </a:p>
        </p:txBody>
      </p:sp>
      <p:sp>
        <p:nvSpPr>
          <p:cNvPr id="3" name="Content Placeholder 2">
            <a:extLst>
              <a:ext uri="{FF2B5EF4-FFF2-40B4-BE49-F238E27FC236}">
                <a16:creationId xmlns:a16="http://schemas.microsoft.com/office/drawing/2014/main" id="{5B9C10B8-129C-41B6-8D37-6CAD60464469}"/>
              </a:ext>
            </a:extLst>
          </p:cNvPr>
          <p:cNvSpPr>
            <a:spLocks noGrp="1"/>
          </p:cNvSpPr>
          <p:nvPr>
            <p:ph idx="1"/>
          </p:nvPr>
        </p:nvSpPr>
        <p:spPr/>
        <p:txBody>
          <a:bodyPr/>
          <a:lstStyle/>
          <a:p>
            <a:r>
              <a:rPr lang="en-US" dirty="0"/>
              <a:t>A diverse group of clinical entities in which infectious agents and/or inflammatory processes target the myocardium.</a:t>
            </a:r>
          </a:p>
        </p:txBody>
      </p:sp>
    </p:spTree>
    <p:extLst>
      <p:ext uri="{BB962C8B-B14F-4D97-AF65-F5344CB8AC3E}">
        <p14:creationId xmlns:p14="http://schemas.microsoft.com/office/powerpoint/2010/main" val="977889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E6759-1D7E-4A0D-A687-1D669CF92EF2}"/>
              </a:ext>
            </a:extLst>
          </p:cNvPr>
          <p:cNvSpPr>
            <a:spLocks noGrp="1"/>
          </p:cNvSpPr>
          <p:nvPr>
            <p:ph type="title"/>
          </p:nvPr>
        </p:nvSpPr>
        <p:spPr/>
        <p:txBody>
          <a:bodyPr/>
          <a:lstStyle/>
          <a:p>
            <a:r>
              <a:rPr lang="en-US" dirty="0"/>
              <a:t>Pathogenesis </a:t>
            </a:r>
          </a:p>
        </p:txBody>
      </p:sp>
      <p:sp>
        <p:nvSpPr>
          <p:cNvPr id="3" name="Content Placeholder 2">
            <a:extLst>
              <a:ext uri="{FF2B5EF4-FFF2-40B4-BE49-F238E27FC236}">
                <a16:creationId xmlns:a16="http://schemas.microsoft.com/office/drawing/2014/main" id="{24F7334E-504C-4F6F-B24B-8DB01F04B916}"/>
              </a:ext>
            </a:extLst>
          </p:cNvPr>
          <p:cNvSpPr>
            <a:spLocks noGrp="1"/>
          </p:cNvSpPr>
          <p:nvPr>
            <p:ph idx="1"/>
          </p:nvPr>
        </p:nvSpPr>
        <p:spPr>
          <a:xfrm>
            <a:off x="838200" y="1482571"/>
            <a:ext cx="10515600" cy="4694392"/>
          </a:xfrm>
        </p:spPr>
        <p:txBody>
          <a:bodyPr>
            <a:normAutofit fontScale="92500" lnSpcReduction="20000"/>
          </a:bodyPr>
          <a:lstStyle/>
          <a:p>
            <a:r>
              <a:rPr lang="en-US" dirty="0"/>
              <a:t>Viral infections are the most common cause of myocarditis, with coxsackieviruses A and B and other enteroviruses accounting for a majority of the cases. </a:t>
            </a:r>
          </a:p>
          <a:p>
            <a:r>
              <a:rPr lang="en-US" dirty="0"/>
              <a:t>Cytomegalovirus (CMV), human immunodeficiency virus (HIV), influenza virus, and others are less common pathogens. </a:t>
            </a:r>
          </a:p>
          <a:p>
            <a:r>
              <a:rPr lang="en-US" dirty="0"/>
              <a:t>The nonviral infectious causes of myocarditis run the entire gamut of the microbial world. </a:t>
            </a:r>
          </a:p>
          <a:p>
            <a:r>
              <a:rPr lang="en-US" dirty="0"/>
              <a:t>The protozoan Trypanosoma </a:t>
            </a:r>
            <a:r>
              <a:rPr lang="en-US" dirty="0" err="1"/>
              <a:t>cruzi</a:t>
            </a:r>
            <a:r>
              <a:rPr lang="en-US" dirty="0"/>
              <a:t> is the agent of Chagas disease.</a:t>
            </a:r>
          </a:p>
          <a:p>
            <a:r>
              <a:rPr lang="en-US" dirty="0"/>
              <a:t>About 10% of the patients die during an acute attack; others can enter a chronic immune-mediated phase with development of progressive signs of CHF and arrhythmia 10 to 20 years later. </a:t>
            </a:r>
          </a:p>
          <a:p>
            <a:r>
              <a:rPr lang="en-US" dirty="0"/>
              <a:t>Toxoplasma gondii (household cats are the most common vector) also can cause myocarditis, particularly in immunocompromised individuals. </a:t>
            </a:r>
          </a:p>
        </p:txBody>
      </p:sp>
    </p:spTree>
    <p:extLst>
      <p:ext uri="{BB962C8B-B14F-4D97-AF65-F5344CB8AC3E}">
        <p14:creationId xmlns:p14="http://schemas.microsoft.com/office/powerpoint/2010/main" val="1723760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AD6593-6A31-424C-B305-5574264201B5}"/>
              </a:ext>
            </a:extLst>
          </p:cNvPr>
          <p:cNvSpPr>
            <a:spLocks noGrp="1"/>
          </p:cNvSpPr>
          <p:nvPr>
            <p:ph idx="1"/>
          </p:nvPr>
        </p:nvSpPr>
        <p:spPr>
          <a:xfrm>
            <a:off x="838200" y="861134"/>
            <a:ext cx="10515600" cy="5315829"/>
          </a:xfrm>
        </p:spPr>
        <p:txBody>
          <a:bodyPr>
            <a:normAutofit fontScale="92500"/>
          </a:bodyPr>
          <a:lstStyle/>
          <a:p>
            <a:r>
              <a:rPr lang="en-US" dirty="0"/>
              <a:t>Trichinosis is the most common helminthic disease associated with cardiac involvement. </a:t>
            </a:r>
          </a:p>
          <a:p>
            <a:r>
              <a:rPr lang="en-US" dirty="0"/>
              <a:t>Myocarditis occurs in approximately 5% of patients with Lyme disease, a systemic illness caused by the bacterial spirochete Borrelia burgdorferi.</a:t>
            </a:r>
          </a:p>
          <a:p>
            <a:r>
              <a:rPr lang="en-US" dirty="0"/>
              <a:t>Lyme myocarditis manifests primarily as self-limited conduction system disease, frequently requiring temporary pacemaker insertion.</a:t>
            </a:r>
          </a:p>
          <a:p>
            <a:r>
              <a:rPr lang="en-US" dirty="0"/>
              <a:t> Noninfectious causes of myocarditis include systemic diseases of immune origin, such as systemic lupus erythematosus and polymyositis. </a:t>
            </a:r>
          </a:p>
          <a:p>
            <a:r>
              <a:rPr lang="en-US" dirty="0"/>
              <a:t>Drug hypersensitivity reactions affecting the heart (hypersensitivity myocarditis) may occur with exposure to a wide range of agents; such reactions typically are benign and only in rare circumstances lead to CHF or sudden death.</a:t>
            </a:r>
          </a:p>
        </p:txBody>
      </p:sp>
    </p:spTree>
    <p:extLst>
      <p:ext uri="{BB962C8B-B14F-4D97-AF65-F5344CB8AC3E}">
        <p14:creationId xmlns:p14="http://schemas.microsoft.com/office/powerpoint/2010/main" val="3427195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02F3A-F87C-4ABF-859A-B75B6DF74496}"/>
              </a:ext>
            </a:extLst>
          </p:cNvPr>
          <p:cNvSpPr>
            <a:spLocks noGrp="1"/>
          </p:cNvSpPr>
          <p:nvPr>
            <p:ph type="title"/>
          </p:nvPr>
        </p:nvSpPr>
        <p:spPr>
          <a:xfrm>
            <a:off x="838200" y="365125"/>
            <a:ext cx="10515600" cy="549275"/>
          </a:xfrm>
        </p:spPr>
        <p:txBody>
          <a:bodyPr>
            <a:normAutofit fontScale="90000"/>
          </a:bodyPr>
          <a:lstStyle/>
          <a:p>
            <a:r>
              <a:rPr lang="en-US" dirty="0"/>
              <a:t>MORPHOLOGY</a:t>
            </a:r>
          </a:p>
        </p:txBody>
      </p:sp>
      <p:sp>
        <p:nvSpPr>
          <p:cNvPr id="3" name="Content Placeholder 2">
            <a:extLst>
              <a:ext uri="{FF2B5EF4-FFF2-40B4-BE49-F238E27FC236}">
                <a16:creationId xmlns:a16="http://schemas.microsoft.com/office/drawing/2014/main" id="{58AFC658-EE94-4DED-A16A-7D1931B141D8}"/>
              </a:ext>
            </a:extLst>
          </p:cNvPr>
          <p:cNvSpPr>
            <a:spLocks noGrp="1"/>
          </p:cNvSpPr>
          <p:nvPr>
            <p:ph idx="1"/>
          </p:nvPr>
        </p:nvSpPr>
        <p:spPr>
          <a:xfrm>
            <a:off x="838200" y="1150921"/>
            <a:ext cx="10515600" cy="5169979"/>
          </a:xfrm>
        </p:spPr>
        <p:txBody>
          <a:bodyPr>
            <a:normAutofit fontScale="62500" lnSpcReduction="20000"/>
          </a:bodyPr>
          <a:lstStyle/>
          <a:p>
            <a:r>
              <a:rPr lang="en-US" dirty="0"/>
              <a:t>In acute myocarditis, the heart may appear normal or dilated; in advanced stages, the myocardium typically is flabby and often mottled with pale and hemorrhagic areas. </a:t>
            </a:r>
          </a:p>
          <a:p>
            <a:r>
              <a:rPr lang="en-US" dirty="0"/>
              <a:t>Mural thrombi may be present. </a:t>
            </a:r>
          </a:p>
          <a:p>
            <a:r>
              <a:rPr lang="en-US" dirty="0"/>
              <a:t>Microscopically, myocarditis is characterized by edema, interstitial inflammatory infiltrates, and myocyte injury.</a:t>
            </a:r>
          </a:p>
          <a:p>
            <a:r>
              <a:rPr lang="en-US" dirty="0"/>
              <a:t>A diffuse lymphocytic infiltrate is most common, although the inflammatory involvement is often patchy and can be “missed” on endomyocardial biopsy. </a:t>
            </a:r>
          </a:p>
          <a:p>
            <a:r>
              <a:rPr lang="en-US" dirty="0"/>
              <a:t>If the patient survives the acute phase of myocarditis, lesions may resolve without significant sequelae or heal by progressive fibrosis. </a:t>
            </a:r>
          </a:p>
          <a:p>
            <a:r>
              <a:rPr lang="en-US" dirty="0"/>
              <a:t>In hypersensitivity myocarditis, interstitial and perivascular infiltrates are composed of lymphocytes, macrophages, and a high proportion of eosinophils.</a:t>
            </a:r>
          </a:p>
          <a:p>
            <a:r>
              <a:rPr lang="en-US" dirty="0"/>
              <a:t>Giant cell myocarditis is a morphologically distinctive entity characterized by widespread inflammatory cell infiltrates containing multinucleate giant cells (formed by macrophage fusion). </a:t>
            </a:r>
          </a:p>
          <a:p>
            <a:r>
              <a:rPr lang="en-US" dirty="0"/>
              <a:t>Giant cell myocarditis probably represents the aggressive end of the spectrum of lymphocytic myocarditis, and there is at least focal—and frequently extensive— necrosis.</a:t>
            </a:r>
          </a:p>
          <a:p>
            <a:r>
              <a:rPr lang="en-US" dirty="0"/>
              <a:t>This variant carries a poor prognosis. </a:t>
            </a:r>
          </a:p>
          <a:p>
            <a:r>
              <a:rPr lang="en-US" dirty="0"/>
              <a:t>Chagas myocarditis is characterized by the </a:t>
            </a:r>
            <a:r>
              <a:rPr lang="en-US" dirty="0" err="1"/>
              <a:t>parasitization</a:t>
            </a:r>
            <a:r>
              <a:rPr lang="en-US" dirty="0"/>
              <a:t> of scattered myofibers by trypanosomes accompanied by an inflammatory infiltrate of neutrophils, </a:t>
            </a:r>
            <a:r>
              <a:rPr lang="en-US" dirty="0" err="1"/>
              <a:t>lymphocytes,macrophages</a:t>
            </a:r>
            <a:r>
              <a:rPr lang="en-US" dirty="0"/>
              <a:t>, and occasional eosinophils.</a:t>
            </a:r>
          </a:p>
        </p:txBody>
      </p:sp>
    </p:spTree>
    <p:extLst>
      <p:ext uri="{BB962C8B-B14F-4D97-AF65-F5344CB8AC3E}">
        <p14:creationId xmlns:p14="http://schemas.microsoft.com/office/powerpoint/2010/main" val="1252372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34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iagram&#10;&#10;Description automatically generated">
            <a:extLst>
              <a:ext uri="{FF2B5EF4-FFF2-40B4-BE49-F238E27FC236}">
                <a16:creationId xmlns:a16="http://schemas.microsoft.com/office/drawing/2014/main" id="{EE33E7CF-D219-4622-B366-7C0C7471FA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60054" y="643467"/>
            <a:ext cx="3871891" cy="5571066"/>
          </a:xfrm>
          <a:prstGeom prst="rect">
            <a:avLst/>
          </a:prstGeom>
        </p:spPr>
      </p:pic>
    </p:spTree>
    <p:extLst>
      <p:ext uri="{BB962C8B-B14F-4D97-AF65-F5344CB8AC3E}">
        <p14:creationId xmlns:p14="http://schemas.microsoft.com/office/powerpoint/2010/main" val="1132546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10;&#10;Description automatically generated">
            <a:extLst>
              <a:ext uri="{FF2B5EF4-FFF2-40B4-BE49-F238E27FC236}">
                <a16:creationId xmlns:a16="http://schemas.microsoft.com/office/drawing/2014/main" id="{2C451048-B535-4B56-A5F4-D3C21548CA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0591" y="643467"/>
            <a:ext cx="7710817" cy="5571066"/>
          </a:xfrm>
          <a:prstGeom prst="rect">
            <a:avLst/>
          </a:prstGeom>
        </p:spPr>
      </p:pic>
    </p:spTree>
    <p:extLst>
      <p:ext uri="{BB962C8B-B14F-4D97-AF65-F5344CB8AC3E}">
        <p14:creationId xmlns:p14="http://schemas.microsoft.com/office/powerpoint/2010/main" val="2100629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8FF10-7CDD-4E54-9060-810BE5BB839D}"/>
              </a:ext>
            </a:extLst>
          </p:cNvPr>
          <p:cNvSpPr>
            <a:spLocks noGrp="1"/>
          </p:cNvSpPr>
          <p:nvPr>
            <p:ph type="title"/>
          </p:nvPr>
        </p:nvSpPr>
        <p:spPr/>
        <p:txBody>
          <a:bodyPr/>
          <a:lstStyle/>
          <a:p>
            <a:r>
              <a:rPr lang="en-US" dirty="0"/>
              <a:t>Cardiac Tumors </a:t>
            </a:r>
            <a:br>
              <a:rPr lang="en-US" dirty="0"/>
            </a:br>
            <a:r>
              <a:rPr lang="en-US" dirty="0"/>
              <a:t>Primary Neoplasms </a:t>
            </a:r>
          </a:p>
        </p:txBody>
      </p:sp>
      <p:sp>
        <p:nvSpPr>
          <p:cNvPr id="3" name="Content Placeholder 2">
            <a:extLst>
              <a:ext uri="{FF2B5EF4-FFF2-40B4-BE49-F238E27FC236}">
                <a16:creationId xmlns:a16="http://schemas.microsoft.com/office/drawing/2014/main" id="{4F3E7390-03D0-4C41-8385-11F862E4A62B}"/>
              </a:ext>
            </a:extLst>
          </p:cNvPr>
          <p:cNvSpPr>
            <a:spLocks noGrp="1"/>
          </p:cNvSpPr>
          <p:nvPr>
            <p:ph idx="1"/>
          </p:nvPr>
        </p:nvSpPr>
        <p:spPr/>
        <p:txBody>
          <a:bodyPr/>
          <a:lstStyle/>
          <a:p>
            <a:r>
              <a:rPr lang="en-US" dirty="0"/>
              <a:t>Primary cardiac tumors are uncommon; moreover, most also are (fortunately) benign. </a:t>
            </a:r>
          </a:p>
          <a:p>
            <a:r>
              <a:rPr lang="en-US" dirty="0"/>
              <a:t>The five most common have no malignant potential and account for 80% to 90% of all primary heart tumors. </a:t>
            </a:r>
          </a:p>
          <a:p>
            <a:r>
              <a:rPr lang="en-US" dirty="0"/>
              <a:t>In descending order of frequency, these are myxomas, fibromas, lipomas, papillary fibroelastomas, and rhabdomyomas.</a:t>
            </a:r>
          </a:p>
          <a:p>
            <a:r>
              <a:rPr lang="en-US" dirty="0"/>
              <a:t>Angiosarcomas constitute the most common primary malignant tumor of the heart.</a:t>
            </a:r>
          </a:p>
        </p:txBody>
      </p:sp>
    </p:spTree>
    <p:extLst>
      <p:ext uri="{BB962C8B-B14F-4D97-AF65-F5344CB8AC3E}">
        <p14:creationId xmlns:p14="http://schemas.microsoft.com/office/powerpoint/2010/main" val="2780303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825B9F-B18D-4DB3-A208-4729CA545919}"/>
              </a:ext>
            </a:extLst>
          </p:cNvPr>
          <p:cNvSpPr>
            <a:spLocks noGrp="1"/>
          </p:cNvSpPr>
          <p:nvPr>
            <p:ph idx="1"/>
          </p:nvPr>
        </p:nvSpPr>
        <p:spPr>
          <a:xfrm>
            <a:off x="838200" y="923278"/>
            <a:ext cx="10515600" cy="5253685"/>
          </a:xfrm>
        </p:spPr>
        <p:txBody>
          <a:bodyPr>
            <a:normAutofit fontScale="92500" lnSpcReduction="10000"/>
          </a:bodyPr>
          <a:lstStyle/>
          <a:p>
            <a:r>
              <a:rPr lang="en-US" dirty="0"/>
              <a:t>Myxomas are the most common primary tumors of the adult heart. </a:t>
            </a:r>
          </a:p>
          <a:p>
            <a:r>
              <a:rPr lang="en-US" dirty="0"/>
              <a:t>Roughly 90% are atrial, with the left atrium accounting for 80% of those. </a:t>
            </a:r>
          </a:p>
          <a:p>
            <a:r>
              <a:rPr lang="en-US" dirty="0"/>
              <a:t>Rhabdomyomas are the most frequent primary tumors of the heart in infants and children; they frequently are discovered owing to valvular or outflow obstruction. </a:t>
            </a:r>
          </a:p>
          <a:p>
            <a:r>
              <a:rPr lang="en-US" dirty="0"/>
              <a:t>Cardiac rhabdomyomas occur with high frequency in patients with tuberous sclerosis caused by mutations in the TSC1 or TSC2 tumor suppressor genes; loss of TSC-1 and TSC-2 activity leads to myocyte overgrowth. </a:t>
            </a:r>
          </a:p>
          <a:p>
            <a:r>
              <a:rPr lang="en-US" dirty="0"/>
              <a:t>Because they often regress spontaneously (for unknown reasons), rhabdomyomas are sometimes considered to be hamartomas rather than true neoplasms. </a:t>
            </a:r>
          </a:p>
          <a:p>
            <a:r>
              <a:rPr lang="en-US" dirty="0"/>
              <a:t>In keeping with this not all cardiac rhabdomyomas that occur in patients with tuberous sclerosis are clonal.</a:t>
            </a:r>
          </a:p>
        </p:txBody>
      </p:sp>
    </p:spTree>
    <p:extLst>
      <p:ext uri="{BB962C8B-B14F-4D97-AF65-F5344CB8AC3E}">
        <p14:creationId xmlns:p14="http://schemas.microsoft.com/office/powerpoint/2010/main" val="4220386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dish, barbecue&#10;&#10;Description automatically generated">
            <a:extLst>
              <a:ext uri="{FF2B5EF4-FFF2-40B4-BE49-F238E27FC236}">
                <a16:creationId xmlns:a16="http://schemas.microsoft.com/office/drawing/2014/main" id="{9975CAAA-FA75-40EC-8A5A-14969483B9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7431" y="643467"/>
            <a:ext cx="5557137" cy="5571066"/>
          </a:xfrm>
          <a:prstGeom prst="rect">
            <a:avLst/>
          </a:prstGeom>
        </p:spPr>
      </p:pic>
    </p:spTree>
    <p:extLst>
      <p:ext uri="{BB962C8B-B14F-4D97-AF65-F5344CB8AC3E}">
        <p14:creationId xmlns:p14="http://schemas.microsoft.com/office/powerpoint/2010/main" val="2163053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38803-68B3-4E44-A7C5-0303450ACA18}"/>
              </a:ext>
            </a:extLst>
          </p:cNvPr>
          <p:cNvSpPr>
            <a:spLocks noGrp="1"/>
          </p:cNvSpPr>
          <p:nvPr>
            <p:ph type="title"/>
          </p:nvPr>
        </p:nvSpPr>
        <p:spPr>
          <a:xfrm>
            <a:off x="838200" y="365126"/>
            <a:ext cx="10515600" cy="463550"/>
          </a:xfrm>
        </p:spPr>
        <p:txBody>
          <a:bodyPr>
            <a:normAutofit fontScale="90000"/>
          </a:bodyPr>
          <a:lstStyle/>
          <a:p>
            <a:r>
              <a:rPr lang="en-US" dirty="0"/>
              <a:t>MORPHOLOGY</a:t>
            </a:r>
          </a:p>
        </p:txBody>
      </p:sp>
      <p:sp>
        <p:nvSpPr>
          <p:cNvPr id="3" name="Content Placeholder 2">
            <a:extLst>
              <a:ext uri="{FF2B5EF4-FFF2-40B4-BE49-F238E27FC236}">
                <a16:creationId xmlns:a16="http://schemas.microsoft.com/office/drawing/2014/main" id="{4D00019E-0EB3-4992-8958-35BB5010A0A7}"/>
              </a:ext>
            </a:extLst>
          </p:cNvPr>
          <p:cNvSpPr>
            <a:spLocks noGrp="1"/>
          </p:cNvSpPr>
          <p:nvPr>
            <p:ph idx="1"/>
          </p:nvPr>
        </p:nvSpPr>
        <p:spPr>
          <a:xfrm>
            <a:off x="838200" y="1047750"/>
            <a:ext cx="10515600" cy="5129213"/>
          </a:xfrm>
        </p:spPr>
        <p:txBody>
          <a:bodyPr>
            <a:normAutofit fontScale="85000" lnSpcReduction="20000"/>
          </a:bodyPr>
          <a:lstStyle/>
          <a:p>
            <a:r>
              <a:rPr lang="en-US" dirty="0"/>
              <a:t>Myxomas are almost always single, classically arising in the region of the fossa ovalis (atrial septum).</a:t>
            </a:r>
          </a:p>
          <a:p>
            <a:r>
              <a:rPr lang="en-US" dirty="0"/>
              <a:t>They can be small (less than 1 cm in diameter) or massive (up to 10 cm across), sessile or pedunculated masses , most often manifesting as soft, translucent, villous lesions with a gelatinous appearance. </a:t>
            </a:r>
          </a:p>
          <a:p>
            <a:r>
              <a:rPr lang="en-US" dirty="0"/>
              <a:t>Pedunculated forms often are sufficiently mobile to swing into the mitral or tricuspid valve during systole, causing intermittent obstruction or exerting a “wrecking ball” effect that damages the valve leaflets. </a:t>
            </a:r>
          </a:p>
          <a:p>
            <a:r>
              <a:rPr lang="en-US" dirty="0"/>
              <a:t>Histologically, myxomas are composed of stellate, frequently multinucleated myxoma cells (typically with hyperchromatic nuclei), admixed with cells showing endothelial, smooth muscle, and/or fibroblastic differentiation; all of the cell types arise from differentiation of multipotential mesenchymal tumor cells. </a:t>
            </a:r>
          </a:p>
          <a:p>
            <a:r>
              <a:rPr lang="en-US" dirty="0"/>
              <a:t>The cells are embedded in an abundant acid mucopolysaccharide ground substance.</a:t>
            </a:r>
          </a:p>
          <a:p>
            <a:r>
              <a:rPr lang="en-US" dirty="0"/>
              <a:t>Hemorrhage, poorly organizing </a:t>
            </a:r>
            <a:r>
              <a:rPr lang="en-US" dirty="0" err="1"/>
              <a:t>thrombus,and</a:t>
            </a:r>
            <a:r>
              <a:rPr lang="en-US" dirty="0"/>
              <a:t> </a:t>
            </a:r>
            <a:r>
              <a:rPr lang="en-US" dirty="0" err="1"/>
              <a:t>mononuclearinflammation</a:t>
            </a:r>
            <a:r>
              <a:rPr lang="en-US" dirty="0"/>
              <a:t> also are usually present.</a:t>
            </a:r>
          </a:p>
        </p:txBody>
      </p:sp>
    </p:spTree>
    <p:extLst>
      <p:ext uri="{BB962C8B-B14F-4D97-AF65-F5344CB8AC3E}">
        <p14:creationId xmlns:p14="http://schemas.microsoft.com/office/powerpoint/2010/main" val="31331424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C6ABAC-4DC9-4168-BDC2-EC33CC248A63}"/>
              </a:ext>
            </a:extLst>
          </p:cNvPr>
          <p:cNvSpPr>
            <a:spLocks noGrp="1"/>
          </p:cNvSpPr>
          <p:nvPr>
            <p:ph idx="1"/>
          </p:nvPr>
        </p:nvSpPr>
        <p:spPr/>
        <p:txBody>
          <a:bodyPr/>
          <a:lstStyle/>
          <a:p>
            <a:r>
              <a:rPr lang="en-US" dirty="0" err="1"/>
              <a:t>habdomyomas</a:t>
            </a:r>
            <a:r>
              <a:rPr lang="en-US" dirty="0"/>
              <a:t> are gray-white masses up to several centimeters in diameter that protrude into the ventricular chambers. </a:t>
            </a:r>
          </a:p>
          <a:p>
            <a:r>
              <a:rPr lang="en-US" dirty="0"/>
              <a:t>Histologic examination shows a mixed population of cells; most characteristic, however, are large, rounded, or polygonal cells containing numerous glycogen-laden vacuoles separated by strands of cytoplasm running from the plasma membrane to the centrally located nucleus, so-called “spider cells”.</a:t>
            </a:r>
          </a:p>
        </p:txBody>
      </p:sp>
    </p:spTree>
    <p:extLst>
      <p:ext uri="{BB962C8B-B14F-4D97-AF65-F5344CB8AC3E}">
        <p14:creationId xmlns:p14="http://schemas.microsoft.com/office/powerpoint/2010/main" val="2220788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2" name="Freeform: Shape 11">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5" name="Content Placeholder 4" descr="A picture containing text, different&#10;&#10;Description automatically generated">
            <a:extLst>
              <a:ext uri="{FF2B5EF4-FFF2-40B4-BE49-F238E27FC236}">
                <a16:creationId xmlns:a16="http://schemas.microsoft.com/office/drawing/2014/main" id="{BC701EBA-BABC-45A9-BB16-DABBA949FC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22992" y="643468"/>
            <a:ext cx="6277258" cy="5571066"/>
          </a:xfrm>
          <a:prstGeom prst="rect">
            <a:avLst/>
          </a:prstGeom>
        </p:spPr>
      </p:pic>
    </p:spTree>
    <p:extLst>
      <p:ext uri="{BB962C8B-B14F-4D97-AF65-F5344CB8AC3E}">
        <p14:creationId xmlns:p14="http://schemas.microsoft.com/office/powerpoint/2010/main" val="617722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3DD5F-3E46-418D-90DD-7B8F1B9E9F26}"/>
              </a:ext>
            </a:extLst>
          </p:cNvPr>
          <p:cNvSpPr>
            <a:spLocks noGrp="1"/>
          </p:cNvSpPr>
          <p:nvPr>
            <p:ph type="title"/>
          </p:nvPr>
        </p:nvSpPr>
        <p:spPr/>
        <p:txBody>
          <a:bodyPr/>
          <a:lstStyle/>
          <a:p>
            <a:r>
              <a:rPr lang="en-US" dirty="0"/>
              <a:t>Clinical Features </a:t>
            </a:r>
          </a:p>
        </p:txBody>
      </p:sp>
      <p:sp>
        <p:nvSpPr>
          <p:cNvPr id="3" name="Content Placeholder 2">
            <a:extLst>
              <a:ext uri="{FF2B5EF4-FFF2-40B4-BE49-F238E27FC236}">
                <a16:creationId xmlns:a16="http://schemas.microsoft.com/office/drawing/2014/main" id="{2D21A70D-DF63-43DA-9627-C1E3D6EAEA02}"/>
              </a:ext>
            </a:extLst>
          </p:cNvPr>
          <p:cNvSpPr>
            <a:spLocks noGrp="1"/>
          </p:cNvSpPr>
          <p:nvPr>
            <p:ph idx="1"/>
          </p:nvPr>
        </p:nvSpPr>
        <p:spPr/>
        <p:txBody>
          <a:bodyPr/>
          <a:lstStyle/>
          <a:p>
            <a:r>
              <a:rPr lang="en-US" dirty="0"/>
              <a:t>The major clinical manifestations of myxomas are due to valvular “ball-valve” obstruction, embolization, or a syndrome of constitutional signs and symptoms including fever and malaise. </a:t>
            </a:r>
          </a:p>
          <a:p>
            <a:r>
              <a:rPr lang="en-US" dirty="0"/>
              <a:t>Echocardiography is the diagnostic modality of choice, and surgical resection is almost uniformly curative.</a:t>
            </a:r>
          </a:p>
          <a:p>
            <a:endParaRPr lang="en-US" dirty="0"/>
          </a:p>
        </p:txBody>
      </p:sp>
    </p:spTree>
    <p:extLst>
      <p:ext uri="{BB962C8B-B14F-4D97-AF65-F5344CB8AC3E}">
        <p14:creationId xmlns:p14="http://schemas.microsoft.com/office/powerpoint/2010/main" val="32702577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E2642-347C-4E63-BC88-F8D97186F086}"/>
              </a:ext>
            </a:extLst>
          </p:cNvPr>
          <p:cNvSpPr>
            <a:spLocks noGrp="1"/>
          </p:cNvSpPr>
          <p:nvPr>
            <p:ph type="title"/>
          </p:nvPr>
        </p:nvSpPr>
        <p:spPr>
          <a:xfrm>
            <a:off x="838200" y="365126"/>
            <a:ext cx="10515600" cy="522642"/>
          </a:xfrm>
        </p:spPr>
        <p:txBody>
          <a:bodyPr>
            <a:normAutofit fontScale="90000"/>
          </a:bodyPr>
          <a:lstStyle/>
          <a:p>
            <a:r>
              <a:rPr lang="en-US" dirty="0"/>
              <a:t>Cardiac Effects of Noncardiac Neoplasms</a:t>
            </a:r>
          </a:p>
        </p:txBody>
      </p:sp>
      <p:sp>
        <p:nvSpPr>
          <p:cNvPr id="3" name="Content Placeholder 2">
            <a:extLst>
              <a:ext uri="{FF2B5EF4-FFF2-40B4-BE49-F238E27FC236}">
                <a16:creationId xmlns:a16="http://schemas.microsoft.com/office/drawing/2014/main" id="{D53D8C50-A22D-4F3C-9498-2E59E4CAC82B}"/>
              </a:ext>
            </a:extLst>
          </p:cNvPr>
          <p:cNvSpPr>
            <a:spLocks noGrp="1"/>
          </p:cNvSpPr>
          <p:nvPr>
            <p:ph idx="1"/>
          </p:nvPr>
        </p:nvSpPr>
        <p:spPr>
          <a:xfrm>
            <a:off x="838200" y="1686757"/>
            <a:ext cx="10515600" cy="4490206"/>
          </a:xfrm>
        </p:spPr>
        <p:txBody>
          <a:bodyPr>
            <a:normAutofit fontScale="70000" lnSpcReduction="20000"/>
          </a:bodyPr>
          <a:lstStyle/>
          <a:p>
            <a:r>
              <a:rPr lang="en-US" dirty="0"/>
              <a:t>The most frequent metastatic tumors involving the heart are carcinomas of the lung and breast, melanomas, leukemias, and lymphomas. </a:t>
            </a:r>
          </a:p>
          <a:p>
            <a:r>
              <a:rPr lang="en-US" dirty="0"/>
              <a:t>Metastases can reach the heart and pericardium by retrograde lymphatic extension (carcinomas), by hematogenous seeding (many tumors), by direct contiguous extension (primary carcinoma of the lung, breast, or esophagus), or by venous extension (tumors of the kidney or liver). </a:t>
            </a:r>
          </a:p>
          <a:p>
            <a:r>
              <a:rPr lang="en-US" dirty="0"/>
              <a:t>Renal cell carcinoma often invades the renal vein and may grow as a continuous column of tumor up the inferior vena cava and into the right atrium, blocking venous return to the heart. </a:t>
            </a:r>
          </a:p>
          <a:p>
            <a:r>
              <a:rPr lang="en-US" dirty="0"/>
              <a:t>Noncardiac tumors also may affect cardiac function indirectly, sometimes via circulating tumor-derived substances. </a:t>
            </a:r>
          </a:p>
          <a:p>
            <a:r>
              <a:rPr lang="en-US" dirty="0"/>
              <a:t>The consequences include nonbacterial thrombotic endocarditis, carcinoid heart disease, </a:t>
            </a:r>
            <a:r>
              <a:rPr lang="en-US" dirty="0" err="1"/>
              <a:t>pheochromocytomaassociated</a:t>
            </a:r>
            <a:r>
              <a:rPr lang="en-US" dirty="0"/>
              <a:t> myocardial damage, and myeloma-associated AL-type amyloidosis.</a:t>
            </a:r>
          </a:p>
          <a:p>
            <a:r>
              <a:rPr lang="en-US" dirty="0"/>
              <a:t>Complications of chemotherapy.</a:t>
            </a:r>
          </a:p>
          <a:p>
            <a:r>
              <a:rPr lang="en-US" dirty="0"/>
              <a:t>can cause pericarditis, pericardial effusion, myocardial fibrosis, and chronic pericardial disorders. </a:t>
            </a:r>
          </a:p>
          <a:p>
            <a:r>
              <a:rPr lang="en-US" dirty="0"/>
              <a:t>Other cardiac effects of radiation therapy include accelerated coronary artery disease and mural and valvular endocardial fibrosis.</a:t>
            </a:r>
          </a:p>
        </p:txBody>
      </p:sp>
    </p:spTree>
    <p:extLst>
      <p:ext uri="{BB962C8B-B14F-4D97-AF65-F5344CB8AC3E}">
        <p14:creationId xmlns:p14="http://schemas.microsoft.com/office/powerpoint/2010/main" val="35482359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8AB4-406E-4870-847E-F7E86D4C7540}"/>
              </a:ext>
            </a:extLst>
          </p:cNvPr>
          <p:cNvSpPr>
            <a:spLocks noGrp="1"/>
          </p:cNvSpPr>
          <p:nvPr>
            <p:ph type="title"/>
          </p:nvPr>
        </p:nvSpPr>
        <p:spPr/>
        <p:txBody>
          <a:bodyPr/>
          <a:lstStyle/>
          <a:p>
            <a:r>
              <a:rPr lang="en-US" dirty="0"/>
              <a:t>Carcinoid Heart Disease</a:t>
            </a:r>
          </a:p>
        </p:txBody>
      </p:sp>
      <p:sp>
        <p:nvSpPr>
          <p:cNvPr id="3" name="Content Placeholder 2">
            <a:extLst>
              <a:ext uri="{FF2B5EF4-FFF2-40B4-BE49-F238E27FC236}">
                <a16:creationId xmlns:a16="http://schemas.microsoft.com/office/drawing/2014/main" id="{8CCA65E1-FD6A-4B89-B835-55A6AD322B72}"/>
              </a:ext>
            </a:extLst>
          </p:cNvPr>
          <p:cNvSpPr>
            <a:spLocks noGrp="1"/>
          </p:cNvSpPr>
          <p:nvPr>
            <p:ph idx="1"/>
          </p:nvPr>
        </p:nvSpPr>
        <p:spPr>
          <a:xfrm>
            <a:off x="838200" y="1526959"/>
            <a:ext cx="10515600" cy="4650004"/>
          </a:xfrm>
        </p:spPr>
        <p:txBody>
          <a:bodyPr>
            <a:normAutofit fontScale="92500" lnSpcReduction="20000"/>
          </a:bodyPr>
          <a:lstStyle/>
          <a:p>
            <a:r>
              <a:rPr lang="en-US" dirty="0"/>
              <a:t>The carcinoid syndrome results from bioactive compounds such as serotonin released by carcinoid tumors, systemic manifestations include flushing, diarrhea, dermatitis, and bronchoconstriction. </a:t>
            </a:r>
          </a:p>
          <a:p>
            <a:r>
              <a:rPr lang="en-US" dirty="0"/>
              <a:t>Cardiac lesions typically do not occur until there is a massive hepatic metastatic burden, since the liver normally inactivates circulating mediators before they can affect the heart. </a:t>
            </a:r>
          </a:p>
          <a:p>
            <a:r>
              <a:rPr lang="en-US" dirty="0"/>
              <a:t>Classically, endocardium and valves of the right heart are primarily affected since they are the first cardiac tissues bathed by the mediators released by gastrointestinal carcinoid tumors. </a:t>
            </a:r>
          </a:p>
          <a:p>
            <a:r>
              <a:rPr lang="en-US" dirty="0"/>
              <a:t>The left side of the heart is afforded some measure of protection because the pulmonary vascular bed degrades the mediators. </a:t>
            </a:r>
          </a:p>
          <a:p>
            <a:r>
              <a:rPr lang="en-US" dirty="0"/>
              <a:t>However, left-sided heart carcinoid lesions can occur in the setting of atrial or ventricular septal defects and right-to-left flow, or they can arise in association with primary pulmonary carcinoid tumors.</a:t>
            </a:r>
          </a:p>
        </p:txBody>
      </p:sp>
    </p:spTree>
    <p:extLst>
      <p:ext uri="{BB962C8B-B14F-4D97-AF65-F5344CB8AC3E}">
        <p14:creationId xmlns:p14="http://schemas.microsoft.com/office/powerpoint/2010/main" val="777015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03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graphical user interface&#10;&#10;Description automatically generated">
            <a:extLst>
              <a:ext uri="{FF2B5EF4-FFF2-40B4-BE49-F238E27FC236}">
                <a16:creationId xmlns:a16="http://schemas.microsoft.com/office/drawing/2014/main" id="{EAC8816D-53A4-4749-96C8-72D9E469F1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1656926"/>
            <a:ext cx="10905066" cy="3544147"/>
          </a:xfrm>
          <a:prstGeom prst="rect">
            <a:avLst/>
          </a:prstGeom>
        </p:spPr>
      </p:pic>
    </p:spTree>
    <p:extLst>
      <p:ext uri="{BB962C8B-B14F-4D97-AF65-F5344CB8AC3E}">
        <p14:creationId xmlns:p14="http://schemas.microsoft.com/office/powerpoint/2010/main" val="28952932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graphical user interface&#10;&#10;Description automatically generated">
            <a:extLst>
              <a:ext uri="{FF2B5EF4-FFF2-40B4-BE49-F238E27FC236}">
                <a16:creationId xmlns:a16="http://schemas.microsoft.com/office/drawing/2014/main" id="{490006DE-E18F-4E96-8D80-B2D6209850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0826" y="643467"/>
            <a:ext cx="7330348" cy="5571066"/>
          </a:xfrm>
          <a:prstGeom prst="rect">
            <a:avLst/>
          </a:prstGeom>
        </p:spPr>
      </p:pic>
    </p:spTree>
    <p:extLst>
      <p:ext uri="{BB962C8B-B14F-4D97-AF65-F5344CB8AC3E}">
        <p14:creationId xmlns:p14="http://schemas.microsoft.com/office/powerpoint/2010/main" val="18791945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10;&#10;Description automatically generated">
            <a:extLst>
              <a:ext uri="{FF2B5EF4-FFF2-40B4-BE49-F238E27FC236}">
                <a16:creationId xmlns:a16="http://schemas.microsoft.com/office/drawing/2014/main" id="{EF396474-BCFD-4E94-81D2-9249FB07C8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1152568"/>
            <a:ext cx="10905066" cy="4552864"/>
          </a:xfrm>
          <a:prstGeom prst="rect">
            <a:avLst/>
          </a:prstGeom>
        </p:spPr>
      </p:pic>
    </p:spTree>
    <p:extLst>
      <p:ext uri="{BB962C8B-B14F-4D97-AF65-F5344CB8AC3E}">
        <p14:creationId xmlns:p14="http://schemas.microsoft.com/office/powerpoint/2010/main" val="29159178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32734-6602-46BB-AA9C-2D8D95D3D449}"/>
              </a:ext>
            </a:extLst>
          </p:cNvPr>
          <p:cNvSpPr>
            <a:spLocks noGrp="1"/>
          </p:cNvSpPr>
          <p:nvPr>
            <p:ph type="title"/>
          </p:nvPr>
        </p:nvSpPr>
        <p:spPr/>
        <p:txBody>
          <a:bodyPr/>
          <a:lstStyle/>
          <a:p>
            <a:r>
              <a:rPr lang="en-US" dirty="0"/>
              <a:t>Pathogenesis </a:t>
            </a:r>
          </a:p>
        </p:txBody>
      </p:sp>
      <p:sp>
        <p:nvSpPr>
          <p:cNvPr id="3" name="Content Placeholder 2">
            <a:extLst>
              <a:ext uri="{FF2B5EF4-FFF2-40B4-BE49-F238E27FC236}">
                <a16:creationId xmlns:a16="http://schemas.microsoft.com/office/drawing/2014/main" id="{E250E4B2-3DE4-45EC-9804-FAE20ACCA39E}"/>
              </a:ext>
            </a:extLst>
          </p:cNvPr>
          <p:cNvSpPr>
            <a:spLocks noGrp="1"/>
          </p:cNvSpPr>
          <p:nvPr>
            <p:ph idx="1"/>
          </p:nvPr>
        </p:nvSpPr>
        <p:spPr/>
        <p:txBody>
          <a:bodyPr/>
          <a:lstStyle/>
          <a:p>
            <a:r>
              <a:rPr lang="en-US" dirty="0"/>
              <a:t>The mediators elaborated by carcinoid tumors include serotonin (5-hydroxytryptamine), kallikrein, bradykinin, histamine, prostaglandins, and tachykinins.</a:t>
            </a:r>
          </a:p>
          <a:p>
            <a:endParaRPr lang="en-US" dirty="0"/>
          </a:p>
        </p:txBody>
      </p:sp>
    </p:spTree>
    <p:extLst>
      <p:ext uri="{BB962C8B-B14F-4D97-AF65-F5344CB8AC3E}">
        <p14:creationId xmlns:p14="http://schemas.microsoft.com/office/powerpoint/2010/main" val="21146978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C99E4-93CD-4B16-8D49-8EF4EDC630FD}"/>
              </a:ext>
            </a:extLst>
          </p:cNvPr>
          <p:cNvSpPr>
            <a:spLocks noGrp="1"/>
          </p:cNvSpPr>
          <p:nvPr>
            <p:ph type="title"/>
          </p:nvPr>
        </p:nvSpPr>
        <p:spPr/>
        <p:txBody>
          <a:bodyPr/>
          <a:lstStyle/>
          <a:p>
            <a:r>
              <a:rPr lang="en-US" dirty="0"/>
              <a:t>MORPHOLOGY </a:t>
            </a:r>
          </a:p>
        </p:txBody>
      </p:sp>
      <p:sp>
        <p:nvSpPr>
          <p:cNvPr id="3" name="Content Placeholder 2">
            <a:extLst>
              <a:ext uri="{FF2B5EF4-FFF2-40B4-BE49-F238E27FC236}">
                <a16:creationId xmlns:a16="http://schemas.microsoft.com/office/drawing/2014/main" id="{1174CB13-C179-4194-841E-F40EC4F98301}"/>
              </a:ext>
            </a:extLst>
          </p:cNvPr>
          <p:cNvSpPr>
            <a:spLocks noGrp="1"/>
          </p:cNvSpPr>
          <p:nvPr>
            <p:ph idx="1"/>
          </p:nvPr>
        </p:nvSpPr>
        <p:spPr/>
        <p:txBody>
          <a:bodyPr/>
          <a:lstStyle/>
          <a:p>
            <a:r>
              <a:rPr lang="en-US" dirty="0"/>
              <a:t>The cardiovascular lesions associated with the carcinoid syndrome are distinctive, glistening white, intimal, </a:t>
            </a:r>
            <a:r>
              <a:rPr lang="en-US" dirty="0" err="1"/>
              <a:t>plaquelike</a:t>
            </a:r>
            <a:r>
              <a:rPr lang="en-US" dirty="0"/>
              <a:t> thickenings on the endocardial surfaces of the cardiac chambers and valve leaflets.</a:t>
            </a:r>
          </a:p>
          <a:p>
            <a:r>
              <a:rPr lang="en-US" dirty="0"/>
              <a:t>The lesions are composed of smooth muscle cells and sparse collagen fibers embedded in an acid mucopolysaccharide–rich matrix.</a:t>
            </a:r>
          </a:p>
          <a:p>
            <a:r>
              <a:rPr lang="en-US" dirty="0"/>
              <a:t>Underlying structures are </a:t>
            </a:r>
            <a:r>
              <a:rPr lang="en-US" dirty="0" err="1"/>
              <a:t>intact.With</a:t>
            </a:r>
            <a:r>
              <a:rPr lang="en-US" dirty="0"/>
              <a:t> right-sided involvement, typical findings are tricuspid insufficiency and pulmonic stenosis.</a:t>
            </a:r>
          </a:p>
        </p:txBody>
      </p:sp>
    </p:spTree>
    <p:extLst>
      <p:ext uri="{BB962C8B-B14F-4D97-AF65-F5344CB8AC3E}">
        <p14:creationId xmlns:p14="http://schemas.microsoft.com/office/powerpoint/2010/main" val="18201886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agnifying glass on clear background">
            <a:extLst>
              <a:ext uri="{FF2B5EF4-FFF2-40B4-BE49-F238E27FC236}">
                <a16:creationId xmlns:a16="http://schemas.microsoft.com/office/drawing/2014/main" id="{69E26BC2-700A-410C-95FC-A91EB4F22C27}"/>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210AA1-8AF9-4749-85CA-3695B3E57D8A}"/>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Thank you..</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789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7FD7FE-5002-4D75-BFE2-7619496D11DF}"/>
              </a:ext>
            </a:extLst>
          </p:cNvPr>
          <p:cNvSpPr>
            <a:spLocks noGrp="1"/>
          </p:cNvSpPr>
          <p:nvPr>
            <p:ph type="title"/>
          </p:nvPr>
        </p:nvSpPr>
        <p:spPr>
          <a:xfrm>
            <a:off x="1171074" y="1396686"/>
            <a:ext cx="3240506" cy="4064628"/>
          </a:xfrm>
        </p:spPr>
        <p:txBody>
          <a:bodyPr>
            <a:normAutofit/>
          </a:bodyPr>
          <a:lstStyle/>
          <a:p>
            <a:r>
              <a:rPr lang="en-US" sz="3400">
                <a:solidFill>
                  <a:srgbClr val="FFFFFF"/>
                </a:solidFill>
              </a:rPr>
              <a:t>Dilated Cardiomyopathy (DCM0)</a:t>
            </a:r>
          </a:p>
        </p:txBody>
      </p:sp>
      <p:sp>
        <p:nvSpPr>
          <p:cNvPr id="24"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6150765-77AB-4988-83B1-68667B9C36ED}"/>
              </a:ext>
            </a:extLst>
          </p:cNvPr>
          <p:cNvSpPr>
            <a:spLocks noGrp="1"/>
          </p:cNvSpPr>
          <p:nvPr>
            <p:ph idx="1"/>
          </p:nvPr>
        </p:nvSpPr>
        <p:spPr>
          <a:xfrm>
            <a:off x="5370153" y="1526033"/>
            <a:ext cx="5536397" cy="3935281"/>
          </a:xfrm>
        </p:spPr>
        <p:txBody>
          <a:bodyPr>
            <a:normAutofit/>
          </a:bodyPr>
          <a:lstStyle/>
          <a:p>
            <a:r>
              <a:rPr lang="en-US"/>
              <a:t>Is characterized by progressive cardiac dilation and contractile (systolic) dysfunction, usually with concurrent hypertrophy; regardless of the cause.</a:t>
            </a:r>
          </a:p>
          <a:p>
            <a:endParaRPr lang="en-US" dirty="0"/>
          </a:p>
        </p:txBody>
      </p:sp>
    </p:spTree>
    <p:extLst>
      <p:ext uri="{BB962C8B-B14F-4D97-AF65-F5344CB8AC3E}">
        <p14:creationId xmlns:p14="http://schemas.microsoft.com/office/powerpoint/2010/main" val="3231991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DD87B-EB02-490F-8321-35418A41F0BA}"/>
              </a:ext>
            </a:extLst>
          </p:cNvPr>
          <p:cNvSpPr>
            <a:spLocks noGrp="1"/>
          </p:cNvSpPr>
          <p:nvPr>
            <p:ph type="title"/>
          </p:nvPr>
        </p:nvSpPr>
        <p:spPr>
          <a:xfrm>
            <a:off x="838200" y="365125"/>
            <a:ext cx="10515600" cy="389477"/>
          </a:xfrm>
        </p:spPr>
        <p:txBody>
          <a:bodyPr>
            <a:normAutofit fontScale="90000"/>
          </a:bodyPr>
          <a:lstStyle/>
          <a:p>
            <a:r>
              <a:rPr lang="en-US" dirty="0"/>
              <a:t>Pathogenesis</a:t>
            </a:r>
          </a:p>
        </p:txBody>
      </p:sp>
      <p:sp>
        <p:nvSpPr>
          <p:cNvPr id="3" name="Content Placeholder 2">
            <a:extLst>
              <a:ext uri="{FF2B5EF4-FFF2-40B4-BE49-F238E27FC236}">
                <a16:creationId xmlns:a16="http://schemas.microsoft.com/office/drawing/2014/main" id="{B03ED277-056E-44C7-B6E8-295EA50773A7}"/>
              </a:ext>
            </a:extLst>
          </p:cNvPr>
          <p:cNvSpPr>
            <a:spLocks noGrp="1"/>
          </p:cNvSpPr>
          <p:nvPr>
            <p:ph idx="1"/>
          </p:nvPr>
        </p:nvSpPr>
        <p:spPr>
          <a:xfrm>
            <a:off x="838200" y="923278"/>
            <a:ext cx="10515600" cy="5253685"/>
          </a:xfrm>
        </p:spPr>
        <p:txBody>
          <a:bodyPr>
            <a:normAutofit lnSpcReduction="10000"/>
          </a:bodyPr>
          <a:lstStyle/>
          <a:p>
            <a:r>
              <a:rPr lang="en-US" dirty="0"/>
              <a:t>Although many individuals with DCM have a familial (genetic) form, DCM can also result from various acquired myocardial insults. </a:t>
            </a:r>
          </a:p>
          <a:p>
            <a:r>
              <a:rPr lang="en-US" dirty="0">
                <a:highlight>
                  <a:srgbClr val="FFFF00"/>
                </a:highlight>
              </a:rPr>
              <a:t>These include the following:</a:t>
            </a:r>
          </a:p>
          <a:p>
            <a:pPr marL="514350" indent="-514350">
              <a:buFont typeface="+mj-lt"/>
              <a:buAutoNum type="arabicPeriod"/>
            </a:pPr>
            <a:r>
              <a:rPr lang="en-US" dirty="0"/>
              <a:t> • Myocarditis (an inflammatory disorder that precedes the development of cardiomyopathy in at least some cases, and is sometimes caused by viral infections).</a:t>
            </a:r>
          </a:p>
          <a:p>
            <a:pPr marL="514350" indent="-514350">
              <a:buFont typeface="+mj-lt"/>
              <a:buAutoNum type="arabicPeriod"/>
            </a:pPr>
            <a:r>
              <a:rPr lang="en-US" dirty="0"/>
              <a:t>• Toxicities, including adverse effects of chemotherapeutic agents and chronic alcoholism, a history of which can be elicited in 10% to 20% of patients </a:t>
            </a:r>
          </a:p>
          <a:p>
            <a:pPr marL="514350" indent="-514350">
              <a:buFont typeface="+mj-lt"/>
              <a:buAutoNum type="arabicPeriod"/>
            </a:pPr>
            <a:r>
              <a:rPr lang="en-US" dirty="0"/>
              <a:t>• Pregnancy, so-called “peripartum cardiomyopathy” </a:t>
            </a:r>
          </a:p>
          <a:p>
            <a:pPr marL="514350" indent="-514350">
              <a:buFont typeface="+mj-lt"/>
              <a:buAutoNum type="arabicPeriod"/>
            </a:pPr>
            <a:r>
              <a:rPr lang="en-US" dirty="0"/>
              <a:t>• Stress-provoked </a:t>
            </a:r>
          </a:p>
          <a:p>
            <a:pPr marL="514350" indent="-514350">
              <a:buFont typeface="+mj-lt"/>
              <a:buAutoNum type="arabicPeriod"/>
            </a:pPr>
            <a:r>
              <a:rPr lang="en-US" dirty="0"/>
              <a:t>• Tachycardia-induced</a:t>
            </a:r>
          </a:p>
          <a:p>
            <a:endParaRPr lang="en-US" dirty="0"/>
          </a:p>
        </p:txBody>
      </p:sp>
    </p:spTree>
    <p:extLst>
      <p:ext uri="{BB962C8B-B14F-4D97-AF65-F5344CB8AC3E}">
        <p14:creationId xmlns:p14="http://schemas.microsoft.com/office/powerpoint/2010/main" val="2400511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FFD8FE-875F-4F40-9896-BB3A529C208D}"/>
              </a:ext>
            </a:extLst>
          </p:cNvPr>
          <p:cNvSpPr>
            <a:spLocks noGrp="1"/>
          </p:cNvSpPr>
          <p:nvPr>
            <p:ph idx="1"/>
          </p:nvPr>
        </p:nvSpPr>
        <p:spPr>
          <a:xfrm>
            <a:off x="838200" y="639192"/>
            <a:ext cx="10515600" cy="5537771"/>
          </a:xfrm>
        </p:spPr>
        <p:txBody>
          <a:bodyPr/>
          <a:lstStyle/>
          <a:p>
            <a:r>
              <a:rPr lang="en-US" dirty="0"/>
              <a:t>Genetic and epidemiologic studies suggest that at least five general pathways can lead to end-stage DCM:</a:t>
            </a:r>
          </a:p>
          <a:p>
            <a:pPr marL="514350" indent="-514350">
              <a:buFont typeface="+mj-lt"/>
              <a:buAutoNum type="arabicPeriod"/>
            </a:pPr>
            <a:r>
              <a:rPr lang="en-US" dirty="0"/>
              <a:t> </a:t>
            </a:r>
            <a:r>
              <a:rPr lang="en-US" dirty="0">
                <a:highlight>
                  <a:srgbClr val="FFFF00"/>
                </a:highlight>
              </a:rPr>
              <a:t>Genetic causes. DCM has a hereditary basis in 20% to 50% of cases. </a:t>
            </a:r>
          </a:p>
          <a:p>
            <a:r>
              <a:rPr lang="en-US" dirty="0"/>
              <a:t>Over 50 genes are known to be mutated in this form of cardiomyopathy, with autosomal dominant inheritance being the predominant pattern; mutations affecting cytoskeletal proteins or proteins that link the sarcomere to the cytoskeleton (e.g., α-cardiac actin) are most commonly involved. </a:t>
            </a:r>
          </a:p>
          <a:p>
            <a:r>
              <a:rPr lang="en-US" dirty="0"/>
              <a:t>X-linked DCM is most frequently associated with </a:t>
            </a:r>
            <a:r>
              <a:rPr lang="en-US" dirty="0" err="1"/>
              <a:t>mutatons</a:t>
            </a:r>
            <a:r>
              <a:rPr lang="en-US" dirty="0"/>
              <a:t> in dystrophin, a cell membrane protein that physically couples the intracellular cytoskeleton to the ECM.</a:t>
            </a:r>
          </a:p>
        </p:txBody>
      </p:sp>
    </p:spTree>
    <p:extLst>
      <p:ext uri="{BB962C8B-B14F-4D97-AF65-F5344CB8AC3E}">
        <p14:creationId xmlns:p14="http://schemas.microsoft.com/office/powerpoint/2010/main" val="1907564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363B6A-4240-4FA1-8C18-9D2A9B6108BC}"/>
              </a:ext>
            </a:extLst>
          </p:cNvPr>
          <p:cNvSpPr>
            <a:spLocks noGrp="1"/>
          </p:cNvSpPr>
          <p:nvPr>
            <p:ph idx="1"/>
          </p:nvPr>
        </p:nvSpPr>
        <p:spPr>
          <a:xfrm>
            <a:off x="838200" y="577049"/>
            <a:ext cx="10515600" cy="5599914"/>
          </a:xfrm>
        </p:spPr>
        <p:txBody>
          <a:bodyPr>
            <a:normAutofit fontScale="85000" lnSpcReduction="20000"/>
          </a:bodyPr>
          <a:lstStyle/>
          <a:p>
            <a:pPr marL="514350" indent="-514350">
              <a:buFont typeface="+mj-lt"/>
              <a:buAutoNum type="arabicPeriod" startAt="2"/>
            </a:pPr>
            <a:r>
              <a:rPr lang="en-US" dirty="0">
                <a:highlight>
                  <a:srgbClr val="FFFF00"/>
                </a:highlight>
              </a:rPr>
              <a:t>Infection. </a:t>
            </a:r>
          </a:p>
          <a:p>
            <a:r>
              <a:rPr lang="en-US" dirty="0"/>
              <a:t>The nucleic acid “footprints” of coxsackievirus B and other enteroviruses can occasionally be detected in the myocardium from late-stage DCM patients.</a:t>
            </a:r>
          </a:p>
          <a:p>
            <a:pPr marL="514350" indent="-514350">
              <a:buFont typeface="+mj-lt"/>
              <a:buAutoNum type="arabicPeriod" startAt="3"/>
            </a:pPr>
            <a:r>
              <a:rPr lang="en-US" dirty="0">
                <a:highlight>
                  <a:srgbClr val="FFFF00"/>
                </a:highlight>
              </a:rPr>
              <a:t>Alcohol or other toxic exposure. </a:t>
            </a:r>
          </a:p>
          <a:p>
            <a:r>
              <a:rPr lang="en-US" dirty="0"/>
              <a:t>Alcohol abuse is strongly associated with the development of DCM.</a:t>
            </a:r>
          </a:p>
          <a:p>
            <a:r>
              <a:rPr lang="en-US" dirty="0"/>
              <a:t>Alcohol and its metabolites (especially acetaldehyde) have a direct toxic effect on the myocardium. </a:t>
            </a:r>
          </a:p>
          <a:p>
            <a:r>
              <a:rPr lang="en-US" dirty="0"/>
              <a:t>Moreover, chronic alcoholism can be associated with thiamine deficiency, introducing an element of beriberi heart disease. </a:t>
            </a:r>
          </a:p>
          <a:p>
            <a:r>
              <a:rPr lang="en-US" dirty="0"/>
              <a:t>DCM also can develop after exposure to other toxic agents, such as cobalt, and particularly doxorubicin (Adriamycin), a chemotherapeutic drug. </a:t>
            </a:r>
          </a:p>
          <a:p>
            <a:pPr marL="514350" indent="-514350">
              <a:buFont typeface="+mj-lt"/>
              <a:buAutoNum type="arabicPeriod" startAt="4"/>
            </a:pPr>
            <a:r>
              <a:rPr lang="en-US" dirty="0">
                <a:highlight>
                  <a:srgbClr val="FFFF00"/>
                </a:highlight>
              </a:rPr>
              <a:t>Peripartum cardiomyopathy occurs late in gestation or several weeks to months postpartum. </a:t>
            </a:r>
          </a:p>
          <a:p>
            <a:r>
              <a:rPr lang="en-US" dirty="0"/>
              <a:t>The etiology is multifactorial, including pregnancy-associated hypertension, volume overload, nutritional deficiency, metabolic derangements (e.g., gestational diabetes), and/or immunologic responses.</a:t>
            </a:r>
          </a:p>
        </p:txBody>
      </p:sp>
    </p:spTree>
    <p:extLst>
      <p:ext uri="{BB962C8B-B14F-4D97-AF65-F5344CB8AC3E}">
        <p14:creationId xmlns:p14="http://schemas.microsoft.com/office/powerpoint/2010/main" val="3141836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70FF3D-8251-4C6C-818A-8EA560AC9112}"/>
              </a:ext>
            </a:extLst>
          </p:cNvPr>
          <p:cNvSpPr>
            <a:spLocks noGrp="1"/>
          </p:cNvSpPr>
          <p:nvPr>
            <p:ph idx="1"/>
          </p:nvPr>
        </p:nvSpPr>
        <p:spPr>
          <a:xfrm>
            <a:off x="838200" y="2210539"/>
            <a:ext cx="10515600" cy="3966423"/>
          </a:xfrm>
        </p:spPr>
        <p:txBody>
          <a:bodyPr/>
          <a:lstStyle/>
          <a:p>
            <a:pPr marL="514350" indent="-514350">
              <a:buFont typeface="+mj-lt"/>
              <a:buAutoNum type="arabicPeriod" startAt="5"/>
            </a:pPr>
            <a:r>
              <a:rPr lang="en-US" dirty="0">
                <a:highlight>
                  <a:srgbClr val="FFFF00"/>
                </a:highlight>
              </a:rPr>
              <a:t>Iron overload </a:t>
            </a:r>
            <a:r>
              <a:rPr lang="en-US" dirty="0"/>
              <a:t>in the heart can result either from hereditary hemochromatosis or from multiple transfusions. </a:t>
            </a:r>
          </a:p>
          <a:p>
            <a:r>
              <a:rPr lang="en-US" dirty="0"/>
              <a:t>Iron overload also can cause restrictive cardiomyopathy due to interstitial fibrosis, but DCM is the most common manifestation.</a:t>
            </a:r>
          </a:p>
        </p:txBody>
      </p:sp>
    </p:spTree>
    <p:extLst>
      <p:ext uri="{BB962C8B-B14F-4D97-AF65-F5344CB8AC3E}">
        <p14:creationId xmlns:p14="http://schemas.microsoft.com/office/powerpoint/2010/main" val="18186978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91</TotalTime>
  <Words>3259</Words>
  <Application>Microsoft Office PowerPoint</Application>
  <PresentationFormat>Widescreen</PresentationFormat>
  <Paragraphs>169</Paragraphs>
  <Slides>44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Calibri Light</vt:lpstr>
      <vt:lpstr>Office Theme</vt:lpstr>
      <vt:lpstr>Cardiomyopathies and Myocarditis Dr. Wiam Khreisat</vt:lpstr>
      <vt:lpstr>Cardiomyopathies and Myocarditis</vt:lpstr>
      <vt:lpstr>PowerPoint Presentation</vt:lpstr>
      <vt:lpstr>PowerPoint Presentation</vt:lpstr>
      <vt:lpstr>Dilated Cardiomyopathy (DCM0)</vt:lpstr>
      <vt:lpstr>Pathogenesis</vt:lpstr>
      <vt:lpstr>PowerPoint Presentation</vt:lpstr>
      <vt:lpstr>PowerPoint Presentation</vt:lpstr>
      <vt:lpstr>PowerPoint Presentation</vt:lpstr>
      <vt:lpstr>PowerPoint Presentation</vt:lpstr>
      <vt:lpstr>MORPHOLOGY </vt:lpstr>
      <vt:lpstr>Clinical Features </vt:lpstr>
      <vt:lpstr>PowerPoint Presentation</vt:lpstr>
      <vt:lpstr>Arrhythmogenic Right Ventricular Cardiomyopathy</vt:lpstr>
      <vt:lpstr>Hypertrophic Cardiomyopathy </vt:lpstr>
      <vt:lpstr>Pathogenesis</vt:lpstr>
      <vt:lpstr>PowerPoint Presentation</vt:lpstr>
      <vt:lpstr>MORPHOLOGY</vt:lpstr>
      <vt:lpstr>Clinical Features </vt:lpstr>
      <vt:lpstr>PowerPoint Presentation</vt:lpstr>
      <vt:lpstr>Restrictive Cardiomyopathy</vt:lpstr>
      <vt:lpstr>PowerPoint Presentation</vt:lpstr>
      <vt:lpstr>PowerPoint Presentation</vt:lpstr>
      <vt:lpstr>PowerPoint Presentation</vt:lpstr>
      <vt:lpstr>MORPHOLOGY</vt:lpstr>
      <vt:lpstr>Myocarditis </vt:lpstr>
      <vt:lpstr>Pathogenesis </vt:lpstr>
      <vt:lpstr>PowerPoint Presentation</vt:lpstr>
      <vt:lpstr>MORPHOLOGY</vt:lpstr>
      <vt:lpstr>PowerPoint Presentation</vt:lpstr>
      <vt:lpstr>Cardiac Tumors  Primary Neoplasms </vt:lpstr>
      <vt:lpstr>PowerPoint Presentation</vt:lpstr>
      <vt:lpstr>PowerPoint Presentation</vt:lpstr>
      <vt:lpstr>MORPHOLOGY</vt:lpstr>
      <vt:lpstr>PowerPoint Presentation</vt:lpstr>
      <vt:lpstr>PowerPoint Presentation</vt:lpstr>
      <vt:lpstr>Clinical Features </vt:lpstr>
      <vt:lpstr>Cardiac Effects of Noncardiac Neoplasms</vt:lpstr>
      <vt:lpstr>Carcinoid Heart Disease</vt:lpstr>
      <vt:lpstr>PowerPoint Presentation</vt:lpstr>
      <vt:lpstr>PowerPoint Presentation</vt:lpstr>
      <vt:lpstr>Pathogenesis </vt:lpstr>
      <vt:lpstr>MORPHOLOGY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Cardiomyopathies and Myocarditis Dr. Wiam Khreisat</dc:title>
  <dc:creator>Leen Aldabbas</dc:creator>
  <cp:lastModifiedBy>Leen Aldabbas</cp:lastModifiedBy>
  <cp:revision>1</cp:revision>
  <dcterms:created xsi:type="dcterms:W3CDTF">2021-11-16T22:47:34Z</dcterms:created>
  <dcterms:modified xsi:type="dcterms:W3CDTF">2021-11-17T00:19:12Z</dcterms:modified>
</cp:coreProperties>
</file>