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  <p:sldMasterId id="2147483770" r:id="rId2"/>
  </p:sldMasterIdLst>
  <p:notesMasterIdLst>
    <p:notesMasterId r:id="rId26"/>
  </p:notesMasterIdLst>
  <p:sldIdLst>
    <p:sldId id="288" r:id="rId3"/>
    <p:sldId id="280" r:id="rId4"/>
    <p:sldId id="281" r:id="rId5"/>
    <p:sldId id="261" r:id="rId6"/>
    <p:sldId id="259" r:id="rId7"/>
    <p:sldId id="274" r:id="rId8"/>
    <p:sldId id="258" r:id="rId9"/>
    <p:sldId id="263" r:id="rId10"/>
    <p:sldId id="283" r:id="rId11"/>
    <p:sldId id="265" r:id="rId12"/>
    <p:sldId id="285" r:id="rId13"/>
    <p:sldId id="305" r:id="rId14"/>
    <p:sldId id="308" r:id="rId15"/>
    <p:sldId id="309" r:id="rId16"/>
    <p:sldId id="294" r:id="rId17"/>
    <p:sldId id="295" r:id="rId18"/>
    <p:sldId id="296" r:id="rId19"/>
    <p:sldId id="306" r:id="rId20"/>
    <p:sldId id="311" r:id="rId21"/>
    <p:sldId id="312" r:id="rId22"/>
    <p:sldId id="307" r:id="rId23"/>
    <p:sldId id="310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88AF52-1931-7B00-2A03-A4C071F28B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51C141C-8B81-3CC8-8285-C512633477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514C13F-3F1C-DD72-AAE6-2EA4D3C1E2C1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73B5D68-9379-E9A2-AF53-7AD59C151C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73127F0-A4C0-3264-20DE-DB0990D601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4633090-5CBC-BA14-6DE4-5F5AA6834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5971ABA4-17D1-4187-BFC8-508661A32B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1" Type="http://schemas.openxmlformats.org/officeDocument/2006/relationships/themeOverride" Target="../theme/themeOverride1.xml" 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1" Type="http://schemas.openxmlformats.org/officeDocument/2006/relationships/themeOverride" Target="../theme/themeOverride2.xml" 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1" Type="http://schemas.openxmlformats.org/officeDocument/2006/relationships/themeOverride" Target="../theme/themeOverride3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9008E0D-07CD-98FA-584B-C617F3982D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794E86-8445-42EF-818B-C06B49F3358F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6CDF36F-DCBB-838A-EF7B-BB9C039CA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E2145C2-22BE-CA98-D217-15A9A36DF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/>
              <a:t>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ABA5660-1E16-6D99-4050-DA97ED0114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7CCAF7-49D0-417D-B97E-F0EDCF4601C4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0C4ED06-A1CF-1642-8D1D-F6F94CF6E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2A49177-DE46-D1AF-6A36-968DB6B4C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/>
              <a:t>Territorial matrix surrounds lacuna (space in which chondrocyte lives)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2F0EA30-BFA0-E91D-4B6B-35A19181F3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DCE6D6-0E77-4B91-9237-09812DACF20B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E6C1919-D7E9-6170-1CF1-87FA71B85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ED9A423-C537-A110-4E81-4E4471A8D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/>
              <a:t>Ear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B3C04B28-C2BA-E174-8F02-672CD696A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14E35C6-02C3-713B-D559-4296C141B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392EF0-16F8-BB9D-4950-10CAE2E6B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2E363-84CC-4DF2-B2FA-CC8BC30D8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4D2AFC2-158A-94BE-D642-939A41A4E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DAE57F6-0805-19AA-5ABF-279B438AB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5C1A259-F199-4A4F-9BD6-524DDC36D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B1F70-8783-48F4-9EF5-712106CD0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6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4E03F90-A346-85BD-CE19-FB60D2F98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912AE3C-02A8-CE9F-127E-FC16F0645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C27007D-4C81-D5CB-CFE6-9507F62BE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7E387-CAE0-465F-AE9D-831CC4FD1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04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DAA00-7A48-AB10-DD4E-44FC38FC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55D49-CB01-CB1A-54D2-E6DF22BD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9CBF0-31B2-A1BC-44BC-7E29CE51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85AB-8F28-4FF5-B69B-7FF0BE376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3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6F22B-D724-0D57-F0A2-3473900E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44B26-E6B5-F7E4-52EC-0004DFB9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C9339-2319-B29A-1FC1-4976B956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0837-4D1B-42A1-953F-BCE864639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76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E2FF-D837-612B-8F2A-A00D2BA9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5C965-7F41-E505-08EA-19324DE2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1D43-CC08-F166-1FA3-392C9B67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962F-53E5-4083-BE79-C809CA127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82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C60762-7897-CEFE-CE22-C577446C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32DA4-33D7-775A-5B39-9B31B9B3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1677D6-5548-1ECA-BEED-B7B1B30A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DEF2-F708-44B6-B1F9-0E4AC277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32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E18976-36A3-CF07-600D-9F4F7356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B3736D-18A6-7A4E-FDAE-92A508E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C44F7F-4493-C34B-9561-B9EBAC6C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8B4EE-12EA-4D10-A3A9-30E8395FC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47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A0F5DC-0EAA-D5BC-56CE-E8C85F1C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6DD40F-DE3D-1AB1-2860-5C976C68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05A492-ACE9-1447-22E8-F1B01CDA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21CE-B02A-413C-8033-2343B9723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85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CF5F7E-6E5F-F257-AC40-A35B4006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8446FC-70C0-C375-3040-CF13C1AE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17695B-84C9-FD6F-771E-FB040527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7145-B4E0-4DA1-922C-15332F861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13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03F90-3E4F-35F3-B02F-74AF1B4E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FAC65-5027-7CEE-2503-927C54B7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54BEAF-2DDC-8B53-9D8F-91F9E121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5F73-F17F-425E-8DA8-FEB0C96B2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32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686C6CF-85EB-7A0A-346D-7E7CD9E83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CBBAED3-2989-CF87-0E44-BC001B83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EE8689A-6674-958C-2EA3-CF9D64875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94A47-B0BB-40EC-97AF-63BCED935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5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AF106-E837-976F-2AE2-4652F5D2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E95AF6-A14B-9086-47C6-CF8F160A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EA543E-A230-5705-FD21-608CCEA7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B1907-E656-474B-BA05-B78C14E15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59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AF821-6468-20DA-98E0-69238986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6428-6E53-C83D-4234-6BDC432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53E85-D507-C0C4-49B6-AA5B8A62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D7B87-0464-4F1B-9E31-A0A2992D3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0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D5C02-B005-9714-F673-61AC7913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6FA2-880A-104E-8307-CDED9C0B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6BF2-53AA-FBD9-7629-22530157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E410-70BD-452C-A757-F30E4A09B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96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EA43BEB-7961-C8BC-4A93-7D5A4DFE8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FBB6F8-7351-5D95-7F69-9238C384C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41FC9E-7462-CD9F-B15E-A0A9B5384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D17BD-BB8D-4715-9651-BE48EEEE9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16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3F639-9A04-C4F4-FC57-0AC490B49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AF39-09A3-A67F-B615-5A086568B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6C0EE-00BF-D2F7-3620-341A77A60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1D55A-C47B-47A9-BBE4-1F786B966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9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015F8A0-A47E-B533-E15B-5F5E91BDD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FBF0329-1370-02FB-268E-A01F9C181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79BD4EB-15FE-2A20-D679-F9211B1CD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2FE6C-958C-4E77-B79E-2B0B4847E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8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EE3778A-7DD6-DED3-0AAD-09FE45CBA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FE428BC-F4B6-F746-0F67-98AA2031A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3209035-285A-F3B1-CDBD-FB349161A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50F17-1A3F-4B9B-BB55-59C4D4FAB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41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A1663D8-924F-467D-0DBB-66ECBD37C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3F17B23-027B-4D9F-34EF-96F953AA7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F086ECC-6172-EA18-3D13-2C7C06C30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54842-3B53-4D23-8A5E-9129E9D53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9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7052F-8030-EFED-B6B3-79AD4B144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92170-BECA-C502-FF7B-BBCA4FEE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EBC1B-67C7-D402-CD89-5F015236D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EB4FE-9173-4F2B-9496-38896179A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93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6F9C9-1CD1-C71B-76E7-A46CBE60D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A746A-6185-0D91-3229-6E198965A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50FAF-DC1D-1976-EB5C-131A3AAEE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7E868-7DED-4A88-A309-9712D3737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7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nip and Round Single Corner Rectangle 13">
            <a:extLst>
              <a:ext uri="{FF2B5EF4-FFF2-40B4-BE49-F238E27FC236}">
                <a16:creationId xmlns:a16="http://schemas.microsoft.com/office/drawing/2014/main" id="{1DDED316-BC42-DD28-A0F2-E84CFAA5AE72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57800"/>
              <a:gd name="T19" fmla="*/ 0 h 4114800"/>
              <a:gd name="T20" fmla="*/ 5182785 w 5257800"/>
              <a:gd name="T21" fmla="*/ 4114800 h 4114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051" name="Right Triangle 14">
            <a:extLst>
              <a:ext uri="{FF2B5EF4-FFF2-40B4-BE49-F238E27FC236}">
                <a16:creationId xmlns:a16="http://schemas.microsoft.com/office/drawing/2014/main" id="{6D7CF474-28C7-8AD8-A7B2-A55D8B6ECC80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mpd="sng">
            <a:solidFill>
              <a:srgbClr val="FFFFFF"/>
            </a:solidFill>
            <a:miter lim="800000"/>
            <a:headEnd/>
            <a:tailEnd/>
          </a:ln>
          <a:effectLst>
            <a:outerShdw dist="6350" dir="12899787" algn="ctr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28" name="Freeform 15">
            <a:extLst>
              <a:ext uri="{FF2B5EF4-FFF2-40B4-BE49-F238E27FC236}">
                <a16:creationId xmlns:a16="http://schemas.microsoft.com/office/drawing/2014/main" id="{0449E2CA-1229-922B-53CA-7B5BFE5B4EEC}"/>
              </a:ext>
            </a:extLst>
          </p:cNvPr>
          <p:cNvSpPr>
            <a:spLocks/>
          </p:cNvSpPr>
          <p:nvPr/>
        </p:nvSpPr>
        <p:spPr bwMode="auto">
          <a:xfrm flipV="1">
            <a:off x="-7938" y="5816600"/>
            <a:ext cx="9161463" cy="1041400"/>
          </a:xfrm>
          <a:custGeom>
            <a:avLst/>
            <a:gdLst>
              <a:gd name="T0" fmla="*/ 15115144 w 5772"/>
              <a:gd name="T1" fmla="*/ 5040313 h 656"/>
              <a:gd name="T2" fmla="*/ 2147483646 w 5772"/>
              <a:gd name="T3" fmla="*/ 0 h 656"/>
              <a:gd name="T4" fmla="*/ 2147483646 w 5772"/>
              <a:gd name="T5" fmla="*/ 924898138 h 656"/>
              <a:gd name="T6" fmla="*/ 2147483646 w 5772"/>
              <a:gd name="T7" fmla="*/ 138609388 h 656"/>
              <a:gd name="T8" fmla="*/ 2147483646 w 5772"/>
              <a:gd name="T9" fmla="*/ 536794075 h 656"/>
              <a:gd name="T10" fmla="*/ 2147483646 w 5772"/>
              <a:gd name="T11" fmla="*/ 1106349388 h 656"/>
              <a:gd name="T12" fmla="*/ 2147483646 w 5772"/>
              <a:gd name="T13" fmla="*/ 506552200 h 656"/>
              <a:gd name="T14" fmla="*/ 0 w 5772"/>
              <a:gd name="T15" fmla="*/ 1653222500 h 656"/>
              <a:gd name="T16" fmla="*/ 15115144 w 5772"/>
              <a:gd name="T17" fmla="*/ 5040313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F4430">
                  <a:alpha val="45000"/>
                </a:srgbClr>
              </a:gs>
              <a:gs pos="100000">
                <a:srgbClr val="B17666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Freeform 16">
            <a:extLst>
              <a:ext uri="{FF2B5EF4-FFF2-40B4-BE49-F238E27FC236}">
                <a16:creationId xmlns:a16="http://schemas.microsoft.com/office/drawing/2014/main" id="{BD29C73B-A12B-80C2-E0EB-75952365E5F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A6156">
                  <a:alpha val="29999"/>
                </a:srgbClr>
              </a:gs>
              <a:gs pos="80000">
                <a:srgbClr val="A04F34">
                  <a:alpha val="42000"/>
                </a:srgbClr>
              </a:gs>
              <a:gs pos="100000">
                <a:srgbClr val="A04F34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1032" name="Title Placeholder 8">
            <a:extLst>
              <a:ext uri="{FF2B5EF4-FFF2-40B4-BE49-F238E27FC236}">
                <a16:creationId xmlns:a16="http://schemas.microsoft.com/office/drawing/2014/main" id="{AD0366A5-C2FB-5F19-59D6-CA829E40A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8E4DDB4-1BD5-0A70-D01C-EC1C7C0E7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F64584F-7613-9F07-6DE3-65CD67C2D7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F0E3C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A7CA363-92E2-46ED-1A63-141AD1E08A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F0E3C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8" name="Slide Number Placeholder 6">
            <a:extLst>
              <a:ext uri="{FF2B5EF4-FFF2-40B4-BE49-F238E27FC236}">
                <a16:creationId xmlns:a16="http://schemas.microsoft.com/office/drawing/2014/main" id="{71F63EA5-7E61-EE41-B833-BF434F9062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F0E3C0"/>
                </a:solidFill>
              </a:defRPr>
            </a:lvl1pPr>
          </a:lstStyle>
          <a:p>
            <a:fld id="{D5D89036-4243-4400-A8AE-33DB0A5EF5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73B9126-5324-11AB-500F-363777CAD8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F398A-BC03-AF7F-B692-DA4F2DB4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1619-387E-F6FE-5EB4-E0950FBC2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50C1-BBF7-EC2A-367F-8FD8EBC49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15C6-8661-2378-147E-19ED67A40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A983308-39F9-42D0-A8E6-8DD60A4739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ctangle 2">
            <a:extLst>
              <a:ext uri="{FF2B5EF4-FFF2-40B4-BE49-F238E27FC236}">
                <a16:creationId xmlns:a16="http://schemas.microsoft.com/office/drawing/2014/main" id="{571DCE08-2050-A645-236E-BEB6CFF6174F}"/>
              </a:ext>
            </a:extLst>
          </p:cNvPr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716" y="1219258"/>
            <a:ext cx="8089900" cy="1949450"/>
          </a:xfrm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BA0F8E1B-93B5-8253-CF6E-E553F6327D6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3962400"/>
            <a:ext cx="47244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18288"/>
          <a:lstStyle/>
          <a:p>
            <a:pPr marL="0" indent="0" algn="ct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 AMAL ALBTOOSH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1EB69A-4338-02BC-E3B0-19A8AA6388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7772400" cy="9144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ELASTIC CARTILAGE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1362BF5-978B-2E15-5335-566293B2344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95400"/>
            <a:ext cx="4648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lvl="1" indent="-342900" fontAlgn="auto">
              <a:spcAft>
                <a:spcPts val="0"/>
              </a:spcAft>
              <a:buFont typeface="Wingdings 2" panose="05020102010507070707" pitchFamily="18" charset="2"/>
              <a:buChar char="•"/>
              <a:defRPr/>
            </a:pPr>
            <a:r>
              <a:rPr lang="en-US" altLang="en-US" b="1" dirty="0"/>
              <a:t>Sites: </a:t>
            </a:r>
            <a:r>
              <a:rPr lang="en-US" altLang="en-US" dirty="0"/>
              <a:t>Auricle, ext. auditory meatus, auditory tube, epiglottis, apices of arytenoid cartilage</a:t>
            </a: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Cartilage cells:</a:t>
            </a:r>
            <a:r>
              <a:rPr lang="en-US" altLang="en-US" sz="2400" dirty="0"/>
              <a:t> larger, more numerous, packed more closely</a:t>
            </a: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Cartilage Matrix: </a:t>
            </a:r>
            <a:r>
              <a:rPr lang="en-US" altLang="en-US" sz="2400" dirty="0"/>
              <a:t>elastic </a:t>
            </a:r>
            <a:r>
              <a:rPr lang="en-US" altLang="en-US" sz="2400" dirty="0" err="1"/>
              <a:t>fibres</a:t>
            </a:r>
            <a:r>
              <a:rPr lang="en-US" altLang="en-US" sz="2400" dirty="0"/>
              <a:t>, c</a:t>
            </a:r>
            <a:r>
              <a:rPr lang="en-US" altLang="en-US" sz="2000" dirty="0"/>
              <a:t>ollagen type II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Ground substance: </a:t>
            </a:r>
            <a:r>
              <a:rPr lang="en-US" altLang="en-US" sz="2400" dirty="0"/>
              <a:t>Rich in elastic </a:t>
            </a:r>
            <a:r>
              <a:rPr lang="en-US" altLang="en-US" sz="2400" dirty="0" err="1"/>
              <a:t>fibres</a:t>
            </a: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Functions: </a:t>
            </a:r>
            <a:r>
              <a:rPr lang="en-US" altLang="en-US" sz="2000" dirty="0"/>
              <a:t>supportive with resilience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000" dirty="0"/>
              <a:t>Elastic</a:t>
            </a:r>
            <a:r>
              <a:rPr lang="en-US" altLang="en-US" sz="2000" b="1" dirty="0"/>
              <a:t> </a:t>
            </a:r>
            <a:r>
              <a:rPr lang="en-US" altLang="en-US" sz="2000" dirty="0"/>
              <a:t>fibers stain with </a:t>
            </a:r>
            <a:r>
              <a:rPr lang="en-US" altLang="en-US" sz="2000" dirty="0" err="1"/>
              <a:t>orcein</a:t>
            </a:r>
            <a:r>
              <a:rPr lang="en-US" altLang="en-US" sz="2000" dirty="0"/>
              <a:t>.</a:t>
            </a:r>
          </a:p>
        </p:txBody>
      </p:sp>
      <p:pic>
        <p:nvPicPr>
          <p:cNvPr id="15364" name="Picture 7" descr="G:\Cartilage &amp; Bone\elecart2.jpg">
            <a:extLst>
              <a:ext uri="{FF2B5EF4-FFF2-40B4-BE49-F238E27FC236}">
                <a16:creationId xmlns:a16="http://schemas.microsoft.com/office/drawing/2014/main" id="{D3EC4A30-44F6-0620-38E6-7F8A7818DD1F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/>
          <a:stretch>
            <a:fillRect/>
          </a:stretch>
        </p:blipFill>
        <p:spPr bwMode="auto">
          <a:xfrm>
            <a:off x="5181600" y="2133600"/>
            <a:ext cx="39624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5F6F0B6A-5F66-7B1F-1B0B-6C4336B82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FIBROCARTILAGE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6E211498-9CB8-544A-6D28-A6CFFD2C0E4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1000" y="1524000"/>
            <a:ext cx="44958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lvl="1" indent="-342900" fontAlgn="auto">
              <a:spcAft>
                <a:spcPts val="0"/>
              </a:spcAft>
              <a:buFont typeface="Wingdings 2" panose="05020102010507070707" pitchFamily="18" charset="2"/>
              <a:buChar char="•"/>
              <a:defRPr/>
            </a:pPr>
            <a:r>
              <a:rPr lang="en-US" altLang="en-US" sz="2400" b="1" dirty="0"/>
              <a:t>Sites: </a:t>
            </a:r>
            <a:r>
              <a:rPr lang="en-US" altLang="en-US" sz="2400" dirty="0"/>
              <a:t>intervertebral discs, arytenoid cartilage (except apices), pubic symphysis, </a:t>
            </a:r>
            <a:r>
              <a:rPr lang="en-US" altLang="en-US" sz="2400" dirty="0" err="1"/>
              <a:t>manubriosternal</a:t>
            </a:r>
            <a:r>
              <a:rPr lang="en-US" altLang="en-US" sz="2400" dirty="0"/>
              <a:t> joint, articular disc of TM joint.</a:t>
            </a:r>
          </a:p>
          <a:p>
            <a:pPr marL="342900" lvl="1" indent="-342900" fontAlgn="auto">
              <a:spcAft>
                <a:spcPts val="0"/>
              </a:spcAft>
              <a:buFont typeface="Wingdings 2" panose="05020102010507070707" pitchFamily="18" charset="2"/>
              <a:buChar char="•"/>
              <a:defRPr/>
            </a:pPr>
            <a:r>
              <a:rPr lang="en-US" altLang="en-US" sz="2400" b="1" dirty="0"/>
              <a:t>Cartilage cells:</a:t>
            </a:r>
            <a:r>
              <a:rPr lang="en-US" altLang="en-US" sz="2400" dirty="0"/>
              <a:t> fewer, smaller, scattered singly or in rows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Cartilage Matrix: </a:t>
            </a:r>
            <a:r>
              <a:rPr lang="en-US" altLang="en-US" sz="2400" dirty="0"/>
              <a:t>collagen type I &amp; II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Ground substance: </a:t>
            </a:r>
            <a:r>
              <a:rPr lang="en-US" altLang="en-US" sz="2400" dirty="0"/>
              <a:t>acidophilic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Functions: </a:t>
            </a:r>
            <a:r>
              <a:rPr lang="en-US" altLang="en-US" sz="2400" dirty="0"/>
              <a:t>supportive with tensile strength</a:t>
            </a:r>
          </a:p>
        </p:txBody>
      </p:sp>
      <p:pic>
        <p:nvPicPr>
          <p:cNvPr id="17412" name="Picture 2" descr="G:\Cartilage &amp; Bone\Fibro car..jpg">
            <a:extLst>
              <a:ext uri="{FF2B5EF4-FFF2-40B4-BE49-F238E27FC236}">
                <a16:creationId xmlns:a16="http://schemas.microsoft.com/office/drawing/2014/main" id="{F9B0BA1C-709E-1D7A-B024-A3B22B4AF87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>
            <a:fillRect/>
          </a:stretch>
        </p:blipFill>
        <p:spPr bwMode="auto">
          <a:xfrm>
            <a:off x="5067300" y="2362200"/>
            <a:ext cx="3810000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5B3327B6-A22F-7E86-C5A5-EB62567B9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578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Intervertebral disc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ABD58AA-02C4-94D4-9719-340314F800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9144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bonE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43FC7FD-5BD3-C99C-C6DD-D4E07F3269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534400" cy="4114800"/>
          </a:xfr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Modified connective tissue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Highly vascular mineralized connective tissue consisting of cells and dense intercellular organic matrix impregnated with inorganic salts.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Provide support &amp; protection to the vital organs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Forms skeletal framework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377CF0E-F5E6-0789-4867-BE197DC5ED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09600"/>
            <a:ext cx="8229600" cy="78105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Composition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A8D3F32-D769-EBCC-1CC3-2B47D6F62D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35163"/>
            <a:ext cx="8686800" cy="4389437"/>
          </a:xfr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Cells: 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AutoNum type="alphaLcPeriod"/>
              <a:defRPr/>
            </a:pPr>
            <a:r>
              <a:rPr lang="en-US" altLang="en-US" sz="2400" b="1" dirty="0"/>
              <a:t>Osteogenic cells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AutoNum type="alphaLcPeriod"/>
              <a:defRPr/>
            </a:pPr>
            <a:r>
              <a:rPr lang="en-US" altLang="en-US" sz="2400" b="1" dirty="0"/>
              <a:t>Osteoblasts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AutoNum type="alphaLcPeriod"/>
              <a:defRPr/>
            </a:pPr>
            <a:r>
              <a:rPr lang="en-US" altLang="en-US" sz="2400" b="1" dirty="0"/>
              <a:t>Osteocytes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AutoNum type="alphaLcPeriod"/>
              <a:defRPr/>
            </a:pPr>
            <a:r>
              <a:rPr lang="en-US" altLang="en-US" sz="2400" b="1" dirty="0"/>
              <a:t>Osteoclasts</a:t>
            </a:r>
          </a:p>
          <a:p>
            <a:pPr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400" b="1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Fibers: </a:t>
            </a:r>
            <a:r>
              <a:rPr lang="en-US" altLang="en-US" sz="2800" dirty="0"/>
              <a:t>collagen type I</a:t>
            </a:r>
          </a:p>
          <a:p>
            <a:pPr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800" b="1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Ground Substance: </a:t>
            </a:r>
            <a:r>
              <a:rPr lang="en-US" altLang="en-US" sz="2800" dirty="0"/>
              <a:t>Proteoglycans &amp; glycoproteins      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Desktop\BioClipArt\Set1\Animal\MusculoSkeletal\TShaversiansystemx400.jpg">
            <a:extLst>
              <a:ext uri="{FF2B5EF4-FFF2-40B4-BE49-F238E27FC236}">
                <a16:creationId xmlns:a16="http://schemas.microsoft.com/office/drawing/2014/main" id="{ED5C5D08-D509-8904-B123-2BF12F7D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2420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>
            <a:extLst>
              <a:ext uri="{FF2B5EF4-FFF2-40B4-BE49-F238E27FC236}">
                <a16:creationId xmlns:a16="http://schemas.microsoft.com/office/drawing/2014/main" id="{D52E566E-2876-9175-D3EA-57823A298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219200"/>
            <a:ext cx="281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46FE6533-7409-213E-C7A2-2A6E63138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1031875"/>
            <a:ext cx="1539875" cy="2835275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58B8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58B8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Times New Roman" panose="02020603050405020304" pitchFamily="18" charset="0"/>
              </a:rPr>
              <a:t>The </a:t>
            </a:r>
            <a:r>
              <a:rPr lang="en-GB" altLang="en-US" sz="2000" u="sng" dirty="0">
                <a:latin typeface="Times New Roman" panose="02020603050405020304" pitchFamily="18" charset="0"/>
              </a:rPr>
              <a:t>matrix</a:t>
            </a:r>
            <a:r>
              <a:rPr lang="en-GB" altLang="en-US" sz="2000" dirty="0">
                <a:latin typeface="Times New Roman" panose="02020603050405020304" pitchFamily="18" charset="0"/>
              </a:rPr>
              <a:t> of bone is a mixture of organic (collagen) and inorganic (calcium phosphate)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F8D23495-EDA4-1887-3DC0-338863E9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1752600" cy="1616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000"/>
              <a:t>90% of bone is matrix, with the remaining 10% made of osteocytes.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48F399C-CC88-9E7F-91F4-0B12D0BD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buFont typeface="Arial" panose="020B0604020202020204" pitchFamily="34" charset="0"/>
              <a:buNone/>
              <a:defRPr/>
            </a:pPr>
            <a:r>
              <a:rPr lang="en-US" altLang="en-US" sz="4100">
                <a:solidFill>
                  <a:srgbClr val="F6C7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anose="04020705040A02060702" pitchFamily="82" charset="0"/>
              </a:rPr>
              <a:t>Microscopic Anatomy of Bone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9710B36-0A1E-A6AC-95F4-5FBC5F629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8EAF5F5-53F7-1674-08E9-D77169AAE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00">
              <a:latin typeface="Times" panose="02020603050405020304" pitchFamily="18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0D471DB4-6CEF-266D-F78A-2EDDB3E5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736600" y="1219200"/>
            <a:ext cx="7721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980ECC4-94A1-E489-738A-C4831019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buFont typeface="Arial" panose="020B0604020202020204" pitchFamily="34" charset="0"/>
              <a:buNone/>
              <a:defRPr/>
            </a:pPr>
            <a:r>
              <a:rPr lang="en-US" altLang="en-US" sz="4100">
                <a:solidFill>
                  <a:srgbClr val="F6C7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anose="04020705040A02060702" pitchFamily="82" charset="0"/>
              </a:rPr>
              <a:t>Lamellar arrangement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8CAF0F48-F5EA-C70D-A1BF-7629C36C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00">
              <a:latin typeface="Times" panose="02020603050405020304" pitchFamily="18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93185E17-CC85-1CA1-91F1-2DD1AB06C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2533" name="Line 6">
            <a:extLst>
              <a:ext uri="{FF2B5EF4-FFF2-40B4-BE49-F238E27FC236}">
                <a16:creationId xmlns:a16="http://schemas.microsoft.com/office/drawing/2014/main" id="{94565D79-F603-64C2-D9AA-8FB5B069E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5F4FA378-3F79-0B51-EF5F-87077B3A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4343400" cy="5337175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B58B8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87388" indent="-23018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58B8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3200" dirty="0">
                <a:latin typeface="Arial" panose="020B0604020202020204" pitchFamily="34" charset="0"/>
              </a:rPr>
              <a:t>Lamellae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Rings around the central canal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Sites of lacunae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3200" dirty="0">
                <a:latin typeface="Arial" panose="020B0604020202020204" pitchFamily="34" charset="0"/>
              </a:rPr>
              <a:t>Lacunae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Cavities containing bone cells (osteocytes)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Arranged in concentric rings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28680" name="Picture 8">
            <a:extLst>
              <a:ext uri="{FF2B5EF4-FFF2-40B4-BE49-F238E27FC236}">
                <a16:creationId xmlns:a16="http://schemas.microsoft.com/office/drawing/2014/main" id="{7336156C-AE36-E735-C575-62CCE3F2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7"/>
          <a:stretch>
            <a:fillRect/>
          </a:stretch>
        </p:blipFill>
        <p:spPr bwMode="auto">
          <a:xfrm>
            <a:off x="4800600" y="1905000"/>
            <a:ext cx="426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>
            <a:extLst>
              <a:ext uri="{FF2B5EF4-FFF2-40B4-BE49-F238E27FC236}">
                <a16:creationId xmlns:a16="http://schemas.microsoft.com/office/drawing/2014/main" id="{AF6BDA6A-D98D-8CCE-9E14-700800BA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668963"/>
            <a:ext cx="868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altLang="en-US" sz="1200">
                <a:latin typeface="Arial" panose="020B0604020202020204" pitchFamily="34" charset="0"/>
              </a:rPr>
              <a:t>Figure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9" grpId="0" autoUpdateAnimBg="0"/>
      <p:bldP spid="2868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D3428D33-C936-C6EA-3BC9-93E169B19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55" name="Line 6">
            <a:extLst>
              <a:ext uri="{FF2B5EF4-FFF2-40B4-BE49-F238E27FC236}">
                <a16:creationId xmlns:a16="http://schemas.microsoft.com/office/drawing/2014/main" id="{41B1761C-FF56-C8B4-E237-F2000A5D8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F6446BE7-31E7-4255-62C4-9E706C4B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4343400" cy="374015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B58B8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87388" indent="-23018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58B8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3400" dirty="0">
                <a:latin typeface="Arial" panose="020B0604020202020204" pitchFamily="34" charset="0"/>
              </a:rPr>
              <a:t>Canaliculi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3000" dirty="0">
                <a:latin typeface="Arial" panose="020B0604020202020204" pitchFamily="34" charset="0"/>
              </a:rPr>
              <a:t>Tiny </a:t>
            </a:r>
            <a:r>
              <a:rPr lang="en-US" altLang="en-US" sz="3000" u="sng" dirty="0">
                <a:latin typeface="Arial" panose="020B0604020202020204" pitchFamily="34" charset="0"/>
              </a:rPr>
              <a:t>canals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3000" dirty="0">
                <a:latin typeface="Arial" panose="020B0604020202020204" pitchFamily="34" charset="0"/>
              </a:rPr>
              <a:t>Radiate from the central canal to lacunae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·"/>
              <a:defRPr/>
            </a:pPr>
            <a:r>
              <a:rPr lang="en-US" altLang="en-US" sz="3000" dirty="0">
                <a:latin typeface="Arial" panose="020B0604020202020204" pitchFamily="34" charset="0"/>
              </a:rPr>
              <a:t>Form a transport system</a:t>
            </a:r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15125229-C6CF-690E-6F16-96ED89BF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7"/>
          <a:stretch>
            <a:fillRect/>
          </a:stretch>
        </p:blipFill>
        <p:spPr bwMode="auto">
          <a:xfrm>
            <a:off x="4800600" y="1905000"/>
            <a:ext cx="426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>
            <a:extLst>
              <a:ext uri="{FF2B5EF4-FFF2-40B4-BE49-F238E27FC236}">
                <a16:creationId xmlns:a16="http://schemas.microsoft.com/office/drawing/2014/main" id="{31EFBB1C-7846-E36F-B85B-98CE3FC3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buFont typeface="Arial" panose="020B0604020202020204" pitchFamily="34" charset="0"/>
              <a:buNone/>
              <a:defRPr/>
            </a:pPr>
            <a:r>
              <a:rPr lang="en-US" altLang="en-US" sz="4000">
                <a:solidFill>
                  <a:srgbClr val="F6C7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anose="04020705040A02060702" pitchFamily="82" charset="0"/>
              </a:rPr>
              <a:t>Lamellar arrangement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05C7A2BA-5F7E-A4A1-8BDC-592CA430A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609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altLang="en-US" sz="3200" b="1"/>
            </a:br>
            <a:br>
              <a:rPr lang="en-US" altLang="en-US" sz="3200" b="1"/>
            </a:br>
            <a:br>
              <a:rPr lang="en-US" altLang="en-US" sz="3200" b="1"/>
            </a:br>
            <a:r>
              <a:rPr lang="en-US" altLang="en-US" sz="4800" b="1">
                <a:latin typeface="Algerian" panose="04020705040A02060702" pitchFamily="82" charset="0"/>
              </a:rPr>
              <a:t> compact bone</a:t>
            </a:r>
            <a:endParaRPr lang="ru-RU" altLang="en-US" sz="4000"/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07C512B4-F154-BEAC-FB3F-368EF770342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4800" y="1735138"/>
            <a:ext cx="4114800" cy="4891087"/>
          </a:xfr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The </a:t>
            </a:r>
            <a:r>
              <a:rPr lang="en-US" altLang="en-US" sz="2400" b="1" dirty="0" err="1"/>
              <a:t>morphofunctional</a:t>
            </a:r>
            <a:r>
              <a:rPr lang="en-US" altLang="en-US" sz="2400" b="1" dirty="0"/>
              <a:t> unit </a:t>
            </a:r>
            <a:r>
              <a:rPr lang="en-US" altLang="en-US" sz="2400" dirty="0"/>
              <a:t>of the bone is </a:t>
            </a:r>
            <a:r>
              <a:rPr lang="en-US" altLang="en-US" sz="2400" b="1" dirty="0"/>
              <a:t>osteon,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Haversian system.</a:t>
            </a:r>
            <a:r>
              <a:rPr lang="en-US" altLang="en-US" sz="2400" dirty="0"/>
              <a:t> </a:t>
            </a:r>
          </a:p>
          <a:p>
            <a:pPr algn="just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400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Lamellar pattern of compact bone: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AutoNum type="romanLcPeriod"/>
              <a:defRPr/>
            </a:pPr>
            <a:r>
              <a:rPr lang="en-US" altLang="en-US" sz="2400" dirty="0"/>
              <a:t>Haversian system 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AutoNum type="romanLcPeriod"/>
              <a:defRPr/>
            </a:pPr>
            <a:r>
              <a:rPr lang="en-US" altLang="en-US" sz="2400" dirty="0"/>
              <a:t>Interstitial lamellae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AutoNum type="romanLcPeriod"/>
              <a:defRPr/>
            </a:pPr>
            <a:r>
              <a:rPr lang="en-US" altLang="en-US" sz="2400" dirty="0"/>
              <a:t>Circumferential lamellae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AutoNum type="romanLcPeriod"/>
              <a:defRPr/>
            </a:pPr>
            <a:endParaRPr lang="en-US" altLang="en-US" sz="2400" dirty="0"/>
          </a:p>
          <a:p>
            <a:pPr algn="just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en-US" dirty="0"/>
          </a:p>
        </p:txBody>
      </p:sp>
      <p:pic>
        <p:nvPicPr>
          <p:cNvPr id="24580" name="Picture 4" descr="C:\Documents and Settings\Marian B\Рабочий стол\prelegeri engl 2010\poze osteologie 2010\6FF18.jpg">
            <a:extLst>
              <a:ext uri="{FF2B5EF4-FFF2-40B4-BE49-F238E27FC236}">
                <a16:creationId xmlns:a16="http://schemas.microsoft.com/office/drawing/2014/main" id="{1B6790D8-7ACD-F492-ED6C-5061A8DE682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5138"/>
            <a:ext cx="3429000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52361EB-1775-F2EC-D29D-71947B3E0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835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8E17115-96F4-4A64-ECF4-8336E5B5AF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9144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CARTILAGE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0495B72-3D1F-5C0C-B207-6759AE7A8B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81200"/>
            <a:ext cx="5257800" cy="4114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Modified connective tissue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Forms skeletal basis of some parts of body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Matrix is firm giving it the characteristic consistency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Resists compression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Avascular (nutrients diffuse through matrix)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Perichondrium is rich in blood vessels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800" dirty="0"/>
          </a:p>
          <a:p>
            <a:pPr fontAlgn="auto">
              <a:spcAft>
                <a:spcPts val="0"/>
              </a:spcAft>
              <a:defRPr/>
            </a:pPr>
            <a:endParaRPr lang="en-US" altLang="en-US" sz="2800" dirty="0"/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95B89346-4CF8-50F7-10EE-1B97D459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1838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395B0801-9484-FF0F-AB7A-1854CD32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724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llustration of compact and songy (cancellous) bone">
            <a:extLst>
              <a:ext uri="{FF2B5EF4-FFF2-40B4-BE49-F238E27FC236}">
                <a16:creationId xmlns:a16="http://schemas.microsoft.com/office/drawing/2014/main" id="{398E7EB8-6795-7E5E-914A-012EC0307D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90662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BF01D680-5738-A3B1-A5A6-6397C3BC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85863"/>
            <a:ext cx="5715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WINDOWS\Desktop\BioClipArt\Set1\Animal\MusculoSkeletal\TScompactboneimpreg.jpg">
            <a:extLst>
              <a:ext uri="{FF2B5EF4-FFF2-40B4-BE49-F238E27FC236}">
                <a16:creationId xmlns:a16="http://schemas.microsoft.com/office/drawing/2014/main" id="{6D01BD2E-BAF6-60A3-38C9-F57598F8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2420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4">
            <a:extLst>
              <a:ext uri="{FF2B5EF4-FFF2-40B4-BE49-F238E27FC236}">
                <a16:creationId xmlns:a16="http://schemas.microsoft.com/office/drawing/2014/main" id="{1CDB9414-F992-D506-992D-BE4548199E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609600"/>
            <a:ext cx="1524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7B63FC3E-BD63-8ECC-3DF4-A09CEE1747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6096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6">
            <a:extLst>
              <a:ext uri="{FF2B5EF4-FFF2-40B4-BE49-F238E27FC236}">
                <a16:creationId xmlns:a16="http://schemas.microsoft.com/office/drawing/2014/main" id="{0BFFFAFD-BC02-E3A4-5461-57B987FC0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6858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C23A953C-55BC-2052-BE9D-D1F27BB7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000"/>
              <a:t>Dark spots are called ‘</a:t>
            </a:r>
            <a:r>
              <a:rPr lang="en-GB" altLang="en-US" sz="2000" u="sng"/>
              <a:t>lacunae</a:t>
            </a:r>
            <a:r>
              <a:rPr lang="en-GB" altLang="en-US" sz="2000"/>
              <a:t>’ and would contain osteocytes in living bone</a:t>
            </a:r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FBAB3F0B-9201-90C1-9789-EAA7DFFF5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0574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9">
            <a:extLst>
              <a:ext uri="{FF2B5EF4-FFF2-40B4-BE49-F238E27FC236}">
                <a16:creationId xmlns:a16="http://schemas.microsoft.com/office/drawing/2014/main" id="{47DCC741-DDB3-8C40-CCA0-43D510B92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057400"/>
            <a:ext cx="2133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10">
            <a:extLst>
              <a:ext uri="{FF2B5EF4-FFF2-40B4-BE49-F238E27FC236}">
                <a16:creationId xmlns:a16="http://schemas.microsoft.com/office/drawing/2014/main" id="{CF8AB8C8-A612-2D4E-3CF1-91EA7A3C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52600"/>
            <a:ext cx="182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000" u="sng"/>
              <a:t>Central canal</a:t>
            </a:r>
            <a:r>
              <a:rPr lang="en-GB" altLang="en-US" sz="2000"/>
              <a:t> containing an artery, vein, lymph vessel and nerves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F73A1A-EE6E-E544-DEE6-238D2403D1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PERICHONDRIUM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16B2DF5-672A-C092-ED13-BDE26E541C6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295400"/>
            <a:ext cx="4648200" cy="5334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Dense irregularly arranged fibrous tissue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 err="1"/>
              <a:t>Ensheaths</a:t>
            </a:r>
            <a:r>
              <a:rPr lang="en-US" altLang="en-US" sz="2800" dirty="0"/>
              <a:t> the cartilage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Composed of cells &amp; matrix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Matrix consists of </a:t>
            </a:r>
            <a:r>
              <a:rPr lang="en-US" altLang="en-US" sz="2800" dirty="0" err="1"/>
              <a:t>fibres</a:t>
            </a:r>
            <a:r>
              <a:rPr lang="en-US" altLang="en-US" sz="2800" dirty="0"/>
              <a:t> &amp; ground substance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Houses the blood vessels that nourish chondrocytes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Present in most of the hyaline &amp; elastic cartilage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Absent in fibrocartilage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altLang="en-US" sz="2800" dirty="0"/>
          </a:p>
          <a:p>
            <a:pPr algn="just" fontAlgn="auto">
              <a:spcAft>
                <a:spcPts val="0"/>
              </a:spcAft>
              <a:defRPr/>
            </a:pPr>
            <a:endParaRPr lang="en-US" altLang="en-US" sz="28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64937D9-BC5B-A287-07AB-64B9933CED1B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676400"/>
            <a:ext cx="2727325" cy="4114800"/>
          </a:xfrm>
        </p:spPr>
      </p:pic>
      <p:sp>
        <p:nvSpPr>
          <p:cNvPr id="6149" name="Left Arrow 5">
            <a:extLst>
              <a:ext uri="{FF2B5EF4-FFF2-40B4-BE49-F238E27FC236}">
                <a16:creationId xmlns:a16="http://schemas.microsoft.com/office/drawing/2014/main" id="{E5586D37-9C32-BC99-C161-D409C087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981200"/>
            <a:ext cx="533400" cy="76200"/>
          </a:xfrm>
          <a:prstGeom prst="lef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50" name="Left Arrow 6">
            <a:extLst>
              <a:ext uri="{FF2B5EF4-FFF2-40B4-BE49-F238E27FC236}">
                <a16:creationId xmlns:a16="http://schemas.microsoft.com/office/drawing/2014/main" id="{D2E46629-A3E8-8149-BF91-6435D3CA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362200"/>
            <a:ext cx="533400" cy="76200"/>
          </a:xfrm>
          <a:prstGeom prst="lef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51" name="TextBox 7">
            <a:extLst>
              <a:ext uri="{FF2B5EF4-FFF2-40B4-BE49-F238E27FC236}">
                <a16:creationId xmlns:a16="http://schemas.microsoft.com/office/drawing/2014/main" id="{B8740281-D8CA-040D-C2C8-FA6BC8C3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6002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/>
              <a:t>Fibrous layer</a:t>
            </a:r>
          </a:p>
        </p:txBody>
      </p:sp>
      <p:sp>
        <p:nvSpPr>
          <p:cNvPr id="6152" name="TextBox 8">
            <a:extLst>
              <a:ext uri="{FF2B5EF4-FFF2-40B4-BE49-F238E27FC236}">
                <a16:creationId xmlns:a16="http://schemas.microsoft.com/office/drawing/2014/main" id="{7A3BC45A-B02C-1923-C866-0E992079C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286000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Cellular layer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2542B5-DF33-0195-9413-01E09C9D75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8382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CHONDROBLAST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84B2A6-C952-E682-04CA-2FFE0E0A005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47800"/>
            <a:ext cx="4724400" cy="5181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Mesenchymal (</a:t>
            </a:r>
            <a:r>
              <a:rPr lang="en-US" altLang="en-US" sz="2800" dirty="0" err="1"/>
              <a:t>embryologically</a:t>
            </a:r>
            <a:r>
              <a:rPr lang="en-US" altLang="en-US" sz="2800" dirty="0"/>
              <a:t>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Progenitor of chondrocytes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Lines border between perichondrium and matrix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Produce the intercellular matrix and collagen </a:t>
            </a:r>
            <a:r>
              <a:rPr lang="en-US" altLang="en-US" sz="2800" dirty="0" err="1"/>
              <a:t>fibres</a:t>
            </a:r>
            <a:endParaRPr lang="en-US" altLang="en-US" sz="2800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800" dirty="0"/>
              <a:t>Cells which become imprisoned within this matrix become chondrocytes.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5FFF1D4F-319A-8FCE-1C8E-E262720CE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38296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8EE26DE-E36C-D5F0-A108-02B1DB123F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CHONDROCYTE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93BB493-3031-CC2A-0225-83561C3148D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066800"/>
            <a:ext cx="3914775" cy="2362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altLang="en-US" dirty="0"/>
              <a:t>Mature cartilage cell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dirty="0"/>
              <a:t>Reside in a space called the </a:t>
            </a:r>
            <a:r>
              <a:rPr lang="en-US" altLang="en-US" b="1" dirty="0"/>
              <a:t>lacuna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dirty="0" err="1"/>
              <a:t>Isogenous</a:t>
            </a:r>
            <a:r>
              <a:rPr lang="en-US" altLang="en-US" dirty="0"/>
              <a:t> cell group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dirty="0"/>
              <a:t>Basophilic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dirty="0"/>
              <a:t>Clear areas = Golgi and lipid droplets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FA3B2297-134B-0D96-BD6C-07A3EFD2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8"/>
          <a:stretch>
            <a:fillRect/>
          </a:stretch>
        </p:blipFill>
        <p:spPr bwMode="auto">
          <a:xfrm>
            <a:off x="1676400" y="3429000"/>
            <a:ext cx="573563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>
            <a:extLst>
              <a:ext uri="{FF2B5EF4-FFF2-40B4-BE49-F238E27FC236}">
                <a16:creationId xmlns:a16="http://schemas.microsoft.com/office/drawing/2014/main" id="{9AD4CE0B-9E39-A095-FA64-31DE47C474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CHONDROCYTE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FC2C383-B0AD-1E66-2A5B-5C66D73D599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1497013"/>
            <a:ext cx="4191000" cy="40449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endParaRPr lang="en-US" altLang="en-US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Chondrocytes completely fill their lacunae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RER and </a:t>
            </a:r>
            <a:r>
              <a:rPr lang="en-US" altLang="en-US" sz="2400" dirty="0" err="1"/>
              <a:t>euchromatic</a:t>
            </a:r>
            <a:r>
              <a:rPr lang="en-US" altLang="en-US" sz="2400" dirty="0"/>
              <a:t> nuclei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Synthetically active, secrete matrix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Synthesize type II collagen, proteoglycans and </a:t>
            </a:r>
            <a:r>
              <a:rPr lang="en-US" altLang="en-US" sz="2400" dirty="0" err="1"/>
              <a:t>chondronectin</a:t>
            </a:r>
            <a:r>
              <a:rPr lang="en-US" altLang="en-US" sz="2400" dirty="0"/>
              <a:t>.</a:t>
            </a: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532CE47C-D940-3D4A-8E09-FE124CE6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810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>
            <a:extLst>
              <a:ext uri="{FF2B5EF4-FFF2-40B4-BE49-F238E27FC236}">
                <a16:creationId xmlns:a16="http://schemas.microsoft.com/office/drawing/2014/main" id="{1D5B7BDE-268F-E3C9-52A7-C4215B1F6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029200"/>
            <a:ext cx="2379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</a:rPr>
              <a:t>Cartilage matrix</a:t>
            </a:r>
          </a:p>
        </p:txBody>
      </p:sp>
      <p:sp>
        <p:nvSpPr>
          <p:cNvPr id="9222" name="Text Box 9">
            <a:extLst>
              <a:ext uri="{FF2B5EF4-FFF2-40B4-BE49-F238E27FC236}">
                <a16:creationId xmlns:a16="http://schemas.microsoft.com/office/drawing/2014/main" id="{BB62590B-4956-5C62-6EA2-AD0F56875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</a:rPr>
              <a:t>RER</a:t>
            </a:r>
          </a:p>
        </p:txBody>
      </p:sp>
      <p:sp>
        <p:nvSpPr>
          <p:cNvPr id="9223" name="Text Box 10">
            <a:extLst>
              <a:ext uri="{FF2B5EF4-FFF2-40B4-BE49-F238E27FC236}">
                <a16:creationId xmlns:a16="http://schemas.microsoft.com/office/drawing/2014/main" id="{2D9AA05C-9A9D-8E52-F9EB-E8938E7D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194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2A2003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1D8FE71-2EF4-286A-106E-717333A855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MATRIX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5F04B7-96BB-E0CB-9A76-143E303C7A8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371600"/>
            <a:ext cx="4876800" cy="4495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Provides the rigidity, elasticity, &amp; resilience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b="1" dirty="0"/>
              <a:t>FIBERS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en-US" sz="2000" dirty="0"/>
              <a:t>Collagenous and elastic</a:t>
            </a:r>
          </a:p>
          <a:p>
            <a:pPr lvl="1" algn="just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1000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b="1" dirty="0"/>
              <a:t>GROUND SUBSTANCE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en-US" sz="2000" dirty="0" err="1"/>
              <a:t>Glycosaminoglycans</a:t>
            </a:r>
            <a:r>
              <a:rPr lang="en-US" altLang="en-US" sz="2000" dirty="0"/>
              <a:t> (chondroitin sulfates &amp; </a:t>
            </a:r>
            <a:r>
              <a:rPr lang="en-US" altLang="en-US" sz="2000" dirty="0" err="1"/>
              <a:t>keratan</a:t>
            </a:r>
            <a:r>
              <a:rPr lang="en-US" altLang="en-US" sz="2000" dirty="0"/>
              <a:t> sulfate)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en-US" sz="2000" dirty="0"/>
              <a:t>Proteoglycans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en-US" sz="2000" dirty="0"/>
              <a:t>Water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Basophilic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/>
              <a:t>Territorial matrix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en-US" sz="2400" dirty="0" err="1"/>
              <a:t>Interterritorial</a:t>
            </a:r>
            <a:r>
              <a:rPr lang="en-US" altLang="en-US" sz="2400" dirty="0"/>
              <a:t> matrix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3C79A4C2-E95E-4993-2232-D23F07F7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1924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DEC425-5664-A9C3-9FF7-D0BEC60A57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990600"/>
          </a:xfrm>
        </p:spPr>
        <p:txBody>
          <a:bodyPr/>
          <a:lstStyle/>
          <a:p>
            <a:pPr algn="ctr"/>
            <a:r>
              <a:rPr lang="en-US" altLang="en-US" sz="4800">
                <a:latin typeface="Algerian" panose="04020705040A02060702" pitchFamily="82" charset="0"/>
              </a:rPr>
              <a:t>TYPES OF CARTILAGE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52700AC-D54B-1407-DBE2-5106587E6E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" y="1524000"/>
            <a:ext cx="2590800" cy="4114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HYALINE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800" b="1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ELASTIC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800" b="1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/>
              <a:t>FIBROUS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39A6452E-EB07-D94D-ACEA-3B22EC32A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58006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25F0AEC-4073-6FC6-3C7C-1E97047253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Algerian" panose="04020705040A02060702" pitchFamily="82" charset="0"/>
              </a:rPr>
              <a:t>HYALINE CARTILAGE</a:t>
            </a:r>
            <a:endParaRPr lang="en-US" altLang="en-US"/>
          </a:p>
        </p:txBody>
      </p:sp>
      <p:pic>
        <p:nvPicPr>
          <p:cNvPr id="14339" name="Picture 12" descr="gial-cartilage-03">
            <a:extLst>
              <a:ext uri="{FF2B5EF4-FFF2-40B4-BE49-F238E27FC236}">
                <a16:creationId xmlns:a16="http://schemas.microsoft.com/office/drawing/2014/main" id="{16761FFD-6303-B920-1B34-F4D89104F32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495550" cy="4114800"/>
          </a:xfrm>
        </p:spPr>
      </p:pic>
      <p:sp>
        <p:nvSpPr>
          <p:cNvPr id="16388" name="Content Placeholder 5">
            <a:extLst>
              <a:ext uri="{FF2B5EF4-FFF2-40B4-BE49-F238E27FC236}">
                <a16:creationId xmlns:a16="http://schemas.microsoft.com/office/drawing/2014/main" id="{5CCF1D23-C8BD-8036-F596-EAF4DF5DC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2000" y="1524000"/>
            <a:ext cx="4800600" cy="5029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lvl="1" indent="-342900" fontAlgn="auto">
              <a:spcAft>
                <a:spcPts val="0"/>
              </a:spcAft>
              <a:buFont typeface="Wingdings 2" panose="05020102010507070707" pitchFamily="18" charset="2"/>
              <a:buChar char="•"/>
              <a:defRPr/>
            </a:pPr>
            <a:r>
              <a:rPr lang="en-US" altLang="en-US" b="1" dirty="0"/>
              <a:t>Sites: </a:t>
            </a:r>
            <a:r>
              <a:rPr lang="en-US" altLang="en-US" sz="2000" dirty="0"/>
              <a:t>Tracheal rings, nasal septum, larynx, costal cartilage &amp; articular surfaces of joints</a:t>
            </a:r>
          </a:p>
          <a:p>
            <a:pPr marL="342900" lvl="1" indent="-342900" fontAlgn="auto">
              <a:spcAft>
                <a:spcPts val="0"/>
              </a:spcAft>
              <a:buFont typeface="Wingdings 2" panose="05020102010507070707" pitchFamily="18" charset="2"/>
              <a:buChar char="•"/>
              <a:defRPr/>
            </a:pP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Cartilage cells: </a:t>
            </a:r>
            <a:r>
              <a:rPr lang="en-US" altLang="en-US" sz="2000" dirty="0"/>
              <a:t>Present singly or in groups of 2 or 4 cells inside lacunae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Cartilage Matrix: </a:t>
            </a:r>
            <a:r>
              <a:rPr lang="en-US" altLang="en-US" sz="2000" dirty="0"/>
              <a:t>Collagen type II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Ground substance: </a:t>
            </a:r>
            <a:r>
              <a:rPr lang="en-US" altLang="en-US" sz="2000" dirty="0"/>
              <a:t>Homogenous, clearly basophilic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b="1" dirty="0"/>
              <a:t>Functions: </a:t>
            </a:r>
            <a:r>
              <a:rPr lang="en-US" altLang="en-US" sz="2000" dirty="0"/>
              <a:t>supportive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Flow">
  <a:themeElements>
    <a:clrScheme name="1_Flow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1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Flow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Pages>0</Pages>
  <Words>561</Words>
  <Characters>0</Characters>
  <Application>Microsoft Office PowerPoint</Application>
  <DocSecurity>0</DocSecurity>
  <PresentationFormat>On-screen Show (4:3)</PresentationFormat>
  <Lines>0</Lines>
  <Paragraphs>128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1_Flow</vt:lpstr>
      <vt:lpstr>Office Theme</vt:lpstr>
      <vt:lpstr>PowerPoint Presentation</vt:lpstr>
      <vt:lpstr>CARTILAGE</vt:lpstr>
      <vt:lpstr>PERICHONDRIUM</vt:lpstr>
      <vt:lpstr>CHONDROBLAST</vt:lpstr>
      <vt:lpstr>CHONDROCYTE</vt:lpstr>
      <vt:lpstr>CHONDROCYTE</vt:lpstr>
      <vt:lpstr>MATRIX</vt:lpstr>
      <vt:lpstr>TYPES OF CARTILAGE</vt:lpstr>
      <vt:lpstr>HYALINE CARTILAGE</vt:lpstr>
      <vt:lpstr>ELASTIC CARTILAGE</vt:lpstr>
      <vt:lpstr>FIBROCARTILAGE</vt:lpstr>
      <vt:lpstr>bonE</vt:lpstr>
      <vt:lpstr>Composition </vt:lpstr>
      <vt:lpstr>PowerPoint Presentation</vt:lpstr>
      <vt:lpstr>PowerPoint Presentation</vt:lpstr>
      <vt:lpstr>PowerPoint Presentation</vt:lpstr>
      <vt:lpstr>PowerPoint Presentation</vt:lpstr>
      <vt:lpstr>    compact bone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Columbia University/CAIT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</dc:title>
  <dc:subject/>
  <dc:creator>labuser</dc:creator>
  <cp:keywords/>
  <dc:description/>
  <cp:lastModifiedBy>razanemad852@gmail.com</cp:lastModifiedBy>
  <cp:revision>106</cp:revision>
  <cp:lastPrinted>2004-10-12T01:14:26Z</cp:lastPrinted>
  <dcterms:created xsi:type="dcterms:W3CDTF">2003-09-30T21:20:15Z</dcterms:created>
  <dcterms:modified xsi:type="dcterms:W3CDTF">2023-03-06T02:25:35Z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