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22" r:id="rId3"/>
    <p:sldMasterId id="2147483737" r:id="rId4"/>
    <p:sldMasterId id="2147483752" r:id="rId5"/>
    <p:sldMasterId id="2147483764" r:id="rId6"/>
  </p:sldMasterIdLst>
  <p:notesMasterIdLst>
    <p:notesMasterId r:id="rId22"/>
  </p:notesMasterIdLst>
  <p:sldIdLst>
    <p:sldId id="581" r:id="rId7"/>
    <p:sldId id="286" r:id="rId8"/>
    <p:sldId id="367" r:id="rId9"/>
    <p:sldId id="600" r:id="rId10"/>
    <p:sldId id="602" r:id="rId11"/>
    <p:sldId id="438" r:id="rId12"/>
    <p:sldId id="451" r:id="rId13"/>
    <p:sldId id="450" r:id="rId14"/>
    <p:sldId id="369" r:id="rId15"/>
    <p:sldId id="273" r:id="rId16"/>
    <p:sldId id="604" r:id="rId17"/>
    <p:sldId id="770" r:id="rId18"/>
    <p:sldId id="788" r:id="rId19"/>
    <p:sldId id="457" r:id="rId20"/>
    <p:sldId id="4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XZ57kqDAUDdjucbR78FWA==" hashData="xyfNSbjFf2gKq24Ffkj3MrTYZE7xFOT+gJp0XOyuykkRIRuBf2hi/HkxQQv/HkVh2pFjVOI1we4l8wpKxnLnO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C00CC"/>
    <a:srgbClr val="00CC00"/>
    <a:srgbClr val="33CCCC"/>
    <a:srgbClr val="00FFFF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1559-B304-4F89-870E-B43F9AA29AFF}" type="datetimeFigureOut">
              <a:rPr lang="en-US" smtClean="0"/>
              <a:t>05-Feb-20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ACC04-30F6-426C-ABBD-E759C4FA4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67BABA53-BD72-422C-84D1-F5C26A5EE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C0A4E0AE-AA63-4FC8-ADAF-28E79B4C8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9598A202-AFF2-4795-A81E-13D83D7F1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04403-9005-4641-977E-FBA7FF5ECF5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77220EFB-F51C-4533-A8B3-4473EA4F8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926E65D-2815-4941-B78C-9BD2FFD2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A25E51F-A520-491C-B7E6-281092339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633952-EB0C-4CFD-8228-6E9D9B0798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7F6D9CFF-F89E-460C-A27A-28BD6ECDE2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569E9934-F61F-46FA-8250-201A7158C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6036E715-CA29-4B9D-A941-2F6D0299A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879D76-CC29-4B94-ADD1-2CC85EBA3E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54398EC7-24CE-4868-9FE4-5D257A8D39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5CEED01C-B735-4AC8-B9C0-8DAE77142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9A0658D9-AC1F-425D-9BFD-A5BCD0AD7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FBFE3-9A3C-4D45-B821-F01BBE857D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9BD828CC-C927-45EC-8980-C49619669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>
            <a:extLst>
              <a:ext uri="{FF2B5EF4-FFF2-40B4-BE49-F238E27FC236}">
                <a16:creationId xmlns:a16="http://schemas.microsoft.com/office/drawing/2014/main" id="{F7D22D29-3C96-4A2F-A7F6-641AB720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C0A65762-7F6B-4DF8-A9F0-0B36FF1B9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D05F51-FEF6-485A-A172-B3E796473B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6A82541E-9783-4396-89AF-5EF849D91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66908E9A-504E-4705-B6AD-30F30963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F69AE92F-F9CA-4A4D-9B36-5035F4D1B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920431-C68E-4FE2-9544-0B9F7AD4CC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6AB6588A-C398-401D-8F58-02A6C4E73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98160BEA-5D75-4DAF-BCE8-7C0E1DB76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E473A249-3604-401B-99F8-2F344C082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62831-080C-417C-8000-2431D1449DF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0CB1503B-6016-496B-B35F-4B3C95708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36ACF235-FFEF-411A-AA4A-BF0177F9A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253CD764-660D-47FF-9607-A9678D0D97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1F8F9-E2A9-4F42-B513-7CAC193CEA47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7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8D4AB-A355-4E84-846A-77F5240A6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46A7E-AC56-4E68-A46D-8375F62BE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1B95A7-0C65-44AD-90CE-4F9B6DDB1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EA5D5-3A77-40BD-9F27-2E6C3B66995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6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72732-8203-4865-8DA0-A0F7F4E8A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D9E21-D2C8-4F22-A69E-B478D8978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24195-B078-4EB6-AF12-19948CAA8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97BC-40EE-4425-B42D-FD83A45E463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6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D689A9-5BAA-4D1D-9104-DDF9E9A6F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FD3F4-D728-4BF3-8FA0-8E66E42B1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C3338-7FA9-445C-A3CB-F2555155C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39249-619A-41A3-AA95-0D829D650BD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0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69D9D-FA4B-4872-8718-8EA78E882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41F8A-D230-4B02-9A51-1FD819F10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DC4E3-4776-497D-ACB6-283C3BC08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28CA9-23FC-4AAC-B2F8-04C6245B9D20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8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3244F-E3B9-48FF-91AE-8CE5DAE37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12CDB-4E1A-4E14-9374-5E364EA10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B1E342-5D54-4B8E-A382-EB7FA39E3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1A5B-5A38-46F2-9F6A-87FD79DCE52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0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CA514-37AB-4E72-BB4B-F9E5EA4B2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EBA58-37E8-407C-87ED-A50DD960F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02438-49BD-4A55-870C-05B03CC50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5456D-8D8D-42D1-8B72-CBFF50319D8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25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93860-3841-49D6-BF74-9317244C6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89BE1-043B-46E6-9059-9C2BC5F2B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4A106-69E2-4151-AB0F-4812C30CB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F097B-6BFB-4283-9CED-4317DE7790AC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4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9123-E4DD-47F7-9817-99C015D60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847A0-2867-47C7-A5DF-5B8A54CDC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0AA7E1-639D-44E3-91D7-E7098A01D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123B-DA11-4656-8814-13F2616652C4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8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7CBD6B-B1B9-4C5F-AED1-AE3C09959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AD938C-ADD3-4C64-B8B1-1C7F0807B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3B2038-C541-473B-B6C3-65391ADAB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4853A-E70D-4593-8E29-543ACCB7B18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32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3EE8E9-CFAB-4E47-BBB2-06B4A6158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FBA314-A0FB-4207-9C2D-0BB8D28A0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BBD63A-A2A3-4E57-847A-80F631AA0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E8E51-F5B9-4D02-A4AF-43BC7F6F04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0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B857B-6AAE-431B-883B-F8F859DF2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FBF85-9369-439B-8B26-EB298488A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5E7B2-47FE-4C22-A223-FC0315112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B7193-60D7-490F-A9F0-6A20A3C830B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2D4EBA-974D-4669-A5E1-719140CBB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84578C-C612-4480-9581-DDB9C5A55D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77018-35FF-445A-9ACE-328166919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7C5A8-837E-497B-A12B-31188AF2E8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76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1F279-4E38-49D8-AADF-A49E2287C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93574-B054-45AB-9F5A-D961B6F61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C7A02-336A-4B9D-B2DA-C39670B5F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55E6D-4C8D-474B-B6E0-8E4CEC47411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12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2A38B5-3611-46C2-9BDC-FB7B7FEE4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B05BCB-E8DF-4C6F-B3FC-690AF5C25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022D8-3564-4E8A-B846-76D6D69ED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146D1-1696-4C3E-8110-01197DC406C4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44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C066F-4D64-4B3A-BC3F-6F74CBF4B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E5EA45-1655-4119-899F-80FF6207F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184121-C35D-4E2E-B338-359B43D74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52693-69FF-4A60-8CCB-E68835D069C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38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BBA418-7FB3-4040-A2D9-3CE873ECB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30A899-D18A-43E3-B705-98B4DF01E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2B431F-C8CD-4C28-9BFE-143CC51A9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8808F-52B7-442E-8B00-6E6C736127E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80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E5546-0D44-4D0F-98BD-39CA97992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A1720E-EF2E-4755-BDB3-3551E1D8A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A51CE5-CE20-4D2A-8E32-D1604B337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C97AA-89FF-43C8-B3E1-A04DA1C085C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7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6BC33-A3CB-485F-B245-5BC892CBE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3FF7F7-8902-42B3-B423-B5F793D12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26E2C8-AF3A-4047-9F60-7CB55B51E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61D9A-8A49-4C40-AA98-E0AD19C9698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14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728EBC-8556-4A82-875C-223090962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CA3ED-BA6A-4B1E-8438-28BD0A74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C45E4-A4D3-4887-8AF2-AFC9EF341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970FB-2CF2-4B7E-9494-1A190925EA1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9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C13163-2BBA-448B-A0C8-D8416AF6F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46019B-936A-4D81-B156-E3D276CAB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B97BA1-3693-44C2-A73B-D6BDF8147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1DA34-1F8B-46C7-9611-06F06A8A5F0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64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91A9E-C37B-47C4-B873-4109D4C4B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06E2F-3992-45F0-95F5-4035A3CAE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8DBDF8-1B92-40A1-AC0F-F0606D60C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3F5CA-5478-490E-A9E3-C734D889991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88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77C2FF-BCDA-4388-B133-8E508601B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7D8D2E-0684-4295-8B70-25DCF07A6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0BE222-650B-4E3A-840A-A787FB9EA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E4D65-F76E-4BEE-AF25-03EDD3CFAA46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03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8032F-07E3-45A9-831E-23B7F6CEF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E0D11-8E24-46D7-9C2C-8C334C823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AAE72-5D87-419C-9BC4-F8DB2198C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8375-F908-49E9-9023-CAD66C81BD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23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FE4FC-F125-4E16-8290-60189C3096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2E8AE-6076-481E-81D9-BAEB47435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66838-3E4D-4E6C-8A97-592C70836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975CE-5114-4974-AD87-E352078B1C7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35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9C20F-0648-4608-B699-258DC9CD0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9F9477-EB4A-47E1-9A19-7633C896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4F11F-E687-496A-875E-D937C8E62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03EE7-111D-491C-8630-25452A34B014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48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44430-84D0-45DF-AB51-90EF3F88C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8256D9-3D05-4610-BA59-1DF6F7E8B4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F9F028-2A64-4E66-A9E0-DC157FDCA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CB22D-42F5-405C-BC6A-D5F593FFAD2B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76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5E172-C648-4284-91DE-95EE2802AD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01985-3EEE-4F71-9628-A84484582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97DD85-45B5-48D1-8EE6-620641EEA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10418-6FAD-48E7-B7A3-C9DDB5BC4F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09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C08E8A-A692-4E3E-A0F2-EEEA20D52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BFC3DE-BC25-47B0-B5C3-27982DF5C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41D3D3-479A-43EC-83DB-6B612B4CB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E7D5C-33F9-4B94-B65C-1F24C6155F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28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D6B1D7-7E54-4058-B8E3-A3E371E9DD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B1E8A2-BF08-4D78-A7EB-137979C894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36E91C-D9C9-4D8D-86BA-60E2CC154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AECD9-B5F5-4C0F-89BC-E1BEA7F1B9C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912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A97C1-6903-43B4-8368-E295B1B53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AAC4C-FFFB-4959-BBDF-30698D3CB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ECCBC-7384-4FBD-B11D-C349FA22B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4CC6B-E69F-476E-92B8-251E2A4FF5FC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151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FBB636-9ABC-47B4-AE5A-9132C0217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3AD77A-6170-48F8-9573-F3F457A75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C58B95-172E-4185-96EA-FCD6599CC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DAB2-54B9-4752-8BA2-E96AD723198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30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51DFC0-52B0-44EC-BD6C-99D7193D7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9433EB-9EF7-45D9-921A-18B3240F1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CB804-6B34-4188-AB63-9DEB1B8C22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CB95-D8A7-4460-8F78-591C1297C21B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72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615A8-2281-4895-8D04-95192A8F1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AA885-3289-46C4-8456-FEB71E12E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C401C3-D068-492A-AB17-150710587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B66B-F68E-4383-8071-BD218D235FFC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5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1EF72-4264-44D5-8B92-E6B6ED1C4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AFC71-DD61-4ABD-BA67-3E07F7B6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6F9DF-E9B5-4CDC-8844-42EF3031B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F2992-1400-42C6-8FEE-5185E4468F2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92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9C7DC-02BE-4C9E-A7FC-C5C165905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5A244-5D95-45F9-B2DE-3BB179F04C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13877-E099-4EF2-815B-795EB470F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7801-4551-4B9F-9A1B-79E465E776EF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16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2464AD-E6FC-4008-BCEA-B0D6BD384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9F66C2-EB68-4E3C-88D4-A7AF4FD5B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7C7B84-DE86-4125-8015-6BF08EC7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160F-D0FF-4C80-A8B3-7B7C6DE083C6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842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6825AC-EA39-447E-8FCF-DFFA55D63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F05F02-6115-43ED-B47F-ED17DA6DA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7875BC-6435-40F0-851E-8E2B8BE5F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15E5-49A1-43F3-A573-8CF7DB775190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21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A139D0-99FA-42E8-8D9D-C2DD0A727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D10423-D44F-4AE5-A0D2-EC091E7D7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8B3707-940C-46FE-AFF7-0A3A3BB9C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1B43-F9CE-4441-8F78-65A4B0176C70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662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A9D9A-2744-4EC6-9F0E-E968E371B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EEB2EF-87C7-4BB6-B5C6-CFCCABD9C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64F20-0F3C-44A9-AE22-A40629FA8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FCDE-EA32-41CD-AEE4-3E66BE950F9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2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681A9-2FD5-4829-A6EB-1655E6ECC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263D6-1501-47B5-BFED-9DBA54BB1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001B3-A61D-4618-8539-91C406C07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1040-3D93-454F-9097-FC31C7405E9C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25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B156C-63A6-4A0D-9E42-76C8F9555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25AA7C-FD6C-4778-8570-5A5D8D3B2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A1433-8AD0-45C5-94D5-8F50AFBB5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C777-31F0-43E4-9D12-1921D7352E2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48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CC395-721A-47C8-9C09-4667B8373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D0DF4-2D00-4797-9BB9-3CE7A0CF4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C4AE5-3EA7-46D1-887A-FF4FE06FB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A5495-3B53-4664-BEF7-5154B97D6782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18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52F84D-7A8B-4839-A25A-946A7F606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76B1A5-4B4D-4B65-A407-8F5266E08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D10EC3-F73F-4208-8B73-BD1954575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4AA4-CB97-4833-A97B-9B75BB7D1E76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504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461C490-D099-4D95-A2BB-675E889D9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6E14DB-5EAA-45FE-8621-1B5CC9FA8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D555A4C-2B7F-4AB7-85B2-6763834DF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3570-1899-44E0-AA0B-E513188B582F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0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13B0F9-4291-4D67-8282-D02D4C6EA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191A2-F8A5-47FC-AED2-554B9D3F8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E9D6A-7517-4A0A-8380-461B60684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776D1-B26D-4121-A262-F1A28718CF9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30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55639-B4D3-498C-96C8-D1C766573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4058B-78FD-48AD-B9F0-0119F0186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7B9C-F4A4-42FD-A3A8-63D796D13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1B9F-D17E-4622-A285-6B767AB8BE97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40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922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915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530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47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35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724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253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122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3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8419E6-2D22-41F6-85EC-182E9E3AE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5359A-B465-4DF8-A72F-D63A95477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D46FEA-AE49-409A-B3D9-47E494F89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1FD71-8F80-40D6-8CB7-8B68414C2CC8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4987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50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8219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45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1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19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8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3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2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8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287FEC-3225-44AF-8230-F18B1444E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854AB4-9EC2-40B4-81C9-A1CC1AED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BB2264-F4CA-4B77-8711-69EA63019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B6FC7-4588-40C6-BF00-75A2FCC94F1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88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7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6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60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5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8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88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55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16E02-AF18-432C-9BC8-5738A398D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B1EE-4974-4795-99F2-547B69B9E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4FF40-6474-476D-AA80-B8C013CFF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1C269-1589-4D1F-BADB-0B23136184C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3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BB00F-1934-4377-9F9E-FF13FCB1F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4DFB2A-C3E5-4169-95A7-23E87EB44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D1F1D-F157-4277-A0F5-2F8A2E185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CE219-4F13-4889-B7AA-995AB2F3739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250DE4-73DA-4AFB-AD72-59F1BA416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2F7101-DC7D-4D35-83A9-4B5BFF1F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8E68C9-56C8-4F39-8A12-E2B5BBF989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C0B17D-A8A7-4444-9FCE-7C7EEF29CA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038991-F07D-45B8-8624-2E2B4D8E8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EBD15F7-429F-4777-8983-47A15ED2D32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BB28AC-728A-407C-8386-D5F20B2B4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8390D9-6DB1-402F-9DED-D0B4EE495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53C837-681F-4FD5-8F55-3E62E3CCCF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5FA81A-B988-4EEA-9EC9-73915A3C35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6EFD7B-01BA-4357-896D-9F38A3C321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77EAF8D-5A06-4B06-B8A1-ECAC3BD8AE9A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A18C03-C5F9-45D6-9761-A248001F1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7D87E80-62A2-4F2A-AFDA-0BA9E9092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ECF48B-46EA-4D2D-8ED0-37D7977FF7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F8FDBE-4A6C-4DF9-9449-C65D5AA8E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869983-93DD-44DE-B9A9-E23AE9BAE4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fld id="{6F4EE36B-1919-4316-8C16-BC589EABFC5C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9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13C240-D9C3-4295-9B9D-2FB88E839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34EEEE-0D50-42E9-AFE7-04362293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E177F3-E1DA-4AEA-AB93-66176C3261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2DA052-7032-48B3-9CC9-37E6751A6F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246A91-02D5-4751-A5F7-95C666432E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b="0" smtClean="0"/>
            </a:lvl1pPr>
          </a:lstStyle>
          <a:p>
            <a:pPr>
              <a:defRPr/>
            </a:pPr>
            <a:fld id="{3816E18C-8A00-4C52-B4CC-1572E29A6A63}" type="slidenum">
              <a:rPr lang="ar-EG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8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05-Feb-20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9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age342">
            <a:extLst>
              <a:ext uri="{FF2B5EF4-FFF2-40B4-BE49-F238E27FC236}">
                <a16:creationId xmlns:a16="http://schemas.microsoft.com/office/drawing/2014/main" id="{BD806C3B-2E7D-4455-9D65-D000D40B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9" y="0"/>
            <a:ext cx="61198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8FD4C6E0-B3D2-480F-B2C1-8D5FEB5292C3}"/>
              </a:ext>
            </a:extLst>
          </p:cNvPr>
          <p:cNvGrpSpPr>
            <a:grpSpLocks/>
          </p:cNvGrpSpPr>
          <p:nvPr/>
        </p:nvGrpSpPr>
        <p:grpSpPr bwMode="auto">
          <a:xfrm>
            <a:off x="1931313" y="4997476"/>
            <a:ext cx="3252350" cy="1004673"/>
            <a:chOff x="2481" y="1243"/>
            <a:chExt cx="3302" cy="458"/>
          </a:xfrm>
        </p:grpSpPr>
        <p:sp>
          <p:nvSpPr>
            <p:cNvPr id="21514" name="Line 14">
              <a:extLst>
                <a:ext uri="{FF2B5EF4-FFF2-40B4-BE49-F238E27FC236}">
                  <a16:creationId xmlns:a16="http://schemas.microsoft.com/office/drawing/2014/main" id="{7473C9DE-8A65-47ED-84C0-27E34580B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1" y="1243"/>
              <a:ext cx="691" cy="248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1" name="Text Box 15">
              <a:extLst>
                <a:ext uri="{FF2B5EF4-FFF2-40B4-BE49-F238E27FC236}">
                  <a16:creationId xmlns:a16="http://schemas.microsoft.com/office/drawing/2014/main" id="{D602178B-AFCE-4F8C-BA53-3971C7ED0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2" y="1491"/>
              <a:ext cx="2611" cy="21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Zona orbicularis</a:t>
              </a:r>
            </a:p>
          </p:txBody>
        </p:sp>
      </p:grpSp>
      <p:sp>
        <p:nvSpPr>
          <p:cNvPr id="19484" name="AutoShape 28">
            <a:extLst>
              <a:ext uri="{FF2B5EF4-FFF2-40B4-BE49-F238E27FC236}">
                <a16:creationId xmlns:a16="http://schemas.microsoft.com/office/drawing/2014/main" id="{25BAAFA1-F6F6-4AE2-9D11-4E3C4A21CB95}"/>
              </a:ext>
            </a:extLst>
          </p:cNvPr>
          <p:cNvSpPr>
            <a:spLocks/>
          </p:cNvSpPr>
          <p:nvPr/>
        </p:nvSpPr>
        <p:spPr bwMode="auto">
          <a:xfrm>
            <a:off x="198782" y="977874"/>
            <a:ext cx="2334867" cy="882650"/>
          </a:xfrm>
          <a:prstGeom prst="borderCallout1">
            <a:avLst>
              <a:gd name="adj1" fmla="val 85017"/>
              <a:gd name="adj2" fmla="val 94278"/>
              <a:gd name="adj3" fmla="val 242968"/>
              <a:gd name="adj4" fmla="val 143436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99"/>
                </a:solidFill>
                <a:latin typeface="Arial" charset="0"/>
                <a:cs typeface="Arial" charset="0"/>
              </a:rPr>
              <a:t>ligament of head of femur</a:t>
            </a:r>
          </a:p>
        </p:txBody>
      </p:sp>
      <p:sp>
        <p:nvSpPr>
          <p:cNvPr id="9" name="AutoShape 28">
            <a:extLst>
              <a:ext uri="{FF2B5EF4-FFF2-40B4-BE49-F238E27FC236}">
                <a16:creationId xmlns:a16="http://schemas.microsoft.com/office/drawing/2014/main" id="{40336B9D-919D-4734-9038-0B5BEA28C940}"/>
              </a:ext>
            </a:extLst>
          </p:cNvPr>
          <p:cNvSpPr>
            <a:spLocks/>
          </p:cNvSpPr>
          <p:nvPr/>
        </p:nvSpPr>
        <p:spPr bwMode="auto">
          <a:xfrm>
            <a:off x="4415037" y="676361"/>
            <a:ext cx="2167392" cy="1229139"/>
          </a:xfrm>
          <a:prstGeom prst="borderCallout1">
            <a:avLst>
              <a:gd name="adj1" fmla="val 12949"/>
              <a:gd name="adj2" fmla="val -3009"/>
              <a:gd name="adj3" fmla="val 203722"/>
              <a:gd name="adj4" fmla="val -18185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99"/>
                </a:solidFill>
                <a:latin typeface="Arial" charset="0"/>
                <a:cs typeface="Arial" charset="0"/>
              </a:rPr>
              <a:t>Transverse acetabular ligament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56A4F-21E1-487A-9C5A-D018E5D319C3}"/>
              </a:ext>
            </a:extLst>
          </p:cNvPr>
          <p:cNvSpPr txBox="1"/>
          <p:nvPr/>
        </p:nvSpPr>
        <p:spPr>
          <a:xfrm>
            <a:off x="6450513" y="159026"/>
            <a:ext cx="5542706" cy="657866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9535" algn="l"/>
                <a:tab pos="262255" algn="l"/>
                <a:tab pos="79502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Transverse acetabular ligament: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262255" algn="l"/>
                <a:tab pos="795020" algn="l"/>
              </a:tabLst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23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Attachments</a:t>
            </a:r>
            <a:r>
              <a:rPr lang="en-US" sz="23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margins of the acetabular notch.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62255" algn="l"/>
                <a:tab pos="795020" algn="l"/>
              </a:tabLst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converts the notch into foramen for passage of nerve &amp; vessel to the joint.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marL="285750" indent="-285750" algn="justLow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0" algn="l"/>
                <a:tab pos="262255" algn="l"/>
                <a:tab pos="1003935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Ligament of head of the femur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 (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ligamentum teres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)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62255" algn="l"/>
                <a:tab pos="1003935" algn="l"/>
              </a:tabLst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Shape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It is a triangular ligament and covered by a synovial membrane.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62255" algn="l"/>
                <a:tab pos="1003935" algn="l"/>
              </a:tabLst>
            </a:pPr>
            <a:r>
              <a:rPr lang="en-US" sz="23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Attachment</a:t>
            </a:r>
            <a:r>
              <a:rPr lang="en-US" sz="23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; </a:t>
            </a:r>
            <a:endParaRPr lang="en-US" sz="23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15000"/>
              </a:lnSpc>
              <a:tabLst>
                <a:tab pos="457200" algn="l"/>
                <a:tab pos="1003935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 - Apex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 the </a:t>
            </a:r>
            <a:r>
              <a:rPr lang="en-US" sz="23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fovea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of the head of the femur.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1003935" algn="l"/>
              </a:tabLst>
            </a:pP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Base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 the transverse acetabular ligament.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262255" algn="l"/>
                <a:tab pos="1003935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Functions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;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carries blood supply to head of the femur. 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D6A1E-27E3-4AC3-BFA7-F5CC5E0C4FEE}"/>
              </a:ext>
            </a:extLst>
          </p:cNvPr>
          <p:cNvSpPr/>
          <p:nvPr/>
        </p:nvSpPr>
        <p:spPr>
          <a:xfrm>
            <a:off x="110836" y="110837"/>
            <a:ext cx="11887200" cy="678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Movements of the hip joint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1- Flexion: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mainly by the psoas major and iliacus.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        -  helped by the sartorius, rectus femoris and pectineus.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2- Extension: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mainly by the gluteus maximus.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                               - helped by the hamstrings.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3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Adduction: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mainly by the adductors longus, brevis and magnus.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                           -  helped by the pectineus and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gracills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4- Abduction: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mainly by the glutei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and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minimus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                         - helped by the tensor fasciae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latae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and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sartorius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5- Medial rotation: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mainly by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the glutei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and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minimus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(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anterior fibers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).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225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		-  helped by the tensor fasciae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latae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6- Lateral rotation: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by 1) Piriformis.	    2)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Obtuartor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internus. 	3) 2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Gemilli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			     4) Quadratus femoris. 	5) Obturator externus.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Circumduction; a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combination of flexion, abduction, extension and adduction done in succession.</a:t>
            </a: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N,B: 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Glutei </a:t>
            </a:r>
            <a:r>
              <a:rPr lang="en-US" sz="2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medius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and </a:t>
            </a:r>
            <a:r>
              <a:rPr lang="en-US" sz="2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minimus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Prevent tilting of the pelvis to the unsupported side when the leg is raised from the ground.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7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owers1_gom3dm.webp">
            <a:extLst>
              <a:ext uri="{FF2B5EF4-FFF2-40B4-BE49-F238E27FC236}">
                <a16:creationId xmlns:a16="http://schemas.microsoft.com/office/drawing/2014/main" id="{B1D389EC-643C-434B-8F90-85BF53E62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9021" b="14101"/>
          <a:stretch/>
        </p:blipFill>
        <p:spPr bwMode="auto">
          <a:xfrm>
            <a:off x="1151734" y="111423"/>
            <a:ext cx="10208993" cy="40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9E4A3-31A6-453C-9BF8-9363FEFE6AA1}"/>
              </a:ext>
            </a:extLst>
          </p:cNvPr>
          <p:cNvSpPr txBox="1"/>
          <p:nvPr/>
        </p:nvSpPr>
        <p:spPr>
          <a:xfrm>
            <a:off x="263237" y="4322618"/>
            <a:ext cx="1146493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Paralysis of the gluteus maximus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muscle leading to difficult in climbing up stairs and rising from the floor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- Gower's sign,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 in Paralysis of the muscle the patient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Cannot stand without support, he rises slowly supporting his hand on his  leg then on his thigh. He climbs on himself</a:t>
            </a:r>
            <a:endParaRPr kumimoji="0" lang="ar-S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FE088-F0C4-469F-BFD6-2FD103713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b="7087"/>
          <a:stretch/>
        </p:blipFill>
        <p:spPr>
          <a:xfrm>
            <a:off x="3639696" y="99776"/>
            <a:ext cx="8552304" cy="6658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61DBA-0AC6-4C07-B685-27BF85F0750F}"/>
              </a:ext>
            </a:extLst>
          </p:cNvPr>
          <p:cNvSpPr txBox="1"/>
          <p:nvPr/>
        </p:nvSpPr>
        <p:spPr>
          <a:xfrm>
            <a:off x="119491" y="1977815"/>
            <a:ext cx="3427440" cy="267765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Positive Trendelenburg’s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the patient is standing on the affected lower limb, Tilting to the opposite normal side</a:t>
            </a:r>
          </a:p>
        </p:txBody>
      </p:sp>
    </p:spTree>
    <p:extLst>
      <p:ext uri="{BB962C8B-B14F-4D97-AF65-F5344CB8AC3E}">
        <p14:creationId xmlns:p14="http://schemas.microsoft.com/office/powerpoint/2010/main" val="41873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Picture 344">
            <a:extLst>
              <a:ext uri="{FF2B5EF4-FFF2-40B4-BE49-F238E27FC236}">
                <a16:creationId xmlns:a16="http://schemas.microsoft.com/office/drawing/2014/main" id="{461620D5-13EE-4DC8-B91C-EDBCCAF19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2704" r="4657" b="6731"/>
          <a:stretch>
            <a:fillRect/>
          </a:stretch>
        </p:blipFill>
        <p:spPr bwMode="auto">
          <a:xfrm>
            <a:off x="3429001" y="381000"/>
            <a:ext cx="5732463" cy="61722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3" name="Rectangle 5">
            <a:extLst>
              <a:ext uri="{FF2B5EF4-FFF2-40B4-BE49-F238E27FC236}">
                <a16:creationId xmlns:a16="http://schemas.microsoft.com/office/drawing/2014/main" id="{CABD6D04-AC26-4421-B673-374EC5C1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1"/>
            <a:ext cx="3511550" cy="7016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Waddling gait</a:t>
            </a:r>
          </a:p>
        </p:txBody>
      </p:sp>
      <p:sp>
        <p:nvSpPr>
          <p:cNvPr id="288774" name="Rectangle 6">
            <a:extLst>
              <a:ext uri="{FF2B5EF4-FFF2-40B4-BE49-F238E27FC236}">
                <a16:creationId xmlns:a16="http://schemas.microsoft.com/office/drawing/2014/main" id="{E05D6B5F-0C48-45B0-BE9D-E05101ED8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00601"/>
            <a:ext cx="339883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Lurching gait</a:t>
            </a:r>
          </a:p>
        </p:txBody>
      </p:sp>
      <p:sp>
        <p:nvSpPr>
          <p:cNvPr id="288775" name="Rectangle 7">
            <a:extLst>
              <a:ext uri="{FF2B5EF4-FFF2-40B4-BE49-F238E27FC236}">
                <a16:creationId xmlns:a16="http://schemas.microsoft.com/office/drawing/2014/main" id="{636433C2-600A-4240-A1D5-09584ECC5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524001"/>
            <a:ext cx="2332038" cy="7016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Bilateral </a:t>
            </a:r>
          </a:p>
        </p:txBody>
      </p:sp>
      <p:sp>
        <p:nvSpPr>
          <p:cNvPr id="288776" name="Rectangle 8">
            <a:extLst>
              <a:ext uri="{FF2B5EF4-FFF2-40B4-BE49-F238E27FC236}">
                <a16:creationId xmlns:a16="http://schemas.microsoft.com/office/drawing/2014/main" id="{B80F6CCC-F3F1-4FFF-98C2-29DA4E79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4724401"/>
            <a:ext cx="2641600" cy="7016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Unilateral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3706814" y="2108201"/>
            <a:ext cx="4752975" cy="182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131959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9806BC87-56EE-46FC-B8F5-EC7FD602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09800"/>
            <a:ext cx="6096000" cy="15240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  <a:alpha val="78000"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threePt" dir="t"/>
          </a:scene3d>
          <a:sp3d extrusionH="20116800" contourW="114300" prstMaterial="matte">
            <a:bevelT w="13500" h="6350" prst="angle"/>
            <a:bevelB w="13500" h="50800" prst="angle"/>
            <a:extrusionClr>
              <a:srgbClr val="66FF33"/>
            </a:extrusionClr>
            <a:contourClr>
              <a:schemeClr val="tx1"/>
            </a:contourClr>
          </a:sp3d>
        </p:spPr>
        <p:txBody>
          <a:bodyPr anchor="ctr">
            <a:flatTx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 Joint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A8CD88F-C8E4-4042-A14C-77A0DE95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l="24562" t="11333" r="35750" b="24806"/>
          <a:stretch>
            <a:fillRect/>
          </a:stretch>
        </p:blipFill>
        <p:spPr bwMode="auto">
          <a:xfrm>
            <a:off x="1524001" y="0"/>
            <a:ext cx="623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1077" name="Rectangle 5">
            <a:extLst>
              <a:ext uri="{FF2B5EF4-FFF2-40B4-BE49-F238E27FC236}">
                <a16:creationId xmlns:a16="http://schemas.microsoft.com/office/drawing/2014/main" id="{2F82AB92-8048-4C5F-9FA6-9A40C733F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"/>
            <a:ext cx="2057400" cy="1143000"/>
          </a:xfrm>
          <a:prstGeom prst="rect">
            <a:avLst/>
          </a:prstGeom>
          <a:solidFill>
            <a:srgbClr val="FF0000">
              <a:alpha val="70195"/>
            </a:srgbClr>
          </a:solidFill>
          <a:ln w="57150" cmpd="thinThick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FF"/>
                </a:solidFill>
                <a:latin typeface="Arial" charset="0"/>
                <a:cs typeface="Arial" charset="0"/>
              </a:rPr>
              <a:t>Type of joint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AE5CA364-C148-44E7-A12D-84F6F35C1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2735452"/>
            <a:ext cx="2974975" cy="156966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99"/>
                </a:solidFill>
                <a:latin typeface="Arial" charset="0"/>
                <a:cs typeface="Arial" charset="0"/>
              </a:rPr>
              <a:t>Typical ball and socket synovial joint</a:t>
            </a:r>
            <a:r>
              <a:rPr lang="ar-SA" sz="3200" b="1">
                <a:solidFill>
                  <a:srgbClr val="FFFF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1079" name="Line 7">
            <a:extLst>
              <a:ext uri="{FF2B5EF4-FFF2-40B4-BE49-F238E27FC236}">
                <a16:creationId xmlns:a16="http://schemas.microsoft.com/office/drawing/2014/main" id="{624F06A6-A21E-4466-A431-E8BC7B28DD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1752600"/>
            <a:ext cx="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6">
            <a:extLst>
              <a:ext uri="{FF2B5EF4-FFF2-40B4-BE49-F238E27FC236}">
                <a16:creationId xmlns:a16="http://schemas.microsoft.com/office/drawing/2014/main" id="{48C2639E-0D0A-4E3E-B452-AB1B1DA25173}"/>
              </a:ext>
            </a:extLst>
          </p:cNvPr>
          <p:cNvSpPr>
            <a:spLocks/>
          </p:cNvSpPr>
          <p:nvPr/>
        </p:nvSpPr>
        <p:spPr bwMode="auto">
          <a:xfrm>
            <a:off x="2819400" y="457200"/>
            <a:ext cx="2490788" cy="520700"/>
          </a:xfrm>
          <a:prstGeom prst="borderCallout1">
            <a:avLst>
              <a:gd name="adj1" fmla="val 21949"/>
              <a:gd name="adj2" fmla="val 103060"/>
              <a:gd name="adj3" fmla="val 609148"/>
              <a:gd name="adj4" fmla="val 106755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Acetabulum</a:t>
            </a:r>
          </a:p>
        </p:txBody>
      </p:sp>
      <p:sp>
        <p:nvSpPr>
          <p:cNvPr id="7" name="AutoShape 22">
            <a:extLst>
              <a:ext uri="{FF2B5EF4-FFF2-40B4-BE49-F238E27FC236}">
                <a16:creationId xmlns:a16="http://schemas.microsoft.com/office/drawing/2014/main" id="{F65A5098-0DDF-492A-9623-905BA828E8C5}"/>
              </a:ext>
            </a:extLst>
          </p:cNvPr>
          <p:cNvSpPr>
            <a:spLocks/>
          </p:cNvSpPr>
          <p:nvPr/>
        </p:nvSpPr>
        <p:spPr bwMode="auto">
          <a:xfrm>
            <a:off x="1752600" y="1600200"/>
            <a:ext cx="2133600" cy="914400"/>
          </a:xfrm>
          <a:prstGeom prst="borderCallout1">
            <a:avLst>
              <a:gd name="adj1" fmla="val 12500"/>
              <a:gd name="adj2" fmla="val 103569"/>
              <a:gd name="adj3" fmla="val 216194"/>
              <a:gd name="adj4" fmla="val 91968"/>
            </a:avLst>
          </a:prstGeom>
          <a:solidFill>
            <a:srgbClr val="00FFFF"/>
          </a:solidFill>
          <a:ln w="57150">
            <a:solidFill>
              <a:srgbClr val="99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the femur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CE49D-9097-488F-ACD2-A82CFD54A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0" t="4243" r="21419" b="65130"/>
          <a:stretch/>
        </p:blipFill>
        <p:spPr>
          <a:xfrm>
            <a:off x="7536873" y="132522"/>
            <a:ext cx="4562362" cy="4841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1702D4-E506-47D4-BA19-FAE762E0E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" t="36353" r="61512" b="47561"/>
          <a:stretch/>
        </p:blipFill>
        <p:spPr>
          <a:xfrm>
            <a:off x="331304" y="210320"/>
            <a:ext cx="4002156" cy="2469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D9B7D-8445-49C8-A964-14F86B9C4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86" t="43836" r="11131" b="38164"/>
          <a:stretch/>
        </p:blipFill>
        <p:spPr>
          <a:xfrm>
            <a:off x="2332382" y="2487510"/>
            <a:ext cx="3326296" cy="4167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F774D2-F0EE-485C-AB96-28D0764089F9}"/>
              </a:ext>
            </a:extLst>
          </p:cNvPr>
          <p:cNvSpPr txBox="1"/>
          <p:nvPr/>
        </p:nvSpPr>
        <p:spPr>
          <a:xfrm>
            <a:off x="3670853" y="2774"/>
            <a:ext cx="347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Attachment of capsule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BF3CA-9E54-474C-9801-3D03C28ECF2C}"/>
              </a:ext>
            </a:extLst>
          </p:cNvPr>
          <p:cNvSpPr txBox="1"/>
          <p:nvPr/>
        </p:nvSpPr>
        <p:spPr>
          <a:xfrm>
            <a:off x="726459" y="4695654"/>
            <a:ext cx="206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Post.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8098B-7B61-4946-95DF-E13B2C77CA86}"/>
              </a:ext>
            </a:extLst>
          </p:cNvPr>
          <p:cNvSpPr txBox="1"/>
          <p:nvPr/>
        </p:nvSpPr>
        <p:spPr>
          <a:xfrm>
            <a:off x="8825948" y="5748599"/>
            <a:ext cx="206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Ant.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98ACC-8D7F-42DC-9664-11F1D2861F07}"/>
              </a:ext>
            </a:extLst>
          </p:cNvPr>
          <p:cNvSpPr txBox="1"/>
          <p:nvPr/>
        </p:nvSpPr>
        <p:spPr>
          <a:xfrm>
            <a:off x="7142923" y="3882886"/>
            <a:ext cx="1364973" cy="1335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746C5-2306-4D89-B986-40ABFE9A7F7D}"/>
              </a:ext>
            </a:extLst>
          </p:cNvPr>
          <p:cNvSpPr txBox="1"/>
          <p:nvPr/>
        </p:nvSpPr>
        <p:spPr>
          <a:xfrm>
            <a:off x="8242852" y="4200939"/>
            <a:ext cx="940905" cy="772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0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356C50-367E-4505-9049-400D8491617D}"/>
              </a:ext>
            </a:extLst>
          </p:cNvPr>
          <p:cNvSpPr/>
          <p:nvPr/>
        </p:nvSpPr>
        <p:spPr>
          <a:xfrm>
            <a:off x="331304" y="0"/>
            <a:ext cx="11860696" cy="600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Attachment of the Capsule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240665" algn="l"/>
                <a:tab pos="2660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I-	 Hip bone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: to the margin of the acetabulum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outside the labrum acetabular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240665" algn="l"/>
                <a:tab pos="2660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2-	Femur: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240665" algn="l"/>
                <a:tab pos="26606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a- Anteriorly,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to the intertrochanteric line.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915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915" algn="r"/>
                <a:tab pos="1187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b- Posteriorly,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to the neck of the femur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one cm medial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to intertrochanteric crest.</a:t>
            </a:r>
          </a:p>
          <a:p>
            <a:pPr marL="81915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915" algn="r"/>
                <a:tab pos="1187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13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24815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915" algn="r"/>
                <a:tab pos="1187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Accordingly,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neck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is partly intracapsular and partly extracapsular.</a:t>
            </a:r>
          </a:p>
          <a:p>
            <a:pPr marL="424815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915" algn="r"/>
                <a:tab pos="1187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The fibers of the capsule are arranged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longitudinally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parallel to the neck of the femur</a:t>
            </a:r>
          </a:p>
          <a:p>
            <a:pPr marL="424815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915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Some of the deep fibers of the capsule are arranged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circularly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around the neck forming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zona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orbcularis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24815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81915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Many of the fibers of the capsule are reflected medially to cover the intracapsular part of the neck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retinacula of the neck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. They keep the bony fragments close together in cases of fractures of the neck of the femur.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43AA2-61F1-4D05-BC9B-E781749765E4}"/>
              </a:ext>
            </a:extLst>
          </p:cNvPr>
          <p:cNvSpPr/>
          <p:nvPr/>
        </p:nvSpPr>
        <p:spPr>
          <a:xfrm>
            <a:off x="165652" y="6213785"/>
            <a:ext cx="11860696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8745" algn="l"/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Synovial membrane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covers all non-articular surfaces inside the capsule as: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20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036D3886-8E31-445C-B0E0-98B2555D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557" y="1295400"/>
            <a:ext cx="7046843" cy="3727174"/>
          </a:xfrm>
          <a:prstGeom prst="rect">
            <a:avLst/>
          </a:prstGeom>
          <a:solidFill>
            <a:srgbClr val="FF3399">
              <a:alpha val="70195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FFFFFF"/>
                </a:solidFill>
                <a:latin typeface="Arial" charset="0"/>
                <a:cs typeface="Arial" charset="0"/>
              </a:rPr>
              <a:t>Ligaments of the hip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DE8758B-BB87-480C-8D66-698529FF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26375" t="10945" r="35834" b="24805"/>
          <a:stretch>
            <a:fillRect/>
          </a:stretch>
        </p:blipFill>
        <p:spPr bwMode="auto">
          <a:xfrm>
            <a:off x="344556" y="0"/>
            <a:ext cx="537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0166" name="AutoShape 6">
            <a:extLst>
              <a:ext uri="{FF2B5EF4-FFF2-40B4-BE49-F238E27FC236}">
                <a16:creationId xmlns:a16="http://schemas.microsoft.com/office/drawing/2014/main" id="{EB84D5ED-DD4E-4897-9472-0F272ABB4F0B}"/>
              </a:ext>
            </a:extLst>
          </p:cNvPr>
          <p:cNvSpPr>
            <a:spLocks/>
          </p:cNvSpPr>
          <p:nvPr/>
        </p:nvSpPr>
        <p:spPr bwMode="auto">
          <a:xfrm>
            <a:off x="4638743" y="2940050"/>
            <a:ext cx="2168525" cy="977900"/>
          </a:xfrm>
          <a:prstGeom prst="borderCallout1">
            <a:avLst>
              <a:gd name="adj1" fmla="val 18227"/>
              <a:gd name="adj2" fmla="val -2866"/>
              <a:gd name="adj3" fmla="val 57428"/>
              <a:gd name="adj4" fmla="val -121035"/>
            </a:avLst>
          </a:prstGeom>
          <a:solidFill>
            <a:srgbClr val="FFFF00"/>
          </a:solidFill>
          <a:ln w="5715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Iliofemoral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ligament 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168" name="AutoShape 8">
            <a:extLst>
              <a:ext uri="{FF2B5EF4-FFF2-40B4-BE49-F238E27FC236}">
                <a16:creationId xmlns:a16="http://schemas.microsoft.com/office/drawing/2014/main" id="{A920BB73-31EA-4237-A897-B27399C55D7D}"/>
              </a:ext>
            </a:extLst>
          </p:cNvPr>
          <p:cNvSpPr>
            <a:spLocks/>
          </p:cNvSpPr>
          <p:nvPr/>
        </p:nvSpPr>
        <p:spPr bwMode="auto">
          <a:xfrm>
            <a:off x="3808481" y="1593333"/>
            <a:ext cx="2998787" cy="1046162"/>
          </a:xfrm>
          <a:prstGeom prst="borderCallout1">
            <a:avLst>
              <a:gd name="adj1" fmla="val 10926"/>
              <a:gd name="adj2" fmla="val -2542"/>
              <a:gd name="adj3" fmla="val 82047"/>
              <a:gd name="adj4" fmla="val -48017"/>
            </a:avLst>
          </a:prstGeom>
          <a:solidFill>
            <a:srgbClr val="00CC00"/>
          </a:solidFill>
          <a:ln w="5715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inferior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iliac spine</a:t>
            </a:r>
          </a:p>
        </p:txBody>
      </p:sp>
      <p:sp>
        <p:nvSpPr>
          <p:cNvPr id="220169" name="AutoShape 9">
            <a:extLst>
              <a:ext uri="{FF2B5EF4-FFF2-40B4-BE49-F238E27FC236}">
                <a16:creationId xmlns:a16="http://schemas.microsoft.com/office/drawing/2014/main" id="{D94C0220-9BD5-4A04-B47E-C2FD29D25A19}"/>
              </a:ext>
            </a:extLst>
          </p:cNvPr>
          <p:cNvSpPr>
            <a:spLocks/>
          </p:cNvSpPr>
          <p:nvPr/>
        </p:nvSpPr>
        <p:spPr bwMode="auto">
          <a:xfrm>
            <a:off x="2938291" y="5565223"/>
            <a:ext cx="3097212" cy="914400"/>
          </a:xfrm>
          <a:prstGeom prst="borderCallout2">
            <a:avLst>
              <a:gd name="adj1" fmla="val 12500"/>
              <a:gd name="adj2" fmla="val -2458"/>
              <a:gd name="adj3" fmla="val 12500"/>
              <a:gd name="adj4" fmla="val -39106"/>
              <a:gd name="adj5" fmla="val -65278"/>
              <a:gd name="adj6" fmla="val -40903"/>
            </a:avLst>
          </a:prstGeom>
          <a:solidFill>
            <a:srgbClr val="F8F8F8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Intertrochanteric 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BEA17-8212-4829-A970-CD48425AB2D8}"/>
              </a:ext>
            </a:extLst>
          </p:cNvPr>
          <p:cNvSpPr txBox="1"/>
          <p:nvPr/>
        </p:nvSpPr>
        <p:spPr>
          <a:xfrm>
            <a:off x="6807268" y="159026"/>
            <a:ext cx="5252210" cy="604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66065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Iliofemoral ligament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algn="justLow">
              <a:lnSpc>
                <a:spcPct val="115000"/>
              </a:lnSpc>
              <a:tabLst>
                <a:tab pos="266065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It is the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strongest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ligament of the body.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Site;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anterior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to the capsule.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Shape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;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Y-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shaped.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Attachment</a:t>
            </a:r>
            <a:r>
              <a:rPr lang="en-US" sz="26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; </a:t>
            </a:r>
            <a:endParaRPr lang="en-US" sz="2600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1- Apex attached to the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anterior inferior iliac spine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6065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2- Two bands are attached to the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intertrochanteric line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79502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Functions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Prevents hyperextension of the hip joint.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6" grpId="0" animBg="1"/>
      <p:bldP spid="220168" grpId="0" animBg="1"/>
      <p:bldP spid="220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C7433AC-99DB-4870-BAEC-22147954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 l="26375" t="10945" r="35834" b="24805"/>
          <a:stretch>
            <a:fillRect/>
          </a:stretch>
        </p:blipFill>
        <p:spPr bwMode="auto">
          <a:xfrm>
            <a:off x="31750" y="0"/>
            <a:ext cx="537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9142" name="AutoShape 6">
            <a:extLst>
              <a:ext uri="{FF2B5EF4-FFF2-40B4-BE49-F238E27FC236}">
                <a16:creationId xmlns:a16="http://schemas.microsoft.com/office/drawing/2014/main" id="{DD81003A-DF0A-437D-BC06-52E2A7931125}"/>
              </a:ext>
            </a:extLst>
          </p:cNvPr>
          <p:cNvSpPr>
            <a:spLocks/>
          </p:cNvSpPr>
          <p:nvPr/>
        </p:nvSpPr>
        <p:spPr bwMode="auto">
          <a:xfrm>
            <a:off x="4122739" y="5220046"/>
            <a:ext cx="2659063" cy="1046162"/>
          </a:xfrm>
          <a:prstGeom prst="borderCallout1">
            <a:avLst>
              <a:gd name="adj1" fmla="val 10926"/>
              <a:gd name="adj2" fmla="val -2866"/>
              <a:gd name="adj3" fmla="val -125928"/>
              <a:gd name="adj4" fmla="val -49899"/>
            </a:avLst>
          </a:prstGeom>
          <a:solidFill>
            <a:srgbClr val="F8F8F8"/>
          </a:solidFill>
          <a:ln w="5715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pubofemoral ligament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9143" name="AutoShape 7">
            <a:extLst>
              <a:ext uri="{FF2B5EF4-FFF2-40B4-BE49-F238E27FC236}">
                <a16:creationId xmlns:a16="http://schemas.microsoft.com/office/drawing/2014/main" id="{FB528047-9B51-4FE0-A4FF-8337875EF864}"/>
              </a:ext>
            </a:extLst>
          </p:cNvPr>
          <p:cNvSpPr>
            <a:spLocks/>
          </p:cNvSpPr>
          <p:nvPr/>
        </p:nvSpPr>
        <p:spPr bwMode="auto">
          <a:xfrm>
            <a:off x="4356445" y="1924671"/>
            <a:ext cx="2659062" cy="1046162"/>
          </a:xfrm>
          <a:prstGeom prst="borderCallout1">
            <a:avLst>
              <a:gd name="adj1" fmla="val 6953"/>
              <a:gd name="adj2" fmla="val -261"/>
              <a:gd name="adj3" fmla="val 131241"/>
              <a:gd name="adj4" fmla="val -55875"/>
            </a:avLst>
          </a:prstGeom>
          <a:solidFill>
            <a:srgbClr val="0066FF"/>
          </a:solidFill>
          <a:ln w="5715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Iliopectineal eminence</a:t>
            </a:r>
            <a:endParaRPr 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146" name="AutoShape 10">
            <a:extLst>
              <a:ext uri="{FF2B5EF4-FFF2-40B4-BE49-F238E27FC236}">
                <a16:creationId xmlns:a16="http://schemas.microsoft.com/office/drawing/2014/main" id="{6632A93C-7992-40EF-84E9-0013EF0FB6C3}"/>
              </a:ext>
            </a:extLst>
          </p:cNvPr>
          <p:cNvSpPr>
            <a:spLocks/>
          </p:cNvSpPr>
          <p:nvPr/>
        </p:nvSpPr>
        <p:spPr bwMode="auto">
          <a:xfrm>
            <a:off x="4122740" y="398531"/>
            <a:ext cx="2892768" cy="934348"/>
          </a:xfrm>
          <a:prstGeom prst="borderCallout1">
            <a:avLst>
              <a:gd name="adj1" fmla="val 18000"/>
              <a:gd name="adj2" fmla="val -2657"/>
              <a:gd name="adj3" fmla="val 342355"/>
              <a:gd name="adj4" fmla="val -62153"/>
            </a:avLst>
          </a:prstGeom>
          <a:solidFill>
            <a:srgbClr val="FF3399"/>
          </a:solidFill>
          <a:ln w="5715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Iliopsoas bursa </a:t>
            </a:r>
            <a:endParaRPr 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68EB1-FDE1-43D6-ADB9-0439AE312DED}"/>
              </a:ext>
            </a:extLst>
          </p:cNvPr>
          <p:cNvSpPr txBox="1"/>
          <p:nvPr/>
        </p:nvSpPr>
        <p:spPr>
          <a:xfrm>
            <a:off x="7222436" y="198783"/>
            <a:ext cx="4747892" cy="6502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tabLst>
                <a:tab pos="0" algn="l"/>
                <a:tab pos="79502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Pubofemoral ligament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795020" algn="l"/>
              </a:tabLst>
            </a:pP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79502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Site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medial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to capsule.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79502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Shape: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triangular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79502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Attachment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; </a:t>
            </a:r>
            <a:endParaRPr lang="en-US" sz="28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79502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1- Hip,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It is attached to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iliopectineal eminence and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superior pubic ramus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28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795020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2- Femur,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in the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intertrochanteric line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228600" algn="l"/>
                <a:tab pos="262255" algn="l"/>
                <a:tab pos="79502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Function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Prevents over abduction of the hip joint.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2E9F3A-4322-4F3C-B5E8-D734231B6C5C}"/>
              </a:ext>
            </a:extLst>
          </p:cNvPr>
          <p:cNvCxnSpPr>
            <a:cxnSpLocks/>
          </p:cNvCxnSpPr>
          <p:nvPr/>
        </p:nvCxnSpPr>
        <p:spPr>
          <a:xfrm flipH="1">
            <a:off x="2955235" y="1937923"/>
            <a:ext cx="1401212" cy="13486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9">
            <a:extLst>
              <a:ext uri="{FF2B5EF4-FFF2-40B4-BE49-F238E27FC236}">
                <a16:creationId xmlns:a16="http://schemas.microsoft.com/office/drawing/2014/main" id="{B74BEF8B-120B-464D-AEB5-433782524379}"/>
              </a:ext>
            </a:extLst>
          </p:cNvPr>
          <p:cNvSpPr>
            <a:spLocks/>
          </p:cNvSpPr>
          <p:nvPr/>
        </p:nvSpPr>
        <p:spPr bwMode="auto">
          <a:xfrm>
            <a:off x="119409" y="5809008"/>
            <a:ext cx="3097212" cy="914400"/>
          </a:xfrm>
          <a:prstGeom prst="borderCallout2">
            <a:avLst>
              <a:gd name="adj1" fmla="val -2651"/>
              <a:gd name="adj2" fmla="val 22145"/>
              <a:gd name="adj3" fmla="val -35985"/>
              <a:gd name="adj4" fmla="val 10994"/>
              <a:gd name="adj5" fmla="val -91036"/>
              <a:gd name="adj6" fmla="val 41852"/>
            </a:avLst>
          </a:prstGeom>
          <a:solidFill>
            <a:srgbClr val="F8F8F8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Intertrochanteric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  <p:bldP spid="219143" grpId="0" animBg="1"/>
      <p:bldP spid="21914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B87061A-BC26-49A6-83F4-C0234711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4480" t="12195" r="33937" b="24806"/>
          <a:stretch>
            <a:fillRect/>
          </a:stretch>
        </p:blipFill>
        <p:spPr bwMode="auto">
          <a:xfrm>
            <a:off x="153987" y="-23812"/>
            <a:ext cx="5942013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3123" name="AutoShape 3">
            <a:extLst>
              <a:ext uri="{FF2B5EF4-FFF2-40B4-BE49-F238E27FC236}">
                <a16:creationId xmlns:a16="http://schemas.microsoft.com/office/drawing/2014/main" id="{4B18F9B6-2F87-4AFE-BF96-B6CD595DB99B}"/>
              </a:ext>
            </a:extLst>
          </p:cNvPr>
          <p:cNvSpPr>
            <a:spLocks/>
          </p:cNvSpPr>
          <p:nvPr/>
        </p:nvSpPr>
        <p:spPr bwMode="auto">
          <a:xfrm>
            <a:off x="153987" y="5005941"/>
            <a:ext cx="2659063" cy="1046162"/>
          </a:xfrm>
          <a:prstGeom prst="borderCallout1">
            <a:avLst>
              <a:gd name="adj1" fmla="val 10926"/>
              <a:gd name="adj2" fmla="val 102866"/>
              <a:gd name="adj3" fmla="val -187565"/>
              <a:gd name="adj4" fmla="val 107731"/>
            </a:avLst>
          </a:prstGeom>
          <a:solidFill>
            <a:srgbClr val="00CC00"/>
          </a:solidFill>
          <a:ln w="57150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ischiofemoral</a:t>
            </a:r>
            <a:r>
              <a:rPr lang="en-US" sz="28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ligament 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C92457-B543-4BE9-BF3D-E1487D95BC0B}"/>
              </a:ext>
            </a:extLst>
          </p:cNvPr>
          <p:cNvSpPr/>
          <p:nvPr/>
        </p:nvSpPr>
        <p:spPr>
          <a:xfrm>
            <a:off x="4114800" y="2286000"/>
            <a:ext cx="2286000" cy="228600"/>
          </a:xfrm>
          <a:custGeom>
            <a:avLst/>
            <a:gdLst>
              <a:gd name="connsiteX0" fmla="*/ 0 w 2544336"/>
              <a:gd name="connsiteY0" fmla="*/ 0 h 380999"/>
              <a:gd name="connsiteX1" fmla="*/ 535258 w 2544336"/>
              <a:gd name="connsiteY1" fmla="*/ 66907 h 380999"/>
              <a:gd name="connsiteX2" fmla="*/ 1003610 w 2544336"/>
              <a:gd name="connsiteY2" fmla="*/ 234175 h 380999"/>
              <a:gd name="connsiteX3" fmla="*/ 1438507 w 2544336"/>
              <a:gd name="connsiteY3" fmla="*/ 334536 h 380999"/>
              <a:gd name="connsiteX4" fmla="*/ 1906858 w 2544336"/>
              <a:gd name="connsiteY4" fmla="*/ 367990 h 380999"/>
              <a:gd name="connsiteX5" fmla="*/ 2442117 w 2544336"/>
              <a:gd name="connsiteY5" fmla="*/ 379141 h 380999"/>
              <a:gd name="connsiteX6" fmla="*/ 2520175 w 2544336"/>
              <a:gd name="connsiteY6" fmla="*/ 356839 h 38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4336" h="380999">
                <a:moveTo>
                  <a:pt x="0" y="0"/>
                </a:moveTo>
                <a:cubicBezTo>
                  <a:pt x="183995" y="13939"/>
                  <a:pt x="367990" y="27878"/>
                  <a:pt x="535258" y="66907"/>
                </a:cubicBezTo>
                <a:cubicBezTo>
                  <a:pt x="702526" y="105936"/>
                  <a:pt x="853069" y="189570"/>
                  <a:pt x="1003610" y="234175"/>
                </a:cubicBezTo>
                <a:cubicBezTo>
                  <a:pt x="1154151" y="278780"/>
                  <a:pt x="1287966" y="312234"/>
                  <a:pt x="1438507" y="334536"/>
                </a:cubicBezTo>
                <a:cubicBezTo>
                  <a:pt x="1589048" y="356839"/>
                  <a:pt x="1739590" y="360556"/>
                  <a:pt x="1906858" y="367990"/>
                </a:cubicBezTo>
                <a:cubicBezTo>
                  <a:pt x="2074126" y="375424"/>
                  <a:pt x="2339898" y="380999"/>
                  <a:pt x="2442117" y="379141"/>
                </a:cubicBezTo>
                <a:cubicBezTo>
                  <a:pt x="2544336" y="377283"/>
                  <a:pt x="2532255" y="367061"/>
                  <a:pt x="2520175" y="356839"/>
                </a:cubicBez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72F195-F241-4043-B958-F65F9ED82F52}"/>
              </a:ext>
            </a:extLst>
          </p:cNvPr>
          <p:cNvSpPr txBox="1"/>
          <p:nvPr/>
        </p:nvSpPr>
        <p:spPr>
          <a:xfrm>
            <a:off x="6773863" y="198783"/>
            <a:ext cx="5418137" cy="5152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62255" algn="l"/>
                <a:tab pos="100393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Ischiofemoral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ligament: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262255" algn="l"/>
                <a:tab pos="1003935" algn="l"/>
              </a:tabLst>
            </a:pP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262255" algn="l"/>
                <a:tab pos="1003935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Site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;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on the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back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of the capsule.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262255" algn="l"/>
                <a:tab pos="1003935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Shape: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spiral ligament 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13"/>
            </a:endParaRPr>
          </a:p>
          <a:p>
            <a:pPr marL="2286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262255" algn="l"/>
                <a:tab pos="1003935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Attachment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457200" algn="l"/>
                <a:tab pos="1003935" algn="l"/>
              </a:tabLst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1- Hip,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of the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ischium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457200" algn="l"/>
                <a:tab pos="1003935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2- Femur,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to the greater trochanter. 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E38D1C9E-DEEE-4C37-B135-1D59302E2347}"/>
              </a:ext>
            </a:extLst>
          </p:cNvPr>
          <p:cNvSpPr>
            <a:spLocks/>
          </p:cNvSpPr>
          <p:nvPr/>
        </p:nvSpPr>
        <p:spPr bwMode="auto">
          <a:xfrm>
            <a:off x="4114800" y="522168"/>
            <a:ext cx="2286000" cy="914400"/>
          </a:xfrm>
          <a:prstGeom prst="borderCallout2">
            <a:avLst>
              <a:gd name="adj1" fmla="val 12500"/>
              <a:gd name="adj2" fmla="val -2458"/>
              <a:gd name="adj3" fmla="val 95833"/>
              <a:gd name="adj4" fmla="val -18500"/>
              <a:gd name="adj5" fmla="val 233207"/>
              <a:gd name="adj6" fmla="val 40309"/>
            </a:avLst>
          </a:prstGeom>
          <a:solidFill>
            <a:srgbClr val="F8F8F8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trochanter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8155</TotalTime>
  <Words>771</Words>
  <Application>Microsoft Office PowerPoint</Application>
  <PresentationFormat>Widescreen</PresentationFormat>
  <Paragraphs>110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Impact</vt:lpstr>
      <vt:lpstr>Times New Roman</vt:lpstr>
      <vt:lpstr>Wingdings</vt:lpstr>
      <vt:lpstr>Default Design</vt:lpstr>
      <vt:lpstr>3_Default Design</vt:lpstr>
      <vt:lpstr>5_Default Design</vt:lpstr>
      <vt:lpstr>6_Default Design</vt:lpstr>
      <vt:lpstr>7_Office Theme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157</cp:revision>
  <dcterms:created xsi:type="dcterms:W3CDTF">2018-09-15T17:41:42Z</dcterms:created>
  <dcterms:modified xsi:type="dcterms:W3CDTF">2020-02-05T19:24:59Z</dcterms:modified>
</cp:coreProperties>
</file>