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9" r:id="rId7"/>
    <p:sldId id="264" r:id="rId8"/>
    <p:sldId id="262" r:id="rId9"/>
    <p:sldId id="260" r:id="rId10"/>
    <p:sldId id="261" r:id="rId11"/>
    <p:sldId id="265" r:id="rId12"/>
    <p:sldId id="270" r:id="rId13"/>
    <p:sldId id="263" r:id="rId14"/>
    <p:sldId id="266" r:id="rId15"/>
    <p:sldId id="268" r:id="rId16"/>
    <p:sldId id="267" r:id="rId17"/>
    <p:sldId id="269" r:id="rId18"/>
    <p:sldId id="273" r:id="rId19"/>
    <p:sldId id="274" r:id="rId20"/>
    <p:sldId id="272" r:id="rId21"/>
    <p:sldId id="271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viewProps" Target="view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jpe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63865" y="1262529"/>
            <a:ext cx="7197726" cy="2421464"/>
          </a:xfrm>
        </p:spPr>
        <p:txBody>
          <a:bodyPr/>
          <a:lstStyle/>
          <a:p>
            <a:r>
              <a:rPr lang="en-US" dirty="0"/>
              <a:t>Cirrhosis and cholestasis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4731" y="5208692"/>
            <a:ext cx="7197726" cy="1405467"/>
          </a:xfrm>
        </p:spPr>
        <p:txBody>
          <a:bodyPr/>
          <a:lstStyle/>
          <a:p>
            <a:r>
              <a:rPr lang="en-US" dirty="0" err="1"/>
              <a:t>Dr.eman</a:t>
            </a:r>
            <a:r>
              <a:rPr lang="en-US" dirty="0"/>
              <a:t> </a:t>
            </a:r>
            <a:r>
              <a:rPr lang="en-US" dirty="0" err="1"/>
              <a:t>Krieshan,m.d</a:t>
            </a:r>
            <a:r>
              <a:rPr lang="en-US" dirty="0"/>
              <a:t>.</a:t>
            </a:r>
          </a:p>
          <a:p>
            <a:r>
              <a:rPr lang="en-US" dirty="0"/>
              <a:t>7-4-2022.</a:t>
            </a:r>
          </a:p>
        </p:txBody>
      </p:sp>
      <p:pic>
        <p:nvPicPr>
          <p:cNvPr id="1026" name="Picture 2" descr="Liver problems - Symptoms and causes - Mayo Cli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524" y="1088009"/>
            <a:ext cx="4066029" cy="335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histopathology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112" t="37649" r="25681" b="29613"/>
          <a:stretch/>
        </p:blipFill>
        <p:spPr>
          <a:xfrm>
            <a:off x="7920520" y="178676"/>
            <a:ext cx="4155367" cy="31596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6057" y="235064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*diffuse transformation of the entire liver into regenerative parenchymal nodules surrounded by fibrous bands.</a:t>
            </a:r>
          </a:p>
          <a:p>
            <a:endParaRPr lang="en-US" sz="2000" dirty="0"/>
          </a:p>
          <a:p>
            <a:r>
              <a:rPr lang="en-US" sz="2000" dirty="0"/>
              <a:t>* </a:t>
            </a:r>
            <a:r>
              <a:rPr lang="en-US" sz="2000" dirty="0" err="1"/>
              <a:t>ductular</a:t>
            </a:r>
            <a:r>
              <a:rPr lang="en-US" sz="2000" dirty="0"/>
              <a:t> reactions.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* (Masson trichrome stain) highlights these fibrous septa.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128" t="33681" r="50000" b="34573"/>
          <a:stretch/>
        </p:blipFill>
        <p:spPr>
          <a:xfrm>
            <a:off x="7920520" y="3628479"/>
            <a:ext cx="4155367" cy="31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06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1" y="130629"/>
            <a:ext cx="10131425" cy="1456267"/>
          </a:xfrm>
        </p:spPr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989389"/>
            <a:ext cx="10131425" cy="3649133"/>
          </a:xfrm>
        </p:spPr>
        <p:txBody>
          <a:bodyPr>
            <a:normAutofit/>
          </a:bodyPr>
          <a:lstStyle/>
          <a:p>
            <a:r>
              <a:rPr lang="en-US" sz="2000" dirty="0"/>
              <a:t>1. 40% of individuals with cirrhosis are asymptomatic until the most advanced stages of the disease. </a:t>
            </a:r>
          </a:p>
          <a:p>
            <a:r>
              <a:rPr lang="en-US" sz="2000" dirty="0"/>
              <a:t>2. Non specific symptoms such as anorexia, weight loss, weakness.</a:t>
            </a:r>
          </a:p>
          <a:p>
            <a:r>
              <a:rPr lang="en-US" sz="2000" dirty="0"/>
              <a:t>3. signs and symptoms of liver failure </a:t>
            </a:r>
            <a:r>
              <a:rPr lang="en-US" sz="2000" dirty="0" err="1"/>
              <a:t>e.g</a:t>
            </a:r>
            <a:r>
              <a:rPr lang="en-US" sz="2000" dirty="0"/>
              <a:t> Jaundice, encephalopathy, and coagulopathy.</a:t>
            </a:r>
          </a:p>
          <a:p>
            <a:r>
              <a:rPr lang="en-US" sz="2000" dirty="0"/>
              <a:t>4. Pruritus, portal </a:t>
            </a:r>
            <a:r>
              <a:rPr lang="en-US" sz="2000" dirty="0" err="1"/>
              <a:t>hypertention</a:t>
            </a:r>
            <a:r>
              <a:rPr lang="en-US" sz="2000" dirty="0"/>
              <a:t>.</a:t>
            </a:r>
          </a:p>
        </p:txBody>
      </p:sp>
      <p:sp>
        <p:nvSpPr>
          <p:cNvPr id="4" name="AutoShape 2" descr="Jaundice - Pre, Intra, Post-hepatic - Management - TeachMeSurge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597" t="16815" r="2479" b="33780"/>
          <a:stretch/>
        </p:blipFill>
        <p:spPr>
          <a:xfrm>
            <a:off x="307975" y="3981175"/>
            <a:ext cx="3643085" cy="2740568"/>
          </a:xfrm>
          <a:prstGeom prst="rect">
            <a:avLst/>
          </a:prstGeom>
        </p:spPr>
      </p:pic>
      <p:pic>
        <p:nvPicPr>
          <p:cNvPr id="5124" name="Picture 4" descr="Bruising on the hand should alert the dentist to a bleeding problem | 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4241796"/>
            <a:ext cx="34290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isseminated Intravascular Coagulation (DIC) | Geeky Med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12" y="4397829"/>
            <a:ext cx="3659295" cy="178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93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159" t="14565" r="50873" b="15095"/>
          <a:stretch/>
        </p:blipFill>
        <p:spPr>
          <a:xfrm>
            <a:off x="6803757" y="118869"/>
            <a:ext cx="4277532" cy="65144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6278" y="172648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Major clinical consequences of portal hypertension in the setting of cirrhosis.</a:t>
            </a:r>
          </a:p>
        </p:txBody>
      </p:sp>
    </p:spTree>
    <p:extLst>
      <p:ext uri="{BB962C8B-B14F-4D97-AF65-F5344CB8AC3E}">
        <p14:creationId xmlns:p14="http://schemas.microsoft.com/office/powerpoint/2010/main" val="363091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30" y="26345"/>
            <a:ext cx="10131425" cy="3649133"/>
          </a:xfrm>
        </p:spPr>
        <p:txBody>
          <a:bodyPr/>
          <a:lstStyle/>
          <a:p>
            <a:r>
              <a:rPr lang="en-US" sz="2400" dirty="0"/>
              <a:t>5. </a:t>
            </a:r>
            <a:r>
              <a:rPr lang="en-US" sz="2400" dirty="0" err="1"/>
              <a:t>Hyperestrogenemia</a:t>
            </a:r>
            <a:r>
              <a:rPr lang="en-US" sz="2400" dirty="0"/>
              <a:t>:</a:t>
            </a:r>
          </a:p>
          <a:p>
            <a:r>
              <a:rPr lang="en-US" sz="2400" dirty="0"/>
              <a:t> due to impaired estrogen metabolism in male patients with chronic liver failure can give rise to palmar erythema (a reflection of local vasodilatation) and spider </a:t>
            </a:r>
            <a:r>
              <a:rPr lang="en-US" sz="2400" dirty="0" err="1"/>
              <a:t>angiomas</a:t>
            </a:r>
            <a:r>
              <a:rPr lang="en-US" sz="2400" dirty="0"/>
              <a:t> of the skin.</a:t>
            </a:r>
          </a:p>
          <a:p>
            <a:r>
              <a:rPr lang="en-US" sz="2400" dirty="0"/>
              <a:t> Such male </a:t>
            </a:r>
            <a:r>
              <a:rPr lang="en-US" sz="2400" dirty="0" err="1"/>
              <a:t>hyperestrogenemia</a:t>
            </a:r>
            <a:r>
              <a:rPr lang="en-US" sz="2400" dirty="0"/>
              <a:t> also leads to hypogonadism and gynecomastia</a:t>
            </a:r>
            <a:r>
              <a:rPr lang="en-US" dirty="0"/>
              <a:t>.</a:t>
            </a:r>
          </a:p>
          <a:p>
            <a:r>
              <a:rPr lang="en-US" sz="2400" dirty="0"/>
              <a:t>6.  hepatocellular carcinoma (HCC).</a:t>
            </a:r>
          </a:p>
        </p:txBody>
      </p:sp>
      <p:pic>
        <p:nvPicPr>
          <p:cNvPr id="7170" name="Picture 2" descr="Palmar Erythema: Symptoms, Causes, Treatment ,and 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8" y="3675478"/>
            <a:ext cx="4306026" cy="241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pider angioma causes, symptoms, diagnosis &amp; spider angioma treat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7" y="3675478"/>
            <a:ext cx="4867594" cy="290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87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56" y="245991"/>
            <a:ext cx="10131425" cy="1456267"/>
          </a:xfrm>
        </p:spPr>
        <p:txBody>
          <a:bodyPr/>
          <a:lstStyle/>
          <a:p>
            <a:r>
              <a:rPr lang="en-US" dirty="0"/>
              <a:t> cholestasis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56" y="614053"/>
            <a:ext cx="8336453" cy="3344907"/>
          </a:xfrm>
        </p:spPr>
        <p:txBody>
          <a:bodyPr>
            <a:noAutofit/>
          </a:bodyPr>
          <a:lstStyle/>
          <a:p>
            <a:pPr fontAlgn="base"/>
            <a:r>
              <a:rPr lang="en-US" sz="2000" dirty="0"/>
              <a:t>Cholestasis is a condition caused by extrahepatic or intrahepatic obstruction of bile channels or by defects in hepatocyte bile secretion.</a:t>
            </a:r>
          </a:p>
          <a:p>
            <a:pPr fontAlgn="base"/>
            <a:endParaRPr lang="en-US" sz="2000" dirty="0"/>
          </a:p>
        </p:txBody>
      </p:sp>
      <p:pic>
        <p:nvPicPr>
          <p:cNvPr id="9220" name="Picture 4" descr="Bile secretion and enterohepatic circulation | Osm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1" y="2914356"/>
            <a:ext cx="6552406" cy="368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478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44" y="1503437"/>
            <a:ext cx="10131425" cy="3649133"/>
          </a:xfrm>
        </p:spPr>
        <p:txBody>
          <a:bodyPr>
            <a:noAutofit/>
          </a:bodyPr>
          <a:lstStyle/>
          <a:p>
            <a:pPr fontAlgn="base"/>
            <a:r>
              <a:rPr lang="en-US" sz="2400" dirty="0"/>
              <a:t>Patients may have :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dirty="0"/>
              <a:t>Jaundice.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dirty="0"/>
              <a:t>Pruritus.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dirty="0"/>
              <a:t>skin xanthomas (focal accumulation of cholesterol).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dirty="0"/>
              <a:t>symptoms related to intestinal malabsorption, including</a:t>
            </a:r>
          </a:p>
          <a:p>
            <a:pPr marL="0" indent="0" fontAlgn="base">
              <a:buNone/>
            </a:pPr>
            <a:r>
              <a:rPr lang="en-US" sz="2400" dirty="0"/>
              <a:t> nutritional deficiencies of the fat-soluble vitamins A, D, or K.</a:t>
            </a:r>
          </a:p>
          <a:p>
            <a:pPr marL="0" indent="0" fontAlgn="base">
              <a:buNone/>
            </a:pPr>
            <a:endParaRPr lang="en-US" sz="2400" dirty="0"/>
          </a:p>
          <a:p>
            <a:pPr marL="0" indent="0" fontAlgn="base">
              <a:buNone/>
            </a:pPr>
            <a:r>
              <a:rPr lang="en-US" sz="2400" dirty="0"/>
              <a:t>Lab: </a:t>
            </a:r>
          </a:p>
          <a:p>
            <a:pPr marL="0" indent="0" fontAlgn="base">
              <a:buNone/>
            </a:pPr>
            <a:r>
              <a:rPr lang="en-US" sz="2400" dirty="0"/>
              <a:t>elevated serum alkaline phosphatase and</a:t>
            </a:r>
          </a:p>
          <a:p>
            <a:pPr marL="0" indent="0" fontAlgn="base">
              <a:buNone/>
            </a:pPr>
            <a:r>
              <a:rPr lang="en-US" sz="2400" dirty="0"/>
              <a:t> </a:t>
            </a:r>
            <a:r>
              <a:rPr lang="el-GR" sz="2400" dirty="0"/>
              <a:t>γ-</a:t>
            </a:r>
            <a:r>
              <a:rPr lang="en-US" sz="2400" dirty="0" err="1"/>
              <a:t>glutamyl</a:t>
            </a:r>
            <a:r>
              <a:rPr lang="en-US" sz="2400" dirty="0"/>
              <a:t> </a:t>
            </a:r>
            <a:r>
              <a:rPr lang="en-US" sz="2400" dirty="0" err="1"/>
              <a:t>transpeptidase</a:t>
            </a:r>
            <a:r>
              <a:rPr lang="en-US" sz="2400" dirty="0"/>
              <a:t> (GGT),</a:t>
            </a:r>
          </a:p>
        </p:txBody>
      </p:sp>
      <p:pic>
        <p:nvPicPr>
          <p:cNvPr id="4" name="Picture 2" descr="Xanthomatosis Picture Image on MedicineNe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173" y="3682371"/>
            <a:ext cx="4628827" cy="314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23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31425" cy="1456267"/>
          </a:xfrm>
        </p:spPr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3333"/>
            <a:ext cx="11800114" cy="4513942"/>
          </a:xfrm>
        </p:spPr>
        <p:txBody>
          <a:bodyPr>
            <a:normAutofit/>
          </a:bodyPr>
          <a:lstStyle/>
          <a:p>
            <a:pPr fontAlgn="base"/>
            <a:r>
              <a:rPr lang="en-US" sz="2400" dirty="0"/>
              <a:t>Most typically seen in biliary disease (primary </a:t>
            </a:r>
            <a:r>
              <a:rPr lang="en-US" sz="2400" dirty="0" err="1"/>
              <a:t>sclerosing</a:t>
            </a:r>
            <a:r>
              <a:rPr lang="en-US" sz="2400" dirty="0"/>
              <a:t> cholangitis, primary biliary cirrhosis) .</a:t>
            </a:r>
          </a:p>
          <a:p>
            <a:pPr fontAlgn="base"/>
            <a:r>
              <a:rPr lang="en-US" sz="2400" dirty="0"/>
              <a:t>drug induced liver injury.</a:t>
            </a:r>
          </a:p>
          <a:p>
            <a:pPr fontAlgn="base"/>
            <a:r>
              <a:rPr lang="en-US" sz="2400" dirty="0"/>
              <a:t> pregnancy.</a:t>
            </a:r>
          </a:p>
          <a:p>
            <a:pPr fontAlgn="base"/>
            <a:r>
              <a:rPr lang="en-US" sz="2400" dirty="0"/>
              <a:t>benign familial recurrent cholestasis</a:t>
            </a:r>
          </a:p>
        </p:txBody>
      </p:sp>
      <p:pic>
        <p:nvPicPr>
          <p:cNvPr id="10242" name="Picture 2" descr="Cholestatic Liver Disease | Dr. Bipin Vibh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3" y="2774448"/>
            <a:ext cx="4798332" cy="36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81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b="1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dirty="0"/>
              <a:t>Bile is produced in hepatocytes and flows as follows:</a:t>
            </a:r>
          </a:p>
          <a:p>
            <a:pPr fontAlgn="base"/>
            <a:r>
              <a:rPr lang="en-US" sz="2400" dirty="0"/>
              <a:t> hepatocyte canaliculi → canals of </a:t>
            </a:r>
            <a:r>
              <a:rPr lang="en-US" sz="2400" dirty="0" err="1"/>
              <a:t>Hering</a:t>
            </a:r>
            <a:r>
              <a:rPr lang="en-US" sz="2400" dirty="0"/>
              <a:t> → bile </a:t>
            </a:r>
            <a:r>
              <a:rPr lang="en-US" sz="2400" dirty="0" err="1"/>
              <a:t>ductules</a:t>
            </a:r>
            <a:r>
              <a:rPr lang="en-US" sz="2400" dirty="0"/>
              <a:t> → interlobular bile ducts → larger bile ducts → duodenum</a:t>
            </a:r>
          </a:p>
          <a:p>
            <a:pPr fontAlgn="base"/>
            <a:r>
              <a:rPr lang="en-US" sz="2400" dirty="0"/>
              <a:t>Injury or obstruction at any point along biliary flow can lead to cholestasis</a:t>
            </a:r>
          </a:p>
        </p:txBody>
      </p:sp>
    </p:spTree>
    <p:extLst>
      <p:ext uri="{BB962C8B-B14F-4D97-AF65-F5344CB8AC3E}">
        <p14:creationId xmlns:p14="http://schemas.microsoft.com/office/powerpoint/2010/main" val="3018569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48" y="191146"/>
            <a:ext cx="10131425" cy="1456267"/>
          </a:xfrm>
        </p:spPr>
        <p:txBody>
          <a:bodyPr/>
          <a:lstStyle/>
          <a:p>
            <a:r>
              <a:rPr lang="en-US" dirty="0"/>
              <a:t>histopathology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28" y="1046852"/>
            <a:ext cx="10131425" cy="3649133"/>
          </a:xfrm>
        </p:spPr>
        <p:txBody>
          <a:bodyPr>
            <a:normAutofit/>
          </a:bodyPr>
          <a:lstStyle/>
          <a:p>
            <a:r>
              <a:rPr lang="en-US" sz="2400" dirty="0"/>
              <a:t>accumulation of bile pigment within the hepatic parenchyma.</a:t>
            </a:r>
          </a:p>
          <a:p>
            <a:r>
              <a:rPr lang="en-US" sz="2400" dirty="0"/>
              <a:t>Rupture of canaliculi leads to extravasation of bile, which is quickly phagocytosed by </a:t>
            </a:r>
            <a:r>
              <a:rPr lang="en-US" sz="2400" dirty="0" err="1"/>
              <a:t>Kupffer</a:t>
            </a:r>
            <a:r>
              <a:rPr lang="en-US" sz="2400" dirty="0"/>
              <a:t> cells.</a:t>
            </a:r>
          </a:p>
          <a:p>
            <a:r>
              <a:rPr lang="en-US" sz="2400" dirty="0"/>
              <a:t>feathery degeneration:</a:t>
            </a:r>
          </a:p>
          <a:p>
            <a:r>
              <a:rPr lang="en-US" sz="2400" dirty="0"/>
              <a:t>Droplets of bile pigment  accumulate within hepatocytes, give them foamy appearance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675" t="49946" r="25859" b="17003"/>
          <a:stretch/>
        </p:blipFill>
        <p:spPr>
          <a:xfrm>
            <a:off x="8601559" y="3993516"/>
            <a:ext cx="3494277" cy="276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38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Causes: a. Bile Duct Obstruction.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2142067"/>
            <a:ext cx="10367283" cy="4287762"/>
          </a:xfrm>
        </p:spPr>
        <p:txBody>
          <a:bodyPr>
            <a:normAutofit/>
          </a:bodyPr>
          <a:lstStyle/>
          <a:p>
            <a:r>
              <a:rPr lang="en-US" sz="2000" dirty="0"/>
              <a:t>The most common cause of bile duct obstruction in adults is: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 extrahepatic </a:t>
            </a:r>
            <a:r>
              <a:rPr lang="en-US" sz="2000" dirty="0" err="1"/>
              <a:t>cholelithiasis</a:t>
            </a:r>
            <a:r>
              <a:rPr lang="en-US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malignant obstructions.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postsurgical strictures.</a:t>
            </a:r>
          </a:p>
          <a:p>
            <a:endParaRPr lang="en-US" sz="2000" dirty="0"/>
          </a:p>
          <a:p>
            <a:r>
              <a:rPr lang="en-US" sz="2000" dirty="0"/>
              <a:t> Obstructive conditions in children include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biliary atresia.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cystic fibrosis.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/>
              <a:t>choledochal</a:t>
            </a:r>
            <a:r>
              <a:rPr lang="en-US" sz="2000" dirty="0"/>
              <a:t> cysts</a:t>
            </a:r>
          </a:p>
        </p:txBody>
      </p:sp>
      <p:pic>
        <p:nvPicPr>
          <p:cNvPr id="12290" name="Picture 2" descr="Laparoscopic Cholecystectomy | Gallbladder Surgery Kochi - Lakesh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415" y="2904188"/>
            <a:ext cx="4951843" cy="278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58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ver | anatomy |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620" y="3174274"/>
            <a:ext cx="4902614" cy="231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90170" y="622665"/>
            <a:ext cx="100003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The normal adult liver weighs 1400 to 1600 gm. It has a dual blood supply, with the portal vein providing 60% to 70% of hepatic blood flow and the hepatic artery supplying the remaining 30% to 40%.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Portal tract?</a:t>
            </a:r>
          </a:p>
        </p:txBody>
      </p:sp>
      <p:pic>
        <p:nvPicPr>
          <p:cNvPr id="2050" name="Picture 2" descr="Gross Description -- Cas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2547007"/>
            <a:ext cx="4442551" cy="3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074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Neonatal Cholestasis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Prolonged conjugated hyperbilirubinemia in the neonate, termed neonatal cholestasis.</a:t>
            </a:r>
          </a:p>
          <a:p>
            <a:endParaRPr lang="en-US" dirty="0"/>
          </a:p>
          <a:p>
            <a:r>
              <a:rPr lang="en-US" dirty="0"/>
              <a:t>The major conditions causing it are:</a:t>
            </a:r>
          </a:p>
          <a:p>
            <a:r>
              <a:rPr lang="en-US" dirty="0"/>
              <a:t> (1) cholangiopathies, primarily biliary atresia .(complete or partial obstruction of the extrahepatic biliary tree that occurs within the first 3 months of life.)</a:t>
            </a:r>
          </a:p>
          <a:p>
            <a:r>
              <a:rPr lang="en-US" dirty="0"/>
              <a:t> (2) a variety of disorders causing conjugated hyperbilirubinemia in the neonate, collectively referred to as neonatal hepatitis</a:t>
            </a:r>
          </a:p>
        </p:txBody>
      </p:sp>
    </p:spTree>
    <p:extLst>
      <p:ext uri="{BB962C8B-B14F-4D97-AF65-F5344CB8AC3E}">
        <p14:creationId xmlns:p14="http://schemas.microsoft.com/office/powerpoint/2010/main" val="2277637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Primary Biliary Cholangitis.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596416"/>
            <a:ext cx="10255523" cy="5174343"/>
          </a:xfrm>
        </p:spPr>
        <p:txBody>
          <a:bodyPr/>
          <a:lstStyle/>
          <a:p>
            <a:r>
              <a:rPr lang="en-US" dirty="0"/>
              <a:t>autoimmune disease (Anti-mitochondrial antibodies) whose primary feature is </a:t>
            </a:r>
            <a:r>
              <a:rPr lang="en-US" dirty="0" err="1"/>
              <a:t>nonsuppurative</a:t>
            </a:r>
            <a:r>
              <a:rPr lang="en-US" dirty="0"/>
              <a:t>, inflammatory destruction of small- and medium-sized intrahepatic bile ducts. </a:t>
            </a:r>
          </a:p>
          <a:p>
            <a:r>
              <a:rPr lang="en-US" b="1" dirty="0"/>
              <a:t>Occur in </a:t>
            </a:r>
            <a:r>
              <a:rPr lang="en-US" dirty="0"/>
              <a:t>middle-age women, with a female-to-male ratio of 6:1. Its peak incidence is between 40 and 50 years of age.</a:t>
            </a:r>
          </a:p>
          <a:p>
            <a:r>
              <a:rPr lang="en-US" b="1" dirty="0"/>
              <a:t>Histology:</a:t>
            </a:r>
          </a:p>
          <a:p>
            <a:r>
              <a:rPr lang="en-US" dirty="0"/>
              <a:t>Dense lymphocytic infiltrate in portal tracts with granulomatous destruction and loss of medium sized interlobular bile ducts, focal and variable within the liver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243" t="15447" r="28381" b="21875"/>
          <a:stretch/>
        </p:blipFill>
        <p:spPr>
          <a:xfrm>
            <a:off x="8412480" y="3856616"/>
            <a:ext cx="3779520" cy="30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97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d. Primary </a:t>
            </a:r>
            <a:r>
              <a:rPr lang="en-US" dirty="0" err="1"/>
              <a:t>Sclerosing</a:t>
            </a:r>
            <a:r>
              <a:rPr lang="en-US" dirty="0"/>
              <a:t> Cholangitis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84" y="609600"/>
            <a:ext cx="10131425" cy="3649133"/>
          </a:xfrm>
        </p:spPr>
        <p:txBody>
          <a:bodyPr>
            <a:normAutofit/>
          </a:bodyPr>
          <a:lstStyle/>
          <a:p>
            <a:r>
              <a:rPr lang="en-US" sz="2000" dirty="0"/>
              <a:t>Primary </a:t>
            </a:r>
            <a:r>
              <a:rPr lang="en-US" sz="2000" dirty="0" err="1"/>
              <a:t>sclerosing</a:t>
            </a:r>
            <a:r>
              <a:rPr lang="en-US" sz="2000" dirty="0"/>
              <a:t> cholangitis (PSC) is characterized by inflammation and </a:t>
            </a:r>
            <a:r>
              <a:rPr lang="en-US" sz="2000" dirty="0" err="1"/>
              <a:t>obliterative</a:t>
            </a:r>
            <a:r>
              <a:rPr lang="en-US" sz="2000" dirty="0"/>
              <a:t> fibrosis of intrahepatic and extrahepatic bile ducts, leading to dilation of preserved segments.</a:t>
            </a:r>
          </a:p>
          <a:p>
            <a:endParaRPr lang="en-US" sz="2000" dirty="0"/>
          </a:p>
          <a:p>
            <a:r>
              <a:rPr lang="en-US" sz="2000" dirty="0"/>
              <a:t>Classic finding is "onion skin" fibrosis around affected bile ducts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444" t="15446" r="28682" b="20268"/>
          <a:stretch/>
        </p:blipFill>
        <p:spPr>
          <a:xfrm>
            <a:off x="7897961" y="3280712"/>
            <a:ext cx="4185182" cy="344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4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517" t="33513" r="51539" b="33958"/>
          <a:stretch/>
        </p:blipFill>
        <p:spPr>
          <a:xfrm>
            <a:off x="895663" y="2017485"/>
            <a:ext cx="4677823" cy="37287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08576" y="617639"/>
            <a:ext cx="3212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Models of liver anatomy</a:t>
            </a:r>
          </a:p>
        </p:txBody>
      </p:sp>
      <p:pic>
        <p:nvPicPr>
          <p:cNvPr id="3074" name="Picture 2" descr="Liver Histology Diagram | Quiz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72" y="2130010"/>
            <a:ext cx="4702630" cy="390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9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ormal appearance of liver histology of control rat (haematoxylin and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572" y="513277"/>
            <a:ext cx="7790542" cy="583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94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000" t="28522" r="25459" b="28025"/>
          <a:stretch/>
        </p:blipFill>
        <p:spPr>
          <a:xfrm>
            <a:off x="3149600" y="405410"/>
            <a:ext cx="6168571" cy="614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8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78971"/>
            <a:ext cx="11277600" cy="622662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major hepatic diseases can be classified as:</a:t>
            </a:r>
          </a:p>
          <a:p>
            <a:endParaRPr lang="en-US" sz="2400" dirty="0"/>
          </a:p>
          <a:p>
            <a:r>
              <a:rPr lang="en-US" sz="2400" dirty="0"/>
              <a:t>1. primary:</a:t>
            </a:r>
          </a:p>
          <a:p>
            <a:r>
              <a:rPr lang="en-US" sz="2400" dirty="0"/>
              <a:t>viral hepatitis.</a:t>
            </a:r>
          </a:p>
          <a:p>
            <a:r>
              <a:rPr lang="en-US" sz="2400" dirty="0"/>
              <a:t>alcoholic liver disease.</a:t>
            </a:r>
          </a:p>
          <a:p>
            <a:r>
              <a:rPr lang="en-US" sz="2400" dirty="0"/>
              <a:t>nonalcoholic fatty liver disease (NAFLD).</a:t>
            </a:r>
          </a:p>
          <a:p>
            <a:r>
              <a:rPr lang="en-US" sz="2400" dirty="0"/>
              <a:t>Cirrhosis.</a:t>
            </a:r>
          </a:p>
          <a:p>
            <a:r>
              <a:rPr lang="en-US" sz="2400" dirty="0"/>
              <a:t>hepatocellular carcinoma (HCC).</a:t>
            </a:r>
          </a:p>
          <a:p>
            <a:endParaRPr lang="en-US" sz="2400" dirty="0"/>
          </a:p>
          <a:p>
            <a:r>
              <a:rPr lang="en-US" sz="2400" dirty="0"/>
              <a:t>2. secondary:</a:t>
            </a:r>
          </a:p>
          <a:p>
            <a:r>
              <a:rPr lang="en-US" sz="2400" dirty="0"/>
              <a:t>cardiac disease.</a:t>
            </a:r>
          </a:p>
          <a:p>
            <a:r>
              <a:rPr lang="en-US" sz="2400" dirty="0"/>
              <a:t>disseminated cancer.</a:t>
            </a:r>
          </a:p>
          <a:p>
            <a:r>
              <a:rPr lang="en-US" sz="2400" dirty="0"/>
              <a:t> extrahepatic infections</a:t>
            </a:r>
          </a:p>
        </p:txBody>
      </p:sp>
    </p:spTree>
    <p:extLst>
      <p:ext uri="{BB962C8B-B14F-4D97-AF65-F5344CB8AC3E}">
        <p14:creationId xmlns:p14="http://schemas.microsoft.com/office/powerpoint/2010/main" val="884908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30" y="116114"/>
            <a:ext cx="10131425" cy="1456267"/>
          </a:xfrm>
        </p:spPr>
        <p:txBody>
          <a:bodyPr/>
          <a:lstStyle/>
          <a:p>
            <a:r>
              <a:rPr lang="en-US" dirty="0"/>
              <a:t>cirrhosis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430" y="2598057"/>
            <a:ext cx="10614026" cy="413657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Cirrhosis is the morphologic change most often associated with chronic liver disease; it refers to the diffuse transformation of the liver into regenerative parenchymal nodules surrounded by fibrous bands.</a:t>
            </a:r>
          </a:p>
          <a:p>
            <a:endParaRPr lang="en-US" sz="2400" dirty="0"/>
          </a:p>
          <a:p>
            <a:r>
              <a:rPr lang="en-US" sz="2400" dirty="0"/>
              <a:t>The leading causes include: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chronic hepatitis B, C.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non-alcoholic fatty liver disease (NAFLD).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alcoholic liver disease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Drug induced liver injury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Cryptogenic (idiopathic) cirrhosis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050" name="Picture 2" descr="Tools Emerging to Predict Liver Failure in Cirrh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6" y="3912990"/>
            <a:ext cx="5235574" cy="29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4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Combination of processes 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Fibrosis: excessive production of collagen type I / III by hepatic stellate cells </a:t>
            </a:r>
          </a:p>
          <a:p>
            <a:endParaRPr lang="en-US" sz="2400" dirty="0"/>
          </a:p>
          <a:p>
            <a:r>
              <a:rPr lang="en-US" sz="2400" dirty="0"/>
              <a:t>Regeneration of hepatocytes through proliferation of progenitor cells of the </a:t>
            </a:r>
            <a:r>
              <a:rPr lang="en-US" sz="2400" dirty="0" err="1"/>
              <a:t>ductular</a:t>
            </a:r>
            <a:r>
              <a:rPr lang="en-US" sz="2400" dirty="0"/>
              <a:t> reaction</a:t>
            </a:r>
          </a:p>
        </p:txBody>
      </p:sp>
    </p:spTree>
    <p:extLst>
      <p:ext uri="{BB962C8B-B14F-4D97-AF65-F5344CB8AC3E}">
        <p14:creationId xmlns:p14="http://schemas.microsoft.com/office/powerpoint/2010/main" val="335501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59" y="160149"/>
            <a:ext cx="10131425" cy="1456267"/>
          </a:xfrm>
        </p:spPr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343" y="483749"/>
            <a:ext cx="10131425" cy="3649133"/>
          </a:xfrm>
        </p:spPr>
        <p:txBody>
          <a:bodyPr>
            <a:normAutofit/>
          </a:bodyPr>
          <a:lstStyle/>
          <a:p>
            <a:r>
              <a:rPr lang="en-US" sz="3200" dirty="0"/>
              <a:t>1. Liver function test.</a:t>
            </a:r>
          </a:p>
          <a:p>
            <a:r>
              <a:rPr lang="en-US" sz="3200" dirty="0"/>
              <a:t>2. Radiology.</a:t>
            </a:r>
          </a:p>
          <a:p>
            <a:r>
              <a:rPr lang="en-US" sz="3200" dirty="0"/>
              <a:t>3. Biopsy</a:t>
            </a:r>
          </a:p>
        </p:txBody>
      </p:sp>
      <p:pic>
        <p:nvPicPr>
          <p:cNvPr id="8194" name="Picture 2" descr="An external file that holds a picture, illustration, etc.&#10;Object name is HPB2013-129396.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t="-18472" r="-2712" b="49664"/>
          <a:stretch/>
        </p:blipFill>
        <p:spPr bwMode="auto">
          <a:xfrm>
            <a:off x="6477000" y="160149"/>
            <a:ext cx="5715000" cy="66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75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240E8E7693214FACFCA802A460EE8F" ma:contentTypeVersion="2" ma:contentTypeDescription="Create a new document." ma:contentTypeScope="" ma:versionID="bd560ea27efd6af8bccb82e80e6f2c7c">
  <xsd:schema xmlns:xsd="http://www.w3.org/2001/XMLSchema" xmlns:xs="http://www.w3.org/2001/XMLSchema" xmlns:p="http://schemas.microsoft.com/office/2006/metadata/properties" xmlns:ns2="7bfd935a-17f5-449f-8c05-9a034bc4da16" targetNamespace="http://schemas.microsoft.com/office/2006/metadata/properties" ma:root="true" ma:fieldsID="e701448f33f984923bac1ee534da4ec7" ns2:_="">
    <xsd:import namespace="7bfd935a-17f5-449f-8c05-9a034bc4da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d935a-17f5-449f-8c05-9a034bc4da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15E0AC-F3C5-4D30-8733-DDA091DC96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A1F97C-499C-4039-B1ED-3AD38C4A075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bfd935a-17f5-449f-8c05-9a034bc4da16"/>
  </ds:schemaRefs>
</ds:datastoreItem>
</file>

<file path=customXml/itemProps3.xml><?xml version="1.0" encoding="utf-8"?>
<ds:datastoreItem xmlns:ds="http://schemas.openxmlformats.org/officeDocument/2006/customXml" ds:itemID="{1AD68D38-05D3-4D60-BD18-31C06A036C3D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tf00001238_wac</Template>
  <TotalTime>191</TotalTime>
  <Words>796</Words>
  <Application>Microsoft Office PowerPoint</Application>
  <PresentationFormat>Widescreen</PresentationFormat>
  <Paragraphs>112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Celestial</vt:lpstr>
      <vt:lpstr>Cirrhosis and cholestasis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cirrhosis</vt:lpstr>
      <vt:lpstr>Pathophysiology</vt:lpstr>
      <vt:lpstr>diagnosis</vt:lpstr>
      <vt:lpstr>histopathology</vt:lpstr>
      <vt:lpstr>Clinical features</vt:lpstr>
      <vt:lpstr>PowerPoint Presentation</vt:lpstr>
      <vt:lpstr>PowerPoint Presentation</vt:lpstr>
      <vt:lpstr> cholestasis</vt:lpstr>
      <vt:lpstr>PowerPoint Presentation</vt:lpstr>
      <vt:lpstr>causes</vt:lpstr>
      <vt:lpstr>Pathophysiology</vt:lpstr>
      <vt:lpstr>histopathology</vt:lpstr>
      <vt:lpstr>Causes: a. Bile Duct Obstruction.</vt:lpstr>
      <vt:lpstr>b. Neonatal Cholestasis</vt:lpstr>
      <vt:lpstr>C. Primary Biliary Cholangitis.</vt:lpstr>
      <vt:lpstr>d. Primary Sclerosing Cholangitis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Liver-1</dc:title>
  <dc:creator>Admin</dc:creator>
  <cp:lastModifiedBy>بتول علي يوسف عبد عواد</cp:lastModifiedBy>
  <cp:revision>19</cp:revision>
  <dcterms:created xsi:type="dcterms:W3CDTF">2022-04-06T19:34:36Z</dcterms:created>
  <dcterms:modified xsi:type="dcterms:W3CDTF">2022-04-07T07:38:13Z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0x0101005B240E8E7693214FACFCA802A460EE8F</vt:lpwstr>
  </property>
</Properties>
</file>