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9" r:id="rId2"/>
    <p:sldId id="256" r:id="rId3"/>
    <p:sldId id="257" r:id="rId4"/>
    <p:sldId id="258" r:id="rId5"/>
    <p:sldId id="259" r:id="rId6"/>
    <p:sldId id="261" r:id="rId7"/>
    <p:sldId id="260" r:id="rId8"/>
    <p:sldId id="262" r:id="rId9"/>
    <p:sldId id="263" r:id="rId10"/>
    <p:sldId id="264" r:id="rId11"/>
    <p:sldId id="271" r:id="rId12"/>
    <p:sldId id="272" r:id="rId13"/>
    <p:sldId id="265" r:id="rId14"/>
    <p:sldId id="266" r:id="rId15"/>
    <p:sldId id="267" r:id="rId16"/>
    <p:sldId id="268" r:id="rId17"/>
    <p:sldId id="270"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162" autoAdjust="0"/>
    <p:restoredTop sz="94660"/>
  </p:normalViewPr>
  <p:slideViewPr>
    <p:cSldViewPr snapToGrid="0" showGuides="1">
      <p:cViewPr varScale="1">
        <p:scale>
          <a:sx n="65" d="100"/>
          <a:sy n="65" d="100"/>
        </p:scale>
        <p:origin x="101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3" Type="http://schemas.openxmlformats.org/officeDocument/2006/relationships/slide" Target="slides/slide2.xml" /><Relationship Id="rId21" Type="http://schemas.openxmlformats.org/officeDocument/2006/relationships/theme" Target="theme/theme1.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viewProps" Target="viewProps.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5" Type="http://schemas.openxmlformats.org/officeDocument/2006/relationships/slide" Target="slides/slide4.xml" /><Relationship Id="rId15" Type="http://schemas.openxmlformats.org/officeDocument/2006/relationships/slide" Target="slides/slide14.xml" /><Relationship Id="rId10" Type="http://schemas.openxmlformats.org/officeDocument/2006/relationships/slide" Target="slides/slide9.xml" /><Relationship Id="rId19" Type="http://schemas.openxmlformats.org/officeDocument/2006/relationships/presProps" Target="presProps.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tableStyles" Target="tableStyles.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5607B1-2DBE-4113-8AF4-57A02D70D6E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5EB73E1-8F7A-B378-FFB6-4F01A738E9B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2D7DF89-8010-2994-75C7-B14D70899690}"/>
              </a:ext>
            </a:extLst>
          </p:cNvPr>
          <p:cNvSpPr>
            <a:spLocks noGrp="1"/>
          </p:cNvSpPr>
          <p:nvPr>
            <p:ph type="dt" sz="half" idx="10"/>
          </p:nvPr>
        </p:nvSpPr>
        <p:spPr/>
        <p:txBody>
          <a:bodyPr/>
          <a:lstStyle/>
          <a:p>
            <a:fld id="{2F3B9283-F79C-434A-A105-7CC715B7BA6B}" type="datetimeFigureOut">
              <a:rPr lang="en-US" smtClean="0"/>
              <a:t>10/31/2024</a:t>
            </a:fld>
            <a:endParaRPr lang="en-US"/>
          </a:p>
        </p:txBody>
      </p:sp>
      <p:sp>
        <p:nvSpPr>
          <p:cNvPr id="5" name="Footer Placeholder 4">
            <a:extLst>
              <a:ext uri="{FF2B5EF4-FFF2-40B4-BE49-F238E27FC236}">
                <a16:creationId xmlns:a16="http://schemas.microsoft.com/office/drawing/2014/main" id="{98A4EC06-5FD7-02FA-25C3-B6E2C9AC7F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F73794-7A21-1191-7A2A-0467FF6C73D5}"/>
              </a:ext>
            </a:extLst>
          </p:cNvPr>
          <p:cNvSpPr>
            <a:spLocks noGrp="1"/>
          </p:cNvSpPr>
          <p:nvPr>
            <p:ph type="sldNum" sz="quarter" idx="12"/>
          </p:nvPr>
        </p:nvSpPr>
        <p:spPr/>
        <p:txBody>
          <a:bodyPr/>
          <a:lstStyle/>
          <a:p>
            <a:fld id="{9255BF86-86BF-4669-B1DD-7A586C357818}" type="slidenum">
              <a:rPr lang="en-US" smtClean="0"/>
              <a:t>‹#›</a:t>
            </a:fld>
            <a:endParaRPr lang="en-US"/>
          </a:p>
        </p:txBody>
      </p:sp>
    </p:spTree>
    <p:extLst>
      <p:ext uri="{BB962C8B-B14F-4D97-AF65-F5344CB8AC3E}">
        <p14:creationId xmlns:p14="http://schemas.microsoft.com/office/powerpoint/2010/main" val="24658011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20BA0A-2DAB-90AC-B511-E6F834F5FC5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B59F11C-AD13-F809-56C6-FC0E869452D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E16F46-EC5C-A8DA-E097-C95E58AA6A60}"/>
              </a:ext>
            </a:extLst>
          </p:cNvPr>
          <p:cNvSpPr>
            <a:spLocks noGrp="1"/>
          </p:cNvSpPr>
          <p:nvPr>
            <p:ph type="dt" sz="half" idx="10"/>
          </p:nvPr>
        </p:nvSpPr>
        <p:spPr/>
        <p:txBody>
          <a:bodyPr/>
          <a:lstStyle/>
          <a:p>
            <a:fld id="{2F3B9283-F79C-434A-A105-7CC715B7BA6B}" type="datetimeFigureOut">
              <a:rPr lang="en-US" smtClean="0"/>
              <a:t>10/31/2024</a:t>
            </a:fld>
            <a:endParaRPr lang="en-US"/>
          </a:p>
        </p:txBody>
      </p:sp>
      <p:sp>
        <p:nvSpPr>
          <p:cNvPr id="5" name="Footer Placeholder 4">
            <a:extLst>
              <a:ext uri="{FF2B5EF4-FFF2-40B4-BE49-F238E27FC236}">
                <a16:creationId xmlns:a16="http://schemas.microsoft.com/office/drawing/2014/main" id="{2F6A0296-932D-2145-206E-12C49ABAB6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0C66B7-5FEB-B1CB-D6AB-544FA190B0C9}"/>
              </a:ext>
            </a:extLst>
          </p:cNvPr>
          <p:cNvSpPr>
            <a:spLocks noGrp="1"/>
          </p:cNvSpPr>
          <p:nvPr>
            <p:ph type="sldNum" sz="quarter" idx="12"/>
          </p:nvPr>
        </p:nvSpPr>
        <p:spPr/>
        <p:txBody>
          <a:bodyPr/>
          <a:lstStyle/>
          <a:p>
            <a:fld id="{9255BF86-86BF-4669-B1DD-7A586C357818}" type="slidenum">
              <a:rPr lang="en-US" smtClean="0"/>
              <a:t>‹#›</a:t>
            </a:fld>
            <a:endParaRPr lang="en-US"/>
          </a:p>
        </p:txBody>
      </p:sp>
    </p:spTree>
    <p:extLst>
      <p:ext uri="{BB962C8B-B14F-4D97-AF65-F5344CB8AC3E}">
        <p14:creationId xmlns:p14="http://schemas.microsoft.com/office/powerpoint/2010/main" val="768659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BAF11F1-5F74-FDFA-A9BC-6DE73583A92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3722D93-095E-6E8D-F024-7E07BCAE698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1DE300-EC77-EA9C-53A4-22015BB7547B}"/>
              </a:ext>
            </a:extLst>
          </p:cNvPr>
          <p:cNvSpPr>
            <a:spLocks noGrp="1"/>
          </p:cNvSpPr>
          <p:nvPr>
            <p:ph type="dt" sz="half" idx="10"/>
          </p:nvPr>
        </p:nvSpPr>
        <p:spPr/>
        <p:txBody>
          <a:bodyPr/>
          <a:lstStyle/>
          <a:p>
            <a:fld id="{2F3B9283-F79C-434A-A105-7CC715B7BA6B}" type="datetimeFigureOut">
              <a:rPr lang="en-US" smtClean="0"/>
              <a:t>10/31/2024</a:t>
            </a:fld>
            <a:endParaRPr lang="en-US"/>
          </a:p>
        </p:txBody>
      </p:sp>
      <p:sp>
        <p:nvSpPr>
          <p:cNvPr id="5" name="Footer Placeholder 4">
            <a:extLst>
              <a:ext uri="{FF2B5EF4-FFF2-40B4-BE49-F238E27FC236}">
                <a16:creationId xmlns:a16="http://schemas.microsoft.com/office/drawing/2014/main" id="{19924219-1AD7-BD3B-64CE-E3302EB062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2B23C2-5DE4-91AB-F15C-333AA408A74F}"/>
              </a:ext>
            </a:extLst>
          </p:cNvPr>
          <p:cNvSpPr>
            <a:spLocks noGrp="1"/>
          </p:cNvSpPr>
          <p:nvPr>
            <p:ph type="sldNum" sz="quarter" idx="12"/>
          </p:nvPr>
        </p:nvSpPr>
        <p:spPr/>
        <p:txBody>
          <a:bodyPr/>
          <a:lstStyle/>
          <a:p>
            <a:fld id="{9255BF86-86BF-4669-B1DD-7A586C357818}" type="slidenum">
              <a:rPr lang="en-US" smtClean="0"/>
              <a:t>‹#›</a:t>
            </a:fld>
            <a:endParaRPr lang="en-US"/>
          </a:p>
        </p:txBody>
      </p:sp>
    </p:spTree>
    <p:extLst>
      <p:ext uri="{BB962C8B-B14F-4D97-AF65-F5344CB8AC3E}">
        <p14:creationId xmlns:p14="http://schemas.microsoft.com/office/powerpoint/2010/main" val="15666848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F048C-092F-CE8F-7A72-3A9D658BD7F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BEA85FC-ACAA-92E1-03A0-633A93C9DE9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B171DA-52D6-9E12-E85E-58A8E8F6C890}"/>
              </a:ext>
            </a:extLst>
          </p:cNvPr>
          <p:cNvSpPr>
            <a:spLocks noGrp="1"/>
          </p:cNvSpPr>
          <p:nvPr>
            <p:ph type="dt" sz="half" idx="10"/>
          </p:nvPr>
        </p:nvSpPr>
        <p:spPr/>
        <p:txBody>
          <a:bodyPr/>
          <a:lstStyle/>
          <a:p>
            <a:fld id="{2F3B9283-F79C-434A-A105-7CC715B7BA6B}" type="datetimeFigureOut">
              <a:rPr lang="en-US" smtClean="0"/>
              <a:t>10/31/2024</a:t>
            </a:fld>
            <a:endParaRPr lang="en-US"/>
          </a:p>
        </p:txBody>
      </p:sp>
      <p:sp>
        <p:nvSpPr>
          <p:cNvPr id="5" name="Footer Placeholder 4">
            <a:extLst>
              <a:ext uri="{FF2B5EF4-FFF2-40B4-BE49-F238E27FC236}">
                <a16:creationId xmlns:a16="http://schemas.microsoft.com/office/drawing/2014/main" id="{D6F3470E-35EB-9836-2BBA-087136EE30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0CD0D2-0042-C07E-A23C-891F39B5BDFF}"/>
              </a:ext>
            </a:extLst>
          </p:cNvPr>
          <p:cNvSpPr>
            <a:spLocks noGrp="1"/>
          </p:cNvSpPr>
          <p:nvPr>
            <p:ph type="sldNum" sz="quarter" idx="12"/>
          </p:nvPr>
        </p:nvSpPr>
        <p:spPr/>
        <p:txBody>
          <a:bodyPr/>
          <a:lstStyle/>
          <a:p>
            <a:fld id="{9255BF86-86BF-4669-B1DD-7A586C357818}" type="slidenum">
              <a:rPr lang="en-US" smtClean="0"/>
              <a:t>‹#›</a:t>
            </a:fld>
            <a:endParaRPr lang="en-US"/>
          </a:p>
        </p:txBody>
      </p:sp>
    </p:spTree>
    <p:extLst>
      <p:ext uri="{BB962C8B-B14F-4D97-AF65-F5344CB8AC3E}">
        <p14:creationId xmlns:p14="http://schemas.microsoft.com/office/powerpoint/2010/main" val="4704429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6F71A9-2B21-3FED-703C-F3C297CB65B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A1D6BCE-9B67-2726-E400-02B123A084B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9DD316A-483A-6F46-95B5-3B1E041C462F}"/>
              </a:ext>
            </a:extLst>
          </p:cNvPr>
          <p:cNvSpPr>
            <a:spLocks noGrp="1"/>
          </p:cNvSpPr>
          <p:nvPr>
            <p:ph type="dt" sz="half" idx="10"/>
          </p:nvPr>
        </p:nvSpPr>
        <p:spPr/>
        <p:txBody>
          <a:bodyPr/>
          <a:lstStyle/>
          <a:p>
            <a:fld id="{2F3B9283-F79C-434A-A105-7CC715B7BA6B}" type="datetimeFigureOut">
              <a:rPr lang="en-US" smtClean="0"/>
              <a:t>10/31/2024</a:t>
            </a:fld>
            <a:endParaRPr lang="en-US"/>
          </a:p>
        </p:txBody>
      </p:sp>
      <p:sp>
        <p:nvSpPr>
          <p:cNvPr id="5" name="Footer Placeholder 4">
            <a:extLst>
              <a:ext uri="{FF2B5EF4-FFF2-40B4-BE49-F238E27FC236}">
                <a16:creationId xmlns:a16="http://schemas.microsoft.com/office/drawing/2014/main" id="{FF5B0AEE-CC4C-EEC3-8B44-E4BE0B317C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98C332-D7DD-9A23-C078-C8454E613272}"/>
              </a:ext>
            </a:extLst>
          </p:cNvPr>
          <p:cNvSpPr>
            <a:spLocks noGrp="1"/>
          </p:cNvSpPr>
          <p:nvPr>
            <p:ph type="sldNum" sz="quarter" idx="12"/>
          </p:nvPr>
        </p:nvSpPr>
        <p:spPr/>
        <p:txBody>
          <a:bodyPr/>
          <a:lstStyle/>
          <a:p>
            <a:fld id="{9255BF86-86BF-4669-B1DD-7A586C357818}" type="slidenum">
              <a:rPr lang="en-US" smtClean="0"/>
              <a:t>‹#›</a:t>
            </a:fld>
            <a:endParaRPr lang="en-US"/>
          </a:p>
        </p:txBody>
      </p:sp>
    </p:spTree>
    <p:extLst>
      <p:ext uri="{BB962C8B-B14F-4D97-AF65-F5344CB8AC3E}">
        <p14:creationId xmlns:p14="http://schemas.microsoft.com/office/powerpoint/2010/main" val="38638715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C2CEF-6D84-D6CF-0E70-2A8D52F29AF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C28205A-6007-CE99-44BF-AFE00B97355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C0D0571-AD3C-328A-C4E7-67147D944FC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8F16BB6-C77B-8EC3-98BD-1774DF46C8ED}"/>
              </a:ext>
            </a:extLst>
          </p:cNvPr>
          <p:cNvSpPr>
            <a:spLocks noGrp="1"/>
          </p:cNvSpPr>
          <p:nvPr>
            <p:ph type="dt" sz="half" idx="10"/>
          </p:nvPr>
        </p:nvSpPr>
        <p:spPr/>
        <p:txBody>
          <a:bodyPr/>
          <a:lstStyle/>
          <a:p>
            <a:fld id="{2F3B9283-F79C-434A-A105-7CC715B7BA6B}" type="datetimeFigureOut">
              <a:rPr lang="en-US" smtClean="0"/>
              <a:t>10/31/2024</a:t>
            </a:fld>
            <a:endParaRPr lang="en-US"/>
          </a:p>
        </p:txBody>
      </p:sp>
      <p:sp>
        <p:nvSpPr>
          <p:cNvPr id="6" name="Footer Placeholder 5">
            <a:extLst>
              <a:ext uri="{FF2B5EF4-FFF2-40B4-BE49-F238E27FC236}">
                <a16:creationId xmlns:a16="http://schemas.microsoft.com/office/drawing/2014/main" id="{01CCBF7F-91F0-EDD5-33B1-3AC104717D0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7597087-6C02-4CED-89A9-45CE278FE3A1}"/>
              </a:ext>
            </a:extLst>
          </p:cNvPr>
          <p:cNvSpPr>
            <a:spLocks noGrp="1"/>
          </p:cNvSpPr>
          <p:nvPr>
            <p:ph type="sldNum" sz="quarter" idx="12"/>
          </p:nvPr>
        </p:nvSpPr>
        <p:spPr/>
        <p:txBody>
          <a:bodyPr/>
          <a:lstStyle/>
          <a:p>
            <a:fld id="{9255BF86-86BF-4669-B1DD-7A586C357818}" type="slidenum">
              <a:rPr lang="en-US" smtClean="0"/>
              <a:t>‹#›</a:t>
            </a:fld>
            <a:endParaRPr lang="en-US"/>
          </a:p>
        </p:txBody>
      </p:sp>
    </p:spTree>
    <p:extLst>
      <p:ext uri="{BB962C8B-B14F-4D97-AF65-F5344CB8AC3E}">
        <p14:creationId xmlns:p14="http://schemas.microsoft.com/office/powerpoint/2010/main" val="12083472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222132-68E1-614D-6D82-11412A05D32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59DBEF6-8349-AC2B-19D1-2E51A3F1762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32C1CDD-F9FE-65A4-C585-B46E58F8249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C542595-7900-B98B-6DD9-750D05C7E3C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D5B9A57-AA14-E387-310A-A1CC7506027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4AC7231-0ABA-0C9D-89C9-DDD19C86838B}"/>
              </a:ext>
            </a:extLst>
          </p:cNvPr>
          <p:cNvSpPr>
            <a:spLocks noGrp="1"/>
          </p:cNvSpPr>
          <p:nvPr>
            <p:ph type="dt" sz="half" idx="10"/>
          </p:nvPr>
        </p:nvSpPr>
        <p:spPr/>
        <p:txBody>
          <a:bodyPr/>
          <a:lstStyle/>
          <a:p>
            <a:fld id="{2F3B9283-F79C-434A-A105-7CC715B7BA6B}" type="datetimeFigureOut">
              <a:rPr lang="en-US" smtClean="0"/>
              <a:t>10/31/2024</a:t>
            </a:fld>
            <a:endParaRPr lang="en-US"/>
          </a:p>
        </p:txBody>
      </p:sp>
      <p:sp>
        <p:nvSpPr>
          <p:cNvPr id="8" name="Footer Placeholder 7">
            <a:extLst>
              <a:ext uri="{FF2B5EF4-FFF2-40B4-BE49-F238E27FC236}">
                <a16:creationId xmlns:a16="http://schemas.microsoft.com/office/drawing/2014/main" id="{78578CC7-CF7B-F908-4D12-27A4DB36FB8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E113BF3-C6A7-9586-6643-0AA1F8342DFA}"/>
              </a:ext>
            </a:extLst>
          </p:cNvPr>
          <p:cNvSpPr>
            <a:spLocks noGrp="1"/>
          </p:cNvSpPr>
          <p:nvPr>
            <p:ph type="sldNum" sz="quarter" idx="12"/>
          </p:nvPr>
        </p:nvSpPr>
        <p:spPr/>
        <p:txBody>
          <a:bodyPr/>
          <a:lstStyle/>
          <a:p>
            <a:fld id="{9255BF86-86BF-4669-B1DD-7A586C357818}" type="slidenum">
              <a:rPr lang="en-US" smtClean="0"/>
              <a:t>‹#›</a:t>
            </a:fld>
            <a:endParaRPr lang="en-US"/>
          </a:p>
        </p:txBody>
      </p:sp>
    </p:spTree>
    <p:extLst>
      <p:ext uri="{BB962C8B-B14F-4D97-AF65-F5344CB8AC3E}">
        <p14:creationId xmlns:p14="http://schemas.microsoft.com/office/powerpoint/2010/main" val="40524798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7E88C-F20D-F254-0FC1-C1D008E1498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D0E1546-D5FB-DD23-2BF0-BB6FC1D7BA68}"/>
              </a:ext>
            </a:extLst>
          </p:cNvPr>
          <p:cNvSpPr>
            <a:spLocks noGrp="1"/>
          </p:cNvSpPr>
          <p:nvPr>
            <p:ph type="dt" sz="half" idx="10"/>
          </p:nvPr>
        </p:nvSpPr>
        <p:spPr/>
        <p:txBody>
          <a:bodyPr/>
          <a:lstStyle/>
          <a:p>
            <a:fld id="{2F3B9283-F79C-434A-A105-7CC715B7BA6B}" type="datetimeFigureOut">
              <a:rPr lang="en-US" smtClean="0"/>
              <a:t>10/31/2024</a:t>
            </a:fld>
            <a:endParaRPr lang="en-US"/>
          </a:p>
        </p:txBody>
      </p:sp>
      <p:sp>
        <p:nvSpPr>
          <p:cNvPr id="4" name="Footer Placeholder 3">
            <a:extLst>
              <a:ext uri="{FF2B5EF4-FFF2-40B4-BE49-F238E27FC236}">
                <a16:creationId xmlns:a16="http://schemas.microsoft.com/office/drawing/2014/main" id="{2C941AD8-2D49-FDEA-2C7B-DDA42DF1D88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D3157A4-EF20-BAC0-75D2-87B26ED85EAF}"/>
              </a:ext>
            </a:extLst>
          </p:cNvPr>
          <p:cNvSpPr>
            <a:spLocks noGrp="1"/>
          </p:cNvSpPr>
          <p:nvPr>
            <p:ph type="sldNum" sz="quarter" idx="12"/>
          </p:nvPr>
        </p:nvSpPr>
        <p:spPr/>
        <p:txBody>
          <a:bodyPr/>
          <a:lstStyle/>
          <a:p>
            <a:fld id="{9255BF86-86BF-4669-B1DD-7A586C357818}" type="slidenum">
              <a:rPr lang="en-US" smtClean="0"/>
              <a:t>‹#›</a:t>
            </a:fld>
            <a:endParaRPr lang="en-US"/>
          </a:p>
        </p:txBody>
      </p:sp>
    </p:spTree>
    <p:extLst>
      <p:ext uri="{BB962C8B-B14F-4D97-AF65-F5344CB8AC3E}">
        <p14:creationId xmlns:p14="http://schemas.microsoft.com/office/powerpoint/2010/main" val="2606535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FE1E3E-F195-D55D-6C7B-A18023E1819D}"/>
              </a:ext>
            </a:extLst>
          </p:cNvPr>
          <p:cNvSpPr>
            <a:spLocks noGrp="1"/>
          </p:cNvSpPr>
          <p:nvPr>
            <p:ph type="dt" sz="half" idx="10"/>
          </p:nvPr>
        </p:nvSpPr>
        <p:spPr/>
        <p:txBody>
          <a:bodyPr/>
          <a:lstStyle/>
          <a:p>
            <a:fld id="{2F3B9283-F79C-434A-A105-7CC715B7BA6B}" type="datetimeFigureOut">
              <a:rPr lang="en-US" smtClean="0"/>
              <a:t>10/31/2024</a:t>
            </a:fld>
            <a:endParaRPr lang="en-US"/>
          </a:p>
        </p:txBody>
      </p:sp>
      <p:sp>
        <p:nvSpPr>
          <p:cNvPr id="3" name="Footer Placeholder 2">
            <a:extLst>
              <a:ext uri="{FF2B5EF4-FFF2-40B4-BE49-F238E27FC236}">
                <a16:creationId xmlns:a16="http://schemas.microsoft.com/office/drawing/2014/main" id="{CF3D560F-5FEF-4009-FB74-C8E997753E6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A368807-C5EE-7E60-ECF2-F93B1C92DC73}"/>
              </a:ext>
            </a:extLst>
          </p:cNvPr>
          <p:cNvSpPr>
            <a:spLocks noGrp="1"/>
          </p:cNvSpPr>
          <p:nvPr>
            <p:ph type="sldNum" sz="quarter" idx="12"/>
          </p:nvPr>
        </p:nvSpPr>
        <p:spPr/>
        <p:txBody>
          <a:bodyPr/>
          <a:lstStyle/>
          <a:p>
            <a:fld id="{9255BF86-86BF-4669-B1DD-7A586C357818}" type="slidenum">
              <a:rPr lang="en-US" smtClean="0"/>
              <a:t>‹#›</a:t>
            </a:fld>
            <a:endParaRPr lang="en-US"/>
          </a:p>
        </p:txBody>
      </p:sp>
    </p:spTree>
    <p:extLst>
      <p:ext uri="{BB962C8B-B14F-4D97-AF65-F5344CB8AC3E}">
        <p14:creationId xmlns:p14="http://schemas.microsoft.com/office/powerpoint/2010/main" val="17320659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EF2BC7-1B54-33F0-D159-25DC1B3D2D5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FA02F79-E550-5E58-D858-FE64F0A53BF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E1F9C93-2B94-E66B-7C03-7E0D9FD54A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15E3172-44F3-BD6F-5966-BB9C727EF5F7}"/>
              </a:ext>
            </a:extLst>
          </p:cNvPr>
          <p:cNvSpPr>
            <a:spLocks noGrp="1"/>
          </p:cNvSpPr>
          <p:nvPr>
            <p:ph type="dt" sz="half" idx="10"/>
          </p:nvPr>
        </p:nvSpPr>
        <p:spPr/>
        <p:txBody>
          <a:bodyPr/>
          <a:lstStyle/>
          <a:p>
            <a:fld id="{2F3B9283-F79C-434A-A105-7CC715B7BA6B}" type="datetimeFigureOut">
              <a:rPr lang="en-US" smtClean="0"/>
              <a:t>10/31/2024</a:t>
            </a:fld>
            <a:endParaRPr lang="en-US"/>
          </a:p>
        </p:txBody>
      </p:sp>
      <p:sp>
        <p:nvSpPr>
          <p:cNvPr id="6" name="Footer Placeholder 5">
            <a:extLst>
              <a:ext uri="{FF2B5EF4-FFF2-40B4-BE49-F238E27FC236}">
                <a16:creationId xmlns:a16="http://schemas.microsoft.com/office/drawing/2014/main" id="{A790B3DC-8B33-97DE-2410-31E483A71E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2D6E614-641D-C110-F342-ECE6F8AAB697}"/>
              </a:ext>
            </a:extLst>
          </p:cNvPr>
          <p:cNvSpPr>
            <a:spLocks noGrp="1"/>
          </p:cNvSpPr>
          <p:nvPr>
            <p:ph type="sldNum" sz="quarter" idx="12"/>
          </p:nvPr>
        </p:nvSpPr>
        <p:spPr/>
        <p:txBody>
          <a:bodyPr/>
          <a:lstStyle/>
          <a:p>
            <a:fld id="{9255BF86-86BF-4669-B1DD-7A586C357818}" type="slidenum">
              <a:rPr lang="en-US" smtClean="0"/>
              <a:t>‹#›</a:t>
            </a:fld>
            <a:endParaRPr lang="en-US"/>
          </a:p>
        </p:txBody>
      </p:sp>
    </p:spTree>
    <p:extLst>
      <p:ext uri="{BB962C8B-B14F-4D97-AF65-F5344CB8AC3E}">
        <p14:creationId xmlns:p14="http://schemas.microsoft.com/office/powerpoint/2010/main" val="31024475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2FDE4-5C6D-CED6-ABFF-4542AAA5E73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6F38B6D-F9AF-2BDE-6702-8ECD5991CB7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F06F15A-2ECA-B0E7-A64F-9B08E4D74C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FF61879-CC4E-1B2E-A63F-DCC75C9F81EB}"/>
              </a:ext>
            </a:extLst>
          </p:cNvPr>
          <p:cNvSpPr>
            <a:spLocks noGrp="1"/>
          </p:cNvSpPr>
          <p:nvPr>
            <p:ph type="dt" sz="half" idx="10"/>
          </p:nvPr>
        </p:nvSpPr>
        <p:spPr/>
        <p:txBody>
          <a:bodyPr/>
          <a:lstStyle/>
          <a:p>
            <a:fld id="{2F3B9283-F79C-434A-A105-7CC715B7BA6B}" type="datetimeFigureOut">
              <a:rPr lang="en-US" smtClean="0"/>
              <a:t>10/31/2024</a:t>
            </a:fld>
            <a:endParaRPr lang="en-US"/>
          </a:p>
        </p:txBody>
      </p:sp>
      <p:sp>
        <p:nvSpPr>
          <p:cNvPr id="6" name="Footer Placeholder 5">
            <a:extLst>
              <a:ext uri="{FF2B5EF4-FFF2-40B4-BE49-F238E27FC236}">
                <a16:creationId xmlns:a16="http://schemas.microsoft.com/office/drawing/2014/main" id="{5A3EA0C9-1BE2-01DF-762C-F0FD554CB4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CADF15D-8F7F-DA86-C272-BF834338CCD8}"/>
              </a:ext>
            </a:extLst>
          </p:cNvPr>
          <p:cNvSpPr>
            <a:spLocks noGrp="1"/>
          </p:cNvSpPr>
          <p:nvPr>
            <p:ph type="sldNum" sz="quarter" idx="12"/>
          </p:nvPr>
        </p:nvSpPr>
        <p:spPr/>
        <p:txBody>
          <a:bodyPr/>
          <a:lstStyle/>
          <a:p>
            <a:fld id="{9255BF86-86BF-4669-B1DD-7A586C357818}" type="slidenum">
              <a:rPr lang="en-US" smtClean="0"/>
              <a:t>‹#›</a:t>
            </a:fld>
            <a:endParaRPr lang="en-US"/>
          </a:p>
        </p:txBody>
      </p:sp>
    </p:spTree>
    <p:extLst>
      <p:ext uri="{BB962C8B-B14F-4D97-AF65-F5344CB8AC3E}">
        <p14:creationId xmlns:p14="http://schemas.microsoft.com/office/powerpoint/2010/main" val="12889956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2B9AE55-12AD-3159-686D-4D0CBB561B6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788DFD7-606E-FE1C-3086-0194C300207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928CB6-32B9-793D-CAED-576FDC29B11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3B9283-F79C-434A-A105-7CC715B7BA6B}" type="datetimeFigureOut">
              <a:rPr lang="en-US" smtClean="0"/>
              <a:t>10/31/2024</a:t>
            </a:fld>
            <a:endParaRPr lang="en-US"/>
          </a:p>
        </p:txBody>
      </p:sp>
      <p:sp>
        <p:nvSpPr>
          <p:cNvPr id="5" name="Footer Placeholder 4">
            <a:extLst>
              <a:ext uri="{FF2B5EF4-FFF2-40B4-BE49-F238E27FC236}">
                <a16:creationId xmlns:a16="http://schemas.microsoft.com/office/drawing/2014/main" id="{6F9D774E-6337-331A-E1AC-0DAD42208B7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2BDE006-A7EB-6AFB-B8B8-7007DFDD7F5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55BF86-86BF-4669-B1DD-7A586C357818}" type="slidenum">
              <a:rPr lang="en-US" smtClean="0"/>
              <a:t>‹#›</a:t>
            </a:fld>
            <a:endParaRPr lang="en-US"/>
          </a:p>
        </p:txBody>
      </p:sp>
    </p:spTree>
    <p:extLst>
      <p:ext uri="{BB962C8B-B14F-4D97-AF65-F5344CB8AC3E}">
        <p14:creationId xmlns:p14="http://schemas.microsoft.com/office/powerpoint/2010/main" val="18726147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0.xml.rels><?xml version="1.0" encoding="UTF-8" standalone="yes"?>
<Relationships xmlns="http://schemas.openxmlformats.org/package/2006/relationships"><Relationship Id="rId3" Type="http://schemas.openxmlformats.org/officeDocument/2006/relationships/image" Target="../media/image8.png" /><Relationship Id="rId2" Type="http://schemas.openxmlformats.org/officeDocument/2006/relationships/image" Target="../media/image7.png" /><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3" Type="http://schemas.openxmlformats.org/officeDocument/2006/relationships/image" Target="../media/image10.jpg" /><Relationship Id="rId2" Type="http://schemas.openxmlformats.org/officeDocument/2006/relationships/image" Target="../media/image9.jpg" /><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3" Type="http://schemas.openxmlformats.org/officeDocument/2006/relationships/image" Target="../media/image2.jpg" /><Relationship Id="rId2" Type="http://schemas.openxmlformats.org/officeDocument/2006/relationships/image" Target="../media/image1.jpg" /><Relationship Id="rId1" Type="http://schemas.openxmlformats.org/officeDocument/2006/relationships/slideLayout" Target="../slideLayouts/slideLayout2.xml" /><Relationship Id="rId4" Type="http://schemas.openxmlformats.org/officeDocument/2006/relationships/image" Target="../media/image3.jpg" /></Relationships>
</file>

<file path=ppt/slides/_rels/slide5.xml.rels><?xml version="1.0" encoding="UTF-8" standalone="yes"?>
<Relationships xmlns="http://schemas.openxmlformats.org/package/2006/relationships"><Relationship Id="rId2" Type="http://schemas.openxmlformats.org/officeDocument/2006/relationships/image" Target="../media/image4.jpg"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2" Type="http://schemas.openxmlformats.org/officeDocument/2006/relationships/image" Target="../media/image5.jpg" /><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2" Type="http://schemas.openxmlformats.org/officeDocument/2006/relationships/image" Target="../media/image6.jpg" /><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DCB09D9-7BA3-79E1-67CB-21C703899BDE}"/>
              </a:ext>
            </a:extLst>
          </p:cNvPr>
          <p:cNvSpPr>
            <a:spLocks noGrp="1"/>
          </p:cNvSpPr>
          <p:nvPr>
            <p:ph idx="1"/>
          </p:nvPr>
        </p:nvSpPr>
        <p:spPr>
          <a:xfrm>
            <a:off x="690716" y="2223831"/>
            <a:ext cx="10515600" cy="932323"/>
          </a:xfrm>
        </p:spPr>
        <p:txBody>
          <a:bodyPr>
            <a:normAutofit/>
          </a:bodyPr>
          <a:lstStyle/>
          <a:p>
            <a:pPr marL="0" indent="0" algn="ctr">
              <a:buNone/>
            </a:pPr>
            <a:r>
              <a:rPr lang="en-US" sz="4400" dirty="0"/>
              <a:t>Management Of Myocardial Infarction</a:t>
            </a:r>
          </a:p>
        </p:txBody>
      </p:sp>
      <p:sp>
        <p:nvSpPr>
          <p:cNvPr id="4" name="TextBox 3">
            <a:extLst>
              <a:ext uri="{FF2B5EF4-FFF2-40B4-BE49-F238E27FC236}">
                <a16:creationId xmlns:a16="http://schemas.microsoft.com/office/drawing/2014/main" id="{3493258F-FF9F-31B8-B7A2-97168BE4A280}"/>
              </a:ext>
            </a:extLst>
          </p:cNvPr>
          <p:cNvSpPr txBox="1"/>
          <p:nvPr/>
        </p:nvSpPr>
        <p:spPr>
          <a:xfrm>
            <a:off x="545691" y="5622310"/>
            <a:ext cx="6504039" cy="523220"/>
          </a:xfrm>
          <a:prstGeom prst="rect">
            <a:avLst/>
          </a:prstGeom>
          <a:noFill/>
        </p:spPr>
        <p:txBody>
          <a:bodyPr wrap="square" rtlCol="0">
            <a:spAutoFit/>
          </a:bodyPr>
          <a:lstStyle/>
          <a:p>
            <a:endParaRPr lang="en-US" sz="2800" dirty="0"/>
          </a:p>
        </p:txBody>
      </p:sp>
    </p:spTree>
    <p:extLst>
      <p:ext uri="{BB962C8B-B14F-4D97-AF65-F5344CB8AC3E}">
        <p14:creationId xmlns:p14="http://schemas.microsoft.com/office/powerpoint/2010/main" val="29851796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B565FFD-EADB-9DCA-AFF6-409794FB3C53}"/>
              </a:ext>
            </a:extLst>
          </p:cNvPr>
          <p:cNvSpPr>
            <a:spLocks noGrp="1"/>
          </p:cNvSpPr>
          <p:nvPr>
            <p:ph idx="1"/>
          </p:nvPr>
        </p:nvSpPr>
        <p:spPr>
          <a:xfrm>
            <a:off x="0" y="0"/>
            <a:ext cx="12192000" cy="6858000"/>
          </a:xfrm>
        </p:spPr>
        <p:txBody>
          <a:bodyPr/>
          <a:lstStyle/>
          <a:p>
            <a:pPr>
              <a:buFont typeface="Wingdings" panose="05000000000000000000" pitchFamily="2" charset="2"/>
              <a:buChar char="Ø"/>
            </a:pPr>
            <a:r>
              <a:rPr lang="en-US" dirty="0"/>
              <a:t>Note: NSTE-ACS pts do not receive fibrinolytic therapy, as they actually increase mortality in the absence of ST elevation, fibrolytic therapy is given in </a:t>
            </a:r>
            <a:r>
              <a:rPr lang="en-US" dirty="0">
                <a:solidFill>
                  <a:srgbClr val="C00000"/>
                </a:solidFill>
              </a:rPr>
              <a:t>STEMI</a:t>
            </a:r>
            <a:r>
              <a:rPr lang="en-US" dirty="0"/>
              <a:t> </a:t>
            </a:r>
            <a:r>
              <a:rPr lang="en-US" dirty="0">
                <a:solidFill>
                  <a:srgbClr val="C00000"/>
                </a:solidFill>
              </a:rPr>
              <a:t>only </a:t>
            </a:r>
            <a:r>
              <a:rPr lang="en-US" dirty="0"/>
              <a:t>(and only if PCI is not immediately available)</a:t>
            </a:r>
          </a:p>
          <a:p>
            <a:pPr>
              <a:buFont typeface="Wingdings" panose="05000000000000000000" pitchFamily="2" charset="2"/>
              <a:buChar char="Ø"/>
            </a:pPr>
            <a:r>
              <a:rPr lang="en-US" dirty="0"/>
              <a:t>The minimum duration of DAPT after NSTE-ACS is </a:t>
            </a:r>
            <a:r>
              <a:rPr lang="en-US" dirty="0">
                <a:solidFill>
                  <a:srgbClr val="C00000"/>
                </a:solidFill>
              </a:rPr>
              <a:t>1 YEAR </a:t>
            </a:r>
          </a:p>
          <a:p>
            <a:pPr marL="0" indent="0">
              <a:buNone/>
            </a:pPr>
            <a:endParaRPr lang="en-US" dirty="0"/>
          </a:p>
          <a:p>
            <a:pPr marL="0" indent="0">
              <a:buNone/>
            </a:pPr>
            <a:endParaRPr lang="en-US" dirty="0"/>
          </a:p>
        </p:txBody>
      </p:sp>
      <p:pic>
        <p:nvPicPr>
          <p:cNvPr id="5" name="Picture 4">
            <a:extLst>
              <a:ext uri="{FF2B5EF4-FFF2-40B4-BE49-F238E27FC236}">
                <a16:creationId xmlns:a16="http://schemas.microsoft.com/office/drawing/2014/main" id="{800B39F1-5984-C386-A2AA-7A1B6B8400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458" y="1966912"/>
            <a:ext cx="5409432" cy="4743070"/>
          </a:xfrm>
          <a:prstGeom prst="rect">
            <a:avLst/>
          </a:prstGeom>
        </p:spPr>
      </p:pic>
      <p:pic>
        <p:nvPicPr>
          <p:cNvPr id="7" name="Picture 6" descr="A close-up of a chart&#10;&#10;Description automatically generated">
            <a:extLst>
              <a:ext uri="{FF2B5EF4-FFF2-40B4-BE49-F238E27FC236}">
                <a16:creationId xmlns:a16="http://schemas.microsoft.com/office/drawing/2014/main" id="{714A209E-D83D-7593-82CA-F0E9A12039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40348" y="1966912"/>
            <a:ext cx="6267450" cy="4743070"/>
          </a:xfrm>
          <a:prstGeom prst="rect">
            <a:avLst/>
          </a:prstGeom>
        </p:spPr>
      </p:pic>
    </p:spTree>
    <p:extLst>
      <p:ext uri="{BB962C8B-B14F-4D97-AF65-F5344CB8AC3E}">
        <p14:creationId xmlns:p14="http://schemas.microsoft.com/office/powerpoint/2010/main" val="20240040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E0027EB-987F-EC8C-64C0-FC1FB1C62ABB}"/>
              </a:ext>
            </a:extLst>
          </p:cNvPr>
          <p:cNvSpPr>
            <a:spLocks noGrp="1"/>
          </p:cNvSpPr>
          <p:nvPr>
            <p:ph idx="1"/>
          </p:nvPr>
        </p:nvSpPr>
        <p:spPr>
          <a:xfrm>
            <a:off x="0" y="0"/>
            <a:ext cx="11353800" cy="6176963"/>
          </a:xfrm>
        </p:spPr>
        <p:txBody>
          <a:bodyPr/>
          <a:lstStyle/>
          <a:p>
            <a:pPr>
              <a:buFont typeface="Wingdings" panose="05000000000000000000" pitchFamily="2" charset="2"/>
              <a:buChar char="Ø"/>
            </a:pPr>
            <a:r>
              <a:rPr lang="en-US" dirty="0"/>
              <a:t>PERCUTANEOUS CORONARY INTERVENTION: PCI</a:t>
            </a:r>
          </a:p>
          <a:p>
            <a:pPr lvl="1"/>
            <a:r>
              <a:rPr lang="en-US" dirty="0"/>
              <a:t>Emergent reperfusion procedure, the occluded coronary artery is opened with a balloon; then usually a bare metal or drug eluting stent is placed.</a:t>
            </a:r>
          </a:p>
          <a:p>
            <a:pPr lvl="2"/>
            <a:endParaRPr lang="en-US" dirty="0"/>
          </a:p>
          <a:p>
            <a:pPr lvl="1"/>
            <a:r>
              <a:rPr lang="en-US" dirty="0"/>
              <a:t> PCI is always preferred over fibrinolytic therapy for STEMI, if door-to-balloon time goals can be met. If a patient with STEMI presents to the emergency department of a PCI-capable facility or is assessed by emergency personnel and can be transferred immediately to a nearby PCI-capable facility, then goal door-to-balloon time is 90 minutes. If the patient with STEMI presents to a PCI- incapable facility and can be transferred to a PCI-capable facility, then goal door-to-balloon time is 120 minutes (the extra 30 minutes is for interfacility transfer). If these goals cannot be met, consider fibrinolytic therapy.</a:t>
            </a:r>
          </a:p>
        </p:txBody>
      </p:sp>
    </p:spTree>
    <p:extLst>
      <p:ext uri="{BB962C8B-B14F-4D97-AF65-F5344CB8AC3E}">
        <p14:creationId xmlns:p14="http://schemas.microsoft.com/office/powerpoint/2010/main" val="36635993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3339F5F-D19E-6FE9-724B-17B135F31F59}"/>
              </a:ext>
            </a:extLst>
          </p:cNvPr>
          <p:cNvSpPr>
            <a:spLocks noGrp="1"/>
          </p:cNvSpPr>
          <p:nvPr>
            <p:ph idx="1"/>
          </p:nvPr>
        </p:nvSpPr>
        <p:spPr>
          <a:xfrm>
            <a:off x="0" y="0"/>
            <a:ext cx="11353800" cy="6176963"/>
          </a:xfrm>
        </p:spPr>
        <p:txBody>
          <a:bodyPr/>
          <a:lstStyle/>
          <a:p>
            <a:r>
              <a:rPr lang="en-US" dirty="0"/>
              <a:t> In the patient who presents with completed STEMI (beyond 12 hours after the onset of symptoms and all involved myocardial tissue has infarcted already), immediate coronary angiography is indicated if: </a:t>
            </a:r>
          </a:p>
          <a:p>
            <a:pPr lvl="2">
              <a:buFont typeface="Wingdings" panose="05000000000000000000" pitchFamily="2" charset="2"/>
              <a:buChar char="ü"/>
            </a:pPr>
            <a:r>
              <a:rPr lang="en-US" sz="2400" dirty="0"/>
              <a:t> The patient continues to have chest pain (which </a:t>
            </a:r>
            <a:r>
              <a:rPr lang="en-US" sz="2400" dirty="0" err="1"/>
              <a:t>sug</a:t>
            </a:r>
            <a:r>
              <a:rPr lang="en-US" sz="2400" dirty="0"/>
              <a:t>- gests viable myocardial tissue at risk) or is in heart failure. </a:t>
            </a:r>
          </a:p>
          <a:p>
            <a:pPr lvl="2">
              <a:buFont typeface="Wingdings" panose="05000000000000000000" pitchFamily="2" charset="2"/>
              <a:buChar char="ü"/>
            </a:pPr>
            <a:r>
              <a:rPr lang="en-US" sz="2400" dirty="0"/>
              <a:t>Left ventricular ejection fraction (LVEF) is moderately to severely reduced. </a:t>
            </a:r>
          </a:p>
          <a:p>
            <a:pPr lvl="2">
              <a:buFont typeface="Wingdings" panose="05000000000000000000" pitchFamily="2" charset="2"/>
              <a:buChar char="ü"/>
            </a:pPr>
            <a:r>
              <a:rPr lang="en-US" sz="2400" dirty="0"/>
              <a:t> Ventricular tachycardia or ventricular fibrillation is present. </a:t>
            </a:r>
          </a:p>
          <a:p>
            <a:pPr lvl="2">
              <a:buFont typeface="Wingdings" panose="05000000000000000000" pitchFamily="2" charset="2"/>
              <a:buChar char="ü"/>
            </a:pPr>
            <a:r>
              <a:rPr lang="en-US" sz="2400" dirty="0"/>
              <a:t> Post-MI stress test shows significant ischemia. </a:t>
            </a:r>
          </a:p>
          <a:p>
            <a:pPr>
              <a:buFont typeface="Wingdings" panose="05000000000000000000" pitchFamily="2" charset="2"/>
              <a:buChar char="Ø"/>
            </a:pPr>
            <a:r>
              <a:rPr lang="en-US" dirty="0"/>
              <a:t>If none of these factors is present, coronary angiography does not need to be performed immediately but should still be performed within 24 hours</a:t>
            </a:r>
          </a:p>
        </p:txBody>
      </p:sp>
    </p:spTree>
    <p:extLst>
      <p:ext uri="{BB962C8B-B14F-4D97-AF65-F5344CB8AC3E}">
        <p14:creationId xmlns:p14="http://schemas.microsoft.com/office/powerpoint/2010/main" val="14952010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593322B-BA94-1516-1416-6A5487784CAE}"/>
              </a:ext>
            </a:extLst>
          </p:cNvPr>
          <p:cNvSpPr>
            <a:spLocks noGrp="1"/>
          </p:cNvSpPr>
          <p:nvPr>
            <p:ph idx="1"/>
          </p:nvPr>
        </p:nvSpPr>
        <p:spPr>
          <a:xfrm>
            <a:off x="0" y="0"/>
            <a:ext cx="12192000" cy="6959600"/>
          </a:xfrm>
        </p:spPr>
        <p:txBody>
          <a:bodyPr/>
          <a:lstStyle/>
          <a:p>
            <a:pPr>
              <a:buFont typeface="Wingdings" panose="05000000000000000000" pitchFamily="2" charset="2"/>
              <a:buChar char="Ø"/>
            </a:pPr>
            <a:r>
              <a:rPr lang="en-US" dirty="0"/>
              <a:t>Antiplatelet therapy: </a:t>
            </a:r>
          </a:p>
          <a:p>
            <a:pPr lvl="1"/>
            <a:r>
              <a:rPr lang="en-US" b="1" dirty="0">
                <a:solidFill>
                  <a:srgbClr val="C00000"/>
                </a:solidFill>
              </a:rPr>
              <a:t>Aspirin</a:t>
            </a:r>
            <a:r>
              <a:rPr lang="en-US" b="1" dirty="0"/>
              <a:t>: </a:t>
            </a:r>
            <a:r>
              <a:rPr lang="en-US" dirty="0"/>
              <a:t>Immediately administer </a:t>
            </a:r>
            <a:r>
              <a:rPr lang="en-US" dirty="0" err="1"/>
              <a:t>nonenteric</a:t>
            </a:r>
            <a:r>
              <a:rPr lang="en-US" dirty="0"/>
              <a:t>-coated aspirin (ASA) at a loading dose of </a:t>
            </a:r>
            <a:r>
              <a:rPr lang="en-US" b="1" dirty="0"/>
              <a:t>162-325 mg </a:t>
            </a:r>
            <a:r>
              <a:rPr lang="en-US" dirty="0"/>
              <a:t>to all patients with ACS. According to the 2016 ACC/AHA (DAPT Guidelines) in Patients with CAD, ASA should be continued at a maintenance dose of </a:t>
            </a:r>
            <a:r>
              <a:rPr lang="en-US" b="1" dirty="0"/>
              <a:t>75-100 mg </a:t>
            </a:r>
            <a:r>
              <a:rPr lang="en-US" dirty="0"/>
              <a:t>daily (indefinitely) unless there are contraindications. </a:t>
            </a:r>
            <a:r>
              <a:rPr lang="en-US" b="1" dirty="0"/>
              <a:t>Do not interrupt ASA within the first 12 months after ACS</a:t>
            </a:r>
            <a:r>
              <a:rPr lang="en-US" b="1" dirty="0">
                <a:solidFill>
                  <a:srgbClr val="C00000"/>
                </a:solidFill>
              </a:rPr>
              <a:t>.</a:t>
            </a:r>
          </a:p>
          <a:p>
            <a:pPr lvl="1"/>
            <a:r>
              <a:rPr lang="en-US" b="1" dirty="0">
                <a:solidFill>
                  <a:srgbClr val="C00000"/>
                </a:solidFill>
              </a:rPr>
              <a:t>Platelet P2Y12 Receptor Inhibitors: </a:t>
            </a:r>
            <a:r>
              <a:rPr lang="en-US" b="1" dirty="0">
                <a:solidFill>
                  <a:schemeClr val="accent1">
                    <a:lumMod val="75000"/>
                  </a:schemeClr>
                </a:solidFill>
              </a:rPr>
              <a:t>The thienopyridines </a:t>
            </a:r>
            <a:r>
              <a:rPr lang="en-US" b="1" dirty="0"/>
              <a:t>clopidogrel and prasugrel </a:t>
            </a:r>
            <a:r>
              <a:rPr lang="en-US" dirty="0"/>
              <a:t>have an additive effect with aspirin. These drugs irreversibly block the adenosine diphosphate receptor, P2Y12, on platelets.</a:t>
            </a:r>
            <a:r>
              <a:rPr lang="en-US" b="1" dirty="0"/>
              <a:t> Ticlopidine </a:t>
            </a:r>
            <a:r>
              <a:rPr lang="en-US" dirty="0"/>
              <a:t>is a thienopyridine that is no longer routinely used due to its side effect profile (agranulocytosis). The safety of combining </a:t>
            </a:r>
            <a:r>
              <a:rPr lang="en-US" b="1" dirty="0"/>
              <a:t>PPIs and thienopyridines</a:t>
            </a:r>
            <a:r>
              <a:rPr lang="en-US" dirty="0"/>
              <a:t> is controversial. Although a 2010 American College of Cardiology and American Heart Association (ACC/AHA) expert consensus statement reported no clear-cut evidence of harm, there is a concern for increased risk of cardiovascular events in patients taking </a:t>
            </a:r>
            <a:r>
              <a:rPr lang="en-US" b="1" dirty="0"/>
              <a:t>omeprazole with clopidogrel</a:t>
            </a:r>
          </a:p>
          <a:p>
            <a:pPr lvl="2">
              <a:buFont typeface="Wingdings" panose="05000000000000000000" pitchFamily="2" charset="2"/>
              <a:buChar char="ü"/>
            </a:pPr>
            <a:r>
              <a:rPr lang="en-US" b="1" dirty="0"/>
              <a:t>Prasugrel: </a:t>
            </a:r>
            <a:r>
              <a:rPr lang="en-US" dirty="0"/>
              <a:t>has a faster onset of action and is effective in clopidogrel-resistant patients. It has significantly more antiplatelet activity and therefore results in a lower rate of cardiovascular events but also higher rates of significant bleeding. Prasugrel </a:t>
            </a:r>
            <a:r>
              <a:rPr lang="en-US" b="1" dirty="0"/>
              <a:t>is contraindicated </a:t>
            </a:r>
            <a:r>
              <a:rPr lang="en-US" dirty="0"/>
              <a:t>in the elderly, those who weigh &lt; 132 </a:t>
            </a:r>
            <a:r>
              <a:rPr lang="en-US" dirty="0" err="1"/>
              <a:t>lb</a:t>
            </a:r>
            <a:r>
              <a:rPr lang="en-US" dirty="0"/>
              <a:t> (60 kg), and patients with history of previous stroke or TIA. </a:t>
            </a:r>
          </a:p>
        </p:txBody>
      </p:sp>
    </p:spTree>
    <p:extLst>
      <p:ext uri="{BB962C8B-B14F-4D97-AF65-F5344CB8AC3E}">
        <p14:creationId xmlns:p14="http://schemas.microsoft.com/office/powerpoint/2010/main" val="22435861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E700103-A1DE-61E4-0AFC-0EE7F6EE1DB1}"/>
              </a:ext>
            </a:extLst>
          </p:cNvPr>
          <p:cNvSpPr>
            <a:spLocks noGrp="1"/>
          </p:cNvSpPr>
          <p:nvPr>
            <p:ph idx="1"/>
          </p:nvPr>
        </p:nvSpPr>
        <p:spPr>
          <a:xfrm>
            <a:off x="0" y="0"/>
            <a:ext cx="11353800" cy="6176963"/>
          </a:xfrm>
        </p:spPr>
        <p:txBody>
          <a:bodyPr>
            <a:normAutofit/>
          </a:bodyPr>
          <a:lstStyle/>
          <a:p>
            <a:r>
              <a:rPr lang="en-US" sz="2400" b="1" dirty="0">
                <a:solidFill>
                  <a:schemeClr val="accent1">
                    <a:lumMod val="75000"/>
                  </a:schemeClr>
                </a:solidFill>
              </a:rPr>
              <a:t>The nonthienopyridines </a:t>
            </a:r>
            <a:r>
              <a:rPr lang="en-US" dirty="0"/>
              <a:t>(e.g., ticagrelor, </a:t>
            </a:r>
            <a:r>
              <a:rPr lang="en-US" dirty="0" err="1"/>
              <a:t>cangrelor</a:t>
            </a:r>
            <a:r>
              <a:rPr lang="en-US" dirty="0"/>
              <a:t>) are reversible antagonists of the platelet P2Y12 receptors. </a:t>
            </a:r>
            <a:r>
              <a:rPr lang="en-US" b="1" dirty="0" err="1"/>
              <a:t>Cangrelor</a:t>
            </a:r>
            <a:r>
              <a:rPr lang="en-US" dirty="0"/>
              <a:t> is an intravenous IV P2Y12 receptor inhibitor. </a:t>
            </a:r>
            <a:r>
              <a:rPr lang="en-US" b="1" dirty="0"/>
              <a:t>Ticagrelor</a:t>
            </a:r>
            <a:r>
              <a:rPr lang="en-US" dirty="0"/>
              <a:t> has a rapid onset of action. Like prasugrel, it is more effective than clopidogrel, but without the increased bleeding risk. It can be used as an alternative to clopidogrel or prasugrel. </a:t>
            </a:r>
            <a:r>
              <a:rPr lang="en-US" b="1" dirty="0"/>
              <a:t>Know that the aspirin maintenance dose in combination with ticagrelor must never exceed 100 mg daily, as higher doses render ticagrelor less effective</a:t>
            </a:r>
          </a:p>
          <a:p>
            <a:r>
              <a:rPr lang="en-US" dirty="0">
                <a:solidFill>
                  <a:srgbClr val="C00000"/>
                </a:solidFill>
              </a:rPr>
              <a:t>Glycoprotein (GP) IIb/IIIa inhibitors </a:t>
            </a:r>
            <a:r>
              <a:rPr lang="en-US" dirty="0"/>
              <a:t>are very potent antiplatelet drugs because they act on the final common pathway of platelet aggregation-where fibrin binds platelets together by connecting to the GP IIb/IIIa receptor. The most studied drug is </a:t>
            </a:r>
            <a:r>
              <a:rPr lang="en-US" b="1" dirty="0"/>
              <a:t>abciximab</a:t>
            </a:r>
            <a:r>
              <a:rPr lang="en-US" dirty="0"/>
              <a:t>. Others are eptifibatide, tirofiban, and lamifiban. Only the IV forms are effective. GP IIb/IIIa inhibitors are rarely used in ACS because </a:t>
            </a:r>
            <a:r>
              <a:rPr lang="en-US" b="1" dirty="0"/>
              <a:t>of their high bleeding risk</a:t>
            </a:r>
            <a:r>
              <a:rPr lang="en-US" dirty="0"/>
              <a:t>. They are reserved for special cases, such as large thrombus burden in the coronary artery or saphenous venous bypass graft</a:t>
            </a:r>
          </a:p>
        </p:txBody>
      </p:sp>
    </p:spTree>
    <p:extLst>
      <p:ext uri="{BB962C8B-B14F-4D97-AF65-F5344CB8AC3E}">
        <p14:creationId xmlns:p14="http://schemas.microsoft.com/office/powerpoint/2010/main" val="36788402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55E62DC-C952-CD13-EF6C-DA8A8E2930F6}"/>
              </a:ext>
            </a:extLst>
          </p:cNvPr>
          <p:cNvSpPr>
            <a:spLocks noGrp="1"/>
          </p:cNvSpPr>
          <p:nvPr>
            <p:ph idx="1"/>
          </p:nvPr>
        </p:nvSpPr>
        <p:spPr>
          <a:xfrm>
            <a:off x="0" y="0"/>
            <a:ext cx="11353800" cy="6858000"/>
          </a:xfrm>
        </p:spPr>
        <p:txBody>
          <a:bodyPr>
            <a:normAutofit/>
          </a:bodyPr>
          <a:lstStyle/>
          <a:p>
            <a:pPr>
              <a:buFont typeface="Wingdings" panose="05000000000000000000" pitchFamily="2" charset="2"/>
              <a:buChar char="Ø"/>
            </a:pPr>
            <a:r>
              <a:rPr lang="en-US" dirty="0"/>
              <a:t>Fibrolytic therapy:</a:t>
            </a:r>
          </a:p>
          <a:p>
            <a:pPr lvl="1"/>
            <a:r>
              <a:rPr lang="en-US" dirty="0"/>
              <a:t>In STEMI Unfortunately, it is not always possible to meet the goal door-to-balloon time of 90 or 120 minutes.</a:t>
            </a:r>
          </a:p>
          <a:p>
            <a:pPr lvl="1"/>
            <a:r>
              <a:rPr lang="en-US" dirty="0"/>
              <a:t>When primary PCI cannot be accomplished in a timely fashion, immediately administer fibrinolytic (i.e., thrombolytic) therapy (a goal door-to-needle time of 30 minutes) unless contraindicated.</a:t>
            </a:r>
          </a:p>
          <a:p>
            <a:pPr lvl="1"/>
            <a:r>
              <a:rPr lang="en-US" dirty="0"/>
              <a:t>Regardless of success of fibrinolytic therapy, patients should always undergo coronary angiography after STEMI. If fibrinolytic therapy is unsuccessful or the patient has recurrent symptoms, then perform coronary angiography immediately. If fibrinolytic therapy is successful, perform coronary angiography within 24 hours.</a:t>
            </a:r>
          </a:p>
          <a:p>
            <a:pPr lvl="1"/>
            <a:r>
              <a:rPr lang="en-US" dirty="0"/>
              <a:t>Fibrinolytic agents include the recombinant, tissue- type plasminogen activators (e.g., alteplase [PA] </a:t>
            </a:r>
            <a:r>
              <a:rPr lang="en-US" dirty="0" err="1"/>
              <a:t>tenecteplase</a:t>
            </a:r>
            <a:r>
              <a:rPr lang="en-US" dirty="0"/>
              <a:t> [</a:t>
            </a:r>
            <a:r>
              <a:rPr lang="en-US" dirty="0" err="1"/>
              <a:t>TNKase</a:t>
            </a:r>
            <a:r>
              <a:rPr lang="en-US" dirty="0"/>
              <a:t>]), </a:t>
            </a:r>
            <a:r>
              <a:rPr lang="en-US" dirty="0" err="1"/>
              <a:t>anistreplase</a:t>
            </a:r>
            <a:r>
              <a:rPr lang="en-US" dirty="0"/>
              <a:t>, streptokinase, and urokinase.</a:t>
            </a:r>
          </a:p>
          <a:p>
            <a:pPr lvl="1"/>
            <a:r>
              <a:rPr lang="en-US" dirty="0"/>
              <a:t> Remember: Always give anticoagulation and DAPT in patients with STEMI, even those getting fibrinolytic therapy. </a:t>
            </a:r>
          </a:p>
          <a:p>
            <a:pPr lvl="1"/>
            <a:r>
              <a:rPr lang="en-US" dirty="0"/>
              <a:t>Absolute contraindications: </a:t>
            </a:r>
          </a:p>
          <a:p>
            <a:pPr lvl="2">
              <a:buFont typeface="Wingdings" panose="05000000000000000000" pitchFamily="2" charset="2"/>
              <a:buChar char="ü"/>
            </a:pPr>
            <a:r>
              <a:rPr lang="en-US" dirty="0"/>
              <a:t>Previous hemorrhagic stroke at any time</a:t>
            </a:r>
          </a:p>
          <a:p>
            <a:pPr lvl="2">
              <a:buFont typeface="Wingdings" panose="05000000000000000000" pitchFamily="2" charset="2"/>
              <a:buChar char="ü"/>
            </a:pPr>
            <a:r>
              <a:rPr lang="en-US" dirty="0"/>
              <a:t> other cerebrovascular events within 1 year </a:t>
            </a:r>
          </a:p>
          <a:p>
            <a:pPr lvl="2">
              <a:buFont typeface="Wingdings" panose="05000000000000000000" pitchFamily="2" charset="2"/>
              <a:buChar char="ü"/>
            </a:pPr>
            <a:r>
              <a:rPr lang="en-US" dirty="0"/>
              <a:t>Intracranial neoplasm</a:t>
            </a:r>
          </a:p>
        </p:txBody>
      </p:sp>
    </p:spTree>
    <p:extLst>
      <p:ext uri="{BB962C8B-B14F-4D97-AF65-F5344CB8AC3E}">
        <p14:creationId xmlns:p14="http://schemas.microsoft.com/office/powerpoint/2010/main" val="33265492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88FDB12-88A8-F809-EAB0-3BCAD0E9FF04}"/>
              </a:ext>
            </a:extLst>
          </p:cNvPr>
          <p:cNvSpPr>
            <a:spLocks noGrp="1"/>
          </p:cNvSpPr>
          <p:nvPr>
            <p:ph idx="1"/>
          </p:nvPr>
        </p:nvSpPr>
        <p:spPr>
          <a:xfrm>
            <a:off x="0" y="0"/>
            <a:ext cx="11353800" cy="6176963"/>
          </a:xfrm>
        </p:spPr>
        <p:txBody>
          <a:bodyPr/>
          <a:lstStyle/>
          <a:p>
            <a:pPr lvl="1">
              <a:buFont typeface="Wingdings" panose="05000000000000000000" pitchFamily="2" charset="2"/>
              <a:buChar char="ü"/>
            </a:pPr>
            <a:r>
              <a:rPr lang="en-US" dirty="0"/>
              <a:t>Active internal bleeding </a:t>
            </a:r>
          </a:p>
          <a:p>
            <a:pPr lvl="1">
              <a:buFont typeface="Wingdings" panose="05000000000000000000" pitchFamily="2" charset="2"/>
              <a:buChar char="ü"/>
            </a:pPr>
            <a:r>
              <a:rPr lang="en-US" dirty="0"/>
              <a:t>Suspected aortic dissection </a:t>
            </a:r>
          </a:p>
          <a:p>
            <a:r>
              <a:rPr lang="en-US" dirty="0"/>
              <a:t>Relative contraindications: </a:t>
            </a:r>
          </a:p>
          <a:p>
            <a:pPr lvl="1">
              <a:buFont typeface="Wingdings" panose="05000000000000000000" pitchFamily="2" charset="2"/>
              <a:buChar char="ü"/>
            </a:pPr>
            <a:r>
              <a:rPr lang="en-US" dirty="0"/>
              <a:t>Persistent BP &gt; 180/110 mmHg </a:t>
            </a:r>
          </a:p>
          <a:p>
            <a:pPr lvl="1">
              <a:buFont typeface="Wingdings" panose="05000000000000000000" pitchFamily="2" charset="2"/>
              <a:buChar char="ü"/>
            </a:pPr>
            <a:r>
              <a:rPr lang="en-US" dirty="0" err="1"/>
              <a:t>nonhemorrhagic</a:t>
            </a:r>
            <a:r>
              <a:rPr lang="en-US" dirty="0"/>
              <a:t> cerebrovascular accident (&gt; 1 year) </a:t>
            </a:r>
          </a:p>
          <a:p>
            <a:pPr lvl="1">
              <a:buFont typeface="Wingdings" panose="05000000000000000000" pitchFamily="2" charset="2"/>
              <a:buChar char="ü"/>
            </a:pPr>
            <a:r>
              <a:rPr lang="en-US" dirty="0"/>
              <a:t>Current use of anticoagulants with INR (interna- </a:t>
            </a:r>
            <a:r>
              <a:rPr lang="en-US" dirty="0" err="1"/>
              <a:t>tional</a:t>
            </a:r>
            <a:r>
              <a:rPr lang="en-US" dirty="0"/>
              <a:t> normalized ratio) &gt; 2-3</a:t>
            </a:r>
          </a:p>
          <a:p>
            <a:pPr lvl="1">
              <a:buFont typeface="Wingdings" panose="05000000000000000000" pitchFamily="2" charset="2"/>
              <a:buChar char="ü"/>
            </a:pPr>
            <a:r>
              <a:rPr lang="en-US" dirty="0"/>
              <a:t>Recent (within 2-4 weeks) major trauma or surgical procedure</a:t>
            </a:r>
          </a:p>
          <a:p>
            <a:pPr lvl="1">
              <a:buFont typeface="Wingdings" panose="05000000000000000000" pitchFamily="2" charset="2"/>
              <a:buChar char="ü"/>
            </a:pPr>
            <a:r>
              <a:rPr lang="en-US" dirty="0"/>
              <a:t>Noncompressible vascular puncture </a:t>
            </a:r>
          </a:p>
          <a:p>
            <a:pPr lvl="1">
              <a:buFont typeface="Wingdings" panose="05000000000000000000" pitchFamily="2" charset="2"/>
              <a:buChar char="ü"/>
            </a:pPr>
            <a:r>
              <a:rPr lang="en-US" dirty="0"/>
              <a:t>Previous exposure to streptokinase/</a:t>
            </a:r>
            <a:r>
              <a:rPr lang="en-US" dirty="0" err="1"/>
              <a:t>antistreplase</a:t>
            </a:r>
            <a:r>
              <a:rPr lang="en-US" dirty="0"/>
              <a:t> </a:t>
            </a:r>
          </a:p>
          <a:p>
            <a:pPr lvl="1">
              <a:buFont typeface="Wingdings" panose="05000000000000000000" pitchFamily="2" charset="2"/>
              <a:buChar char="ü"/>
            </a:pPr>
            <a:r>
              <a:rPr lang="en-US" dirty="0"/>
              <a:t>Pregnancy</a:t>
            </a:r>
          </a:p>
          <a:p>
            <a:pPr lvl="1">
              <a:buFont typeface="Wingdings" panose="05000000000000000000" pitchFamily="2" charset="2"/>
              <a:buChar char="ü"/>
            </a:pPr>
            <a:r>
              <a:rPr lang="en-US" dirty="0"/>
              <a:t> Active peptic ulcer</a:t>
            </a:r>
          </a:p>
        </p:txBody>
      </p:sp>
    </p:spTree>
    <p:extLst>
      <p:ext uri="{BB962C8B-B14F-4D97-AF65-F5344CB8AC3E}">
        <p14:creationId xmlns:p14="http://schemas.microsoft.com/office/powerpoint/2010/main" val="12582018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17D311D9-BA85-0D7D-9A47-C2DCC61EA2F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6944932" cy="6858000"/>
          </a:xfrm>
        </p:spPr>
      </p:pic>
      <p:pic>
        <p:nvPicPr>
          <p:cNvPr id="7" name="Picture 6" descr="Two children looking at a explosion&#10;&#10;Description automatically generated">
            <a:extLst>
              <a:ext uri="{FF2B5EF4-FFF2-40B4-BE49-F238E27FC236}">
                <a16:creationId xmlns:a16="http://schemas.microsoft.com/office/drawing/2014/main" id="{30B08BF0-0C92-F410-4869-CAA4095BD2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41458" y="0"/>
            <a:ext cx="4640825" cy="6858000"/>
          </a:xfrm>
          <a:prstGeom prst="rect">
            <a:avLst/>
          </a:prstGeom>
        </p:spPr>
      </p:pic>
    </p:spTree>
    <p:extLst>
      <p:ext uri="{BB962C8B-B14F-4D97-AF65-F5344CB8AC3E}">
        <p14:creationId xmlns:p14="http://schemas.microsoft.com/office/powerpoint/2010/main" val="7192698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B896FA19-FA6B-854A-B724-15C4E638D034}"/>
              </a:ext>
            </a:extLst>
          </p:cNvPr>
          <p:cNvSpPr>
            <a:spLocks noGrp="1"/>
          </p:cNvSpPr>
          <p:nvPr>
            <p:ph type="subTitle" idx="1"/>
          </p:nvPr>
        </p:nvSpPr>
        <p:spPr>
          <a:xfrm>
            <a:off x="103238" y="0"/>
            <a:ext cx="11985523" cy="6858000"/>
          </a:xfrm>
        </p:spPr>
        <p:txBody>
          <a:bodyPr>
            <a:noAutofit/>
          </a:bodyPr>
          <a:lstStyle/>
          <a:p>
            <a:pPr marL="342900" indent="-342900" algn="l">
              <a:buFont typeface="Wingdings" panose="05000000000000000000" pitchFamily="2" charset="2"/>
              <a:buChar char="Ø"/>
            </a:pPr>
            <a:r>
              <a:rPr lang="en-US" dirty="0"/>
              <a:t>Ischemic heart disease:</a:t>
            </a:r>
          </a:p>
          <a:p>
            <a:pPr marL="1714500" lvl="3" indent="-342900" algn="l">
              <a:buFont typeface="Arial" panose="020B0604020202020204" pitchFamily="34" charset="0"/>
              <a:buChar char="•"/>
            </a:pPr>
            <a:r>
              <a:rPr lang="en-US" sz="2400" dirty="0"/>
              <a:t>Stable angina </a:t>
            </a:r>
          </a:p>
          <a:p>
            <a:pPr marL="1714500" lvl="3" indent="-342900" algn="l">
              <a:buFont typeface="Arial" panose="020B0604020202020204" pitchFamily="34" charset="0"/>
              <a:buChar char="•"/>
            </a:pPr>
            <a:r>
              <a:rPr lang="en-US" sz="2400" dirty="0"/>
              <a:t>Acute coronary syndrome </a:t>
            </a:r>
          </a:p>
          <a:p>
            <a:pPr marL="285750" indent="-285750" algn="l">
              <a:buFont typeface="Wingdings" panose="05000000000000000000" pitchFamily="2" charset="2"/>
              <a:buChar char="Ø"/>
            </a:pPr>
            <a:r>
              <a:rPr lang="en-US" dirty="0"/>
              <a:t>Acute coronary syndrome:</a:t>
            </a:r>
          </a:p>
          <a:p>
            <a:pPr marL="1714500" lvl="3" indent="-342900" algn="l">
              <a:buFont typeface="Arial" panose="020B0604020202020204" pitchFamily="34" charset="0"/>
              <a:buChar char="•"/>
            </a:pPr>
            <a:r>
              <a:rPr lang="en-US" sz="2400" dirty="0"/>
              <a:t>ST elevation MI (STEMI)</a:t>
            </a:r>
          </a:p>
          <a:p>
            <a:pPr marL="1714500" lvl="3" indent="-342900" algn="l">
              <a:buFont typeface="Arial" panose="020B0604020202020204" pitchFamily="34" charset="0"/>
              <a:buChar char="•"/>
            </a:pPr>
            <a:r>
              <a:rPr lang="en-US" sz="2400" dirty="0"/>
              <a:t>ST depression, T wave inversion (NSTEMI, Unstable Angina)</a:t>
            </a:r>
          </a:p>
          <a:p>
            <a:pPr marL="285750" indent="-285750" algn="l">
              <a:buFont typeface="Wingdings" panose="05000000000000000000" pitchFamily="2" charset="2"/>
              <a:buChar char="Ø"/>
            </a:pPr>
            <a:r>
              <a:rPr lang="en-US" dirty="0"/>
              <a:t>Risk factors: </a:t>
            </a:r>
          </a:p>
          <a:p>
            <a:pPr marL="1714500" lvl="3" indent="-342900" algn="l">
              <a:buFont typeface="Arial" panose="020B0604020202020204" pitchFamily="34" charset="0"/>
              <a:buChar char="•"/>
            </a:pPr>
            <a:r>
              <a:rPr lang="en-US" sz="2400" dirty="0"/>
              <a:t>Major risk factor: prior coronary disease</a:t>
            </a:r>
          </a:p>
          <a:p>
            <a:pPr marL="1714500" lvl="3" indent="-342900" algn="l">
              <a:buFont typeface="Arial" panose="020B0604020202020204" pitchFamily="34" charset="0"/>
              <a:buChar char="•"/>
            </a:pPr>
            <a:r>
              <a:rPr lang="en-US" sz="2400" dirty="0"/>
              <a:t>Equivalents: diabetes, PAD, CKD</a:t>
            </a:r>
          </a:p>
          <a:p>
            <a:pPr marL="1714500" lvl="3" indent="-342900" algn="l">
              <a:buFont typeface="Arial" panose="020B0604020202020204" pitchFamily="34" charset="0"/>
              <a:buChar char="•"/>
            </a:pPr>
            <a:r>
              <a:rPr lang="en-US" sz="2400" dirty="0"/>
              <a:t>HTN</a:t>
            </a:r>
          </a:p>
          <a:p>
            <a:pPr marL="1714500" lvl="3" indent="-342900" algn="l">
              <a:buFont typeface="Arial" panose="020B0604020202020204" pitchFamily="34" charset="0"/>
              <a:buChar char="•"/>
            </a:pPr>
            <a:r>
              <a:rPr lang="en-US" sz="2400" dirty="0"/>
              <a:t>Hyperlipidemia</a:t>
            </a:r>
          </a:p>
          <a:p>
            <a:pPr marL="1714500" lvl="3" indent="-342900" algn="l">
              <a:buFont typeface="Arial" panose="020B0604020202020204" pitchFamily="34" charset="0"/>
              <a:buChar char="•"/>
            </a:pPr>
            <a:r>
              <a:rPr lang="en-US" sz="2400" dirty="0"/>
              <a:t>Family </a:t>
            </a:r>
            <a:r>
              <a:rPr lang="en-US" sz="2400" dirty="0" err="1"/>
              <a:t>Hx</a:t>
            </a:r>
            <a:r>
              <a:rPr lang="en-US" sz="2400" dirty="0"/>
              <a:t> (1</a:t>
            </a:r>
            <a:r>
              <a:rPr lang="en-US" sz="2400" baseline="30000" dirty="0"/>
              <a:t>st</a:t>
            </a:r>
            <a:r>
              <a:rPr lang="en-US" sz="2400" dirty="0"/>
              <a:t> degree relative, M&lt;50, F&lt;60)</a:t>
            </a:r>
          </a:p>
          <a:p>
            <a:pPr marL="1714500" lvl="3" indent="-342900" algn="l">
              <a:buFont typeface="Arial" panose="020B0604020202020204" pitchFamily="34" charset="0"/>
              <a:buChar char="•"/>
            </a:pPr>
            <a:r>
              <a:rPr lang="en-US" sz="2400" dirty="0"/>
              <a:t>Smoking</a:t>
            </a:r>
          </a:p>
          <a:p>
            <a:pPr marL="1714500" lvl="3" indent="-342900" algn="l">
              <a:buFont typeface="Arial" panose="020B0604020202020204" pitchFamily="34" charset="0"/>
              <a:buChar char="•"/>
            </a:pPr>
            <a:r>
              <a:rPr lang="en-US" sz="2400" dirty="0"/>
              <a:t>Obesity, sedentary lifestyle</a:t>
            </a:r>
          </a:p>
          <a:p>
            <a:pPr marL="285750" indent="-285750" algn="l">
              <a:buFont typeface="Wingdings" panose="05000000000000000000" pitchFamily="2" charset="2"/>
              <a:buChar char="Ø"/>
            </a:pPr>
            <a:r>
              <a:rPr lang="en-US" dirty="0"/>
              <a:t>ST elevation myocardial infarction:</a:t>
            </a:r>
          </a:p>
          <a:p>
            <a:pPr marL="1714500" lvl="3" indent="-342900" algn="l">
              <a:buFont typeface="Arial" panose="020B0604020202020204" pitchFamily="34" charset="0"/>
              <a:buChar char="•"/>
            </a:pPr>
            <a:r>
              <a:rPr lang="en-US" sz="2400" dirty="0"/>
              <a:t>Complete coronary artery occlusion (no distal blood flow)</a:t>
            </a:r>
          </a:p>
          <a:p>
            <a:pPr marL="1714500" lvl="3" indent="-342900" algn="l">
              <a:buFont typeface="Arial" panose="020B0604020202020204" pitchFamily="34" charset="0"/>
              <a:buChar char="•"/>
            </a:pPr>
            <a:r>
              <a:rPr lang="en-US" sz="2400" dirty="0"/>
              <a:t>Transmural infarction  </a:t>
            </a:r>
          </a:p>
        </p:txBody>
      </p:sp>
    </p:spTree>
    <p:extLst>
      <p:ext uri="{BB962C8B-B14F-4D97-AF65-F5344CB8AC3E}">
        <p14:creationId xmlns:p14="http://schemas.microsoft.com/office/powerpoint/2010/main" val="35380254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5E42429-E6BB-3315-90F0-99395D0512DC}"/>
              </a:ext>
            </a:extLst>
          </p:cNvPr>
          <p:cNvSpPr txBox="1"/>
          <p:nvPr/>
        </p:nvSpPr>
        <p:spPr>
          <a:xfrm>
            <a:off x="0" y="162598"/>
            <a:ext cx="12192000" cy="7848302"/>
          </a:xfrm>
          <a:prstGeom prst="rect">
            <a:avLst/>
          </a:prstGeom>
          <a:noFill/>
        </p:spPr>
        <p:txBody>
          <a:bodyPr wrap="square">
            <a:spAutoFit/>
          </a:bodyPr>
          <a:lstStyle/>
          <a:p>
            <a:pPr marL="285750" indent="-285750" algn="l">
              <a:buFont typeface="Wingdings" panose="05000000000000000000" pitchFamily="2" charset="2"/>
              <a:buChar char="Ø"/>
            </a:pPr>
            <a:r>
              <a:rPr lang="en-US" sz="2800" dirty="0"/>
              <a:t>Symptoms: typical ones</a:t>
            </a:r>
          </a:p>
          <a:p>
            <a:pPr marL="1257300" lvl="2" indent="-342900">
              <a:buFont typeface="Arial" panose="020B0604020202020204" pitchFamily="34" charset="0"/>
              <a:buChar char="•"/>
            </a:pPr>
            <a:r>
              <a:rPr lang="en-US" sz="2800" dirty="0"/>
              <a:t>Chest pain (angina)</a:t>
            </a:r>
          </a:p>
          <a:p>
            <a:pPr marL="1257300" lvl="2" indent="-342900">
              <a:buFont typeface="Arial" panose="020B0604020202020204" pitchFamily="34" charset="0"/>
              <a:buChar char="•"/>
            </a:pPr>
            <a:r>
              <a:rPr lang="en-US" sz="2800" dirty="0"/>
              <a:t>Dyspnea</a:t>
            </a:r>
          </a:p>
          <a:p>
            <a:pPr marL="1257300" lvl="2" indent="-342900">
              <a:buFont typeface="Arial" panose="020B0604020202020204" pitchFamily="34" charset="0"/>
              <a:buChar char="•"/>
            </a:pPr>
            <a:r>
              <a:rPr lang="en-US" sz="2800" dirty="0"/>
              <a:t>Diaphoresis</a:t>
            </a:r>
          </a:p>
          <a:p>
            <a:pPr marL="1257300" lvl="2" indent="-342900">
              <a:buFont typeface="Arial" panose="020B0604020202020204" pitchFamily="34" charset="0"/>
              <a:buChar char="•"/>
            </a:pPr>
            <a:r>
              <a:rPr lang="en-US" sz="2800" dirty="0"/>
              <a:t>15% of M is are asymptomatic</a:t>
            </a:r>
          </a:p>
          <a:p>
            <a:pPr marL="1257300" lvl="2" indent="-342900">
              <a:buFont typeface="Arial" panose="020B0604020202020204" pitchFamily="34" charset="0"/>
              <a:buChar char="•"/>
            </a:pPr>
            <a:r>
              <a:rPr lang="en-US" sz="2800" dirty="0"/>
              <a:t>MI without chest pain or with atypical chest is more common in:</a:t>
            </a:r>
          </a:p>
          <a:p>
            <a:pPr marL="1657350" lvl="3" indent="-285750">
              <a:buFont typeface="Wingdings" panose="05000000000000000000" pitchFamily="2" charset="2"/>
              <a:buChar char="ü"/>
            </a:pPr>
            <a:r>
              <a:rPr lang="en-US" sz="2800" dirty="0"/>
              <a:t>Elderly pts (2/3 of silent MI are &gt;75 years of age)</a:t>
            </a:r>
          </a:p>
          <a:p>
            <a:pPr marL="1657350" lvl="3" indent="-285750">
              <a:buFont typeface="Wingdings" panose="05000000000000000000" pitchFamily="2" charset="2"/>
              <a:buChar char="ü"/>
            </a:pPr>
            <a:r>
              <a:rPr lang="en-US" sz="2800" dirty="0"/>
              <a:t>Diabetics</a:t>
            </a:r>
          </a:p>
          <a:p>
            <a:pPr marL="1657350" lvl="3" indent="-285750">
              <a:buFont typeface="Wingdings" panose="05000000000000000000" pitchFamily="2" charset="2"/>
              <a:buChar char="ü"/>
            </a:pPr>
            <a:r>
              <a:rPr lang="en-US" sz="2800" dirty="0"/>
              <a:t>Women</a:t>
            </a:r>
          </a:p>
          <a:p>
            <a:pPr marL="1657350" lvl="3" indent="-285750">
              <a:buFont typeface="Wingdings" panose="05000000000000000000" pitchFamily="2" charset="2"/>
              <a:buChar char="ü"/>
            </a:pPr>
            <a:r>
              <a:rPr lang="en-US" sz="2800" dirty="0"/>
              <a:t>Pts with known obstructive coronary artery disease </a:t>
            </a:r>
          </a:p>
          <a:p>
            <a:pPr marL="285750" indent="-285750">
              <a:buFont typeface="Wingdings" panose="05000000000000000000" pitchFamily="2" charset="2"/>
              <a:buChar char="Ø"/>
            </a:pPr>
            <a:r>
              <a:rPr lang="en-US" sz="2800" dirty="0"/>
              <a:t>Diagnosis:</a:t>
            </a:r>
          </a:p>
          <a:p>
            <a:pPr marL="1200150" lvl="2" indent="-285750">
              <a:buFont typeface="Arial" panose="020B0604020202020204" pitchFamily="34" charset="0"/>
              <a:buChar char="•"/>
            </a:pPr>
            <a:r>
              <a:rPr lang="en-US" sz="2800" dirty="0"/>
              <a:t> ECG findings: </a:t>
            </a:r>
          </a:p>
          <a:p>
            <a:pPr marL="1657350" lvl="3" indent="-285750">
              <a:buFont typeface="Wingdings" panose="05000000000000000000" pitchFamily="2" charset="2"/>
              <a:buChar char="ü"/>
            </a:pPr>
            <a:r>
              <a:rPr lang="en-US" sz="2800" dirty="0"/>
              <a:t>NSTEMI, USA: ST depression, T wave inversion </a:t>
            </a:r>
          </a:p>
          <a:p>
            <a:pPr marL="1657350" lvl="3" indent="-285750">
              <a:buFont typeface="Wingdings" panose="05000000000000000000" pitchFamily="2" charset="2"/>
              <a:buChar char="ü"/>
            </a:pPr>
            <a:r>
              <a:rPr lang="en-US" sz="2800" dirty="0"/>
              <a:t>STEMI: </a:t>
            </a:r>
          </a:p>
          <a:p>
            <a:pPr marL="1200150" lvl="2" indent="-285750">
              <a:buFont typeface="Wingdings" panose="05000000000000000000" pitchFamily="2" charset="2"/>
              <a:buChar char="ü"/>
            </a:pPr>
            <a:endParaRPr lang="en-US" sz="2800" dirty="0"/>
          </a:p>
          <a:p>
            <a:pPr lvl="3"/>
            <a:endParaRPr lang="en-US" sz="2800" dirty="0"/>
          </a:p>
          <a:p>
            <a:pPr marL="2171700" lvl="4" indent="-342900">
              <a:buFont typeface="Arial" panose="020B0604020202020204" pitchFamily="34" charset="0"/>
              <a:buChar char="•"/>
            </a:pPr>
            <a:endParaRPr lang="en-US" sz="2800" dirty="0"/>
          </a:p>
          <a:p>
            <a:pPr marL="3543300" lvl="7" indent="-342900">
              <a:buFont typeface="Arial" panose="020B0604020202020204" pitchFamily="34" charset="0"/>
              <a:buChar char="•"/>
            </a:pPr>
            <a:endParaRPr lang="en-US" sz="2800" dirty="0"/>
          </a:p>
        </p:txBody>
      </p:sp>
    </p:spTree>
    <p:extLst>
      <p:ext uri="{BB962C8B-B14F-4D97-AF65-F5344CB8AC3E}">
        <p14:creationId xmlns:p14="http://schemas.microsoft.com/office/powerpoint/2010/main" val="37698807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diagram of a normal heart rate&#10;&#10;Description automatically generated">
            <a:extLst>
              <a:ext uri="{FF2B5EF4-FFF2-40B4-BE49-F238E27FC236}">
                <a16:creationId xmlns:a16="http://schemas.microsoft.com/office/drawing/2014/main" id="{DA3DACB6-F497-A69F-D2B6-86BDCA4D29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2607" y="0"/>
            <a:ext cx="9881419" cy="3266402"/>
          </a:xfrm>
          <a:prstGeom prst="rect">
            <a:avLst/>
          </a:prstGeom>
        </p:spPr>
      </p:pic>
      <p:pic>
        <p:nvPicPr>
          <p:cNvPr id="9" name="Picture 8">
            <a:extLst>
              <a:ext uri="{FF2B5EF4-FFF2-40B4-BE49-F238E27FC236}">
                <a16:creationId xmlns:a16="http://schemas.microsoft.com/office/drawing/2014/main" id="{F92342A5-77E7-2E4A-6A87-C596E7004E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3428999"/>
            <a:ext cx="5633885" cy="3429001"/>
          </a:xfrm>
          <a:prstGeom prst="rect">
            <a:avLst/>
          </a:prstGeom>
        </p:spPr>
      </p:pic>
      <p:pic>
        <p:nvPicPr>
          <p:cNvPr id="11" name="Picture 10" descr="A graph of a heart beat&#10;&#10;Description automatically generated with medium confidence">
            <a:extLst>
              <a:ext uri="{FF2B5EF4-FFF2-40B4-BE49-F238E27FC236}">
                <a16:creationId xmlns:a16="http://schemas.microsoft.com/office/drawing/2014/main" id="{575E2278-6D88-AF43-3221-3968B077FFD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12806" y="3428998"/>
            <a:ext cx="6079193" cy="3429001"/>
          </a:xfrm>
          <a:prstGeom prst="rect">
            <a:avLst/>
          </a:prstGeom>
        </p:spPr>
      </p:pic>
    </p:spTree>
    <p:extLst>
      <p:ext uri="{BB962C8B-B14F-4D97-AF65-F5344CB8AC3E}">
        <p14:creationId xmlns:p14="http://schemas.microsoft.com/office/powerpoint/2010/main" val="23936426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7959807-77D8-74A8-CCF6-EA8053101C52}"/>
              </a:ext>
            </a:extLst>
          </p:cNvPr>
          <p:cNvSpPr>
            <a:spLocks noGrp="1"/>
          </p:cNvSpPr>
          <p:nvPr>
            <p:ph idx="1"/>
          </p:nvPr>
        </p:nvSpPr>
        <p:spPr>
          <a:xfrm>
            <a:off x="34413" y="0"/>
            <a:ext cx="12192000" cy="6858000"/>
          </a:xfrm>
        </p:spPr>
        <p:txBody>
          <a:bodyPr/>
          <a:lstStyle/>
          <a:p>
            <a:pPr>
              <a:buFont typeface="Wingdings" panose="05000000000000000000" pitchFamily="2" charset="2"/>
              <a:buChar char="Ø"/>
            </a:pPr>
            <a:r>
              <a:rPr lang="en-US" dirty="0"/>
              <a:t>Laboratory: </a:t>
            </a:r>
          </a:p>
        </p:txBody>
      </p:sp>
      <p:pic>
        <p:nvPicPr>
          <p:cNvPr id="5" name="Picture 4">
            <a:extLst>
              <a:ext uri="{FF2B5EF4-FFF2-40B4-BE49-F238E27FC236}">
                <a16:creationId xmlns:a16="http://schemas.microsoft.com/office/drawing/2014/main" id="{996606F5-0E26-42A7-37C0-0316D91C3C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68710"/>
            <a:ext cx="12192000" cy="4927190"/>
          </a:xfrm>
          <a:prstGeom prst="rect">
            <a:avLst/>
          </a:prstGeom>
        </p:spPr>
      </p:pic>
    </p:spTree>
    <p:extLst>
      <p:ext uri="{BB962C8B-B14F-4D97-AF65-F5344CB8AC3E}">
        <p14:creationId xmlns:p14="http://schemas.microsoft.com/office/powerpoint/2010/main" val="23283714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4592514E-0791-1286-FCAA-0C8D5F14BD12}"/>
              </a:ext>
            </a:extLst>
          </p:cNvPr>
          <p:cNvSpPr>
            <a:spLocks noGrp="1"/>
          </p:cNvSpPr>
          <p:nvPr>
            <p:ph idx="1"/>
          </p:nvPr>
        </p:nvSpPr>
        <p:spPr>
          <a:xfrm>
            <a:off x="0" y="0"/>
            <a:ext cx="11353800" cy="6961239"/>
          </a:xfrm>
        </p:spPr>
        <p:txBody>
          <a:bodyPr>
            <a:normAutofit lnSpcReduction="10000"/>
          </a:bodyPr>
          <a:lstStyle/>
          <a:p>
            <a:pPr>
              <a:buFont typeface="Wingdings" panose="05000000000000000000" pitchFamily="2" charset="2"/>
              <a:buChar char="Ø"/>
            </a:pPr>
            <a:r>
              <a:rPr lang="en-US" dirty="0"/>
              <a:t>Management: </a:t>
            </a:r>
          </a:p>
          <a:p>
            <a:pPr lvl="1"/>
            <a:r>
              <a:rPr lang="en-US" dirty="0"/>
              <a:t>Goals in ACS(STEMI, NSTEMI and USA):</a:t>
            </a:r>
          </a:p>
          <a:p>
            <a:pPr lvl="2">
              <a:buFont typeface="Wingdings" panose="05000000000000000000" pitchFamily="2" charset="2"/>
              <a:buChar char="ü"/>
            </a:pPr>
            <a:r>
              <a:rPr lang="en-US" sz="2400" dirty="0"/>
              <a:t>Alleviating symptoms with </a:t>
            </a:r>
            <a:r>
              <a:rPr lang="en-US" sz="2400" dirty="0" err="1"/>
              <a:t>antiischemic</a:t>
            </a:r>
            <a:r>
              <a:rPr lang="en-US" sz="2400" dirty="0"/>
              <a:t> therapy and morphine</a:t>
            </a:r>
          </a:p>
          <a:p>
            <a:pPr lvl="2">
              <a:buFont typeface="Wingdings" panose="05000000000000000000" pitchFamily="2" charset="2"/>
              <a:buChar char="ü"/>
            </a:pPr>
            <a:r>
              <a:rPr lang="en-US" sz="2400" dirty="0"/>
              <a:t>Manage the intracoronary thrombus with antiplatelet and anticoagulant therapies</a:t>
            </a:r>
          </a:p>
          <a:p>
            <a:pPr lvl="2">
              <a:buFont typeface="Wingdings" panose="05000000000000000000" pitchFamily="2" charset="2"/>
              <a:buChar char="ü"/>
            </a:pPr>
            <a:r>
              <a:rPr lang="en-US" sz="2400" dirty="0"/>
              <a:t>Restoring flow in the affected coronary artery with PCI or thrombolytics if appropriate</a:t>
            </a:r>
          </a:p>
          <a:p>
            <a:pPr lvl="2">
              <a:buFont typeface="Wingdings" panose="05000000000000000000" pitchFamily="2" charset="2"/>
              <a:buChar char="ü"/>
            </a:pPr>
            <a:r>
              <a:rPr lang="en-US" sz="2400" dirty="0"/>
              <a:t>Monitoring and prompt </a:t>
            </a:r>
            <a:r>
              <a:rPr lang="en-US" sz="2400" dirty="0" err="1"/>
              <a:t>ttt</a:t>
            </a:r>
            <a:r>
              <a:rPr lang="en-US" sz="2400" dirty="0"/>
              <a:t> of life-threatening arrhythmias (VT, VF), HF or mechanical complications of MI </a:t>
            </a:r>
          </a:p>
          <a:p>
            <a:pPr lvl="2">
              <a:buFont typeface="Wingdings" panose="05000000000000000000" pitchFamily="2" charset="2"/>
              <a:buChar char="ü"/>
            </a:pPr>
            <a:r>
              <a:rPr lang="en-US" sz="2400" dirty="0"/>
              <a:t>Optimization of medical therapy to prevent future recurrence of ACS</a:t>
            </a:r>
          </a:p>
          <a:p>
            <a:pPr lvl="1"/>
            <a:r>
              <a:rPr lang="en-US" dirty="0"/>
              <a:t>General Anti-Ischemic Measures For all Patients With an MI include :</a:t>
            </a:r>
          </a:p>
          <a:p>
            <a:pPr lvl="1"/>
            <a:r>
              <a:rPr lang="en-US" dirty="0"/>
              <a:t>1. Continuous ECG monitoring</a:t>
            </a:r>
          </a:p>
          <a:p>
            <a:pPr lvl="1"/>
            <a:r>
              <a:rPr lang="en-US" dirty="0"/>
              <a:t>2. Aspirin</a:t>
            </a:r>
          </a:p>
          <a:p>
            <a:pPr lvl="1"/>
            <a:r>
              <a:rPr lang="en-US" dirty="0"/>
              <a:t>3. sublingual nitroglycerin *3 for unstable angina and IV For MI</a:t>
            </a:r>
          </a:p>
          <a:p>
            <a:pPr lvl="1"/>
            <a:r>
              <a:rPr lang="en-US" dirty="0"/>
              <a:t>4. Morphine if pain is nor relieved by NTG , Never Give NSAID Except ASA .</a:t>
            </a:r>
          </a:p>
          <a:p>
            <a:pPr lvl="1"/>
            <a:r>
              <a:rPr lang="en-US" dirty="0"/>
              <a:t>5. Oral B-Blocker and </a:t>
            </a:r>
            <a:r>
              <a:rPr lang="en-US" dirty="0" err="1"/>
              <a:t>ACEi</a:t>
            </a:r>
            <a:r>
              <a:rPr lang="en-US" dirty="0"/>
              <a:t> if the patient is hypertensive or has LV dysfunction But Avoid B-Blocker if HF is not Stabilized .</a:t>
            </a:r>
          </a:p>
          <a:p>
            <a:pPr lvl="1"/>
            <a:r>
              <a:rPr lang="en-US" dirty="0"/>
              <a:t>6. Calcium Channel Blockers can be given if B-Blocker is contraindicated .</a:t>
            </a:r>
          </a:p>
          <a:p>
            <a:pPr lvl="1"/>
            <a:r>
              <a:rPr lang="en-US" dirty="0"/>
              <a:t>7. Atropine → treat acute sinus bradycardia with sign of low cardiac output.</a:t>
            </a:r>
          </a:p>
        </p:txBody>
      </p:sp>
    </p:spTree>
    <p:extLst>
      <p:ext uri="{BB962C8B-B14F-4D97-AF65-F5344CB8AC3E}">
        <p14:creationId xmlns:p14="http://schemas.microsoft.com/office/powerpoint/2010/main" val="23388515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5F96100-0149-C6AB-4AC9-46BC7AD3DA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56896" y="1"/>
            <a:ext cx="8635104" cy="6858000"/>
          </a:xfrm>
          <a:prstGeom prst="rect">
            <a:avLst/>
          </a:prstGeom>
        </p:spPr>
      </p:pic>
      <p:sp>
        <p:nvSpPr>
          <p:cNvPr id="7" name="TextBox 6">
            <a:extLst>
              <a:ext uri="{FF2B5EF4-FFF2-40B4-BE49-F238E27FC236}">
                <a16:creationId xmlns:a16="http://schemas.microsoft.com/office/drawing/2014/main" id="{6B31D077-2C0A-F2AA-5B8F-F6EFAE00F092}"/>
              </a:ext>
            </a:extLst>
          </p:cNvPr>
          <p:cNvSpPr txBox="1"/>
          <p:nvPr/>
        </p:nvSpPr>
        <p:spPr>
          <a:xfrm>
            <a:off x="141377" y="2359742"/>
            <a:ext cx="3097162" cy="1323439"/>
          </a:xfrm>
          <a:prstGeom prst="rect">
            <a:avLst/>
          </a:prstGeom>
          <a:noFill/>
        </p:spPr>
        <p:txBody>
          <a:bodyPr wrap="square" rtlCol="0">
            <a:spAutoFit/>
          </a:bodyPr>
          <a:lstStyle/>
          <a:p>
            <a:r>
              <a:rPr lang="en-US" sz="4000" dirty="0"/>
              <a:t>Prehospital management: </a:t>
            </a:r>
          </a:p>
        </p:txBody>
      </p:sp>
    </p:spTree>
    <p:extLst>
      <p:ext uri="{BB962C8B-B14F-4D97-AF65-F5344CB8AC3E}">
        <p14:creationId xmlns:p14="http://schemas.microsoft.com/office/powerpoint/2010/main" val="23455146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flowchart of a patient">
            <a:extLst>
              <a:ext uri="{FF2B5EF4-FFF2-40B4-BE49-F238E27FC236}">
                <a16:creationId xmlns:a16="http://schemas.microsoft.com/office/drawing/2014/main" id="{2F6D470E-7487-9042-782D-0F3EF24582C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7434067" cy="6846887"/>
          </a:xfrm>
        </p:spPr>
      </p:pic>
      <p:sp>
        <p:nvSpPr>
          <p:cNvPr id="7" name="TextBox 6">
            <a:extLst>
              <a:ext uri="{FF2B5EF4-FFF2-40B4-BE49-F238E27FC236}">
                <a16:creationId xmlns:a16="http://schemas.microsoft.com/office/drawing/2014/main" id="{472A9EDC-62EE-2C16-EAF7-536E6E9FD449}"/>
              </a:ext>
            </a:extLst>
          </p:cNvPr>
          <p:cNvSpPr txBox="1"/>
          <p:nvPr/>
        </p:nvSpPr>
        <p:spPr>
          <a:xfrm>
            <a:off x="7639665" y="811161"/>
            <a:ext cx="3819832" cy="4893647"/>
          </a:xfrm>
          <a:prstGeom prst="rect">
            <a:avLst/>
          </a:prstGeom>
          <a:noFill/>
        </p:spPr>
        <p:txBody>
          <a:bodyPr wrap="square" rtlCol="0">
            <a:spAutoFit/>
          </a:bodyPr>
          <a:lstStyle/>
          <a:p>
            <a:pPr marL="342900" indent="-342900">
              <a:buFont typeface="Wingdings" panose="05000000000000000000" pitchFamily="2" charset="2"/>
              <a:buChar char="Ø"/>
            </a:pPr>
            <a:r>
              <a:rPr lang="en-US" sz="2400" dirty="0"/>
              <a:t>Note: </a:t>
            </a:r>
          </a:p>
          <a:p>
            <a:pPr marL="800100" lvl="1" indent="-342900">
              <a:buFont typeface="Arial" panose="020B0604020202020204" pitchFamily="34" charset="0"/>
              <a:buChar char="•"/>
            </a:pPr>
            <a:r>
              <a:rPr lang="en-US" sz="2400" dirty="0"/>
              <a:t>All STEMI pts get the following medical therapy:</a:t>
            </a:r>
          </a:p>
          <a:p>
            <a:pPr marL="800100" lvl="1" indent="-342900">
              <a:buFont typeface="Wingdings" panose="05000000000000000000" pitchFamily="2" charset="2"/>
              <a:buChar char="ü"/>
            </a:pPr>
            <a:r>
              <a:rPr lang="en-US" sz="2400" dirty="0"/>
              <a:t>Parenteral anticoagulant: UFH, bivalirudin or enoxaparin</a:t>
            </a:r>
          </a:p>
          <a:p>
            <a:pPr marL="800100" lvl="1" indent="-342900">
              <a:buFont typeface="Wingdings" panose="05000000000000000000" pitchFamily="2" charset="2"/>
              <a:buChar char="ü"/>
            </a:pPr>
            <a:r>
              <a:rPr lang="en-US" sz="2400" dirty="0"/>
              <a:t>DAPT: aspirin (ASA, loading dose: 162-325 mg) </a:t>
            </a:r>
            <a:r>
              <a:rPr lang="en-US" sz="2400" b="1" dirty="0">
                <a:solidFill>
                  <a:srgbClr val="FF0000"/>
                </a:solidFill>
              </a:rPr>
              <a:t>plus </a:t>
            </a:r>
            <a:r>
              <a:rPr lang="en-US" sz="2400" b="1" dirty="0">
                <a:solidFill>
                  <a:schemeClr val="tx1">
                    <a:lumMod val="95000"/>
                    <a:lumOff val="5000"/>
                  </a:schemeClr>
                </a:solidFill>
              </a:rPr>
              <a:t>clopidogrel 600 mg or ticagrelor 180 mg (in ED)</a:t>
            </a:r>
            <a:endParaRPr lang="en-US" sz="2400" b="1" dirty="0">
              <a:solidFill>
                <a:srgbClr val="FF0000"/>
              </a:solidFill>
            </a:endParaRPr>
          </a:p>
        </p:txBody>
      </p:sp>
    </p:spTree>
    <p:extLst>
      <p:ext uri="{BB962C8B-B14F-4D97-AF65-F5344CB8AC3E}">
        <p14:creationId xmlns:p14="http://schemas.microsoft.com/office/powerpoint/2010/main" val="16193458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05FF780-EC9E-AFA2-39D8-8EE80CE5EFF5}"/>
              </a:ext>
            </a:extLst>
          </p:cNvPr>
          <p:cNvSpPr>
            <a:spLocks noGrp="1"/>
          </p:cNvSpPr>
          <p:nvPr>
            <p:ph idx="1"/>
          </p:nvPr>
        </p:nvSpPr>
        <p:spPr>
          <a:xfrm>
            <a:off x="0" y="0"/>
            <a:ext cx="12192000" cy="6858000"/>
          </a:xfrm>
        </p:spPr>
        <p:txBody>
          <a:bodyPr/>
          <a:lstStyle/>
          <a:p>
            <a:pPr>
              <a:buFont typeface="Wingdings" panose="05000000000000000000" pitchFamily="2" charset="2"/>
              <a:buChar char="Ø"/>
            </a:pPr>
            <a:r>
              <a:rPr lang="en-US" dirty="0"/>
              <a:t>MANAGEMENT OF NSTE-ACS:</a:t>
            </a:r>
          </a:p>
          <a:p>
            <a:pPr lvl="1"/>
            <a:r>
              <a:rPr lang="en-US" b="1" dirty="0"/>
              <a:t>INVASIVE TERAPY</a:t>
            </a:r>
            <a:r>
              <a:rPr lang="en-US" dirty="0"/>
              <a:t>: Indications for </a:t>
            </a:r>
            <a:r>
              <a:rPr lang="en-US" b="1" dirty="0">
                <a:solidFill>
                  <a:srgbClr val="C00000"/>
                </a:solidFill>
              </a:rPr>
              <a:t>immediate</a:t>
            </a:r>
            <a:r>
              <a:rPr lang="en-US" dirty="0"/>
              <a:t> invasive therapy (coronary angiography within 2 </a:t>
            </a:r>
            <a:r>
              <a:rPr lang="en-US" dirty="0" err="1"/>
              <a:t>hrs</a:t>
            </a:r>
            <a:r>
              <a:rPr lang="en-US" dirty="0"/>
              <a:t>) for NSTE-ACS:</a:t>
            </a:r>
          </a:p>
          <a:p>
            <a:pPr lvl="2">
              <a:buFont typeface="Wingdings" panose="05000000000000000000" pitchFamily="2" charset="2"/>
              <a:buChar char="ü"/>
            </a:pPr>
            <a:r>
              <a:rPr lang="en-US" dirty="0"/>
              <a:t>Signs or symptoms of HF </a:t>
            </a:r>
          </a:p>
          <a:p>
            <a:pPr lvl="2">
              <a:buFont typeface="Wingdings" panose="05000000000000000000" pitchFamily="2" charset="2"/>
              <a:buChar char="ü"/>
            </a:pPr>
            <a:r>
              <a:rPr lang="en-US" dirty="0"/>
              <a:t>Hemodynamic instability </a:t>
            </a:r>
          </a:p>
          <a:p>
            <a:pPr lvl="2">
              <a:buFont typeface="Wingdings" panose="05000000000000000000" pitchFamily="2" charset="2"/>
              <a:buChar char="ü"/>
            </a:pPr>
            <a:r>
              <a:rPr lang="en-US" dirty="0"/>
              <a:t>Recurrent or refractory angina that is not responding to medical therapy</a:t>
            </a:r>
          </a:p>
          <a:p>
            <a:pPr lvl="2">
              <a:buFont typeface="Wingdings" panose="05000000000000000000" pitchFamily="2" charset="2"/>
              <a:buChar char="ü"/>
            </a:pPr>
            <a:r>
              <a:rPr lang="en-US" dirty="0"/>
              <a:t>Life-threatening arrhythmia (VT, VF) </a:t>
            </a:r>
          </a:p>
          <a:p>
            <a:pPr lvl="1"/>
            <a:r>
              <a:rPr lang="en-US" b="1" dirty="0"/>
              <a:t>ISCHEMIA-GUIDIDED THERAPY</a:t>
            </a:r>
            <a:r>
              <a:rPr lang="en-US" dirty="0"/>
              <a:t>: INDICATIONS:</a:t>
            </a:r>
          </a:p>
          <a:p>
            <a:pPr lvl="2">
              <a:buFont typeface="Wingdings" panose="05000000000000000000" pitchFamily="2" charset="2"/>
              <a:buChar char="ü"/>
            </a:pPr>
            <a:r>
              <a:rPr lang="en-US" dirty="0"/>
              <a:t>Respond to medical therapy </a:t>
            </a:r>
          </a:p>
          <a:p>
            <a:pPr lvl="2">
              <a:buFont typeface="Wingdings" panose="05000000000000000000" pitchFamily="2" charset="2"/>
              <a:buChar char="ü"/>
            </a:pPr>
            <a:r>
              <a:rPr lang="en-US" dirty="0"/>
              <a:t>Have none of the indications for invasive therapy </a:t>
            </a:r>
          </a:p>
          <a:p>
            <a:pPr lvl="2">
              <a:buFont typeface="Wingdings" panose="05000000000000000000" pitchFamily="2" charset="2"/>
              <a:buChar char="ü"/>
            </a:pPr>
            <a:r>
              <a:rPr lang="en-US" dirty="0"/>
              <a:t>Do well on post-ACS stress testing </a:t>
            </a:r>
          </a:p>
          <a:p>
            <a:pPr lvl="2">
              <a:buFont typeface="Wingdings" panose="05000000000000000000" pitchFamily="2" charset="2"/>
              <a:buChar char="ü"/>
            </a:pPr>
            <a:r>
              <a:rPr lang="en-US" dirty="0">
                <a:solidFill>
                  <a:srgbClr val="C00000"/>
                </a:solidFill>
              </a:rPr>
              <a:t>Parenteral anticoagulant:</a:t>
            </a:r>
          </a:p>
          <a:p>
            <a:pPr lvl="2">
              <a:buFont typeface="Wingdings" panose="05000000000000000000" pitchFamily="2" charset="2"/>
              <a:buChar char="ü"/>
            </a:pPr>
            <a:r>
              <a:rPr lang="en-US" dirty="0" err="1"/>
              <a:t>UFH,enoxaparin</a:t>
            </a:r>
            <a:r>
              <a:rPr lang="en-US" dirty="0"/>
              <a:t> ,or fondaparinux for 48 hours , fondaparinux is especially useful if there is risk of bleeding .</a:t>
            </a:r>
          </a:p>
          <a:p>
            <a:pPr lvl="2">
              <a:buFont typeface="Wingdings" panose="05000000000000000000" pitchFamily="2" charset="2"/>
              <a:buChar char="ü"/>
            </a:pPr>
            <a:r>
              <a:rPr lang="en-US" dirty="0">
                <a:solidFill>
                  <a:srgbClr val="C00000"/>
                </a:solidFill>
              </a:rPr>
              <a:t>Antiplatelet therapy</a:t>
            </a:r>
            <a:r>
              <a:rPr lang="en-US" dirty="0"/>
              <a:t>:</a:t>
            </a:r>
          </a:p>
          <a:p>
            <a:pPr lvl="2">
              <a:buFont typeface="Wingdings" panose="05000000000000000000" pitchFamily="2" charset="2"/>
              <a:buChar char="ü"/>
            </a:pPr>
            <a:r>
              <a:rPr lang="en-US" dirty="0"/>
              <a:t>Aspirin plus either clopidogrel or </a:t>
            </a:r>
            <a:r>
              <a:rPr lang="en-US" dirty="0" err="1"/>
              <a:t>ticgrelor</a:t>
            </a:r>
            <a:r>
              <a:rPr lang="en-US" dirty="0"/>
              <a:t> .</a:t>
            </a:r>
          </a:p>
          <a:p>
            <a:pPr lvl="2">
              <a:buFont typeface="Wingdings" panose="05000000000000000000" pitchFamily="2" charset="2"/>
              <a:buChar char="ü"/>
            </a:pPr>
            <a:r>
              <a:rPr lang="en-US" dirty="0"/>
              <a:t>Always give dual antiplatelet therapy .</a:t>
            </a:r>
          </a:p>
          <a:p>
            <a:pPr lvl="2">
              <a:buFont typeface="Wingdings" panose="05000000000000000000" pitchFamily="2" charset="2"/>
              <a:buChar char="ü"/>
            </a:pPr>
            <a:r>
              <a:rPr lang="en-US" dirty="0"/>
              <a:t>Prasugrel or </a:t>
            </a:r>
            <a:r>
              <a:rPr lang="en-US" dirty="0" err="1"/>
              <a:t>GPIIb</a:t>
            </a:r>
            <a:r>
              <a:rPr lang="en-US" dirty="0"/>
              <a:t>/IIIa inhibitors are not given for conservative therapy.</a:t>
            </a:r>
          </a:p>
        </p:txBody>
      </p:sp>
    </p:spTree>
    <p:extLst>
      <p:ext uri="{BB962C8B-B14F-4D97-AF65-F5344CB8AC3E}">
        <p14:creationId xmlns:p14="http://schemas.microsoft.com/office/powerpoint/2010/main" val="34554996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315</TotalTime>
  <Words>1468</Words>
  <Application>Microsoft Office PowerPoint</Application>
  <PresentationFormat>شاشة عريضة</PresentationFormat>
  <Paragraphs>111</Paragraphs>
  <Slides>17</Slides>
  <Notes>0</Notes>
  <HiddenSlides>0</HiddenSlides>
  <MMClips>0</MMClips>
  <ScaleCrop>false</ScaleCrop>
  <HeadingPairs>
    <vt:vector size="4" baseType="variant">
      <vt:variant>
        <vt:lpstr>نسق</vt:lpstr>
      </vt:variant>
      <vt:variant>
        <vt:i4>1</vt:i4>
      </vt:variant>
      <vt:variant>
        <vt:lpstr>عناوين الشرائح</vt:lpstr>
      </vt:variant>
      <vt:variant>
        <vt:i4>17</vt:i4>
      </vt:variant>
    </vt:vector>
  </HeadingPairs>
  <TitlesOfParts>
    <vt:vector size="18" baseType="lpstr">
      <vt:lpstr>Office Theme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وفاء نمر محمود عبد القادر</dc:creator>
  <cp:lastModifiedBy>bhra56710@gmail.com</cp:lastModifiedBy>
  <cp:revision>10</cp:revision>
  <dcterms:created xsi:type="dcterms:W3CDTF">2024-01-31T18:04:32Z</dcterms:created>
  <dcterms:modified xsi:type="dcterms:W3CDTF">2024-10-31T13:56:19Z</dcterms:modified>
</cp:coreProperties>
</file>