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9" r:id="rId2"/>
  </p:sldMasterIdLst>
  <p:sldIdLst>
    <p:sldId id="298" r:id="rId3"/>
    <p:sldId id="299" r:id="rId4"/>
    <p:sldId id="286" r:id="rId5"/>
    <p:sldId id="287" r:id="rId6"/>
    <p:sldId id="288" r:id="rId7"/>
    <p:sldId id="290" r:id="rId8"/>
    <p:sldId id="289" r:id="rId9"/>
    <p:sldId id="291" r:id="rId10"/>
    <p:sldId id="293" r:id="rId11"/>
    <p:sldId id="292" r:id="rId12"/>
    <p:sldId id="262" r:id="rId13"/>
    <p:sldId id="263" r:id="rId14"/>
    <p:sldId id="264" r:id="rId15"/>
    <p:sldId id="265" r:id="rId16"/>
    <p:sldId id="266" r:id="rId17"/>
    <p:sldId id="267" r:id="rId18"/>
    <p:sldId id="300" r:id="rId19"/>
    <p:sldId id="301" r:id="rId20"/>
    <p:sldId id="269" r:id="rId21"/>
    <p:sldId id="277" r:id="rId22"/>
    <p:sldId id="278" r:id="rId23"/>
    <p:sldId id="296" r:id="rId24"/>
    <p:sldId id="270" r:id="rId25"/>
    <p:sldId id="271" r:id="rId26"/>
    <p:sldId id="272" r:id="rId27"/>
    <p:sldId id="295" r:id="rId28"/>
    <p:sldId id="273" r:id="rId29"/>
    <p:sldId id="279" r:id="rId30"/>
    <p:sldId id="280" r:id="rId31"/>
    <p:sldId id="281" r:id="rId32"/>
    <p:sldId id="282" r:id="rId33"/>
    <p:sldId id="283" r:id="rId34"/>
    <p:sldId id="284" r:id="rId35"/>
    <p:sldId id="274" r:id="rId3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0B560BC-0987-4ABD-B626-F8BCF9EA9591}" type="slidenum">
              <a:rPr lang="en-GB"/>
              <a:pPr>
                <a:defRPr/>
              </a:pPr>
              <a:t>‹#›</a:t>
            </a:fld>
            <a:endParaRPr lang="en-GB"/>
          </a:p>
        </p:txBody>
      </p:sp>
    </p:spTree>
    <p:extLst>
      <p:ext uri="{BB962C8B-B14F-4D97-AF65-F5344CB8AC3E}">
        <p14:creationId xmlns:p14="http://schemas.microsoft.com/office/powerpoint/2010/main" val="376200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C1B8D34-0C4E-4797-9147-0E5440475321}" type="slidenum">
              <a:rPr lang="en-GB"/>
              <a:pPr>
                <a:defRPr/>
              </a:pPr>
              <a:t>‹#›</a:t>
            </a:fld>
            <a:endParaRPr lang="en-GB"/>
          </a:p>
        </p:txBody>
      </p:sp>
    </p:spTree>
    <p:extLst>
      <p:ext uri="{BB962C8B-B14F-4D97-AF65-F5344CB8AC3E}">
        <p14:creationId xmlns:p14="http://schemas.microsoft.com/office/powerpoint/2010/main" val="139781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34CFABC-51F9-445B-8FEE-2EA1281D5B03}" type="slidenum">
              <a:rPr lang="en-GB"/>
              <a:pPr>
                <a:defRPr/>
              </a:pPr>
              <a:t>‹#›</a:t>
            </a:fld>
            <a:endParaRPr lang="en-GB"/>
          </a:p>
        </p:txBody>
      </p:sp>
    </p:spTree>
    <p:extLst>
      <p:ext uri="{BB962C8B-B14F-4D97-AF65-F5344CB8AC3E}">
        <p14:creationId xmlns:p14="http://schemas.microsoft.com/office/powerpoint/2010/main" val="75567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3FB5F3DE-F1D3-499F-9B90-E169FD89DBB2}" type="datetimeFigureOut">
              <a:rPr lang="en-US"/>
              <a:pPr>
                <a:defRPr/>
              </a:pPr>
              <a:t>2/12/2021</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ADEE000D-CF0A-4177-B9DA-0CDC045F5FE8}" type="slidenum">
              <a:rPr lang="en-US"/>
              <a:pPr>
                <a:defRPr/>
              </a:pPr>
              <a:t>‹#›</a:t>
            </a:fld>
            <a:endParaRPr lang="en-US"/>
          </a:p>
        </p:txBody>
      </p:sp>
    </p:spTree>
    <p:extLst>
      <p:ext uri="{BB962C8B-B14F-4D97-AF65-F5344CB8AC3E}">
        <p14:creationId xmlns:p14="http://schemas.microsoft.com/office/powerpoint/2010/main" val="319338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1FFC728-9329-4A6A-8380-3022FD14C4B6}" type="datetimeFigureOut">
              <a:rPr lang="en-US"/>
              <a:pPr>
                <a:defRPr/>
              </a:pPr>
              <a:t>2/12/2021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1D0780-764F-49B6-ABC4-7221D4645AAE}" type="slidenum">
              <a:rPr lang="en-US"/>
              <a:pPr>
                <a:defRPr/>
              </a:pPr>
              <a:t>‹#›</a:t>
            </a:fld>
            <a:endParaRPr lang="en-US"/>
          </a:p>
        </p:txBody>
      </p:sp>
    </p:spTree>
    <p:extLst>
      <p:ext uri="{BB962C8B-B14F-4D97-AF65-F5344CB8AC3E}">
        <p14:creationId xmlns:p14="http://schemas.microsoft.com/office/powerpoint/2010/main" val="134688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F9BA71B2-C07F-4A5F-A153-D40C97D24AA0}" type="datetimeFigureOut">
              <a:rPr lang="en-US"/>
              <a:pPr>
                <a:defRPr/>
              </a:pPr>
              <a:t>2/12/2021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A36DD33-AC6A-4FF4-A5AF-B51C549DF5EA}" type="slidenum">
              <a:rPr lang="en-US"/>
              <a:pPr>
                <a:defRPr/>
              </a:pPr>
              <a:t>‹#›</a:t>
            </a:fld>
            <a:endParaRPr lang="en-US"/>
          </a:p>
        </p:txBody>
      </p:sp>
    </p:spTree>
    <p:extLst>
      <p:ext uri="{BB962C8B-B14F-4D97-AF65-F5344CB8AC3E}">
        <p14:creationId xmlns:p14="http://schemas.microsoft.com/office/powerpoint/2010/main" val="274169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5EA91C8-EFC8-418F-9FC8-01EE5C3CFCE1}" type="datetimeFigureOut">
              <a:rPr lang="en-US"/>
              <a:pPr>
                <a:defRPr/>
              </a:pPr>
              <a:t>2/12/2021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9ECBC47-1161-41DE-8E75-938A02EBD210}" type="slidenum">
              <a:rPr lang="en-US"/>
              <a:pPr>
                <a:defRPr/>
              </a:pPr>
              <a:t>‹#›</a:t>
            </a:fld>
            <a:endParaRPr lang="en-US"/>
          </a:p>
        </p:txBody>
      </p:sp>
    </p:spTree>
    <p:extLst>
      <p:ext uri="{BB962C8B-B14F-4D97-AF65-F5344CB8AC3E}">
        <p14:creationId xmlns:p14="http://schemas.microsoft.com/office/powerpoint/2010/main" val="60686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A5D37E0-5577-49F9-BF6F-CA3D54A63D77}" type="datetimeFigureOut">
              <a:rPr lang="en-US"/>
              <a:pPr>
                <a:defRPr/>
              </a:pPr>
              <a:t>2/12/2021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EA84048-7E07-4CA3-B9CD-50FDE0EF20EB}" type="slidenum">
              <a:rPr lang="en-US"/>
              <a:pPr>
                <a:defRPr/>
              </a:pPr>
              <a:t>‹#›</a:t>
            </a:fld>
            <a:endParaRPr lang="en-US"/>
          </a:p>
        </p:txBody>
      </p:sp>
    </p:spTree>
    <p:extLst>
      <p:ext uri="{BB962C8B-B14F-4D97-AF65-F5344CB8AC3E}">
        <p14:creationId xmlns:p14="http://schemas.microsoft.com/office/powerpoint/2010/main" val="4163925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9644B13-44DA-4CF4-B4DD-345EA586A6B0}" type="datetimeFigureOut">
              <a:rPr lang="en-US"/>
              <a:pPr>
                <a:defRPr/>
              </a:pPr>
              <a:t>2/12/2021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E5DC281-A3D6-4D82-9FEE-7701EE76C4F8}" type="slidenum">
              <a:rPr lang="en-US"/>
              <a:pPr>
                <a:defRPr/>
              </a:pPr>
              <a:t>‹#›</a:t>
            </a:fld>
            <a:endParaRPr lang="en-US"/>
          </a:p>
        </p:txBody>
      </p:sp>
    </p:spTree>
    <p:extLst>
      <p:ext uri="{BB962C8B-B14F-4D97-AF65-F5344CB8AC3E}">
        <p14:creationId xmlns:p14="http://schemas.microsoft.com/office/powerpoint/2010/main" val="3320837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7E4A91F-1FDF-430B-A2B1-42C85AF6D1D0}" type="datetimeFigureOut">
              <a:rPr lang="en-US"/>
              <a:pPr>
                <a:defRPr/>
              </a:pPr>
              <a:t>2/12/2021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4D94830-D678-4D1B-ADC2-7BE3B7798AA0}" type="slidenum">
              <a:rPr lang="en-US"/>
              <a:pPr>
                <a:defRPr/>
              </a:pPr>
              <a:t>‹#›</a:t>
            </a:fld>
            <a:endParaRPr lang="en-US"/>
          </a:p>
        </p:txBody>
      </p:sp>
    </p:spTree>
    <p:extLst>
      <p:ext uri="{BB962C8B-B14F-4D97-AF65-F5344CB8AC3E}">
        <p14:creationId xmlns:p14="http://schemas.microsoft.com/office/powerpoint/2010/main" val="1665926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10D629D-C240-4B4A-B900-C1D10E8ADD73}" type="datetimeFigureOut">
              <a:rPr lang="en-US"/>
              <a:pPr>
                <a:defRPr/>
              </a:pPr>
              <a:t>2/12/2021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FC9E0029-060A-43D4-80E8-61FB3B547842}" type="slidenum">
              <a:rPr lang="en-US"/>
              <a:pPr>
                <a:defRPr/>
              </a:pPr>
              <a:t>‹#›</a:t>
            </a:fld>
            <a:endParaRPr lang="en-US"/>
          </a:p>
        </p:txBody>
      </p:sp>
    </p:spTree>
    <p:extLst>
      <p:ext uri="{BB962C8B-B14F-4D97-AF65-F5344CB8AC3E}">
        <p14:creationId xmlns:p14="http://schemas.microsoft.com/office/powerpoint/2010/main" val="167884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F21D41-0EF6-48D4-9C8F-C15EE0B35F6C}" type="slidenum">
              <a:rPr lang="en-GB"/>
              <a:pPr>
                <a:defRPr/>
              </a:pPr>
              <a:t>‹#›</a:t>
            </a:fld>
            <a:endParaRPr lang="en-GB"/>
          </a:p>
        </p:txBody>
      </p:sp>
    </p:spTree>
    <p:extLst>
      <p:ext uri="{BB962C8B-B14F-4D97-AF65-F5344CB8AC3E}">
        <p14:creationId xmlns:p14="http://schemas.microsoft.com/office/powerpoint/2010/main" val="4036077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2A069DD-8844-4774-87FC-D83D07E8B6CA}" type="datetimeFigureOut">
              <a:rPr lang="en-US"/>
              <a:pPr>
                <a:defRPr/>
              </a:pPr>
              <a:t>2/12/2021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2E6C2C4-72F4-48B8-B5A0-C05402E30EEC}" type="slidenum">
              <a:rPr lang="en-US"/>
              <a:pPr>
                <a:defRPr/>
              </a:pPr>
              <a:t>‹#›</a:t>
            </a:fld>
            <a:endParaRPr lang="en-US"/>
          </a:p>
        </p:txBody>
      </p:sp>
    </p:spTree>
    <p:extLst>
      <p:ext uri="{BB962C8B-B14F-4D97-AF65-F5344CB8AC3E}">
        <p14:creationId xmlns:p14="http://schemas.microsoft.com/office/powerpoint/2010/main" val="1063362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FC8B631-5CAE-4EBA-8796-48DCDCC99042}" type="datetimeFigureOut">
              <a:rPr lang="en-US"/>
              <a:pPr>
                <a:defRPr/>
              </a:pPr>
              <a:t>2/12/2021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538CAF3-F96B-407D-9B79-CF03E2AEC401}" type="slidenum">
              <a:rPr lang="en-US"/>
              <a:pPr>
                <a:defRPr/>
              </a:pPr>
              <a:t>‹#›</a:t>
            </a:fld>
            <a:endParaRPr lang="en-US"/>
          </a:p>
        </p:txBody>
      </p:sp>
    </p:spTree>
    <p:extLst>
      <p:ext uri="{BB962C8B-B14F-4D97-AF65-F5344CB8AC3E}">
        <p14:creationId xmlns:p14="http://schemas.microsoft.com/office/powerpoint/2010/main" val="70910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851C3A0-230A-4B9B-A5D9-057FA50301A9}" type="datetimeFigureOut">
              <a:rPr lang="en-US"/>
              <a:pPr>
                <a:defRPr/>
              </a:pPr>
              <a:t>2/12/2021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178285C-3B59-4C90-94F4-45E44867198A}" type="slidenum">
              <a:rPr lang="en-US"/>
              <a:pPr>
                <a:defRPr/>
              </a:pPr>
              <a:t>‹#›</a:t>
            </a:fld>
            <a:endParaRPr lang="en-US"/>
          </a:p>
        </p:txBody>
      </p:sp>
    </p:spTree>
    <p:extLst>
      <p:ext uri="{BB962C8B-B14F-4D97-AF65-F5344CB8AC3E}">
        <p14:creationId xmlns:p14="http://schemas.microsoft.com/office/powerpoint/2010/main" val="416906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JO"/>
          </a:p>
        </p:txBody>
      </p:sp>
      <p:sp>
        <p:nvSpPr>
          <p:cNvPr id="3" name="Chart Placeholder 2"/>
          <p:cNvSpPr>
            <a:spLocks noGrp="1"/>
          </p:cNvSpPr>
          <p:nvPr>
            <p:ph type="chart" idx="1"/>
          </p:nvPr>
        </p:nvSpPr>
        <p:spPr>
          <a:xfrm>
            <a:off x="685800" y="1981200"/>
            <a:ext cx="7772400" cy="4114800"/>
          </a:xfrm>
        </p:spPr>
        <p:txBody>
          <a:bodyPr/>
          <a:lstStyle/>
          <a:p>
            <a:pPr lvl="0"/>
            <a:endParaRPr lang="ar-JO"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0C8D20B8-C71C-4D14-B361-E124240513BA}" type="slidenum">
              <a:rPr lang="en-US"/>
              <a:pPr>
                <a:defRPr/>
              </a:pPr>
              <a:t>‹#›</a:t>
            </a:fld>
            <a:endParaRPr lang="en-US"/>
          </a:p>
        </p:txBody>
      </p:sp>
    </p:spTree>
    <p:extLst>
      <p:ext uri="{BB962C8B-B14F-4D97-AF65-F5344CB8AC3E}">
        <p14:creationId xmlns:p14="http://schemas.microsoft.com/office/powerpoint/2010/main" val="986943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0"/>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95E4952F-AC66-4981-A64B-55F02FB466ED}" type="slidenum">
              <a:rPr lang="zh-CN" altLang="zh-CN"/>
              <a:pPr>
                <a:defRPr/>
              </a:pPr>
              <a:t>‹#›</a:t>
            </a:fld>
            <a:endParaRPr lang="zh-CN" altLang="zh-CN"/>
          </a:p>
        </p:txBody>
      </p:sp>
    </p:spTree>
    <p:extLst>
      <p:ext uri="{BB962C8B-B14F-4D97-AF65-F5344CB8AC3E}">
        <p14:creationId xmlns:p14="http://schemas.microsoft.com/office/powerpoint/2010/main" val="1108470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13D3403D-3168-48B3-A2B8-E0D4A3FCBD74}" type="slidenum">
              <a:rPr lang="zh-CN" altLang="zh-CN"/>
              <a:pPr>
                <a:defRPr/>
              </a:pPr>
              <a:t>‹#›</a:t>
            </a:fld>
            <a:endParaRPr lang="zh-CN" altLang="zh-CN"/>
          </a:p>
        </p:txBody>
      </p:sp>
    </p:spTree>
    <p:extLst>
      <p:ext uri="{BB962C8B-B14F-4D97-AF65-F5344CB8AC3E}">
        <p14:creationId xmlns:p14="http://schemas.microsoft.com/office/powerpoint/2010/main" val="889770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10200" cy="914400"/>
          </a:xfrm>
        </p:spPr>
        <p:txBody>
          <a:bodyPr/>
          <a:lstStyle/>
          <a:p>
            <a:r>
              <a:rPr lang="en-US" smtClean="0"/>
              <a:t>Click to edit Master title style</a:t>
            </a:r>
            <a:endParaRPr lang="ar-JO"/>
          </a:p>
        </p:txBody>
      </p:sp>
      <p:sp>
        <p:nvSpPr>
          <p:cNvPr id="3" name="Table Placeholder 2"/>
          <p:cNvSpPr>
            <a:spLocks noGrp="1"/>
          </p:cNvSpPr>
          <p:nvPr>
            <p:ph type="tbl" idx="1"/>
          </p:nvPr>
        </p:nvSpPr>
        <p:spPr>
          <a:xfrm>
            <a:off x="381000" y="1219200"/>
            <a:ext cx="8382000" cy="5105400"/>
          </a:xfrm>
        </p:spPr>
        <p:txBody>
          <a:bodyPr/>
          <a:lstStyle/>
          <a:p>
            <a:pPr lvl="0"/>
            <a:endParaRPr lang="ar-JO" noProof="0" smtClean="0"/>
          </a:p>
        </p:txBody>
      </p:sp>
    </p:spTree>
    <p:extLst>
      <p:ext uri="{BB962C8B-B14F-4D97-AF65-F5344CB8AC3E}">
        <p14:creationId xmlns:p14="http://schemas.microsoft.com/office/powerpoint/2010/main" val="82363010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2E1388-A3CF-4383-A1F5-619B3FB4785E}" type="slidenum">
              <a:rPr lang="en-GB"/>
              <a:pPr>
                <a:defRPr/>
              </a:pPr>
              <a:t>‹#›</a:t>
            </a:fld>
            <a:endParaRPr lang="en-GB"/>
          </a:p>
        </p:txBody>
      </p:sp>
    </p:spTree>
    <p:extLst>
      <p:ext uri="{BB962C8B-B14F-4D97-AF65-F5344CB8AC3E}">
        <p14:creationId xmlns:p14="http://schemas.microsoft.com/office/powerpoint/2010/main" val="426477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816E39F-FAD5-4A01-A179-4FBFEBB78E28}" type="slidenum">
              <a:rPr lang="en-GB"/>
              <a:pPr>
                <a:defRPr/>
              </a:pPr>
              <a:t>‹#›</a:t>
            </a:fld>
            <a:endParaRPr lang="en-GB"/>
          </a:p>
        </p:txBody>
      </p:sp>
    </p:spTree>
    <p:extLst>
      <p:ext uri="{BB962C8B-B14F-4D97-AF65-F5344CB8AC3E}">
        <p14:creationId xmlns:p14="http://schemas.microsoft.com/office/powerpoint/2010/main" val="265219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FA3F1E1-301E-44CB-BB1A-A09C8382FD59}" type="slidenum">
              <a:rPr lang="en-GB"/>
              <a:pPr>
                <a:defRPr/>
              </a:pPr>
              <a:t>‹#›</a:t>
            </a:fld>
            <a:endParaRPr lang="en-GB"/>
          </a:p>
        </p:txBody>
      </p:sp>
    </p:spTree>
    <p:extLst>
      <p:ext uri="{BB962C8B-B14F-4D97-AF65-F5344CB8AC3E}">
        <p14:creationId xmlns:p14="http://schemas.microsoft.com/office/powerpoint/2010/main" val="104292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42CDCA9-6730-4640-8F58-7E581D0DC877}" type="slidenum">
              <a:rPr lang="en-GB"/>
              <a:pPr>
                <a:defRPr/>
              </a:pPr>
              <a:t>‹#›</a:t>
            </a:fld>
            <a:endParaRPr lang="en-GB"/>
          </a:p>
        </p:txBody>
      </p:sp>
    </p:spTree>
    <p:extLst>
      <p:ext uri="{BB962C8B-B14F-4D97-AF65-F5344CB8AC3E}">
        <p14:creationId xmlns:p14="http://schemas.microsoft.com/office/powerpoint/2010/main" val="71191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B4481C3-E1E1-4C1B-A2E8-C2BA38FCC38C}" type="slidenum">
              <a:rPr lang="en-GB"/>
              <a:pPr>
                <a:defRPr/>
              </a:pPr>
              <a:t>‹#›</a:t>
            </a:fld>
            <a:endParaRPr lang="en-GB"/>
          </a:p>
        </p:txBody>
      </p:sp>
    </p:spTree>
    <p:extLst>
      <p:ext uri="{BB962C8B-B14F-4D97-AF65-F5344CB8AC3E}">
        <p14:creationId xmlns:p14="http://schemas.microsoft.com/office/powerpoint/2010/main" val="20455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B7BF319-C0A1-45A7-9D65-89C122B0DF3F}" type="slidenum">
              <a:rPr lang="en-GB"/>
              <a:pPr>
                <a:defRPr/>
              </a:pPr>
              <a:t>‹#›</a:t>
            </a:fld>
            <a:endParaRPr lang="en-GB"/>
          </a:p>
        </p:txBody>
      </p:sp>
    </p:spTree>
    <p:extLst>
      <p:ext uri="{BB962C8B-B14F-4D97-AF65-F5344CB8AC3E}">
        <p14:creationId xmlns:p14="http://schemas.microsoft.com/office/powerpoint/2010/main" val="57424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699B09D-7E89-49C0-B924-418E4D1A162E}" type="slidenum">
              <a:rPr lang="en-GB"/>
              <a:pPr>
                <a:defRPr/>
              </a:pPr>
              <a:t>‹#›</a:t>
            </a:fld>
            <a:endParaRPr lang="en-GB"/>
          </a:p>
        </p:txBody>
      </p:sp>
    </p:spTree>
    <p:extLst>
      <p:ext uri="{BB962C8B-B14F-4D97-AF65-F5344CB8AC3E}">
        <p14:creationId xmlns:p14="http://schemas.microsoft.com/office/powerpoint/2010/main" val="244051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smtClean="0"/>
              <a:t>Click to edit Master text styles</a:t>
            </a:r>
          </a:p>
          <a:p>
            <a:pPr lvl="1"/>
            <a:r>
              <a:rPr lang="en-US" altLang="ar-JO" smtClean="0"/>
              <a:t>Second level</a:t>
            </a:r>
          </a:p>
          <a:p>
            <a:pPr lvl="2"/>
            <a:r>
              <a:rPr lang="en-US" altLang="ar-JO" smtClean="0"/>
              <a:t>Third level</a:t>
            </a:r>
          </a:p>
          <a:p>
            <a:pPr lvl="3"/>
            <a:r>
              <a:rPr lang="en-US" altLang="ar-JO" smtClean="0"/>
              <a:t>Fourth level</a:t>
            </a:r>
          </a:p>
          <a:p>
            <a:pPr lvl="4"/>
            <a:r>
              <a:rPr lang="en-US" altLang="ar-JO"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0C27E674-ADEB-4565-9727-5F883798B5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052"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ar-JO" smtClean="0"/>
              <a:t>Click to edit Master title style</a:t>
            </a:r>
          </a:p>
        </p:txBody>
      </p:sp>
      <p:sp>
        <p:nvSpPr>
          <p:cNvPr id="2053"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smtClean="0"/>
              <a:t>Click to edit Master text styles</a:t>
            </a:r>
          </a:p>
          <a:p>
            <a:pPr lvl="1"/>
            <a:r>
              <a:rPr lang="en-US" altLang="ar-JO" smtClean="0"/>
              <a:t>Second level</a:t>
            </a:r>
          </a:p>
          <a:p>
            <a:pPr lvl="2"/>
            <a:r>
              <a:rPr lang="en-US" altLang="ar-JO" smtClean="0"/>
              <a:t>Third level</a:t>
            </a:r>
          </a:p>
          <a:p>
            <a:pPr lvl="3"/>
            <a:r>
              <a:rPr lang="en-US" altLang="ar-JO" smtClean="0"/>
              <a:t>Fourth level</a:t>
            </a:r>
          </a:p>
          <a:p>
            <a:pPr lvl="4"/>
            <a:r>
              <a:rPr lang="en-US" altLang="ar-JO"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B0876BC5-AEA6-4A5D-A2FB-DEF0488E00A3}" type="datetimeFigureOut">
              <a:rPr lang="en-US"/>
              <a:pPr>
                <a:defRPr/>
              </a:pPr>
              <a:t>2/12/2021</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5ACD1885-1263-4243-A335-8F0777900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0" r:id="rId2"/>
    <p:sldLayoutId id="2147484037" r:id="rId3"/>
    <p:sldLayoutId id="2147484031" r:id="rId4"/>
    <p:sldLayoutId id="2147484038" r:id="rId5"/>
    <p:sldLayoutId id="2147484032" r:id="rId6"/>
    <p:sldLayoutId id="2147484033" r:id="rId7"/>
    <p:sldLayoutId id="2147484039" r:id="rId8"/>
    <p:sldLayoutId id="2147484040" r:id="rId9"/>
    <p:sldLayoutId id="2147484034" r:id="rId10"/>
    <p:sldLayoutId id="2147484035" r:id="rId11"/>
    <p:sldLayoutId id="2147484041" r:id="rId12"/>
    <p:sldLayoutId id="2147484042" r:id="rId13"/>
    <p:sldLayoutId id="2147484043" r:id="rId14"/>
    <p:sldLayoutId id="2147484044" r:id="rId15"/>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969696"/>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80808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438400" y="2274888"/>
            <a:ext cx="670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sz="7200">
                <a:solidFill>
                  <a:srgbClr val="FF0000"/>
                </a:solidFill>
                <a:latin typeface="Candara" pitchFamily="34" charset="0"/>
                <a:cs typeface="Segoe UI" pitchFamily="34" charset="0"/>
              </a:rPr>
              <a:t>Endometrial</a:t>
            </a:r>
          </a:p>
          <a:p>
            <a:pPr eaLnBrk="1" hangingPunct="1"/>
            <a:r>
              <a:rPr lang="en-AU" sz="7200">
                <a:solidFill>
                  <a:srgbClr val="FF0000"/>
                </a:solidFill>
                <a:latin typeface="Candara" pitchFamily="34" charset="0"/>
                <a:cs typeface="Segoe UI" pitchFamily="34" charset="0"/>
              </a:rPr>
              <a:t>Cancer</a:t>
            </a:r>
          </a:p>
        </p:txBody>
      </p:sp>
      <p:sp>
        <p:nvSpPr>
          <p:cNvPr id="449546" name="Text Box 10"/>
          <p:cNvSpPr txBox="1">
            <a:spLocks noChangeArrowheads="1"/>
          </p:cNvSpPr>
          <p:nvPr/>
        </p:nvSpPr>
        <p:spPr bwMode="auto">
          <a:xfrm>
            <a:off x="1600200" y="3657600"/>
            <a:ext cx="6172200" cy="1190625"/>
          </a:xfrm>
          <a:prstGeom prst="rect">
            <a:avLst/>
          </a:prstGeom>
          <a:noFill/>
          <a:ln w="9525">
            <a:noFill/>
            <a:miter lim="800000"/>
            <a:headEnd/>
            <a:tailEnd/>
          </a:ln>
          <a:effectLst/>
        </p:spPr>
        <p:txBody>
          <a:bodyPr>
            <a:spAutoFit/>
          </a:bodyPr>
          <a:lstStyle/>
          <a:p>
            <a:pPr algn="ctr">
              <a:defRPr/>
            </a:pPr>
            <a:endParaRPr lang="en-US" sz="3600" b="1">
              <a:solidFill>
                <a:srgbClr val="FFFFFF"/>
              </a:solidFill>
              <a:effectLst>
                <a:outerShdw blurRad="38100" dist="38100" dir="2700000" algn="tl">
                  <a:srgbClr val="000000"/>
                </a:outerShdw>
              </a:effectLst>
              <a:latin typeface="Times New Roman" pitchFamily="18" charset="0"/>
              <a:cs typeface="Arial"/>
            </a:endParaRPr>
          </a:p>
          <a:p>
            <a:pPr algn="ctr">
              <a:defRPr/>
            </a:pPr>
            <a:r>
              <a:rPr lang="en-US" sz="3600" b="1">
                <a:solidFill>
                  <a:srgbClr val="FFFFFF"/>
                </a:solidFill>
                <a:effectLst>
                  <a:outerShdw blurRad="38100" dist="38100" dir="2700000" algn="tl">
                    <a:srgbClr val="000000"/>
                  </a:outerShdw>
                </a:effectLst>
                <a:latin typeface="Times New Roman" pitchFamily="18" charset="0"/>
                <a:cs typeface="Arial"/>
              </a:rPr>
              <a:t> </a:t>
            </a:r>
            <a:endParaRPr lang="en-AU" sz="3600" b="1">
              <a:solidFill>
                <a:srgbClr val="FFFFFF"/>
              </a:solidFill>
              <a:latin typeface="Times New Roman" pitchFamily="18" charset="0"/>
              <a:cs typeface="Arial"/>
            </a:endParaRPr>
          </a:p>
        </p:txBody>
      </p:sp>
      <p:sp>
        <p:nvSpPr>
          <p:cNvPr id="12292" name="مستطيل 3"/>
          <p:cNvSpPr>
            <a:spLocks noChangeArrowheads="1"/>
          </p:cNvSpPr>
          <p:nvPr/>
        </p:nvSpPr>
        <p:spPr bwMode="auto">
          <a:xfrm>
            <a:off x="2500313" y="200025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ar-JO" sz="2000">
                <a:latin typeface="Amer LT Regular" pitchFamily="2" charset="-78"/>
                <a:cs typeface="Amer LT Regular" pitchFamily="2" charset="-78"/>
              </a:rPr>
              <a:t>DR  Omar Abu-Azzam</a:t>
            </a:r>
            <a:endParaRPr lang="ar-JO" sz="2000">
              <a:latin typeface="Amer LT Regular" pitchFamily="2" charset="-78"/>
              <a:cs typeface="Amer LT Regular" pitchFamily="2" charset="-78"/>
            </a:endParaRPr>
          </a:p>
        </p:txBody>
      </p:sp>
      <p:sp>
        <p:nvSpPr>
          <p:cNvPr id="9" name="مربع نص 8"/>
          <p:cNvSpPr txBox="1"/>
          <p:nvPr/>
        </p:nvSpPr>
        <p:spPr>
          <a:xfrm rot="16200000">
            <a:off x="-607218" y="3198018"/>
            <a:ext cx="1676400" cy="461963"/>
          </a:xfrm>
          <a:prstGeom prst="rect">
            <a:avLst/>
          </a:prstGeom>
          <a:noFill/>
        </p:spPr>
        <p:txBody>
          <a:bodyPr rtlCol="1">
            <a:spAutoFit/>
          </a:bodyPr>
          <a:lstStyle/>
          <a:p>
            <a:pPr algn="ctr">
              <a:defRPr/>
            </a:pPr>
            <a:r>
              <a:rPr lang="en-US" sz="2400" b="1" dirty="0">
                <a:solidFill>
                  <a:schemeClr val="tx1">
                    <a:lumMod val="75000"/>
                    <a:lumOff val="25000"/>
                  </a:schemeClr>
                </a:solidFill>
                <a:effectLst>
                  <a:outerShdw blurRad="38100" dist="38100" dir="2700000" algn="tl">
                    <a:srgbClr val="000000">
                      <a:alpha val="43137"/>
                    </a:srgbClr>
                  </a:outerShdw>
                </a:effectLst>
                <a:latin typeface="Candara" pitchFamily="34" charset="0"/>
              </a:rPr>
              <a:t>|</a:t>
            </a:r>
            <a:r>
              <a:rPr lang="en-US" sz="2000" dirty="0">
                <a:latin typeface="Candara" pitchFamily="34" charset="0"/>
              </a:rPr>
              <a:t>PRICE: 0.20</a:t>
            </a:r>
            <a:r>
              <a:rPr lang="en-US" sz="2400" b="1" dirty="0">
                <a:solidFill>
                  <a:schemeClr val="tx1">
                    <a:lumMod val="75000"/>
                    <a:lumOff val="25000"/>
                  </a:schemeClr>
                </a:solidFill>
                <a:effectLst>
                  <a:outerShdw blurRad="38100" dist="38100" dir="2700000" algn="tl">
                    <a:srgbClr val="000000">
                      <a:alpha val="43137"/>
                    </a:srgbClr>
                  </a:outerShdw>
                </a:effectLst>
                <a:latin typeface="Candara" pitchFamily="34" charset="0"/>
              </a:rPr>
              <a:t>|</a:t>
            </a:r>
            <a:endParaRPr lang="ar-JO" sz="2400" b="1" dirty="0">
              <a:solidFill>
                <a:schemeClr val="tx1">
                  <a:lumMod val="75000"/>
                  <a:lumOff val="25000"/>
                </a:schemeClr>
              </a:solidFill>
              <a:effectLst>
                <a:outerShdw blurRad="38100" dist="38100" dir="2700000" algn="tl">
                  <a:srgbClr val="000000">
                    <a:alpha val="43137"/>
                  </a:srgbClr>
                </a:outerShdw>
              </a:effectLst>
              <a:latin typeface="Candara" pitchFamily="34" charset="0"/>
            </a:endParaRPr>
          </a:p>
        </p:txBody>
      </p:sp>
      <p:pic>
        <p:nvPicPr>
          <p:cNvPr id="12294" name="Picture 5" descr="C:\Users\TOSHIBA\Desktop\@ccs.medb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242887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pPr marL="812800" indent="-812800" eaLnBrk="1" hangingPunct="1"/>
            <a:r>
              <a:rPr lang="en-GB" altLang="ar-JO" sz="3600" i="1" smtClean="0"/>
              <a:t>In general 95% adenocarcinoma and 5% squamous cell carcinoma.</a:t>
            </a:r>
          </a:p>
          <a:p>
            <a:pPr marL="812800" indent="-812800" eaLnBrk="1" hangingPunct="1"/>
            <a:r>
              <a:rPr lang="en-GB" altLang="ar-JO" sz="3600" i="1" smtClean="0"/>
              <a:t>More often well differentiated than anaplstic.</a:t>
            </a:r>
          </a:p>
          <a:p>
            <a:pPr marL="812800" indent="-812800" eaLnBrk="1" hangingPunct="1"/>
            <a:r>
              <a:rPr lang="en-GB" altLang="ar-JO" sz="3600" i="1" smtClean="0"/>
              <a:t>May be associated with pyometra or haematometra secondary to cervical stenosis.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b="1" i="1" u="sng" smtClean="0"/>
              <a:t>Diagnosis and assessement:</a:t>
            </a:r>
            <a:r>
              <a:rPr lang="en-GB" sz="4000" i="1" u="sng" smtClean="0"/>
              <a:t/>
            </a:r>
            <a:br>
              <a:rPr lang="en-GB" sz="4000" i="1" u="sng" smtClean="0"/>
            </a:br>
            <a:endParaRPr lang="en-GB" sz="4000" i="1" u="sng" smtClean="0"/>
          </a:p>
        </p:txBody>
      </p:sp>
      <p:sp>
        <p:nvSpPr>
          <p:cNvPr id="17411" name="Rectangle 3"/>
          <p:cNvSpPr>
            <a:spLocks noGrp="1" noChangeArrowheads="1"/>
          </p:cNvSpPr>
          <p:nvPr>
            <p:ph idx="1"/>
          </p:nvPr>
        </p:nvSpPr>
        <p:spPr/>
        <p:txBody>
          <a:bodyPr rtlCol="0">
            <a:normAutofit/>
          </a:bodyPr>
          <a:lstStyle/>
          <a:p>
            <a:pPr marL="812800" indent="-812800" eaLnBrk="1" fontAlgn="auto" hangingPunct="1">
              <a:spcAft>
                <a:spcPts val="0"/>
              </a:spcAft>
              <a:buFont typeface="Wingdings" pitchFamily="2" charset="2"/>
              <a:buNone/>
              <a:defRPr/>
            </a:pPr>
            <a:r>
              <a:rPr lang="en-GB" sz="2800" i="1" u="sng" smtClean="0">
                <a:solidFill>
                  <a:schemeClr val="folHlink"/>
                </a:solidFill>
                <a:effectLst>
                  <a:outerShdw blurRad="38100" dist="38100" dir="2700000" algn="tl">
                    <a:srgbClr val="FFFFFF"/>
                  </a:outerShdw>
                </a:effectLst>
              </a:rPr>
              <a:t>A-History:</a:t>
            </a:r>
            <a:endParaRPr lang="en-GB" sz="2800" i="1" smtClean="0">
              <a:solidFill>
                <a:schemeClr val="folHlink"/>
              </a:solidFill>
              <a:effectLst>
                <a:outerShdw blurRad="38100" dist="38100" dir="2700000" algn="tl">
                  <a:srgbClr val="FFFFFF"/>
                </a:outerShdw>
              </a:effectLst>
            </a:endParaRPr>
          </a:p>
          <a:p>
            <a:pPr marL="812800" indent="-812800" eaLnBrk="1" fontAlgn="auto" hangingPunct="1">
              <a:spcAft>
                <a:spcPts val="0"/>
              </a:spcAft>
              <a:defRPr/>
            </a:pPr>
            <a:r>
              <a:rPr lang="en-GB" sz="2800" i="1" smtClean="0"/>
              <a:t>postmenopausal bleeding or staining( this symptom should be assumed to be caused by carcinoma of the endometrium until proved otherwise), only 10% of PMB have endometrial carcinoma.</a:t>
            </a:r>
          </a:p>
          <a:p>
            <a:pPr marL="812800" indent="-812800" eaLnBrk="1" fontAlgn="auto" hangingPunct="1">
              <a:spcAft>
                <a:spcPts val="0"/>
              </a:spcAft>
              <a:defRPr/>
            </a:pPr>
            <a:r>
              <a:rPr lang="en-GB" sz="2800" i="1" smtClean="0"/>
              <a:t>Perimenopausal menstrual irregularities.</a:t>
            </a:r>
          </a:p>
          <a:p>
            <a:pPr marL="812800" indent="-812800" eaLnBrk="1" fontAlgn="auto" hangingPunct="1">
              <a:spcAft>
                <a:spcPts val="0"/>
              </a:spcAft>
              <a:defRPr/>
            </a:pPr>
            <a:r>
              <a:rPr lang="en-GB" sz="2800" i="1" smtClean="0"/>
              <a:t>Blood stained vaginal discharge.</a:t>
            </a:r>
          </a:p>
          <a:p>
            <a:pPr marL="812800" indent="-812800" eaLnBrk="1" fontAlgn="auto" hangingPunct="1">
              <a:spcAft>
                <a:spcPts val="0"/>
              </a:spcAft>
              <a:defRPr/>
            </a:pPr>
            <a:r>
              <a:rPr lang="en-GB" sz="2800" i="1" smtClean="0"/>
              <a:t>Heavy and irregular vaginal bleeding.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ar-JO" b="1" i="1" u="sng" smtClean="0"/>
              <a:t>Diagnosis and assessement:</a:t>
            </a:r>
          </a:p>
        </p:txBody>
      </p:sp>
      <p:sp>
        <p:nvSpPr>
          <p:cNvPr id="18435" name="Rectangle 3"/>
          <p:cNvSpPr>
            <a:spLocks noGrp="1" noChangeArrowheads="1"/>
          </p:cNvSpPr>
          <p:nvPr>
            <p:ph idx="1"/>
          </p:nvPr>
        </p:nvSpPr>
        <p:spPr/>
        <p:txBody>
          <a:bodyPr rtlCol="0">
            <a:normAutofit/>
          </a:bodyPr>
          <a:lstStyle/>
          <a:p>
            <a:pPr marL="812800" indent="-812800" eaLnBrk="1" fontAlgn="auto" hangingPunct="1">
              <a:lnSpc>
                <a:spcPct val="90000"/>
              </a:lnSpc>
              <a:spcAft>
                <a:spcPts val="0"/>
              </a:spcAft>
              <a:buFont typeface="Wingdings" pitchFamily="2" charset="2"/>
              <a:buNone/>
              <a:defRPr/>
            </a:pPr>
            <a:r>
              <a:rPr lang="en-GB" sz="2400" i="1" u="sng" smtClean="0">
                <a:solidFill>
                  <a:schemeClr val="folHlink"/>
                </a:solidFill>
                <a:effectLst>
                  <a:outerShdw blurRad="38100" dist="38100" dir="2700000" algn="tl">
                    <a:srgbClr val="FFFFFF"/>
                  </a:outerShdw>
                </a:effectLst>
              </a:rPr>
              <a:t>B-Examination:</a:t>
            </a:r>
            <a:endParaRPr lang="en-GB" sz="2400" i="1" smtClean="0">
              <a:solidFill>
                <a:schemeClr val="folHlink"/>
              </a:solidFill>
              <a:effectLst>
                <a:outerShdw blurRad="38100" dist="38100" dir="2700000" algn="tl">
                  <a:srgbClr val="FFFFFF"/>
                </a:outerShdw>
              </a:effectLst>
            </a:endParaRPr>
          </a:p>
          <a:p>
            <a:pPr marL="812800" indent="-812800" eaLnBrk="1" fontAlgn="auto" hangingPunct="1">
              <a:lnSpc>
                <a:spcPct val="90000"/>
              </a:lnSpc>
              <a:spcAft>
                <a:spcPts val="0"/>
              </a:spcAft>
              <a:defRPr/>
            </a:pPr>
            <a:r>
              <a:rPr lang="en-GB" sz="2400" i="1" smtClean="0"/>
              <a:t>physical examination of the patient with endometrial carcinoma is frequently entirely normal, it should include palpation of supraclavicular and inguinal lymph nodes, abdominal palpation might be difficult due to obesity.</a:t>
            </a:r>
          </a:p>
          <a:p>
            <a:pPr marL="812800" indent="-812800" eaLnBrk="1" fontAlgn="auto" hangingPunct="1">
              <a:lnSpc>
                <a:spcPct val="90000"/>
              </a:lnSpc>
              <a:spcAft>
                <a:spcPts val="0"/>
              </a:spcAft>
              <a:defRPr/>
            </a:pPr>
            <a:r>
              <a:rPr lang="en-GB" sz="2400" i="1" smtClean="0"/>
              <a:t>Gynaecological examination:</a:t>
            </a:r>
          </a:p>
          <a:p>
            <a:pPr marL="812800" indent="-812800" eaLnBrk="1" fontAlgn="auto" hangingPunct="1">
              <a:lnSpc>
                <a:spcPct val="90000"/>
              </a:lnSpc>
              <a:spcAft>
                <a:spcPts val="0"/>
              </a:spcAft>
              <a:defRPr/>
            </a:pPr>
            <a:r>
              <a:rPr lang="en-GB" sz="2400" i="1" smtClean="0"/>
              <a:t>inspection of vulva, vaginal skin in suburethral area</a:t>
            </a:r>
          </a:p>
          <a:p>
            <a:pPr marL="812800" indent="-812800" eaLnBrk="1" fontAlgn="auto" hangingPunct="1">
              <a:lnSpc>
                <a:spcPct val="90000"/>
              </a:lnSpc>
              <a:spcAft>
                <a:spcPts val="0"/>
              </a:spcAft>
              <a:defRPr/>
            </a:pPr>
            <a:r>
              <a:rPr lang="en-GB" sz="2400" i="1" smtClean="0"/>
              <a:t>    and cervix.</a:t>
            </a:r>
          </a:p>
          <a:p>
            <a:pPr marL="812800" indent="-812800" eaLnBrk="1" fontAlgn="auto" hangingPunct="1">
              <a:lnSpc>
                <a:spcPct val="90000"/>
              </a:lnSpc>
              <a:spcAft>
                <a:spcPts val="0"/>
              </a:spcAft>
              <a:defRPr/>
            </a:pPr>
            <a:r>
              <a:rPr lang="en-GB" sz="2400" i="1" smtClean="0"/>
              <a:t>Bimanual vaginal examination assesses uterine size, and mobility, state of parametria and adnexa.</a:t>
            </a:r>
          </a:p>
          <a:p>
            <a:pPr marL="812800" indent="-812800" eaLnBrk="1" fontAlgn="auto" hangingPunct="1">
              <a:lnSpc>
                <a:spcPct val="90000"/>
              </a:lnSpc>
              <a:spcAft>
                <a:spcPts val="0"/>
              </a:spcAft>
              <a:defRPr/>
            </a:pPr>
            <a:r>
              <a:rPr lang="en-GB" sz="2400" i="1" smtClean="0"/>
              <a:t>Bimanual recto-vaginal examination.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b="1" i="1" u="sng" smtClean="0"/>
              <a:t>Diagnosis and assessement:</a:t>
            </a:r>
            <a:r>
              <a:rPr lang="en-GB" sz="4000" i="1" u="sng" smtClean="0"/>
              <a:t/>
            </a:r>
            <a:br>
              <a:rPr lang="en-GB" sz="4000" i="1" u="sng" smtClean="0"/>
            </a:br>
            <a:endParaRPr lang="en-GB" sz="4000" i="1" u="sng" smtClean="0"/>
          </a:p>
        </p:txBody>
      </p:sp>
      <p:sp>
        <p:nvSpPr>
          <p:cNvPr id="19459" name="Rectangle 3"/>
          <p:cNvSpPr>
            <a:spLocks noGrp="1" noChangeArrowheads="1"/>
          </p:cNvSpPr>
          <p:nvPr>
            <p:ph idx="1"/>
          </p:nvPr>
        </p:nvSpPr>
        <p:spPr/>
        <p:txBody>
          <a:bodyPr rtlCol="0">
            <a:normAutofit/>
          </a:bodyPr>
          <a:lstStyle/>
          <a:p>
            <a:pPr marL="812800" indent="-812800" eaLnBrk="1" fontAlgn="auto" hangingPunct="1">
              <a:lnSpc>
                <a:spcPct val="90000"/>
              </a:lnSpc>
              <a:spcAft>
                <a:spcPts val="0"/>
              </a:spcAft>
              <a:buFont typeface="Wingdings" pitchFamily="2" charset="2"/>
              <a:buNone/>
              <a:defRPr/>
            </a:pPr>
            <a:r>
              <a:rPr lang="en-GB" sz="2800" i="1" u="sng" smtClean="0">
                <a:solidFill>
                  <a:schemeClr val="folHlink"/>
                </a:solidFill>
                <a:effectLst>
                  <a:outerShdw blurRad="38100" dist="38100" dir="2700000" algn="tl">
                    <a:srgbClr val="FFFFFF"/>
                  </a:outerShdw>
                </a:effectLst>
              </a:rPr>
              <a:t>C-Investigation:</a:t>
            </a:r>
            <a:endParaRPr lang="en-GB" sz="2800" i="1" smtClean="0">
              <a:solidFill>
                <a:schemeClr val="folHlink"/>
              </a:solidFill>
              <a:effectLst>
                <a:outerShdw blurRad="38100" dist="38100" dir="2700000" algn="tl">
                  <a:srgbClr val="FFFFFF"/>
                </a:outerShdw>
              </a:effectLst>
            </a:endParaRPr>
          </a:p>
          <a:p>
            <a:pPr marL="812800" indent="-812800" eaLnBrk="1" fontAlgn="auto" hangingPunct="1">
              <a:lnSpc>
                <a:spcPct val="90000"/>
              </a:lnSpc>
              <a:spcAft>
                <a:spcPts val="0"/>
              </a:spcAft>
              <a:buFont typeface="Wingdings" pitchFamily="2" charset="2"/>
              <a:buNone/>
              <a:defRPr/>
            </a:pPr>
            <a:r>
              <a:rPr lang="en-GB" sz="2800" i="1" smtClean="0"/>
              <a:t>               </a:t>
            </a:r>
          </a:p>
          <a:p>
            <a:pPr marL="812800" indent="-812800" eaLnBrk="1" fontAlgn="auto" hangingPunct="1">
              <a:lnSpc>
                <a:spcPct val="90000"/>
              </a:lnSpc>
              <a:spcAft>
                <a:spcPts val="0"/>
              </a:spcAft>
              <a:defRPr/>
            </a:pPr>
            <a:r>
              <a:rPr lang="en-GB" sz="2800" i="1" smtClean="0"/>
              <a:t>CBC.</a:t>
            </a:r>
          </a:p>
          <a:p>
            <a:pPr marL="812800" indent="-812800" eaLnBrk="1" fontAlgn="auto" hangingPunct="1">
              <a:lnSpc>
                <a:spcPct val="90000"/>
              </a:lnSpc>
              <a:spcAft>
                <a:spcPts val="0"/>
              </a:spcAft>
              <a:defRPr/>
            </a:pPr>
            <a:r>
              <a:rPr lang="en-GB" sz="2800" i="1" smtClean="0"/>
              <a:t>Liver function test.</a:t>
            </a:r>
          </a:p>
          <a:p>
            <a:pPr marL="812800" indent="-812800" eaLnBrk="1" fontAlgn="auto" hangingPunct="1">
              <a:lnSpc>
                <a:spcPct val="90000"/>
              </a:lnSpc>
              <a:spcAft>
                <a:spcPts val="0"/>
              </a:spcAft>
              <a:defRPr/>
            </a:pPr>
            <a:r>
              <a:rPr lang="en-GB" sz="2800" i="1" smtClean="0"/>
              <a:t>Renal function test.</a:t>
            </a:r>
          </a:p>
          <a:p>
            <a:pPr marL="812800" indent="-812800" eaLnBrk="1" fontAlgn="auto" hangingPunct="1">
              <a:lnSpc>
                <a:spcPct val="90000"/>
              </a:lnSpc>
              <a:spcAft>
                <a:spcPts val="0"/>
              </a:spcAft>
              <a:defRPr/>
            </a:pPr>
            <a:r>
              <a:rPr lang="en-GB" sz="2800" i="1" smtClean="0"/>
              <a:t>Chest X ray.</a:t>
            </a:r>
          </a:p>
          <a:p>
            <a:pPr marL="812800" indent="-812800" eaLnBrk="1" fontAlgn="auto" hangingPunct="1">
              <a:lnSpc>
                <a:spcPct val="90000"/>
              </a:lnSpc>
              <a:spcAft>
                <a:spcPts val="0"/>
              </a:spcAft>
              <a:defRPr/>
            </a:pPr>
            <a:r>
              <a:rPr lang="en-GB" sz="2800" i="1" smtClean="0"/>
              <a:t>Cytology brush from lower cervical canal and posterior fornix to analyze the cells.</a:t>
            </a:r>
          </a:p>
          <a:p>
            <a:pPr marL="812800" indent="-812800" eaLnBrk="1" fontAlgn="auto" hangingPunct="1">
              <a:lnSpc>
                <a:spcPct val="90000"/>
              </a:lnSpc>
              <a:spcAft>
                <a:spcPts val="0"/>
              </a:spcAft>
              <a:defRPr/>
            </a:pPr>
            <a:r>
              <a:rPr lang="en-GB" sz="2800" i="1" smtClean="0"/>
              <a:t>Endometrial sampling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ar-JO" i="1" smtClean="0"/>
              <a:t>Endometrial sampling :-</a:t>
            </a:r>
          </a:p>
        </p:txBody>
      </p:sp>
      <p:sp>
        <p:nvSpPr>
          <p:cNvPr id="25603" name="Rectangle 3"/>
          <p:cNvSpPr>
            <a:spLocks noGrp="1" noChangeArrowheads="1"/>
          </p:cNvSpPr>
          <p:nvPr>
            <p:ph idx="1"/>
          </p:nvPr>
        </p:nvSpPr>
        <p:spPr>
          <a:xfrm>
            <a:off x="457200" y="1125538"/>
            <a:ext cx="8229600" cy="5732462"/>
          </a:xfrm>
        </p:spPr>
        <p:txBody>
          <a:bodyPr/>
          <a:lstStyle/>
          <a:p>
            <a:pPr marL="609600" indent="-609600" eaLnBrk="1" hangingPunct="1">
              <a:lnSpc>
                <a:spcPct val="80000"/>
              </a:lnSpc>
              <a:buFont typeface="Wingdings" pitchFamily="2" charset="2"/>
              <a:buNone/>
            </a:pPr>
            <a:r>
              <a:rPr lang="en-GB" altLang="ar-JO" sz="2000" i="1" smtClean="0"/>
              <a:t>ONE: sample for histology:</a:t>
            </a:r>
          </a:p>
          <a:p>
            <a:pPr marL="609600" indent="-609600" eaLnBrk="1" hangingPunct="1">
              <a:lnSpc>
                <a:spcPct val="80000"/>
              </a:lnSpc>
              <a:buFont typeface="Wingdings" pitchFamily="2" charset="2"/>
              <a:buNone/>
            </a:pPr>
            <a:r>
              <a:rPr lang="en-GB" altLang="ar-JO" sz="2000" i="1" smtClean="0"/>
              <a:t>          - Piplle</a:t>
            </a:r>
          </a:p>
          <a:p>
            <a:pPr marL="609600" indent="-609600" eaLnBrk="1" hangingPunct="1">
              <a:lnSpc>
                <a:spcPct val="80000"/>
              </a:lnSpc>
              <a:buFont typeface="Wingdings" pitchFamily="2" charset="2"/>
              <a:buNone/>
            </a:pPr>
            <a:r>
              <a:rPr lang="en-GB" altLang="ar-JO" sz="2000" i="1" smtClean="0"/>
              <a:t>          - Vabra</a:t>
            </a:r>
          </a:p>
          <a:p>
            <a:pPr marL="609600" indent="-609600" eaLnBrk="1" hangingPunct="1">
              <a:lnSpc>
                <a:spcPct val="80000"/>
              </a:lnSpc>
              <a:buFont typeface="Wingdings" pitchFamily="2" charset="2"/>
              <a:buNone/>
            </a:pPr>
            <a:r>
              <a:rPr lang="en-GB" altLang="ar-JO" sz="2000" i="1" smtClean="0"/>
              <a:t>          - Jet suction</a:t>
            </a:r>
          </a:p>
          <a:p>
            <a:pPr marL="609600" indent="-609600" eaLnBrk="1" hangingPunct="1">
              <a:lnSpc>
                <a:spcPct val="80000"/>
              </a:lnSpc>
              <a:buFont typeface="Wingdings" pitchFamily="2" charset="2"/>
              <a:buNone/>
            </a:pPr>
            <a:r>
              <a:rPr lang="en-GB" altLang="ar-JO" sz="2000" i="1" smtClean="0"/>
              <a:t>          - Other</a:t>
            </a:r>
          </a:p>
          <a:p>
            <a:pPr marL="609600" indent="-609600" eaLnBrk="1" hangingPunct="1">
              <a:lnSpc>
                <a:spcPct val="80000"/>
              </a:lnSpc>
              <a:buFont typeface="Wingdings" pitchFamily="2" charset="2"/>
              <a:buNone/>
            </a:pPr>
            <a:r>
              <a:rPr lang="en-GB" altLang="ar-JO" sz="2000" i="1" smtClean="0"/>
              <a:t>Two : Examination under anaesthesia and    </a:t>
            </a:r>
          </a:p>
          <a:p>
            <a:pPr marL="609600" indent="-609600" eaLnBrk="1" hangingPunct="1">
              <a:lnSpc>
                <a:spcPct val="80000"/>
              </a:lnSpc>
              <a:buFont typeface="Wingdings" pitchFamily="2" charset="2"/>
              <a:buNone/>
            </a:pPr>
            <a:r>
              <a:rPr lang="en-GB" altLang="ar-JO" sz="2000" i="1" smtClean="0"/>
              <a:t>D&amp;C.</a:t>
            </a:r>
          </a:p>
          <a:p>
            <a:pPr marL="609600" indent="-609600" eaLnBrk="1" hangingPunct="1">
              <a:lnSpc>
                <a:spcPct val="80000"/>
              </a:lnSpc>
              <a:buFont typeface="Wingdings" pitchFamily="2" charset="2"/>
              <a:buNone/>
            </a:pPr>
            <a:endParaRPr lang="en-GB" altLang="ar-JO" sz="2000" i="1" smtClean="0"/>
          </a:p>
          <a:p>
            <a:pPr marL="609600" indent="-609600" eaLnBrk="1" hangingPunct="1">
              <a:lnSpc>
                <a:spcPct val="80000"/>
              </a:lnSpc>
              <a:buFont typeface="Wingdings" pitchFamily="2" charset="2"/>
              <a:buNone/>
            </a:pPr>
            <a:r>
              <a:rPr lang="en-GB" altLang="ar-JO" sz="2000" i="1" smtClean="0"/>
              <a:t>Three: Hysteroscopy &amp; biopsy.</a:t>
            </a:r>
          </a:p>
          <a:p>
            <a:pPr marL="609600" indent="-609600" eaLnBrk="1" hangingPunct="1">
              <a:lnSpc>
                <a:spcPct val="80000"/>
              </a:lnSpc>
              <a:buFont typeface="Wingdings" pitchFamily="2" charset="2"/>
              <a:buNone/>
            </a:pPr>
            <a:r>
              <a:rPr lang="en-GB" altLang="ar-JO" sz="2000" i="1" smtClean="0"/>
              <a:t>                        -ultrasound for endometrial thickness, myometrial </a:t>
            </a:r>
          </a:p>
          <a:p>
            <a:pPr marL="609600" indent="-609600" eaLnBrk="1" hangingPunct="1">
              <a:lnSpc>
                <a:spcPct val="80000"/>
              </a:lnSpc>
              <a:buFont typeface="Wingdings" pitchFamily="2" charset="2"/>
              <a:buNone/>
            </a:pPr>
            <a:r>
              <a:rPr lang="en-GB" altLang="ar-JO" sz="2000" i="1" smtClean="0"/>
              <a:t>                          invasion and lymph nodes.</a:t>
            </a:r>
          </a:p>
          <a:p>
            <a:pPr marL="609600" indent="-609600" eaLnBrk="1" hangingPunct="1">
              <a:lnSpc>
                <a:spcPct val="80000"/>
              </a:lnSpc>
              <a:buFont typeface="Wingdings" pitchFamily="2" charset="2"/>
              <a:buNone/>
            </a:pPr>
            <a:r>
              <a:rPr lang="en-GB" altLang="ar-JO" sz="2000" i="1" smtClean="0"/>
              <a:t>                        -MRI – to assess site, thickness, and myomtrial invasion</a:t>
            </a:r>
          </a:p>
          <a:p>
            <a:pPr marL="609600" indent="-609600" eaLnBrk="1" hangingPunct="1">
              <a:lnSpc>
                <a:spcPct val="80000"/>
              </a:lnSpc>
              <a:buFont typeface="Wingdings" pitchFamily="2" charset="2"/>
              <a:buNone/>
            </a:pPr>
            <a:r>
              <a:rPr lang="en-GB" altLang="ar-JO" sz="2000" i="1" smtClean="0"/>
              <a:t>for staging.</a:t>
            </a:r>
          </a:p>
          <a:p>
            <a:pPr marL="609600" indent="-609600" eaLnBrk="1" hangingPunct="1">
              <a:lnSpc>
                <a:spcPct val="80000"/>
              </a:lnSpc>
              <a:buFont typeface="Wingdings" pitchFamily="2" charset="2"/>
              <a:buNone/>
            </a:pPr>
            <a:r>
              <a:rPr lang="en-GB" altLang="ar-JO" sz="2000" i="1" smtClean="0"/>
              <a:t>                 -proctoscopy and / or sigmoidoscopy, cystoscopy, and bone </a:t>
            </a:r>
          </a:p>
          <a:p>
            <a:pPr marL="609600" indent="-609600" eaLnBrk="1" hangingPunct="1">
              <a:lnSpc>
                <a:spcPct val="80000"/>
              </a:lnSpc>
              <a:buFont typeface="Wingdings" pitchFamily="2" charset="2"/>
              <a:buNone/>
            </a:pPr>
            <a:r>
              <a:rPr lang="en-GB" altLang="ar-JO" sz="2000" i="1" smtClean="0"/>
              <a:t>                  scan for some exceptional cases, when there is a clinical </a:t>
            </a:r>
          </a:p>
          <a:p>
            <a:pPr marL="609600" indent="-609600" eaLnBrk="1" hangingPunct="1">
              <a:lnSpc>
                <a:spcPct val="80000"/>
              </a:lnSpc>
              <a:buFont typeface="Wingdings" pitchFamily="2" charset="2"/>
              <a:buNone/>
            </a:pPr>
            <a:r>
              <a:rPr lang="en-GB" altLang="ar-JO" sz="2000" i="1" smtClean="0"/>
              <a:t>                          suspicion of metastasis.</a:t>
            </a:r>
            <a:r>
              <a:rPr lang="en-GB" altLang="ar-JO" sz="20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40" name="Group 136"/>
          <p:cNvGraphicFramePr>
            <a:graphicFrameLocks noGrp="1"/>
          </p:cNvGraphicFramePr>
          <p:nvPr/>
        </p:nvGraphicFramePr>
        <p:xfrm>
          <a:off x="250825" y="260350"/>
          <a:ext cx="8497888" cy="6021388"/>
        </p:xfrm>
        <a:graphic>
          <a:graphicData uri="http://schemas.openxmlformats.org/drawingml/2006/table">
            <a:tbl>
              <a:tblPr/>
              <a:tblGrid>
                <a:gridCol w="2160588"/>
                <a:gridCol w="2830512"/>
                <a:gridCol w="3506788"/>
              </a:tblGrid>
              <a:tr h="506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rgbClr val="FFC000"/>
                          </a:solidFill>
                          <a:effectLst/>
                          <a:latin typeface="Batang" pitchFamily="18" charset="-127"/>
                          <a:cs typeface="Traditional Arabic" pitchFamily="2" charset="-78"/>
                        </a:rPr>
                        <a:t>Method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rgbClr val="FFC000"/>
                          </a:solidFill>
                          <a:effectLst/>
                          <a:latin typeface="Batang" pitchFamily="18" charset="-127"/>
                          <a:cs typeface="Traditional Arabic" pitchFamily="2" charset="-78"/>
                        </a:rPr>
                        <a:t>Advantage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rgbClr val="FFC000"/>
                          </a:solidFill>
                          <a:effectLst/>
                          <a:latin typeface="Batang" pitchFamily="18" charset="-127"/>
                          <a:cs typeface="Traditional Arabic" pitchFamily="2" charset="-78"/>
                        </a:rPr>
                        <a:t>Disadvantage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858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Endometrial biopsy</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Outpatient procedure</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Well tolerated </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Blind sample </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Not always possible </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cs typeface="Traditional Arabic" pitchFamily="2" charset="-78"/>
                        </a:rPr>
                        <a:t>D&amp;C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rPr>
                        <a:t>Patient completely relaxed</a:t>
                      </a:r>
                      <a:endParaRPr kumimoji="0" lang="en-GB" sz="2000" b="1" i="0"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Requires anaesthesia </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Blind sample </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900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cs typeface="Traditional Arabic" pitchFamily="2" charset="-78"/>
                        </a:rPr>
                        <a:t>USS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rPr>
                        <a:t>Painless </a:t>
                      </a:r>
                      <a:endParaRPr kumimoji="0" lang="en-GB" sz="2000" b="1" i="0"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rPr>
                        <a:t>Reasonable resolution</a:t>
                      </a:r>
                      <a:endParaRPr kumimoji="0" lang="en-GB" sz="2000" b="1" i="0"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rPr>
                        <a:t>Available at outpatient </a:t>
                      </a:r>
                      <a:endParaRPr kumimoji="0" lang="en-GB" sz="2000" b="1" i="0"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Endometrial thickness</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measured </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endometrium not actually visualized and no histology</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98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cs typeface="Traditional Arabic" pitchFamily="2" charset="-78"/>
                        </a:rPr>
                        <a:t>Hysteroscopy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rPr>
                        <a:t>Direct visualization</a:t>
                      </a:r>
                      <a:endParaRPr kumimoji="0" lang="en-GB" sz="2000" b="1" i="0"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rPr>
                        <a:t>Guided biopsy possible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smtClean="0">
                          <a:ln>
                            <a:noFill/>
                          </a:ln>
                          <a:solidFill>
                            <a:schemeClr val="tx1"/>
                          </a:solidFill>
                          <a:effectLst/>
                          <a:latin typeface="Batang" pitchFamily="18" charset="-127"/>
                          <a:ea typeface="Times New Roman" pitchFamily="18" charset="0"/>
                          <a:cs typeface="Traditional Arabic" pitchFamily="2" charset="-78"/>
                        </a:rPr>
                        <a:t>Can  be outpatient procedure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Invasive </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rPr>
                        <a:t>Can be painful</a:t>
                      </a:r>
                      <a:endParaRPr kumimoji="0" lang="en-GB" sz="2000" b="1" i="0" u="none" strike="noStrike" cap="none" normalizeH="0" baseline="0" dirty="0" smtClean="0">
                        <a:ln>
                          <a:noFill/>
                        </a:ln>
                        <a:solidFill>
                          <a:schemeClr val="tx1"/>
                        </a:solidFill>
                        <a:effectLst/>
                        <a:latin typeface="Batang" pitchFamily="18" charset="-127"/>
                        <a:ea typeface="Times New Roman" pitchFamily="18" charset="0"/>
                        <a:cs typeface="Traditional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rtlCol="0">
            <a:normAutofit/>
          </a:bodyPr>
          <a:lstStyle/>
          <a:p>
            <a:pPr eaLnBrk="1" fontAlgn="auto" hangingPunct="1">
              <a:lnSpc>
                <a:spcPct val="90000"/>
              </a:lnSpc>
              <a:spcAft>
                <a:spcPts val="0"/>
              </a:spcAft>
              <a:buFont typeface="Wingdings" pitchFamily="2" charset="2"/>
              <a:buNone/>
              <a:defRPr/>
            </a:pPr>
            <a:r>
              <a:rPr lang="en-GB" sz="2800" b="1" i="1" u="sng" smtClean="0">
                <a:solidFill>
                  <a:schemeClr val="folHlink"/>
                </a:solidFill>
                <a:effectLst>
                  <a:outerShdw blurRad="38100" dist="38100" dir="2700000" algn="tl">
                    <a:srgbClr val="FFFFFF"/>
                  </a:outerShdw>
                </a:effectLst>
              </a:rPr>
              <a:t>Staging :</a:t>
            </a:r>
            <a:endParaRPr lang="en-GB" sz="2800" smtClean="0">
              <a:solidFill>
                <a:schemeClr val="folHlink"/>
              </a:solidFill>
              <a:effectLst>
                <a:outerShdw blurRad="38100" dist="38100" dir="2700000" algn="tl">
                  <a:srgbClr val="FFFFFF"/>
                </a:outerShdw>
              </a:effectLst>
            </a:endParaRPr>
          </a:p>
          <a:p>
            <a:pPr eaLnBrk="1" fontAlgn="auto" hangingPunct="1">
              <a:lnSpc>
                <a:spcPct val="90000"/>
              </a:lnSpc>
              <a:spcAft>
                <a:spcPts val="0"/>
              </a:spcAft>
              <a:defRPr/>
            </a:pPr>
            <a:r>
              <a:rPr lang="en-GB" sz="2800" smtClean="0"/>
              <a:t> </a:t>
            </a:r>
            <a:r>
              <a:rPr lang="en-GB" sz="2800" i="1" smtClean="0"/>
              <a:t>The staging was changed in 1988 from a clinical staging to a surgical staging  which is far more realistic and accurate.</a:t>
            </a:r>
          </a:p>
          <a:p>
            <a:pPr eaLnBrk="1" fontAlgn="auto" hangingPunct="1">
              <a:lnSpc>
                <a:spcPct val="90000"/>
              </a:lnSpc>
              <a:spcAft>
                <a:spcPts val="0"/>
              </a:spcAft>
              <a:defRPr/>
            </a:pPr>
            <a:r>
              <a:rPr lang="en-GB" sz="2800" i="1" smtClean="0"/>
              <a:t>The initial examination is clinical, aimed to take biopsy to diagnose and record an initial staging to facilitate planning of the subsequent surgical procedure. The clinical staging used for advanced stage to be treated with radiotherapy. The staging is only finalized after histopathologic examination of surgically removed tissue.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p:txBody>
          <a:bodyPr/>
          <a:lstStyle/>
          <a:p>
            <a:r>
              <a:rPr lang="en-US" smtClean="0"/>
              <a:t>New FIGO STAGING</a:t>
            </a:r>
            <a:endParaRPr lang="ar-JO" smtClean="0"/>
          </a:p>
        </p:txBody>
      </p:sp>
      <p:sp>
        <p:nvSpPr>
          <p:cNvPr id="28675" name="عنصر نائب للمحتوى 2"/>
          <p:cNvSpPr>
            <a:spLocks noGrp="1"/>
          </p:cNvSpPr>
          <p:nvPr>
            <p:ph idx="1"/>
          </p:nvPr>
        </p:nvSpPr>
        <p:spPr/>
        <p:txBody>
          <a:bodyPr/>
          <a:lstStyle/>
          <a:p>
            <a:r>
              <a:rPr lang="en-US" b="1" smtClean="0"/>
              <a:t>Carcinoma of the Endometrium</a:t>
            </a:r>
          </a:p>
          <a:p>
            <a:r>
              <a:rPr lang="en-US" smtClean="0"/>
              <a:t>IA         Tumor confined to the uterus, no or &lt; ½ myometrial invasion</a:t>
            </a:r>
          </a:p>
          <a:p>
            <a:r>
              <a:rPr lang="en-US" smtClean="0"/>
              <a:t>IB         Tumor confined to the uterus, &gt; ½ myometrial invasion</a:t>
            </a:r>
          </a:p>
          <a:p>
            <a:r>
              <a:rPr lang="en-US" smtClean="0"/>
              <a:t>II          Cervical stromal invasion, but not beyond uterus</a:t>
            </a:r>
          </a:p>
          <a:p>
            <a:r>
              <a:rPr lang="en-US" smtClean="0"/>
              <a:t>IIIA      Tumor invades serosa or adnexa</a:t>
            </a:r>
          </a:p>
          <a:p>
            <a:r>
              <a:rPr lang="en-US" smtClean="0"/>
              <a:t>IIIB      Vaginal and/or parametrial involvement</a:t>
            </a:r>
          </a:p>
          <a:p>
            <a:pPr>
              <a:buFont typeface="Arial" pitchFamily="34" charset="0"/>
              <a:buNone/>
            </a:pPr>
            <a:endParaRPr lang="en-US" smtClean="0"/>
          </a:p>
          <a:p>
            <a:endParaRPr lang="ar-JO"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p:txBody>
          <a:bodyPr/>
          <a:lstStyle/>
          <a:p>
            <a:r>
              <a:rPr lang="en-US" smtClean="0"/>
              <a:t>Cont. staging</a:t>
            </a:r>
            <a:endParaRPr lang="ar-JO" smtClean="0"/>
          </a:p>
        </p:txBody>
      </p:sp>
      <p:sp>
        <p:nvSpPr>
          <p:cNvPr id="29699" name="عنصر نائب للمحتوى 2"/>
          <p:cNvSpPr>
            <a:spLocks noGrp="1"/>
          </p:cNvSpPr>
          <p:nvPr>
            <p:ph idx="1"/>
          </p:nvPr>
        </p:nvSpPr>
        <p:spPr/>
        <p:txBody>
          <a:bodyPr/>
          <a:lstStyle/>
          <a:p>
            <a:r>
              <a:rPr lang="en-US" smtClean="0"/>
              <a:t>IIIC1    Pelvic node involvement</a:t>
            </a:r>
          </a:p>
          <a:p>
            <a:r>
              <a:rPr lang="en-US" smtClean="0"/>
              <a:t>IIIC2    Para-aortic involvement</a:t>
            </a:r>
          </a:p>
          <a:p>
            <a:r>
              <a:rPr lang="en-US" smtClean="0"/>
              <a:t>IVA       Tumor invasion bladder and/or bowel mucosa</a:t>
            </a:r>
          </a:p>
          <a:p>
            <a:r>
              <a:rPr lang="en-US" smtClean="0"/>
              <a:t>IVB       Distant metastases including abdominal metastases and/or inguinal lymph nodes</a:t>
            </a:r>
          </a:p>
          <a:p>
            <a:endParaRPr lang="ar-JO"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68313" y="836613"/>
            <a:ext cx="8362950" cy="5040312"/>
          </a:xfrm>
        </p:spPr>
        <p:txBody>
          <a:bodyPr/>
          <a:lstStyle/>
          <a:p>
            <a:pPr eaLnBrk="1" hangingPunct="1">
              <a:buFont typeface="Wingdings" pitchFamily="2" charset="2"/>
              <a:buNone/>
            </a:pPr>
            <a:r>
              <a:rPr lang="en-GB" altLang="ar-JO" b="1" i="1" smtClean="0"/>
              <a:t>Stage III:</a:t>
            </a:r>
            <a:endParaRPr lang="en-GB" altLang="ar-JO" i="1" smtClean="0"/>
          </a:p>
          <a:p>
            <a:pPr eaLnBrk="1" hangingPunct="1">
              <a:buFont typeface="Wingdings" pitchFamily="2" charset="2"/>
              <a:buNone/>
            </a:pPr>
            <a:r>
              <a:rPr lang="en-GB" altLang="ar-JO" i="1" smtClean="0"/>
              <a:t>               Extension out side the uterus but within the true pelvis.</a:t>
            </a:r>
          </a:p>
          <a:p>
            <a:pPr eaLnBrk="1" hangingPunct="1">
              <a:buFont typeface="Wingdings" pitchFamily="2" charset="2"/>
              <a:buNone/>
            </a:pPr>
            <a:r>
              <a:rPr lang="en-GB" altLang="ar-JO" i="1" smtClean="0"/>
              <a:t>               </a:t>
            </a:r>
            <a:r>
              <a:rPr lang="en-GB" altLang="ar-JO" b="1" i="1" smtClean="0"/>
              <a:t>III a –</a:t>
            </a:r>
            <a:r>
              <a:rPr lang="en-GB" altLang="ar-JO" i="1" smtClean="0"/>
              <a:t>Tumour invades serosa and/or adnexae and/or positive </a:t>
            </a:r>
          </a:p>
          <a:p>
            <a:pPr eaLnBrk="1" hangingPunct="1">
              <a:buFont typeface="Wingdings" pitchFamily="2" charset="2"/>
              <a:buNone/>
            </a:pPr>
            <a:r>
              <a:rPr lang="en-GB" altLang="ar-JO" i="1" smtClean="0"/>
              <a:t>                         Peritoneal cytology.</a:t>
            </a:r>
          </a:p>
          <a:p>
            <a:pPr eaLnBrk="1" hangingPunct="1">
              <a:buFont typeface="Wingdings" pitchFamily="2" charset="2"/>
              <a:buNone/>
            </a:pPr>
            <a:r>
              <a:rPr lang="en-GB" altLang="ar-JO" i="1" smtClean="0"/>
              <a:t>              </a:t>
            </a:r>
            <a:r>
              <a:rPr lang="en-GB" altLang="ar-JO" b="1" i="1" smtClean="0"/>
              <a:t>III b – </a:t>
            </a:r>
            <a:r>
              <a:rPr lang="en-GB" altLang="ar-JO" i="1" smtClean="0"/>
              <a:t>vaginal metastasis.</a:t>
            </a:r>
          </a:p>
          <a:p>
            <a:pPr eaLnBrk="1" hangingPunct="1">
              <a:buFont typeface="Wingdings" pitchFamily="2" charset="2"/>
              <a:buNone/>
            </a:pPr>
            <a:r>
              <a:rPr lang="en-GB" altLang="ar-JO" i="1" smtClean="0"/>
              <a:t>              </a:t>
            </a:r>
            <a:r>
              <a:rPr lang="en-GB" altLang="ar-JO" b="1" i="1" smtClean="0"/>
              <a:t>III c – </a:t>
            </a:r>
            <a:r>
              <a:rPr lang="en-GB" altLang="ar-JO" i="1" smtClean="0"/>
              <a:t>metastasis to pelvic and/or aortic lymph nodes.</a:t>
            </a:r>
          </a:p>
          <a:p>
            <a:pPr eaLnBrk="1" hangingPunct="1">
              <a:buFont typeface="Wingdings" pitchFamily="2" charset="2"/>
              <a:buNone/>
            </a:pPr>
            <a:endParaRPr lang="en-GB" altLang="ar-JO" b="1" i="1" smtClean="0"/>
          </a:p>
        </p:txBody>
      </p:sp>
      <p:pic>
        <p:nvPicPr>
          <p:cNvPr id="24580" name="Picture 4" descr="27"/>
          <p:cNvPicPr>
            <a:picLocks noChangeAspect="1" noChangeArrowheads="1"/>
          </p:cNvPicPr>
          <p:nvPr/>
        </p:nvPicPr>
        <p:blipFill>
          <a:blip r:embed="rId2">
            <a:extLst>
              <a:ext uri="{28A0092B-C50C-407E-A947-70E740481C1C}">
                <a14:useLocalDpi xmlns:a14="http://schemas.microsoft.com/office/drawing/2010/main" val="0"/>
              </a:ext>
            </a:extLst>
          </a:blip>
          <a:srcRect t="4492" b="46809"/>
          <a:stretch>
            <a:fillRect/>
          </a:stretch>
        </p:blipFill>
        <p:spPr bwMode="auto">
          <a:xfrm>
            <a:off x="395288" y="400050"/>
            <a:ext cx="80645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ox(in)">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ox(in)">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ox(in)">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ox(in)">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ox(in)">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ox(in)">
                                      <p:cBhvr>
                                        <p:cTn id="32" dur="500"/>
                                        <p:tgtEl>
                                          <p:spTgt spid="245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4580"/>
                                        </p:tgtEl>
                                        <p:attrNameLst>
                                          <p:attrName>style.visibility</p:attrName>
                                        </p:attrNameLst>
                                      </p:cBhvr>
                                      <p:to>
                                        <p:strVal val="visible"/>
                                      </p:to>
                                    </p:set>
                                    <p:animEffect transition="in" filter="box(in)">
                                      <p:cBhvr>
                                        <p:cTn id="3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4213" y="620713"/>
            <a:ext cx="7772400" cy="1555750"/>
          </a:xfrm>
        </p:spPr>
        <p:txBody>
          <a:bodyPr/>
          <a:lstStyle/>
          <a:p>
            <a:pPr eaLnBrk="1" hangingPunct="1"/>
            <a:r>
              <a:rPr lang="en-GB" altLang="ar-JO" b="1" i="1" smtClean="0"/>
              <a:t>Endometrial carcinoma</a:t>
            </a:r>
            <a:r>
              <a:rPr lang="en-GB" altLang="ar-JO" smtClean="0"/>
              <a:t> </a:t>
            </a:r>
          </a:p>
        </p:txBody>
      </p:sp>
      <p:pic>
        <p:nvPicPr>
          <p:cNvPr id="1331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73238"/>
            <a:ext cx="634365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68313" y="1628775"/>
            <a:ext cx="8229600" cy="4530725"/>
          </a:xfrm>
        </p:spPr>
        <p:txBody>
          <a:bodyPr/>
          <a:lstStyle/>
          <a:p>
            <a:pPr eaLnBrk="1" hangingPunct="1">
              <a:buFont typeface="Wingdings" pitchFamily="2" charset="2"/>
              <a:buNone/>
            </a:pPr>
            <a:r>
              <a:rPr lang="en-GB" altLang="ar-JO" b="1" i="1" smtClean="0"/>
              <a:t>Stage IV:</a:t>
            </a:r>
          </a:p>
          <a:p>
            <a:pPr eaLnBrk="1" hangingPunct="1">
              <a:buFont typeface="Wingdings" pitchFamily="2" charset="2"/>
              <a:buNone/>
            </a:pPr>
            <a:r>
              <a:rPr lang="en-GB" altLang="ar-JO" b="1" i="1" smtClean="0"/>
              <a:t>              </a:t>
            </a:r>
            <a:r>
              <a:rPr lang="en-GB" altLang="ar-JO" i="1" smtClean="0"/>
              <a:t>Extension out side true pelvis</a:t>
            </a:r>
          </a:p>
          <a:p>
            <a:pPr eaLnBrk="1" hangingPunct="1">
              <a:buFont typeface="Wingdings" pitchFamily="2" charset="2"/>
              <a:buNone/>
            </a:pPr>
            <a:r>
              <a:rPr lang="en-GB" altLang="ar-JO" i="1" smtClean="0"/>
              <a:t>              </a:t>
            </a:r>
            <a:r>
              <a:rPr lang="en-GB" altLang="ar-JO" b="1" i="1" smtClean="0"/>
              <a:t>IV a – </a:t>
            </a:r>
            <a:r>
              <a:rPr lang="en-GB" altLang="ar-JO" i="1" smtClean="0"/>
              <a:t>Invasion of the bladder and/or bowel mucosa.</a:t>
            </a:r>
          </a:p>
          <a:p>
            <a:pPr eaLnBrk="1" hangingPunct="1">
              <a:buFont typeface="Wingdings" pitchFamily="2" charset="2"/>
              <a:buNone/>
            </a:pPr>
            <a:r>
              <a:rPr lang="en-GB" altLang="ar-JO" i="1" smtClean="0"/>
              <a:t>              </a:t>
            </a:r>
            <a:r>
              <a:rPr lang="en-GB" altLang="ar-JO" b="1" i="1" smtClean="0"/>
              <a:t>IV b – </a:t>
            </a:r>
            <a:r>
              <a:rPr lang="en-GB" altLang="ar-JO" i="1" smtClean="0"/>
              <a:t>distant metastasis, including intra-abdominal and/or </a:t>
            </a:r>
          </a:p>
          <a:p>
            <a:pPr eaLnBrk="1" hangingPunct="1">
              <a:buFont typeface="Wingdings" pitchFamily="2" charset="2"/>
              <a:buNone/>
            </a:pPr>
            <a:r>
              <a:rPr lang="en-GB" altLang="ar-JO" i="1" smtClean="0"/>
              <a:t>                         Inguinal lymph nodes.</a:t>
            </a:r>
          </a:p>
          <a:p>
            <a:pPr eaLnBrk="1" hangingPunct="1">
              <a:buFont typeface="Wingdings" pitchFamily="2" charset="2"/>
              <a:buNone/>
            </a:pPr>
            <a:endParaRPr lang="en-GB" altLang="ar-JO" smtClean="0"/>
          </a:p>
        </p:txBody>
      </p:sp>
      <p:pic>
        <p:nvPicPr>
          <p:cNvPr id="32772" name="Picture 4" descr="27"/>
          <p:cNvPicPr>
            <a:picLocks noChangeAspect="1" noChangeArrowheads="1"/>
          </p:cNvPicPr>
          <p:nvPr/>
        </p:nvPicPr>
        <p:blipFill>
          <a:blip r:embed="rId2">
            <a:extLst>
              <a:ext uri="{28A0092B-C50C-407E-A947-70E740481C1C}">
                <a14:useLocalDpi xmlns:a14="http://schemas.microsoft.com/office/drawing/2010/main" val="0"/>
              </a:ext>
            </a:extLst>
          </a:blip>
          <a:srcRect t="53191"/>
          <a:stretch>
            <a:fillRect/>
          </a:stretch>
        </p:blipFill>
        <p:spPr bwMode="auto">
          <a:xfrm>
            <a:off x="611188" y="620713"/>
            <a:ext cx="78486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22" dur="5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27" dur="500"/>
                                        <p:tgtEl>
                                          <p:spTgt spid="327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blinds(horizontal)">
                                      <p:cBhvr>
                                        <p:cTn id="3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28"/>
          <p:cNvPicPr>
            <a:picLocks noChangeAspect="1" noChangeArrowheads="1"/>
          </p:cNvPicPr>
          <p:nvPr/>
        </p:nvPicPr>
        <p:blipFill>
          <a:blip r:embed="rId2">
            <a:extLst>
              <a:ext uri="{28A0092B-C50C-407E-A947-70E740481C1C}">
                <a14:useLocalDpi xmlns:a14="http://schemas.microsoft.com/office/drawing/2010/main" val="0"/>
              </a:ext>
            </a:extLst>
          </a:blip>
          <a:srcRect t="11507"/>
          <a:stretch>
            <a:fillRect/>
          </a:stretch>
        </p:blipFill>
        <p:spPr bwMode="auto">
          <a:xfrm>
            <a:off x="323850" y="304800"/>
            <a:ext cx="81375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 typeface="Wingdings" pitchFamily="2" charset="2"/>
              <a:buNone/>
              <a:defRPr/>
            </a:pPr>
            <a:r>
              <a:rPr lang="en-GB" b="1" i="1" smtClean="0">
                <a:solidFill>
                  <a:schemeClr val="folHlink"/>
                </a:solidFill>
                <a:effectLst>
                  <a:outerShdw blurRad="38100" dist="38100" dir="2700000" algn="tl">
                    <a:srgbClr val="FFFFFF"/>
                  </a:outerShdw>
                </a:effectLst>
              </a:rPr>
              <a:t>Histopathology :</a:t>
            </a:r>
          </a:p>
          <a:p>
            <a:pPr eaLnBrk="1" fontAlgn="auto" hangingPunct="1">
              <a:lnSpc>
                <a:spcPct val="90000"/>
              </a:lnSpc>
              <a:spcAft>
                <a:spcPts val="0"/>
              </a:spcAft>
              <a:buFont typeface="Wingdings" pitchFamily="2" charset="2"/>
              <a:buNone/>
              <a:defRPr/>
            </a:pPr>
            <a:r>
              <a:rPr lang="en-GB" i="1" smtClean="0"/>
              <a:t>Degree of differentiation.</a:t>
            </a:r>
          </a:p>
          <a:p>
            <a:pPr eaLnBrk="1" fontAlgn="auto" hangingPunct="1">
              <a:lnSpc>
                <a:spcPct val="90000"/>
              </a:lnSpc>
              <a:spcAft>
                <a:spcPts val="0"/>
              </a:spcAft>
              <a:buFont typeface="Wingdings" pitchFamily="2" charset="2"/>
              <a:buNone/>
              <a:defRPr/>
            </a:pPr>
            <a:r>
              <a:rPr lang="en-GB" b="1" i="1" smtClean="0"/>
              <a:t>G1= </a:t>
            </a:r>
            <a:r>
              <a:rPr lang="en-GB" i="1" smtClean="0"/>
              <a:t>5% or less of non-squamous or non-morular solid growth pattern.</a:t>
            </a:r>
            <a:endParaRPr lang="en-GB" b="1" i="1" smtClean="0"/>
          </a:p>
          <a:p>
            <a:pPr eaLnBrk="1" fontAlgn="auto" hangingPunct="1">
              <a:lnSpc>
                <a:spcPct val="90000"/>
              </a:lnSpc>
              <a:spcAft>
                <a:spcPts val="0"/>
              </a:spcAft>
              <a:buFont typeface="Wingdings" pitchFamily="2" charset="2"/>
              <a:buNone/>
              <a:defRPr/>
            </a:pPr>
            <a:r>
              <a:rPr lang="en-GB" b="1" i="1" smtClean="0"/>
              <a:t>G2= </a:t>
            </a:r>
            <a:r>
              <a:rPr lang="en-GB" i="1" smtClean="0"/>
              <a:t>6-50% of a non-squamous or non-morular solid growth pattern.</a:t>
            </a:r>
            <a:endParaRPr lang="en-GB" b="1" i="1" smtClean="0"/>
          </a:p>
          <a:p>
            <a:pPr eaLnBrk="1" fontAlgn="auto" hangingPunct="1">
              <a:lnSpc>
                <a:spcPct val="90000"/>
              </a:lnSpc>
              <a:spcAft>
                <a:spcPts val="0"/>
              </a:spcAft>
              <a:buFont typeface="Wingdings" pitchFamily="2" charset="2"/>
              <a:buNone/>
              <a:defRPr/>
            </a:pPr>
            <a:r>
              <a:rPr lang="en-GB" b="1" i="1" smtClean="0"/>
              <a:t>G3=</a:t>
            </a:r>
            <a:r>
              <a:rPr lang="en-GB" i="1" smtClean="0"/>
              <a:t> more than 50% of a non-squamous or non-morular solid growth </a:t>
            </a:r>
          </a:p>
          <a:p>
            <a:pPr eaLnBrk="1" fontAlgn="auto" hangingPunct="1">
              <a:lnSpc>
                <a:spcPct val="90000"/>
              </a:lnSpc>
              <a:spcAft>
                <a:spcPts val="0"/>
              </a:spcAft>
              <a:buFont typeface="Wingdings" pitchFamily="2" charset="2"/>
              <a:buNone/>
              <a:defRPr/>
            </a:pPr>
            <a:r>
              <a:rPr lang="en-GB" i="1" smtClean="0"/>
              <a:t>        Pattern.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549275"/>
            <a:ext cx="8229600" cy="5581650"/>
          </a:xfrm>
        </p:spPr>
        <p:txBody>
          <a:bodyPr rtlCol="0">
            <a:normAutofit/>
          </a:bodyPr>
          <a:lstStyle/>
          <a:p>
            <a:pPr marL="533400" indent="-533400" eaLnBrk="1" fontAlgn="auto" hangingPunct="1">
              <a:lnSpc>
                <a:spcPct val="80000"/>
              </a:lnSpc>
              <a:spcAft>
                <a:spcPts val="0"/>
              </a:spcAft>
              <a:buFont typeface="Wingdings" pitchFamily="2" charset="2"/>
              <a:buNone/>
              <a:defRPr/>
            </a:pPr>
            <a:r>
              <a:rPr lang="en-GB" sz="2800" b="1" i="1" u="sng" smtClean="0">
                <a:solidFill>
                  <a:schemeClr val="folHlink"/>
                </a:solidFill>
                <a:effectLst>
                  <a:outerShdw blurRad="38100" dist="38100" dir="2700000" algn="tl">
                    <a:srgbClr val="FFFFFF"/>
                  </a:outerShdw>
                </a:effectLst>
              </a:rPr>
              <a:t>Prognostic factors included in final surgical staging:</a:t>
            </a:r>
            <a:endParaRPr lang="en-GB" sz="2800" i="1" smtClean="0">
              <a:solidFill>
                <a:schemeClr val="folHlink"/>
              </a:solidFill>
              <a:effectLst>
                <a:outerShdw blurRad="38100" dist="38100" dir="2700000" algn="tl">
                  <a:srgbClr val="FFFFFF"/>
                </a:outerShdw>
              </a:effectLst>
            </a:endParaRPr>
          </a:p>
          <a:p>
            <a:pPr marL="533400" indent="-533400" eaLnBrk="1" fontAlgn="auto" hangingPunct="1">
              <a:lnSpc>
                <a:spcPct val="80000"/>
              </a:lnSpc>
              <a:spcAft>
                <a:spcPts val="0"/>
              </a:spcAft>
              <a:buFont typeface="Wingdings" pitchFamily="2" charset="2"/>
              <a:buAutoNum type="arabicPeriod"/>
              <a:defRPr/>
            </a:pPr>
            <a:r>
              <a:rPr lang="en-GB" sz="2800" i="1" smtClean="0"/>
              <a:t>Histologic type (pathology).</a:t>
            </a:r>
          </a:p>
          <a:p>
            <a:pPr marL="533400" indent="-533400" eaLnBrk="1" fontAlgn="auto" hangingPunct="1">
              <a:lnSpc>
                <a:spcPct val="80000"/>
              </a:lnSpc>
              <a:spcAft>
                <a:spcPts val="0"/>
              </a:spcAft>
              <a:buFont typeface="Wingdings" pitchFamily="2" charset="2"/>
              <a:buAutoNum type="arabicPeriod"/>
              <a:defRPr/>
            </a:pPr>
            <a:r>
              <a:rPr lang="en-GB" sz="2800" i="1" smtClean="0"/>
              <a:t>Histologic differentiation.</a:t>
            </a:r>
          </a:p>
          <a:p>
            <a:pPr marL="533400" indent="-533400" eaLnBrk="1" fontAlgn="auto" hangingPunct="1">
              <a:lnSpc>
                <a:spcPct val="80000"/>
              </a:lnSpc>
              <a:spcAft>
                <a:spcPts val="0"/>
              </a:spcAft>
              <a:buFont typeface="Wingdings" pitchFamily="2" charset="2"/>
              <a:buAutoNum type="arabicPeriod"/>
              <a:defRPr/>
            </a:pPr>
            <a:r>
              <a:rPr lang="en-GB" sz="2800" i="1" smtClean="0"/>
              <a:t>Stage of disease.</a:t>
            </a:r>
          </a:p>
          <a:p>
            <a:pPr marL="533400" indent="-533400" eaLnBrk="1" fontAlgn="auto" hangingPunct="1">
              <a:lnSpc>
                <a:spcPct val="80000"/>
              </a:lnSpc>
              <a:spcAft>
                <a:spcPts val="0"/>
              </a:spcAft>
              <a:buFont typeface="Wingdings" pitchFamily="2" charset="2"/>
              <a:buAutoNum type="arabicPeriod"/>
              <a:defRPr/>
            </a:pPr>
            <a:r>
              <a:rPr lang="en-GB" sz="2800" i="1" smtClean="0"/>
              <a:t>Depth of myometrial invasion.</a:t>
            </a:r>
          </a:p>
          <a:p>
            <a:pPr marL="533400" indent="-533400" eaLnBrk="1" fontAlgn="auto" hangingPunct="1">
              <a:lnSpc>
                <a:spcPct val="80000"/>
              </a:lnSpc>
              <a:spcAft>
                <a:spcPts val="0"/>
              </a:spcAft>
              <a:buFont typeface="Wingdings" pitchFamily="2" charset="2"/>
              <a:buAutoNum type="arabicPeriod"/>
              <a:defRPr/>
            </a:pPr>
            <a:r>
              <a:rPr lang="en-GB" sz="2800" i="1" smtClean="0"/>
              <a:t>Result of peritoneal wash.</a:t>
            </a:r>
          </a:p>
          <a:p>
            <a:pPr marL="533400" indent="-533400" eaLnBrk="1" fontAlgn="auto" hangingPunct="1">
              <a:lnSpc>
                <a:spcPct val="80000"/>
              </a:lnSpc>
              <a:spcAft>
                <a:spcPts val="0"/>
              </a:spcAft>
              <a:buFont typeface="Wingdings" pitchFamily="2" charset="2"/>
              <a:buAutoNum type="arabicPeriod"/>
              <a:defRPr/>
            </a:pPr>
            <a:r>
              <a:rPr lang="en-GB" sz="2800" i="1" smtClean="0"/>
              <a:t>Lymph node metastasis.</a:t>
            </a:r>
          </a:p>
          <a:p>
            <a:pPr marL="533400" indent="-533400" eaLnBrk="1" fontAlgn="auto" hangingPunct="1">
              <a:lnSpc>
                <a:spcPct val="80000"/>
              </a:lnSpc>
              <a:spcAft>
                <a:spcPts val="0"/>
              </a:spcAft>
              <a:buFont typeface="Wingdings" pitchFamily="2" charset="2"/>
              <a:buAutoNum type="arabicPeriod"/>
              <a:defRPr/>
            </a:pPr>
            <a:r>
              <a:rPr lang="en-GB" sz="2800" i="1" smtClean="0"/>
              <a:t>Adnexal metastasis.</a:t>
            </a:r>
          </a:p>
          <a:p>
            <a:pPr marL="533400" indent="-533400" eaLnBrk="1" fontAlgn="auto" hangingPunct="1">
              <a:lnSpc>
                <a:spcPct val="80000"/>
              </a:lnSpc>
              <a:spcAft>
                <a:spcPts val="0"/>
              </a:spcAft>
              <a:buFont typeface="Wingdings" pitchFamily="2" charset="2"/>
              <a:buAutoNum type="arabicPeriod"/>
              <a:defRPr/>
            </a:pPr>
            <a:r>
              <a:rPr lang="en-GB" sz="2800" i="1" smtClean="0"/>
              <a:t>Other (capillary- like space involvement, tumour size, hormonal receptors!).</a:t>
            </a:r>
          </a:p>
          <a:p>
            <a:pPr marL="533400" indent="-533400" eaLnBrk="1" fontAlgn="auto" hangingPunct="1">
              <a:lnSpc>
                <a:spcPct val="80000"/>
              </a:lnSpc>
              <a:spcAft>
                <a:spcPts val="0"/>
              </a:spcAft>
              <a:buFont typeface="Wingdings" pitchFamily="2" charset="2"/>
              <a:buAutoNum type="arabicPeriod"/>
              <a:defRPr/>
            </a:pPr>
            <a:r>
              <a:rPr lang="en-GB" sz="2800" i="1" smtClean="0"/>
              <a:t>Ploidy and growth factors.</a:t>
            </a:r>
          </a:p>
          <a:p>
            <a:pPr marL="533400" indent="-533400" eaLnBrk="1" fontAlgn="auto" hangingPunct="1">
              <a:lnSpc>
                <a:spcPct val="80000"/>
              </a:lnSpc>
              <a:spcAft>
                <a:spcPts val="0"/>
              </a:spcAft>
              <a:buFont typeface="Wingdings" pitchFamily="2" charset="2"/>
              <a:buAutoNum type="arabicPeriod"/>
              <a:defRPr/>
            </a:pPr>
            <a:r>
              <a:rPr lang="en-GB" sz="2800" i="1" smtClean="0"/>
              <a:t>Age and body morphology.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b="1" i="1" u="sng" smtClean="0">
                <a:solidFill>
                  <a:schemeClr val="folHlink"/>
                </a:solidFill>
              </a:rPr>
              <a:t>TREATMENT:</a:t>
            </a:r>
            <a:r>
              <a:rPr lang="en-GB" sz="4000" i="1" smtClean="0">
                <a:solidFill>
                  <a:schemeClr val="folHlink"/>
                </a:solidFill>
              </a:rPr>
              <a:t/>
            </a:r>
            <a:br>
              <a:rPr lang="en-GB" sz="4000" i="1" smtClean="0">
                <a:solidFill>
                  <a:schemeClr val="folHlink"/>
                </a:solidFill>
              </a:rPr>
            </a:br>
            <a:endParaRPr lang="en-GB" sz="4000" i="1" smtClean="0">
              <a:solidFill>
                <a:schemeClr val="folHlink"/>
              </a:solidFill>
            </a:endParaRPr>
          </a:p>
        </p:txBody>
      </p:sp>
      <p:sp>
        <p:nvSpPr>
          <p:cNvPr id="36867" name="Rectangle 3"/>
          <p:cNvSpPr>
            <a:spLocks noGrp="1" noChangeArrowheads="1"/>
          </p:cNvSpPr>
          <p:nvPr>
            <p:ph idx="1"/>
          </p:nvPr>
        </p:nvSpPr>
        <p:spPr>
          <a:xfrm>
            <a:off x="179388" y="1600200"/>
            <a:ext cx="8507412" cy="4530725"/>
          </a:xfrm>
        </p:spPr>
        <p:txBody>
          <a:bodyPr/>
          <a:lstStyle/>
          <a:p>
            <a:pPr marL="812800" indent="-812800" eaLnBrk="1" hangingPunct="1"/>
            <a:r>
              <a:rPr lang="en-GB" altLang="ar-JO" sz="2800" i="1" smtClean="0"/>
              <a:t>The mainstay of treatment for endometrial carcinoma is an extrafascial total abdominal hysterectomy and bilateral sapingo-oopherectomy, peritoneal washing, and ?lymph node biopsy. (TAH+BSO+PW+?LNB ).</a:t>
            </a:r>
          </a:p>
          <a:p>
            <a:pPr marL="812800" indent="-812800" eaLnBrk="1" hangingPunct="1"/>
            <a:r>
              <a:rPr lang="en-GB" altLang="ar-JO" sz="2800" i="1" smtClean="0"/>
              <a:t>The role of preoperative radiotherapy has become controversial with the introduction of the new (FIGO) staging system. Preoperative radiotherapy will severely affect the surgicopathological staging.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ysterec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4813"/>
            <a:ext cx="72009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b="1" i="1" u="sng" smtClean="0">
                <a:solidFill>
                  <a:schemeClr val="folHlink"/>
                </a:solidFill>
              </a:rPr>
              <a:t>TREATMENT:</a:t>
            </a:r>
            <a:r>
              <a:rPr lang="en-GB" sz="4000" i="1" smtClean="0">
                <a:solidFill>
                  <a:schemeClr val="folHlink"/>
                </a:solidFill>
              </a:rPr>
              <a:t/>
            </a:r>
            <a:br>
              <a:rPr lang="en-GB" sz="4000" i="1" smtClean="0">
                <a:solidFill>
                  <a:schemeClr val="folHlink"/>
                </a:solidFill>
              </a:rPr>
            </a:br>
            <a:endParaRPr lang="en-GB" sz="4000" i="1" smtClean="0">
              <a:solidFill>
                <a:schemeClr val="folHlink"/>
              </a:solidFill>
            </a:endParaRPr>
          </a:p>
        </p:txBody>
      </p:sp>
      <p:sp>
        <p:nvSpPr>
          <p:cNvPr id="38915" name="Rectangle 3"/>
          <p:cNvSpPr>
            <a:spLocks noGrp="1" noChangeArrowheads="1"/>
          </p:cNvSpPr>
          <p:nvPr>
            <p:ph idx="1"/>
          </p:nvPr>
        </p:nvSpPr>
        <p:spPr>
          <a:xfrm>
            <a:off x="457200" y="981075"/>
            <a:ext cx="8686800" cy="5688013"/>
          </a:xfrm>
        </p:spPr>
        <p:txBody>
          <a:bodyPr/>
          <a:lstStyle/>
          <a:p>
            <a:pPr marL="812800" indent="-812800" eaLnBrk="1" hangingPunct="1">
              <a:lnSpc>
                <a:spcPct val="80000"/>
              </a:lnSpc>
            </a:pPr>
            <a:r>
              <a:rPr lang="en-GB" altLang="ar-JO" sz="2400" i="1" smtClean="0"/>
              <a:t>For proper staging – the laparatomy is best performed through a lower midline abdominal incision to achieve adequate exposure of the abdominal cavity. After entering the abdominal cavity washings are taken from the pelvis, paracolic gutters, and subdiaphragmtic area.</a:t>
            </a:r>
          </a:p>
          <a:p>
            <a:pPr marL="812800" indent="-812800" eaLnBrk="1" hangingPunct="1">
              <a:lnSpc>
                <a:spcPct val="80000"/>
              </a:lnSpc>
            </a:pPr>
            <a:r>
              <a:rPr lang="en-GB" altLang="ar-JO" sz="2400" i="1" smtClean="0"/>
              <a:t>The fluids is withdrawn and mixed with equal amounts of 50% alchohol for cytological investigation. Pelvic and para-aortic lymphadenectomy are indicated where high risk factors (grade, myometrial invasion, vessel invasion, cervical and adnexal involvement) are present. </a:t>
            </a:r>
          </a:p>
          <a:p>
            <a:pPr marL="812800" indent="-812800" eaLnBrk="1" hangingPunct="1">
              <a:lnSpc>
                <a:spcPct val="80000"/>
              </a:lnSpc>
            </a:pPr>
            <a:r>
              <a:rPr lang="en-GB" altLang="ar-JO" sz="2400" i="1" smtClean="0"/>
              <a:t>A frozen section facility should be available to assess the presence of these high risk factors. An alternative would be an intra-opertative macroscopic assessment of myometrial invasion immediately after the uterus is removed and dissected. Furthermore, gross involvement of extrauterine organs may be assessed to determine whether the patient is at risk for pelvic and para-aortic lymph node involvement.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ar-JO" sz="4000" i="1" smtClean="0"/>
              <a:t>ONCE STAGING IS PERFORMED.</a:t>
            </a:r>
          </a:p>
        </p:txBody>
      </p:sp>
      <p:sp>
        <p:nvSpPr>
          <p:cNvPr id="34819" name="Rectangle 3"/>
          <p:cNvSpPr>
            <a:spLocks noGrp="1" noChangeArrowheads="1"/>
          </p:cNvSpPr>
          <p:nvPr>
            <p:ph idx="1"/>
          </p:nvPr>
        </p:nvSpPr>
        <p:spPr/>
        <p:txBody>
          <a:bodyPr rtlCol="0">
            <a:normAutofit/>
          </a:bodyPr>
          <a:lstStyle/>
          <a:p>
            <a:pPr eaLnBrk="1" fontAlgn="auto" hangingPunct="1">
              <a:spcAft>
                <a:spcPts val="0"/>
              </a:spcAft>
              <a:buFont typeface="Wingdings" pitchFamily="2" charset="2"/>
              <a:buNone/>
              <a:defRPr/>
            </a:pPr>
            <a:r>
              <a:rPr lang="en-GB" b="1" i="1" smtClean="0">
                <a:solidFill>
                  <a:schemeClr val="folHlink"/>
                </a:solidFill>
                <a:effectLst>
                  <a:outerShdw blurRad="38100" dist="38100" dir="2700000" algn="tl">
                    <a:srgbClr val="FFFFFF"/>
                  </a:outerShdw>
                </a:effectLst>
              </a:rPr>
              <a:t>l-For stage I, Gl Adenocarcinoma:</a:t>
            </a:r>
            <a:endParaRPr lang="en-GB" smtClean="0">
              <a:solidFill>
                <a:schemeClr val="folHlink"/>
              </a:solidFill>
              <a:effectLst>
                <a:outerShdw blurRad="38100" dist="38100" dir="2700000" algn="tl">
                  <a:srgbClr val="FFFFFF"/>
                </a:outerShdw>
              </a:effectLst>
            </a:endParaRPr>
          </a:p>
          <a:p>
            <a:pPr eaLnBrk="1" fontAlgn="auto" hangingPunct="1">
              <a:spcAft>
                <a:spcPts val="0"/>
              </a:spcAft>
              <a:defRPr/>
            </a:pPr>
            <a:r>
              <a:rPr lang="en-GB" smtClean="0"/>
              <a:t>-</a:t>
            </a:r>
            <a:r>
              <a:rPr lang="en-GB" i="1" smtClean="0"/>
              <a:t>Total abdominal hysterectomy, bilateral salpingo-oopherectomy and peritoneal wash.</a:t>
            </a:r>
          </a:p>
          <a:p>
            <a:pPr eaLnBrk="1" fontAlgn="auto" hangingPunct="1">
              <a:spcAft>
                <a:spcPts val="0"/>
              </a:spcAft>
              <a:defRPr/>
            </a:pPr>
            <a:r>
              <a:rPr lang="en-GB" i="1" smtClean="0"/>
              <a:t>-In some cases of stage I the uterus is enlarged- and an extended hysterectomy and BSO and removing a cuff of vagina is indicated.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rtlCol="0">
            <a:normAutofit/>
          </a:bodyPr>
          <a:lstStyle/>
          <a:p>
            <a:pPr eaLnBrk="1" fontAlgn="auto" hangingPunct="1">
              <a:lnSpc>
                <a:spcPct val="90000"/>
              </a:lnSpc>
              <a:spcAft>
                <a:spcPts val="0"/>
              </a:spcAft>
              <a:buFont typeface="Wingdings" pitchFamily="2" charset="2"/>
              <a:buNone/>
              <a:defRPr/>
            </a:pPr>
            <a:r>
              <a:rPr lang="en-GB" b="1" i="1" smtClean="0">
                <a:solidFill>
                  <a:schemeClr val="folHlink"/>
                </a:solidFill>
                <a:effectLst>
                  <a:outerShdw blurRad="38100" dist="38100" dir="2700000" algn="tl">
                    <a:srgbClr val="FFFFFF"/>
                  </a:outerShdw>
                </a:effectLst>
              </a:rPr>
              <a:t>Indications for post operative radiotherapy:</a:t>
            </a:r>
            <a:endParaRPr lang="en-GB" i="1" smtClean="0">
              <a:solidFill>
                <a:schemeClr val="folHlink"/>
              </a:solidFill>
              <a:effectLst>
                <a:outerShdw blurRad="38100" dist="38100" dir="2700000" algn="tl">
                  <a:srgbClr val="FFFFFF"/>
                </a:outerShdw>
              </a:effectLst>
            </a:endParaRPr>
          </a:p>
          <a:p>
            <a:pPr eaLnBrk="1" fontAlgn="auto" hangingPunct="1">
              <a:lnSpc>
                <a:spcPct val="90000"/>
              </a:lnSpc>
              <a:spcAft>
                <a:spcPts val="0"/>
              </a:spcAft>
              <a:defRPr/>
            </a:pPr>
            <a:r>
              <a:rPr lang="en-GB" i="1" smtClean="0"/>
              <a:t>-Moderate or poor differentiation(G2,G3).</a:t>
            </a:r>
          </a:p>
          <a:p>
            <a:pPr eaLnBrk="1" fontAlgn="auto" hangingPunct="1">
              <a:lnSpc>
                <a:spcPct val="90000"/>
              </a:lnSpc>
              <a:spcAft>
                <a:spcPts val="0"/>
              </a:spcAft>
              <a:defRPr/>
            </a:pPr>
            <a:r>
              <a:rPr lang="en-GB" i="1" smtClean="0"/>
              <a:t>-Other histological type than adenocarcinoma as papillary or clear cell carcinoma.</a:t>
            </a:r>
          </a:p>
          <a:p>
            <a:pPr eaLnBrk="1" fontAlgn="auto" hangingPunct="1">
              <a:lnSpc>
                <a:spcPct val="90000"/>
              </a:lnSpc>
              <a:spcAft>
                <a:spcPts val="0"/>
              </a:spcAft>
              <a:defRPr/>
            </a:pPr>
            <a:r>
              <a:rPr lang="en-GB" i="1" smtClean="0"/>
              <a:t>-Invasion of myometrium of&gt; </a:t>
            </a:r>
            <a:r>
              <a:rPr lang="en-GB" smtClean="0"/>
              <a:t>1/2.</a:t>
            </a:r>
            <a:endParaRPr lang="en-GB" i="1" smtClean="0"/>
          </a:p>
          <a:p>
            <a:pPr eaLnBrk="1" fontAlgn="auto" hangingPunct="1">
              <a:lnSpc>
                <a:spcPct val="90000"/>
              </a:lnSpc>
              <a:spcAft>
                <a:spcPts val="0"/>
              </a:spcAft>
              <a:defRPr/>
            </a:pPr>
            <a:r>
              <a:rPr lang="en-GB" i="1" smtClean="0"/>
              <a:t>-Positive peritoneal wash.</a:t>
            </a:r>
          </a:p>
          <a:p>
            <a:pPr eaLnBrk="1" fontAlgn="auto" hangingPunct="1">
              <a:lnSpc>
                <a:spcPct val="90000"/>
              </a:lnSpc>
              <a:spcAft>
                <a:spcPts val="0"/>
              </a:spcAft>
              <a:defRPr/>
            </a:pPr>
            <a:r>
              <a:rPr lang="en-GB" i="1" smtClean="0"/>
              <a:t>-Positive lymph nodes.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p:txBody>
          <a:bodyPr/>
          <a:lstStyle/>
          <a:p>
            <a:pPr eaLnBrk="1" hangingPunct="1"/>
            <a:r>
              <a:rPr lang="en-GB" altLang="ar-JO" i="1" smtClean="0"/>
              <a:t>Endometrial</a:t>
            </a:r>
            <a:r>
              <a:rPr lang="en-GB" altLang="ar-JO" smtClean="0"/>
              <a:t> </a:t>
            </a:r>
            <a:r>
              <a:rPr lang="en-GB" altLang="ar-JO" i="1" smtClean="0"/>
              <a:t>carcinoma is the fifth leading cancer in the women worldwide. In developed countries it’s the most common gynaecological cancer but in developing countries it’s surpassed by cervical cancer.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404813"/>
            <a:ext cx="8229600" cy="5726112"/>
          </a:xfrm>
        </p:spPr>
        <p:txBody>
          <a:bodyPr rtlCol="0">
            <a:normAutofit/>
          </a:bodyPr>
          <a:lstStyle/>
          <a:p>
            <a:pPr eaLnBrk="1" fontAlgn="auto" hangingPunct="1">
              <a:lnSpc>
                <a:spcPct val="80000"/>
              </a:lnSpc>
              <a:spcAft>
                <a:spcPts val="0"/>
              </a:spcAft>
              <a:buFont typeface="Wingdings" pitchFamily="2" charset="2"/>
              <a:buNone/>
              <a:defRPr/>
            </a:pPr>
            <a:r>
              <a:rPr lang="en-GB" sz="2400" b="1" i="1" smtClean="0">
                <a:solidFill>
                  <a:schemeClr val="folHlink"/>
                </a:solidFill>
                <a:effectLst>
                  <a:outerShdw blurRad="38100" dist="38100" dir="2700000" algn="tl">
                    <a:srgbClr val="FFFFFF"/>
                  </a:outerShdw>
                </a:effectLst>
              </a:rPr>
              <a:t>2-stage II adenocarcinoma:</a:t>
            </a:r>
            <a:endParaRPr lang="en-GB" sz="2400" smtClean="0">
              <a:solidFill>
                <a:schemeClr val="folHlink"/>
              </a:solidFill>
              <a:effectLst>
                <a:outerShdw blurRad="38100" dist="38100" dir="2700000" algn="tl">
                  <a:srgbClr val="FFFFFF"/>
                </a:outerShdw>
              </a:effectLst>
            </a:endParaRPr>
          </a:p>
          <a:p>
            <a:pPr eaLnBrk="1" fontAlgn="auto" hangingPunct="1">
              <a:lnSpc>
                <a:spcPct val="80000"/>
              </a:lnSpc>
              <a:spcAft>
                <a:spcPts val="0"/>
              </a:spcAft>
              <a:defRPr/>
            </a:pPr>
            <a:r>
              <a:rPr lang="en-GB" sz="2400" smtClean="0"/>
              <a:t>- </a:t>
            </a:r>
            <a:r>
              <a:rPr lang="en-GB" sz="2400" i="1" smtClean="0"/>
              <a:t>WERTHEIM'S HYSTERECTOMY- which includes removal of the upper half of the vagina, pelvic lymphadenectomy and para-aortic lymph node sampling is best for surgically fit patients.</a:t>
            </a:r>
          </a:p>
          <a:p>
            <a:pPr eaLnBrk="1" fontAlgn="auto" hangingPunct="1">
              <a:lnSpc>
                <a:spcPct val="80000"/>
              </a:lnSpc>
              <a:spcAft>
                <a:spcPts val="0"/>
              </a:spcAft>
              <a:defRPr/>
            </a:pPr>
            <a:r>
              <a:rPr lang="en-GB" sz="2400" i="1" smtClean="0"/>
              <a:t>This is not always possible as the patient, usually very old, obese, hypertensive, diabetic and high risk for extensive surgery.</a:t>
            </a:r>
          </a:p>
          <a:p>
            <a:pPr eaLnBrk="1" fontAlgn="auto" hangingPunct="1">
              <a:lnSpc>
                <a:spcPct val="80000"/>
              </a:lnSpc>
              <a:spcAft>
                <a:spcPts val="0"/>
              </a:spcAft>
              <a:defRPr/>
            </a:pPr>
            <a:r>
              <a:rPr lang="en-GB" sz="2400" i="1" smtClean="0"/>
              <a:t>-if surgery is not possible- and radiotherapy is chosen, 5000 cGY is given to the whole pelvis in </a:t>
            </a:r>
            <a:r>
              <a:rPr lang="en-GB" sz="2400" smtClean="0"/>
              <a:t>5 ~ </a:t>
            </a:r>
            <a:r>
              <a:rPr lang="en-GB" sz="2400" i="1" smtClean="0"/>
              <a:t>weeks, followed by a single insertion giving 2000 cGY to point A.</a:t>
            </a:r>
          </a:p>
          <a:p>
            <a:pPr eaLnBrk="1" fontAlgn="auto" hangingPunct="1">
              <a:lnSpc>
                <a:spcPct val="80000"/>
              </a:lnSpc>
              <a:spcAft>
                <a:spcPts val="0"/>
              </a:spcAft>
              <a:defRPr/>
            </a:pPr>
            <a:r>
              <a:rPr lang="en-GB" sz="2400" i="1" smtClean="0"/>
              <a:t>in some cases additional of extrafascial hysterectomy </a:t>
            </a:r>
            <a:r>
              <a:rPr lang="en-GB" sz="2400" smtClean="0"/>
              <a:t>6 </a:t>
            </a:r>
            <a:r>
              <a:rPr lang="en-GB" sz="2400" i="1" smtClean="0"/>
              <a:t>weeks after pelvic irradiation and intracavity brachytherapy may improve survival.</a:t>
            </a:r>
          </a:p>
          <a:p>
            <a:pPr eaLnBrk="1" fontAlgn="auto" hangingPunct="1">
              <a:lnSpc>
                <a:spcPct val="80000"/>
              </a:lnSpc>
              <a:spcAft>
                <a:spcPts val="0"/>
              </a:spcAft>
              <a:defRPr/>
            </a:pPr>
            <a:r>
              <a:rPr lang="en-GB" sz="2400" i="1" smtClean="0"/>
              <a:t>N.B- in those patients in whom spread to the cervix is occult, with the diagnosis being made on hysteroscopy or endocervical curettage, management should be identical to those patients with high risk stage I disease.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rtlCol="0">
            <a:normAutofit/>
          </a:bodyPr>
          <a:lstStyle/>
          <a:p>
            <a:pPr eaLnBrk="1" fontAlgn="auto" hangingPunct="1">
              <a:lnSpc>
                <a:spcPct val="80000"/>
              </a:lnSpc>
              <a:spcAft>
                <a:spcPts val="0"/>
              </a:spcAft>
              <a:buFont typeface="Wingdings" pitchFamily="2" charset="2"/>
              <a:buNone/>
              <a:defRPr/>
            </a:pPr>
            <a:r>
              <a:rPr lang="en-GB" sz="2400" b="1" i="1" smtClean="0">
                <a:solidFill>
                  <a:schemeClr val="folHlink"/>
                </a:solidFill>
                <a:effectLst>
                  <a:outerShdw blurRad="38100" dist="38100" dir="2700000" algn="tl">
                    <a:srgbClr val="FFFFFF"/>
                  </a:outerShdw>
                </a:effectLst>
              </a:rPr>
              <a:t>3-stage III adenocarcinoma:</a:t>
            </a:r>
            <a:endParaRPr lang="en-GB" sz="2400" i="1" smtClean="0">
              <a:solidFill>
                <a:schemeClr val="folHlink"/>
              </a:solidFill>
              <a:effectLst>
                <a:outerShdw blurRad="38100" dist="38100" dir="2700000" algn="tl">
                  <a:srgbClr val="FFFFFF"/>
                </a:outerShdw>
              </a:effectLst>
            </a:endParaRPr>
          </a:p>
          <a:p>
            <a:pPr eaLnBrk="1" fontAlgn="auto" hangingPunct="1">
              <a:lnSpc>
                <a:spcPct val="80000"/>
              </a:lnSpc>
              <a:spcAft>
                <a:spcPts val="0"/>
              </a:spcAft>
              <a:defRPr/>
            </a:pPr>
            <a:r>
              <a:rPr lang="en-GB" sz="2400" i="1" smtClean="0"/>
              <a:t>-If the disease confined to the pelvis (parametrial extension or vaginal involvement) radiotherapy is the treatment of choice, and should be given as in a manner similar to stage 11</a:t>
            </a:r>
            <a:endParaRPr lang="en-GB" sz="2400" smtClean="0"/>
          </a:p>
          <a:p>
            <a:pPr eaLnBrk="1" fontAlgn="auto" hangingPunct="1">
              <a:lnSpc>
                <a:spcPct val="80000"/>
              </a:lnSpc>
              <a:spcAft>
                <a:spcPts val="0"/>
              </a:spcAft>
              <a:defRPr/>
            </a:pPr>
            <a:r>
              <a:rPr lang="en-GB" sz="2400" smtClean="0"/>
              <a:t>-</a:t>
            </a:r>
            <a:r>
              <a:rPr lang="en-GB" sz="2400" i="1" smtClean="0"/>
              <a:t>When there is clinical spread to the adnexae a laparatomy should still be undertaken to define accurately the extent of the disease, and to remove as much tumour as possible. Following removal of the pelvic disease, omentectomy, lymphadenectomy should be performed together with multiple peritoneal biopsies. If the disease is central </a:t>
            </a:r>
            <a:r>
              <a:rPr lang="en-GB" sz="2400" smtClean="0"/>
              <a:t>- </a:t>
            </a:r>
            <a:r>
              <a:rPr lang="en-GB" sz="2400" i="1" smtClean="0"/>
              <a:t>notfixed to side wall, and the patient suitable for surgery there is possibility for pelvic exenturation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rtlCol="0">
            <a:normAutofit/>
          </a:bodyPr>
          <a:lstStyle/>
          <a:p>
            <a:pPr eaLnBrk="1" fontAlgn="auto" hangingPunct="1">
              <a:lnSpc>
                <a:spcPct val="80000"/>
              </a:lnSpc>
              <a:spcAft>
                <a:spcPts val="0"/>
              </a:spcAft>
              <a:buFont typeface="Wingdings" pitchFamily="2" charset="2"/>
              <a:buNone/>
              <a:defRPr/>
            </a:pPr>
            <a:r>
              <a:rPr lang="en-GB" sz="2800" b="1" i="1" smtClean="0">
                <a:solidFill>
                  <a:schemeClr val="folHlink"/>
                </a:solidFill>
                <a:effectLst>
                  <a:outerShdw blurRad="38100" dist="38100" dir="2700000" algn="tl">
                    <a:srgbClr val="FFFFFF"/>
                  </a:outerShdw>
                </a:effectLst>
              </a:rPr>
              <a:t>4-stage </a:t>
            </a:r>
            <a:r>
              <a:rPr lang="en-GB" sz="2800" i="1" smtClean="0">
                <a:solidFill>
                  <a:schemeClr val="folHlink"/>
                </a:solidFill>
                <a:effectLst>
                  <a:outerShdw blurRad="38100" dist="38100" dir="2700000" algn="tl">
                    <a:srgbClr val="FFFFFF"/>
                  </a:outerShdw>
                </a:effectLst>
              </a:rPr>
              <a:t>IV adenocarcinoma:</a:t>
            </a:r>
          </a:p>
          <a:p>
            <a:pPr eaLnBrk="1" fontAlgn="auto" hangingPunct="1">
              <a:lnSpc>
                <a:spcPct val="80000"/>
              </a:lnSpc>
              <a:spcAft>
                <a:spcPts val="0"/>
              </a:spcAft>
              <a:defRPr/>
            </a:pPr>
            <a:r>
              <a:rPr lang="en-GB" sz="2800" i="1" smtClean="0"/>
              <a:t>management needs to be individualized with the primary aim being</a:t>
            </a:r>
          </a:p>
          <a:p>
            <a:pPr eaLnBrk="1" fontAlgn="auto" hangingPunct="1">
              <a:lnSpc>
                <a:spcPct val="80000"/>
              </a:lnSpc>
              <a:spcAft>
                <a:spcPts val="0"/>
              </a:spcAft>
              <a:defRPr/>
            </a:pPr>
            <a:r>
              <a:rPr lang="en-GB" sz="2800" i="1" smtClean="0"/>
              <a:t>control of tumour growth, so:</a:t>
            </a:r>
          </a:p>
          <a:p>
            <a:pPr eaLnBrk="1" fontAlgn="auto" hangingPunct="1">
              <a:lnSpc>
                <a:spcPct val="80000"/>
              </a:lnSpc>
              <a:spcAft>
                <a:spcPts val="0"/>
              </a:spcAft>
              <a:defRPr/>
            </a:pPr>
            <a:r>
              <a:rPr lang="en-GB" sz="2800" i="1" smtClean="0"/>
              <a:t>-palliative surgery.</a:t>
            </a:r>
          </a:p>
          <a:p>
            <a:pPr eaLnBrk="1" fontAlgn="auto" hangingPunct="1">
              <a:lnSpc>
                <a:spcPct val="80000"/>
              </a:lnSpc>
              <a:spcAft>
                <a:spcPts val="0"/>
              </a:spcAft>
              <a:defRPr/>
            </a:pPr>
            <a:r>
              <a:rPr lang="en-GB" sz="2800" i="1" smtClean="0"/>
              <a:t>-Radiotherapy.</a:t>
            </a:r>
          </a:p>
          <a:p>
            <a:pPr eaLnBrk="1" fontAlgn="auto" hangingPunct="1">
              <a:lnSpc>
                <a:spcPct val="80000"/>
              </a:lnSpc>
              <a:spcAft>
                <a:spcPts val="0"/>
              </a:spcAft>
              <a:defRPr/>
            </a:pPr>
            <a:r>
              <a:rPr lang="en-GB" sz="2800" i="1" smtClean="0"/>
              <a:t>-Cytotoxic drugs.</a:t>
            </a:r>
          </a:p>
          <a:p>
            <a:pPr eaLnBrk="1" fontAlgn="auto" hangingPunct="1">
              <a:lnSpc>
                <a:spcPct val="80000"/>
              </a:lnSpc>
              <a:spcAft>
                <a:spcPts val="0"/>
              </a:spcAft>
              <a:defRPr/>
            </a:pPr>
            <a:r>
              <a:rPr lang="en-GB" sz="2800" i="1" smtClean="0"/>
              <a:t>-Hormonal therapy</a:t>
            </a:r>
          </a:p>
          <a:p>
            <a:pPr eaLnBrk="1" fontAlgn="auto" hangingPunct="1">
              <a:lnSpc>
                <a:spcPct val="80000"/>
              </a:lnSpc>
              <a:spcAft>
                <a:spcPts val="0"/>
              </a:spcAft>
              <a:defRPr/>
            </a:pPr>
            <a:r>
              <a:rPr lang="en-GB" sz="2800" i="1" smtClean="0"/>
              <a:t>May all be required. Rarely limited surgery to stop the bleeding as palliative procedure is carried out.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457200" y="260350"/>
            <a:ext cx="8229600" cy="5870575"/>
          </a:xfrm>
        </p:spPr>
        <p:txBody>
          <a:bodyPr rtlCol="0">
            <a:normAutofit/>
          </a:bodyPr>
          <a:lstStyle/>
          <a:p>
            <a:pPr eaLnBrk="1" fontAlgn="auto" hangingPunct="1">
              <a:lnSpc>
                <a:spcPct val="80000"/>
              </a:lnSpc>
              <a:spcAft>
                <a:spcPts val="0"/>
              </a:spcAft>
              <a:buFont typeface="Wingdings" pitchFamily="2" charset="2"/>
              <a:buNone/>
              <a:defRPr/>
            </a:pPr>
            <a:r>
              <a:rPr lang="en-GB" sz="2400" i="1" dirty="0" smtClean="0">
                <a:solidFill>
                  <a:schemeClr val="folHlink"/>
                </a:solidFill>
                <a:effectLst>
                  <a:outerShdw blurRad="38100" dist="38100" dir="2700000" algn="tl">
                    <a:srgbClr val="FFFFFF"/>
                  </a:outerShdw>
                </a:effectLst>
              </a:rPr>
              <a:t>Radiotherapy may be used as </a:t>
            </a:r>
            <a:r>
              <a:rPr lang="en-GB" sz="2400" dirty="0" smtClean="0">
                <a:solidFill>
                  <a:schemeClr val="folHlink"/>
                </a:solidFill>
                <a:effectLst>
                  <a:outerShdw blurRad="38100" dist="38100" dir="2700000" algn="tl">
                    <a:srgbClr val="FFFFFF"/>
                  </a:outerShdw>
                </a:effectLst>
              </a:rPr>
              <a:t>:</a:t>
            </a:r>
          </a:p>
          <a:p>
            <a:pPr eaLnBrk="1" fontAlgn="auto" hangingPunct="1">
              <a:lnSpc>
                <a:spcPct val="80000"/>
              </a:lnSpc>
              <a:spcAft>
                <a:spcPts val="0"/>
              </a:spcAft>
              <a:buFont typeface="Wingdings" pitchFamily="2" charset="2"/>
              <a:buNone/>
              <a:defRPr/>
            </a:pPr>
            <a:r>
              <a:rPr lang="en-GB" sz="2400" dirty="0" smtClean="0"/>
              <a:t>1- </a:t>
            </a:r>
            <a:r>
              <a:rPr lang="en-GB" sz="2400" i="1" dirty="0" smtClean="0"/>
              <a:t>An adjuvant to surgery </a:t>
            </a:r>
            <a:r>
              <a:rPr lang="en-GB" sz="2400" dirty="0" smtClean="0"/>
              <a:t>- </a:t>
            </a:r>
            <a:r>
              <a:rPr lang="en-GB" sz="2400" i="1" dirty="0" smtClean="0"/>
              <a:t>as in stage I disease.</a:t>
            </a:r>
            <a:endParaRPr lang="en-GB" sz="2400" dirty="0" smtClean="0"/>
          </a:p>
          <a:p>
            <a:pPr eaLnBrk="1" fontAlgn="auto" hangingPunct="1">
              <a:lnSpc>
                <a:spcPct val="80000"/>
              </a:lnSpc>
              <a:spcAft>
                <a:spcPts val="0"/>
              </a:spcAft>
              <a:buFont typeface="Wingdings" pitchFamily="2" charset="2"/>
              <a:buNone/>
              <a:defRPr/>
            </a:pPr>
            <a:r>
              <a:rPr lang="en-GB" sz="2400" dirty="0" smtClean="0"/>
              <a:t>2- </a:t>
            </a:r>
            <a:r>
              <a:rPr lang="en-GB" sz="2400" i="1" dirty="0" smtClean="0"/>
              <a:t>Radical treatment for stage II-III.</a:t>
            </a:r>
            <a:endParaRPr lang="en-GB" sz="2400" dirty="0" smtClean="0"/>
          </a:p>
          <a:p>
            <a:pPr eaLnBrk="1" fontAlgn="auto" hangingPunct="1">
              <a:lnSpc>
                <a:spcPct val="80000"/>
              </a:lnSpc>
              <a:spcAft>
                <a:spcPts val="0"/>
              </a:spcAft>
              <a:buFont typeface="Wingdings" pitchFamily="2" charset="2"/>
              <a:buNone/>
              <a:defRPr/>
            </a:pPr>
            <a:r>
              <a:rPr lang="en-GB" sz="2400" dirty="0" smtClean="0"/>
              <a:t>3- </a:t>
            </a:r>
            <a:r>
              <a:rPr lang="en-GB" sz="2400" i="1" dirty="0" smtClean="0"/>
              <a:t>Palliative therapy as for stage IV.</a:t>
            </a:r>
          </a:p>
          <a:p>
            <a:pPr eaLnBrk="1" fontAlgn="auto" hangingPunct="1">
              <a:lnSpc>
                <a:spcPct val="80000"/>
              </a:lnSpc>
              <a:spcAft>
                <a:spcPts val="0"/>
              </a:spcAft>
              <a:buFont typeface="Wingdings" pitchFamily="2" charset="2"/>
              <a:buNone/>
              <a:defRPr/>
            </a:pPr>
            <a:r>
              <a:rPr lang="en-GB" sz="2400" i="1" dirty="0" smtClean="0"/>
              <a:t>Usually external radiation followed by </a:t>
            </a:r>
            <a:r>
              <a:rPr lang="en-GB" sz="2400" i="1" dirty="0" err="1" smtClean="0"/>
              <a:t>intracavitary</a:t>
            </a:r>
            <a:r>
              <a:rPr lang="en-GB" sz="2400" i="1" dirty="0" smtClean="0"/>
              <a:t> radiation.</a:t>
            </a:r>
          </a:p>
          <a:p>
            <a:pPr eaLnBrk="1" fontAlgn="auto" hangingPunct="1">
              <a:lnSpc>
                <a:spcPct val="80000"/>
              </a:lnSpc>
              <a:spcAft>
                <a:spcPts val="0"/>
              </a:spcAft>
              <a:buFont typeface="Wingdings" pitchFamily="2" charset="2"/>
              <a:buNone/>
              <a:defRPr/>
            </a:pPr>
            <a:endParaRPr lang="en-GB" sz="2400" i="1" dirty="0" smtClean="0"/>
          </a:p>
          <a:p>
            <a:pPr eaLnBrk="1" fontAlgn="auto" hangingPunct="1">
              <a:lnSpc>
                <a:spcPct val="80000"/>
              </a:lnSpc>
              <a:spcAft>
                <a:spcPts val="0"/>
              </a:spcAft>
              <a:buFont typeface="Wingdings" pitchFamily="2" charset="2"/>
              <a:buNone/>
              <a:defRPr/>
            </a:pPr>
            <a:r>
              <a:rPr lang="en-GB" sz="2400" i="1" dirty="0" smtClean="0">
                <a:solidFill>
                  <a:schemeClr val="folHlink"/>
                </a:solidFill>
                <a:effectLst>
                  <a:outerShdw blurRad="38100" dist="38100" dir="2700000" algn="tl">
                    <a:srgbClr val="FFFFFF"/>
                  </a:outerShdw>
                </a:effectLst>
              </a:rPr>
              <a:t>*adjuvant hormonal therapy:</a:t>
            </a:r>
          </a:p>
          <a:p>
            <a:pPr eaLnBrk="1" fontAlgn="auto" hangingPunct="1">
              <a:lnSpc>
                <a:spcPct val="80000"/>
              </a:lnSpc>
              <a:spcAft>
                <a:spcPts val="0"/>
              </a:spcAft>
              <a:buFont typeface="Wingdings" pitchFamily="2" charset="2"/>
              <a:buNone/>
              <a:defRPr/>
            </a:pPr>
            <a:r>
              <a:rPr lang="en-GB" sz="2400" i="1" dirty="0" smtClean="0"/>
              <a:t>-Medroxyprogesterone acetate (200- 400 mg daily)</a:t>
            </a:r>
            <a:endParaRPr lang="en-GB" sz="2400" dirty="0" smtClean="0"/>
          </a:p>
          <a:p>
            <a:pPr eaLnBrk="1" fontAlgn="auto" hangingPunct="1">
              <a:lnSpc>
                <a:spcPct val="80000"/>
              </a:lnSpc>
              <a:spcAft>
                <a:spcPts val="0"/>
              </a:spcAft>
              <a:buFont typeface="Wingdings" pitchFamily="2" charset="2"/>
              <a:buNone/>
              <a:defRPr/>
            </a:pPr>
            <a:r>
              <a:rPr lang="en-GB" sz="2400" dirty="0" smtClean="0"/>
              <a:t>- </a:t>
            </a:r>
            <a:r>
              <a:rPr lang="en-GB" sz="2400" i="1" dirty="0" err="1" smtClean="0"/>
              <a:t>Gn</a:t>
            </a:r>
            <a:r>
              <a:rPr lang="en-GB" sz="2400" i="1" dirty="0" smtClean="0"/>
              <a:t> RH analogues</a:t>
            </a:r>
          </a:p>
          <a:p>
            <a:pPr eaLnBrk="1" fontAlgn="auto" hangingPunct="1">
              <a:lnSpc>
                <a:spcPct val="80000"/>
              </a:lnSpc>
              <a:spcAft>
                <a:spcPts val="0"/>
              </a:spcAft>
              <a:buFont typeface="Wingdings" pitchFamily="2" charset="2"/>
              <a:buNone/>
              <a:defRPr/>
            </a:pPr>
            <a:r>
              <a:rPr lang="en-GB" sz="2400" i="1" dirty="0" smtClean="0"/>
              <a:t>The rule of chemotherapy is limited</a:t>
            </a:r>
            <a:endParaRPr lang="en-GB" sz="2400" dirty="0" smtClean="0"/>
          </a:p>
          <a:p>
            <a:pPr eaLnBrk="1" fontAlgn="auto" hangingPunct="1">
              <a:lnSpc>
                <a:spcPct val="80000"/>
              </a:lnSpc>
              <a:spcAft>
                <a:spcPts val="0"/>
              </a:spcAft>
              <a:buFont typeface="Wingdings" pitchFamily="2" charset="2"/>
              <a:buNone/>
              <a:defRPr/>
            </a:pPr>
            <a:r>
              <a:rPr lang="en-GB" sz="2400" dirty="0" smtClean="0"/>
              <a:t>- </a:t>
            </a:r>
            <a:r>
              <a:rPr lang="en-GB" sz="2400" i="1" dirty="0" err="1" smtClean="0"/>
              <a:t>Anthracycline</a:t>
            </a:r>
            <a:r>
              <a:rPr lang="en-GB" sz="2400" i="1" dirty="0" smtClean="0"/>
              <a:t>.</a:t>
            </a:r>
          </a:p>
          <a:p>
            <a:pPr eaLnBrk="1" fontAlgn="auto" hangingPunct="1">
              <a:lnSpc>
                <a:spcPct val="80000"/>
              </a:lnSpc>
              <a:spcAft>
                <a:spcPts val="0"/>
              </a:spcAft>
              <a:buFont typeface="Wingdings" pitchFamily="2" charset="2"/>
              <a:buNone/>
              <a:defRPr/>
            </a:pPr>
            <a:r>
              <a:rPr lang="en-GB" sz="2400" i="1" dirty="0" smtClean="0"/>
              <a:t>-</a:t>
            </a:r>
            <a:r>
              <a:rPr lang="en-GB" sz="2400" i="1" dirty="0" err="1" smtClean="0"/>
              <a:t>Doxorubine</a:t>
            </a:r>
            <a:r>
              <a:rPr lang="en-GB" sz="2400" i="1" dirty="0" smtClean="0"/>
              <a:t>.</a:t>
            </a:r>
            <a:endParaRPr lang="en-GB" sz="2400" dirty="0" smtClean="0"/>
          </a:p>
          <a:p>
            <a:pPr eaLnBrk="1" fontAlgn="auto" hangingPunct="1">
              <a:lnSpc>
                <a:spcPct val="80000"/>
              </a:lnSpc>
              <a:spcAft>
                <a:spcPts val="0"/>
              </a:spcAft>
              <a:buFont typeface="Wingdings" pitchFamily="2" charset="2"/>
              <a:buNone/>
              <a:defRPr/>
            </a:pPr>
            <a:r>
              <a:rPr lang="en-GB" sz="2400" dirty="0" smtClean="0"/>
              <a:t>- </a:t>
            </a:r>
            <a:r>
              <a:rPr lang="en-GB" sz="2400" i="1" dirty="0" smtClean="0"/>
              <a:t>platinum drugs</a:t>
            </a:r>
          </a:p>
          <a:p>
            <a:pPr eaLnBrk="1" fontAlgn="auto" hangingPunct="1">
              <a:lnSpc>
                <a:spcPct val="80000"/>
              </a:lnSpc>
              <a:spcAft>
                <a:spcPts val="0"/>
              </a:spcAft>
              <a:buFont typeface="Wingdings" pitchFamily="2" charset="2"/>
              <a:buNone/>
              <a:defRPr/>
            </a:pPr>
            <a:r>
              <a:rPr lang="en-GB" sz="2400" i="1" dirty="0" smtClean="0"/>
              <a:t>All are effective drugs can be used in a single course.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smtClean="0"/>
              <a:t>Summary of </a:t>
            </a:r>
            <a:r>
              <a:rPr lang="en-US" sz="4000" smtClean="0"/>
              <a:t>treatment</a:t>
            </a:r>
            <a:br>
              <a:rPr lang="en-US" sz="4000" smtClean="0"/>
            </a:br>
            <a:endParaRPr lang="en-GB" sz="4000" smtClean="0"/>
          </a:p>
        </p:txBody>
      </p:sp>
      <p:sp>
        <p:nvSpPr>
          <p:cNvPr id="46083" name="Rectangle 3"/>
          <p:cNvSpPr>
            <a:spLocks noGrp="1" noChangeArrowheads="1"/>
          </p:cNvSpPr>
          <p:nvPr>
            <p:ph idx="1"/>
          </p:nvPr>
        </p:nvSpPr>
        <p:spPr>
          <a:xfrm>
            <a:off x="457200" y="908050"/>
            <a:ext cx="8229600" cy="5689600"/>
          </a:xfrm>
        </p:spPr>
        <p:txBody>
          <a:bodyPr/>
          <a:lstStyle/>
          <a:p>
            <a:pPr eaLnBrk="1" hangingPunct="1">
              <a:lnSpc>
                <a:spcPct val="90000"/>
              </a:lnSpc>
            </a:pPr>
            <a:r>
              <a:rPr lang="en-US" altLang="ar-JO" sz="2400" smtClean="0"/>
              <a:t>Consult expert advice.</a:t>
            </a:r>
            <a:endParaRPr lang="en-GB" altLang="ar-JO" sz="2400" smtClean="0"/>
          </a:p>
          <a:p>
            <a:pPr eaLnBrk="1" hangingPunct="1">
              <a:lnSpc>
                <a:spcPct val="90000"/>
              </a:lnSpc>
            </a:pPr>
            <a:r>
              <a:rPr lang="en-US" altLang="ar-JO" sz="2400" smtClean="0"/>
              <a:t>patients with low risk stage I disease i.e. well differentiated, only superficially invasive, may be treated with a total abdominal hysterectomy and bilateral salpingo-oophorectomy</a:t>
            </a:r>
            <a:endParaRPr lang="en-GB" altLang="ar-JO" sz="2400" smtClean="0"/>
          </a:p>
          <a:p>
            <a:pPr eaLnBrk="1" hangingPunct="1">
              <a:lnSpc>
                <a:spcPct val="90000"/>
              </a:lnSpc>
            </a:pPr>
            <a:r>
              <a:rPr lang="en-US" altLang="ar-JO" sz="2400" smtClean="0"/>
              <a:t>patients with high risk stage I disease i.e. poorly differentiated, deeply invasive, are treated as above with additionally, post-operative radiotherapy. This management approach reduces the risk of local recurrence from 20% to 5% </a:t>
            </a:r>
          </a:p>
          <a:p>
            <a:pPr eaLnBrk="1" hangingPunct="1">
              <a:lnSpc>
                <a:spcPct val="90000"/>
              </a:lnSpc>
            </a:pPr>
            <a:r>
              <a:rPr lang="en-US" altLang="ar-JO" sz="2400" smtClean="0"/>
              <a:t>stage II disease is managed as for high risk stage I</a:t>
            </a:r>
            <a:endParaRPr lang="en-GB" altLang="ar-JO" sz="2400" smtClean="0"/>
          </a:p>
          <a:p>
            <a:pPr eaLnBrk="1" hangingPunct="1">
              <a:lnSpc>
                <a:spcPct val="90000"/>
              </a:lnSpc>
            </a:pPr>
            <a:r>
              <a:rPr lang="en-US" altLang="ar-JO" sz="2400" smtClean="0"/>
              <a:t>stages III and IV - which fortunately, are rare - are managed on an individualised basis. Surgery is rarely employed. Progestogen therapy may be helpful. Chemotherapy may occasionally be used in metastatic disease</a:t>
            </a:r>
            <a:endParaRPr lang="en-GB" altLang="ar-JO" sz="2400" smtClean="0"/>
          </a:p>
          <a:p>
            <a:pPr eaLnBrk="1" hangingPunct="1">
              <a:lnSpc>
                <a:spcPct val="90000"/>
              </a:lnSpc>
            </a:pPr>
            <a:endParaRPr lang="en-GB" altLang="ar-JO" sz="2400" smtClean="0"/>
          </a:p>
        </p:txBody>
      </p:sp>
      <p:sp>
        <p:nvSpPr>
          <p:cNvPr id="4" name="عنوان 1"/>
          <p:cNvSpPr txBox="1">
            <a:spLocks/>
          </p:cNvSpPr>
          <p:nvPr/>
        </p:nvSpPr>
        <p:spPr>
          <a:xfrm>
            <a:off x="0" y="5734072"/>
            <a:ext cx="9144000" cy="838200"/>
          </a:xfrm>
          <a:prstGeom prst="rect">
            <a:avLst/>
          </a:prstGeom>
        </p:spPr>
        <p:txBody>
          <a:bodyPr anchor="b">
            <a:normAutofit/>
            <a:scene3d>
              <a:camera prst="orthographicFront"/>
              <a:lightRig rig="soft" dir="t"/>
            </a:scene3d>
            <a:sp3d prstMaterial="softEdge">
              <a:bevelT w="25400" h="25400"/>
            </a:sp3d>
          </a:bodyPr>
          <a:lstStyle>
            <a:defPPr>
              <a:defRPr lang="ar-SA"/>
            </a:defPPr>
            <a:lvl1pPr algn="r" rtl="1" fontAlgn="base">
              <a:spcBef>
                <a:spcPct val="0"/>
              </a:spcBef>
              <a:spcAft>
                <a:spcPct val="0"/>
              </a:spcAft>
              <a:defRPr kern="1200">
                <a:solidFill>
                  <a:schemeClr val="tx1"/>
                </a:solidFill>
                <a:latin typeface="Arial Black" pitchFamily="34" charset="0"/>
                <a:ea typeface="+mn-ea"/>
                <a:cs typeface="Times New Roman" pitchFamily="18" charset="0"/>
              </a:defRPr>
            </a:lvl1pPr>
            <a:lvl2pPr marL="457200" algn="r" rtl="1" fontAlgn="base">
              <a:spcBef>
                <a:spcPct val="0"/>
              </a:spcBef>
              <a:spcAft>
                <a:spcPct val="0"/>
              </a:spcAft>
              <a:defRPr kern="1200">
                <a:solidFill>
                  <a:schemeClr val="tx1"/>
                </a:solidFill>
                <a:latin typeface="Arial Black" pitchFamily="34" charset="0"/>
                <a:ea typeface="+mn-ea"/>
                <a:cs typeface="Times New Roman" pitchFamily="18" charset="0"/>
              </a:defRPr>
            </a:lvl2pPr>
            <a:lvl3pPr marL="914400" algn="r" rtl="1" fontAlgn="base">
              <a:spcBef>
                <a:spcPct val="0"/>
              </a:spcBef>
              <a:spcAft>
                <a:spcPct val="0"/>
              </a:spcAft>
              <a:defRPr kern="1200">
                <a:solidFill>
                  <a:schemeClr val="tx1"/>
                </a:solidFill>
                <a:latin typeface="Arial Black" pitchFamily="34" charset="0"/>
                <a:ea typeface="+mn-ea"/>
                <a:cs typeface="Times New Roman" pitchFamily="18" charset="0"/>
              </a:defRPr>
            </a:lvl3pPr>
            <a:lvl4pPr marL="1371600" algn="r" rtl="1" fontAlgn="base">
              <a:spcBef>
                <a:spcPct val="0"/>
              </a:spcBef>
              <a:spcAft>
                <a:spcPct val="0"/>
              </a:spcAft>
              <a:defRPr kern="1200">
                <a:solidFill>
                  <a:schemeClr val="tx1"/>
                </a:solidFill>
                <a:latin typeface="Arial Black" pitchFamily="34" charset="0"/>
                <a:ea typeface="+mn-ea"/>
                <a:cs typeface="Times New Roman" pitchFamily="18" charset="0"/>
              </a:defRPr>
            </a:lvl4pPr>
            <a:lvl5pPr marL="1828800" algn="r" rtl="1" fontAlgn="base">
              <a:spcBef>
                <a:spcPct val="0"/>
              </a:spcBef>
              <a:spcAft>
                <a:spcPct val="0"/>
              </a:spcAft>
              <a:defRPr kern="1200">
                <a:solidFill>
                  <a:schemeClr val="tx1"/>
                </a:solidFill>
                <a:latin typeface="Arial Black" pitchFamily="34" charset="0"/>
                <a:ea typeface="+mn-ea"/>
                <a:cs typeface="Times New Roman" pitchFamily="18" charset="0"/>
              </a:defRPr>
            </a:lvl5pPr>
            <a:lvl6pPr marL="2286000" algn="r" defTabSz="914400" rtl="1" eaLnBrk="1" latinLnBrk="0" hangingPunct="1">
              <a:defRPr kern="1200">
                <a:solidFill>
                  <a:schemeClr val="tx1"/>
                </a:solidFill>
                <a:latin typeface="Arial Black" pitchFamily="34" charset="0"/>
                <a:ea typeface="+mn-ea"/>
                <a:cs typeface="Times New Roman" pitchFamily="18" charset="0"/>
              </a:defRPr>
            </a:lvl6pPr>
            <a:lvl7pPr marL="2743200" algn="r" defTabSz="914400" rtl="1" eaLnBrk="1" latinLnBrk="0" hangingPunct="1">
              <a:defRPr kern="1200">
                <a:solidFill>
                  <a:schemeClr val="tx1"/>
                </a:solidFill>
                <a:latin typeface="Arial Black" pitchFamily="34" charset="0"/>
                <a:ea typeface="+mn-ea"/>
                <a:cs typeface="Times New Roman" pitchFamily="18" charset="0"/>
              </a:defRPr>
            </a:lvl7pPr>
            <a:lvl8pPr marL="3200400" algn="r" defTabSz="914400" rtl="1" eaLnBrk="1" latinLnBrk="0" hangingPunct="1">
              <a:defRPr kern="1200">
                <a:solidFill>
                  <a:schemeClr val="tx1"/>
                </a:solidFill>
                <a:latin typeface="Arial Black" pitchFamily="34" charset="0"/>
                <a:ea typeface="+mn-ea"/>
                <a:cs typeface="Times New Roman" pitchFamily="18" charset="0"/>
              </a:defRPr>
            </a:lvl8pPr>
            <a:lvl9pPr marL="3657600" algn="r" defTabSz="914400" rtl="1" eaLnBrk="1" latinLnBrk="0" hangingPunct="1">
              <a:defRPr kern="1200">
                <a:solidFill>
                  <a:schemeClr val="tx1"/>
                </a:solidFill>
                <a:latin typeface="Arial Black" pitchFamily="34" charset="0"/>
                <a:ea typeface="+mn-ea"/>
                <a:cs typeface="Times New Roman" pitchFamily="18" charset="0"/>
              </a:defRPr>
            </a:lvl9pPr>
          </a:lstStyle>
          <a:p>
            <a:pPr algn="ctr" eaLnBrk="0" hangingPunct="0">
              <a:defRPr/>
            </a:pPr>
            <a:r>
              <a:rPr lang="en-US" i="1" dirty="0">
                <a:solidFill>
                  <a:schemeClr val="tx1">
                    <a:lumMod val="95000"/>
                    <a:lumOff val="5000"/>
                  </a:schemeClr>
                </a:solidFill>
                <a:effectLst>
                  <a:outerShdw blurRad="38100" dist="38100" dir="2700000" algn="tl">
                    <a:srgbClr val="000000">
                      <a:alpha val="43137"/>
                    </a:srgbClr>
                  </a:outerShdw>
                </a:effectLst>
                <a:latin typeface="Candara" pitchFamily="34" charset="0"/>
                <a:ea typeface="+mj-ea"/>
                <a:cs typeface="+mj-cs"/>
              </a:rPr>
              <a:t>This Document </a:t>
            </a:r>
            <a:r>
              <a:rPr lang="en-US" sz="2800" u="sng" dirty="0">
                <a:solidFill>
                  <a:srgbClr val="C00000"/>
                </a:solidFill>
                <a:effectLst>
                  <a:outerShdw blurRad="38100" dist="38100" dir="2700000" algn="tl">
                    <a:srgbClr val="000000">
                      <a:alpha val="43137"/>
                    </a:srgbClr>
                  </a:outerShdw>
                </a:effectLst>
                <a:latin typeface="Candara" pitchFamily="34" charset="0"/>
                <a:ea typeface="+mj-ea"/>
                <a:cs typeface="+mj-cs"/>
              </a:rPr>
              <a:t>AVAILABLE</a:t>
            </a:r>
            <a:r>
              <a:rPr lang="en-US" sz="2800" dirty="0">
                <a:solidFill>
                  <a:srgbClr val="C00000"/>
                </a:solidFill>
                <a:effectLst>
                  <a:outerShdw blurRad="38100" dist="38100" dir="2700000" algn="tl">
                    <a:srgbClr val="000000">
                      <a:alpha val="43137"/>
                    </a:srgbClr>
                  </a:outerShdw>
                </a:effectLst>
                <a:latin typeface="Candara" pitchFamily="34" charset="0"/>
                <a:ea typeface="+mj-ea"/>
                <a:cs typeface="+mj-cs"/>
              </a:rPr>
              <a:t> </a:t>
            </a:r>
            <a:r>
              <a:rPr lang="en-US" i="1" dirty="0">
                <a:solidFill>
                  <a:schemeClr val="tx1">
                    <a:lumMod val="95000"/>
                    <a:lumOff val="5000"/>
                  </a:schemeClr>
                </a:solidFill>
                <a:effectLst>
                  <a:outerShdw blurRad="38100" dist="38100" dir="2700000" algn="tl">
                    <a:srgbClr val="000000">
                      <a:alpha val="43137"/>
                    </a:srgbClr>
                  </a:outerShdw>
                </a:effectLst>
                <a:latin typeface="Candara" pitchFamily="34" charset="0"/>
                <a:ea typeface="+mj-ea"/>
                <a:cs typeface="+mj-cs"/>
              </a:rPr>
              <a:t>in Copies Faculty Of Nursing-Pharmacy &amp;  Medicinal Labs</a:t>
            </a:r>
            <a:r>
              <a:rPr lang="ar-JO" sz="2000" dirty="0">
                <a:solidFill>
                  <a:schemeClr val="tx2"/>
                </a:solidFill>
                <a:latin typeface="+mj-lt"/>
                <a:ea typeface="+mj-ea"/>
                <a:cs typeface="+mj-cs"/>
              </a:rPr>
              <a:t/>
            </a:r>
            <a:br>
              <a:rPr lang="ar-JO" sz="2000" dirty="0">
                <a:solidFill>
                  <a:schemeClr val="tx2"/>
                </a:solidFill>
                <a:latin typeface="+mj-lt"/>
                <a:ea typeface="+mj-ea"/>
                <a:cs typeface="+mj-cs"/>
              </a:rPr>
            </a:br>
            <a:endParaRPr lang="ar-JO" sz="2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68313" y="1628775"/>
            <a:ext cx="8229600" cy="4530725"/>
          </a:xfrm>
        </p:spPr>
        <p:txBody>
          <a:bodyPr rtlCol="0">
            <a:normAutofit/>
          </a:bodyPr>
          <a:lstStyle/>
          <a:p>
            <a:pPr marL="812800" indent="-812800" eaLnBrk="1" fontAlgn="auto" hangingPunct="1">
              <a:lnSpc>
                <a:spcPct val="80000"/>
              </a:lnSpc>
              <a:spcAft>
                <a:spcPts val="0"/>
              </a:spcAft>
              <a:buFont typeface="Wingdings" pitchFamily="2" charset="2"/>
              <a:buNone/>
              <a:defRPr/>
            </a:pPr>
            <a:r>
              <a:rPr lang="en-GB" sz="2800" b="1" i="1" u="sng" dirty="0" smtClean="0">
                <a:solidFill>
                  <a:schemeClr val="folHlink"/>
                </a:solidFill>
                <a:effectLst>
                  <a:outerShdw blurRad="38100" dist="38100" dir="2700000" algn="tl">
                    <a:srgbClr val="FFFFFF"/>
                  </a:outerShdw>
                </a:effectLst>
              </a:rPr>
              <a:t>Age groups:</a:t>
            </a:r>
            <a:endParaRPr lang="en-GB" sz="2800" i="1" dirty="0" smtClean="0">
              <a:solidFill>
                <a:schemeClr val="folHlink"/>
              </a:solidFill>
              <a:effectLst>
                <a:outerShdw blurRad="38100" dist="38100" dir="2700000" algn="tl">
                  <a:srgbClr val="FFFFFF"/>
                </a:outerShdw>
              </a:effectLst>
            </a:endParaRPr>
          </a:p>
          <a:p>
            <a:pPr marL="812800" indent="-812800" eaLnBrk="1" fontAlgn="auto" hangingPunct="1">
              <a:lnSpc>
                <a:spcPct val="80000"/>
              </a:lnSpc>
              <a:spcAft>
                <a:spcPts val="0"/>
              </a:spcAft>
              <a:buFont typeface="Wingdings" pitchFamily="2" charset="2"/>
              <a:buNone/>
              <a:defRPr/>
            </a:pPr>
            <a:r>
              <a:rPr lang="en-GB" sz="2800" i="1" dirty="0" smtClean="0"/>
              <a:t>Mean age of presentation is 56 years .</a:t>
            </a:r>
          </a:p>
          <a:p>
            <a:pPr marL="812800" indent="-812800" eaLnBrk="1" fontAlgn="auto" hangingPunct="1">
              <a:lnSpc>
                <a:spcPct val="80000"/>
              </a:lnSpc>
              <a:spcAft>
                <a:spcPts val="0"/>
              </a:spcAft>
              <a:buFont typeface="Wingdings" pitchFamily="2" charset="2"/>
              <a:buNone/>
              <a:defRPr/>
            </a:pPr>
            <a:r>
              <a:rPr lang="en-GB" sz="2800" i="1" dirty="0" smtClean="0"/>
              <a:t>75%  after menopause.</a:t>
            </a:r>
          </a:p>
          <a:p>
            <a:pPr marL="812800" indent="-812800" eaLnBrk="1" fontAlgn="auto" hangingPunct="1">
              <a:lnSpc>
                <a:spcPct val="80000"/>
              </a:lnSpc>
              <a:spcAft>
                <a:spcPts val="0"/>
              </a:spcAft>
              <a:buFont typeface="Wingdings" pitchFamily="2" charset="2"/>
              <a:buNone/>
              <a:defRPr/>
            </a:pPr>
            <a:r>
              <a:rPr lang="en-GB" sz="2800" i="1" dirty="0" smtClean="0"/>
              <a:t>20% </a:t>
            </a:r>
            <a:r>
              <a:rPr lang="en-GB" sz="2800" i="1" dirty="0" err="1" smtClean="0"/>
              <a:t>perimenopausal</a:t>
            </a:r>
            <a:r>
              <a:rPr lang="en-GB" sz="2800" i="1" dirty="0" smtClean="0"/>
              <a:t>.</a:t>
            </a:r>
          </a:p>
          <a:p>
            <a:pPr marL="812800" indent="-812800" eaLnBrk="1" fontAlgn="auto" hangingPunct="1">
              <a:lnSpc>
                <a:spcPct val="80000"/>
              </a:lnSpc>
              <a:spcAft>
                <a:spcPts val="0"/>
              </a:spcAft>
              <a:buFont typeface="Wingdings" pitchFamily="2" charset="2"/>
              <a:buNone/>
              <a:defRPr/>
            </a:pPr>
            <a:r>
              <a:rPr lang="en-GB" sz="2800" i="1" dirty="0" smtClean="0"/>
              <a:t>5% before age of 40.</a:t>
            </a:r>
            <a:endParaRPr lang="en-GB" sz="2800" b="1" i="1" u="sng" dirty="0" smtClean="0"/>
          </a:p>
          <a:p>
            <a:pPr marL="812800" indent="-812800" eaLnBrk="1" fontAlgn="auto" hangingPunct="1">
              <a:lnSpc>
                <a:spcPct val="80000"/>
              </a:lnSpc>
              <a:spcAft>
                <a:spcPts val="0"/>
              </a:spcAft>
              <a:buFont typeface="Wingdings" pitchFamily="2" charset="2"/>
              <a:buNone/>
              <a:defRPr/>
            </a:pPr>
            <a:endParaRPr lang="en-GB" sz="2800" b="1" i="1" u="sng" dirty="0" smtClean="0"/>
          </a:p>
          <a:p>
            <a:pPr marL="812800" indent="-812800" eaLnBrk="1" fontAlgn="auto" hangingPunct="1">
              <a:lnSpc>
                <a:spcPct val="80000"/>
              </a:lnSpc>
              <a:spcAft>
                <a:spcPts val="0"/>
              </a:spcAft>
              <a:buFont typeface="Wingdings" pitchFamily="2" charset="2"/>
              <a:buNone/>
              <a:defRPr/>
            </a:pPr>
            <a:r>
              <a:rPr lang="en-GB" sz="2800" b="1" i="1" u="sng" dirty="0" smtClean="0">
                <a:solidFill>
                  <a:schemeClr val="folHlink"/>
                </a:solidFill>
                <a:effectLst>
                  <a:outerShdw blurRad="38100" dist="38100" dir="2700000" algn="tl">
                    <a:srgbClr val="FFFFFF"/>
                  </a:outerShdw>
                </a:effectLst>
              </a:rPr>
              <a:t>Aetiology:</a:t>
            </a:r>
            <a:endParaRPr lang="en-GB" sz="2800" i="1" dirty="0" smtClean="0">
              <a:solidFill>
                <a:schemeClr val="folHlink"/>
              </a:solidFill>
              <a:effectLst>
                <a:outerShdw blurRad="38100" dist="38100" dir="2700000" algn="tl">
                  <a:srgbClr val="FFFFFF"/>
                </a:outerShdw>
              </a:effectLst>
            </a:endParaRPr>
          </a:p>
          <a:p>
            <a:pPr marL="812800" indent="-812800" eaLnBrk="1" fontAlgn="auto" hangingPunct="1">
              <a:lnSpc>
                <a:spcPct val="80000"/>
              </a:lnSpc>
              <a:spcAft>
                <a:spcPts val="0"/>
              </a:spcAft>
              <a:buFont typeface="Wingdings" pitchFamily="2" charset="2"/>
              <a:buNone/>
              <a:defRPr/>
            </a:pPr>
            <a:r>
              <a:rPr lang="en-GB" sz="2800" i="1" dirty="0" smtClean="0"/>
              <a:t>          a- indiscriminate use of oestrogen.</a:t>
            </a:r>
          </a:p>
          <a:p>
            <a:pPr marL="812800" indent="-812800" eaLnBrk="1" fontAlgn="auto" hangingPunct="1">
              <a:lnSpc>
                <a:spcPct val="80000"/>
              </a:lnSpc>
              <a:spcAft>
                <a:spcPts val="0"/>
              </a:spcAft>
              <a:buFont typeface="Wingdings" pitchFamily="2" charset="2"/>
              <a:buNone/>
              <a:defRPr/>
            </a:pPr>
            <a:r>
              <a:rPr lang="en-GB" sz="2800" i="1" dirty="0" smtClean="0"/>
              <a:t>          b- unopposed oestrogen.</a:t>
            </a:r>
          </a:p>
          <a:p>
            <a:pPr marL="812800" indent="-812800" eaLnBrk="1" fontAlgn="auto" hangingPunct="1">
              <a:lnSpc>
                <a:spcPct val="80000"/>
              </a:lnSpc>
              <a:spcAft>
                <a:spcPts val="0"/>
              </a:spcAft>
              <a:buFont typeface="Wingdings" pitchFamily="2" charset="2"/>
              <a:buNone/>
              <a:defRPr/>
            </a:pPr>
            <a:r>
              <a:rPr lang="en-GB" sz="2800" i="1" dirty="0" smtClean="0"/>
              <a:t>          c- Theca </a:t>
            </a:r>
            <a:r>
              <a:rPr lang="en-GB" sz="2800" i="1" dirty="0" err="1" smtClean="0"/>
              <a:t>granulosa</a:t>
            </a:r>
            <a:r>
              <a:rPr lang="en-GB" sz="2800" i="1" dirty="0" smtClean="0"/>
              <a:t> cell tumours.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rtlCol="0">
            <a:normAutofit/>
          </a:bodyPr>
          <a:lstStyle/>
          <a:p>
            <a:pPr marL="812800" indent="-812800" eaLnBrk="1" fontAlgn="auto" hangingPunct="1">
              <a:lnSpc>
                <a:spcPct val="80000"/>
              </a:lnSpc>
              <a:spcAft>
                <a:spcPts val="0"/>
              </a:spcAft>
              <a:buFont typeface="Wingdings" pitchFamily="2" charset="2"/>
              <a:buNone/>
              <a:defRPr/>
            </a:pPr>
            <a:r>
              <a:rPr lang="en-GB" sz="2800" b="1" i="1" u="sng" smtClean="0">
                <a:solidFill>
                  <a:schemeClr val="folHlink"/>
                </a:solidFill>
                <a:effectLst>
                  <a:outerShdw blurRad="38100" dist="38100" dir="2700000" algn="tl">
                    <a:srgbClr val="FFFFFF"/>
                  </a:outerShdw>
                </a:effectLst>
              </a:rPr>
              <a:t>Prediposing factors:</a:t>
            </a:r>
            <a:endParaRPr lang="en-GB" sz="2800" i="1" smtClean="0">
              <a:solidFill>
                <a:schemeClr val="folHlink"/>
              </a:solidFill>
              <a:effectLst>
                <a:outerShdw blurRad="38100" dist="38100" dir="2700000" algn="tl">
                  <a:srgbClr val="FFFFFF"/>
                </a:outerShdw>
              </a:effectLst>
            </a:endParaRPr>
          </a:p>
          <a:p>
            <a:pPr marL="812800" indent="-812800" eaLnBrk="1" fontAlgn="auto" hangingPunct="1">
              <a:lnSpc>
                <a:spcPct val="80000"/>
              </a:lnSpc>
              <a:spcAft>
                <a:spcPts val="0"/>
              </a:spcAft>
              <a:buFont typeface="Wingdings" pitchFamily="2" charset="2"/>
              <a:buNone/>
              <a:defRPr/>
            </a:pPr>
            <a:r>
              <a:rPr lang="en-GB" sz="2800" i="1" smtClean="0"/>
              <a:t>Atypical adenomatous hyperplasia </a:t>
            </a:r>
          </a:p>
          <a:p>
            <a:pPr marL="812800" indent="-812800" eaLnBrk="1" fontAlgn="auto" hangingPunct="1">
              <a:lnSpc>
                <a:spcPct val="80000"/>
              </a:lnSpc>
              <a:spcAft>
                <a:spcPts val="0"/>
              </a:spcAft>
              <a:buFont typeface="Wingdings" pitchFamily="2" charset="2"/>
              <a:buNone/>
              <a:defRPr/>
            </a:pPr>
            <a:r>
              <a:rPr lang="en-GB" sz="2800" i="1" smtClean="0"/>
              <a:t>(complex atypical ) –25%  (10 - 60%)</a:t>
            </a:r>
          </a:p>
          <a:p>
            <a:pPr marL="812800" indent="-812800" eaLnBrk="1" fontAlgn="auto" hangingPunct="1">
              <a:lnSpc>
                <a:spcPct val="80000"/>
              </a:lnSpc>
              <a:spcAft>
                <a:spcPts val="0"/>
              </a:spcAft>
              <a:buFont typeface="Wingdings" pitchFamily="2" charset="2"/>
              <a:buNone/>
              <a:defRPr/>
            </a:pPr>
            <a:r>
              <a:rPr lang="en-GB" sz="2800" i="1" smtClean="0"/>
              <a:t>to progress to cancer </a:t>
            </a:r>
            <a:endParaRPr lang="en-GB" sz="2800" b="1" i="1" u="sng" smtClean="0"/>
          </a:p>
          <a:p>
            <a:pPr marL="812800" indent="-812800" eaLnBrk="1" fontAlgn="auto" hangingPunct="1">
              <a:lnSpc>
                <a:spcPct val="80000"/>
              </a:lnSpc>
              <a:spcAft>
                <a:spcPts val="0"/>
              </a:spcAft>
              <a:buFont typeface="Wingdings" pitchFamily="2" charset="2"/>
              <a:buNone/>
              <a:defRPr/>
            </a:pPr>
            <a:endParaRPr lang="en-GB" sz="2800" b="1" i="1" u="sng" smtClean="0"/>
          </a:p>
          <a:p>
            <a:pPr marL="812800" indent="-812800" eaLnBrk="1" fontAlgn="auto" hangingPunct="1">
              <a:lnSpc>
                <a:spcPct val="80000"/>
              </a:lnSpc>
              <a:spcAft>
                <a:spcPts val="0"/>
              </a:spcAft>
              <a:buFont typeface="Wingdings" pitchFamily="2" charset="2"/>
              <a:buNone/>
              <a:defRPr/>
            </a:pPr>
            <a:r>
              <a:rPr lang="en-GB" sz="2800" b="1" i="1" u="sng" smtClean="0">
                <a:solidFill>
                  <a:schemeClr val="folHlink"/>
                </a:solidFill>
                <a:effectLst>
                  <a:outerShdw blurRad="38100" dist="38100" dir="2700000" algn="tl">
                    <a:srgbClr val="FFFFFF"/>
                  </a:outerShdw>
                </a:effectLst>
              </a:rPr>
              <a:t>Type of patient:</a:t>
            </a:r>
            <a:endParaRPr lang="en-GB" sz="2800" i="1" smtClean="0">
              <a:solidFill>
                <a:schemeClr val="folHlink"/>
              </a:solidFill>
              <a:effectLst>
                <a:outerShdw blurRad="38100" dist="38100" dir="2700000" algn="tl">
                  <a:srgbClr val="FFFFFF"/>
                </a:outerShdw>
              </a:effectLst>
            </a:endParaRPr>
          </a:p>
          <a:p>
            <a:pPr marL="812800" indent="-812800" eaLnBrk="1" fontAlgn="auto" hangingPunct="1">
              <a:lnSpc>
                <a:spcPct val="80000"/>
              </a:lnSpc>
              <a:spcAft>
                <a:spcPts val="0"/>
              </a:spcAft>
              <a:buFont typeface="Wingdings" pitchFamily="2" charset="2"/>
              <a:buNone/>
              <a:defRPr/>
            </a:pPr>
            <a:r>
              <a:rPr lang="en-GB" sz="2800" i="1" smtClean="0"/>
              <a:t>Nullipara or low parity </a:t>
            </a:r>
          </a:p>
          <a:p>
            <a:pPr marL="812800" indent="-812800" eaLnBrk="1" fontAlgn="auto" hangingPunct="1">
              <a:lnSpc>
                <a:spcPct val="80000"/>
              </a:lnSpc>
              <a:spcAft>
                <a:spcPts val="0"/>
              </a:spcAft>
              <a:buFont typeface="Wingdings" pitchFamily="2" charset="2"/>
              <a:buNone/>
              <a:defRPr/>
            </a:pPr>
            <a:r>
              <a:rPr lang="en-GB" sz="2800" i="1" smtClean="0"/>
              <a:t>Middle or upper social class</a:t>
            </a:r>
          </a:p>
          <a:p>
            <a:pPr marL="812800" indent="-812800" eaLnBrk="1" fontAlgn="auto" hangingPunct="1">
              <a:lnSpc>
                <a:spcPct val="80000"/>
              </a:lnSpc>
              <a:spcAft>
                <a:spcPts val="0"/>
              </a:spcAft>
              <a:buFont typeface="Wingdings" pitchFamily="2" charset="2"/>
              <a:buNone/>
              <a:defRPr/>
            </a:pPr>
            <a:r>
              <a:rPr lang="en-GB" sz="2800" i="1" smtClean="0"/>
              <a:t>Overweight and obese patients</a:t>
            </a:r>
          </a:p>
          <a:p>
            <a:pPr marL="812800" indent="-812800" eaLnBrk="1" fontAlgn="auto" hangingPunct="1">
              <a:lnSpc>
                <a:spcPct val="80000"/>
              </a:lnSpc>
              <a:spcAft>
                <a:spcPts val="0"/>
              </a:spcAft>
              <a:buFont typeface="Wingdings" pitchFamily="2" charset="2"/>
              <a:buNone/>
              <a:defRPr/>
            </a:pPr>
            <a:r>
              <a:rPr lang="en-GB" sz="2800" i="1" smtClean="0"/>
              <a:t>Early menarche and late menopause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rtlCol="0">
            <a:normAutofit/>
          </a:bodyPr>
          <a:lstStyle/>
          <a:p>
            <a:pPr marL="812800" indent="-812800" eaLnBrk="1" fontAlgn="auto" hangingPunct="1">
              <a:lnSpc>
                <a:spcPct val="80000"/>
              </a:lnSpc>
              <a:spcAft>
                <a:spcPts val="0"/>
              </a:spcAft>
              <a:buFont typeface="Wingdings" pitchFamily="2" charset="2"/>
              <a:buNone/>
              <a:defRPr/>
            </a:pPr>
            <a:r>
              <a:rPr lang="en-GB" sz="2800" b="1" i="1" u="sng" smtClean="0">
                <a:solidFill>
                  <a:schemeClr val="folHlink"/>
                </a:solidFill>
                <a:effectLst>
                  <a:outerShdw blurRad="38100" dist="38100" dir="2700000" algn="tl">
                    <a:srgbClr val="FFFFFF"/>
                  </a:outerShdw>
                </a:effectLst>
              </a:rPr>
              <a:t>Associated factors:</a:t>
            </a:r>
            <a:endParaRPr lang="en-GB" sz="2800" i="1" smtClean="0">
              <a:solidFill>
                <a:schemeClr val="folHlink"/>
              </a:solidFill>
              <a:effectLst>
                <a:outerShdw blurRad="38100" dist="38100" dir="2700000" algn="tl">
                  <a:srgbClr val="FFFFFF"/>
                </a:outerShdw>
              </a:effectLst>
            </a:endParaRPr>
          </a:p>
          <a:p>
            <a:pPr marL="812800" indent="-812800" eaLnBrk="1" fontAlgn="auto" hangingPunct="1">
              <a:lnSpc>
                <a:spcPct val="80000"/>
              </a:lnSpc>
              <a:spcAft>
                <a:spcPts val="0"/>
              </a:spcAft>
              <a:buFontTx/>
              <a:buChar char="•"/>
              <a:defRPr/>
            </a:pPr>
            <a:r>
              <a:rPr lang="en-GB" sz="2800" i="1" smtClean="0"/>
              <a:t>Diabetes or abnormal glucose tolerance test.</a:t>
            </a:r>
          </a:p>
          <a:p>
            <a:pPr marL="812800" indent="-812800" eaLnBrk="1" fontAlgn="auto" hangingPunct="1">
              <a:lnSpc>
                <a:spcPct val="80000"/>
              </a:lnSpc>
              <a:spcAft>
                <a:spcPts val="0"/>
              </a:spcAft>
              <a:buFontTx/>
              <a:buChar char="•"/>
              <a:defRPr/>
            </a:pPr>
            <a:r>
              <a:rPr lang="en-GB" sz="2800" i="1" smtClean="0"/>
              <a:t>Hypertension.</a:t>
            </a:r>
          </a:p>
          <a:p>
            <a:pPr marL="812800" indent="-812800" eaLnBrk="1" fontAlgn="auto" hangingPunct="1">
              <a:lnSpc>
                <a:spcPct val="80000"/>
              </a:lnSpc>
              <a:spcAft>
                <a:spcPts val="0"/>
              </a:spcAft>
              <a:buFontTx/>
              <a:buChar char="•"/>
              <a:defRPr/>
            </a:pPr>
            <a:r>
              <a:rPr lang="en-GB" sz="2800" i="1" smtClean="0"/>
              <a:t>Fibroids.</a:t>
            </a:r>
          </a:p>
          <a:p>
            <a:pPr marL="812800" indent="-812800" eaLnBrk="1" fontAlgn="auto" hangingPunct="1">
              <a:lnSpc>
                <a:spcPct val="80000"/>
              </a:lnSpc>
              <a:spcAft>
                <a:spcPts val="0"/>
              </a:spcAft>
              <a:buFontTx/>
              <a:buChar char="•"/>
              <a:defRPr/>
            </a:pPr>
            <a:r>
              <a:rPr lang="en-GB" sz="2800" i="1" smtClean="0"/>
              <a:t>Polycystic ovarian syndrome.</a:t>
            </a:r>
          </a:p>
          <a:p>
            <a:pPr marL="812800" indent="-812800" eaLnBrk="1" fontAlgn="auto" hangingPunct="1">
              <a:lnSpc>
                <a:spcPct val="80000"/>
              </a:lnSpc>
              <a:spcAft>
                <a:spcPts val="0"/>
              </a:spcAft>
              <a:buFontTx/>
              <a:buChar char="•"/>
              <a:defRPr/>
            </a:pPr>
            <a:r>
              <a:rPr lang="en-GB" sz="2800" i="1" smtClean="0"/>
              <a:t>Infertility, Arthritis, and Thyroid disease.</a:t>
            </a:r>
          </a:p>
          <a:p>
            <a:pPr marL="812800" indent="-812800" eaLnBrk="1" fontAlgn="auto" hangingPunct="1">
              <a:lnSpc>
                <a:spcPct val="80000"/>
              </a:lnSpc>
              <a:spcAft>
                <a:spcPts val="0"/>
              </a:spcAft>
              <a:buFontTx/>
              <a:buChar char="•"/>
              <a:defRPr/>
            </a:pPr>
            <a:r>
              <a:rPr lang="en-GB" sz="2800" i="1" smtClean="0"/>
              <a:t>Use of TAMOXIFEN.</a:t>
            </a:r>
          </a:p>
          <a:p>
            <a:pPr marL="812800" indent="-812800" eaLnBrk="1" fontAlgn="auto" hangingPunct="1">
              <a:lnSpc>
                <a:spcPct val="80000"/>
              </a:lnSpc>
              <a:spcAft>
                <a:spcPts val="0"/>
              </a:spcAft>
              <a:buFontTx/>
              <a:buChar char="•"/>
              <a:defRPr/>
            </a:pPr>
            <a:r>
              <a:rPr lang="en-GB" sz="2800" i="1" smtClean="0"/>
              <a:t>Previous pelvic irradiation.</a:t>
            </a:r>
          </a:p>
          <a:p>
            <a:pPr marL="812800" indent="-812800" eaLnBrk="1" fontAlgn="auto" hangingPunct="1">
              <a:lnSpc>
                <a:spcPct val="80000"/>
              </a:lnSpc>
              <a:spcAft>
                <a:spcPts val="0"/>
              </a:spcAft>
              <a:buFontTx/>
              <a:buChar char="•"/>
              <a:defRPr/>
            </a:pPr>
            <a:r>
              <a:rPr lang="en-GB" sz="2800" i="1" smtClean="0"/>
              <a:t>Positive family history of breast, ovarian, and to lesser extent colon cancer.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rtlCol="0">
            <a:normAutofit/>
          </a:bodyPr>
          <a:lstStyle/>
          <a:p>
            <a:pPr marL="812800" indent="-812800" eaLnBrk="1" fontAlgn="auto" hangingPunct="1">
              <a:spcAft>
                <a:spcPts val="0"/>
              </a:spcAft>
              <a:buFont typeface="Wingdings" pitchFamily="2" charset="2"/>
              <a:buNone/>
              <a:defRPr/>
            </a:pPr>
            <a:r>
              <a:rPr lang="en-GB" b="1" i="1" u="sng" smtClean="0">
                <a:solidFill>
                  <a:schemeClr val="folHlink"/>
                </a:solidFill>
                <a:effectLst>
                  <a:outerShdw blurRad="38100" dist="38100" dir="2700000" algn="tl">
                    <a:srgbClr val="FFFFFF"/>
                  </a:outerShdw>
                </a:effectLst>
              </a:rPr>
              <a:t>Protective factors:</a:t>
            </a:r>
            <a:endParaRPr lang="en-GB" i="1" smtClean="0">
              <a:solidFill>
                <a:schemeClr val="folHlink"/>
              </a:solidFill>
              <a:effectLst>
                <a:outerShdw blurRad="38100" dist="38100" dir="2700000" algn="tl">
                  <a:srgbClr val="FFFFFF"/>
                </a:outerShdw>
              </a:effectLst>
            </a:endParaRPr>
          </a:p>
          <a:p>
            <a:pPr marL="812800" indent="-812800" eaLnBrk="1" fontAlgn="auto" hangingPunct="1">
              <a:spcAft>
                <a:spcPts val="0"/>
              </a:spcAft>
              <a:buFont typeface="Wingdings" pitchFamily="2" charset="2"/>
              <a:buNone/>
              <a:defRPr/>
            </a:pPr>
            <a:r>
              <a:rPr lang="en-GB" i="1" smtClean="0"/>
              <a:t>Smoking !</a:t>
            </a:r>
          </a:p>
          <a:p>
            <a:pPr marL="812800" indent="-812800" eaLnBrk="1" fontAlgn="auto" hangingPunct="1">
              <a:spcAft>
                <a:spcPts val="0"/>
              </a:spcAft>
              <a:buFont typeface="Wingdings" pitchFamily="2" charset="2"/>
              <a:buNone/>
              <a:defRPr/>
            </a:pPr>
            <a:r>
              <a:rPr lang="en-GB" i="1" smtClean="0"/>
              <a:t>Use of oral contraceptive.</a:t>
            </a:r>
          </a:p>
          <a:p>
            <a:pPr marL="812800" indent="-812800" eaLnBrk="1" fontAlgn="auto" hangingPunct="1">
              <a:spcAft>
                <a:spcPts val="0"/>
              </a:spcAft>
              <a:buFont typeface="Wingdings" pitchFamily="2" charset="2"/>
              <a:buNone/>
              <a:defRPr/>
            </a:pPr>
            <a:r>
              <a:rPr lang="en-GB" i="1" smtClean="0"/>
              <a:t>Use of progesterone.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1600200"/>
            <a:ext cx="8229600" cy="5257800"/>
          </a:xfrm>
        </p:spPr>
        <p:txBody>
          <a:bodyPr rtlCol="0">
            <a:normAutofit/>
          </a:bodyPr>
          <a:lstStyle/>
          <a:p>
            <a:pPr marL="812800" indent="-812800" eaLnBrk="1" fontAlgn="auto" hangingPunct="1">
              <a:lnSpc>
                <a:spcPct val="90000"/>
              </a:lnSpc>
              <a:spcAft>
                <a:spcPts val="0"/>
              </a:spcAft>
              <a:buFont typeface="Wingdings" pitchFamily="2" charset="2"/>
              <a:buNone/>
              <a:defRPr/>
            </a:pPr>
            <a:r>
              <a:rPr lang="en-GB" sz="2400" b="1" i="1" u="sng" smtClean="0">
                <a:solidFill>
                  <a:schemeClr val="folHlink"/>
                </a:solidFill>
                <a:effectLst>
                  <a:outerShdw blurRad="38100" dist="38100" dir="2700000" algn="tl">
                    <a:srgbClr val="FFFFFF"/>
                  </a:outerShdw>
                </a:effectLst>
              </a:rPr>
              <a:t>Pathology:</a:t>
            </a:r>
            <a:endParaRPr lang="en-GB" sz="2400" i="1" smtClean="0">
              <a:solidFill>
                <a:schemeClr val="folHlink"/>
              </a:solidFill>
              <a:effectLst>
                <a:outerShdw blurRad="38100" dist="38100" dir="2700000" algn="tl">
                  <a:srgbClr val="FFFFFF"/>
                </a:outerShdw>
              </a:effectLst>
            </a:endParaRPr>
          </a:p>
          <a:p>
            <a:pPr marL="812800" indent="-812800" eaLnBrk="1" fontAlgn="auto" hangingPunct="1">
              <a:lnSpc>
                <a:spcPct val="90000"/>
              </a:lnSpc>
              <a:spcAft>
                <a:spcPts val="0"/>
              </a:spcAft>
              <a:buFont typeface="Wingdings" pitchFamily="2" charset="2"/>
              <a:buNone/>
              <a:defRPr/>
            </a:pPr>
            <a:r>
              <a:rPr lang="en-GB" sz="2400" i="1" smtClean="0"/>
              <a:t>Adenocarcinoma ------------------------------------------------59%</a:t>
            </a:r>
          </a:p>
          <a:p>
            <a:pPr marL="812800" indent="-812800" eaLnBrk="1" fontAlgn="auto" hangingPunct="1">
              <a:lnSpc>
                <a:spcPct val="90000"/>
              </a:lnSpc>
              <a:spcAft>
                <a:spcPts val="0"/>
              </a:spcAft>
              <a:buFont typeface="Wingdings" pitchFamily="2" charset="2"/>
              <a:buNone/>
              <a:defRPr/>
            </a:pPr>
            <a:r>
              <a:rPr lang="en-GB" sz="2400" i="1" smtClean="0"/>
              <a:t>Adenoacanthoma(adeno + squamous metaplasia)------21%</a:t>
            </a:r>
          </a:p>
          <a:p>
            <a:pPr marL="812800" indent="-812800" eaLnBrk="1" fontAlgn="auto" hangingPunct="1">
              <a:lnSpc>
                <a:spcPct val="90000"/>
              </a:lnSpc>
              <a:spcAft>
                <a:spcPts val="0"/>
              </a:spcAft>
              <a:buFont typeface="Wingdings" pitchFamily="2" charset="2"/>
              <a:buNone/>
              <a:defRPr/>
            </a:pPr>
            <a:r>
              <a:rPr lang="en-GB" sz="2400" i="1" smtClean="0"/>
              <a:t>Adenosquamous carcinoma------------------------------------7%</a:t>
            </a:r>
          </a:p>
          <a:p>
            <a:pPr marL="812800" indent="-812800" eaLnBrk="1" fontAlgn="auto" hangingPunct="1">
              <a:lnSpc>
                <a:spcPct val="90000"/>
              </a:lnSpc>
              <a:spcAft>
                <a:spcPts val="0"/>
              </a:spcAft>
              <a:buFont typeface="Wingdings" pitchFamily="2" charset="2"/>
              <a:buNone/>
              <a:defRPr/>
            </a:pPr>
            <a:r>
              <a:rPr lang="en-GB" sz="2400" i="1" smtClean="0"/>
              <a:t>Clear cell carcinoma----------------------------------------------6%</a:t>
            </a:r>
          </a:p>
          <a:p>
            <a:pPr marL="812800" indent="-812800" eaLnBrk="1" fontAlgn="auto" hangingPunct="1">
              <a:lnSpc>
                <a:spcPct val="90000"/>
              </a:lnSpc>
              <a:spcAft>
                <a:spcPts val="0"/>
              </a:spcAft>
              <a:buFont typeface="Wingdings" pitchFamily="2" charset="2"/>
              <a:buNone/>
              <a:defRPr/>
            </a:pPr>
            <a:r>
              <a:rPr lang="en-GB" sz="2400" i="1" smtClean="0"/>
              <a:t>Papillary adenocarcinoma---------------------------------------5%</a:t>
            </a:r>
          </a:p>
          <a:p>
            <a:pPr marL="812800" indent="-812800" eaLnBrk="1" fontAlgn="auto" hangingPunct="1">
              <a:lnSpc>
                <a:spcPct val="90000"/>
              </a:lnSpc>
              <a:spcAft>
                <a:spcPts val="0"/>
              </a:spcAft>
              <a:buFont typeface="Wingdings" pitchFamily="2" charset="2"/>
              <a:buNone/>
              <a:defRPr/>
            </a:pPr>
            <a:r>
              <a:rPr lang="en-GB" sz="2400" i="1" smtClean="0"/>
              <a:t>Secretory carcinoma----------------------------------------------2%</a:t>
            </a:r>
          </a:p>
          <a:p>
            <a:pPr marL="812800" indent="-812800" eaLnBrk="1" fontAlgn="auto" hangingPunct="1">
              <a:lnSpc>
                <a:spcPct val="90000"/>
              </a:lnSpc>
              <a:spcAft>
                <a:spcPts val="0"/>
              </a:spcAft>
              <a:buFont typeface="Wingdings" pitchFamily="2" charset="2"/>
              <a:buNone/>
              <a:defRPr/>
            </a:pPr>
            <a:r>
              <a:rPr lang="en-GB" sz="2400" i="1" smtClean="0"/>
              <a:t>Mixed type------------------------------------------------------------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rtlCol="0">
            <a:normAutofit/>
          </a:bodyPr>
          <a:lstStyle/>
          <a:p>
            <a:pPr eaLnBrk="1" fontAlgn="auto" hangingPunct="1">
              <a:spcAft>
                <a:spcPts val="0"/>
              </a:spcAft>
              <a:buFont typeface="Wingdings" pitchFamily="2" charset="2"/>
              <a:buNone/>
              <a:defRPr/>
            </a:pPr>
            <a:r>
              <a:rPr lang="en-GB" sz="2800" b="1" i="1" u="sng" smtClean="0">
                <a:solidFill>
                  <a:schemeClr val="folHlink"/>
                </a:solidFill>
                <a:effectLst>
                  <a:outerShdw blurRad="38100" dist="38100" dir="2700000" algn="tl">
                    <a:srgbClr val="FFFFFF"/>
                  </a:outerShdw>
                </a:effectLst>
              </a:rPr>
              <a:t>Spread :</a:t>
            </a:r>
            <a:endParaRPr lang="en-GB" sz="2800" i="1" smtClean="0">
              <a:solidFill>
                <a:schemeClr val="folHlink"/>
              </a:solidFill>
              <a:effectLst>
                <a:outerShdw blurRad="38100" dist="38100" dir="2700000" algn="tl">
                  <a:srgbClr val="FFFFFF"/>
                </a:outerShdw>
              </a:effectLst>
            </a:endParaRPr>
          </a:p>
          <a:p>
            <a:pPr eaLnBrk="1" fontAlgn="auto" hangingPunct="1">
              <a:spcAft>
                <a:spcPts val="0"/>
              </a:spcAft>
              <a:buFontTx/>
              <a:buChar char="•"/>
              <a:defRPr/>
            </a:pPr>
            <a:r>
              <a:rPr lang="en-GB" sz="2800" i="1" smtClean="0"/>
              <a:t>Invasion through the myometrium and by filling the uterine cavity.</a:t>
            </a:r>
          </a:p>
          <a:p>
            <a:pPr eaLnBrk="1" fontAlgn="auto" hangingPunct="1">
              <a:spcAft>
                <a:spcPts val="0"/>
              </a:spcAft>
              <a:buFontTx/>
              <a:buChar char="•"/>
              <a:defRPr/>
            </a:pPr>
            <a:r>
              <a:rPr lang="en-GB" sz="2800" i="1" smtClean="0"/>
              <a:t>Invasion to the cervix with subsequent lymphatic spread involving the iliac and para-aortic nodes.</a:t>
            </a:r>
          </a:p>
          <a:p>
            <a:pPr eaLnBrk="1" fontAlgn="auto" hangingPunct="1">
              <a:spcAft>
                <a:spcPts val="0"/>
              </a:spcAft>
              <a:buFontTx/>
              <a:buChar char="•"/>
              <a:defRPr/>
            </a:pPr>
            <a:r>
              <a:rPr lang="en-GB" sz="2800" i="1" smtClean="0"/>
              <a:t>From upper uterus may spread to round ligament to the deep inguinal nodes.</a:t>
            </a:r>
          </a:p>
          <a:p>
            <a:pPr eaLnBrk="1" fontAlgn="auto" hangingPunct="1">
              <a:spcAft>
                <a:spcPts val="0"/>
              </a:spcAft>
              <a:buFontTx/>
              <a:buChar char="•"/>
              <a:defRPr/>
            </a:pPr>
            <a:r>
              <a:rPr lang="en-GB" sz="2800" i="1" smtClean="0"/>
              <a:t>In advanced cases, the blood-stream spread may carry to the lungs, liver, and to the bone.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1768</Words>
  <Application>Microsoft Office PowerPoint</Application>
  <PresentationFormat>On-screen Show (4:3)</PresentationFormat>
  <Paragraphs>220</Paragraphs>
  <Slides>34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Arial</vt:lpstr>
      <vt:lpstr>Calibri</vt:lpstr>
      <vt:lpstr>Franklin Gothic Book</vt:lpstr>
      <vt:lpstr>Wingdings 2</vt:lpstr>
      <vt:lpstr>SimHei</vt:lpstr>
      <vt:lpstr>Candara</vt:lpstr>
      <vt:lpstr>Segoe UI</vt:lpstr>
      <vt:lpstr>Times New Roman</vt:lpstr>
      <vt:lpstr>Amer LT Regular</vt:lpstr>
      <vt:lpstr>Wingdings</vt:lpstr>
      <vt:lpstr>Batang</vt:lpstr>
      <vt:lpstr>Traditional Arabic</vt:lpstr>
      <vt:lpstr>Office Theme</vt:lpstr>
      <vt:lpstr>Technic</vt:lpstr>
      <vt:lpstr>PowerPoint Presentation</vt:lpstr>
      <vt:lpstr>Endometrial carcinoma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 and assessement: </vt:lpstr>
      <vt:lpstr>Diagnosis and assessement:</vt:lpstr>
      <vt:lpstr>Diagnosis and assessement: </vt:lpstr>
      <vt:lpstr>Endometrial sampling :-</vt:lpstr>
      <vt:lpstr>PowerPoint Presentation</vt:lpstr>
      <vt:lpstr>PowerPoint Presentation</vt:lpstr>
      <vt:lpstr>New FIGO STAGING</vt:lpstr>
      <vt:lpstr>Cont. staging</vt:lpstr>
      <vt:lpstr>PowerPoint Presentation</vt:lpstr>
      <vt:lpstr>PowerPoint Presentation</vt:lpstr>
      <vt:lpstr>PowerPoint Presentation</vt:lpstr>
      <vt:lpstr>PowerPoint Presentation</vt:lpstr>
      <vt:lpstr>PowerPoint Presentation</vt:lpstr>
      <vt:lpstr>PowerPoint Presentation</vt:lpstr>
      <vt:lpstr>TREATMENT: </vt:lpstr>
      <vt:lpstr>PowerPoint Presentation</vt:lpstr>
      <vt:lpstr>TREATMENT: </vt:lpstr>
      <vt:lpstr>ONCE STAGING IS PERFORMED.</vt:lpstr>
      <vt:lpstr>PowerPoint Presentation</vt:lpstr>
      <vt:lpstr>PowerPoint Presentation</vt:lpstr>
      <vt:lpstr>PowerPoint Presentation</vt:lpstr>
      <vt:lpstr>PowerPoint Presentation</vt:lpstr>
      <vt:lpstr>PowerPoint Presentation</vt:lpstr>
      <vt:lpstr>Summary of treatment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Endometrial carcinoma</dc:title>
  <dc:creator>obg</dc:creator>
  <cp:lastModifiedBy>Rabai </cp:lastModifiedBy>
  <cp:revision>37</cp:revision>
  <dcterms:created xsi:type="dcterms:W3CDTF">2008-06-22T04:06:39Z</dcterms:created>
  <dcterms:modified xsi:type="dcterms:W3CDTF">2021-02-12T00:01:18Z</dcterms:modified>
</cp:coreProperties>
</file>