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10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75" y="2772663"/>
            <a:ext cx="7766936" cy="1646302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002060"/>
                </a:solidFill>
              </a:rPr>
              <a:t>RSM-8</a:t>
            </a:r>
            <a:r>
              <a:rPr lang="en-US" sz="6000" dirty="0" smtClean="0">
                <a:solidFill>
                  <a:srgbClr val="002060"/>
                </a:solidFill>
              </a:rPr>
              <a:t/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6000" dirty="0" smtClean="0"/>
              <a:t>LUNG </a:t>
            </a:r>
            <a:r>
              <a:rPr lang="en-US" sz="6000" dirty="0" smtClean="0"/>
              <a:t>TUMORS-2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493" y="5574833"/>
            <a:ext cx="7766936" cy="1096899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Dr.Eman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Kreishan,M.D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25-10-2022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645" y="163621"/>
            <a:ext cx="3099476" cy="30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1825"/>
            <a:ext cx="10998850" cy="44295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typical carcinoids:</a:t>
            </a:r>
          </a:p>
          <a:p>
            <a:r>
              <a:rPr lang="en-US" sz="2000" b="1" dirty="0" smtClean="0"/>
              <a:t>are </a:t>
            </a:r>
            <a:r>
              <a:rPr lang="en-US" sz="2000" b="1" dirty="0"/>
              <a:t>composed of nests of uniform cells that have regular round nuclei with “salt-and-pepper” chromatin, absent or rare mitoses and little </a:t>
            </a:r>
            <a:r>
              <a:rPr lang="en-US" sz="2000" b="1" dirty="0" smtClean="0"/>
              <a:t>pleomorphism.</a:t>
            </a:r>
          </a:p>
        </p:txBody>
      </p:sp>
      <p:pic>
        <p:nvPicPr>
          <p:cNvPr id="4098" name="Picture 2" descr="Pathology Outlines - Typical carcinoid tumor / neuroendocrine tumor, grad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2"/>
          <a:stretch/>
        </p:blipFill>
        <p:spPr bwMode="auto">
          <a:xfrm>
            <a:off x="6752687" y="3537431"/>
            <a:ext cx="5330825" cy="33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5" y="464949"/>
            <a:ext cx="11639227" cy="5576413"/>
          </a:xfrm>
        </p:spPr>
        <p:txBody>
          <a:bodyPr>
            <a:normAutofit/>
          </a:bodyPr>
          <a:lstStyle/>
          <a:p>
            <a:r>
              <a:rPr lang="en-US" sz="2000" b="1" dirty="0"/>
              <a:t>Atypical carcinoid tumors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display a higher mitotic rate and small foci of necrosis.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These tumors have a higher incidence of lymph node and distant metastasis than typical carcinoids. Unlike typical carcinoids, the atypical tumors have TP53 mutations in 20% to 40% of cases </a:t>
            </a:r>
            <a:endParaRPr lang="en-US" sz="2000" b="1" dirty="0"/>
          </a:p>
        </p:txBody>
      </p:sp>
      <p:pic>
        <p:nvPicPr>
          <p:cNvPr id="5122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1" y="3253155"/>
            <a:ext cx="4338933" cy="32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11" t="8841" r="38625" b="31549"/>
          <a:stretch/>
        </p:blipFill>
        <p:spPr>
          <a:xfrm>
            <a:off x="6447296" y="3243839"/>
            <a:ext cx="4587498" cy="32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6807"/>
            <a:ext cx="10713920" cy="427455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Most carcinoid tumors manifest with signs and </a:t>
            </a:r>
            <a:r>
              <a:rPr lang="en-US" sz="2000" b="1" dirty="0" smtClean="0"/>
              <a:t>symptoms </a:t>
            </a:r>
            <a:r>
              <a:rPr lang="en-US" sz="2000" b="1" dirty="0"/>
              <a:t>related to their intraluminal growth, including cough, hemoptysis, and recurrent bronchial and pulmonary </a:t>
            </a:r>
            <a:r>
              <a:rPr lang="en-US" sz="2000" b="1" dirty="0" smtClean="0"/>
              <a:t>infections.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/>
              <a:t>Peripheral tumors are often asymptomatic and are discovered incidentally on chest radiographs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Only </a:t>
            </a:r>
            <a:r>
              <a:rPr lang="en-US" sz="2000" b="1" dirty="0"/>
              <a:t>rarely do pulmonary carcinoids induce the carcinoid syndrome, characterized by </a:t>
            </a:r>
            <a:r>
              <a:rPr lang="en-US" sz="2000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intermittent </a:t>
            </a:r>
            <a:r>
              <a:rPr lang="en-US" sz="2000" b="1" dirty="0"/>
              <a:t>attacks of </a:t>
            </a:r>
            <a:r>
              <a:rPr lang="en-US" sz="2000" b="1" dirty="0" smtClean="0"/>
              <a:t>diarrhea.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 flushing.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cyanosis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54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7" y="1239865"/>
            <a:ext cx="9810427" cy="533141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Carcinomas </a:t>
            </a:r>
            <a:r>
              <a:rPr lang="en-US" sz="2000" b="1" dirty="0"/>
              <a:t>of the lung are insidious lesions that in many cases have spread so as to be </a:t>
            </a:r>
            <a:r>
              <a:rPr lang="en-US" sz="2000" b="1" dirty="0" err="1"/>
              <a:t>unresectable</a:t>
            </a:r>
            <a:r>
              <a:rPr lang="en-US" sz="2000" b="1" dirty="0"/>
              <a:t> before they produce </a:t>
            </a:r>
            <a:r>
              <a:rPr lang="en-US" sz="2000" b="1" dirty="0" smtClean="0"/>
              <a:t>symptoms.</a:t>
            </a:r>
          </a:p>
          <a:p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chronic cough and expectoration call attention to localized, </a:t>
            </a:r>
            <a:r>
              <a:rPr lang="en-US" sz="2000" b="1" dirty="0" err="1"/>
              <a:t>resectable</a:t>
            </a:r>
            <a:r>
              <a:rPr lang="en-US" sz="2000" b="1" dirty="0"/>
              <a:t> </a:t>
            </a:r>
            <a:r>
              <a:rPr lang="en-US" sz="2000" b="1" dirty="0" smtClean="0"/>
              <a:t>disease.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Hoarseness.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/>
              <a:t>chest </a:t>
            </a:r>
            <a:r>
              <a:rPr lang="en-US" sz="2000" b="1" dirty="0" smtClean="0"/>
              <a:t>pain.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/>
              <a:t>superior vena cava </a:t>
            </a:r>
            <a:r>
              <a:rPr lang="en-US" sz="2000" b="1" dirty="0" smtClean="0"/>
              <a:t>syndrome.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/>
              <a:t>pericardial or pleural </a:t>
            </a:r>
            <a:r>
              <a:rPr lang="en-US" sz="2000" b="1" dirty="0" smtClean="0"/>
              <a:t>effusion.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/>
              <a:t>persistent segmental atelectasis or pneumonitis</a:t>
            </a:r>
          </a:p>
        </p:txBody>
      </p:sp>
    </p:spTree>
    <p:extLst>
      <p:ext uri="{BB962C8B-B14F-4D97-AF65-F5344CB8AC3E}">
        <p14:creationId xmlns:p14="http://schemas.microsoft.com/office/powerpoint/2010/main" val="20691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caused by </a:t>
            </a:r>
            <a:r>
              <a:rPr lang="en-US" dirty="0" smtClean="0"/>
              <a:t>metastasis!!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835"/>
            <a:ext cx="10496944" cy="4522528"/>
          </a:xfrm>
        </p:spPr>
        <p:txBody>
          <a:bodyPr>
            <a:normAutofit/>
          </a:bodyPr>
          <a:lstStyle/>
          <a:p>
            <a:r>
              <a:rPr lang="en-US" sz="2000" b="1" dirty="0"/>
              <a:t>spread to sites such </a:t>
            </a:r>
            <a:r>
              <a:rPr lang="en-US" sz="2000" b="1" dirty="0" smtClean="0"/>
              <a:t>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brain </a:t>
            </a:r>
            <a:r>
              <a:rPr lang="en-US" sz="2000" b="1" dirty="0"/>
              <a:t>(mental or neurologic </a:t>
            </a:r>
            <a:r>
              <a:rPr lang="en-US" sz="2000" b="1" dirty="0" smtClean="0"/>
              <a:t>changes).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liver </a:t>
            </a:r>
            <a:r>
              <a:rPr lang="en-US" sz="2000" b="1" dirty="0"/>
              <a:t>(hepatomegaly</a:t>
            </a:r>
            <a:r>
              <a:rPr lang="en-US" sz="2000" b="1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bones </a:t>
            </a:r>
            <a:r>
              <a:rPr lang="en-US" sz="2000" b="1" dirty="0"/>
              <a:t>(pain</a:t>
            </a:r>
            <a:r>
              <a:rPr lang="en-US" sz="2000" b="1" dirty="0" smtClean="0"/>
              <a:t>).</a:t>
            </a:r>
          </a:p>
          <a:p>
            <a:endParaRPr lang="en-US" sz="2000" b="1" dirty="0"/>
          </a:p>
          <a:p>
            <a:r>
              <a:rPr lang="en-US" sz="2000" b="1" dirty="0" smtClean="0"/>
              <a:t> </a:t>
            </a:r>
            <a:r>
              <a:rPr lang="en-US" sz="2000" b="1" dirty="0"/>
              <a:t>Although the adrenal glands may be nearly obliterated by metastatic disease, adrenal insufficiency (Addison disease) is </a:t>
            </a:r>
            <a:r>
              <a:rPr lang="en-US" sz="2000" b="1" dirty="0" smtClean="0"/>
              <a:t>uncommon</a:t>
            </a:r>
            <a:r>
              <a:rPr lang="en-US" sz="2000" b="1" dirty="0"/>
              <a:t>, because islands of cortical cells sufficient to maintain adrenal function usually persist.</a:t>
            </a:r>
          </a:p>
        </p:txBody>
      </p:sp>
    </p:spTree>
    <p:extLst>
      <p:ext uri="{BB962C8B-B14F-4D97-AF65-F5344CB8AC3E}">
        <p14:creationId xmlns:p14="http://schemas.microsoft.com/office/powerpoint/2010/main" val="3326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44" y="262759"/>
            <a:ext cx="8596668" cy="1320800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087820"/>
            <a:ext cx="11171203" cy="4095431"/>
          </a:xfrm>
        </p:spPr>
        <p:txBody>
          <a:bodyPr>
            <a:normAutofit/>
          </a:bodyPr>
          <a:lstStyle/>
          <a:p>
            <a:r>
              <a:rPr lang="en-US" sz="2400" dirty="0"/>
              <a:t>squamous cell carcinoma and adenocarcinoma carry a more favorable prognosis than </a:t>
            </a:r>
            <a:r>
              <a:rPr lang="en-US" sz="2400" dirty="0" smtClean="0"/>
              <a:t>small cell carcinoma.</a:t>
            </a:r>
          </a:p>
          <a:p>
            <a:r>
              <a:rPr lang="en-US" sz="2400" dirty="0" smtClean="0"/>
              <a:t>When squamous </a:t>
            </a:r>
            <a:r>
              <a:rPr lang="en-US" sz="2400" dirty="0"/>
              <a:t>cell carcinomas or adenocarcinomas are detected before metastasis or local spread (as in high-risk patients undergoing surveillance imaging), cure is possible by </a:t>
            </a:r>
            <a:r>
              <a:rPr lang="en-US" sz="2400" dirty="0" smtClean="0"/>
              <a:t>lobectomy.</a:t>
            </a:r>
          </a:p>
          <a:p>
            <a:r>
              <a:rPr lang="en-US" sz="2400" dirty="0" smtClean="0"/>
              <a:t>Unrespectable </a:t>
            </a:r>
            <a:r>
              <a:rPr lang="en-US" sz="2400" dirty="0"/>
              <a:t>adenocarcinomas associated with targetable mutations in tyrosine kinases such as EGFR may show remarkable responses to specific inhibitors.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Department of Surgery - Non-Small Cell Lung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6" y="4139123"/>
            <a:ext cx="3329354" cy="27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989149" cy="38807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Small cell carcinoma </a:t>
            </a:r>
            <a:r>
              <a:rPr lang="en-US" sz="2400" b="1" dirty="0"/>
              <a:t>have invariably spread by the time they are detected, even if the primary tumor appears to be small and localized; thus, surgical resection is not a viable option.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Small cell carcinoma </a:t>
            </a:r>
            <a:r>
              <a:rPr lang="en-US" sz="2400" b="1" dirty="0"/>
              <a:t>are very sensitive to chemotherapy but invariably recur, and as of yet targeted therapies are unavailable.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median survival even with treatment remains only 1 year</a:t>
            </a:r>
          </a:p>
        </p:txBody>
      </p:sp>
    </p:spTree>
    <p:extLst>
      <p:ext uri="{BB962C8B-B14F-4D97-AF65-F5344CB8AC3E}">
        <p14:creationId xmlns:p14="http://schemas.microsoft.com/office/powerpoint/2010/main" val="13880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paraneoplastic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8" y="1443137"/>
            <a:ext cx="11355780" cy="5036491"/>
          </a:xfrm>
        </p:spPr>
        <p:txBody>
          <a:bodyPr>
            <a:normAutofit/>
          </a:bodyPr>
          <a:lstStyle/>
          <a:p>
            <a:r>
              <a:rPr lang="en-US" sz="2000" b="1" dirty="0"/>
              <a:t>(1) hypercalcemia caused by secretion of a parathyroid hormone–related </a:t>
            </a:r>
            <a:r>
              <a:rPr lang="en-US" sz="2000" b="1" dirty="0" smtClean="0"/>
              <a:t>peptide.</a:t>
            </a:r>
          </a:p>
          <a:p>
            <a:r>
              <a:rPr lang="en-US" sz="2000" b="1" dirty="0" smtClean="0"/>
              <a:t>(2</a:t>
            </a:r>
            <a:r>
              <a:rPr lang="en-US" sz="2000" b="1" dirty="0"/>
              <a:t>) Cushing syndrome (from increased production of adrenocorticotropic hormone</a:t>
            </a:r>
            <a:r>
              <a:rPr lang="en-US" sz="2000" b="1" dirty="0" smtClean="0"/>
              <a:t>).</a:t>
            </a:r>
          </a:p>
          <a:p>
            <a:r>
              <a:rPr lang="en-US" sz="2000" b="1" dirty="0" smtClean="0"/>
              <a:t>(</a:t>
            </a:r>
            <a:r>
              <a:rPr lang="en-US" sz="2000" b="1" dirty="0"/>
              <a:t>3) syndrome of inappropriate secretion of anti-diuretic </a:t>
            </a:r>
            <a:r>
              <a:rPr lang="en-US" sz="2000" b="1" dirty="0" smtClean="0"/>
              <a:t>hormone.</a:t>
            </a:r>
          </a:p>
          <a:p>
            <a:r>
              <a:rPr lang="en-US" sz="2000" b="1" dirty="0" smtClean="0"/>
              <a:t>(4</a:t>
            </a:r>
            <a:r>
              <a:rPr lang="en-US" sz="2000" b="1" dirty="0"/>
              <a:t>) neuromuscular syndromes, including a </a:t>
            </a:r>
            <a:r>
              <a:rPr lang="en-US" sz="2000" b="1" dirty="0" err="1" smtClean="0"/>
              <a:t>myasthenic</a:t>
            </a:r>
            <a:r>
              <a:rPr lang="en-US" sz="2000" b="1" dirty="0" smtClean="0"/>
              <a:t> </a:t>
            </a:r>
            <a:r>
              <a:rPr lang="en-US" sz="2000" b="1" dirty="0"/>
              <a:t>syndrome, peripheral neuropathy, and </a:t>
            </a:r>
            <a:r>
              <a:rPr lang="en-US" sz="2000" b="1" dirty="0" err="1" smtClean="0"/>
              <a:t>polymyositis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(5</a:t>
            </a:r>
            <a:r>
              <a:rPr lang="en-US" sz="2000" b="1" dirty="0"/>
              <a:t>) clubbing of the fingers and hypertrophic pulmonary </a:t>
            </a:r>
            <a:r>
              <a:rPr lang="en-US" sz="2000" b="1" dirty="0" err="1" smtClean="0"/>
              <a:t>osteoarthropathy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(6</a:t>
            </a:r>
            <a:r>
              <a:rPr lang="en-US" sz="2000" b="1" dirty="0"/>
              <a:t>) coagulation abnormalities, </a:t>
            </a:r>
            <a:r>
              <a:rPr lang="en-US" sz="2000" b="1" dirty="0" smtClean="0"/>
              <a:t>including </a:t>
            </a:r>
            <a:r>
              <a:rPr lang="en-US" sz="2000" b="1" dirty="0"/>
              <a:t>migratory thrombophlebitis, nonbacterial endocarditis, and disseminated intravascular coagulation</a:t>
            </a:r>
          </a:p>
        </p:txBody>
      </p:sp>
    </p:spTree>
    <p:extLst>
      <p:ext uri="{BB962C8B-B14F-4D97-AF65-F5344CB8AC3E}">
        <p14:creationId xmlns:p14="http://schemas.microsoft.com/office/powerpoint/2010/main" val="25672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9429"/>
            <a:ext cx="8596668" cy="1320800"/>
          </a:xfrm>
        </p:spPr>
        <p:txBody>
          <a:bodyPr/>
          <a:lstStyle/>
          <a:p>
            <a:r>
              <a:rPr lang="en-US" dirty="0" smtClean="0"/>
              <a:t>Carcinoid </a:t>
            </a:r>
            <a:r>
              <a:rPr lang="en-US" dirty="0"/>
              <a:t>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0418"/>
            <a:ext cx="10853405" cy="3880773"/>
          </a:xfrm>
        </p:spPr>
        <p:txBody>
          <a:bodyPr>
            <a:normAutofit/>
          </a:bodyPr>
          <a:lstStyle/>
          <a:p>
            <a:r>
              <a:rPr lang="en-US" sz="2000" b="1" dirty="0"/>
              <a:t>Carcinoid tumors are malignant tumors composed of cells that contain dense-core neurosecretory granules in their cytoplasm and, rarely, may secrete hormonally active </a:t>
            </a:r>
            <a:r>
              <a:rPr lang="en-US" sz="2000" b="1" dirty="0" smtClean="0"/>
              <a:t>polypeptides.</a:t>
            </a:r>
          </a:p>
          <a:p>
            <a:endParaRPr lang="en-US" sz="2000" b="1" dirty="0"/>
          </a:p>
          <a:p>
            <a:r>
              <a:rPr lang="en-US" sz="2000" b="1" dirty="0"/>
              <a:t>They are best thought of a low-grade </a:t>
            </a:r>
            <a:r>
              <a:rPr lang="en-US" sz="2000" b="1" dirty="0" smtClean="0"/>
              <a:t>neuroendocrine </a:t>
            </a:r>
            <a:r>
              <a:rPr lang="en-US" sz="2000" b="1" dirty="0"/>
              <a:t>carcinomas and are </a:t>
            </a:r>
            <a:r>
              <a:rPr lang="en-US" sz="2000" b="1" dirty="0" err="1"/>
              <a:t>subclassified</a:t>
            </a:r>
            <a:r>
              <a:rPr lang="en-US" sz="2000" b="1" dirty="0"/>
              <a:t> </a:t>
            </a:r>
            <a:r>
              <a:rPr lang="en-US" sz="2000" b="1" dirty="0" smtClean="0"/>
              <a:t>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 typical.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 atypical</a:t>
            </a:r>
            <a:r>
              <a:rPr lang="en-US" sz="2000" b="1" dirty="0"/>
              <a:t>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2321169" y="3920823"/>
            <a:ext cx="618979" cy="67524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04307" y="4007501"/>
            <a:ext cx="428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both are often </a:t>
            </a:r>
            <a:r>
              <a:rPr lang="en-US" b="1" dirty="0" err="1"/>
              <a:t>resectable</a:t>
            </a:r>
            <a:r>
              <a:rPr lang="en-US" b="1" dirty="0"/>
              <a:t> and curable</a:t>
            </a:r>
            <a:endParaRPr lang="en-US" b="1" dirty="0"/>
          </a:p>
        </p:txBody>
      </p:sp>
      <p:pic>
        <p:nvPicPr>
          <p:cNvPr id="2050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42" y="4529792"/>
            <a:ext cx="3197158" cy="24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91" y="669413"/>
            <a:ext cx="11006933" cy="3880773"/>
          </a:xfrm>
        </p:spPr>
        <p:txBody>
          <a:bodyPr>
            <a:normAutofit/>
          </a:bodyPr>
          <a:lstStyle/>
          <a:p>
            <a:r>
              <a:rPr lang="en-US" sz="2000" b="1" dirty="0"/>
              <a:t>They occasionally occur as part of the multiple endocrine neoplasia </a:t>
            </a:r>
            <a:r>
              <a:rPr lang="en-US" sz="2000" b="1" dirty="0" smtClean="0"/>
              <a:t>syndrome.</a:t>
            </a:r>
          </a:p>
          <a:p>
            <a:r>
              <a:rPr lang="en-US" sz="2000" b="1" dirty="0"/>
              <a:t>Although 5% to 15% of carcinoids have metastasized to the hilar nodes at presentation, distant metastases are rare</a:t>
            </a:r>
          </a:p>
          <a:p>
            <a:endParaRPr lang="en-US" sz="2000" b="1" dirty="0"/>
          </a:p>
        </p:txBody>
      </p:sp>
      <p:pic>
        <p:nvPicPr>
          <p:cNvPr id="3074" name="Picture 2" descr="Multiple endocrine neoplasia | Basicmedical 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1"/>
          <a:stretch/>
        </p:blipFill>
        <p:spPr bwMode="auto">
          <a:xfrm>
            <a:off x="9226864" y="1800665"/>
            <a:ext cx="2697849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5678"/>
            <a:ext cx="10759700" cy="388077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Most </a:t>
            </a:r>
            <a:r>
              <a:rPr lang="en-US" sz="2000" b="1" dirty="0"/>
              <a:t>carcinoids originate in main bronchi and grow in one of two patterns: </a:t>
            </a:r>
            <a:endParaRPr lang="en-US" sz="20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1) an obstructing polypoid, spherical, intraluminal </a:t>
            </a:r>
            <a:r>
              <a:rPr lang="en-US" sz="2000" b="1" dirty="0" smtClean="0"/>
              <a:t>mass.</a:t>
            </a:r>
          </a:p>
          <a:p>
            <a:r>
              <a:rPr lang="en-US" sz="2000" b="1" dirty="0" smtClean="0"/>
              <a:t>(</a:t>
            </a:r>
            <a:r>
              <a:rPr lang="en-US" sz="2000" b="1" dirty="0"/>
              <a:t>2) a mucosal plaque penetrating the bronchial wall to fan out in the </a:t>
            </a:r>
            <a:r>
              <a:rPr lang="en-US" sz="2000" b="1" dirty="0" err="1"/>
              <a:t>peribronchial</a:t>
            </a:r>
            <a:r>
              <a:rPr lang="en-US" sz="2000" b="1" dirty="0"/>
              <a:t> </a:t>
            </a:r>
            <a:r>
              <a:rPr lang="en-US" sz="2000" b="1" dirty="0" smtClean="0"/>
              <a:t>tissue.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64" t="56971" r="55550" b="11683"/>
          <a:stretch/>
        </p:blipFill>
        <p:spPr>
          <a:xfrm>
            <a:off x="8815753" y="3088629"/>
            <a:ext cx="3376247" cy="37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618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RSM-8 LUNG TUMORS-2</vt:lpstr>
      <vt:lpstr>Clinical Features</vt:lpstr>
      <vt:lpstr>symptoms caused by metastasis!!</vt:lpstr>
      <vt:lpstr>Prognosis </vt:lpstr>
      <vt:lpstr>PowerPoint Presentation</vt:lpstr>
      <vt:lpstr>paraneoplastic syndromes</vt:lpstr>
      <vt:lpstr>Carcinoid Tumors</vt:lpstr>
      <vt:lpstr>PowerPoint Presentation</vt:lpstr>
      <vt:lpstr>MORPHOLOGY</vt:lpstr>
      <vt:lpstr>Histologically</vt:lpstr>
      <vt:lpstr>PowerPoint Presentation</vt:lpstr>
      <vt:lpstr>Clinical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RSM-8 LUNG TUMORS-2</dc:title>
  <dc:creator>Admin</dc:creator>
  <cp:lastModifiedBy>Admin</cp:lastModifiedBy>
  <cp:revision>7</cp:revision>
  <dcterms:created xsi:type="dcterms:W3CDTF">2022-10-25T03:13:13Z</dcterms:created>
  <dcterms:modified xsi:type="dcterms:W3CDTF">2022-10-25T05:18:53Z</dcterms:modified>
</cp:coreProperties>
</file>