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8" r:id="rId14"/>
    <p:sldId id="279" r:id="rId15"/>
    <p:sldId id="268" r:id="rId16"/>
    <p:sldId id="269" r:id="rId17"/>
    <p:sldId id="270" r:id="rId18"/>
    <p:sldId id="271" r:id="rId19"/>
    <p:sldId id="281" r:id="rId20"/>
    <p:sldId id="273" r:id="rId21"/>
    <p:sldId id="267" r:id="rId22"/>
    <p:sldId id="274" r:id="rId23"/>
    <p:sldId id="275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7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2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3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1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5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2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9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3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A4F20C-18EF-D6D0-6B74-B007434B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112" y="2230437"/>
            <a:ext cx="7888110" cy="13255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   </a:t>
            </a:r>
            <a:r>
              <a:rPr lang="en-AU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Brucellosis</a:t>
            </a:r>
            <a:r>
              <a:rPr lang="en-GB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 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and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Typhoid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Fever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F41ED-3C5E-1F33-A258-9443E48D33E7}"/>
              </a:ext>
            </a:extLst>
          </p:cNvPr>
          <p:cNvSpPr txBox="1"/>
          <p:nvPr/>
        </p:nvSpPr>
        <p:spPr>
          <a:xfrm>
            <a:off x="468488" y="4617156"/>
            <a:ext cx="2635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/>
              <a:t>Done by:</a:t>
            </a:r>
          </a:p>
          <a:p>
            <a:pPr algn="l"/>
            <a:r>
              <a:rPr lang="en-GB" sz="2400" b="1" dirty="0"/>
              <a:t>Saba’a </a:t>
            </a:r>
            <a:r>
              <a:rPr lang="en-GB" sz="2400" b="1" dirty="0" err="1"/>
              <a:t>hamdi</a:t>
            </a:r>
            <a:endParaRPr lang="en-GB" sz="2400" b="1" dirty="0"/>
          </a:p>
          <a:p>
            <a:pPr algn="l"/>
            <a:r>
              <a:rPr lang="en-GB" sz="2400" b="1" dirty="0" err="1"/>
              <a:t>Batool</a:t>
            </a:r>
            <a:r>
              <a:rPr lang="en-GB" sz="2400" b="1" dirty="0"/>
              <a:t> </a:t>
            </a:r>
            <a:r>
              <a:rPr lang="en-GB" sz="2400" b="1" dirty="0" err="1"/>
              <a:t>mohamad</a:t>
            </a:r>
            <a:endParaRPr lang="en-GB" sz="2400" b="1" dirty="0"/>
          </a:p>
          <a:p>
            <a:pPr algn="l"/>
            <a:r>
              <a:rPr lang="en-GB" sz="2400" b="1" dirty="0"/>
              <a:t>Fatima </a:t>
            </a:r>
            <a:r>
              <a:rPr lang="en-GB" sz="2400" b="1" dirty="0" err="1"/>
              <a:t>ahmad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9D616-EC49-8131-E4E9-2941CB40F47A}"/>
              </a:ext>
            </a:extLst>
          </p:cNvPr>
          <p:cNvSpPr txBox="1"/>
          <p:nvPr/>
        </p:nvSpPr>
        <p:spPr>
          <a:xfrm>
            <a:off x="8384821" y="4358016"/>
            <a:ext cx="2960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/>
              <a:t>Supervised by:</a:t>
            </a:r>
          </a:p>
          <a:p>
            <a:pPr algn="l"/>
            <a:r>
              <a:rPr lang="en-GB" sz="2400" b="1" dirty="0"/>
              <a:t>Dr Ahmad </a:t>
            </a:r>
            <a:r>
              <a:rPr lang="en-GB" sz="2400" b="1" dirty="0" err="1"/>
              <a:t>attia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5855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03F09-97E8-EEDA-CBCD-F1FEA7E62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81"/>
            <a:ext cx="10515600" cy="4351338"/>
          </a:xfrm>
        </p:spPr>
        <p:txBody>
          <a:bodyPr/>
          <a:lstStyle/>
          <a:p>
            <a:pPr marL="297180" indent="-114300">
              <a:lnSpc>
                <a:spcPct val="100000"/>
              </a:lnSpc>
              <a:spcBef>
                <a:spcPts val="975"/>
              </a:spcBef>
              <a:buSzPct val="85714"/>
              <a:buFont typeface="Verdana"/>
              <a:buChar char="-"/>
              <a:tabLst>
                <a:tab pos="297180" algn="l"/>
              </a:tabLst>
            </a:pPr>
            <a:r>
              <a:rPr lang="en-AU" sz="2400" b="1" spc="-10" dirty="0">
                <a:solidFill>
                  <a:srgbClr val="006FC0"/>
                </a:solidFill>
                <a:latin typeface="Calibri"/>
                <a:cs typeface="Calibri"/>
              </a:rPr>
              <a:t>Confirmatory</a:t>
            </a:r>
            <a:r>
              <a:rPr lang="en-AU"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en-AU" sz="2400" b="1" spc="-10" dirty="0">
                <a:solidFill>
                  <a:srgbClr val="006FC0"/>
                </a:solidFill>
                <a:latin typeface="Calibri"/>
                <a:cs typeface="Calibri"/>
              </a:rPr>
              <a:t>Studies</a:t>
            </a:r>
            <a:endParaRPr lang="en-GB" sz="2400" b="1" dirty="0">
              <a:solidFill>
                <a:srgbClr val="E26C09"/>
              </a:solidFill>
              <a:latin typeface="Calibri"/>
              <a:cs typeface="Calibri"/>
            </a:endParaRPr>
          </a:p>
          <a:p>
            <a:pPr marL="297180" indent="-114300">
              <a:lnSpc>
                <a:spcPct val="100000"/>
              </a:lnSpc>
              <a:spcBef>
                <a:spcPts val="975"/>
              </a:spcBef>
              <a:buSzPct val="85714"/>
              <a:buFont typeface="Verdana"/>
              <a:buChar char="-"/>
              <a:tabLst>
                <a:tab pos="297180" algn="l"/>
              </a:tabLst>
            </a:pPr>
            <a:r>
              <a:rPr lang="en-AU" sz="2400" b="1" dirty="0">
                <a:solidFill>
                  <a:srgbClr val="E26C09"/>
                </a:solidFill>
                <a:latin typeface="Calibri"/>
                <a:cs typeface="Calibri"/>
              </a:rPr>
              <a:t>Serology</a:t>
            </a:r>
            <a:r>
              <a:rPr lang="en-AU" sz="2400" b="1" spc="-3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400" b="1" dirty="0">
                <a:latin typeface="Calibri"/>
                <a:cs typeface="Calibri"/>
              </a:rPr>
              <a:t>:</a:t>
            </a:r>
            <a:r>
              <a:rPr lang="en-AU" sz="2400" b="1" spc="-30" dirty="0">
                <a:latin typeface="Calibri"/>
                <a:cs typeface="Calibri"/>
              </a:rPr>
              <a:t> </a:t>
            </a:r>
            <a:r>
              <a:rPr lang="en-AU" sz="2400" dirty="0">
                <a:latin typeface="Calibri"/>
                <a:cs typeface="Calibri"/>
              </a:rPr>
              <a:t>Rose</a:t>
            </a:r>
            <a:r>
              <a:rPr lang="en-AU" sz="2400" spc="-30" dirty="0">
                <a:latin typeface="Calibri"/>
                <a:cs typeface="Calibri"/>
              </a:rPr>
              <a:t> </a:t>
            </a:r>
            <a:r>
              <a:rPr lang="en-AU" sz="2400" dirty="0">
                <a:latin typeface="Calibri"/>
                <a:cs typeface="Calibri"/>
              </a:rPr>
              <a:t>Bengal</a:t>
            </a:r>
            <a:r>
              <a:rPr lang="en-AU" sz="2400" spc="-25" dirty="0">
                <a:latin typeface="Calibri"/>
                <a:cs typeface="Calibri"/>
              </a:rPr>
              <a:t> </a:t>
            </a:r>
            <a:r>
              <a:rPr lang="en-AU" sz="2400" dirty="0">
                <a:latin typeface="Calibri"/>
                <a:cs typeface="Calibri"/>
              </a:rPr>
              <a:t>test</a:t>
            </a:r>
            <a:r>
              <a:rPr lang="en-AU" sz="2400" spc="-20" dirty="0">
                <a:latin typeface="Calibri"/>
                <a:cs typeface="Calibri"/>
              </a:rPr>
              <a:t> </a:t>
            </a:r>
            <a:r>
              <a:rPr lang="en-AU" sz="2400" b="1" dirty="0">
                <a:latin typeface="Calibri"/>
                <a:cs typeface="Calibri"/>
              </a:rPr>
              <a:t>,</a:t>
            </a:r>
            <a:r>
              <a:rPr lang="en-AU" sz="2400" b="1" spc="-30" dirty="0">
                <a:latin typeface="Calibri"/>
                <a:cs typeface="Calibri"/>
              </a:rPr>
              <a:t> </a:t>
            </a:r>
            <a:r>
              <a:rPr lang="en-AU" sz="2400" spc="-20" dirty="0">
                <a:latin typeface="Calibri"/>
                <a:cs typeface="Calibri"/>
              </a:rPr>
              <a:t>ELISA</a:t>
            </a:r>
            <a:endParaRPr lang="en-AU" sz="2400" dirty="0">
              <a:latin typeface="Calibri"/>
              <a:cs typeface="Calibri"/>
            </a:endParaRPr>
          </a:p>
          <a:p>
            <a:pPr marL="297180" indent="-114300">
              <a:lnSpc>
                <a:spcPct val="100000"/>
              </a:lnSpc>
              <a:spcBef>
                <a:spcPts val="880"/>
              </a:spcBef>
              <a:buSzPct val="85714"/>
              <a:buFont typeface="Verdana"/>
              <a:buChar char="-"/>
              <a:tabLst>
                <a:tab pos="297180" algn="l"/>
              </a:tabLst>
            </a:pPr>
            <a:r>
              <a:rPr lang="en-AU" sz="2400" b="1" dirty="0">
                <a:solidFill>
                  <a:srgbClr val="E26C09"/>
                </a:solidFill>
                <a:latin typeface="Calibri"/>
                <a:cs typeface="Calibri"/>
              </a:rPr>
              <a:t>Direct</a:t>
            </a:r>
            <a:r>
              <a:rPr lang="en-AU" sz="2400" b="1" spc="-3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400" b="1" spc="-10" dirty="0">
                <a:solidFill>
                  <a:srgbClr val="E26C09"/>
                </a:solidFill>
                <a:latin typeface="Calibri"/>
                <a:cs typeface="Calibri"/>
              </a:rPr>
              <a:t>detection</a:t>
            </a:r>
            <a:endParaRPr lang="en-AU" sz="2400" dirty="0">
              <a:latin typeface="Calibri"/>
              <a:cs typeface="Calibri"/>
            </a:endParaRPr>
          </a:p>
          <a:p>
            <a:pPr marL="470534" lvl="1" indent="-172720">
              <a:lnSpc>
                <a:spcPct val="100000"/>
              </a:lnSpc>
              <a:spcBef>
                <a:spcPts val="885"/>
              </a:spcBef>
              <a:buSzPct val="85714"/>
              <a:buFont typeface="Courier New"/>
              <a:buChar char="o"/>
              <a:tabLst>
                <a:tab pos="470534" algn="l"/>
              </a:tabLst>
            </a:pPr>
            <a:r>
              <a:rPr lang="en-AU" dirty="0">
                <a:latin typeface="Calibri"/>
                <a:cs typeface="Calibri"/>
              </a:rPr>
              <a:t>Blood</a:t>
            </a:r>
            <a:r>
              <a:rPr lang="en-AU" spc="-50" dirty="0">
                <a:latin typeface="Calibri"/>
                <a:cs typeface="Calibri"/>
              </a:rPr>
              <a:t> </a:t>
            </a:r>
            <a:r>
              <a:rPr lang="en-AU" dirty="0">
                <a:latin typeface="Calibri"/>
                <a:cs typeface="Calibri"/>
              </a:rPr>
              <a:t>culture</a:t>
            </a:r>
            <a:r>
              <a:rPr lang="en-AU" spc="-50" dirty="0">
                <a:latin typeface="Calibri"/>
                <a:cs typeface="Calibri"/>
              </a:rPr>
              <a:t> </a:t>
            </a:r>
            <a:r>
              <a:rPr lang="en-AU" dirty="0">
                <a:latin typeface="Calibri"/>
                <a:cs typeface="Calibri"/>
              </a:rPr>
              <a:t>(false</a:t>
            </a:r>
            <a:r>
              <a:rPr lang="en-AU" spc="-45" dirty="0">
                <a:latin typeface="Calibri"/>
                <a:cs typeface="Calibri"/>
              </a:rPr>
              <a:t> </a:t>
            </a:r>
            <a:r>
              <a:rPr lang="en-AU" dirty="0">
                <a:latin typeface="Calibri"/>
                <a:cs typeface="Calibri"/>
              </a:rPr>
              <a:t>negatives</a:t>
            </a:r>
            <a:r>
              <a:rPr lang="en-AU" spc="-45" dirty="0">
                <a:latin typeface="Calibri"/>
                <a:cs typeface="Calibri"/>
              </a:rPr>
              <a:t> </a:t>
            </a:r>
            <a:r>
              <a:rPr lang="en-AU" dirty="0">
                <a:latin typeface="Calibri"/>
                <a:cs typeface="Calibri"/>
              </a:rPr>
              <a:t>often</a:t>
            </a:r>
            <a:r>
              <a:rPr lang="en-AU" spc="-55" dirty="0">
                <a:latin typeface="Calibri"/>
                <a:cs typeface="Calibri"/>
              </a:rPr>
              <a:t> </a:t>
            </a:r>
            <a:r>
              <a:rPr lang="en-AU" spc="-10" dirty="0">
                <a:latin typeface="Calibri"/>
                <a:cs typeface="Calibri"/>
              </a:rPr>
              <a:t>occur)</a:t>
            </a:r>
            <a:endParaRPr lang="en-AU" dirty="0">
              <a:latin typeface="Calibri"/>
              <a:cs typeface="Calibri"/>
            </a:endParaRPr>
          </a:p>
          <a:p>
            <a:pPr marL="470534" lvl="1" indent="-172720">
              <a:lnSpc>
                <a:spcPct val="100000"/>
              </a:lnSpc>
              <a:spcBef>
                <a:spcPts val="890"/>
              </a:spcBef>
              <a:buSzPct val="85714"/>
              <a:buFont typeface="Courier New"/>
              <a:buChar char="o"/>
              <a:tabLst>
                <a:tab pos="470534" algn="l"/>
              </a:tabLst>
            </a:pPr>
            <a:r>
              <a:rPr lang="en-AU" dirty="0">
                <a:latin typeface="Calibri"/>
                <a:cs typeface="Calibri"/>
              </a:rPr>
              <a:t>Tissue</a:t>
            </a:r>
            <a:r>
              <a:rPr lang="en-AU" spc="-35" dirty="0">
                <a:latin typeface="Calibri"/>
                <a:cs typeface="Calibri"/>
              </a:rPr>
              <a:t> </a:t>
            </a:r>
            <a:r>
              <a:rPr lang="en-AU" dirty="0">
                <a:latin typeface="Calibri"/>
                <a:cs typeface="Calibri"/>
              </a:rPr>
              <a:t>biopsy</a:t>
            </a:r>
            <a:r>
              <a:rPr lang="en-AU" spc="-25" dirty="0">
                <a:latin typeface="Calibri"/>
                <a:cs typeface="Calibri"/>
              </a:rPr>
              <a:t> </a:t>
            </a:r>
            <a:r>
              <a:rPr lang="en-AU" dirty="0">
                <a:latin typeface="Calibri"/>
                <a:cs typeface="Calibri"/>
              </a:rPr>
              <a:t>with</a:t>
            </a:r>
            <a:r>
              <a:rPr lang="en-AU" spc="-35" dirty="0">
                <a:latin typeface="Calibri"/>
                <a:cs typeface="Calibri"/>
              </a:rPr>
              <a:t> </a:t>
            </a:r>
            <a:r>
              <a:rPr lang="en-AU" spc="-10" dirty="0">
                <a:latin typeface="Calibri"/>
                <a:cs typeface="Calibri"/>
              </a:rPr>
              <a:t>histopathology</a:t>
            </a:r>
            <a:r>
              <a:rPr lang="en-AU" spc="-30" dirty="0">
                <a:latin typeface="Calibri"/>
                <a:cs typeface="Calibri"/>
              </a:rPr>
              <a:t> </a:t>
            </a:r>
            <a:r>
              <a:rPr lang="en-AU" dirty="0">
                <a:latin typeface="Calibri"/>
                <a:cs typeface="Calibri"/>
              </a:rPr>
              <a:t>and</a:t>
            </a:r>
            <a:r>
              <a:rPr lang="en-AU" spc="-35" dirty="0">
                <a:latin typeface="Calibri"/>
                <a:cs typeface="Calibri"/>
              </a:rPr>
              <a:t> </a:t>
            </a:r>
            <a:r>
              <a:rPr lang="en-AU" spc="-10" dirty="0">
                <a:latin typeface="Calibri"/>
                <a:cs typeface="Calibri"/>
              </a:rPr>
              <a:t>culture</a:t>
            </a:r>
            <a:endParaRPr lang="en-AU" dirty="0">
              <a:latin typeface="Calibri"/>
              <a:cs typeface="Calibri"/>
            </a:endParaRPr>
          </a:p>
          <a:p>
            <a:pPr marL="297180" indent="-114300">
              <a:lnSpc>
                <a:spcPct val="100000"/>
              </a:lnSpc>
              <a:spcBef>
                <a:spcPts val="875"/>
              </a:spcBef>
              <a:buSzPct val="85714"/>
              <a:buFont typeface="Verdana"/>
              <a:buChar char="-"/>
              <a:tabLst>
                <a:tab pos="297180" algn="l"/>
              </a:tabLst>
            </a:pPr>
            <a:r>
              <a:rPr lang="en-AU" sz="2400" b="1" spc="-10" dirty="0">
                <a:solidFill>
                  <a:srgbClr val="E26C09"/>
                </a:solidFill>
                <a:latin typeface="Calibri"/>
                <a:cs typeface="Calibri"/>
              </a:rPr>
              <a:t>Specimen</a:t>
            </a:r>
            <a:endParaRPr lang="en-AU" sz="2400" dirty="0">
              <a:latin typeface="Calibri"/>
              <a:cs typeface="Calibri"/>
            </a:endParaRPr>
          </a:p>
          <a:p>
            <a:pPr marL="470534" lvl="1" indent="-172720">
              <a:lnSpc>
                <a:spcPct val="100000"/>
              </a:lnSpc>
              <a:spcBef>
                <a:spcPts val="890"/>
              </a:spcBef>
              <a:buSzPct val="85714"/>
              <a:buFont typeface="Courier New"/>
              <a:buChar char="o"/>
              <a:tabLst>
                <a:tab pos="470534" algn="l"/>
              </a:tabLst>
            </a:pPr>
            <a:r>
              <a:rPr lang="en-AU" dirty="0">
                <a:latin typeface="Calibri"/>
                <a:cs typeface="Calibri"/>
              </a:rPr>
              <a:t>Bone</a:t>
            </a:r>
            <a:r>
              <a:rPr lang="en-AU" spc="-10" dirty="0">
                <a:latin typeface="Calibri"/>
                <a:cs typeface="Calibri"/>
              </a:rPr>
              <a:t> marrow</a:t>
            </a:r>
            <a:endParaRPr lang="en-AU" dirty="0">
              <a:latin typeface="Calibri"/>
              <a:cs typeface="Calibri"/>
            </a:endParaRPr>
          </a:p>
          <a:p>
            <a:pPr marL="470534" lvl="1" indent="-172720">
              <a:lnSpc>
                <a:spcPct val="100000"/>
              </a:lnSpc>
              <a:spcBef>
                <a:spcPts val="885"/>
              </a:spcBef>
              <a:buSzPct val="85714"/>
              <a:buFont typeface="Courier New"/>
              <a:buChar char="o"/>
              <a:tabLst>
                <a:tab pos="470534" algn="l"/>
              </a:tabLst>
            </a:pPr>
            <a:r>
              <a:rPr lang="en-AU" dirty="0">
                <a:latin typeface="Calibri"/>
                <a:cs typeface="Calibri"/>
              </a:rPr>
              <a:t>Other</a:t>
            </a:r>
            <a:r>
              <a:rPr lang="en-AU" spc="-40" dirty="0">
                <a:latin typeface="Calibri"/>
                <a:cs typeface="Calibri"/>
              </a:rPr>
              <a:t> </a:t>
            </a:r>
            <a:r>
              <a:rPr lang="en-AU" dirty="0">
                <a:latin typeface="Calibri"/>
                <a:cs typeface="Calibri"/>
              </a:rPr>
              <a:t>affected</a:t>
            </a:r>
            <a:r>
              <a:rPr lang="en-AU" spc="-40" dirty="0">
                <a:latin typeface="Calibri"/>
                <a:cs typeface="Calibri"/>
              </a:rPr>
              <a:t> </a:t>
            </a:r>
            <a:r>
              <a:rPr lang="en-AU" dirty="0">
                <a:latin typeface="Calibri"/>
                <a:cs typeface="Calibri"/>
              </a:rPr>
              <a:t>areas,</a:t>
            </a:r>
            <a:r>
              <a:rPr lang="en-AU" spc="-35" dirty="0">
                <a:latin typeface="Calibri"/>
                <a:cs typeface="Calibri"/>
              </a:rPr>
              <a:t> </a:t>
            </a:r>
            <a:r>
              <a:rPr lang="en-AU" dirty="0">
                <a:latin typeface="Calibri"/>
                <a:cs typeface="Calibri"/>
              </a:rPr>
              <a:t>e.g.,</a:t>
            </a:r>
            <a:r>
              <a:rPr lang="en-AU" spc="-35" dirty="0">
                <a:latin typeface="Calibri"/>
                <a:cs typeface="Calibri"/>
              </a:rPr>
              <a:t> </a:t>
            </a:r>
            <a:r>
              <a:rPr lang="en-AU" dirty="0">
                <a:latin typeface="Calibri"/>
                <a:cs typeface="Calibri"/>
              </a:rPr>
              <a:t>lymph</a:t>
            </a:r>
            <a:r>
              <a:rPr lang="en-AU" spc="-40" dirty="0">
                <a:latin typeface="Calibri"/>
                <a:cs typeface="Calibri"/>
              </a:rPr>
              <a:t> </a:t>
            </a:r>
            <a:r>
              <a:rPr lang="en-AU" spc="-20" dirty="0">
                <a:latin typeface="Calibri"/>
                <a:cs typeface="Calibri"/>
              </a:rPr>
              <a:t>node</a:t>
            </a:r>
            <a:endParaRPr lang="en-AU" dirty="0">
              <a:latin typeface="Calibri"/>
              <a:cs typeface="Calibri"/>
            </a:endParaRPr>
          </a:p>
          <a:p>
            <a:pPr marL="354965" indent="-172085">
              <a:lnSpc>
                <a:spcPct val="100000"/>
              </a:lnSpc>
              <a:spcBef>
                <a:spcPts val="880"/>
              </a:spcBef>
              <a:buSzPct val="85714"/>
              <a:buFont typeface="Verdana"/>
              <a:buChar char="-"/>
              <a:tabLst>
                <a:tab pos="354965" algn="l"/>
              </a:tabLst>
            </a:pPr>
            <a:r>
              <a:rPr lang="en-AU" sz="2400" b="1" spc="-10" dirty="0">
                <a:solidFill>
                  <a:srgbClr val="E26C09"/>
                </a:solidFill>
                <a:latin typeface="Calibri"/>
                <a:cs typeface="Calibri"/>
              </a:rPr>
              <a:t>Histopathology</a:t>
            </a:r>
            <a:r>
              <a:rPr lang="en-AU" sz="2400" b="1" spc="-10" dirty="0">
                <a:latin typeface="Calibri"/>
                <a:cs typeface="Calibri"/>
              </a:rPr>
              <a:t>:</a:t>
            </a:r>
            <a:r>
              <a:rPr lang="en-AU" sz="2400" b="1" spc="35" dirty="0">
                <a:latin typeface="Calibri"/>
                <a:cs typeface="Calibri"/>
              </a:rPr>
              <a:t> </a:t>
            </a:r>
            <a:r>
              <a:rPr lang="en-AU" sz="2400" spc="-10" dirty="0" err="1">
                <a:latin typeface="Calibri"/>
                <a:cs typeface="Calibri"/>
              </a:rPr>
              <a:t>noncaseating</a:t>
            </a:r>
            <a:r>
              <a:rPr lang="en-AU" sz="2400" spc="40" dirty="0">
                <a:latin typeface="Calibri"/>
                <a:cs typeface="Calibri"/>
              </a:rPr>
              <a:t> </a:t>
            </a:r>
            <a:r>
              <a:rPr lang="en-AU" sz="2400" spc="-10" dirty="0">
                <a:latin typeface="Calibri"/>
                <a:cs typeface="Calibri"/>
              </a:rPr>
              <a:t>granulomas</a:t>
            </a:r>
            <a:endParaRPr lang="en-AU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AU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en-AU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4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BFA85-3B22-3D98-A371-AD155200B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AU" sz="3200" dirty="0">
                <a:solidFill>
                  <a:srgbClr val="C00000"/>
                </a:solidFill>
                <a:latin typeface="Symbol"/>
                <a:cs typeface="Symbol"/>
              </a:rPr>
              <a:t></a:t>
            </a:r>
            <a:r>
              <a:rPr lang="en-AU" sz="3200" spc="3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AU" sz="3200" b="1" spc="-10" dirty="0">
                <a:solidFill>
                  <a:srgbClr val="C00000"/>
                </a:solidFill>
                <a:latin typeface="Calibri"/>
                <a:cs typeface="Calibri"/>
              </a:rPr>
              <a:t>Treatment</a:t>
            </a:r>
            <a:endParaRPr lang="en-AU" sz="3200" dirty="0">
              <a:latin typeface="Calibri"/>
              <a:cs typeface="Calibri"/>
            </a:endParaRPr>
          </a:p>
          <a:p>
            <a:pPr marL="297815">
              <a:lnSpc>
                <a:spcPct val="100000"/>
              </a:lnSpc>
              <a:spcBef>
                <a:spcPts val="965"/>
              </a:spcBef>
            </a:pPr>
            <a:r>
              <a:rPr lang="en-AU" sz="2800" b="1" dirty="0">
                <a:latin typeface="Calibri"/>
                <a:cs typeface="Calibri"/>
              </a:rPr>
              <a:t>Antibiotic</a:t>
            </a:r>
            <a:r>
              <a:rPr lang="en-AU" sz="2800" b="1" spc="-50" dirty="0">
                <a:latin typeface="Calibri"/>
                <a:cs typeface="Calibri"/>
              </a:rPr>
              <a:t> </a:t>
            </a:r>
            <a:r>
              <a:rPr lang="en-AU" sz="2800" b="1" dirty="0">
                <a:latin typeface="Calibri"/>
                <a:cs typeface="Calibri"/>
              </a:rPr>
              <a:t>Therapy</a:t>
            </a:r>
            <a:r>
              <a:rPr lang="en-AU" sz="2800" b="1" spc="-50" dirty="0">
                <a:latin typeface="Calibri"/>
                <a:cs typeface="Calibri"/>
              </a:rPr>
              <a:t> :</a:t>
            </a:r>
            <a:endParaRPr lang="en-AU" sz="2800" dirty="0">
              <a:latin typeface="Calibri"/>
              <a:cs typeface="Calibri"/>
            </a:endParaRPr>
          </a:p>
          <a:p>
            <a:r>
              <a:rPr lang="en-AU" b="0" i="0" dirty="0">
                <a:effectLst/>
                <a:latin typeface="Helvetica" pitchFamily="2" charset="0"/>
              </a:rPr>
              <a:t>There are two major regimens:</a:t>
            </a:r>
            <a:endParaRPr lang="en-AU" dirty="0">
              <a:effectLst/>
              <a:latin typeface="Helvetica" pitchFamily="2" charset="0"/>
            </a:endParaRPr>
          </a:p>
          <a:p>
            <a:r>
              <a:rPr lang="en-AU" b="0" i="0" dirty="0">
                <a:effectLst/>
                <a:latin typeface="Helvetica" pitchFamily="2" charset="0"/>
              </a:rPr>
              <a:t>Regimen A: Doxycycline 100 mg orally twice daily for 6 weeks + Streptomycin 1 gram intramuscularly once daily for the first 14 to 21 days</a:t>
            </a:r>
            <a:endParaRPr lang="en-AU" dirty="0">
              <a:effectLst/>
              <a:latin typeface="Helvetica" pitchFamily="2" charset="0"/>
            </a:endParaRPr>
          </a:p>
          <a:p>
            <a:r>
              <a:rPr lang="en-AU" b="0" i="0" dirty="0">
                <a:effectLst/>
                <a:latin typeface="Helvetica" pitchFamily="2" charset="0"/>
              </a:rPr>
              <a:t>• Regimen B: Doxycycline 100 mg orally twice daily plus rifampin 600 to 900 mg (15 mg/kg) orally once daily for six weeks.</a:t>
            </a:r>
            <a:endParaRPr lang="en-AU" dirty="0">
              <a:effectLst/>
              <a:latin typeface="Helvetica" pitchFamily="2" charset="0"/>
            </a:endParaRPr>
          </a:p>
          <a:p>
            <a:pPr marL="241300">
              <a:lnSpc>
                <a:spcPct val="100000"/>
              </a:lnSpc>
              <a:spcBef>
                <a:spcPts val="885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6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8AAC1-FAAC-6687-D4D9-1D7E0705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7FA74-350A-1A9E-E822-A0F3DE58B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736"/>
            <a:ext cx="10515600" cy="4351338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ar-SA" b="0" i="0" dirty="0">
              <a:effectLst/>
              <a:latin typeface="Helvetica" pitchFamily="2" charset="0"/>
            </a:endParaRPr>
          </a:p>
          <a:p>
            <a:r>
              <a:rPr lang="en-AU" b="0" i="0" dirty="0" err="1">
                <a:effectLst/>
                <a:latin typeface="Helvetica" pitchFamily="2" charset="0"/>
              </a:rPr>
              <a:t>Osteoarticular</a:t>
            </a:r>
            <a:r>
              <a:rPr lang="en-AU" b="0" i="0" dirty="0">
                <a:effectLst/>
                <a:latin typeface="Helvetica" pitchFamily="2" charset="0"/>
              </a:rPr>
              <a:t> Disease</a:t>
            </a:r>
            <a:r>
              <a:rPr lang="ar-SA" b="0" i="0" dirty="0">
                <a:effectLst/>
                <a:latin typeface="Helvetica" pitchFamily="2" charset="0"/>
              </a:rPr>
              <a:t>:</a:t>
            </a:r>
            <a:endParaRPr lang="en-AU" dirty="0">
              <a:effectLst/>
              <a:latin typeface="Helvetica" pitchFamily="2" charset="0"/>
            </a:endParaRPr>
          </a:p>
          <a:p>
            <a:r>
              <a:rPr lang="en-AU" b="0" i="0" dirty="0">
                <a:effectLst/>
                <a:latin typeface="Helvetica" pitchFamily="2" charset="0"/>
              </a:rPr>
              <a:t> Patients with </a:t>
            </a:r>
            <a:r>
              <a:rPr lang="en-AU" b="0" i="0" dirty="0" err="1">
                <a:effectLst/>
                <a:latin typeface="Helvetica" pitchFamily="2" charset="0"/>
              </a:rPr>
              <a:t>Brucella</a:t>
            </a:r>
            <a:r>
              <a:rPr lang="en-AU" b="0" i="0" dirty="0">
                <a:effectLst/>
                <a:latin typeface="Helvetica" pitchFamily="2" charset="0"/>
              </a:rPr>
              <a:t> spondylitis appear to respond better to doxycycline-streptomycin or a three-drug regimen (doxycycline-streptomycin-rifampin) than to doxycycline-rifampin.</a:t>
            </a:r>
            <a:endParaRPr lang="en-AU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5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4035-B591-C171-5BCF-56C9C1F4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FAE85-2402-CFD6-3B25-820B82E2C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0" i="0" dirty="0" err="1">
                <a:effectLst/>
                <a:latin typeface="Helvetica" pitchFamily="2" charset="0"/>
              </a:rPr>
              <a:t>Neurobrucellosis</a:t>
            </a:r>
            <a:endParaRPr lang="en-AU" dirty="0">
              <a:effectLst/>
              <a:latin typeface="Helvetica" pitchFamily="2" charset="0"/>
            </a:endParaRPr>
          </a:p>
          <a:p>
            <a:r>
              <a:rPr lang="en-AU" b="0" i="0" dirty="0">
                <a:effectLst/>
                <a:latin typeface="Helvetica" pitchFamily="2" charset="0"/>
              </a:rPr>
              <a:t>Doxycycline,</a:t>
            </a:r>
            <a:endParaRPr lang="en-AU" dirty="0">
              <a:effectLst/>
              <a:latin typeface="Helvetica" pitchFamily="2" charset="0"/>
            </a:endParaRPr>
          </a:p>
          <a:p>
            <a:r>
              <a:rPr lang="en-AU" b="0" i="0" dirty="0">
                <a:effectLst/>
                <a:latin typeface="Helvetica" pitchFamily="2" charset="0"/>
              </a:rPr>
              <a:t>Rifampin</a:t>
            </a:r>
            <a:endParaRPr lang="en-AU" dirty="0">
              <a:effectLst/>
              <a:latin typeface="Helvetica" pitchFamily="2" charset="0"/>
            </a:endParaRPr>
          </a:p>
          <a:p>
            <a:r>
              <a:rPr lang="en-AU" b="0" i="0" dirty="0">
                <a:effectLst/>
                <a:latin typeface="Helvetica" pitchFamily="2" charset="0"/>
              </a:rPr>
              <a:t>Trimethoprim-</a:t>
            </a:r>
            <a:r>
              <a:rPr lang="en-AU" b="0" i="0" dirty="0" err="1">
                <a:effectLst/>
                <a:latin typeface="Helvetica" pitchFamily="2" charset="0"/>
              </a:rPr>
              <a:t>sulfamethoxazole</a:t>
            </a:r>
            <a:r>
              <a:rPr lang="en-AU" b="0" i="0" dirty="0">
                <a:effectLst/>
                <a:latin typeface="Helvetica" pitchFamily="2" charset="0"/>
              </a:rPr>
              <a:t> .</a:t>
            </a:r>
            <a:endParaRPr lang="en-AU" dirty="0">
              <a:effectLst/>
              <a:latin typeface="Helvetica" pitchFamily="2" charset="0"/>
            </a:endParaRPr>
          </a:p>
          <a:p>
            <a:r>
              <a:rPr lang="en-AU" b="0" i="0" dirty="0">
                <a:effectLst/>
                <a:latin typeface="Helvetica" pitchFamily="2" charset="0"/>
              </a:rPr>
              <a:t>The duration of therapy is generally prolonged → </a:t>
            </a:r>
            <a:r>
              <a:rPr lang="en-AU" b="0" i="0" dirty="0" err="1">
                <a:effectLst/>
                <a:latin typeface="Helvetica" pitchFamily="2" charset="0"/>
              </a:rPr>
              <a:t>individualized</a:t>
            </a:r>
            <a:r>
              <a:rPr lang="en-AU" b="0" i="0" dirty="0">
                <a:effectLst/>
                <a:latin typeface="Helvetica" pitchFamily="2" charset="0"/>
              </a:rPr>
              <a:t> according to clinical signs and symptoms</a:t>
            </a:r>
            <a:endParaRPr lang="en-AU" dirty="0">
              <a:effectLst/>
              <a:latin typeface="Helvetica" pitchFamily="2" charset="0"/>
            </a:endParaRPr>
          </a:p>
          <a:p>
            <a:r>
              <a:rPr lang="en-AU" b="0" i="0" dirty="0">
                <a:effectLst/>
                <a:latin typeface="Helvetica" pitchFamily="2" charset="0"/>
              </a:rPr>
              <a:t>Continued until cerebrospinal fluid parameters have returned to normal</a:t>
            </a:r>
            <a:endParaRPr lang="en-AU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3005-A0A3-8322-EF07-56C59244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016C8-6AC2-FC23-F252-28CC2F20E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0" i="0" dirty="0">
                <a:effectLst/>
                <a:latin typeface="Helvetica" pitchFamily="2" charset="0"/>
              </a:rPr>
              <a:t>Endocarditis</a:t>
            </a:r>
            <a:endParaRPr lang="en-AU" dirty="0">
              <a:effectLst/>
              <a:latin typeface="Helvetica" pitchFamily="2" charset="0"/>
            </a:endParaRPr>
          </a:p>
          <a:p>
            <a:r>
              <a:rPr lang="en-AU" b="0" i="0" dirty="0">
                <a:effectLst/>
                <a:latin typeface="Helvetica" pitchFamily="2" charset="0"/>
              </a:rPr>
              <a:t>Antimicrobial therapy alone may be attempted → absence of heart failure, valvular destruction, abscess, or a prosthetic valve.</a:t>
            </a:r>
            <a:endParaRPr lang="en-AU" dirty="0">
              <a:effectLst/>
              <a:latin typeface="Helvetica" pitchFamily="2" charset="0"/>
            </a:endParaRPr>
          </a:p>
          <a:p>
            <a:r>
              <a:rPr lang="en-AU" b="0" i="0" dirty="0">
                <a:effectLst/>
                <a:latin typeface="Helvetica" pitchFamily="2" charset="0"/>
              </a:rPr>
              <a:t>A combination of three or four antimicrobials, eg, a tetracycline, rifampin, and an </a:t>
            </a:r>
            <a:r>
              <a:rPr lang="en-AU" b="0" i="0" dirty="0" err="1">
                <a:effectLst/>
                <a:latin typeface="Helvetica" pitchFamily="2" charset="0"/>
              </a:rPr>
              <a:t>aminoglycoside</a:t>
            </a:r>
            <a:r>
              <a:rPr lang="en-AU" b="0" i="0" dirty="0">
                <a:effectLst/>
                <a:latin typeface="Helvetica" pitchFamily="2" charset="0"/>
              </a:rPr>
              <a:t> plus or minus trimethoprim-</a:t>
            </a:r>
            <a:r>
              <a:rPr lang="en-AU" b="0" i="0" dirty="0" err="1">
                <a:effectLst/>
                <a:latin typeface="Helvetica" pitchFamily="2" charset="0"/>
              </a:rPr>
              <a:t>sulfamethoxazole</a:t>
            </a:r>
            <a:r>
              <a:rPr lang="en-AU" b="0" i="0" dirty="0">
                <a:effectLst/>
                <a:latin typeface="Helvetica" pitchFamily="2" charset="0"/>
              </a:rPr>
              <a:t>.</a:t>
            </a:r>
            <a:endParaRPr lang="en-AU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2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97845" y="8043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Typhoid Fever </a:t>
            </a:r>
          </a:p>
        </p:txBody>
      </p:sp>
    </p:spTree>
    <p:extLst>
      <p:ext uri="{BB962C8B-B14F-4D97-AF65-F5344CB8AC3E}">
        <p14:creationId xmlns:p14="http://schemas.microsoft.com/office/powerpoint/2010/main" val="3603199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4563" y="1237956"/>
            <a:ext cx="10515600" cy="295421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Epidemiology</a:t>
            </a:r>
            <a:r>
              <a:rPr lang="en-US" sz="4400" dirty="0"/>
              <a:t> :</a:t>
            </a:r>
            <a:br>
              <a:rPr lang="en-US" sz="4400" dirty="0"/>
            </a:b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-</a:t>
            </a:r>
            <a:r>
              <a:rPr lang="en-US" sz="3200" dirty="0"/>
              <a:t>There are an estimated 11–21 million cases per year worldwide.</a:t>
            </a:r>
            <a:br>
              <a:rPr lang="en-US" sz="3200" dirty="0"/>
            </a:br>
            <a:r>
              <a:rPr lang="en-US" sz="3200" dirty="0"/>
              <a:t> - Most prevalent in resource-limited regions with poor sanitation in East and Southeast Asia, Africa, and Central and South America .</a:t>
            </a:r>
          </a:p>
        </p:txBody>
      </p:sp>
    </p:spTree>
    <p:extLst>
      <p:ext uri="{BB962C8B-B14F-4D97-AF65-F5344CB8AC3E}">
        <p14:creationId xmlns:p14="http://schemas.microsoft.com/office/powerpoint/2010/main" val="263582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03715" y="1139483"/>
            <a:ext cx="10515600" cy="499403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Etiology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br>
              <a:rPr lang="en-US" sz="3200" dirty="0">
                <a:solidFill>
                  <a:srgbClr val="FF0000"/>
                </a:solidFill>
              </a:rPr>
            </a:b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Pathogen : Salmonella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enterica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serotype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Typhi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: typhoid fever </a:t>
            </a:r>
            <a:r>
              <a:rPr lang="en-US" sz="3200" dirty="0"/>
              <a:t>o Gram-negative rod </a:t>
            </a:r>
            <a:br>
              <a:rPr lang="en-US" sz="3200" dirty="0"/>
            </a:br>
            <a:r>
              <a:rPr lang="en-US" sz="3200" dirty="0"/>
              <a:t>o Facultative anaerobe with </a:t>
            </a:r>
            <a:r>
              <a:rPr lang="en-US" sz="3200" dirty="0" err="1"/>
              <a:t>peritrichous</a:t>
            </a:r>
            <a:r>
              <a:rPr lang="en-US" sz="3200" dirty="0"/>
              <a:t> flagella </a:t>
            </a:r>
            <a:br>
              <a:rPr lang="en-US" sz="3200" dirty="0"/>
            </a:br>
            <a:r>
              <a:rPr lang="en-US" sz="3200" dirty="0"/>
              <a:t>o Produces hydrogen sulfide (H2S) on TSI agar </a:t>
            </a:r>
            <a:br>
              <a:rPr lang="en-US" sz="3200" dirty="0"/>
            </a:br>
            <a:r>
              <a:rPr lang="en-US" sz="3200" dirty="0"/>
              <a:t>o </a:t>
            </a:r>
            <a:r>
              <a:rPr lang="en-US" sz="3200" dirty="0" err="1"/>
              <a:t>Oxidase</a:t>
            </a:r>
            <a:r>
              <a:rPr lang="en-US" sz="3200" dirty="0"/>
              <a:t>-negative </a:t>
            </a:r>
            <a:br>
              <a:rPr lang="en-US" sz="3200" dirty="0"/>
            </a:br>
            <a:r>
              <a:rPr lang="en-US" sz="3200" dirty="0"/>
              <a:t>o Cannot ferment lactose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--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Reservoir</a:t>
            </a:r>
            <a:r>
              <a:rPr lang="en-US" sz="3200" dirty="0"/>
              <a:t> : Salmonella </a:t>
            </a:r>
            <a:r>
              <a:rPr lang="en-US" sz="3200" dirty="0" err="1"/>
              <a:t>enterica</a:t>
            </a:r>
            <a:r>
              <a:rPr lang="en-US" sz="3200" dirty="0"/>
              <a:t> serotype </a:t>
            </a:r>
            <a:r>
              <a:rPr lang="en-US" sz="3200" dirty="0" err="1"/>
              <a:t>Typhi</a:t>
            </a:r>
            <a:r>
              <a:rPr lang="en-US" sz="3200" dirty="0"/>
              <a:t>: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humans</a:t>
            </a:r>
            <a:r>
              <a:rPr lang="en-US" sz="3200" dirty="0"/>
              <a:t>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--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Transmission</a:t>
            </a:r>
            <a:r>
              <a:rPr lang="en-US" sz="3200" dirty="0"/>
              <a:t>: fecal-oral o Direct: person-to-person contact o Indirect: contaminated food and water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81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5918" y="3580741"/>
            <a:ext cx="10515600" cy="2852737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Pathophysiology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/>
              <a:t> 1. Oral uptake of pathogen: A relatively large number of organisms (∼ ) is needed to cause infection (high infective dose)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2. Migration into the </a:t>
            </a:r>
            <a:r>
              <a:rPr lang="en-US" sz="3200" dirty="0" err="1"/>
              <a:t>Peyer</a:t>
            </a:r>
            <a:r>
              <a:rPr lang="en-US" sz="3200" dirty="0"/>
              <a:t> patches of the distal ileum; via M cells through the epithelium and into the </a:t>
            </a:r>
            <a:r>
              <a:rPr lang="en-US" sz="3200" dirty="0" err="1"/>
              <a:t>Peyer</a:t>
            </a:r>
            <a:r>
              <a:rPr lang="en-US" sz="3200" dirty="0"/>
              <a:t> patches</a:t>
            </a: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3. Infection of macrophages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4. Spread from macrophages to the bloodstream → septicemia → systemic disease 5. Migration back to intestine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76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STyphipathogenesis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34BAE-828A-05F3-E674-0461BB65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b="1" spc="-10">
                <a:solidFill>
                  <a:srgbClr val="C00000"/>
                </a:solidFill>
                <a:latin typeface="Calibri"/>
                <a:cs typeface="Calibri"/>
              </a:rPr>
              <a:t>Brucellosis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D873-3FAE-B52C-878E-A9E9E2A6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89" y="141640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3200">
                <a:solidFill>
                  <a:srgbClr val="C00000"/>
                </a:solidFill>
                <a:latin typeface="Symbol"/>
                <a:cs typeface="Symbol"/>
              </a:rPr>
              <a:t></a:t>
            </a:r>
            <a:r>
              <a:rPr lang="en-AU" sz="3200" spc="-6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AU" sz="3200" b="1" spc="-10">
                <a:solidFill>
                  <a:srgbClr val="C00000"/>
                </a:solidFill>
                <a:latin typeface="Calibri"/>
                <a:cs typeface="Calibri"/>
              </a:rPr>
              <a:t>Etiology</a:t>
            </a:r>
            <a:endParaRPr lang="en-AU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n-AU" sz="32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lang="en-AU" sz="3200" b="1" u="sng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Pathogen:</a:t>
            </a:r>
            <a:r>
              <a:rPr lang="en-AU" sz="3200" b="1" u="sng" spc="24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lang="en-AU" sz="2800" u="none">
                <a:latin typeface="Calibri"/>
                <a:cs typeface="Calibri"/>
              </a:rPr>
              <a:t>Brucella</a:t>
            </a:r>
            <a:r>
              <a:rPr lang="en-AU" sz="2800" u="none" spc="-15">
                <a:latin typeface="Calibri"/>
                <a:cs typeface="Calibri"/>
              </a:rPr>
              <a:t> </a:t>
            </a:r>
            <a:r>
              <a:rPr lang="en-AU" sz="2800" u="none">
                <a:latin typeface="Calibri"/>
                <a:cs typeface="Calibri"/>
              </a:rPr>
              <a:t>spp.</a:t>
            </a:r>
            <a:r>
              <a:rPr lang="en-AU" sz="2800" u="none" spc="-20">
                <a:latin typeface="Calibri"/>
                <a:cs typeface="Calibri"/>
              </a:rPr>
              <a:t> </a:t>
            </a:r>
            <a:r>
              <a:rPr lang="en-AU" sz="2800" u="none">
                <a:latin typeface="Calibri"/>
                <a:cs typeface="Calibri"/>
              </a:rPr>
              <a:t>are</a:t>
            </a:r>
            <a:r>
              <a:rPr lang="en-AU" sz="2800" u="none" spc="-20">
                <a:latin typeface="Calibri"/>
                <a:cs typeface="Calibri"/>
              </a:rPr>
              <a:t> </a:t>
            </a:r>
            <a:r>
              <a:rPr lang="en-AU" sz="2800" u="none">
                <a:latin typeface="Calibri"/>
                <a:cs typeface="Calibri"/>
              </a:rPr>
              <a:t>facultative</a:t>
            </a:r>
            <a:r>
              <a:rPr lang="en-AU" sz="2800" u="none" spc="-25">
                <a:latin typeface="Calibri"/>
                <a:cs typeface="Calibri"/>
              </a:rPr>
              <a:t> </a:t>
            </a:r>
            <a:r>
              <a:rPr lang="en-AU" sz="2800" u="none" spc="-10">
                <a:latin typeface="Calibri"/>
                <a:cs typeface="Calibri"/>
              </a:rPr>
              <a:t>intracellular,</a:t>
            </a:r>
            <a:r>
              <a:rPr lang="en-AU" sz="2800" u="none" spc="-20">
                <a:latin typeface="Calibri"/>
                <a:cs typeface="Calibri"/>
              </a:rPr>
              <a:t> </a:t>
            </a:r>
            <a:r>
              <a:rPr lang="en-AU" sz="2800" u="none">
                <a:latin typeface="Calibri"/>
                <a:cs typeface="Calibri"/>
              </a:rPr>
              <a:t>gram-</a:t>
            </a:r>
            <a:r>
              <a:rPr lang="en-AU" sz="2800" u="none" spc="-10">
                <a:latin typeface="Calibri"/>
                <a:cs typeface="Calibri"/>
              </a:rPr>
              <a:t>negative,</a:t>
            </a:r>
            <a:r>
              <a:rPr lang="en-AU" sz="2800" u="none" spc="-25">
                <a:latin typeface="Calibri"/>
                <a:cs typeface="Calibri"/>
              </a:rPr>
              <a:t> </a:t>
            </a:r>
            <a:r>
              <a:rPr lang="en-AU" sz="2800" u="none">
                <a:latin typeface="Calibri"/>
                <a:cs typeface="Calibri"/>
              </a:rPr>
              <a:t>aerobic,</a:t>
            </a:r>
            <a:r>
              <a:rPr lang="en-AU" sz="2800" u="none" spc="-25">
                <a:latin typeface="Calibri"/>
                <a:cs typeface="Calibri"/>
              </a:rPr>
              <a:t> </a:t>
            </a:r>
            <a:r>
              <a:rPr lang="en-AU" sz="2800" u="none" spc="-10">
                <a:latin typeface="Calibri"/>
                <a:cs typeface="Calibri"/>
              </a:rPr>
              <a:t>coccobacilli.</a:t>
            </a:r>
            <a:endParaRPr lang="en-AU" sz="2800">
              <a:latin typeface="Calibri"/>
              <a:cs typeface="Calibri"/>
            </a:endParaRPr>
          </a:p>
          <a:p>
            <a:pPr marL="354965" indent="-172085">
              <a:lnSpc>
                <a:spcPct val="100000"/>
              </a:lnSpc>
              <a:spcBef>
                <a:spcPts val="965"/>
              </a:spcBef>
              <a:buSzPct val="85714"/>
              <a:buFont typeface="Verdana"/>
              <a:buChar char="-"/>
              <a:tabLst>
                <a:tab pos="354965" algn="l"/>
              </a:tabLst>
            </a:pPr>
            <a:r>
              <a:rPr lang="en-AU" sz="2800" b="1">
                <a:latin typeface="Calibri"/>
                <a:cs typeface="Calibri"/>
              </a:rPr>
              <a:t>Brucella</a:t>
            </a:r>
            <a:r>
              <a:rPr lang="en-AU" sz="2800" b="1" spc="-45">
                <a:latin typeface="Calibri"/>
                <a:cs typeface="Calibri"/>
              </a:rPr>
              <a:t> </a:t>
            </a:r>
            <a:r>
              <a:rPr lang="en-AU" sz="2800" b="1">
                <a:latin typeface="Calibri"/>
                <a:cs typeface="Calibri"/>
              </a:rPr>
              <a:t>melitensis</a:t>
            </a:r>
            <a:r>
              <a:rPr lang="en-AU" sz="2800">
                <a:latin typeface="Calibri"/>
                <a:cs typeface="Calibri"/>
              </a:rPr>
              <a:t>:</a:t>
            </a:r>
            <a:r>
              <a:rPr lang="en-AU" sz="2800" spc="-5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mainly</a:t>
            </a:r>
            <a:r>
              <a:rPr lang="en-AU" sz="2800" spc="-4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affects</a:t>
            </a:r>
            <a:r>
              <a:rPr lang="en-AU" sz="2800" spc="-4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sheep,</a:t>
            </a:r>
            <a:r>
              <a:rPr lang="en-AU" sz="2800" spc="-4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goats,</a:t>
            </a:r>
            <a:r>
              <a:rPr lang="en-AU" sz="2800" spc="-4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and</a:t>
            </a:r>
            <a:r>
              <a:rPr lang="en-AU" sz="2800" spc="-5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camels</a:t>
            </a:r>
            <a:r>
              <a:rPr lang="en-AU" sz="2800" spc="-4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→</a:t>
            </a:r>
            <a:r>
              <a:rPr lang="en-AU" sz="2800" spc="-3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Malta</a:t>
            </a:r>
            <a:r>
              <a:rPr lang="en-AU" sz="2800" spc="-45">
                <a:latin typeface="Calibri"/>
                <a:cs typeface="Calibri"/>
              </a:rPr>
              <a:t> </a:t>
            </a:r>
            <a:r>
              <a:rPr lang="en-AU" sz="2800" spc="-10">
                <a:latin typeface="Calibri"/>
                <a:cs typeface="Calibri"/>
              </a:rPr>
              <a:t>fever</a:t>
            </a:r>
            <a:endParaRPr lang="en-AU" sz="2800">
              <a:latin typeface="Calibri"/>
              <a:cs typeface="Calibri"/>
            </a:endParaRPr>
          </a:p>
          <a:p>
            <a:pPr marL="354965" indent="-172085">
              <a:lnSpc>
                <a:spcPct val="100000"/>
              </a:lnSpc>
              <a:spcBef>
                <a:spcPts val="890"/>
              </a:spcBef>
              <a:buSzPct val="85714"/>
              <a:buFont typeface="Verdana"/>
              <a:buChar char="-"/>
              <a:tabLst>
                <a:tab pos="354965" algn="l"/>
              </a:tabLst>
            </a:pPr>
            <a:r>
              <a:rPr lang="en-AU" sz="2800" b="1">
                <a:latin typeface="Calibri"/>
                <a:cs typeface="Calibri"/>
              </a:rPr>
              <a:t>Brucella</a:t>
            </a:r>
            <a:r>
              <a:rPr lang="en-AU" sz="2800" b="1" spc="-40">
                <a:latin typeface="Calibri"/>
                <a:cs typeface="Calibri"/>
              </a:rPr>
              <a:t> </a:t>
            </a:r>
            <a:r>
              <a:rPr lang="en-AU" sz="2800" b="1">
                <a:latin typeface="Calibri"/>
                <a:cs typeface="Calibri"/>
              </a:rPr>
              <a:t>abortus</a:t>
            </a:r>
            <a:r>
              <a:rPr lang="en-AU" sz="2800">
                <a:latin typeface="Calibri"/>
                <a:cs typeface="Calibri"/>
              </a:rPr>
              <a:t>:</a:t>
            </a:r>
            <a:r>
              <a:rPr lang="en-AU" sz="2800" spc="-4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mainly</a:t>
            </a:r>
            <a:r>
              <a:rPr lang="en-AU" sz="2800" spc="-3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affects</a:t>
            </a:r>
            <a:r>
              <a:rPr lang="en-AU" sz="2800" spc="-4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cattle,</a:t>
            </a:r>
            <a:r>
              <a:rPr lang="en-AU" sz="2800" spc="-4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but</a:t>
            </a:r>
            <a:r>
              <a:rPr lang="en-AU" sz="2800" spc="-4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also</a:t>
            </a:r>
            <a:r>
              <a:rPr lang="en-AU" sz="2800" spc="-3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bison,</a:t>
            </a:r>
            <a:r>
              <a:rPr lang="en-AU" sz="2800" spc="-4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deer,</a:t>
            </a:r>
            <a:r>
              <a:rPr lang="en-AU" sz="2800" spc="-3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and</a:t>
            </a:r>
            <a:r>
              <a:rPr lang="en-AU" sz="2800" spc="-5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elk</a:t>
            </a:r>
            <a:r>
              <a:rPr lang="en-AU" sz="2800" spc="-4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→</a:t>
            </a:r>
            <a:r>
              <a:rPr lang="en-AU" sz="2800" spc="-3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Bang</a:t>
            </a:r>
            <a:r>
              <a:rPr lang="en-AU" sz="2800" spc="-45">
                <a:latin typeface="Calibri"/>
                <a:cs typeface="Calibri"/>
              </a:rPr>
              <a:t> </a:t>
            </a:r>
            <a:r>
              <a:rPr lang="en-AU" sz="2800" spc="-10">
                <a:latin typeface="Calibri"/>
                <a:cs typeface="Calibri"/>
              </a:rPr>
              <a:t>disease</a:t>
            </a:r>
            <a:endParaRPr lang="en-AU" sz="2800">
              <a:latin typeface="Calibri"/>
              <a:cs typeface="Calibri"/>
            </a:endParaRPr>
          </a:p>
          <a:p>
            <a:pPr marL="354965" indent="-172085">
              <a:lnSpc>
                <a:spcPct val="100000"/>
              </a:lnSpc>
              <a:spcBef>
                <a:spcPts val="885"/>
              </a:spcBef>
              <a:buSzPct val="85714"/>
              <a:buFont typeface="Verdana"/>
              <a:buChar char="-"/>
              <a:tabLst>
                <a:tab pos="354965" algn="l"/>
              </a:tabLst>
            </a:pPr>
            <a:r>
              <a:rPr lang="en-AU" sz="2800" b="1">
                <a:latin typeface="Calibri"/>
                <a:cs typeface="Calibri"/>
              </a:rPr>
              <a:t>Brucella</a:t>
            </a:r>
            <a:r>
              <a:rPr lang="en-AU" sz="2800" b="1" spc="-45">
                <a:latin typeface="Calibri"/>
                <a:cs typeface="Calibri"/>
              </a:rPr>
              <a:t> </a:t>
            </a:r>
            <a:r>
              <a:rPr lang="en-AU" sz="2800" b="1">
                <a:latin typeface="Calibri"/>
                <a:cs typeface="Calibri"/>
              </a:rPr>
              <a:t>suis</a:t>
            </a:r>
            <a:r>
              <a:rPr lang="en-AU" sz="2800">
                <a:latin typeface="Calibri"/>
                <a:cs typeface="Calibri"/>
              </a:rPr>
              <a:t>:</a:t>
            </a:r>
            <a:r>
              <a:rPr lang="en-AU" sz="2800" spc="-5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mainly</a:t>
            </a:r>
            <a:r>
              <a:rPr lang="en-AU" sz="2800" spc="-5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affects</a:t>
            </a:r>
            <a:r>
              <a:rPr lang="en-AU" sz="2800" spc="-4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(feral</a:t>
            </a:r>
            <a:r>
              <a:rPr lang="en-AU" sz="2800" spc="-4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and</a:t>
            </a:r>
            <a:r>
              <a:rPr lang="en-AU" sz="2800" spc="-5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domestic)</a:t>
            </a:r>
            <a:r>
              <a:rPr lang="en-AU" sz="2800" spc="-5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pigs</a:t>
            </a:r>
            <a:r>
              <a:rPr lang="en-AU" sz="2800" spc="-4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and</a:t>
            </a:r>
            <a:r>
              <a:rPr lang="en-AU" sz="2800" spc="-40">
                <a:latin typeface="Calibri"/>
                <a:cs typeface="Calibri"/>
              </a:rPr>
              <a:t> </a:t>
            </a:r>
            <a:r>
              <a:rPr lang="en-AU" sz="2800" spc="-10">
                <a:latin typeface="Calibri"/>
                <a:cs typeface="Calibri"/>
              </a:rPr>
              <a:t>reindeer</a:t>
            </a:r>
            <a:endParaRPr lang="en-AU" sz="2800">
              <a:latin typeface="Calibri"/>
              <a:cs typeface="Calibri"/>
            </a:endParaRPr>
          </a:p>
          <a:p>
            <a:pPr marL="354965" indent="-172085">
              <a:lnSpc>
                <a:spcPct val="100000"/>
              </a:lnSpc>
              <a:spcBef>
                <a:spcPts val="880"/>
              </a:spcBef>
              <a:buSzPct val="85714"/>
              <a:buFont typeface="Verdana"/>
              <a:buChar char="-"/>
              <a:tabLst>
                <a:tab pos="354965" algn="l"/>
              </a:tabLst>
            </a:pPr>
            <a:r>
              <a:rPr lang="en-AU" sz="2800" b="1">
                <a:latin typeface="Calibri"/>
                <a:cs typeface="Calibri"/>
              </a:rPr>
              <a:t>Brucella</a:t>
            </a:r>
            <a:r>
              <a:rPr lang="en-AU" sz="2800" b="1" spc="-45">
                <a:latin typeface="Calibri"/>
                <a:cs typeface="Calibri"/>
              </a:rPr>
              <a:t> </a:t>
            </a:r>
            <a:r>
              <a:rPr lang="en-AU" sz="2800" b="1">
                <a:latin typeface="Calibri"/>
                <a:cs typeface="Calibri"/>
              </a:rPr>
              <a:t>canis</a:t>
            </a:r>
            <a:r>
              <a:rPr lang="en-AU" sz="2800">
                <a:latin typeface="Calibri"/>
                <a:cs typeface="Calibri"/>
              </a:rPr>
              <a:t>:</a:t>
            </a:r>
            <a:r>
              <a:rPr lang="en-AU" sz="2800" spc="-4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affects</a:t>
            </a:r>
            <a:r>
              <a:rPr lang="en-AU" sz="2800" spc="-45">
                <a:latin typeface="Calibri"/>
                <a:cs typeface="Calibri"/>
              </a:rPr>
              <a:t> </a:t>
            </a:r>
            <a:r>
              <a:rPr lang="en-AU" sz="2800" spc="-20">
                <a:latin typeface="Calibri"/>
                <a:cs typeface="Calibri"/>
              </a:rPr>
              <a:t>dogs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28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7782" y="2005160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Clinical Features</a:t>
            </a:r>
            <a:br>
              <a:rPr lang="en-US" sz="5400" dirty="0">
                <a:solidFill>
                  <a:srgbClr val="FF0000"/>
                </a:solidFill>
              </a:rPr>
            </a:br>
            <a:br>
              <a:rPr lang="en-US" sz="5400" dirty="0">
                <a:solidFill>
                  <a:srgbClr val="FF0000"/>
                </a:solidFill>
              </a:rPr>
            </a:br>
            <a:br>
              <a:rPr lang="en-US" sz="3200" dirty="0"/>
            </a:br>
            <a:r>
              <a:rPr lang="en-US" sz="3200" dirty="0"/>
              <a:t> * Incubation period: 6–30 days (most commonly 7–14 days)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* Typhoid fever is a systemic disease and it is not limited to the gastrointestinal system.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*Typhoid fever must always be considered in cases of persistent fever of unknown origin and a history of travel to an endemic region.</a:t>
            </a:r>
          </a:p>
        </p:txBody>
      </p:sp>
    </p:spTree>
    <p:extLst>
      <p:ext uri="{BB962C8B-B14F-4D97-AF65-F5344CB8AC3E}">
        <p14:creationId xmlns:p14="http://schemas.microsoft.com/office/powerpoint/2010/main" val="1949752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0158" y="379829"/>
            <a:ext cx="7383682" cy="112995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 Progression of Illness 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39149" y="1533377"/>
          <a:ext cx="11648050" cy="50315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7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016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Week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Body temperature rises gradually.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Relative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bradycardia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–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Constipation or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diarrhe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8628">
                <a:tc>
                  <a:txBody>
                    <a:bodyPr/>
                    <a:lstStyle/>
                    <a:p>
                      <a:endParaRPr lang="en-US" sz="3600" dirty="0"/>
                    </a:p>
                    <a:p>
                      <a:r>
                        <a:rPr lang="en-US" sz="3600" b="1" baseline="0" dirty="0"/>
                        <a:t>      </a:t>
                      </a:r>
                      <a:r>
                        <a:rPr lang="en-US" sz="3600" b="1" dirty="0"/>
                        <a:t>Week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800" b="1" dirty="0"/>
                        <a:t>Persistent fever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b="1" dirty="0"/>
                        <a:t>- </a:t>
                      </a: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Rose-colored spots</a:t>
                      </a:r>
                      <a:r>
                        <a:rPr lang="en-US" sz="1800" b="1" dirty="0"/>
                        <a:t>; rose-colored </a:t>
                      </a:r>
                      <a:r>
                        <a:rPr lang="en-US" sz="1800" b="1" dirty="0" err="1"/>
                        <a:t>exanthem</a:t>
                      </a:r>
                      <a:r>
                        <a:rPr lang="en-US" sz="1800" b="1" dirty="0"/>
                        <a:t> that appears on the lower chest and abdomen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b="1" dirty="0"/>
                        <a:t>- abdominal pain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b="1" dirty="0"/>
                        <a:t>- </a:t>
                      </a: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Yellow-green diarrhea</a:t>
                      </a:r>
                      <a:r>
                        <a:rPr lang="en-US" sz="1800" b="1" dirty="0"/>
                        <a:t>; </a:t>
                      </a:r>
                      <a:r>
                        <a:rPr lang="en-US" sz="1800" b="1" dirty="0" err="1"/>
                        <a:t>obstipation</a:t>
                      </a:r>
                      <a:r>
                        <a:rPr lang="en-US" sz="1800" b="1" dirty="0"/>
                        <a:t> and bowel obstruction (as a result of swollen </a:t>
                      </a:r>
                      <a:r>
                        <a:rPr lang="en-US" sz="1800" b="1" dirty="0" err="1"/>
                        <a:t>Peyer</a:t>
                      </a:r>
                      <a:r>
                        <a:rPr lang="en-US" sz="1800" b="1" dirty="0"/>
                        <a:t> patches in the ileum)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b="1" dirty="0"/>
                        <a:t> - Neurological symptoms (delirium, 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757">
                <a:tc>
                  <a:txBody>
                    <a:bodyPr/>
                    <a:lstStyle/>
                    <a:p>
                      <a:endParaRPr lang="en-US" sz="3600" b="1" dirty="0"/>
                    </a:p>
                    <a:p>
                      <a:r>
                        <a:rPr lang="en-US" sz="3600" b="1" dirty="0"/>
                        <a:t>      Week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n-US" sz="1800" b="1" dirty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b="1" dirty="0"/>
                        <a:t>Gastrointestinal ulceration with bleeding and perforation 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b="1" dirty="0" err="1"/>
                        <a:t>Hepatosplenomegaly</a:t>
                      </a:r>
                      <a:r>
                        <a:rPr lang="en-US" sz="1800" b="1" dirty="0"/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b="1" dirty="0"/>
                        <a:t>- In rare cases: sepsis, meningitis, </a:t>
                      </a:r>
                      <a:r>
                        <a:rPr lang="en-US" sz="1800" b="1" dirty="0" err="1"/>
                        <a:t>myocarditis</a:t>
                      </a:r>
                      <a:r>
                        <a:rPr lang="en-US" sz="1800" b="1" dirty="0"/>
                        <a:t>, and renal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326444"/>
            <a:ext cx="10515600" cy="3236031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Diagnosis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AU" sz="2000" b="1" i="0" dirty="0">
                <a:effectLst/>
                <a:latin typeface="Helvetica" pitchFamily="2" charset="0"/>
              </a:rPr>
              <a:t>Blood cultures are positive in 40%-80%.</a:t>
            </a:r>
            <a:br>
              <a:rPr lang="ar-SA" sz="2000" b="1" i="0" dirty="0">
                <a:effectLst/>
                <a:latin typeface="Helvetica" pitchFamily="2" charset="0"/>
              </a:rPr>
            </a:br>
            <a:br>
              <a:rPr lang="en-AU" sz="2000" b="1" dirty="0">
                <a:effectLst/>
                <a:latin typeface="Helvetica" pitchFamily="2" charset="0"/>
              </a:rPr>
            </a:br>
            <a:r>
              <a:rPr lang="en-AU" sz="2000" b="1" i="0" dirty="0">
                <a:effectLst/>
                <a:latin typeface="Helvetica" pitchFamily="2" charset="0"/>
              </a:rPr>
              <a:t>Stool culture positivity is 30%-40%.</a:t>
            </a:r>
            <a:br>
              <a:rPr lang="ar-SA" sz="2000" b="1" i="0" dirty="0">
                <a:effectLst/>
                <a:latin typeface="Helvetica" pitchFamily="2" charset="0"/>
              </a:rPr>
            </a:br>
            <a:br>
              <a:rPr lang="en-AU" sz="2000" b="1" dirty="0">
                <a:effectLst/>
                <a:latin typeface="Helvetica" pitchFamily="2" charset="0"/>
              </a:rPr>
            </a:br>
            <a:r>
              <a:rPr lang="en-AU" sz="2000" b="1" i="0" dirty="0">
                <a:effectLst/>
                <a:latin typeface="Helvetica" pitchFamily="2" charset="0"/>
              </a:rPr>
              <a:t>Bone marrow may have additional yield &gt;90% in more complicated cases or if unresponsive to treatment and can remain positive for &gt;5 days after antibiotic initiation.</a:t>
            </a:r>
            <a:br>
              <a:rPr lang="ar-SA" sz="2000" b="1" i="0" dirty="0">
                <a:effectLst/>
                <a:latin typeface="Helvetica" pitchFamily="2" charset="0"/>
              </a:rPr>
            </a:br>
            <a:br>
              <a:rPr lang="en-AU" sz="2000" b="1" dirty="0">
                <a:effectLst/>
                <a:latin typeface="Helvetica" pitchFamily="2" charset="0"/>
              </a:rPr>
            </a:br>
            <a:r>
              <a:rPr lang="en-AU" sz="2000" b="1" i="0" dirty="0">
                <a:effectLst/>
                <a:latin typeface="Helvetica" pitchFamily="2" charset="0"/>
              </a:rPr>
              <a:t>Serology using the </a:t>
            </a:r>
            <a:r>
              <a:rPr lang="en-AU" sz="2000" b="1" i="0" dirty="0" err="1">
                <a:effectLst/>
                <a:latin typeface="Helvetica" pitchFamily="2" charset="0"/>
              </a:rPr>
              <a:t>Widal</a:t>
            </a:r>
            <a:r>
              <a:rPr lang="en-AU" sz="2000" b="1" i="0" dirty="0">
                <a:effectLst/>
                <a:latin typeface="Helvetica" pitchFamily="2" charset="0"/>
              </a:rPr>
              <a:t> test which detects anti-S. </a:t>
            </a:r>
            <a:r>
              <a:rPr lang="en-AU" sz="2000" b="1" i="0" dirty="0" err="1">
                <a:effectLst/>
                <a:latin typeface="Helvetica" pitchFamily="2" charset="0"/>
              </a:rPr>
              <a:t>Typhi</a:t>
            </a:r>
            <a:r>
              <a:rPr lang="en-AU" sz="2000" b="1" i="0" dirty="0">
                <a:effectLst/>
                <a:latin typeface="Helvetica" pitchFamily="2" charset="0"/>
              </a:rPr>
              <a:t> antibodies requires an acute and convalescent sample to demonstrate a 4-fold rise and has limited utility.</a:t>
            </a:r>
            <a:br>
              <a:rPr lang="ar-SA" sz="2000" b="1" i="0" dirty="0">
                <a:effectLst/>
                <a:latin typeface="Helvetica" pitchFamily="2" charset="0"/>
              </a:rPr>
            </a:br>
            <a:br>
              <a:rPr lang="en-AU" sz="2000" b="1" dirty="0">
                <a:effectLst/>
                <a:latin typeface="Helvetica" pitchFamily="2" charset="0"/>
              </a:rPr>
            </a:br>
            <a:br>
              <a:rPr lang="en-US" sz="2800" dirty="0"/>
            </a:br>
            <a:r>
              <a:rPr lang="en-US" sz="2800" dirty="0"/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23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08901" y="1397001"/>
            <a:ext cx="13008123" cy="3528924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Treatment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AU" sz="2200" b="1" i="0" dirty="0">
                <a:effectLst/>
                <a:latin typeface="Helvetica" pitchFamily="2" charset="0"/>
              </a:rPr>
              <a:t>Ciprofloxacin 500 mg PO q12h</a:t>
            </a:r>
            <a:br>
              <a:rPr lang="en-AU" sz="2200" b="1" dirty="0">
                <a:effectLst/>
                <a:latin typeface="Helvetica" pitchFamily="2" charset="0"/>
              </a:rPr>
            </a:br>
            <a:r>
              <a:rPr lang="en-AU" sz="2200" b="1" i="0" dirty="0">
                <a:effectLst/>
                <a:latin typeface="Helvetica" pitchFamily="2" charset="0"/>
              </a:rPr>
              <a:t>OR</a:t>
            </a:r>
            <a:br>
              <a:rPr lang="en-AU" sz="2200" b="1" dirty="0">
                <a:effectLst/>
                <a:latin typeface="Helvetica" pitchFamily="2" charset="0"/>
              </a:rPr>
            </a:br>
            <a:r>
              <a:rPr lang="en-AU" sz="2200" b="1" i="0" dirty="0" err="1">
                <a:effectLst/>
                <a:latin typeface="Helvetica" pitchFamily="2" charset="0"/>
              </a:rPr>
              <a:t>Ceftriaxone</a:t>
            </a:r>
            <a:r>
              <a:rPr lang="en-AU" sz="2200" b="1" i="0" dirty="0">
                <a:effectLst/>
                <a:latin typeface="Helvetica" pitchFamily="2" charset="0"/>
              </a:rPr>
              <a:t> 2 g IV q24h</a:t>
            </a:r>
            <a:br>
              <a:rPr lang="en-AU" sz="2200" b="1" dirty="0">
                <a:effectLst/>
                <a:latin typeface="Helvetica" pitchFamily="2" charset="0"/>
              </a:rPr>
            </a:br>
            <a:r>
              <a:rPr lang="en-AU" sz="2200" b="1" i="0" dirty="0">
                <a:effectLst/>
                <a:latin typeface="Helvetica" pitchFamily="2" charset="0"/>
              </a:rPr>
              <a:t>10-14 days</a:t>
            </a:r>
            <a:br>
              <a:rPr lang="en-AU" sz="2200" b="1" dirty="0">
                <a:effectLst/>
                <a:latin typeface="Helvetica" pitchFamily="2" charset="0"/>
              </a:rPr>
            </a:br>
            <a:r>
              <a:rPr lang="en-AU" sz="2200" b="1" i="0" dirty="0">
                <a:effectLst/>
                <a:latin typeface="Helvetica" pitchFamily="2" charset="0"/>
              </a:rPr>
              <a:t>or</a:t>
            </a:r>
            <a:br>
              <a:rPr lang="en-AU" sz="2200" b="1" dirty="0">
                <a:effectLst/>
                <a:latin typeface="Helvetica" pitchFamily="2" charset="0"/>
              </a:rPr>
            </a:br>
            <a:r>
              <a:rPr lang="en-AU" sz="2200" b="1" i="0" dirty="0">
                <a:effectLst/>
                <a:latin typeface="Helvetica" pitchFamily="2" charset="0"/>
              </a:rPr>
              <a:t>Azithromycin 20mg/kg/day oral dose once daily (maximum 1gm/day) PO x 7 days</a:t>
            </a:r>
            <a:br>
              <a:rPr lang="en-AU" sz="2200" b="1" dirty="0">
                <a:effectLst/>
                <a:latin typeface="Helvetica" pitchFamily="2" charset="0"/>
              </a:rPr>
            </a:br>
            <a:r>
              <a:rPr lang="en-AU" sz="2200" b="1" i="0" dirty="0">
                <a:effectLst/>
                <a:latin typeface="Helvetica" pitchFamily="2" charset="0"/>
              </a:rPr>
              <a:t>Delay in therapy increases risk of death</a:t>
            </a:r>
            <a:br>
              <a:rPr lang="en-AU" sz="2200" b="1" dirty="0">
                <a:effectLst/>
                <a:latin typeface="Helvetica" pitchFamily="2" charset="0"/>
              </a:rPr>
            </a:br>
            <a:br>
              <a:rPr lang="en-US" sz="2800" dirty="0"/>
            </a:br>
            <a:br>
              <a:rPr lang="en-US" sz="2800" dirty="0"/>
            </a:b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3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43161-D21C-5151-ED73-ECF3E7C2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3" y="98779"/>
            <a:ext cx="10515600" cy="1824742"/>
          </a:xfrm>
        </p:spPr>
        <p:txBody>
          <a:bodyPr>
            <a:normAutofit fontScale="90000"/>
          </a:bodyPr>
          <a:lstStyle/>
          <a:p>
            <a:r>
              <a:rPr lang="en-AU" b="0" i="0" dirty="0">
                <a:effectLst/>
                <a:latin typeface="Helvetica" pitchFamily="2" charset="0"/>
              </a:rPr>
              <a:t>Complications of typhoid fever</a:t>
            </a:r>
            <a:br>
              <a:rPr lang="en-AU" dirty="0"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62C4E-F6ED-3D1B-F87A-2251A0F8F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183" y="1284111"/>
            <a:ext cx="11108267" cy="4805539"/>
          </a:xfrm>
        </p:spPr>
        <p:txBody>
          <a:bodyPr>
            <a:normAutofit lnSpcReduction="10000"/>
          </a:bodyPr>
          <a:lstStyle/>
          <a:p>
            <a:r>
              <a:rPr lang="en-AU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If typhoid is left untreated, you're at risk for severe complications, including:</a:t>
            </a:r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r>
              <a:rPr lang="en-AU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﻿﻿Internal bleeding.</a:t>
            </a:r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r>
              <a:rPr lang="en-AU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﻿﻿Intestinal perforation (a hole in your intestines).</a:t>
            </a:r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r>
              <a:rPr lang="en-AU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﻿﻿Swollen or burst gallbladder.</a:t>
            </a:r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r>
              <a:rPr lang="en-AU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﻿﻿Neurological (brain) symptoms, including confusion, delirium and seizures.</a:t>
            </a:r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r>
              <a:rPr lang="en-AU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﻿﻿Swelling around your brain (meningitis).</a:t>
            </a:r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r>
              <a:rPr lang="en-AU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﻿﻿Bronchitis, pneumonia or other respiratory issues.</a:t>
            </a:r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r>
              <a:rPr lang="en-AU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﻿﻿Bone inflammation (osteomyelitis).</a:t>
            </a:r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r>
              <a:rPr lang="en-AU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﻿﻿Heart inflammation.</a:t>
            </a:r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r>
              <a:rPr lang="en-AU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﻿﻿Kidney failure.</a:t>
            </a:r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r>
              <a:rPr lang="en-AU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﻿﻿Miscarriage.</a:t>
            </a:r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3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6DE18-9237-B1FD-0BB3-1B737A4F5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127000">
              <a:lnSpc>
                <a:spcPct val="100000"/>
              </a:lnSpc>
            </a:pPr>
            <a:r>
              <a:rPr lang="en-AU" sz="32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Transmission:</a:t>
            </a:r>
            <a:r>
              <a:rPr lang="en-AU" sz="3200" b="1" u="none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en-AU" sz="2800" u="none" spc="-10" dirty="0">
                <a:latin typeface="Calibri"/>
                <a:cs typeface="Calibri"/>
              </a:rPr>
              <a:t>zoonotic</a:t>
            </a:r>
            <a:endParaRPr lang="en-AU" sz="2800" dirty="0">
              <a:latin typeface="Calibri"/>
              <a:cs typeface="Calibri"/>
            </a:endParaRPr>
          </a:p>
          <a:p>
            <a:pPr marL="354965" indent="-172085">
              <a:lnSpc>
                <a:spcPct val="100000"/>
              </a:lnSpc>
              <a:spcBef>
                <a:spcPts val="965"/>
              </a:spcBef>
              <a:buSzPct val="85714"/>
              <a:buFont typeface="Verdana"/>
              <a:buChar char="-"/>
              <a:tabLst>
                <a:tab pos="354965" algn="l"/>
              </a:tabLst>
            </a:pPr>
            <a:r>
              <a:rPr lang="en-AU" sz="2800" dirty="0">
                <a:latin typeface="Calibri"/>
                <a:cs typeface="Calibri"/>
              </a:rPr>
              <a:t>Contaminated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food,</a:t>
            </a:r>
            <a:r>
              <a:rPr lang="en-AU" sz="2800" spc="-3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esp.</a:t>
            </a:r>
            <a:r>
              <a:rPr lang="en-AU" sz="2800" spc="-2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raw</a:t>
            </a:r>
            <a:r>
              <a:rPr lang="en-AU" sz="2800" spc="-3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meat,</a:t>
            </a:r>
            <a:r>
              <a:rPr lang="en-AU" sz="2800" spc="-30" dirty="0">
                <a:latin typeface="Calibri"/>
                <a:cs typeface="Calibri"/>
              </a:rPr>
              <a:t> </a:t>
            </a:r>
            <a:r>
              <a:rPr lang="en-AU" sz="2800" spc="-10" dirty="0" err="1">
                <a:latin typeface="Calibri"/>
                <a:cs typeface="Calibri"/>
              </a:rPr>
              <a:t>unpasteurized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dairy</a:t>
            </a:r>
            <a:r>
              <a:rPr lang="en-AU" sz="2800" spc="-20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products</a:t>
            </a:r>
            <a:endParaRPr lang="en-AU" sz="2800" dirty="0">
              <a:latin typeface="Calibri"/>
              <a:cs typeface="Calibri"/>
            </a:endParaRPr>
          </a:p>
          <a:p>
            <a:pPr marL="354965" indent="-172085">
              <a:lnSpc>
                <a:spcPct val="100000"/>
              </a:lnSpc>
              <a:spcBef>
                <a:spcPts val="890"/>
              </a:spcBef>
              <a:buSzPct val="85714"/>
              <a:buFont typeface="Verdana"/>
              <a:buChar char="-"/>
              <a:tabLst>
                <a:tab pos="354965" algn="l"/>
              </a:tabLst>
            </a:pPr>
            <a:r>
              <a:rPr lang="en-AU" sz="2800" dirty="0">
                <a:latin typeface="Calibri"/>
                <a:cs typeface="Calibri"/>
              </a:rPr>
              <a:t>Contact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with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infected</a:t>
            </a:r>
            <a:r>
              <a:rPr lang="en-AU" sz="2800" spc="-25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animals</a:t>
            </a:r>
            <a:endParaRPr lang="en-AU" sz="2800" dirty="0">
              <a:latin typeface="Calibri"/>
              <a:cs typeface="Calibri"/>
            </a:endParaRPr>
          </a:p>
          <a:p>
            <a:pPr marL="354965" indent="-172085">
              <a:lnSpc>
                <a:spcPct val="100000"/>
              </a:lnSpc>
              <a:spcBef>
                <a:spcPts val="875"/>
              </a:spcBef>
              <a:buSzPct val="85714"/>
              <a:buFont typeface="Verdana"/>
              <a:buChar char="-"/>
              <a:tabLst>
                <a:tab pos="354965" algn="l"/>
              </a:tabLst>
            </a:pPr>
            <a:r>
              <a:rPr lang="en-AU" sz="2800" dirty="0">
                <a:latin typeface="Calibri"/>
                <a:cs typeface="Calibri"/>
              </a:rPr>
              <a:t>Exposure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to</a:t>
            </a:r>
            <a:r>
              <a:rPr lang="en-AU" sz="2800" spc="-25" dirty="0">
                <a:latin typeface="Calibri"/>
                <a:cs typeface="Calibri"/>
              </a:rPr>
              <a:t> </a:t>
            </a:r>
            <a:r>
              <a:rPr lang="en-AU" sz="2800" spc="-10" dirty="0" err="1">
                <a:latin typeface="Calibri"/>
                <a:cs typeface="Calibri"/>
              </a:rPr>
              <a:t>aerosolized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6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7CD8-22CB-4CD3-CC15-09AF72FBE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180"/>
            <a:ext cx="10515600" cy="4351338"/>
          </a:xfrm>
        </p:spPr>
        <p:txBody>
          <a:bodyPr>
            <a:normAutofit fontScale="92500"/>
          </a:bodyPr>
          <a:lstStyle/>
          <a:p>
            <a:pPr marL="121920">
              <a:lnSpc>
                <a:spcPct val="100000"/>
              </a:lnSpc>
              <a:spcBef>
                <a:spcPts val="875"/>
              </a:spcBef>
            </a:pPr>
            <a:r>
              <a:rPr lang="en-AU" sz="32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Risk</a:t>
            </a:r>
            <a:r>
              <a:rPr lang="en-AU" sz="32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lang="en-AU" sz="32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Factors</a:t>
            </a:r>
            <a:r>
              <a:rPr lang="en-AU" sz="3200" u="none" spc="-10" dirty="0">
                <a:latin typeface="Calibri"/>
                <a:cs typeface="Calibri"/>
              </a:rPr>
              <a:t>:</a:t>
            </a:r>
            <a:endParaRPr lang="en-AU" sz="3200" dirty="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965"/>
              </a:spcBef>
            </a:pPr>
            <a:r>
              <a:rPr lang="en-AU" sz="2800" spc="-10" dirty="0">
                <a:latin typeface="Calibri"/>
                <a:cs typeface="Calibri"/>
              </a:rPr>
              <a:t>occupational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or</a:t>
            </a:r>
            <a:r>
              <a:rPr lang="en-AU" sz="2800" spc="-3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recreational</a:t>
            </a:r>
            <a:r>
              <a:rPr lang="en-AU" sz="2800" spc="-3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exposure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to</a:t>
            </a:r>
            <a:r>
              <a:rPr lang="en-AU" sz="2800" spc="-4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infected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animals</a:t>
            </a:r>
            <a:r>
              <a:rPr lang="en-AU" sz="2800" spc="-2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and</a:t>
            </a:r>
            <a:r>
              <a:rPr lang="en-AU" sz="2800" spc="-2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animal</a:t>
            </a:r>
            <a:r>
              <a:rPr lang="en-AU" sz="2800" spc="-30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products</a:t>
            </a:r>
            <a:endParaRPr lang="en-AU" sz="2800" dirty="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875"/>
              </a:spcBef>
            </a:pPr>
            <a:r>
              <a:rPr lang="en-AU" sz="2800" dirty="0">
                <a:latin typeface="Calibri"/>
                <a:cs typeface="Calibri"/>
              </a:rPr>
              <a:t>(e.g.,</a:t>
            </a:r>
            <a:r>
              <a:rPr lang="en-AU" sz="2800" spc="-1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farmers,</a:t>
            </a:r>
            <a:r>
              <a:rPr lang="en-AU" sz="2800" spc="-10" dirty="0">
                <a:latin typeface="Calibri"/>
                <a:cs typeface="Calibri"/>
              </a:rPr>
              <a:t> veterinarians, </a:t>
            </a:r>
            <a:r>
              <a:rPr lang="en-AU" sz="2800" dirty="0">
                <a:latin typeface="Calibri"/>
                <a:cs typeface="Calibri"/>
              </a:rPr>
              <a:t>hunters,</a:t>
            </a:r>
            <a:r>
              <a:rPr lang="en-AU" sz="2800" spc="-5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slaughterhouse </a:t>
            </a:r>
            <a:r>
              <a:rPr lang="en-AU" sz="2800" dirty="0">
                <a:latin typeface="Calibri"/>
                <a:cs typeface="Calibri"/>
              </a:rPr>
              <a:t>workers,</a:t>
            </a:r>
            <a:r>
              <a:rPr lang="en-AU" sz="2800" spc="-5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laboratory</a:t>
            </a:r>
            <a:r>
              <a:rPr lang="en-AU" sz="2800" spc="-5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personnel)</a:t>
            </a:r>
            <a:endParaRPr lang="en-GB" sz="2800" spc="-10" dirty="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lang="en-AU" sz="32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Pathophysiology</a:t>
            </a:r>
            <a:r>
              <a:rPr lang="en-AU" sz="2800" u="none" spc="-10" dirty="0">
                <a:latin typeface="Calibri"/>
                <a:cs typeface="Calibri"/>
              </a:rPr>
              <a:t>:</a:t>
            </a:r>
            <a:endParaRPr lang="en-AU" sz="2800" dirty="0">
              <a:latin typeface="Calibri"/>
              <a:cs typeface="Calibri"/>
            </a:endParaRPr>
          </a:p>
          <a:p>
            <a:pPr marL="127000" marR="589280" indent="39370">
              <a:lnSpc>
                <a:spcPct val="152900"/>
              </a:lnSpc>
              <a:spcBef>
                <a:spcPts val="75"/>
              </a:spcBef>
            </a:pPr>
            <a:r>
              <a:rPr lang="en-AU" sz="2800" dirty="0" err="1">
                <a:latin typeface="Calibri"/>
                <a:cs typeface="Calibri"/>
              </a:rPr>
              <a:t>Brucella</a:t>
            </a:r>
            <a:r>
              <a:rPr lang="en-AU" sz="2800" spc="-45" dirty="0">
                <a:latin typeface="Calibri"/>
                <a:cs typeface="Calibri"/>
              </a:rPr>
              <a:t> </a:t>
            </a:r>
            <a:r>
              <a:rPr lang="en-AU" sz="2800" dirty="0" err="1">
                <a:latin typeface="Calibri"/>
                <a:cs typeface="Calibri"/>
              </a:rPr>
              <a:t>spp</a:t>
            </a:r>
            <a:r>
              <a:rPr lang="en-AU" sz="2800" dirty="0">
                <a:latin typeface="Calibri"/>
                <a:cs typeface="Calibri"/>
              </a:rPr>
              <a:t>.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survive</a:t>
            </a:r>
            <a:r>
              <a:rPr lang="en-AU" sz="2800" spc="-5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and</a:t>
            </a:r>
            <a:r>
              <a:rPr lang="en-AU" sz="2800" spc="-4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replicate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b="1" dirty="0">
                <a:solidFill>
                  <a:srgbClr val="E26C09"/>
                </a:solidFill>
                <a:latin typeface="Calibri"/>
                <a:cs typeface="Calibri"/>
              </a:rPr>
              <a:t>within</a:t>
            </a:r>
            <a:r>
              <a:rPr lang="en-AU" sz="2800" b="1" spc="-4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b="1" dirty="0">
                <a:solidFill>
                  <a:srgbClr val="E26C09"/>
                </a:solidFill>
                <a:latin typeface="Calibri"/>
                <a:cs typeface="Calibri"/>
              </a:rPr>
              <a:t>macrophages</a:t>
            </a:r>
            <a:r>
              <a:rPr lang="en-AU" sz="2800" b="1" spc="-2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of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the</a:t>
            </a:r>
            <a:r>
              <a:rPr lang="en-AU" sz="2800" spc="-30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reticuloendothelial </a:t>
            </a:r>
            <a:r>
              <a:rPr lang="en-AU" sz="2800" dirty="0">
                <a:latin typeface="Calibri"/>
                <a:cs typeface="Calibri"/>
              </a:rPr>
              <a:t>system</a:t>
            </a:r>
            <a:r>
              <a:rPr lang="en-AU" sz="2800" spc="-5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→</a:t>
            </a:r>
            <a:r>
              <a:rPr lang="en-AU" sz="2800" spc="-3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formation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of</a:t>
            </a:r>
            <a:r>
              <a:rPr lang="en-AU" sz="2800" spc="-25" dirty="0">
                <a:latin typeface="Calibri"/>
                <a:cs typeface="Calibri"/>
              </a:rPr>
              <a:t> </a:t>
            </a:r>
            <a:r>
              <a:rPr lang="en-AU" sz="2800" b="1" dirty="0" err="1">
                <a:solidFill>
                  <a:srgbClr val="E26C09"/>
                </a:solidFill>
                <a:latin typeface="Calibri"/>
                <a:cs typeface="Calibri"/>
              </a:rPr>
              <a:t>noncaseating</a:t>
            </a:r>
            <a:r>
              <a:rPr lang="en-AU" sz="2800" b="1" spc="-4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b="1" spc="-10" dirty="0">
                <a:solidFill>
                  <a:srgbClr val="E26C09"/>
                </a:solidFill>
                <a:latin typeface="Calibri"/>
                <a:cs typeface="Calibri"/>
              </a:rPr>
              <a:t>granulomas</a:t>
            </a:r>
            <a:endParaRPr lang="en-AU" sz="280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7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9D83-3400-1D8E-7E12-F968E4CF8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311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lang="en-AU" sz="3200" dirty="0">
                <a:solidFill>
                  <a:srgbClr val="C00000"/>
                </a:solidFill>
                <a:latin typeface="Symbol"/>
                <a:cs typeface="Symbol"/>
              </a:rPr>
              <a:t></a:t>
            </a:r>
            <a:r>
              <a:rPr lang="en-AU" sz="32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AU" sz="3200" b="1" dirty="0">
                <a:solidFill>
                  <a:srgbClr val="C00000"/>
                </a:solidFill>
                <a:latin typeface="Calibri"/>
                <a:cs typeface="Calibri"/>
              </a:rPr>
              <a:t>Clinical </a:t>
            </a:r>
            <a:r>
              <a:rPr lang="en-AU" sz="3200" b="1" spc="-10" dirty="0">
                <a:solidFill>
                  <a:srgbClr val="C00000"/>
                </a:solidFill>
                <a:latin typeface="Calibri"/>
                <a:cs typeface="Calibri"/>
              </a:rPr>
              <a:t>Features</a:t>
            </a:r>
            <a:endParaRPr lang="en-AU" sz="3200" dirty="0">
              <a:latin typeface="Calibri"/>
              <a:cs typeface="Calibri"/>
            </a:endParaRPr>
          </a:p>
          <a:p>
            <a:pPr marL="240029" indent="-171450">
              <a:lnSpc>
                <a:spcPct val="100000"/>
              </a:lnSpc>
              <a:spcBef>
                <a:spcPts val="965"/>
              </a:spcBef>
              <a:buClr>
                <a:srgbClr val="000000"/>
              </a:buClr>
              <a:buSzPct val="85714"/>
              <a:buFont typeface="Wingdings"/>
              <a:buChar char=""/>
              <a:tabLst>
                <a:tab pos="240029" algn="l"/>
              </a:tabLst>
            </a:pPr>
            <a:r>
              <a:rPr lang="en-AU" sz="2800" b="1" dirty="0">
                <a:solidFill>
                  <a:srgbClr val="006FC0"/>
                </a:solidFill>
                <a:latin typeface="Calibri"/>
                <a:cs typeface="Calibri"/>
              </a:rPr>
              <a:t>Incubation</a:t>
            </a:r>
            <a:r>
              <a:rPr lang="en-AU" sz="2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en-AU" sz="2800" b="1" dirty="0">
                <a:solidFill>
                  <a:srgbClr val="006FC0"/>
                </a:solidFill>
                <a:latin typeface="Calibri"/>
                <a:cs typeface="Calibri"/>
              </a:rPr>
              <a:t>period</a:t>
            </a:r>
            <a:r>
              <a:rPr lang="en-AU" sz="2800" dirty="0">
                <a:latin typeface="Calibri"/>
                <a:cs typeface="Calibri"/>
              </a:rPr>
              <a:t>: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commonly</a:t>
            </a:r>
            <a:r>
              <a:rPr lang="en-AU" sz="2800" spc="-30" dirty="0">
                <a:latin typeface="Calibri"/>
                <a:cs typeface="Calibri"/>
              </a:rPr>
              <a:t> </a:t>
            </a:r>
            <a:r>
              <a:rPr lang="en-AU" sz="2800" b="1" dirty="0">
                <a:solidFill>
                  <a:srgbClr val="E26C09"/>
                </a:solidFill>
                <a:latin typeface="Calibri"/>
                <a:cs typeface="Calibri"/>
              </a:rPr>
              <a:t>2–4</a:t>
            </a:r>
            <a:r>
              <a:rPr lang="en-AU" sz="2800" b="1" spc="-3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b="1" dirty="0">
                <a:solidFill>
                  <a:srgbClr val="E26C09"/>
                </a:solidFill>
                <a:latin typeface="Calibri"/>
                <a:cs typeface="Calibri"/>
              </a:rPr>
              <a:t>weeks</a:t>
            </a:r>
            <a:r>
              <a:rPr lang="en-AU" sz="2800" b="1" spc="-2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(ranges</a:t>
            </a:r>
            <a:r>
              <a:rPr lang="en-AU" sz="2800" spc="-2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from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5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days</a:t>
            </a:r>
            <a:r>
              <a:rPr lang="en-AU" sz="2800" spc="-2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to</a:t>
            </a:r>
            <a:r>
              <a:rPr lang="en-AU" sz="2800" spc="-2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6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months)</a:t>
            </a:r>
            <a:endParaRPr lang="en-GB" sz="2800" spc="-10" dirty="0">
              <a:latin typeface="Calibri"/>
              <a:cs typeface="Calibri"/>
            </a:endParaRPr>
          </a:p>
          <a:p>
            <a:pPr marL="240029" indent="-171450">
              <a:lnSpc>
                <a:spcPct val="100000"/>
              </a:lnSpc>
              <a:spcBef>
                <a:spcPts val="965"/>
              </a:spcBef>
              <a:buClr>
                <a:srgbClr val="000000"/>
              </a:buClr>
              <a:buSzPct val="85714"/>
              <a:buFont typeface="Wingdings"/>
              <a:buChar char=""/>
              <a:tabLst>
                <a:tab pos="240029" algn="l"/>
              </a:tabLst>
            </a:pPr>
            <a:r>
              <a:rPr lang="en-AU" sz="2800" b="1" spc="-10" dirty="0">
                <a:solidFill>
                  <a:srgbClr val="006FC0"/>
                </a:solidFill>
                <a:latin typeface="Calibri"/>
                <a:cs typeface="Calibri"/>
              </a:rPr>
              <a:t>General</a:t>
            </a:r>
            <a:endParaRPr lang="en-GB" sz="2800" b="1" spc="-10" dirty="0">
              <a:solidFill>
                <a:srgbClr val="006FC0"/>
              </a:solidFill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985"/>
              </a:spcBef>
              <a:buSzPct val="85714"/>
              <a:buFont typeface="Courier New"/>
              <a:buChar char="o"/>
              <a:tabLst>
                <a:tab pos="185420" algn="l"/>
              </a:tabLst>
            </a:pPr>
            <a:r>
              <a:rPr lang="en-AU" sz="2800" spc="-10" dirty="0">
                <a:latin typeface="Calibri"/>
                <a:cs typeface="Calibri"/>
              </a:rPr>
              <a:t>Flu-</a:t>
            </a:r>
            <a:r>
              <a:rPr lang="en-AU" sz="2800" dirty="0">
                <a:latin typeface="Calibri"/>
                <a:cs typeface="Calibri"/>
              </a:rPr>
              <a:t>like </a:t>
            </a:r>
            <a:r>
              <a:rPr lang="en-AU" sz="2800" spc="-10" dirty="0">
                <a:latin typeface="Calibri"/>
                <a:cs typeface="Calibri"/>
              </a:rPr>
              <a:t>symptoms</a:t>
            </a:r>
            <a:endParaRPr lang="en-AU" sz="28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890"/>
              </a:spcBef>
              <a:buSzPct val="85714"/>
              <a:buFont typeface="Courier New"/>
              <a:buChar char="o"/>
              <a:tabLst>
                <a:tab pos="185420" algn="l"/>
              </a:tabLst>
            </a:pPr>
            <a:r>
              <a:rPr lang="en-AU" sz="2800" dirty="0">
                <a:latin typeface="Calibri"/>
                <a:cs typeface="Calibri"/>
              </a:rPr>
              <a:t>Night</a:t>
            </a:r>
            <a:r>
              <a:rPr lang="en-AU" sz="2800" spc="-55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sweats</a:t>
            </a:r>
            <a:endParaRPr lang="en-AU" sz="28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880"/>
              </a:spcBef>
              <a:buSzPct val="85714"/>
              <a:buFont typeface="Courier New"/>
              <a:buChar char="o"/>
              <a:tabLst>
                <a:tab pos="185420" algn="l"/>
              </a:tabLst>
            </a:pPr>
            <a:r>
              <a:rPr lang="en-AU" sz="2800" dirty="0">
                <a:latin typeface="Calibri"/>
                <a:cs typeface="Calibri"/>
              </a:rPr>
              <a:t>High,</a:t>
            </a:r>
            <a:r>
              <a:rPr lang="en-AU" sz="2800" spc="-30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potentially</a:t>
            </a:r>
            <a:r>
              <a:rPr lang="en-AU" sz="2800" spc="-20" dirty="0">
                <a:latin typeface="Calibri"/>
                <a:cs typeface="Calibri"/>
              </a:rPr>
              <a:t> </a:t>
            </a:r>
            <a:r>
              <a:rPr lang="en-AU" sz="2800" b="1" dirty="0">
                <a:solidFill>
                  <a:srgbClr val="E26C09"/>
                </a:solidFill>
                <a:latin typeface="Calibri"/>
                <a:cs typeface="Calibri"/>
              </a:rPr>
              <a:t>undulant</a:t>
            </a:r>
            <a:r>
              <a:rPr lang="en-AU" sz="2800" b="1" spc="-10" dirty="0">
                <a:solidFill>
                  <a:srgbClr val="E26C09"/>
                </a:solidFill>
                <a:latin typeface="Calibri"/>
                <a:cs typeface="Calibri"/>
              </a:rPr>
              <a:t> fever</a:t>
            </a:r>
            <a:endParaRPr lang="en-AU" sz="28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885"/>
              </a:spcBef>
              <a:buSzPct val="85714"/>
              <a:buFont typeface="Courier New"/>
              <a:buChar char="o"/>
              <a:tabLst>
                <a:tab pos="185420" algn="l"/>
              </a:tabLst>
            </a:pPr>
            <a:r>
              <a:rPr lang="en-AU" sz="2800" dirty="0">
                <a:latin typeface="Calibri"/>
                <a:cs typeface="Calibri"/>
              </a:rPr>
              <a:t>Painful</a:t>
            </a:r>
            <a:r>
              <a:rPr lang="en-AU" sz="2800" spc="-50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lymphadenopathy</a:t>
            </a:r>
            <a:endParaRPr lang="en-AU" sz="28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890"/>
              </a:spcBef>
              <a:buSzPct val="85714"/>
              <a:buFont typeface="Courier New"/>
              <a:buChar char="o"/>
              <a:tabLst>
                <a:tab pos="185420" algn="l"/>
              </a:tabLst>
            </a:pPr>
            <a:r>
              <a:rPr lang="en-AU" sz="2800" spc="-10" dirty="0">
                <a:latin typeface="Calibri"/>
                <a:cs typeface="Calibri"/>
              </a:rPr>
              <a:t>Hepatomegaly</a:t>
            </a:r>
            <a:endParaRPr lang="en-AU" sz="28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875"/>
              </a:spcBef>
              <a:buSzPct val="85714"/>
              <a:buFont typeface="Courier New"/>
              <a:buChar char="o"/>
              <a:tabLst>
                <a:tab pos="185420" algn="l"/>
              </a:tabLst>
            </a:pPr>
            <a:r>
              <a:rPr lang="en-AU" sz="2800" spc="-10">
                <a:latin typeface="Calibri"/>
                <a:cs typeface="Calibri"/>
              </a:rPr>
              <a:t>Splenomegaly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6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2302B-176E-2163-576C-CC4F26F47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18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AU" sz="2800" b="1" dirty="0" err="1">
                <a:solidFill>
                  <a:srgbClr val="006FC0"/>
                </a:solidFill>
                <a:latin typeface="Calibri"/>
                <a:cs typeface="Calibri"/>
              </a:rPr>
              <a:t>Localized</a:t>
            </a:r>
            <a:r>
              <a:rPr lang="en-AU" sz="2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en-AU" sz="2800" b="1" spc="-10" dirty="0">
                <a:solidFill>
                  <a:srgbClr val="006FC0"/>
                </a:solidFill>
                <a:latin typeface="Calibri"/>
                <a:cs typeface="Calibri"/>
              </a:rPr>
              <a:t>Infection</a:t>
            </a:r>
            <a:endParaRPr lang="en-GB" sz="2800" b="1" spc="-10" dirty="0">
              <a:solidFill>
                <a:srgbClr val="006FC0"/>
              </a:solidFill>
              <a:latin typeface="Calibri"/>
              <a:cs typeface="Calibri"/>
            </a:endParaRPr>
          </a:p>
          <a:p>
            <a:pPr marL="470534" indent="-172720">
              <a:lnSpc>
                <a:spcPct val="100000"/>
              </a:lnSpc>
              <a:spcBef>
                <a:spcPts val="980"/>
              </a:spcBef>
              <a:buClr>
                <a:srgbClr val="000000"/>
              </a:buClr>
              <a:buSzPct val="85714"/>
              <a:buFont typeface="Courier New"/>
              <a:buChar char="o"/>
              <a:tabLst>
                <a:tab pos="470534" algn="l"/>
              </a:tabLst>
            </a:pPr>
            <a:r>
              <a:rPr lang="en-AU" sz="2800" b="1" dirty="0" err="1">
                <a:solidFill>
                  <a:srgbClr val="E26C09"/>
                </a:solidFill>
                <a:latin typeface="Calibri"/>
                <a:cs typeface="Calibri"/>
              </a:rPr>
              <a:t>Arthralgias</a:t>
            </a:r>
            <a:r>
              <a:rPr lang="en-AU" sz="2800" b="1" dirty="0">
                <a:solidFill>
                  <a:srgbClr val="E26C09"/>
                </a:solidFill>
                <a:latin typeface="Calibri"/>
                <a:cs typeface="Calibri"/>
              </a:rPr>
              <a:t>, low</a:t>
            </a:r>
            <a:r>
              <a:rPr lang="en-AU" sz="2800" b="1" spc="-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b="1" dirty="0">
                <a:solidFill>
                  <a:srgbClr val="E26C09"/>
                </a:solidFill>
                <a:latin typeface="Calibri"/>
                <a:cs typeface="Calibri"/>
              </a:rPr>
              <a:t>back</a:t>
            </a:r>
            <a:r>
              <a:rPr lang="en-AU" sz="2800" b="1" spc="-1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b="1" dirty="0">
                <a:solidFill>
                  <a:srgbClr val="E26C09"/>
                </a:solidFill>
                <a:latin typeface="Calibri"/>
                <a:cs typeface="Calibri"/>
              </a:rPr>
              <a:t>pain</a:t>
            </a:r>
            <a:r>
              <a:rPr lang="en-AU" sz="2800" b="1" spc="1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→</a:t>
            </a:r>
            <a:r>
              <a:rPr lang="en-AU" sz="2800" spc="10" dirty="0">
                <a:latin typeface="Calibri"/>
                <a:cs typeface="Calibri"/>
              </a:rPr>
              <a:t> </a:t>
            </a:r>
            <a:r>
              <a:rPr lang="en-AU" sz="2800" spc="-10" dirty="0" err="1">
                <a:latin typeface="Calibri"/>
                <a:cs typeface="Calibri"/>
              </a:rPr>
              <a:t>osteoarticular</a:t>
            </a:r>
            <a:r>
              <a:rPr lang="en-AU" sz="2800" spc="5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infection</a:t>
            </a:r>
            <a:r>
              <a:rPr lang="en-AU" sz="2800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(</a:t>
            </a:r>
            <a:r>
              <a:rPr lang="en-AU" sz="2800" spc="-10" dirty="0" err="1">
                <a:latin typeface="Calibri"/>
                <a:cs typeface="Calibri"/>
              </a:rPr>
              <a:t>eosteomyelitis</a:t>
            </a:r>
            <a:r>
              <a:rPr lang="en-AU" sz="2800" spc="-10" dirty="0">
                <a:latin typeface="Calibri"/>
                <a:cs typeface="Calibri"/>
              </a:rPr>
              <a:t>,</a:t>
            </a:r>
            <a:r>
              <a:rPr lang="en-AU" sz="2800" spc="-5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spondylitis)</a:t>
            </a:r>
            <a:endParaRPr lang="en-AU" sz="2800" dirty="0">
              <a:latin typeface="Calibri"/>
              <a:cs typeface="Calibri"/>
            </a:endParaRPr>
          </a:p>
          <a:p>
            <a:pPr marL="469900" marR="621030" indent="-172720">
              <a:lnSpc>
                <a:spcPts val="2570"/>
              </a:lnSpc>
              <a:spcBef>
                <a:spcPts val="220"/>
              </a:spcBef>
              <a:buClr>
                <a:srgbClr val="000000"/>
              </a:buClr>
              <a:buSzPct val="85714"/>
              <a:buFont typeface="Courier New"/>
              <a:buChar char="o"/>
              <a:tabLst>
                <a:tab pos="469900" algn="l"/>
              </a:tabLst>
            </a:pPr>
            <a:r>
              <a:rPr lang="en-AU" sz="2800" b="1" spc="-10" dirty="0">
                <a:solidFill>
                  <a:srgbClr val="E26C09"/>
                </a:solidFill>
                <a:latin typeface="Calibri"/>
                <a:cs typeface="Calibri"/>
              </a:rPr>
              <a:t>Epididymal</a:t>
            </a:r>
            <a:r>
              <a:rPr lang="en-AU" sz="2800" b="1" spc="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b="1" dirty="0">
                <a:solidFill>
                  <a:srgbClr val="E26C09"/>
                </a:solidFill>
                <a:latin typeface="Calibri"/>
                <a:cs typeface="Calibri"/>
              </a:rPr>
              <a:t>and</a:t>
            </a:r>
            <a:r>
              <a:rPr lang="en-AU" sz="2800" b="1" spc="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b="1" spc="-10" dirty="0">
                <a:solidFill>
                  <a:srgbClr val="E26C09"/>
                </a:solidFill>
                <a:latin typeface="Calibri"/>
                <a:cs typeface="Calibri"/>
              </a:rPr>
              <a:t>testicular</a:t>
            </a:r>
            <a:r>
              <a:rPr lang="en-AU" sz="2800" b="1" spc="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b="1" spc="-10" dirty="0">
                <a:solidFill>
                  <a:srgbClr val="E26C09"/>
                </a:solidFill>
                <a:latin typeface="Calibri"/>
                <a:cs typeface="Calibri"/>
              </a:rPr>
              <a:t>tenderness,</a:t>
            </a:r>
            <a:r>
              <a:rPr lang="en-AU" sz="2800" b="1" spc="-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b="1" dirty="0">
                <a:solidFill>
                  <a:srgbClr val="E26C09"/>
                </a:solidFill>
                <a:latin typeface="Calibri"/>
                <a:cs typeface="Calibri"/>
              </a:rPr>
              <a:t>flank pain</a:t>
            </a:r>
            <a:r>
              <a:rPr lang="en-AU" sz="2800" b="1" spc="2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→ </a:t>
            </a:r>
            <a:r>
              <a:rPr lang="en-AU" sz="2800" spc="-10" dirty="0">
                <a:latin typeface="Calibri"/>
                <a:cs typeface="Calibri"/>
              </a:rPr>
              <a:t>genitourinary</a:t>
            </a:r>
            <a:r>
              <a:rPr lang="en-AU" sz="2800" spc="10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infection (</a:t>
            </a:r>
            <a:r>
              <a:rPr lang="en-AU" sz="2800" spc="-10" dirty="0" err="1">
                <a:latin typeface="Calibri"/>
                <a:cs typeface="Calibri"/>
              </a:rPr>
              <a:t>epididymo-</a:t>
            </a:r>
            <a:r>
              <a:rPr lang="en-AU" sz="2800" dirty="0" err="1">
                <a:latin typeface="Calibri"/>
                <a:cs typeface="Calibri"/>
              </a:rPr>
              <a:t>orchitis</a:t>
            </a:r>
            <a:r>
              <a:rPr lang="en-AU" sz="2800" dirty="0">
                <a:latin typeface="Calibri"/>
                <a:cs typeface="Calibri"/>
              </a:rPr>
              <a:t>,</a:t>
            </a:r>
            <a:r>
              <a:rPr lang="en-AU" sz="2800" spc="-20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pyelonephritis)</a:t>
            </a:r>
            <a:endParaRPr lang="en-AU" sz="2800" dirty="0">
              <a:latin typeface="Calibri"/>
              <a:cs typeface="Calibri"/>
            </a:endParaRPr>
          </a:p>
          <a:p>
            <a:pPr marL="470534" indent="-172720">
              <a:lnSpc>
                <a:spcPct val="100000"/>
              </a:lnSpc>
              <a:spcBef>
                <a:spcPts val="655"/>
              </a:spcBef>
              <a:buClr>
                <a:srgbClr val="000000"/>
              </a:buClr>
              <a:buSzPct val="85714"/>
              <a:buFont typeface="Courier New"/>
              <a:buChar char="o"/>
              <a:tabLst>
                <a:tab pos="470534" algn="l"/>
              </a:tabLst>
            </a:pPr>
            <a:r>
              <a:rPr lang="en-AU" sz="2800" b="1" dirty="0">
                <a:solidFill>
                  <a:srgbClr val="E26C09"/>
                </a:solidFill>
                <a:latin typeface="Calibri"/>
                <a:cs typeface="Calibri"/>
              </a:rPr>
              <a:t>Murmurs,</a:t>
            </a:r>
            <a:r>
              <a:rPr lang="en-AU" sz="2800" b="1" spc="-3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b="1" dirty="0">
                <a:solidFill>
                  <a:srgbClr val="E26C09"/>
                </a:solidFill>
                <a:latin typeface="Calibri"/>
                <a:cs typeface="Calibri"/>
              </a:rPr>
              <a:t>friction</a:t>
            </a:r>
            <a:r>
              <a:rPr lang="en-AU" sz="2800" b="1" spc="-3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b="1" dirty="0">
                <a:solidFill>
                  <a:srgbClr val="E26C09"/>
                </a:solidFill>
                <a:latin typeface="Calibri"/>
                <a:cs typeface="Calibri"/>
              </a:rPr>
              <a:t>rubs,</a:t>
            </a:r>
            <a:r>
              <a:rPr lang="en-AU" sz="2800" b="1" spc="-4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b="1" dirty="0">
                <a:solidFill>
                  <a:srgbClr val="E26C09"/>
                </a:solidFill>
                <a:latin typeface="Calibri"/>
                <a:cs typeface="Calibri"/>
              </a:rPr>
              <a:t>tachycardia</a:t>
            </a:r>
            <a:r>
              <a:rPr lang="en-AU" sz="2800" b="1" spc="-3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→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cardiac</a:t>
            </a:r>
            <a:r>
              <a:rPr lang="en-AU" sz="2800" spc="-4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infection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(</a:t>
            </a:r>
            <a:r>
              <a:rPr lang="en-AU" sz="2800" spc="-4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endocarditis,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myocarditis)</a:t>
            </a:r>
            <a:endParaRPr lang="en-AU" sz="2800" dirty="0">
              <a:latin typeface="Calibri"/>
              <a:cs typeface="Calibri"/>
            </a:endParaRPr>
          </a:p>
          <a:p>
            <a:pPr marL="470534" indent="-172720">
              <a:lnSpc>
                <a:spcPct val="100000"/>
              </a:lnSpc>
              <a:spcBef>
                <a:spcPts val="875"/>
              </a:spcBef>
              <a:buSzPct val="85714"/>
              <a:buFont typeface="Courier New"/>
              <a:buChar char="o"/>
              <a:tabLst>
                <a:tab pos="470534" algn="l"/>
              </a:tabLst>
            </a:pPr>
            <a:r>
              <a:rPr lang="en-AU" sz="2800" dirty="0">
                <a:latin typeface="Calibri"/>
                <a:cs typeface="Calibri"/>
              </a:rPr>
              <a:t>Additional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symptoms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may</a:t>
            </a:r>
            <a:r>
              <a:rPr lang="en-AU" sz="2800" spc="-3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be</a:t>
            </a:r>
            <a:r>
              <a:rPr lang="en-AU" sz="2800" spc="-30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present</a:t>
            </a:r>
            <a:r>
              <a:rPr lang="en-AU" sz="2800" spc="-3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as</a:t>
            </a:r>
            <a:r>
              <a:rPr lang="en-AU" sz="2800" spc="-30" dirty="0">
                <a:latin typeface="Calibri"/>
                <a:cs typeface="Calibri"/>
              </a:rPr>
              <a:t> </a:t>
            </a:r>
            <a:r>
              <a:rPr lang="en-AU" sz="2800" dirty="0" err="1">
                <a:latin typeface="Calibri"/>
                <a:cs typeface="Calibri"/>
              </a:rPr>
              <a:t>Brucella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can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infect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any</a:t>
            </a:r>
            <a:r>
              <a:rPr lang="en-AU" sz="2800" spc="-20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organ.</a:t>
            </a:r>
            <a:endParaRPr lang="en-AU"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AU"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lang="en-AU"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AU" sz="2800" spc="-50" dirty="0">
                <a:latin typeface="Calibri"/>
                <a:cs typeface="Calibri"/>
              </a:rPr>
              <a:t>.</a:t>
            </a:r>
            <a:endParaRPr lang="en-AU" sz="2800" dirty="0">
              <a:latin typeface="Calibri"/>
              <a:cs typeface="Calibri"/>
            </a:endParaRPr>
          </a:p>
          <a:p>
            <a:pPr marL="1367155" marR="1480185" indent="657225">
              <a:lnSpc>
                <a:spcPct val="152900"/>
              </a:lnSpc>
              <a:spcBef>
                <a:spcPts val="385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2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A74A-D788-9DB7-A95C-FB6538F9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22" y="908403"/>
            <a:ext cx="10515600" cy="4351338"/>
          </a:xfrm>
        </p:spPr>
        <p:txBody>
          <a:bodyPr/>
          <a:lstStyle/>
          <a:p>
            <a:pPr marL="1367155" marR="1480185" indent="657225">
              <a:lnSpc>
                <a:spcPct val="152900"/>
              </a:lnSpc>
              <a:spcBef>
                <a:spcPts val="385"/>
              </a:spcBef>
            </a:pPr>
            <a:r>
              <a:rPr lang="en-AU" sz="2800" b="1" dirty="0">
                <a:latin typeface="Calibri"/>
                <a:cs typeface="Calibri"/>
              </a:rPr>
              <a:t>Brucellosis</a:t>
            </a:r>
            <a:r>
              <a:rPr lang="en-AU" sz="2800" b="1" spc="-40" dirty="0">
                <a:latin typeface="Calibri"/>
                <a:cs typeface="Calibri"/>
              </a:rPr>
              <a:t> </a:t>
            </a:r>
            <a:r>
              <a:rPr lang="en-AU" sz="2800" b="1" dirty="0">
                <a:latin typeface="Calibri"/>
                <a:cs typeface="Calibri"/>
              </a:rPr>
              <a:t>in</a:t>
            </a:r>
            <a:r>
              <a:rPr lang="en-AU" sz="2800" b="1" spc="-40" dirty="0">
                <a:latin typeface="Calibri"/>
                <a:cs typeface="Calibri"/>
              </a:rPr>
              <a:t> </a:t>
            </a:r>
            <a:r>
              <a:rPr lang="en-AU" sz="2800" b="1" dirty="0">
                <a:latin typeface="Calibri"/>
                <a:cs typeface="Calibri"/>
              </a:rPr>
              <a:t>pregnancy</a:t>
            </a:r>
            <a:r>
              <a:rPr lang="en-AU" sz="2800" b="1" spc="-3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can</a:t>
            </a:r>
            <a:r>
              <a:rPr lang="en-AU" sz="2800" spc="-5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cause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spc="-50" dirty="0">
                <a:latin typeface="Calibri"/>
                <a:cs typeface="Calibri"/>
              </a:rPr>
              <a:t>: </a:t>
            </a:r>
            <a:r>
              <a:rPr lang="en-AU" sz="2800" spc="-10" dirty="0">
                <a:latin typeface="Calibri"/>
                <a:cs typeface="Calibri"/>
              </a:rPr>
              <a:t>spontaneous</a:t>
            </a:r>
            <a:r>
              <a:rPr lang="en-AU" sz="2800" spc="-20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abortion,</a:t>
            </a:r>
            <a:r>
              <a:rPr lang="en-AU" sz="2800" spc="-2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preterm</a:t>
            </a:r>
            <a:r>
              <a:rPr lang="en-AU" sz="2800" spc="-2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labor</a:t>
            </a:r>
            <a:r>
              <a:rPr lang="en-AU" sz="2800" spc="-1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and </a:t>
            </a:r>
            <a:r>
              <a:rPr lang="en-AU" sz="2800" spc="-10" dirty="0">
                <a:latin typeface="Calibri"/>
                <a:cs typeface="Calibri"/>
              </a:rPr>
              <a:t>stillbirth.</a:t>
            </a:r>
            <a:endParaRPr lang="en-AU" sz="2800" dirty="0">
              <a:latin typeface="Calibri"/>
              <a:cs typeface="Calibri"/>
            </a:endParaRPr>
          </a:p>
          <a:p>
            <a:pPr marL="1722755" marR="640080" indent="-741045">
              <a:lnSpc>
                <a:spcPct val="152100"/>
              </a:lnSpc>
              <a:spcBef>
                <a:spcPts val="1010"/>
              </a:spcBef>
            </a:pPr>
            <a:r>
              <a:rPr lang="en-AU" sz="2800" spc="-10" dirty="0">
                <a:latin typeface="Calibri"/>
                <a:cs typeface="Calibri"/>
              </a:rPr>
              <a:t>Brucellosis</a:t>
            </a:r>
            <a:r>
              <a:rPr lang="en-AU" sz="2800" spc="-25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manifests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as</a:t>
            </a:r>
            <a:r>
              <a:rPr lang="en-AU" sz="2800" spc="-15" dirty="0">
                <a:latin typeface="Calibri"/>
                <a:cs typeface="Calibri"/>
              </a:rPr>
              <a:t> </a:t>
            </a:r>
            <a:r>
              <a:rPr lang="en-AU" sz="2800" b="1" u="sng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UN</a:t>
            </a:r>
            <a:r>
              <a:rPr lang="en-AU" sz="2800" b="1" u="none" dirty="0" err="1">
                <a:latin typeface="Calibri"/>
                <a:cs typeface="Calibri"/>
              </a:rPr>
              <a:t>dulant</a:t>
            </a:r>
            <a:r>
              <a:rPr lang="en-AU" sz="2800" b="1" u="none" spc="-25" dirty="0">
                <a:latin typeface="Calibri"/>
                <a:cs typeface="Calibri"/>
              </a:rPr>
              <a:t> </a:t>
            </a:r>
            <a:r>
              <a:rPr lang="en-AU" sz="2800" u="none" dirty="0">
                <a:latin typeface="Calibri"/>
                <a:cs typeface="Calibri"/>
              </a:rPr>
              <a:t>fever</a:t>
            </a:r>
            <a:r>
              <a:rPr lang="en-AU" sz="2800" u="none" spc="-25" dirty="0">
                <a:latin typeface="Calibri"/>
                <a:cs typeface="Calibri"/>
              </a:rPr>
              <a:t> </a:t>
            </a:r>
            <a:r>
              <a:rPr lang="en-AU" sz="2800" u="none" dirty="0">
                <a:latin typeface="Calibri"/>
                <a:cs typeface="Calibri"/>
              </a:rPr>
              <a:t>and</a:t>
            </a:r>
            <a:r>
              <a:rPr lang="en-AU" sz="2800" u="none" spc="-35" dirty="0">
                <a:latin typeface="Calibri"/>
                <a:cs typeface="Calibri"/>
              </a:rPr>
              <a:t> </a:t>
            </a:r>
            <a:r>
              <a:rPr lang="en-AU" sz="2800" u="none" dirty="0">
                <a:latin typeface="Calibri"/>
                <a:cs typeface="Calibri"/>
              </a:rPr>
              <a:t>the</a:t>
            </a:r>
            <a:r>
              <a:rPr lang="en-AU" sz="2800" u="none" spc="-20" dirty="0">
                <a:latin typeface="Calibri"/>
                <a:cs typeface="Calibri"/>
              </a:rPr>
              <a:t> </a:t>
            </a:r>
            <a:r>
              <a:rPr lang="en-AU" sz="2800" u="none" dirty="0">
                <a:latin typeface="Calibri"/>
                <a:cs typeface="Calibri"/>
              </a:rPr>
              <a:t>causative</a:t>
            </a:r>
            <a:r>
              <a:rPr lang="en-AU" sz="2800" u="none" spc="-30" dirty="0">
                <a:latin typeface="Calibri"/>
                <a:cs typeface="Calibri"/>
              </a:rPr>
              <a:t> </a:t>
            </a:r>
            <a:r>
              <a:rPr lang="en-AU" sz="2800" u="none" spc="-10" dirty="0">
                <a:latin typeface="Calibri"/>
                <a:cs typeface="Calibri"/>
              </a:rPr>
              <a:t>pathogen </a:t>
            </a:r>
            <a:r>
              <a:rPr lang="en-AU" sz="2800" u="none" dirty="0">
                <a:latin typeface="Calibri"/>
                <a:cs typeface="Calibri"/>
              </a:rPr>
              <a:t>is</a:t>
            </a:r>
            <a:r>
              <a:rPr lang="en-AU" sz="2800" u="none" spc="-25" dirty="0">
                <a:latin typeface="Calibri"/>
                <a:cs typeface="Calibri"/>
              </a:rPr>
              <a:t> </a:t>
            </a:r>
            <a:r>
              <a:rPr lang="en-AU" sz="2800" u="none" spc="-10" dirty="0">
                <a:latin typeface="Calibri"/>
                <a:cs typeface="Calibri"/>
              </a:rPr>
              <a:t>transmitted</a:t>
            </a:r>
            <a:r>
              <a:rPr lang="en-AU" sz="2800" u="none" spc="-40" dirty="0">
                <a:latin typeface="Calibri"/>
                <a:cs typeface="Calibri"/>
              </a:rPr>
              <a:t> </a:t>
            </a:r>
            <a:r>
              <a:rPr lang="en-AU" sz="2800" u="none" dirty="0">
                <a:latin typeface="Calibri"/>
                <a:cs typeface="Calibri"/>
              </a:rPr>
              <a:t>by</a:t>
            </a:r>
            <a:r>
              <a:rPr lang="en-AU" sz="2800" u="none" spc="-25" dirty="0">
                <a:latin typeface="Calibri"/>
                <a:cs typeface="Calibri"/>
              </a:rPr>
              <a:t> </a:t>
            </a:r>
            <a:r>
              <a:rPr lang="en-AU" sz="2800" b="1" u="sng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UN</a:t>
            </a:r>
            <a:r>
              <a:rPr lang="en-AU" sz="2800" b="1" u="none" dirty="0" err="1">
                <a:latin typeface="Calibri"/>
                <a:cs typeface="Calibri"/>
              </a:rPr>
              <a:t>pasteurized</a:t>
            </a:r>
            <a:r>
              <a:rPr lang="en-AU" sz="2800" b="1" u="none" spc="-25" dirty="0">
                <a:latin typeface="Calibri"/>
                <a:cs typeface="Calibri"/>
              </a:rPr>
              <a:t> </a:t>
            </a:r>
            <a:r>
              <a:rPr lang="en-AU" sz="2800" u="none" dirty="0">
                <a:latin typeface="Calibri"/>
                <a:cs typeface="Calibri"/>
              </a:rPr>
              <a:t>dairy</a:t>
            </a:r>
            <a:r>
              <a:rPr lang="en-AU" sz="2800" u="none" spc="-25" dirty="0">
                <a:latin typeface="Calibri"/>
                <a:cs typeface="Calibri"/>
              </a:rPr>
              <a:t> </a:t>
            </a:r>
            <a:r>
              <a:rPr lang="en-AU" sz="2800" u="none" spc="-10" dirty="0">
                <a:latin typeface="Calibri"/>
                <a:cs typeface="Calibri"/>
              </a:rPr>
              <a:t>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1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427B3-9770-9F06-4ACF-C6C83E055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lang="en-AU" sz="3200" b="1" spc="-10" dirty="0">
                <a:solidFill>
                  <a:srgbClr val="C00000"/>
                </a:solidFill>
                <a:latin typeface="Calibri"/>
                <a:cs typeface="Calibri"/>
              </a:rPr>
              <a:t>Diagnosis</a:t>
            </a:r>
            <a:endParaRPr lang="en-AU" sz="3200" dirty="0">
              <a:latin typeface="Calibri"/>
              <a:cs typeface="Calibri"/>
            </a:endParaRPr>
          </a:p>
          <a:p>
            <a:pPr marL="297815">
              <a:lnSpc>
                <a:spcPct val="100000"/>
              </a:lnSpc>
              <a:spcBef>
                <a:spcPts val="965"/>
              </a:spcBef>
            </a:pPr>
            <a:r>
              <a:rPr lang="en-AU" sz="2800" dirty="0">
                <a:latin typeface="Calibri"/>
                <a:cs typeface="Calibri"/>
              </a:rPr>
              <a:t>Suspect</a:t>
            </a:r>
            <a:r>
              <a:rPr lang="en-AU" sz="2800" spc="-30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brucellosis</a:t>
            </a:r>
            <a:r>
              <a:rPr lang="en-AU" sz="2800" spc="-2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in</a:t>
            </a:r>
            <a:r>
              <a:rPr lang="en-AU" sz="2800" spc="-30" dirty="0">
                <a:latin typeface="Calibri"/>
                <a:cs typeface="Calibri"/>
              </a:rPr>
              <a:t> </a:t>
            </a:r>
            <a:r>
              <a:rPr lang="en-AU" sz="2800" b="1" dirty="0">
                <a:latin typeface="Calibri"/>
                <a:cs typeface="Calibri"/>
              </a:rPr>
              <a:t>adults</a:t>
            </a:r>
            <a:r>
              <a:rPr lang="en-AU" sz="2800" b="1" spc="-20" dirty="0">
                <a:latin typeface="Calibri"/>
                <a:cs typeface="Calibri"/>
              </a:rPr>
              <a:t> </a:t>
            </a:r>
            <a:r>
              <a:rPr lang="en-AU" sz="2800" b="1" dirty="0">
                <a:latin typeface="Calibri"/>
                <a:cs typeface="Calibri"/>
              </a:rPr>
              <a:t>and</a:t>
            </a:r>
            <a:r>
              <a:rPr lang="en-AU" sz="2800" b="1" spc="-20" dirty="0">
                <a:latin typeface="Calibri"/>
                <a:cs typeface="Calibri"/>
              </a:rPr>
              <a:t> </a:t>
            </a:r>
            <a:r>
              <a:rPr lang="en-AU" sz="2800" b="1" dirty="0">
                <a:latin typeface="Calibri"/>
                <a:cs typeface="Calibri"/>
              </a:rPr>
              <a:t>children</a:t>
            </a:r>
            <a:r>
              <a:rPr lang="en-AU" sz="2800" b="1" spc="-35" dirty="0">
                <a:latin typeface="Calibri"/>
                <a:cs typeface="Calibri"/>
              </a:rPr>
              <a:t> </a:t>
            </a:r>
            <a:r>
              <a:rPr lang="en-AU" sz="2800" b="1" dirty="0">
                <a:latin typeface="Calibri"/>
                <a:cs typeface="Calibri"/>
              </a:rPr>
              <a:t>with</a:t>
            </a:r>
            <a:r>
              <a:rPr lang="en-AU" sz="2800" b="1" spc="-20" dirty="0">
                <a:latin typeface="Calibri"/>
                <a:cs typeface="Calibri"/>
              </a:rPr>
              <a:t> </a:t>
            </a:r>
            <a:r>
              <a:rPr lang="en-AU" sz="2800" b="1" dirty="0">
                <a:latin typeface="Calibri"/>
                <a:cs typeface="Calibri"/>
              </a:rPr>
              <a:t>relevant</a:t>
            </a:r>
            <a:r>
              <a:rPr lang="en-AU" sz="2800" b="1" spc="-25" dirty="0">
                <a:latin typeface="Calibri"/>
                <a:cs typeface="Calibri"/>
              </a:rPr>
              <a:t> </a:t>
            </a:r>
            <a:r>
              <a:rPr lang="en-AU" sz="2800" b="1" dirty="0">
                <a:latin typeface="Calibri"/>
                <a:cs typeface="Calibri"/>
              </a:rPr>
              <a:t>exposure</a:t>
            </a:r>
            <a:r>
              <a:rPr lang="en-AU" sz="2800" b="1" spc="-20" dirty="0">
                <a:latin typeface="Calibri"/>
                <a:cs typeface="Calibri"/>
              </a:rPr>
              <a:t> </a:t>
            </a:r>
            <a:r>
              <a:rPr lang="en-AU" sz="2800" b="1" spc="-10" dirty="0">
                <a:latin typeface="Calibri"/>
                <a:cs typeface="Calibri"/>
              </a:rPr>
              <a:t>history</a:t>
            </a:r>
            <a:r>
              <a:rPr lang="en-AU" sz="2800" spc="-10" dirty="0">
                <a:latin typeface="Calibri"/>
                <a:cs typeface="Calibri"/>
              </a:rPr>
              <a:t>,</a:t>
            </a:r>
            <a:endParaRPr lang="en-AU" sz="2800" dirty="0">
              <a:latin typeface="Calibri"/>
              <a:cs typeface="Calibri"/>
            </a:endParaRPr>
          </a:p>
          <a:p>
            <a:pPr marL="297815" marR="5080">
              <a:lnSpc>
                <a:spcPts val="2570"/>
              </a:lnSpc>
              <a:spcBef>
                <a:spcPts val="85"/>
              </a:spcBef>
            </a:pPr>
            <a:r>
              <a:rPr lang="en-AU" sz="2800">
                <a:latin typeface="Calibri"/>
                <a:cs typeface="Calibri"/>
              </a:rPr>
              <a:t>especially</a:t>
            </a:r>
            <a:r>
              <a:rPr lang="en-AU" sz="2800" spc="-3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if</a:t>
            </a:r>
            <a:r>
              <a:rPr lang="en-AU" sz="2800" spc="-3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common</a:t>
            </a:r>
            <a:r>
              <a:rPr lang="en-AU" sz="2800" spc="-4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causes</a:t>
            </a:r>
            <a:r>
              <a:rPr lang="en-AU" sz="2800" spc="-3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of</a:t>
            </a:r>
            <a:r>
              <a:rPr lang="en-AU" sz="2800" spc="-3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symptoms</a:t>
            </a:r>
            <a:r>
              <a:rPr lang="en-AU" sz="2800" spc="-3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have</a:t>
            </a:r>
            <a:r>
              <a:rPr lang="en-AU" sz="2800" spc="-4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been</a:t>
            </a:r>
            <a:r>
              <a:rPr lang="en-AU" sz="2800" spc="-4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ruled</a:t>
            </a:r>
            <a:r>
              <a:rPr lang="en-AU" sz="2800" spc="-4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out</a:t>
            </a:r>
            <a:r>
              <a:rPr lang="en-AU" sz="2800" spc="-30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and</a:t>
            </a:r>
            <a:r>
              <a:rPr lang="en-AU" sz="2800" spc="-4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symptoms</a:t>
            </a:r>
            <a:r>
              <a:rPr lang="en-AU" sz="2800" spc="-40">
                <a:latin typeface="Calibri"/>
                <a:cs typeface="Calibri"/>
              </a:rPr>
              <a:t> </a:t>
            </a:r>
            <a:r>
              <a:rPr lang="en-AU" sz="2800" spc="-10">
                <a:latin typeface="Calibri"/>
                <a:cs typeface="Calibri"/>
              </a:rPr>
              <a:t>persist </a:t>
            </a:r>
            <a:r>
              <a:rPr lang="en-AU" sz="2800">
                <a:latin typeface="Calibri"/>
                <a:cs typeface="Calibri"/>
              </a:rPr>
              <a:t>(e.g.,</a:t>
            </a:r>
            <a:r>
              <a:rPr lang="en-AU" sz="2800" spc="-15">
                <a:latin typeface="Calibri"/>
                <a:cs typeface="Calibri"/>
              </a:rPr>
              <a:t> </a:t>
            </a:r>
            <a:r>
              <a:rPr lang="en-AU" sz="2800">
                <a:latin typeface="Calibri"/>
                <a:cs typeface="Calibri"/>
              </a:rPr>
              <a:t>in</a:t>
            </a:r>
            <a:r>
              <a:rPr lang="en-AU" sz="2800" spc="-15">
                <a:latin typeface="Calibri"/>
                <a:cs typeface="Calibri"/>
              </a:rPr>
              <a:t> </a:t>
            </a:r>
            <a:r>
              <a:rPr lang="en-AU" sz="2800" spc="-10">
                <a:latin typeface="Calibri"/>
                <a:cs typeface="Calibri"/>
              </a:rPr>
              <a:t>culture-</a:t>
            </a:r>
            <a:r>
              <a:rPr lang="en-AU" sz="2800">
                <a:latin typeface="Calibri"/>
                <a:cs typeface="Calibri"/>
              </a:rPr>
              <a:t>negative</a:t>
            </a:r>
            <a:r>
              <a:rPr lang="en-AU" sz="2800" spc="-5">
                <a:latin typeface="Calibri"/>
                <a:cs typeface="Calibri"/>
              </a:rPr>
              <a:t> </a:t>
            </a:r>
            <a:r>
              <a:rPr lang="en-AU" sz="2800" spc="-10">
                <a:latin typeface="Calibri"/>
                <a:cs typeface="Calibri"/>
              </a:rPr>
              <a:t>endocarditis, </a:t>
            </a:r>
            <a:r>
              <a:rPr lang="en-AU" sz="2800">
                <a:latin typeface="Calibri"/>
                <a:cs typeface="Calibri"/>
              </a:rPr>
              <a:t>CNS</a:t>
            </a:r>
            <a:r>
              <a:rPr lang="en-AU" sz="2800" spc="-15">
                <a:latin typeface="Calibri"/>
                <a:cs typeface="Calibri"/>
              </a:rPr>
              <a:t> </a:t>
            </a:r>
            <a:r>
              <a:rPr lang="en-AU" sz="2800" spc="-10">
                <a:latin typeface="Calibri"/>
                <a:cs typeface="Calibri"/>
              </a:rPr>
              <a:t>involvement).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9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B57E-2ECB-A6F2-DA8E-A45AF0FB1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b="1" dirty="0">
                <a:solidFill>
                  <a:srgbClr val="006FC0"/>
                </a:solidFill>
                <a:latin typeface="Calibri"/>
                <a:cs typeface="Calibri"/>
              </a:rPr>
              <a:t>Routine</a:t>
            </a:r>
            <a:r>
              <a:rPr lang="en-AU" sz="28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en-AU" sz="2800" b="1" dirty="0">
                <a:solidFill>
                  <a:srgbClr val="006FC0"/>
                </a:solidFill>
                <a:latin typeface="Calibri"/>
                <a:cs typeface="Calibri"/>
              </a:rPr>
              <a:t>Laboratory</a:t>
            </a:r>
            <a:r>
              <a:rPr lang="en-AU" sz="2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en-AU" sz="2800" b="1" spc="-10" dirty="0">
                <a:solidFill>
                  <a:srgbClr val="006FC0"/>
                </a:solidFill>
                <a:latin typeface="Calibri"/>
                <a:cs typeface="Calibri"/>
              </a:rPr>
              <a:t>Studies</a:t>
            </a:r>
            <a:endParaRPr lang="en-GB" sz="2800" b="1" spc="-10" dirty="0">
              <a:solidFill>
                <a:srgbClr val="006F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lang="en-AU" sz="2800" dirty="0">
                <a:latin typeface="Calibri"/>
                <a:cs typeface="Calibri"/>
              </a:rPr>
              <a:t>Findings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are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nonspecific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but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may</a:t>
            </a:r>
            <a:r>
              <a:rPr lang="en-AU" sz="2800" spc="-3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support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the</a:t>
            </a:r>
            <a:r>
              <a:rPr lang="en-AU" sz="2800" spc="-45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diagnosis.</a:t>
            </a:r>
            <a:endParaRPr lang="en-AU" sz="2800" dirty="0">
              <a:latin typeface="Calibri"/>
              <a:cs typeface="Calibri"/>
            </a:endParaRPr>
          </a:p>
          <a:p>
            <a:pPr marL="248285" indent="-118745">
              <a:lnSpc>
                <a:spcPct val="100000"/>
              </a:lnSpc>
              <a:spcBef>
                <a:spcPts val="875"/>
              </a:spcBef>
              <a:buSzPct val="85714"/>
              <a:buFont typeface="Verdana"/>
              <a:buChar char="-"/>
              <a:tabLst>
                <a:tab pos="248285" algn="l"/>
              </a:tabLst>
            </a:pPr>
            <a:r>
              <a:rPr lang="en-AU" sz="2800" b="1" dirty="0">
                <a:latin typeface="Calibri"/>
                <a:cs typeface="Calibri"/>
              </a:rPr>
              <a:t>CBC:</a:t>
            </a:r>
            <a:r>
              <a:rPr lang="en-AU" sz="2800" b="1" spc="-30" dirty="0">
                <a:latin typeface="Calibri"/>
                <a:cs typeface="Calibri"/>
              </a:rPr>
              <a:t> </a:t>
            </a:r>
            <a:r>
              <a:rPr lang="en-AU" sz="2800" dirty="0" err="1">
                <a:latin typeface="Calibri"/>
                <a:cs typeface="Calibri"/>
              </a:rPr>
              <a:t>Anemia</a:t>
            </a:r>
            <a:r>
              <a:rPr lang="en-AU" sz="2800" spc="-25" dirty="0">
                <a:latin typeface="Calibri"/>
                <a:cs typeface="Calibri"/>
              </a:rPr>
              <a:t> </a:t>
            </a:r>
            <a:r>
              <a:rPr lang="en-AU" sz="2800" b="1" dirty="0">
                <a:latin typeface="Calibri"/>
                <a:cs typeface="Calibri"/>
              </a:rPr>
              <a:t>,</a:t>
            </a:r>
            <a:r>
              <a:rPr lang="en-AU" sz="2800" b="1" spc="-25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Leukopenia</a:t>
            </a:r>
            <a:endParaRPr lang="en-AU" sz="2800" dirty="0">
              <a:latin typeface="Calibri"/>
              <a:cs typeface="Calibri"/>
            </a:endParaRPr>
          </a:p>
          <a:p>
            <a:pPr marL="248285" indent="-118745">
              <a:lnSpc>
                <a:spcPct val="100000"/>
              </a:lnSpc>
              <a:spcBef>
                <a:spcPts val="890"/>
              </a:spcBef>
              <a:buSzPct val="85714"/>
              <a:buFont typeface="Verdana"/>
              <a:buChar char="-"/>
              <a:tabLst>
                <a:tab pos="248285" algn="l"/>
              </a:tabLst>
            </a:pPr>
            <a:r>
              <a:rPr lang="en-AU" sz="2800" b="1" dirty="0">
                <a:latin typeface="Calibri"/>
                <a:cs typeface="Calibri"/>
              </a:rPr>
              <a:t>Liver</a:t>
            </a:r>
            <a:r>
              <a:rPr lang="en-AU" sz="2800" b="1" spc="-45" dirty="0">
                <a:latin typeface="Calibri"/>
                <a:cs typeface="Calibri"/>
              </a:rPr>
              <a:t> </a:t>
            </a:r>
            <a:r>
              <a:rPr lang="en-AU" sz="2800" b="1" dirty="0">
                <a:latin typeface="Calibri"/>
                <a:cs typeface="Calibri"/>
              </a:rPr>
              <a:t>enzymes</a:t>
            </a:r>
            <a:r>
              <a:rPr lang="en-AU" sz="2800" dirty="0">
                <a:latin typeface="Calibri"/>
                <a:cs typeface="Calibri"/>
              </a:rPr>
              <a:t>:</a:t>
            </a:r>
            <a:r>
              <a:rPr lang="en-AU" sz="2800" spc="-45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mildly</a:t>
            </a:r>
            <a:r>
              <a:rPr lang="en-AU" sz="2800" spc="-40" dirty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elevated</a:t>
            </a:r>
            <a:r>
              <a:rPr lang="en-AU" sz="2800" spc="-45" dirty="0">
                <a:latin typeface="Calibri"/>
                <a:cs typeface="Calibri"/>
              </a:rPr>
              <a:t> </a:t>
            </a:r>
            <a:r>
              <a:rPr lang="en-AU" sz="2800" spc="-10" dirty="0">
                <a:latin typeface="Calibri"/>
                <a:cs typeface="Calibri"/>
              </a:rPr>
              <a:t>transaminases</a:t>
            </a:r>
            <a:endParaRPr lang="en-GB" sz="2800" spc="-10" dirty="0">
              <a:latin typeface="Calibri"/>
              <a:cs typeface="Calibri"/>
            </a:endParaRPr>
          </a:p>
          <a:p>
            <a:pPr marL="248285" indent="-118745">
              <a:lnSpc>
                <a:spcPct val="100000"/>
              </a:lnSpc>
              <a:spcBef>
                <a:spcPts val="890"/>
              </a:spcBef>
              <a:buSzPct val="85714"/>
              <a:buFont typeface="Verdana"/>
              <a:buChar char="-"/>
              <a:tabLst>
                <a:tab pos="248285" algn="l"/>
              </a:tabLst>
            </a:pPr>
            <a:endParaRPr lang="en-GB" sz="2800" b="1" spc="-10" dirty="0">
              <a:solidFill>
                <a:srgbClr val="006FC0"/>
              </a:solidFill>
              <a:latin typeface="Calibri"/>
              <a:cs typeface="Calibri"/>
            </a:endParaRPr>
          </a:p>
          <a:p>
            <a:pPr marL="248285" indent="-118745">
              <a:lnSpc>
                <a:spcPct val="100000"/>
              </a:lnSpc>
              <a:spcBef>
                <a:spcPts val="890"/>
              </a:spcBef>
              <a:buSzPct val="85714"/>
              <a:buFont typeface="Verdana"/>
              <a:buChar char="-"/>
              <a:tabLst>
                <a:tab pos="24828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1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660</Words>
  <Application>Microsoft Office PowerPoint</Application>
  <PresentationFormat>شاشة عريضة</PresentationFormat>
  <Paragraphs>116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Office Theme</vt:lpstr>
      <vt:lpstr>   Brucellosis and Typhoid Fever </vt:lpstr>
      <vt:lpstr>Brucellosis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Typhoid Fever </vt:lpstr>
      <vt:lpstr>Epidemiology :   -There are an estimated 11–21 million cases per year worldwide.  - Most prevalent in resource-limited regions with poor sanitation in East and Southeast Asia, Africa, and Central and South America .</vt:lpstr>
      <vt:lpstr>Etiology:  -Pathogen : Salmonella enterica serotype Typhi: typhoid fever o Gram-negative rod  o Facultative anaerobe with peritrichous flagella  o Produces hydrogen sulfide (H2S) on TSI agar  o Oxidase-negative  o Cannot ferment lactose  -- Reservoir : Salmonella enterica serotype Typhi: humans   --Transmission: fecal-oral o Direct: person-to-person contact o Indirect: contaminated food and water</vt:lpstr>
      <vt:lpstr>Pathophysiology  1. Oral uptake of pathogen: A relatively large number of organisms (∼ ) is needed to cause infection (high infective dose)   2. Migration into the Peyer patches of the distal ileum; via M cells through the epithelium and into the Peyer patches    3. Infection of macrophages   4. Spread from macrophages to the bloodstream → septicemia → systemic disease 5. Migration back to intestine </vt:lpstr>
      <vt:lpstr>عرض تقديمي في PowerPoint</vt:lpstr>
      <vt:lpstr>Clinical Features    * Incubation period: 6–30 days (most commonly 7–14 days)   * Typhoid fever is a systemic disease and it is not limited to the gastrointestinal system.   *Typhoid fever must always be considered in cases of persistent fever of unknown origin and a history of travel to an endemic region.</vt:lpstr>
      <vt:lpstr> Progression of Illness </vt:lpstr>
      <vt:lpstr>Diagnosis Blood cultures are positive in 40%-80%.  Stool culture positivity is 30%-40%.  Bone marrow may have additional yield &gt;90% in more complicated cases or if unresponsive to treatment and can remain positive for &gt;5 days after antibiotic initiation.  Serology using the Widal test which detects anti-S. Typhi antibodies requires an acute and convalescent sample to demonstrate a 4-fold rise and has limited utility.    </vt:lpstr>
      <vt:lpstr>Treatment  Ciprofloxacin 500 mg PO q12h OR Ceftriaxone 2 g IV q24h 10-14 days or Azithromycin 20mg/kg/day oral dose once daily (maximum 1gm/day) PO x 7 days Delay in therapy increases risk of death   </vt:lpstr>
      <vt:lpstr>Complications of typhoid fever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</dc:title>
  <dc:creator>بتول محمد عبدالله ابو دعيج</dc:creator>
  <cp:lastModifiedBy>safaamatar305@gmail.com</cp:lastModifiedBy>
  <cp:revision>26</cp:revision>
  <dcterms:created xsi:type="dcterms:W3CDTF">2025-03-09T21:04:02Z</dcterms:created>
  <dcterms:modified xsi:type="dcterms:W3CDTF">2025-09-11T17:28:16Z</dcterms:modified>
</cp:coreProperties>
</file>