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74"/>
  </p:notesMasterIdLst>
  <p:sldIdLst>
    <p:sldId id="256" r:id="rId2"/>
    <p:sldId id="258" r:id="rId3"/>
    <p:sldId id="259" r:id="rId4"/>
    <p:sldId id="306" r:id="rId5"/>
    <p:sldId id="307" r:id="rId6"/>
    <p:sldId id="308" r:id="rId7"/>
    <p:sldId id="309" r:id="rId8"/>
    <p:sldId id="263" r:id="rId9"/>
    <p:sldId id="310" r:id="rId10"/>
    <p:sldId id="311" r:id="rId11"/>
    <p:sldId id="312" r:id="rId12"/>
    <p:sldId id="313" r:id="rId13"/>
    <p:sldId id="314" r:id="rId14"/>
    <p:sldId id="316" r:id="rId15"/>
    <p:sldId id="317" r:id="rId16"/>
    <p:sldId id="315" r:id="rId17"/>
    <p:sldId id="262" r:id="rId18"/>
    <p:sldId id="318" r:id="rId19"/>
    <p:sldId id="319" r:id="rId20"/>
    <p:sldId id="264" r:id="rId21"/>
    <p:sldId id="320" r:id="rId22"/>
    <p:sldId id="321" r:id="rId23"/>
    <p:sldId id="322" r:id="rId24"/>
    <p:sldId id="323" r:id="rId25"/>
    <p:sldId id="267"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 id="363" r:id="rId66"/>
    <p:sldId id="364" r:id="rId67"/>
    <p:sldId id="365" r:id="rId68"/>
    <p:sldId id="366" r:id="rId69"/>
    <p:sldId id="367" r:id="rId70"/>
    <p:sldId id="368" r:id="rId71"/>
    <p:sldId id="369" r:id="rId72"/>
    <p:sldId id="370" r:id="rId73"/>
  </p:sldIdLst>
  <p:sldSz cx="9144000" cy="5143500" type="screen16x9"/>
  <p:notesSz cx="6858000" cy="9144000"/>
  <p:embeddedFontLst>
    <p:embeddedFont>
      <p:font typeface="Book Antiqua" panose="02040602050305030304" pitchFamily="18" charset="0"/>
      <p:regular r:id="rId75"/>
      <p:bold r:id="rId76"/>
      <p:italic r:id="rId77"/>
      <p:boldItalic r:id="rId78"/>
    </p:embeddedFont>
    <p:embeddedFont>
      <p:font typeface="Open Sans SemiBold" panose="020B0604020202020204" charset="0"/>
      <p:regular r:id="rId79"/>
      <p:bold r:id="rId80"/>
      <p:italic r:id="rId81"/>
      <p:boldItalic r:id="rId82"/>
    </p:embeddedFont>
    <p:embeddedFont>
      <p:font typeface="Josefin Sans" panose="020B0604020202020204" charset="0"/>
      <p:regular r:id="rId83"/>
      <p:bold r:id="rId84"/>
      <p:italic r:id="rId85"/>
      <p:boldItalic r:id="rId86"/>
    </p:embeddedFont>
    <p:embeddedFont>
      <p:font typeface="Open Sans" panose="020B0604020202020204" charset="0"/>
      <p:regular r:id="rId87"/>
      <p:bold r:id="rId88"/>
      <p:italic r:id="rId89"/>
      <p:boldItalic r:id="rId90"/>
    </p:embeddedFont>
    <p:embeddedFont>
      <p:font typeface="Calibri" panose="020F0502020204030204" pitchFamily="34" charset="0"/>
      <p:regular r:id="rId91"/>
      <p:bold r:id="rId92"/>
      <p:italic r:id="rId93"/>
      <p:boldItalic r:id="rId94"/>
    </p:embeddedFont>
    <p:embeddedFont>
      <p:font typeface="Algerian" panose="04020705040A02060702" pitchFamily="82" charset="0"/>
      <p:regular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652161-575B-4AFF-98F3-4AF2E6617D23}">
  <a:tblStyle styleId="{E9652161-575B-4AFF-98F3-4AF2E6617D2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735" autoAdjust="0"/>
  </p:normalViewPr>
  <p:slideViewPr>
    <p:cSldViewPr>
      <p:cViewPr varScale="1">
        <p:scale>
          <a:sx n="59" d="100"/>
          <a:sy n="59" d="100"/>
        </p:scale>
        <p:origin x="42" y="2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9.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417750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5105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sex cord stromal </a:t>
            </a:r>
            <a:r>
              <a:rPr lang="en-US" dirty="0" err="1" smtClean="0"/>
              <a:t>neoplasia</a:t>
            </a:r>
            <a:r>
              <a:rPr lang="en-US" dirty="0" smtClean="0"/>
              <a:t> :</a:t>
            </a:r>
            <a:r>
              <a:rPr lang="en-US" dirty="0" err="1" smtClean="0"/>
              <a:t>Sertoli-Leydig</a:t>
            </a:r>
            <a:r>
              <a:rPr lang="en-US" dirty="0" smtClean="0"/>
              <a:t> cell tumors, </a:t>
            </a:r>
            <a:r>
              <a:rPr lang="en-US" dirty="0" err="1" smtClean="0"/>
              <a:t>granulosa</a:t>
            </a:r>
            <a:r>
              <a:rPr lang="en-US" dirty="0" smtClean="0"/>
              <a:t>-theca cell tumors.</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n-US" dirty="0" smtClean="0"/>
              <a:t>Serum testosterone &gt;1.5-2.0 </a:t>
            </a:r>
            <a:r>
              <a:rPr lang="en-US" dirty="0" err="1" smtClean="0"/>
              <a:t>ng</a:t>
            </a:r>
            <a:r>
              <a:rPr lang="en-US" dirty="0" smtClean="0"/>
              <a:t>\ml( threefold the upper limit of normal level in women </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endParaRPr lang="en-US" dirty="0" smtClean="0"/>
          </a:p>
          <a:p>
            <a:pPr marL="158750" indent="0">
              <a:buNone/>
            </a:pPr>
            <a:endParaRPr lang="ar-SA" dirty="0"/>
          </a:p>
        </p:txBody>
      </p:sp>
    </p:spTree>
    <p:extLst>
      <p:ext uri="{BB962C8B-B14F-4D97-AF65-F5344CB8AC3E}">
        <p14:creationId xmlns:p14="http://schemas.microsoft.com/office/powerpoint/2010/main" val="93592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r>
              <a:rPr lang="en-US" dirty="0" smtClean="0"/>
              <a:t>Management removal of tumor.</a:t>
            </a:r>
          </a:p>
          <a:p>
            <a:pPr marL="158750" indent="0">
              <a:buNone/>
            </a:pPr>
            <a:endParaRPr lang="ar-SA" dirty="0"/>
          </a:p>
        </p:txBody>
      </p:sp>
    </p:spTree>
    <p:extLst>
      <p:ext uri="{BB962C8B-B14F-4D97-AF65-F5344CB8AC3E}">
        <p14:creationId xmlns:p14="http://schemas.microsoft.com/office/powerpoint/2010/main" val="935923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r>
              <a:rPr lang="en-US" dirty="0" smtClean="0"/>
              <a:t>Central </a:t>
            </a:r>
            <a:r>
              <a:rPr lang="en-US" dirty="0" err="1" smtClean="0"/>
              <a:t>obesity,hirsutism,moon</a:t>
            </a:r>
            <a:r>
              <a:rPr lang="en-US" dirty="0" smtClean="0"/>
              <a:t> </a:t>
            </a:r>
            <a:r>
              <a:rPr lang="en-US" dirty="0" err="1" smtClean="0"/>
              <a:t>face,buffalo</a:t>
            </a:r>
            <a:r>
              <a:rPr lang="en-US" dirty="0" smtClean="0"/>
              <a:t> </a:t>
            </a:r>
            <a:r>
              <a:rPr lang="en-US" dirty="0" err="1" smtClean="0"/>
              <a:t>hump,purple,striae</a:t>
            </a:r>
            <a:r>
              <a:rPr lang="en-US" dirty="0" smtClean="0"/>
              <a:t> on </a:t>
            </a:r>
            <a:r>
              <a:rPr lang="en-US" dirty="0" err="1" smtClean="0"/>
              <a:t>abdomen,acne</a:t>
            </a:r>
            <a:endParaRPr lang="en-US" dirty="0" smtClean="0"/>
          </a:p>
          <a:p>
            <a:pPr marL="457200" indent="-298450"/>
            <a:r>
              <a:rPr lang="en-US" dirty="0" smtClean="0"/>
              <a:t>Options for first-line tests include a 24-hour urinary excretion of free cortisol, late-night salivary cortisol, and the low-dose dexamethasone suppression test. At least two of these first-line tests should be abnormal to establish the diagnosis of excess cortisol production</a:t>
            </a:r>
          </a:p>
          <a:p>
            <a:pPr marL="158750" indent="0">
              <a:buNone/>
            </a:pPr>
            <a:endParaRPr lang="ar-SA" dirty="0"/>
          </a:p>
        </p:txBody>
      </p:sp>
    </p:spTree>
    <p:extLst>
      <p:ext uri="{BB962C8B-B14F-4D97-AF65-F5344CB8AC3E}">
        <p14:creationId xmlns:p14="http://schemas.microsoft.com/office/powerpoint/2010/main" val="93592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endParaRPr lang="ar-SA" dirty="0"/>
          </a:p>
        </p:txBody>
      </p:sp>
    </p:spTree>
    <p:extLst>
      <p:ext uri="{BB962C8B-B14F-4D97-AF65-F5344CB8AC3E}">
        <p14:creationId xmlns:p14="http://schemas.microsoft.com/office/powerpoint/2010/main" val="935923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b8d1ca927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b8d1ca927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8428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700" b="1" i="0" u="none" strike="noStrike" kern="1200" cap="none" spc="0" normalizeH="0" baseline="0" noProof="0" dirty="0" smtClean="0">
                <a:ln>
                  <a:noFill/>
                </a:ln>
                <a:solidFill>
                  <a:prstClr val="black"/>
                </a:solidFill>
                <a:effectLst/>
                <a:uLnTx/>
                <a:uFillTx/>
                <a:latin typeface="Calibri"/>
                <a:ea typeface="+mn-ea"/>
                <a:cs typeface="+mn-cs"/>
              </a:rPr>
              <a:t>Age of onset: </a:t>
            </a: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Women with PCOS, the most common cause of hirsutism, typically have a </a:t>
            </a:r>
            <a:r>
              <a:rPr kumimoji="0" lang="en-US" sz="2700" b="0" i="0" u="none" strike="noStrike" kern="1200" cap="none" spc="0" normalizeH="0" baseline="0" noProof="0" dirty="0" err="1" smtClean="0">
                <a:ln>
                  <a:noFill/>
                </a:ln>
                <a:solidFill>
                  <a:prstClr val="black"/>
                </a:solidFill>
                <a:effectLst/>
                <a:uLnTx/>
                <a:uFillTx/>
                <a:latin typeface="Calibri"/>
                <a:ea typeface="+mn-ea"/>
                <a:cs typeface="+mn-cs"/>
              </a:rPr>
              <a:t>peripubertal</a:t>
            </a: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 onset of hirsutism.</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                           Androgen secreting tumors usually occur late in life.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700" b="1" i="0" u="none" strike="noStrike" kern="1200" cap="none" spc="0" normalizeH="0" baseline="0" noProof="0" dirty="0" smtClean="0">
                <a:ln>
                  <a:noFill/>
                </a:ln>
                <a:solidFill>
                  <a:prstClr val="black"/>
                </a:solidFill>
                <a:effectLst/>
                <a:uLnTx/>
                <a:uFillTx/>
                <a:latin typeface="Calibri"/>
                <a:ea typeface="+mn-ea"/>
                <a:cs typeface="+mn-cs"/>
              </a:rPr>
              <a:t>Stable versus progressive hair growth: </a:t>
            </a: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very rapid in androgen secreting tumors.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700" b="1" i="0" u="none" strike="noStrike" kern="1200" cap="none" spc="0" normalizeH="0" baseline="0" noProof="0" dirty="0" smtClean="0">
                <a:ln>
                  <a:noFill/>
                </a:ln>
                <a:solidFill>
                  <a:prstClr val="black"/>
                </a:solidFill>
                <a:effectLst/>
                <a:uLnTx/>
                <a:uFillTx/>
                <a:latin typeface="Calibri"/>
                <a:ea typeface="+mn-ea"/>
                <a:cs typeface="+mn-cs"/>
              </a:rPr>
              <a:t>Family history </a:t>
            </a: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 Several conditions that cause hirsutism, including congenital adrenal hyperplasia and polycystic ovary syndrome, run in families.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History of drug intake producing </a:t>
            </a:r>
            <a:r>
              <a:rPr kumimoji="0" lang="en-US" sz="2700" b="0" i="0" u="none" strike="noStrike" kern="1200" cap="none" spc="0" normalizeH="0" baseline="0" noProof="0" dirty="0" err="1" smtClean="0">
                <a:ln>
                  <a:noFill/>
                </a:ln>
                <a:solidFill>
                  <a:prstClr val="black"/>
                </a:solidFill>
                <a:effectLst/>
                <a:uLnTx/>
                <a:uFillTx/>
                <a:latin typeface="Calibri"/>
                <a:ea typeface="+mn-ea"/>
                <a:cs typeface="+mn-cs"/>
              </a:rPr>
              <a:t>androgenicity</a:t>
            </a: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 : </a:t>
            </a:r>
            <a:r>
              <a:rPr kumimoji="0" lang="en-US" sz="2700" b="0" i="0" u="none" strike="noStrike" kern="1200" cap="none" spc="0" normalizeH="0" baseline="0" noProof="0" dirty="0" err="1" smtClean="0">
                <a:ln>
                  <a:noFill/>
                </a:ln>
                <a:solidFill>
                  <a:prstClr val="black"/>
                </a:solidFill>
                <a:effectLst/>
                <a:uLnTx/>
                <a:uFillTx/>
                <a:latin typeface="Calibri"/>
                <a:ea typeface="+mn-ea"/>
                <a:cs typeface="+mn-cs"/>
              </a:rPr>
              <a:t>danazol</a:t>
            </a: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 which is used to treat women with endometriosis; systemic corticosteroids and fluoxetine (Prozac) for depression</a:t>
            </a:r>
          </a:p>
        </p:txBody>
      </p:sp>
    </p:spTree>
    <p:extLst>
      <p:ext uri="{BB962C8B-B14F-4D97-AF65-F5344CB8AC3E}">
        <p14:creationId xmlns:p14="http://schemas.microsoft.com/office/powerpoint/2010/main" val="935923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r>
              <a:rPr lang="en-US" dirty="0" smtClean="0"/>
              <a:t>Acne, alopecia ,</a:t>
            </a:r>
            <a:r>
              <a:rPr lang="en-US" dirty="0" err="1" smtClean="0"/>
              <a:t>acantosis</a:t>
            </a:r>
            <a:r>
              <a:rPr lang="en-US" dirty="0" smtClean="0"/>
              <a:t> nigricans (in case of </a:t>
            </a:r>
            <a:r>
              <a:rPr lang="en-US" dirty="0" err="1" smtClean="0"/>
              <a:t>pcos</a:t>
            </a:r>
            <a:r>
              <a:rPr lang="en-US" dirty="0" smtClean="0"/>
              <a:t> insulin resistance),</a:t>
            </a:r>
            <a:r>
              <a:rPr lang="en-US" dirty="0" err="1" smtClean="0"/>
              <a:t>striae,thin</a:t>
            </a:r>
            <a:r>
              <a:rPr lang="en-US" dirty="0" smtClean="0"/>
              <a:t> skin, or bruising(suggest </a:t>
            </a:r>
            <a:r>
              <a:rPr lang="en-US" dirty="0" err="1" smtClean="0"/>
              <a:t>cushings</a:t>
            </a:r>
            <a:r>
              <a:rPr lang="en-US" dirty="0" smtClean="0"/>
              <a:t> syndrome)</a:t>
            </a:r>
          </a:p>
          <a:p>
            <a:pPr marL="158750" indent="0">
              <a:buNone/>
            </a:pPr>
            <a:endParaRPr lang="ar-SA" dirty="0"/>
          </a:p>
        </p:txBody>
      </p:sp>
    </p:spTree>
    <p:extLst>
      <p:ext uri="{BB962C8B-B14F-4D97-AF65-F5344CB8AC3E}">
        <p14:creationId xmlns:p14="http://schemas.microsoft.com/office/powerpoint/2010/main" val="935923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746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 </a:t>
            </a:r>
            <a:r>
              <a:rPr lang="en-US" dirty="0" err="1" smtClean="0"/>
              <a:t>Ferriman-Gallwey</a:t>
            </a:r>
            <a:r>
              <a:rPr lang="en-US" dirty="0" smtClean="0"/>
              <a:t> score &gt;8 is considered abnormal for black or white women.</a:t>
            </a:r>
          </a:p>
          <a:p>
            <a:pPr marL="0" lvl="0" indent="0" algn="l" rtl="0">
              <a:spcBef>
                <a:spcPts val="0"/>
              </a:spcBef>
              <a:spcAft>
                <a:spcPts val="0"/>
              </a:spcAft>
              <a:buNone/>
            </a:pPr>
            <a:r>
              <a:rPr lang="en-US" dirty="0" smtClean="0"/>
              <a:t>For Mediterranean, Hispanic, and Middle Eastern women, a </a:t>
            </a:r>
            <a:r>
              <a:rPr lang="en-US" dirty="0" err="1" smtClean="0"/>
              <a:t>Ferriman-Gallwey</a:t>
            </a:r>
            <a:r>
              <a:rPr lang="en-US" dirty="0" smtClean="0"/>
              <a:t> score ≥9 to 10 is considered abnormal</a:t>
            </a:r>
          </a:p>
          <a:p>
            <a:pPr marL="0" lvl="0" indent="0" algn="l" rtl="0">
              <a:spcBef>
                <a:spcPts val="0"/>
              </a:spcBef>
              <a:spcAft>
                <a:spcPts val="0"/>
              </a:spcAft>
              <a:buNone/>
            </a:pPr>
            <a:r>
              <a:rPr lang="en-US" dirty="0" smtClean="0"/>
              <a:t>for Asian women, a score ≥2.</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79532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2279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b347e33ac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b347e33a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5788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035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5185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ab8d1ca927_3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ab8d1ca927_3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430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Oral contraceptive drugs  : MOST widely used , </a:t>
            </a:r>
            <a:r>
              <a:rPr lang="en-US" dirty="0" err="1" smtClean="0"/>
              <a:t>inexpesive</a:t>
            </a:r>
            <a:r>
              <a:rPr lang="en-US" dirty="0" smtClean="0"/>
              <a:t> , first choice for young women who do not want to get pregnant . </a:t>
            </a:r>
          </a:p>
          <a:p>
            <a:pPr marL="0" lvl="0" indent="0" algn="l" rtl="0">
              <a:spcBef>
                <a:spcPts val="0"/>
              </a:spcBef>
              <a:spcAft>
                <a:spcPts val="0"/>
              </a:spcAft>
              <a:buNone/>
            </a:pPr>
            <a:r>
              <a:rPr lang="en-US" dirty="0" smtClean="0"/>
              <a:t>Spironolactone (50-200)mg daily: blocks androgens receptors and decreases </a:t>
            </a:r>
            <a:r>
              <a:rPr lang="en-US" dirty="0" err="1" smtClean="0"/>
              <a:t>testosteron</a:t>
            </a:r>
            <a:r>
              <a:rPr lang="en-US" dirty="0" smtClean="0"/>
              <a:t> production * mild  diuretic so the best in hypertension or edema . </a:t>
            </a:r>
            <a:r>
              <a:rPr lang="en-US" dirty="0" err="1" smtClean="0"/>
              <a:t>Lft</a:t>
            </a:r>
            <a:r>
              <a:rPr lang="en-US" dirty="0" smtClean="0"/>
              <a:t> every 3-4 month</a:t>
            </a:r>
          </a:p>
          <a:p>
            <a:pPr marL="0" lvl="0" indent="0" algn="l" rtl="0">
              <a:spcBef>
                <a:spcPts val="0"/>
              </a:spcBef>
              <a:spcAft>
                <a:spcPts val="0"/>
              </a:spcAft>
              <a:buNone/>
            </a:pPr>
            <a:r>
              <a:rPr lang="en-US" dirty="0" err="1" smtClean="0"/>
              <a:t>Finasteride</a:t>
            </a:r>
            <a:r>
              <a:rPr lang="en-US" dirty="0" smtClean="0"/>
              <a:t> : 5-alpha </a:t>
            </a:r>
            <a:r>
              <a:rPr lang="en-US" dirty="0" err="1" smtClean="0"/>
              <a:t>reductase</a:t>
            </a:r>
            <a:r>
              <a:rPr lang="en-US" dirty="0" smtClean="0"/>
              <a:t> inhibitor </a:t>
            </a:r>
          </a:p>
          <a:p>
            <a:pPr marL="0" lvl="0" indent="0" algn="l" rtl="0">
              <a:spcBef>
                <a:spcPts val="0"/>
              </a:spcBef>
              <a:spcAft>
                <a:spcPts val="0"/>
              </a:spcAft>
              <a:buNone/>
            </a:pPr>
            <a:r>
              <a:rPr lang="en-US" dirty="0" err="1" smtClean="0"/>
              <a:t>Flutamide</a:t>
            </a:r>
            <a:r>
              <a:rPr lang="en-US" dirty="0" smtClean="0"/>
              <a:t> : potent nonsteroidal selective </a:t>
            </a:r>
            <a:r>
              <a:rPr lang="en-US" dirty="0" err="1" smtClean="0"/>
              <a:t>antiandrogen</a:t>
            </a:r>
            <a:r>
              <a:rPr lang="en-US" dirty="0" smtClean="0"/>
              <a:t>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err="1" smtClean="0"/>
              <a:t>Ocp</a:t>
            </a:r>
            <a:r>
              <a:rPr lang="en-US" dirty="0" smtClean="0"/>
              <a:t> used for 6 month because </a:t>
            </a:r>
            <a:r>
              <a:rPr lang="en-US" dirty="0" err="1" smtClean="0"/>
              <a:t>angen</a:t>
            </a:r>
            <a:r>
              <a:rPr lang="en-US" dirty="0" smtClean="0"/>
              <a:t> phase is 6 month</a:t>
            </a:r>
          </a:p>
          <a:p>
            <a:pPr marL="0" lvl="0" indent="0" algn="l" rtl="0">
              <a:spcBef>
                <a:spcPts val="0"/>
              </a:spcBef>
              <a:spcAft>
                <a:spcPts val="0"/>
              </a:spcAft>
              <a:buNone/>
            </a:pPr>
            <a:r>
              <a:rPr lang="en-US" dirty="0" err="1" smtClean="0"/>
              <a:t>Ocps</a:t>
            </a:r>
            <a:r>
              <a:rPr lang="en-US" dirty="0" smtClean="0"/>
              <a:t> work by: decrease </a:t>
            </a:r>
            <a:r>
              <a:rPr lang="en-US" dirty="0" err="1" smtClean="0"/>
              <a:t>lh</a:t>
            </a:r>
            <a:r>
              <a:rPr lang="en-US" dirty="0" smtClean="0"/>
              <a:t> </a:t>
            </a:r>
            <a:r>
              <a:rPr lang="en-US" dirty="0" err="1" smtClean="0"/>
              <a:t>secreation</a:t>
            </a:r>
            <a:r>
              <a:rPr lang="en-US" dirty="0" smtClean="0"/>
              <a:t> and decrease androgen production.</a:t>
            </a:r>
          </a:p>
          <a:p>
            <a:pPr marL="0" lvl="0" indent="0" algn="l" rtl="0">
              <a:spcBef>
                <a:spcPts val="0"/>
              </a:spcBef>
              <a:spcAft>
                <a:spcPts val="0"/>
              </a:spcAft>
              <a:buNone/>
            </a:pPr>
            <a:r>
              <a:rPr lang="en-US" dirty="0" smtClean="0"/>
              <a:t>Increase in hepatic production of sex hormone binding globulin</a:t>
            </a:r>
          </a:p>
          <a:p>
            <a:pPr marL="0" lvl="0" indent="0" algn="l" rtl="0">
              <a:spcBef>
                <a:spcPts val="0"/>
              </a:spcBef>
              <a:spcAft>
                <a:spcPts val="0"/>
              </a:spcAft>
              <a:buNone/>
            </a:pPr>
            <a:r>
              <a:rPr lang="en-US" dirty="0" smtClean="0"/>
              <a:t>Decrease bioavailability of testosterone</a:t>
            </a:r>
          </a:p>
          <a:p>
            <a:pPr marL="0" lvl="0" indent="0" algn="l" rtl="0">
              <a:spcBef>
                <a:spcPts val="0"/>
              </a:spcBef>
              <a:spcAft>
                <a:spcPts val="0"/>
              </a:spcAft>
              <a:buNone/>
            </a:pPr>
            <a:r>
              <a:rPr lang="en-US" dirty="0" smtClean="0"/>
              <a:t>Decease adrenal androgen </a:t>
            </a:r>
            <a:r>
              <a:rPr lang="en-US" dirty="0" err="1" smtClean="0"/>
              <a:t>secreation</a:t>
            </a:r>
            <a:r>
              <a:rPr lang="en-US" dirty="0" smtClean="0"/>
              <a:t> </a:t>
            </a:r>
          </a:p>
          <a:p>
            <a:pPr marL="0" lvl="0" indent="0" algn="l" rtl="0">
              <a:spcBef>
                <a:spcPts val="0"/>
              </a:spcBef>
              <a:spcAft>
                <a:spcPts val="0"/>
              </a:spcAft>
              <a:buNone/>
            </a:pPr>
            <a:r>
              <a:rPr lang="en-US" dirty="0" smtClean="0"/>
              <a:t>The growth phase (</a:t>
            </a:r>
            <a:r>
              <a:rPr lang="en-US" dirty="0" err="1" smtClean="0"/>
              <a:t>anagen</a:t>
            </a:r>
            <a:r>
              <a:rPr lang="en-US" dirty="0" smtClean="0"/>
              <a:t>), which varies by body area, is approximately four months for facial hair. Therefore, it takes approximately six months to detect the effects of hormonal therapy for facial hirsutism.</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Bleaching  ( hydrogen peroxide ) in sever cases - can cause irritation, purities, skin discoloration</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-Shaving   </a:t>
            </a:r>
          </a:p>
          <a:p>
            <a:pPr marL="0" lvl="0" indent="0" algn="l" rtl="0">
              <a:spcBef>
                <a:spcPts val="0"/>
              </a:spcBef>
              <a:spcAft>
                <a:spcPts val="0"/>
              </a:spcAft>
              <a:buNone/>
            </a:pPr>
            <a:r>
              <a:rPr lang="en-US" dirty="0" smtClean="0"/>
              <a:t>- Shaving does not lead to worsening of hirsutism and is a good short-term solution for facial hair. </a:t>
            </a:r>
          </a:p>
          <a:p>
            <a:pPr marL="0" lvl="0" indent="0" algn="l" rtl="0">
              <a:spcBef>
                <a:spcPts val="0"/>
              </a:spcBef>
              <a:spcAft>
                <a:spcPts val="0"/>
              </a:spcAft>
              <a:buNone/>
            </a:pPr>
            <a:r>
              <a:rPr lang="en-US" dirty="0" smtClean="0"/>
              <a:t>- Does not affect the rate or duration of </a:t>
            </a:r>
            <a:r>
              <a:rPr lang="en-US" dirty="0" err="1" smtClean="0"/>
              <a:t>anagen</a:t>
            </a:r>
            <a:r>
              <a:rPr lang="en-US" dirty="0" smtClean="0"/>
              <a:t> phase, or diameter of hair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-Plucking, Waxing - scarring, folliculitis, hyperpigmentation</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err="1" smtClean="0"/>
              <a:t>Vaniqa</a:t>
            </a:r>
            <a:r>
              <a:rPr lang="en-US" dirty="0" smtClean="0"/>
              <a:t>(</a:t>
            </a:r>
            <a:r>
              <a:rPr lang="en-US" dirty="0" err="1" smtClean="0"/>
              <a:t>eflornithine</a:t>
            </a:r>
            <a:r>
              <a:rPr lang="en-US" dirty="0" smtClean="0"/>
              <a:t> hydrochloride)</a:t>
            </a:r>
          </a:p>
          <a:p>
            <a:pPr marL="0" lvl="0" indent="0" algn="l" rtl="0">
              <a:spcBef>
                <a:spcPts val="0"/>
              </a:spcBef>
              <a:spcAft>
                <a:spcPts val="0"/>
              </a:spcAft>
              <a:buNone/>
            </a:pPr>
            <a:r>
              <a:rPr lang="en-US" dirty="0" smtClean="0"/>
              <a:t>Cream available for the treatment of unwanted facial hair growth.</a:t>
            </a:r>
          </a:p>
          <a:p>
            <a:pPr marL="0" lvl="0" indent="0" algn="l" rtl="0">
              <a:spcBef>
                <a:spcPts val="0"/>
              </a:spcBef>
              <a:spcAft>
                <a:spcPts val="0"/>
              </a:spcAft>
              <a:buNone/>
            </a:pPr>
            <a:r>
              <a:rPr lang="en-US" dirty="0" err="1" smtClean="0"/>
              <a:t>Improvement,mainifested</a:t>
            </a:r>
            <a:r>
              <a:rPr lang="en-US" dirty="0" smtClean="0"/>
              <a:t> by </a:t>
            </a:r>
            <a:r>
              <a:rPr lang="en-US" dirty="0" err="1" smtClean="0"/>
              <a:t>shorter,softer,and</a:t>
            </a:r>
            <a:r>
              <a:rPr lang="en-US" dirty="0" smtClean="0"/>
              <a:t> less visible </a:t>
            </a:r>
            <a:r>
              <a:rPr lang="en-US" dirty="0" err="1" smtClean="0"/>
              <a:t>hair,is</a:t>
            </a:r>
            <a:r>
              <a:rPr lang="en-US" dirty="0" smtClean="0"/>
              <a:t> seen in about 8 wk.</a:t>
            </a:r>
          </a:p>
          <a:p>
            <a:pPr marL="0" lvl="0" indent="0" algn="l" rtl="0">
              <a:spcBef>
                <a:spcPts val="0"/>
              </a:spcBef>
              <a:spcAft>
                <a:spcPts val="0"/>
              </a:spcAft>
              <a:buNone/>
            </a:pPr>
            <a:r>
              <a:rPr lang="en-US" dirty="0" smtClean="0"/>
              <a:t>Must be used indefinitely to prevent regrowth</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9447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ab8d1ca927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ab8d1ca927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male-like pattern — face, chest and back</a:t>
            </a:r>
          </a:p>
          <a:p>
            <a:pPr marL="171450" lvl="0" indent="-171450" algn="l" rtl="0">
              <a:spcBef>
                <a:spcPts val="0"/>
              </a:spcBef>
              <a:spcAft>
                <a:spcPts val="0"/>
              </a:spcAft>
            </a:pPr>
            <a:r>
              <a:rPr lang="en-US" dirty="0" smtClean="0"/>
              <a:t>It affects 5% to 10% of women of child-bearing potential</a:t>
            </a:r>
          </a:p>
          <a:p>
            <a:pPr marL="171450" lvl="0" indent="-171450" algn="l" rtl="0">
              <a:spcBef>
                <a:spcPts val="0"/>
              </a:spcBef>
              <a:spcAft>
                <a:spcPts val="0"/>
              </a:spcAft>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0961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r>
              <a:rPr lang="en-US" dirty="0" smtClean="0"/>
              <a:t>During puberty, androgens—hormones such as testosterone—cause some </a:t>
            </a:r>
            <a:r>
              <a:rPr lang="en-US" dirty="0" err="1" smtClean="0"/>
              <a:t>vellus</a:t>
            </a:r>
            <a:r>
              <a:rPr lang="en-US" dirty="0" smtClean="0"/>
              <a:t> hairs to transition to terminal hairs.</a:t>
            </a:r>
          </a:p>
          <a:p>
            <a:r>
              <a:rPr lang="en-US" dirty="0" smtClean="0"/>
              <a:t>The number of hair follicles does not change over an individual's lifetime, but the follicle size and type of hair can change in response to numerous factors, particularly androgens</a:t>
            </a:r>
          </a:p>
          <a:p>
            <a:endParaRPr lang="ar-SA" dirty="0"/>
          </a:p>
        </p:txBody>
      </p:sp>
    </p:spTree>
    <p:extLst>
      <p:ext uri="{BB962C8B-B14F-4D97-AF65-F5344CB8AC3E}">
        <p14:creationId xmlns:p14="http://schemas.microsoft.com/office/powerpoint/2010/main" val="1045015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r>
              <a:rPr lang="en-US" dirty="0" smtClean="0"/>
              <a:t>Drugs :</a:t>
            </a:r>
            <a:r>
              <a:rPr lang="en-US" baseline="0" dirty="0" smtClean="0"/>
              <a:t> carbamazepine , fluoxetine , </a:t>
            </a:r>
            <a:r>
              <a:rPr lang="en-US" baseline="0" dirty="0" err="1" smtClean="0"/>
              <a:t>isotretinoin</a:t>
            </a:r>
            <a:r>
              <a:rPr lang="en-US" baseline="0" dirty="0" smtClean="0"/>
              <a:t> , olanzapine , </a:t>
            </a:r>
            <a:r>
              <a:rPr lang="en-US" baseline="0" dirty="0" err="1" smtClean="0"/>
              <a:t>pregabalin</a:t>
            </a:r>
            <a:r>
              <a:rPr lang="en-US" baseline="0" dirty="0" smtClean="0"/>
              <a:t> , systemic </a:t>
            </a:r>
            <a:r>
              <a:rPr lang="en-US" baseline="0" dirty="0" err="1" smtClean="0"/>
              <a:t>corticosteriods</a:t>
            </a:r>
            <a:r>
              <a:rPr lang="en-US" baseline="0" dirty="0" smtClean="0"/>
              <a:t> , oral contraceptive </a:t>
            </a:r>
          </a:p>
          <a:p>
            <a:r>
              <a:rPr lang="en-US" baseline="0" dirty="0" smtClean="0"/>
              <a:t>There is a theory that insulin at high enough concentration , stimulate the ovarian theca cells to produce androgens, there may be also be an effect of high level of insulin to activate insulin like growth factor 1 receptor in those same cells, </a:t>
            </a:r>
            <a:r>
              <a:rPr lang="en-US" baseline="0" dirty="0" err="1" smtClean="0"/>
              <a:t>ahain</a:t>
            </a:r>
            <a:r>
              <a:rPr lang="en-US" baseline="0" dirty="0" smtClean="0"/>
              <a:t> the result is increased androgen production.</a:t>
            </a:r>
          </a:p>
          <a:p>
            <a:pPr marL="285750" indent="-285750">
              <a:buFont typeface="Wingdings" pitchFamily="2" charset="2"/>
              <a:buChar char="q"/>
            </a:pPr>
            <a:r>
              <a:rPr lang="en-US" altLang="en-US" sz="1100" b="1" dirty="0" smtClean="0">
                <a:solidFill>
                  <a:srgbClr val="892828"/>
                </a:solidFill>
                <a:cs typeface="Calibri" panose="020F0502020204030204" pitchFamily="34" charset="0"/>
              </a:rPr>
              <a:t>Adrenal over activity due to a </a:t>
            </a:r>
            <a:r>
              <a:rPr lang="en-US" altLang="en-US" sz="1100" b="1" dirty="0" err="1" smtClean="0">
                <a:solidFill>
                  <a:srgbClr val="892828"/>
                </a:solidFill>
                <a:cs typeface="Calibri" panose="020F0502020204030204" pitchFamily="34" charset="0"/>
              </a:rPr>
              <a:t>corticotroph</a:t>
            </a:r>
            <a:r>
              <a:rPr lang="en-US" altLang="en-US" sz="1100" b="1" dirty="0" smtClean="0">
                <a:solidFill>
                  <a:srgbClr val="892828"/>
                </a:solidFill>
                <a:cs typeface="Calibri" panose="020F0502020204030204" pitchFamily="34" charset="0"/>
              </a:rPr>
              <a:t> adenoma secreting ACTH excessively results not only in excessive secretion of cortisol but also of adrenal androgens, typically resulting in hirsutism.</a:t>
            </a:r>
          </a:p>
          <a:p>
            <a:pPr marL="285750" indent="-285750">
              <a:buFont typeface="Wingdings" pitchFamily="2" charset="2"/>
              <a:buChar char="q"/>
            </a:pPr>
            <a:r>
              <a:rPr lang="en-US" sz="1100" b="1" dirty="0" smtClean="0">
                <a:solidFill>
                  <a:srgbClr val="892828"/>
                </a:solidFill>
              </a:rPr>
              <a:t> Although the majority of women who have Cushing's disease have hirsutism, only a very small fraction of women with hirsutism have Cushing's disease.</a:t>
            </a:r>
          </a:p>
          <a:p>
            <a:pPr marL="285750" indent="-285750">
              <a:buFont typeface="Wingdings" pitchFamily="2" charset="2"/>
              <a:buChar char="q"/>
            </a:pPr>
            <a:r>
              <a:rPr lang="en-US" sz="1100" b="1" dirty="0" smtClean="0">
                <a:solidFill>
                  <a:srgbClr val="892828"/>
                </a:solidFill>
              </a:rPr>
              <a:t>Laboratory tests: blood serum cortisol testing, 24-hour urinary free      cortisol testing, and dexamethasone </a:t>
            </a:r>
            <a:r>
              <a:rPr lang="en-US" sz="1100" b="1" dirty="0" err="1" smtClean="0">
                <a:solidFill>
                  <a:srgbClr val="892828"/>
                </a:solidFill>
              </a:rPr>
              <a:t>suppresion</a:t>
            </a:r>
            <a:r>
              <a:rPr lang="en-US" sz="1100" b="1" dirty="0" smtClean="0">
                <a:solidFill>
                  <a:srgbClr val="892828"/>
                </a:solidFill>
              </a:rPr>
              <a:t> test.</a:t>
            </a:r>
          </a:p>
          <a:p>
            <a:pPr marL="285750" indent="-285750">
              <a:buFont typeface="Wingdings" pitchFamily="2" charset="2"/>
              <a:buChar char="q"/>
            </a:pPr>
            <a:r>
              <a:rPr lang="en-US" sz="1100" b="1" dirty="0" smtClean="0">
                <a:solidFill>
                  <a:srgbClr val="892828"/>
                </a:solidFill>
              </a:rPr>
              <a:t>No single test is perfect and multiple tests should always be used to achieve a proper diagnosis. </a:t>
            </a:r>
          </a:p>
          <a:p>
            <a:endParaRPr lang="en-US" baseline="0" dirty="0" smtClean="0"/>
          </a:p>
          <a:p>
            <a:endParaRPr lang="en-US" dirty="0" smtClean="0"/>
          </a:p>
        </p:txBody>
      </p:sp>
    </p:spTree>
    <p:extLst>
      <p:ext uri="{BB962C8B-B14F-4D97-AF65-F5344CB8AC3E}">
        <p14:creationId xmlns:p14="http://schemas.microsoft.com/office/powerpoint/2010/main" val="3123993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en-US" dirty="0" smtClean="0"/>
          </a:p>
          <a:p>
            <a:r>
              <a:rPr lang="en-US" dirty="0" smtClean="0"/>
              <a:t>Polycystic ovarian syndrome is a complex endocrine disorder affecting women in their reproductive years.1 It is characterized by increased androgen production and disordered gonadotropin secretion, which results in chronic anovulation.2 It is the leading cause of </a:t>
            </a:r>
            <a:r>
              <a:rPr lang="en-US" dirty="0" err="1" smtClean="0"/>
              <a:t>anovulatory</a:t>
            </a:r>
            <a:r>
              <a:rPr lang="en-US" dirty="0" smtClean="0"/>
              <a:t> infertility and hirsutism.2,3</a:t>
            </a:r>
          </a:p>
          <a:p>
            <a:r>
              <a:rPr lang="en-US" dirty="0" smtClean="0"/>
              <a:t>PCOS is also associated with disorders of reproduction, metabolism, and general health, including increased risk of miscarriage, insulin resistance, hyperlipidemia, cardiovascular disease, and endometrial cancer.1 Obesity is common but not universal in women with PCOS.3</a:t>
            </a:r>
          </a:p>
          <a:p>
            <a:r>
              <a:rPr lang="en-US" dirty="0" smtClean="0"/>
              <a:t>Women with PCOS have high rate of type 2 diabetes; these women have hyperlipidemia and a greatly increased risk of cardiovascular disease.3</a:t>
            </a:r>
          </a:p>
          <a:p>
            <a:r>
              <a:rPr lang="en-US" dirty="0" smtClean="0"/>
              <a:t>Insulin resistance → </a:t>
            </a:r>
            <a:r>
              <a:rPr lang="en-US" dirty="0" err="1" smtClean="0"/>
              <a:t>Hyperinsulinemia</a:t>
            </a:r>
            <a:r>
              <a:rPr lang="en-US" dirty="0" smtClean="0"/>
              <a:t> → Theca-cell proliferation → Hyperandrogenism → PCOS </a:t>
            </a:r>
          </a:p>
          <a:p>
            <a:pPr marL="158750" indent="0">
              <a:buNone/>
            </a:pPr>
            <a:r>
              <a:rPr lang="en-US" dirty="0" smtClean="0"/>
              <a:t>In fact, NO Body Knows exact Cause !!</a:t>
            </a:r>
          </a:p>
          <a:p>
            <a:pPr marL="158750" indent="0">
              <a:buNone/>
            </a:pPr>
            <a:endParaRPr lang="ar-SA" dirty="0"/>
          </a:p>
        </p:txBody>
      </p:sp>
    </p:spTree>
    <p:extLst>
      <p:ext uri="{BB962C8B-B14F-4D97-AF65-F5344CB8AC3E}">
        <p14:creationId xmlns:p14="http://schemas.microsoft.com/office/powerpoint/2010/main" val="935923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ab8d1ca927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ab8d1ca927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 addition, Exclusion of other causes.</a:t>
            </a:r>
            <a:r>
              <a:rPr lang="en-US" baseline="0" dirty="0"/>
              <a:t> </a:t>
            </a:r>
            <a:r>
              <a:rPr lang="en-US" baseline="0" dirty="0" smtClean="0"/>
              <a:t>(CAH, Testosterone-producing tumors, Cushing's syndrome, </a:t>
            </a:r>
            <a:r>
              <a:rPr lang="en-US" baseline="0" dirty="0" err="1" smtClean="0"/>
              <a:t>Hyperprolactinemia</a:t>
            </a:r>
            <a:r>
              <a:rPr lang="en-US" baseline="0" dirty="0" smtClean="0"/>
              <a:t>)</a:t>
            </a:r>
          </a:p>
          <a:p>
            <a:pPr marL="0" lvl="0" indent="0" algn="l" rtl="0">
              <a:spcBef>
                <a:spcPts val="0"/>
              </a:spcBef>
              <a:spcAft>
                <a:spcPts val="0"/>
              </a:spcAft>
              <a:buNone/>
            </a:pPr>
            <a:endParaRPr lang="en-US" dirty="0" smtClean="0"/>
          </a:p>
        </p:txBody>
      </p:sp>
    </p:spTree>
    <p:extLst>
      <p:ext uri="{BB962C8B-B14F-4D97-AF65-F5344CB8AC3E}">
        <p14:creationId xmlns:p14="http://schemas.microsoft.com/office/powerpoint/2010/main" val="4287761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r>
              <a:rPr lang="en-US" dirty="0" smtClean="0"/>
              <a:t>This disease has two type either classical type or the non classical type</a:t>
            </a:r>
          </a:p>
          <a:p>
            <a:pPr marL="158750" indent="0">
              <a:buNone/>
            </a:pPr>
            <a:r>
              <a:rPr lang="en-US" dirty="0" smtClean="0"/>
              <a:t>The classical type the patient diagnosed early in infancy due to </a:t>
            </a:r>
            <a:r>
              <a:rPr lang="en-US" dirty="0" err="1" smtClean="0"/>
              <a:t>presense</a:t>
            </a:r>
            <a:r>
              <a:rPr lang="en-US" dirty="0" smtClean="0"/>
              <a:t> of ambiguous genitalia and electrolyte </a:t>
            </a:r>
            <a:r>
              <a:rPr lang="en-US" dirty="0" err="1" smtClean="0"/>
              <a:t>imbalnce</a:t>
            </a:r>
            <a:endParaRPr lang="en-US" dirty="0" smtClean="0"/>
          </a:p>
          <a:p>
            <a:pPr marL="158750" indent="0">
              <a:buNone/>
            </a:pPr>
            <a:r>
              <a:rPr lang="en-US" dirty="0" smtClean="0"/>
              <a:t>The non classical type will be diagnosed late in adulthood the patient have similar picture to </a:t>
            </a:r>
            <a:r>
              <a:rPr lang="en-US" dirty="0" err="1" smtClean="0"/>
              <a:t>pcos</a:t>
            </a:r>
            <a:r>
              <a:rPr lang="en-US" dirty="0" smtClean="0"/>
              <a:t>(hirsutism ,irregular cycle)</a:t>
            </a:r>
          </a:p>
          <a:p>
            <a:pPr marL="158750" indent="0">
              <a:buNone/>
            </a:pPr>
            <a:r>
              <a:rPr lang="en-US" dirty="0" smtClean="0"/>
              <a:t>And </a:t>
            </a:r>
            <a:r>
              <a:rPr lang="en-US" dirty="0" err="1" smtClean="0"/>
              <a:t>inoreder</a:t>
            </a:r>
            <a:r>
              <a:rPr lang="en-US" dirty="0" smtClean="0"/>
              <a:t> to differentiate between these two we send the patient for investigation to define the patient have </a:t>
            </a:r>
            <a:r>
              <a:rPr lang="en-US" dirty="0" err="1" smtClean="0"/>
              <a:t>cah</a:t>
            </a:r>
            <a:endParaRPr lang="en-US" dirty="0" smtClean="0"/>
          </a:p>
          <a:p>
            <a:pPr marL="158750" indent="0">
              <a:buNone/>
            </a:pPr>
            <a:r>
              <a:rPr lang="en-US" dirty="0" err="1" smtClean="0"/>
              <a:t>Nonclassical</a:t>
            </a:r>
            <a:r>
              <a:rPr lang="en-US" dirty="0" smtClean="0"/>
              <a:t> treated by giving patient cortisol</a:t>
            </a:r>
          </a:p>
          <a:p>
            <a:pPr marL="158750" indent="0">
              <a:buNone/>
            </a:pPr>
            <a:r>
              <a:rPr lang="en-US" dirty="0" smtClean="0"/>
              <a:t>This is a common autosomal recessive disorder, caused by a partial 21-hydroxylase deficiency, and represents the most common adrenal etiology of hyperandrogenism</a:t>
            </a:r>
          </a:p>
          <a:p>
            <a:pPr marL="158750" indent="0">
              <a:buNone/>
            </a:pPr>
            <a:endParaRPr lang="ar-SA" dirty="0"/>
          </a:p>
        </p:txBody>
      </p:sp>
    </p:spTree>
    <p:extLst>
      <p:ext uri="{BB962C8B-B14F-4D97-AF65-F5344CB8AC3E}">
        <p14:creationId xmlns:p14="http://schemas.microsoft.com/office/powerpoint/2010/main" val="935923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r>
              <a:rPr lang="en-US" dirty="0" smtClean="0"/>
              <a:t> A morning value of 17-hydroxyprogesterone greater than 200 </a:t>
            </a:r>
            <a:r>
              <a:rPr lang="en-US" dirty="0" err="1" smtClean="0"/>
              <a:t>ng</a:t>
            </a:r>
            <a:r>
              <a:rPr lang="en-US" dirty="0" smtClean="0"/>
              <a:t>/</a:t>
            </a:r>
            <a:r>
              <a:rPr lang="en-US" dirty="0" err="1" smtClean="0"/>
              <a:t>dL</a:t>
            </a:r>
            <a:r>
              <a:rPr lang="en-US" dirty="0" smtClean="0"/>
              <a:t> in the early follicular phase strongly suggests the diagnosis, which may be confirmed by a high-dose (250 mcg) </a:t>
            </a:r>
            <a:r>
              <a:rPr lang="en-US" dirty="0" err="1" smtClean="0"/>
              <a:t>corticotropin</a:t>
            </a:r>
            <a:r>
              <a:rPr lang="en-US" dirty="0" smtClean="0"/>
              <a:t> (ACTH) 1-24 (</a:t>
            </a:r>
            <a:r>
              <a:rPr lang="en-US" dirty="0" err="1" smtClean="0"/>
              <a:t>cosyntropin</a:t>
            </a:r>
            <a:r>
              <a:rPr lang="en-US" dirty="0" smtClean="0"/>
              <a:t>) stimulation test. The response to </a:t>
            </a:r>
            <a:r>
              <a:rPr lang="en-US" dirty="0" err="1" smtClean="0"/>
              <a:t>cosyntropin</a:t>
            </a:r>
            <a:r>
              <a:rPr lang="en-US" dirty="0" smtClean="0"/>
              <a:t> is exaggerated, with most patients having values exceeding 1500 </a:t>
            </a:r>
            <a:r>
              <a:rPr lang="en-US" dirty="0" err="1" smtClean="0"/>
              <a:t>ng</a:t>
            </a:r>
            <a:r>
              <a:rPr lang="en-US" dirty="0" smtClean="0"/>
              <a:t>/</a:t>
            </a:r>
            <a:r>
              <a:rPr lang="en-US" dirty="0" err="1" smtClean="0"/>
              <a:t>dL</a:t>
            </a:r>
            <a:r>
              <a:rPr lang="en-US" dirty="0" smtClean="0"/>
              <a:t> (43 </a:t>
            </a:r>
            <a:r>
              <a:rPr lang="en-US" dirty="0" err="1" smtClean="0"/>
              <a:t>nmol</a:t>
            </a:r>
            <a:r>
              <a:rPr lang="en-US" dirty="0" smtClean="0"/>
              <a:t>/L) 60 minutes after administration of </a:t>
            </a:r>
            <a:r>
              <a:rPr lang="en-US" dirty="0" err="1" smtClean="0"/>
              <a:t>cosyntropin</a:t>
            </a:r>
            <a:r>
              <a:rPr lang="en-US" dirty="0" smtClean="0"/>
              <a:t>.</a:t>
            </a:r>
          </a:p>
          <a:p>
            <a:r>
              <a:rPr lang="en-US" dirty="0" smtClean="0"/>
              <a:t>The hirsutism in late onset congenital adrenal hyperplasia is</a:t>
            </a:r>
            <a:r>
              <a:rPr lang="en-US" baseline="0" dirty="0" smtClean="0"/>
              <a:t> due to 21-hydroxylase deficiency mostly .</a:t>
            </a:r>
            <a:endParaRPr lang="ar-SA" dirty="0"/>
          </a:p>
        </p:txBody>
      </p:sp>
    </p:spTree>
    <p:extLst>
      <p:ext uri="{BB962C8B-B14F-4D97-AF65-F5344CB8AC3E}">
        <p14:creationId xmlns:p14="http://schemas.microsoft.com/office/powerpoint/2010/main" val="1349226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78600" y="1484550"/>
            <a:ext cx="7787100" cy="2086500"/>
          </a:xfrm>
          <a:prstGeom prst="rect">
            <a:avLst/>
          </a:prstGeom>
        </p:spPr>
        <p:txBody>
          <a:bodyPr spcFirstLastPara="1" wrap="square" lIns="91425" tIns="91425" rIns="91425" bIns="91425" anchor="ctr" anchorCtr="0">
            <a:noAutofit/>
          </a:bodyPr>
          <a:lstStyle>
            <a:lvl1pPr lvl="0" algn="ctr">
              <a:lnSpc>
                <a:spcPct val="125000"/>
              </a:lnSpc>
              <a:spcBef>
                <a:spcPts val="0"/>
              </a:spcBef>
              <a:spcAft>
                <a:spcPts val="0"/>
              </a:spcAft>
              <a:buSzPts val="5200"/>
              <a:buNone/>
              <a:defRPr sz="55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547575" y="3466725"/>
            <a:ext cx="4048800" cy="382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rot="5400000">
            <a:off x="-1867025" y="1013175"/>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229260" y="339680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315040" flipH="1">
            <a:off x="-236345" y="4475012"/>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82713" y="47691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27300" y="4210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5488" y="29082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257175" y="4901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59288" y="39105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5400000">
            <a:off x="6110254" y="2527892"/>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744675"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484934" flipH="1">
            <a:off x="7292455"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a:off x="5634813" y="20792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7750600" y="102480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8980488" y="193977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a:off x="4725450" y="13999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280"/>
        <p:cNvGrpSpPr/>
        <p:nvPr/>
      </p:nvGrpSpPr>
      <p:grpSpPr>
        <a:xfrm>
          <a:off x="0" y="0"/>
          <a:ext cx="0" cy="0"/>
          <a:chOff x="0" y="0"/>
          <a:chExt cx="0" cy="0"/>
        </a:xfrm>
      </p:grpSpPr>
      <p:sp>
        <p:nvSpPr>
          <p:cNvPr id="281" name="Google Shape;281;p19"/>
          <p:cNvSpPr txBox="1">
            <a:spLocks noGrp="1"/>
          </p:cNvSpPr>
          <p:nvPr>
            <p:ph type="title"/>
          </p:nvPr>
        </p:nvSpPr>
        <p:spPr>
          <a:xfrm>
            <a:off x="3145775" y="363275"/>
            <a:ext cx="28524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282" name="Google Shape;282;p19"/>
          <p:cNvSpPr txBox="1">
            <a:spLocks noGrp="1"/>
          </p:cNvSpPr>
          <p:nvPr>
            <p:ph type="subTitle" idx="1"/>
          </p:nvPr>
        </p:nvSpPr>
        <p:spPr>
          <a:xfrm>
            <a:off x="3328941"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83" name="Google Shape;283;p19"/>
          <p:cNvSpPr txBox="1">
            <a:spLocks noGrp="1"/>
          </p:cNvSpPr>
          <p:nvPr>
            <p:ph type="subTitle" idx="2"/>
          </p:nvPr>
        </p:nvSpPr>
        <p:spPr>
          <a:xfrm>
            <a:off x="3610941"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84" name="Google Shape;284;p19"/>
          <p:cNvSpPr txBox="1">
            <a:spLocks noGrp="1"/>
          </p:cNvSpPr>
          <p:nvPr>
            <p:ph type="subTitle" idx="3"/>
          </p:nvPr>
        </p:nvSpPr>
        <p:spPr>
          <a:xfrm>
            <a:off x="659663"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85" name="Google Shape;285;p19"/>
          <p:cNvSpPr txBox="1">
            <a:spLocks noGrp="1"/>
          </p:cNvSpPr>
          <p:nvPr>
            <p:ph type="subTitle" idx="4"/>
          </p:nvPr>
        </p:nvSpPr>
        <p:spPr>
          <a:xfrm>
            <a:off x="941663"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86" name="Google Shape;286;p19"/>
          <p:cNvSpPr txBox="1">
            <a:spLocks noGrp="1"/>
          </p:cNvSpPr>
          <p:nvPr>
            <p:ph type="subTitle" idx="5"/>
          </p:nvPr>
        </p:nvSpPr>
        <p:spPr>
          <a:xfrm>
            <a:off x="3328941"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87" name="Google Shape;287;p19"/>
          <p:cNvSpPr txBox="1">
            <a:spLocks noGrp="1"/>
          </p:cNvSpPr>
          <p:nvPr>
            <p:ph type="subTitle" idx="6"/>
          </p:nvPr>
        </p:nvSpPr>
        <p:spPr>
          <a:xfrm>
            <a:off x="3610941"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88" name="Google Shape;288;p19"/>
          <p:cNvSpPr txBox="1">
            <a:spLocks noGrp="1"/>
          </p:cNvSpPr>
          <p:nvPr>
            <p:ph type="subTitle" idx="7"/>
          </p:nvPr>
        </p:nvSpPr>
        <p:spPr>
          <a:xfrm>
            <a:off x="659663"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89" name="Google Shape;289;p19"/>
          <p:cNvSpPr txBox="1">
            <a:spLocks noGrp="1"/>
          </p:cNvSpPr>
          <p:nvPr>
            <p:ph type="subTitle" idx="8"/>
          </p:nvPr>
        </p:nvSpPr>
        <p:spPr>
          <a:xfrm>
            <a:off x="941663"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90" name="Google Shape;290;p19"/>
          <p:cNvSpPr txBox="1">
            <a:spLocks noGrp="1"/>
          </p:cNvSpPr>
          <p:nvPr>
            <p:ph type="subTitle" idx="9"/>
          </p:nvPr>
        </p:nvSpPr>
        <p:spPr>
          <a:xfrm>
            <a:off x="5998216"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91" name="Google Shape;291;p19"/>
          <p:cNvSpPr txBox="1">
            <a:spLocks noGrp="1"/>
          </p:cNvSpPr>
          <p:nvPr>
            <p:ph type="subTitle" idx="13"/>
          </p:nvPr>
        </p:nvSpPr>
        <p:spPr>
          <a:xfrm>
            <a:off x="6280216"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92" name="Google Shape;292;p19"/>
          <p:cNvSpPr txBox="1">
            <a:spLocks noGrp="1"/>
          </p:cNvSpPr>
          <p:nvPr>
            <p:ph type="subTitle" idx="14"/>
          </p:nvPr>
        </p:nvSpPr>
        <p:spPr>
          <a:xfrm>
            <a:off x="5998216"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93" name="Google Shape;293;p19"/>
          <p:cNvSpPr txBox="1">
            <a:spLocks noGrp="1"/>
          </p:cNvSpPr>
          <p:nvPr>
            <p:ph type="subTitle" idx="15"/>
          </p:nvPr>
        </p:nvSpPr>
        <p:spPr>
          <a:xfrm>
            <a:off x="6280216"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94" name="Google Shape;294;p19"/>
          <p:cNvSpPr/>
          <p:nvPr/>
        </p:nvSpPr>
        <p:spPr>
          <a:xfrm>
            <a:off x="5587299" y="-20955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rot="10800000" flipH="1">
            <a:off x="6906325" y="-525151"/>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rot="-3279262">
            <a:off x="7901589" y="-9730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rot="10800000">
            <a:off x="6406991" y="1135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rot="10800000">
            <a:off x="8154416" y="3498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rot="10800000">
            <a:off x="7681066" y="7390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flipH="1">
            <a:off x="-3333926" y="-21075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rot="10800000">
            <a:off x="-142195" y="-526351"/>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rot="3279262" flipH="1">
            <a:off x="-162965" y="-9742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rot="10800000" flipH="1">
            <a:off x="2572953" y="1123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rot="10800000" flipH="1">
            <a:off x="890628" y="3486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rot="10800000" flipH="1">
            <a:off x="201303" y="10527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rot="10800000" flipH="1">
            <a:off x="1363978" y="7378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rot="10800000">
            <a:off x="8843741" y="10539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8">
    <p:spTree>
      <p:nvGrpSpPr>
        <p:cNvPr id="1" name="Shape 332"/>
        <p:cNvGrpSpPr/>
        <p:nvPr/>
      </p:nvGrpSpPr>
      <p:grpSpPr>
        <a:xfrm>
          <a:off x="0" y="0"/>
          <a:ext cx="0" cy="0"/>
          <a:chOff x="0" y="0"/>
          <a:chExt cx="0" cy="0"/>
        </a:xfrm>
      </p:grpSpPr>
      <p:sp>
        <p:nvSpPr>
          <p:cNvPr id="333" name="Google Shape;333;p21"/>
          <p:cNvSpPr txBox="1">
            <a:spLocks noGrp="1"/>
          </p:cNvSpPr>
          <p:nvPr>
            <p:ph type="title"/>
          </p:nvPr>
        </p:nvSpPr>
        <p:spPr>
          <a:xfrm flipH="1">
            <a:off x="959002" y="2019725"/>
            <a:ext cx="3931200" cy="657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a:endParaRPr/>
          </a:p>
        </p:txBody>
      </p:sp>
      <p:sp>
        <p:nvSpPr>
          <p:cNvPr id="334" name="Google Shape;334;p21"/>
          <p:cNvSpPr txBox="1">
            <a:spLocks noGrp="1"/>
          </p:cNvSpPr>
          <p:nvPr>
            <p:ph type="subTitle" idx="1"/>
          </p:nvPr>
        </p:nvSpPr>
        <p:spPr>
          <a:xfrm flipH="1">
            <a:off x="959090" y="2565775"/>
            <a:ext cx="2998800" cy="5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Josefin Sans"/>
              <a:buNone/>
              <a:defRPr sz="15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5" name="Google Shape;335;p21"/>
          <p:cNvSpPr/>
          <p:nvPr/>
        </p:nvSpPr>
        <p:spPr>
          <a:xfrm rot="-132439" flipH="1">
            <a:off x="305871" y="-3991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1"/>
          <p:cNvSpPr/>
          <p:nvPr/>
        </p:nvSpPr>
        <p:spPr>
          <a:xfrm flipH="1">
            <a:off x="402459" y="-132676"/>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1"/>
          <p:cNvSpPr/>
          <p:nvPr/>
        </p:nvSpPr>
        <p:spPr>
          <a:xfrm rot="10800000" flipH="1">
            <a:off x="-272112" y="-1087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1"/>
          <p:cNvSpPr/>
          <p:nvPr/>
        </p:nvSpPr>
        <p:spPr>
          <a:xfrm rot="10800000" flipH="1">
            <a:off x="402451" y="108648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1"/>
          <p:cNvSpPr/>
          <p:nvPr/>
        </p:nvSpPr>
        <p:spPr>
          <a:xfrm rot="10800000" flipH="1">
            <a:off x="1153051" y="64806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1"/>
          <p:cNvSpPr/>
          <p:nvPr/>
        </p:nvSpPr>
        <p:spPr>
          <a:xfrm rot="10800000" flipH="1">
            <a:off x="2859751" y="301212"/>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1"/>
          <p:cNvSpPr/>
          <p:nvPr/>
        </p:nvSpPr>
        <p:spPr>
          <a:xfrm rot="-10667561">
            <a:off x="305871" y="4393835"/>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p:nvPr/>
        </p:nvSpPr>
        <p:spPr>
          <a:xfrm rot="10800000">
            <a:off x="402459" y="4301097"/>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1"/>
          <p:cNvSpPr/>
          <p:nvPr/>
        </p:nvSpPr>
        <p:spPr>
          <a:xfrm>
            <a:off x="-272112" y="4156612"/>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1"/>
          <p:cNvSpPr/>
          <p:nvPr/>
        </p:nvSpPr>
        <p:spPr>
          <a:xfrm>
            <a:off x="402451" y="394969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1"/>
          <p:cNvSpPr/>
          <p:nvPr/>
        </p:nvSpPr>
        <p:spPr>
          <a:xfrm>
            <a:off x="1153051" y="43881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a:off x="2859751" y="47349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p:nvPr/>
        </p:nvSpPr>
        <p:spPr>
          <a:xfrm>
            <a:off x="5246676" y="481827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1"/>
          <p:cNvSpPr/>
          <p:nvPr/>
        </p:nvSpPr>
        <p:spPr>
          <a:xfrm rot="10800000" flipH="1">
            <a:off x="5246676" y="1531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11_1">
    <p:spTree>
      <p:nvGrpSpPr>
        <p:cNvPr id="1" name="Shape 432"/>
        <p:cNvGrpSpPr/>
        <p:nvPr/>
      </p:nvGrpSpPr>
      <p:grpSpPr>
        <a:xfrm>
          <a:off x="0" y="0"/>
          <a:ext cx="0" cy="0"/>
          <a:chOff x="0" y="0"/>
          <a:chExt cx="0" cy="0"/>
        </a:xfrm>
      </p:grpSpPr>
      <p:sp>
        <p:nvSpPr>
          <p:cNvPr id="433" name="Google Shape;433;p2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Open Sans"/>
                <a:ea typeface="Open Sans"/>
                <a:cs typeface="Open Sans"/>
                <a:sym typeface="Open Sans"/>
              </a:defRPr>
            </a:lvl2pPr>
            <a:lvl3pPr lvl="2" rtl="0">
              <a:spcBef>
                <a:spcPts val="0"/>
              </a:spcBef>
              <a:spcAft>
                <a:spcPts val="0"/>
              </a:spcAft>
              <a:buSzPts val="3000"/>
              <a:buNone/>
              <a:defRPr>
                <a:latin typeface="Open Sans"/>
                <a:ea typeface="Open Sans"/>
                <a:cs typeface="Open Sans"/>
                <a:sym typeface="Open Sans"/>
              </a:defRPr>
            </a:lvl3pPr>
            <a:lvl4pPr lvl="3" rtl="0">
              <a:spcBef>
                <a:spcPts val="0"/>
              </a:spcBef>
              <a:spcAft>
                <a:spcPts val="0"/>
              </a:spcAft>
              <a:buSzPts val="3000"/>
              <a:buNone/>
              <a:defRPr>
                <a:latin typeface="Open Sans"/>
                <a:ea typeface="Open Sans"/>
                <a:cs typeface="Open Sans"/>
                <a:sym typeface="Open Sans"/>
              </a:defRPr>
            </a:lvl4pPr>
            <a:lvl5pPr lvl="4" rtl="0">
              <a:spcBef>
                <a:spcPts val="0"/>
              </a:spcBef>
              <a:spcAft>
                <a:spcPts val="0"/>
              </a:spcAft>
              <a:buSzPts val="3000"/>
              <a:buNone/>
              <a:defRPr>
                <a:latin typeface="Open Sans"/>
                <a:ea typeface="Open Sans"/>
                <a:cs typeface="Open Sans"/>
                <a:sym typeface="Open Sans"/>
              </a:defRPr>
            </a:lvl5pPr>
            <a:lvl6pPr lvl="5" rtl="0">
              <a:spcBef>
                <a:spcPts val="0"/>
              </a:spcBef>
              <a:spcAft>
                <a:spcPts val="0"/>
              </a:spcAft>
              <a:buSzPts val="3000"/>
              <a:buNone/>
              <a:defRPr>
                <a:latin typeface="Open Sans"/>
                <a:ea typeface="Open Sans"/>
                <a:cs typeface="Open Sans"/>
                <a:sym typeface="Open Sans"/>
              </a:defRPr>
            </a:lvl6pPr>
            <a:lvl7pPr lvl="6" rtl="0">
              <a:spcBef>
                <a:spcPts val="0"/>
              </a:spcBef>
              <a:spcAft>
                <a:spcPts val="0"/>
              </a:spcAft>
              <a:buSzPts val="3000"/>
              <a:buNone/>
              <a:defRPr>
                <a:latin typeface="Open Sans"/>
                <a:ea typeface="Open Sans"/>
                <a:cs typeface="Open Sans"/>
                <a:sym typeface="Open Sans"/>
              </a:defRPr>
            </a:lvl7pPr>
            <a:lvl8pPr lvl="7" rtl="0">
              <a:spcBef>
                <a:spcPts val="0"/>
              </a:spcBef>
              <a:spcAft>
                <a:spcPts val="0"/>
              </a:spcAft>
              <a:buSzPts val="3000"/>
              <a:buNone/>
              <a:defRPr>
                <a:latin typeface="Open Sans"/>
                <a:ea typeface="Open Sans"/>
                <a:cs typeface="Open Sans"/>
                <a:sym typeface="Open Sans"/>
              </a:defRPr>
            </a:lvl8pPr>
            <a:lvl9pPr lvl="8" rtl="0">
              <a:spcBef>
                <a:spcPts val="0"/>
              </a:spcBef>
              <a:spcAft>
                <a:spcPts val="0"/>
              </a:spcAft>
              <a:buSzPts val="3000"/>
              <a:buNone/>
              <a:defRPr>
                <a:latin typeface="Open Sans"/>
                <a:ea typeface="Open Sans"/>
                <a:cs typeface="Open Sans"/>
                <a:sym typeface="Open Sans"/>
              </a:defRPr>
            </a:lvl9pPr>
          </a:lstStyle>
          <a:p>
            <a:endParaRPr/>
          </a:p>
        </p:txBody>
      </p:sp>
      <p:sp>
        <p:nvSpPr>
          <p:cNvPr id="434" name="Google Shape;434;p26"/>
          <p:cNvSpPr txBox="1">
            <a:spLocks noGrp="1"/>
          </p:cNvSpPr>
          <p:nvPr>
            <p:ph type="subTitle" idx="1"/>
          </p:nvPr>
        </p:nvSpPr>
        <p:spPr>
          <a:xfrm>
            <a:off x="2115575" y="1535450"/>
            <a:ext cx="2007900" cy="3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435" name="Google Shape;435;p26"/>
          <p:cNvSpPr txBox="1">
            <a:spLocks noGrp="1"/>
          </p:cNvSpPr>
          <p:nvPr>
            <p:ph type="subTitle" idx="2"/>
          </p:nvPr>
        </p:nvSpPr>
        <p:spPr>
          <a:xfrm>
            <a:off x="2016350" y="2145400"/>
            <a:ext cx="5111400" cy="179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endParaRPr/>
          </a:p>
        </p:txBody>
      </p:sp>
      <p:sp>
        <p:nvSpPr>
          <p:cNvPr id="436" name="Google Shape;436;p26"/>
          <p:cNvSpPr/>
          <p:nvPr/>
        </p:nvSpPr>
        <p:spPr>
          <a:xfrm flipH="1">
            <a:off x="-178543"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6"/>
          <p:cNvSpPr/>
          <p:nvPr/>
        </p:nvSpPr>
        <p:spPr>
          <a:xfrm rot="10800000" flipH="1">
            <a:off x="-278322"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484947">
            <a:off x="-734940"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flipH="1">
            <a:off x="17222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6"/>
          <p:cNvSpPr/>
          <p:nvPr/>
        </p:nvSpPr>
        <p:spPr>
          <a:xfrm rot="10800000" flipH="1">
            <a:off x="832326"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6"/>
          <p:cNvSpPr/>
          <p:nvPr/>
        </p:nvSpPr>
        <p:spPr>
          <a:xfrm rot="10800000" flipH="1">
            <a:off x="61551"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759053" y="4412457"/>
            <a:ext cx="2057400" cy="273844"/>
          </a:xfrm>
          <a:prstGeom prst="rect">
            <a:avLst/>
          </a:prstGeom>
        </p:spPr>
        <p:txBody>
          <a:bodyPr/>
          <a:lstStyle/>
          <a:p>
            <a:fld id="{F066476B-DC05-471A-9B80-09FD429FCBD6}" type="datetimeFigureOut">
              <a:rPr lang="en-US" smtClean="0"/>
              <a:t>12/2/2021</a:t>
            </a:fld>
            <a:endParaRPr lang="en-US"/>
          </a:p>
        </p:txBody>
      </p:sp>
      <p:sp>
        <p:nvSpPr>
          <p:cNvPr id="5" name="Footer Placeholder 4"/>
          <p:cNvSpPr>
            <a:spLocks noGrp="1"/>
          </p:cNvSpPr>
          <p:nvPr>
            <p:ph type="ftr" sz="quarter" idx="11"/>
          </p:nvPr>
        </p:nvSpPr>
        <p:spPr>
          <a:xfrm>
            <a:off x="685331" y="4412457"/>
            <a:ext cx="5004665"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7885509" y="4412457"/>
            <a:ext cx="573161" cy="273844"/>
          </a:xfrm>
          <a:prstGeom prst="rect">
            <a:avLst/>
          </a:prstGeom>
        </p:spPr>
        <p:txBody>
          <a:bodyPr/>
          <a:lstStyle/>
          <a:p>
            <a:fld id="{589B124F-A2FD-4F4C-88A6-A48801BBBE92}" type="slidenum">
              <a:rPr lang="en-US" smtClean="0"/>
              <a:t>‹#›</a:t>
            </a:fld>
            <a:endParaRPr lang="en-US"/>
          </a:p>
        </p:txBody>
      </p:sp>
    </p:spTree>
    <p:extLst>
      <p:ext uri="{BB962C8B-B14F-4D97-AF65-F5344CB8AC3E}">
        <p14:creationId xmlns:p14="http://schemas.microsoft.com/office/powerpoint/2010/main" val="226057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2" name="Google Shape;82;p6"/>
          <p:cNvSpPr/>
          <p:nvPr/>
        </p:nvSpPr>
        <p:spPr>
          <a:xfrm>
            <a:off x="6082076"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rot="10800000">
            <a:off x="6965676"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10484947" flipH="1">
            <a:off x="799938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10800000">
            <a:off x="72221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rot="10800000">
            <a:off x="8177150"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0800000">
            <a:off x="8947925"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
        <p:cNvGrpSpPr/>
        <p:nvPr/>
      </p:nvGrpSpPr>
      <p:grpSpPr>
        <a:xfrm>
          <a:off x="0" y="0"/>
          <a:ext cx="0" cy="0"/>
          <a:chOff x="0" y="0"/>
          <a:chExt cx="0" cy="0"/>
        </a:xfrm>
      </p:grpSpPr>
      <p:sp>
        <p:nvSpPr>
          <p:cNvPr id="89" name="Google Shape;89;p7"/>
          <p:cNvSpPr txBox="1">
            <a:spLocks noGrp="1"/>
          </p:cNvSpPr>
          <p:nvPr>
            <p:ph type="title"/>
          </p:nvPr>
        </p:nvSpPr>
        <p:spPr>
          <a:xfrm>
            <a:off x="478950" y="1922950"/>
            <a:ext cx="4860000" cy="822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0" name="Google Shape;90;p7"/>
          <p:cNvSpPr txBox="1">
            <a:spLocks noGrp="1"/>
          </p:cNvSpPr>
          <p:nvPr>
            <p:ph type="subTitle" idx="1"/>
          </p:nvPr>
        </p:nvSpPr>
        <p:spPr>
          <a:xfrm>
            <a:off x="479050" y="2757125"/>
            <a:ext cx="4860000" cy="49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1" name="Google Shape;91;p7"/>
          <p:cNvSpPr/>
          <p:nvPr/>
        </p:nvSpPr>
        <p:spPr>
          <a:xfrm rot="-10667561">
            <a:off x="305871" y="4396335"/>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rot="10800000">
            <a:off x="402459" y="4303597"/>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272112" y="4159112"/>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5246676" y="482077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402451" y="395219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1153051" y="43906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2859751" y="47374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rot="-132439" flipH="1">
            <a:off x="305871" y="-3991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flipH="1">
            <a:off x="402459" y="-132676"/>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rot="10800000" flipH="1">
            <a:off x="-272112" y="-1087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rot="10800000" flipH="1">
            <a:off x="402451" y="108648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rot="10800000" flipH="1">
            <a:off x="1153051" y="64806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rot="10800000" flipH="1">
            <a:off x="2859751" y="301212"/>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rot="10800000" flipH="1">
            <a:off x="5246676" y="1531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540000" y="540000"/>
            <a:ext cx="3590400" cy="9042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1800"/>
              <a:buNone/>
              <a:defRPr sz="3000" b="1">
                <a:solidFill>
                  <a:schemeClr val="dk1"/>
                </a:solidFill>
                <a:latin typeface="Josefin Sans"/>
                <a:ea typeface="Josefin Sans"/>
                <a:cs typeface="Josefin Sans"/>
                <a:sym typeface="Josefin Sans"/>
              </a:defRPr>
            </a:lvl1pPr>
          </a:lstStyle>
          <a:p>
            <a:endParaRPr/>
          </a:p>
        </p:txBody>
      </p:sp>
      <p:sp>
        <p:nvSpPr>
          <p:cNvPr id="142" name="Google Shape;142;p10"/>
          <p:cNvSpPr/>
          <p:nvPr/>
        </p:nvSpPr>
        <p:spPr>
          <a:xfrm flipH="1">
            <a:off x="3426309" y="3056502"/>
            <a:ext cx="5986869" cy="212719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rot="10800000" flipH="1">
            <a:off x="5737690" y="338153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rot="315040">
            <a:off x="7305814" y="4459737"/>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flipH="1">
            <a:off x="5699552" y="47843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flipH="1">
            <a:off x="8043764" y="3943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flipH="1">
            <a:off x="8476477" y="34271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flipH="1">
            <a:off x="7442277" y="35570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tents">
  <p:cSld name="CUSTOM">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2727000" y="363275"/>
            <a:ext cx="3690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168" name="Google Shape;168;p13"/>
          <p:cNvSpPr txBox="1">
            <a:spLocks noGrp="1"/>
          </p:cNvSpPr>
          <p:nvPr>
            <p:ph type="subTitle" idx="1"/>
          </p:nvPr>
        </p:nvSpPr>
        <p:spPr>
          <a:xfrm>
            <a:off x="4379650" y="1868975"/>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69" name="Google Shape;169;p13"/>
          <p:cNvSpPr txBox="1">
            <a:spLocks noGrp="1"/>
          </p:cNvSpPr>
          <p:nvPr>
            <p:ph type="subTitle" idx="2"/>
          </p:nvPr>
        </p:nvSpPr>
        <p:spPr>
          <a:xfrm>
            <a:off x="50515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0" name="Google Shape;170;p13"/>
          <p:cNvSpPr txBox="1">
            <a:spLocks noGrp="1"/>
          </p:cNvSpPr>
          <p:nvPr>
            <p:ph type="subTitle" idx="3"/>
          </p:nvPr>
        </p:nvSpPr>
        <p:spPr>
          <a:xfrm>
            <a:off x="934238" y="1868975"/>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1" name="Google Shape;171;p13"/>
          <p:cNvSpPr txBox="1">
            <a:spLocks noGrp="1"/>
          </p:cNvSpPr>
          <p:nvPr>
            <p:ph type="subTitle" idx="4"/>
          </p:nvPr>
        </p:nvSpPr>
        <p:spPr>
          <a:xfrm>
            <a:off x="15361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2" name="Google Shape;172;p13"/>
          <p:cNvSpPr txBox="1">
            <a:spLocks noGrp="1"/>
          </p:cNvSpPr>
          <p:nvPr>
            <p:ph type="subTitle" idx="5"/>
          </p:nvPr>
        </p:nvSpPr>
        <p:spPr>
          <a:xfrm>
            <a:off x="4379600" y="3770850"/>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3" name="Google Shape;173;p13"/>
          <p:cNvSpPr txBox="1">
            <a:spLocks noGrp="1"/>
          </p:cNvSpPr>
          <p:nvPr>
            <p:ph type="subTitle" idx="6"/>
          </p:nvPr>
        </p:nvSpPr>
        <p:spPr>
          <a:xfrm>
            <a:off x="50515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4" name="Google Shape;174;p13"/>
          <p:cNvSpPr txBox="1">
            <a:spLocks noGrp="1"/>
          </p:cNvSpPr>
          <p:nvPr>
            <p:ph type="subTitle" idx="7"/>
          </p:nvPr>
        </p:nvSpPr>
        <p:spPr>
          <a:xfrm>
            <a:off x="934238" y="3770850"/>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5" name="Google Shape;175;p13"/>
          <p:cNvSpPr txBox="1">
            <a:spLocks noGrp="1"/>
          </p:cNvSpPr>
          <p:nvPr>
            <p:ph type="subTitle" idx="8"/>
          </p:nvPr>
        </p:nvSpPr>
        <p:spPr>
          <a:xfrm>
            <a:off x="15361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6" name="Google Shape;176;p13"/>
          <p:cNvSpPr txBox="1">
            <a:spLocks noGrp="1"/>
          </p:cNvSpPr>
          <p:nvPr>
            <p:ph type="title" idx="9" hasCustomPrompt="1"/>
          </p:nvPr>
        </p:nvSpPr>
        <p:spPr>
          <a:xfrm>
            <a:off x="2259638"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7" name="Google Shape;177;p13"/>
          <p:cNvSpPr txBox="1">
            <a:spLocks noGrp="1"/>
          </p:cNvSpPr>
          <p:nvPr>
            <p:ph type="title" idx="13" hasCustomPrompt="1"/>
          </p:nvPr>
        </p:nvSpPr>
        <p:spPr>
          <a:xfrm>
            <a:off x="5775063"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8" name="Google Shape;178;p13"/>
          <p:cNvSpPr txBox="1">
            <a:spLocks noGrp="1"/>
          </p:cNvSpPr>
          <p:nvPr>
            <p:ph type="title" idx="14" hasCustomPrompt="1"/>
          </p:nvPr>
        </p:nvSpPr>
        <p:spPr>
          <a:xfrm>
            <a:off x="2259638"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9" name="Google Shape;179;p13"/>
          <p:cNvSpPr txBox="1">
            <a:spLocks noGrp="1"/>
          </p:cNvSpPr>
          <p:nvPr>
            <p:ph type="title" idx="15" hasCustomPrompt="1"/>
          </p:nvPr>
        </p:nvSpPr>
        <p:spPr>
          <a:xfrm>
            <a:off x="5775063"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80" name="Google Shape;180;p13"/>
          <p:cNvSpPr/>
          <p:nvPr/>
        </p:nvSpPr>
        <p:spPr>
          <a:xfrm rot="-5267561">
            <a:off x="-2166865" y="2462282"/>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rot="-5400000">
            <a:off x="-954332" y="1253578"/>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rot="5400000">
            <a:off x="-672825" y="41929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rot="5400000">
            <a:off x="121363" y="31329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rot="5400000">
            <a:off x="993813" y="26471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rot="5400000">
            <a:off x="540138" y="12904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rot="5400000">
            <a:off x="441438" y="27005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rot="5532439">
            <a:off x="6598811" y="189753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rot="5400000">
            <a:off x="7811366" y="2920743"/>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rot="-5400000">
            <a:off x="7826590" y="3732336"/>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rot="-5400000">
            <a:off x="8965800" y="184432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rot="-5400000">
            <a:off x="8612125" y="375164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rot="-5400000">
            <a:off x="8710825" y="23415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rot="-5400000">
            <a:off x="8158450" y="47773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194"/>
        <p:cNvGrpSpPr/>
        <p:nvPr/>
      </p:nvGrpSpPr>
      <p:grpSpPr>
        <a:xfrm>
          <a:off x="0" y="0"/>
          <a:ext cx="0" cy="0"/>
          <a:chOff x="0" y="0"/>
          <a:chExt cx="0" cy="0"/>
        </a:xfrm>
      </p:grpSpPr>
      <p:sp>
        <p:nvSpPr>
          <p:cNvPr id="195" name="Google Shape;195;p14"/>
          <p:cNvSpPr txBox="1">
            <a:spLocks noGrp="1"/>
          </p:cNvSpPr>
          <p:nvPr>
            <p:ph type="title"/>
          </p:nvPr>
        </p:nvSpPr>
        <p:spPr>
          <a:xfrm>
            <a:off x="3373350" y="2938325"/>
            <a:ext cx="4044000" cy="49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100"/>
              <a:buNone/>
              <a:defRPr sz="3000"/>
            </a:lvl1pPr>
            <a:lvl2pPr lvl="1" rtl="0">
              <a:spcBef>
                <a:spcPts val="160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96" name="Google Shape;196;p14"/>
          <p:cNvSpPr txBox="1">
            <a:spLocks noGrp="1"/>
          </p:cNvSpPr>
          <p:nvPr>
            <p:ph type="subTitle" idx="1"/>
          </p:nvPr>
        </p:nvSpPr>
        <p:spPr>
          <a:xfrm>
            <a:off x="1726650" y="1707450"/>
            <a:ext cx="5690700" cy="98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200"/>
              <a:buNone/>
              <a:defRPr sz="20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97" name="Google Shape;197;p14"/>
          <p:cNvSpPr/>
          <p:nvPr/>
        </p:nvSpPr>
        <p:spPr>
          <a:xfrm>
            <a:off x="2301825" y="-81050"/>
            <a:ext cx="5472801"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4"/>
          <p:cNvSpPr/>
          <p:nvPr/>
        </p:nvSpPr>
        <p:spPr>
          <a:xfrm rot="10800000">
            <a:off x="3105740" y="-321877"/>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rot="-5400000">
            <a:off x="5094113" y="-67676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rot="5400000">
            <a:off x="6553938" y="4582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rot="5400000">
            <a:off x="4522788" y="64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rot="5400000">
            <a:off x="8054788" y="93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p:nvPr/>
        </p:nvSpPr>
        <p:spPr>
          <a:xfrm rot="5400000">
            <a:off x="2853363" y="30173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rot="5400000">
            <a:off x="2401288" y="5398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4"/>
          <p:cNvSpPr/>
          <p:nvPr/>
        </p:nvSpPr>
        <p:spPr>
          <a:xfrm rot="10800000">
            <a:off x="1820973" y="3982367"/>
            <a:ext cx="5577954"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4"/>
          <p:cNvSpPr/>
          <p:nvPr/>
        </p:nvSpPr>
        <p:spPr>
          <a:xfrm>
            <a:off x="4175688" y="4603443"/>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rot="5400000">
            <a:off x="3798057" y="394070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rot="-5400000">
            <a:off x="2853375" y="43630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rot="-5400000">
            <a:off x="5079550" y="439543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rot="-5400000">
            <a:off x="1555000" y="48415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rot="-5400000">
            <a:off x="6683875" y="467820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rot="-5400000">
            <a:off x="7201050" y="4504906"/>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213"/>
        <p:cNvGrpSpPr/>
        <p:nvPr/>
      </p:nvGrpSpPr>
      <p:grpSpPr>
        <a:xfrm>
          <a:off x="0" y="0"/>
          <a:ext cx="0" cy="0"/>
          <a:chOff x="0" y="0"/>
          <a:chExt cx="0" cy="0"/>
        </a:xfrm>
      </p:grpSpPr>
      <p:sp>
        <p:nvSpPr>
          <p:cNvPr id="214" name="Google Shape;214;p15"/>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215" name="Google Shape;215;p15"/>
          <p:cNvSpPr txBox="1">
            <a:spLocks noGrp="1"/>
          </p:cNvSpPr>
          <p:nvPr>
            <p:ph type="title" idx="2" hasCustomPrompt="1"/>
          </p:nvPr>
        </p:nvSpPr>
        <p:spPr>
          <a:xfrm>
            <a:off x="884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6" name="Google Shape;216;p15"/>
          <p:cNvSpPr txBox="1">
            <a:spLocks noGrp="1"/>
          </p:cNvSpPr>
          <p:nvPr>
            <p:ph type="subTitle" idx="1"/>
          </p:nvPr>
        </p:nvSpPr>
        <p:spPr>
          <a:xfrm>
            <a:off x="1099425" y="2130913"/>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17" name="Google Shape;217;p15"/>
          <p:cNvSpPr txBox="1">
            <a:spLocks noGrp="1"/>
          </p:cNvSpPr>
          <p:nvPr>
            <p:ph type="title" idx="3" hasCustomPrompt="1"/>
          </p:nvPr>
        </p:nvSpPr>
        <p:spPr>
          <a:xfrm>
            <a:off x="5058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8" name="Google Shape;218;p15"/>
          <p:cNvSpPr txBox="1">
            <a:spLocks noGrp="1"/>
          </p:cNvSpPr>
          <p:nvPr>
            <p:ph type="subTitle" idx="4"/>
          </p:nvPr>
        </p:nvSpPr>
        <p:spPr>
          <a:xfrm>
            <a:off x="5273425" y="2130925"/>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19" name="Google Shape;219;p15"/>
          <p:cNvSpPr txBox="1">
            <a:spLocks noGrp="1"/>
          </p:cNvSpPr>
          <p:nvPr>
            <p:ph type="title" idx="5" hasCustomPrompt="1"/>
          </p:nvPr>
        </p:nvSpPr>
        <p:spPr>
          <a:xfrm>
            <a:off x="2971798" y="3109475"/>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0" name="Google Shape;220;p15"/>
          <p:cNvSpPr txBox="1">
            <a:spLocks noGrp="1"/>
          </p:cNvSpPr>
          <p:nvPr>
            <p:ph type="subTitle" idx="6"/>
          </p:nvPr>
        </p:nvSpPr>
        <p:spPr>
          <a:xfrm>
            <a:off x="3186425" y="3740725"/>
            <a:ext cx="2771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21" name="Google Shape;221;p15"/>
          <p:cNvSpPr/>
          <p:nvPr/>
        </p:nvSpPr>
        <p:spPr>
          <a:xfrm rot="10800000" flipH="1">
            <a:off x="6626826" y="3797502"/>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rot="10800000" flipH="1">
            <a:off x="6287025" y="4590289"/>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flipH="1">
            <a:off x="6239900" y="4742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flipH="1">
            <a:off x="7868588" y="44840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flipH="1">
            <a:off x="7496815" y="4087142"/>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flipH="1">
            <a:off x="8130075" y="40871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flipH="1">
            <a:off x="8852338" y="34447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flipH="1">
            <a:off x="-249101" y="82083"/>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flipH="1">
            <a:off x="40728" y="-264262"/>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rot="10800000" flipH="1">
            <a:off x="1156313" y="4300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rot="10800000" flipH="1">
            <a:off x="-299025" y="-6351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p:nvPr/>
        </p:nvSpPr>
        <p:spPr>
          <a:xfrm rot="10800000" flipH="1">
            <a:off x="959925" y="8917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flipH="1">
            <a:off x="2802975" y="232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p:nvPr/>
        </p:nvSpPr>
        <p:spPr>
          <a:xfrm rot="10800000" flipH="1">
            <a:off x="172563" y="14693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2129125" y="363275"/>
            <a:ext cx="48858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237" name="Google Shape;237;p16"/>
          <p:cNvSpPr/>
          <p:nvPr/>
        </p:nvSpPr>
        <p:spPr>
          <a:xfrm flipH="1">
            <a:off x="-141518"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6"/>
          <p:cNvSpPr/>
          <p:nvPr/>
        </p:nvSpPr>
        <p:spPr>
          <a:xfrm rot="10800000" flipH="1">
            <a:off x="-241297"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rot="-10484947">
            <a:off x="-69791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rot="10800000" flipH="1">
            <a:off x="1759263"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rot="10800000" flipH="1">
            <a:off x="869351"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rot="10800000" flipH="1">
            <a:off x="91151" y="12623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1pPr>
            <a:lvl2pPr lvl="1">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2pPr>
            <a:lvl3pPr lvl="2">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3pPr>
            <a:lvl4pPr lvl="3">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4pPr>
            <a:lvl5pPr lvl="4">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5pPr>
            <a:lvl6pPr lvl="5">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6pPr>
            <a:lvl7pPr lvl="6">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7pPr>
            <a:lvl8pPr lvl="7">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8pPr>
            <a:lvl9pPr lvl="8">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6" r:id="rId4"/>
    <p:sldLayoutId id="2147483658" r:id="rId5"/>
    <p:sldLayoutId id="2147483659" r:id="rId6"/>
    <p:sldLayoutId id="2147483660" r:id="rId7"/>
    <p:sldLayoutId id="2147483661" r:id="rId8"/>
    <p:sldLayoutId id="2147483662" r:id="rId9"/>
    <p:sldLayoutId id="2147483665" r:id="rId10"/>
    <p:sldLayoutId id="2147483667" r:id="rId11"/>
    <p:sldLayoutId id="2147483672" r:id="rId12"/>
    <p:sldLayoutId id="214748367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www.msdmanuals.com/professional/pediatrics/endocrine-disorders-in-children/overview-of-congenital-adrenal-hyperplasia"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0"/>
          <p:cNvSpPr txBox="1">
            <a:spLocks noGrp="1"/>
          </p:cNvSpPr>
          <p:nvPr>
            <p:ph type="ctrTitle"/>
          </p:nvPr>
        </p:nvSpPr>
        <p:spPr>
          <a:xfrm>
            <a:off x="678600" y="1484550"/>
            <a:ext cx="7787100" cy="2086500"/>
          </a:xfrm>
          <a:prstGeom prst="rect">
            <a:avLst/>
          </a:prstGeom>
        </p:spPr>
        <p:txBody>
          <a:bodyPr spcFirstLastPara="1" wrap="square" lIns="91425" tIns="91425" rIns="91425" bIns="91425" anchor="ctr" anchorCtr="0">
            <a:noAutofit/>
          </a:bodyPr>
          <a:lstStyle/>
          <a:p>
            <a:pPr lvl="0"/>
            <a:r>
              <a:rPr lang="en-US" sz="7200" dirty="0" smtClean="0">
                <a:latin typeface="Algerian" pitchFamily="82" charset="0"/>
              </a:rPr>
              <a:t>hirsutism</a:t>
            </a:r>
            <a:endParaRPr sz="7200" dirty="0"/>
          </a:p>
        </p:txBody>
      </p:sp>
      <p:sp>
        <p:nvSpPr>
          <p:cNvPr id="463" name="Google Shape;463;p30"/>
          <p:cNvSpPr txBox="1">
            <a:spLocks noGrp="1"/>
          </p:cNvSpPr>
          <p:nvPr>
            <p:ph type="subTitle" idx="1"/>
          </p:nvPr>
        </p:nvSpPr>
        <p:spPr>
          <a:xfrm>
            <a:off x="2438400" y="3028950"/>
            <a:ext cx="43434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smtClean="0"/>
              <a:t>By :</a:t>
            </a:r>
          </a:p>
          <a:p>
            <a:pPr marL="0" lvl="0" indent="0" algn="ctr" rtl="0">
              <a:spcBef>
                <a:spcPts val="0"/>
              </a:spcBef>
              <a:spcAft>
                <a:spcPts val="0"/>
              </a:spcAft>
              <a:buNone/>
            </a:pPr>
            <a:r>
              <a:rPr lang="en-US" sz="2000" b="1" dirty="0" smtClean="0"/>
              <a:t>M</a:t>
            </a:r>
            <a:r>
              <a:rPr lang="en" sz="2000" b="1" dirty="0" smtClean="0"/>
              <a:t>ohammed khalid abd-alfattah</a:t>
            </a:r>
            <a:endParaRPr sz="2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838200" y="539277"/>
            <a:ext cx="8077200" cy="584775"/>
          </a:xfrm>
          <a:prstGeom prst="rect">
            <a:avLst/>
          </a:prstGeom>
          <a:noFill/>
        </p:spPr>
        <p:txBody>
          <a:bodyPr wrap="square" rtlCol="1">
            <a:spAutoFit/>
          </a:bodyPr>
          <a:lstStyle/>
          <a:p>
            <a:r>
              <a:rPr lang="en-US" sz="3200" b="1" dirty="0">
                <a:solidFill>
                  <a:schemeClr val="tx1"/>
                </a:solidFill>
                <a:latin typeface="Algerian" pitchFamily="82" charset="0"/>
              </a:rPr>
              <a:t>congenital adrenal hyperplasia</a:t>
            </a:r>
            <a:endParaRPr lang="ar-SA" sz="1050" dirty="0">
              <a:solidFill>
                <a:schemeClr val="tx1"/>
              </a:solidFill>
            </a:endParaRPr>
          </a:p>
        </p:txBody>
      </p:sp>
      <p:sp>
        <p:nvSpPr>
          <p:cNvPr id="17" name="مربع نص 16"/>
          <p:cNvSpPr txBox="1"/>
          <p:nvPr/>
        </p:nvSpPr>
        <p:spPr>
          <a:xfrm>
            <a:off x="304800" y="1150130"/>
            <a:ext cx="8077200" cy="4585871"/>
          </a:xfrm>
          <a:prstGeom prst="rect">
            <a:avLst/>
          </a:prstGeom>
          <a:noFill/>
        </p:spPr>
        <p:txBody>
          <a:bodyPr wrap="square" rtlCol="1">
            <a:spAutoFit/>
          </a:bodyPr>
          <a:lstStyle/>
          <a:p>
            <a:pPr marL="285750" indent="-285750">
              <a:buFont typeface="Wingdings" pitchFamily="2" charset="2"/>
              <a:buChar char="q"/>
            </a:pPr>
            <a:r>
              <a:rPr lang="en-US" sz="1800" b="1" dirty="0">
                <a:solidFill>
                  <a:schemeClr val="bg2"/>
                </a:solidFill>
              </a:rPr>
              <a:t>The term congenital adrenal hyperplasia (CAH) encompasses a group of autosomal recessive disorders, each of which involves a deficiency of an enzyme involved in the synthesis of cortisol,</a:t>
            </a:r>
            <a:r>
              <a:rPr lang="en-US" sz="1800" b="1" baseline="30000" dirty="0">
                <a:solidFill>
                  <a:schemeClr val="bg2"/>
                </a:solidFill>
              </a:rPr>
              <a:t>  </a:t>
            </a:r>
            <a:r>
              <a:rPr lang="en-US" sz="1800" b="1" dirty="0">
                <a:solidFill>
                  <a:schemeClr val="bg2"/>
                </a:solidFill>
              </a:rPr>
              <a:t>aldosterone, or both. </a:t>
            </a:r>
            <a:endParaRPr lang="en-US" sz="1800" b="1" dirty="0" smtClean="0">
              <a:solidFill>
                <a:schemeClr val="bg2"/>
              </a:solidFill>
            </a:endParaRPr>
          </a:p>
          <a:p>
            <a:pPr marL="285750" indent="-285750">
              <a:buFont typeface="Wingdings" pitchFamily="2" charset="2"/>
              <a:buChar char="q"/>
            </a:pPr>
            <a:endParaRPr lang="en-US" altLang="en-US" sz="1800" b="1" dirty="0" smtClean="0">
              <a:solidFill>
                <a:schemeClr val="bg2"/>
              </a:solidFill>
              <a:cs typeface="Calibri" panose="020F0502020204030204" pitchFamily="34" charset="0"/>
            </a:endParaRPr>
          </a:p>
          <a:p>
            <a:pPr marL="285750" lvl="1" indent="-285750">
              <a:buFont typeface="Wingdings" pitchFamily="2" charset="2"/>
              <a:buChar char="q"/>
            </a:pPr>
            <a:r>
              <a:rPr lang="en-US" sz="1800" b="1" dirty="0">
                <a:solidFill>
                  <a:schemeClr val="bg2"/>
                </a:solidFill>
              </a:rPr>
              <a:t>When present in </a:t>
            </a:r>
            <a:r>
              <a:rPr lang="en-US" sz="1800" b="1" dirty="0" err="1">
                <a:solidFill>
                  <a:schemeClr val="bg2"/>
                </a:solidFill>
              </a:rPr>
              <a:t>supraphysiologic</a:t>
            </a:r>
            <a:r>
              <a:rPr lang="en-US" sz="1800" b="1" dirty="0">
                <a:solidFill>
                  <a:schemeClr val="bg2"/>
                </a:solidFill>
              </a:rPr>
              <a:t> concentrations, these precursors lead to </a:t>
            </a:r>
            <a:r>
              <a:rPr lang="en-US" sz="1800" b="1" u="sng" dirty="0">
                <a:solidFill>
                  <a:schemeClr val="bg2"/>
                </a:solidFill>
              </a:rPr>
              <a:t>excess androgen production </a:t>
            </a:r>
            <a:r>
              <a:rPr lang="en-US" sz="1800" b="1" dirty="0">
                <a:solidFill>
                  <a:schemeClr val="bg2"/>
                </a:solidFill>
              </a:rPr>
              <a:t>with resultant virilization</a:t>
            </a:r>
            <a:r>
              <a:rPr lang="en-US" sz="1800" dirty="0" smtClean="0">
                <a:solidFill>
                  <a:schemeClr val="bg2"/>
                </a:solidFill>
              </a:rPr>
              <a:t>.</a:t>
            </a:r>
          </a:p>
          <a:p>
            <a:pPr lvl="1"/>
            <a:endParaRPr lang="en-US" altLang="en-US" sz="1800" b="1" dirty="0">
              <a:solidFill>
                <a:schemeClr val="bg2"/>
              </a:solidFill>
              <a:cs typeface="Calibri" panose="020F0502020204030204" pitchFamily="34" charset="0"/>
            </a:endParaRPr>
          </a:p>
          <a:p>
            <a:pPr marL="285750" indent="-285750">
              <a:buFont typeface="Wingdings" pitchFamily="2" charset="2"/>
              <a:buChar char="q"/>
            </a:pPr>
            <a:r>
              <a:rPr lang="en-US" sz="1800" b="1" dirty="0" smtClean="0">
                <a:solidFill>
                  <a:schemeClr val="bg2"/>
                </a:solidFill>
              </a:rPr>
              <a:t> </a:t>
            </a:r>
            <a:r>
              <a:rPr lang="en-US" sz="1800" b="1" dirty="0">
                <a:solidFill>
                  <a:schemeClr val="bg2"/>
                </a:solidFill>
              </a:rPr>
              <a:t>The phenotype can vary from </a:t>
            </a:r>
            <a:r>
              <a:rPr lang="en-US" sz="1800" b="1" u="sng" dirty="0">
                <a:solidFill>
                  <a:schemeClr val="bg2"/>
                </a:solidFill>
              </a:rPr>
              <a:t>clinically </a:t>
            </a:r>
            <a:r>
              <a:rPr lang="en-US" sz="1800" b="1" u="sng" dirty="0" err="1">
                <a:solidFill>
                  <a:schemeClr val="bg2"/>
                </a:solidFill>
              </a:rPr>
              <a:t>inapparent</a:t>
            </a:r>
            <a:r>
              <a:rPr lang="en-US" sz="1800" b="1" u="sng" dirty="0">
                <a:solidFill>
                  <a:schemeClr val="bg2"/>
                </a:solidFill>
              </a:rPr>
              <a:t> </a:t>
            </a:r>
            <a:r>
              <a:rPr lang="en-US" sz="1800" b="1" dirty="0">
                <a:solidFill>
                  <a:schemeClr val="bg2"/>
                </a:solidFill>
              </a:rPr>
              <a:t>disease (occult or cryptic adrenal hyperplasia) to a </a:t>
            </a:r>
            <a:r>
              <a:rPr lang="en-US" sz="1800" b="1" u="sng" dirty="0">
                <a:solidFill>
                  <a:schemeClr val="bg2"/>
                </a:solidFill>
              </a:rPr>
              <a:t>mild form </a:t>
            </a:r>
            <a:r>
              <a:rPr lang="en-US" sz="1800" b="1" dirty="0">
                <a:solidFill>
                  <a:schemeClr val="bg2"/>
                </a:solidFill>
              </a:rPr>
              <a:t>of disease that is expressed in adolescence or adulthood (</a:t>
            </a:r>
            <a:r>
              <a:rPr lang="en-US" sz="1800" b="1" dirty="0" err="1">
                <a:solidFill>
                  <a:schemeClr val="bg2"/>
                </a:solidFill>
              </a:rPr>
              <a:t>nonclassic</a:t>
            </a:r>
            <a:r>
              <a:rPr lang="en-US" sz="1800" b="1" dirty="0">
                <a:solidFill>
                  <a:schemeClr val="bg2"/>
                </a:solidFill>
              </a:rPr>
              <a:t> adrenal hyperplasia) </a:t>
            </a:r>
            <a:r>
              <a:rPr lang="en-US" sz="1800" b="1" u="sng" dirty="0">
                <a:solidFill>
                  <a:schemeClr val="bg2"/>
                </a:solidFill>
              </a:rPr>
              <a:t>to severe disease </a:t>
            </a:r>
            <a:r>
              <a:rPr lang="en-US" sz="1800" b="1" dirty="0">
                <a:solidFill>
                  <a:schemeClr val="bg2"/>
                </a:solidFill>
              </a:rPr>
              <a:t>that results in adrenal insufficiency in infancy with or without virilization and salt wasting (classic adrenal hyperplasia). </a:t>
            </a:r>
          </a:p>
          <a:p>
            <a:pPr marL="285750" indent="-285750">
              <a:buFont typeface="Wingdings" pitchFamily="2" charset="2"/>
              <a:buChar char="q"/>
            </a:pPr>
            <a:endParaRPr lang="en-US" sz="1800" b="1" dirty="0">
              <a:solidFill>
                <a:schemeClr val="bg2"/>
              </a:solidFill>
            </a:endParaRPr>
          </a:p>
          <a:p>
            <a:endParaRPr lang="ar-SA" dirty="0"/>
          </a:p>
        </p:txBody>
      </p:sp>
    </p:spTree>
    <p:extLst>
      <p:ext uri="{BB962C8B-B14F-4D97-AF65-F5344CB8AC3E}">
        <p14:creationId xmlns:p14="http://schemas.microsoft.com/office/powerpoint/2010/main" val="43123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57400" y="363274"/>
            <a:ext cx="5257799" cy="1065476"/>
          </a:xfrm>
        </p:spPr>
        <p:txBody>
          <a:bodyPr/>
          <a:lstStyle/>
          <a:p>
            <a:r>
              <a:rPr lang="en-US" dirty="0" smtClean="0"/>
              <a:t>How to diagnose late onset CAH ?</a:t>
            </a:r>
            <a:endParaRPr lang="ar-SA" dirty="0"/>
          </a:p>
        </p:txBody>
      </p:sp>
      <p:sp>
        <p:nvSpPr>
          <p:cNvPr id="16" name="مربع نص 15"/>
          <p:cNvSpPr txBox="1"/>
          <p:nvPr/>
        </p:nvSpPr>
        <p:spPr>
          <a:xfrm>
            <a:off x="533400" y="1657350"/>
            <a:ext cx="8077200" cy="2154436"/>
          </a:xfrm>
          <a:prstGeom prst="rect">
            <a:avLst/>
          </a:prstGeom>
          <a:noFill/>
        </p:spPr>
        <p:txBody>
          <a:bodyPr wrap="square" rtlCol="1">
            <a:spAutoFit/>
          </a:bodyPr>
          <a:lstStyle/>
          <a:p>
            <a:pPr marL="285750" indent="-285750">
              <a:buFont typeface="Wingdings" pitchFamily="2" charset="2"/>
              <a:buChar char="v"/>
            </a:pPr>
            <a:r>
              <a:rPr lang="en-US" dirty="0">
                <a:solidFill>
                  <a:schemeClr val="bg2"/>
                </a:solidFill>
              </a:rPr>
              <a:t>The classical type the patient diagnosed early in infancy due to </a:t>
            </a:r>
            <a:r>
              <a:rPr lang="en-US" dirty="0" err="1">
                <a:solidFill>
                  <a:schemeClr val="bg2"/>
                </a:solidFill>
              </a:rPr>
              <a:t>presense</a:t>
            </a:r>
            <a:r>
              <a:rPr lang="en-US" dirty="0">
                <a:solidFill>
                  <a:schemeClr val="bg2"/>
                </a:solidFill>
              </a:rPr>
              <a:t> of ambiguous genitalia and electrolyte </a:t>
            </a:r>
            <a:r>
              <a:rPr lang="en-US" dirty="0" err="1">
                <a:solidFill>
                  <a:schemeClr val="bg2"/>
                </a:solidFill>
              </a:rPr>
              <a:t>imbalnce</a:t>
            </a:r>
            <a:endParaRPr lang="en-US" dirty="0">
              <a:solidFill>
                <a:schemeClr val="bg2"/>
              </a:solidFill>
            </a:endParaRPr>
          </a:p>
          <a:p>
            <a:pPr marL="285750" indent="-285750">
              <a:buFont typeface="Wingdings" pitchFamily="2" charset="2"/>
              <a:buChar char="v"/>
            </a:pPr>
            <a:r>
              <a:rPr lang="en-US" dirty="0">
                <a:solidFill>
                  <a:schemeClr val="bg2"/>
                </a:solidFill>
              </a:rPr>
              <a:t>The non classical type will be diagnosed late in adulthood </a:t>
            </a:r>
            <a:r>
              <a:rPr lang="en-US" dirty="0" smtClean="0">
                <a:solidFill>
                  <a:schemeClr val="bg2"/>
                </a:solidFill>
              </a:rPr>
              <a:t>in patients who </a:t>
            </a:r>
            <a:r>
              <a:rPr lang="en-US" dirty="0">
                <a:solidFill>
                  <a:schemeClr val="bg2"/>
                </a:solidFill>
              </a:rPr>
              <a:t>have similar picture to </a:t>
            </a:r>
            <a:r>
              <a:rPr lang="en-US" dirty="0" err="1" smtClean="0">
                <a:solidFill>
                  <a:schemeClr val="bg2"/>
                </a:solidFill>
              </a:rPr>
              <a:t>pcos</a:t>
            </a:r>
            <a:r>
              <a:rPr lang="en-US" dirty="0" smtClean="0">
                <a:solidFill>
                  <a:schemeClr val="bg2"/>
                </a:solidFill>
              </a:rPr>
              <a:t> (hirsutism, irregular </a:t>
            </a:r>
            <a:r>
              <a:rPr lang="en-US" dirty="0">
                <a:solidFill>
                  <a:schemeClr val="bg2"/>
                </a:solidFill>
              </a:rPr>
              <a:t>cycle</a:t>
            </a:r>
            <a:r>
              <a:rPr lang="en-US" dirty="0" smtClean="0">
                <a:solidFill>
                  <a:schemeClr val="bg2"/>
                </a:solidFill>
              </a:rPr>
              <a:t>).</a:t>
            </a:r>
          </a:p>
          <a:p>
            <a:endParaRPr lang="en-US" dirty="0" smtClean="0">
              <a:solidFill>
                <a:schemeClr val="bg2"/>
              </a:solidFill>
            </a:endParaRPr>
          </a:p>
          <a:p>
            <a:pPr marL="285750" indent="-285750">
              <a:buFont typeface="Wingdings" pitchFamily="2" charset="2"/>
              <a:buChar char="q"/>
            </a:pPr>
            <a:r>
              <a:rPr lang="en-US" sz="1800" b="1" dirty="0">
                <a:solidFill>
                  <a:schemeClr val="bg2"/>
                </a:solidFill>
              </a:rPr>
              <a:t>So How to diagnose late onset CAH </a:t>
            </a:r>
            <a:r>
              <a:rPr lang="en-US" sz="1800" b="1" dirty="0" smtClean="0">
                <a:solidFill>
                  <a:schemeClr val="bg2"/>
                </a:solidFill>
              </a:rPr>
              <a:t>?</a:t>
            </a:r>
          </a:p>
          <a:p>
            <a:pPr marL="285750" indent="-285750">
              <a:buFont typeface="Wingdings" pitchFamily="2" charset="2"/>
              <a:buChar char="q"/>
            </a:pPr>
            <a:endParaRPr lang="en-US" sz="1800" b="1" dirty="0" smtClean="0">
              <a:solidFill>
                <a:schemeClr val="bg2"/>
              </a:solidFill>
            </a:endParaRPr>
          </a:p>
          <a:p>
            <a:pPr marL="285750" indent="-285750">
              <a:buFont typeface="Wingdings" pitchFamily="2" charset="2"/>
              <a:buChar char="v"/>
            </a:pPr>
            <a:r>
              <a:rPr lang="en-US" b="1" dirty="0" smtClean="0">
                <a:solidFill>
                  <a:schemeClr val="bg2"/>
                </a:solidFill>
              </a:rPr>
              <a:t>Its diagnosed by marked increase </a:t>
            </a:r>
            <a:r>
              <a:rPr lang="en-US" b="1" dirty="0">
                <a:solidFill>
                  <a:schemeClr val="bg2"/>
                </a:solidFill>
              </a:rPr>
              <a:t>in 17-hydroxyprogesterone greater than  &gt;1000 </a:t>
            </a:r>
            <a:r>
              <a:rPr lang="en-US" b="1" dirty="0" err="1" smtClean="0">
                <a:solidFill>
                  <a:schemeClr val="bg2"/>
                </a:solidFill>
              </a:rPr>
              <a:t>ng</a:t>
            </a:r>
            <a:r>
              <a:rPr lang="en-US" b="1" dirty="0" smtClean="0">
                <a:solidFill>
                  <a:schemeClr val="bg2"/>
                </a:solidFill>
              </a:rPr>
              <a:t>/</a:t>
            </a:r>
            <a:r>
              <a:rPr lang="en-US" b="1" dirty="0" err="1" smtClean="0">
                <a:solidFill>
                  <a:schemeClr val="bg2"/>
                </a:solidFill>
              </a:rPr>
              <a:t>dL</a:t>
            </a:r>
            <a:r>
              <a:rPr lang="en-US" b="1" dirty="0" smtClean="0">
                <a:solidFill>
                  <a:schemeClr val="bg2"/>
                </a:solidFill>
              </a:rPr>
              <a:t> after adrenocorticotropic stimulation .</a:t>
            </a:r>
            <a:endParaRPr lang="en-US" sz="1800" b="1" dirty="0">
              <a:solidFill>
                <a:schemeClr val="bg2"/>
              </a:solidFill>
            </a:endParaRPr>
          </a:p>
        </p:txBody>
      </p:sp>
    </p:spTree>
    <p:extLst>
      <p:ext uri="{BB962C8B-B14F-4D97-AF65-F5344CB8AC3E}">
        <p14:creationId xmlns:p14="http://schemas.microsoft.com/office/powerpoint/2010/main" val="181979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609600" y="442244"/>
            <a:ext cx="8077200" cy="707886"/>
          </a:xfrm>
          <a:prstGeom prst="rect">
            <a:avLst/>
          </a:prstGeom>
          <a:noFill/>
        </p:spPr>
        <p:txBody>
          <a:bodyPr wrap="square" rtlCol="1">
            <a:spAutoFit/>
          </a:bodyPr>
          <a:lstStyle/>
          <a:p>
            <a:pPr algn="ctr"/>
            <a:r>
              <a:rPr lang="en-US" sz="4000" kern="1200" dirty="0">
                <a:solidFill>
                  <a:schemeClr val="bg2"/>
                </a:solidFill>
                <a:latin typeface="Algerian" pitchFamily="82" charset="0"/>
                <a:ea typeface="+mj-ea"/>
                <a:cs typeface="+mj-cs"/>
              </a:rPr>
              <a:t>Ovarian tumors</a:t>
            </a:r>
            <a:endParaRPr lang="ar-SA" sz="1000" dirty="0">
              <a:solidFill>
                <a:schemeClr val="bg2"/>
              </a:solidFill>
            </a:endParaRPr>
          </a:p>
        </p:txBody>
      </p:sp>
      <p:sp>
        <p:nvSpPr>
          <p:cNvPr id="17" name="مربع نص 16"/>
          <p:cNvSpPr txBox="1"/>
          <p:nvPr/>
        </p:nvSpPr>
        <p:spPr>
          <a:xfrm>
            <a:off x="304800" y="1150130"/>
            <a:ext cx="8077200" cy="3651256"/>
          </a:xfrm>
          <a:prstGeom prst="rect">
            <a:avLst/>
          </a:prstGeom>
          <a:noFill/>
        </p:spPr>
        <p:txBody>
          <a:bodyPr wrap="square" rtlCol="1">
            <a:spAutoFit/>
          </a:bodyPr>
          <a:lstStyle/>
          <a:p>
            <a:pPr marL="285750" indent="-285750">
              <a:buFont typeface="Wingdings" pitchFamily="2" charset="2"/>
              <a:buChar char="q"/>
            </a:pPr>
            <a:r>
              <a:rPr lang="en-US" sz="1800" b="1" dirty="0">
                <a:solidFill>
                  <a:schemeClr val="bg2"/>
                </a:solidFill>
              </a:rPr>
              <a:t>Hirsutism caused by an androgen-secreting tumor usually occurs later in life and progresses rapidly when compared with PCOS.</a:t>
            </a:r>
          </a:p>
          <a:p>
            <a:pPr marL="285750" indent="-285750">
              <a:buFont typeface="Wingdings" pitchFamily="2" charset="2"/>
              <a:buChar char="q"/>
            </a:pPr>
            <a:endParaRPr lang="en-US" altLang="en-US" sz="1800" b="1" dirty="0" smtClean="0">
              <a:solidFill>
                <a:srgbClr val="892828"/>
              </a:solidFill>
              <a:cs typeface="Calibri" panose="020F0502020204030204" pitchFamily="34" charset="0"/>
            </a:endParaRPr>
          </a:p>
          <a:p>
            <a:pPr marL="171450" lvl="0" indent="-171450" defTabSz="685800">
              <a:lnSpc>
                <a:spcPct val="90000"/>
              </a:lnSpc>
              <a:spcBef>
                <a:spcPts val="750"/>
              </a:spcBef>
              <a:buClrTx/>
              <a:buFont typeface="Arial" panose="020B0604020202020204" pitchFamily="34" charset="0"/>
              <a:buChar char="•"/>
            </a:pPr>
            <a:r>
              <a:rPr lang="en-US" sz="1800" b="1" dirty="0" err="1" smtClean="0">
                <a:solidFill>
                  <a:srgbClr val="892828"/>
                </a:solidFill>
              </a:rPr>
              <a:t>Andogen</a:t>
            </a:r>
            <a:r>
              <a:rPr lang="en-US" sz="1800" b="1" dirty="0" smtClean="0">
                <a:solidFill>
                  <a:srgbClr val="892828"/>
                </a:solidFill>
              </a:rPr>
              <a:t> – secreting ovarian tumors are rare “</a:t>
            </a:r>
            <a:r>
              <a:rPr lang="en-US" sz="1800" b="1" kern="1200" dirty="0">
                <a:solidFill>
                  <a:schemeClr val="bg2"/>
                </a:solidFill>
                <a:latin typeface="+mj-lt"/>
                <a:ea typeface="+mn-ea"/>
                <a:cs typeface="+mn-cs"/>
              </a:rPr>
              <a:t>only 5% of all ovarian </a:t>
            </a:r>
            <a:r>
              <a:rPr lang="en-US" sz="1800" b="1" kern="1200" dirty="0" smtClean="0">
                <a:solidFill>
                  <a:schemeClr val="bg2"/>
                </a:solidFill>
                <a:latin typeface="+mj-lt"/>
                <a:ea typeface="+mn-ea"/>
                <a:cs typeface="+mn-cs"/>
              </a:rPr>
              <a:t>tumors”, and present with hirsutism and virilization which may manifest as sever alopecia, deepening of voice, and </a:t>
            </a:r>
            <a:r>
              <a:rPr lang="en-US" sz="1800" b="1" kern="1200" dirty="0" err="1" smtClean="0">
                <a:solidFill>
                  <a:schemeClr val="bg2"/>
                </a:solidFill>
                <a:latin typeface="+mj-lt"/>
                <a:ea typeface="+mn-ea"/>
                <a:cs typeface="+mn-cs"/>
              </a:rPr>
              <a:t>clitoromegaly</a:t>
            </a:r>
            <a:r>
              <a:rPr lang="en-US" sz="1800" b="1" kern="1200" dirty="0" smtClean="0">
                <a:solidFill>
                  <a:schemeClr val="bg2"/>
                </a:solidFill>
                <a:latin typeface="+mj-lt"/>
                <a:ea typeface="+mn-ea"/>
                <a:cs typeface="+mn-cs"/>
              </a:rPr>
              <a:t>.</a:t>
            </a:r>
            <a:endParaRPr lang="en-US" sz="1800" b="1" kern="1200" dirty="0">
              <a:solidFill>
                <a:schemeClr val="bg2"/>
              </a:solidFill>
              <a:latin typeface="+mj-lt"/>
              <a:ea typeface="+mn-ea"/>
              <a:cs typeface="+mn-cs"/>
            </a:endParaRPr>
          </a:p>
          <a:p>
            <a:pPr lvl="1"/>
            <a:endParaRPr lang="en-US" altLang="en-US" sz="1800" b="1" dirty="0">
              <a:solidFill>
                <a:srgbClr val="892828"/>
              </a:solidFill>
              <a:cs typeface="Calibri" panose="020F0502020204030204" pitchFamily="34" charset="0"/>
            </a:endParaRPr>
          </a:p>
          <a:p>
            <a:pPr marL="285750" indent="-285750">
              <a:buFont typeface="Wingdings" pitchFamily="2" charset="2"/>
              <a:buChar char="q"/>
            </a:pPr>
            <a:r>
              <a:rPr lang="en-US" sz="1800" b="1" dirty="0" smtClean="0">
                <a:solidFill>
                  <a:srgbClr val="892828"/>
                </a:solidFill>
              </a:rPr>
              <a:t> </a:t>
            </a:r>
            <a:r>
              <a:rPr lang="en-US" sz="1800" b="1" dirty="0">
                <a:solidFill>
                  <a:schemeClr val="bg2"/>
                </a:solidFill>
              </a:rPr>
              <a:t>Laboratory tests: Testosterone level is markedly elevated. (more than 150ng/</a:t>
            </a:r>
            <a:r>
              <a:rPr lang="en-US" sz="1800" b="1" dirty="0" err="1">
                <a:solidFill>
                  <a:schemeClr val="bg2"/>
                </a:solidFill>
              </a:rPr>
              <a:t>dL</a:t>
            </a:r>
            <a:r>
              <a:rPr lang="en-US" sz="1800" b="1" dirty="0" smtClean="0">
                <a:solidFill>
                  <a:schemeClr val="bg2"/>
                </a:solidFill>
              </a:rPr>
              <a:t>)</a:t>
            </a:r>
          </a:p>
          <a:p>
            <a:pPr marL="285750" indent="-285750">
              <a:buFont typeface="Wingdings" pitchFamily="2" charset="2"/>
              <a:buChar char="q"/>
            </a:pPr>
            <a:r>
              <a:rPr lang="en-US" sz="1800" b="1" dirty="0">
                <a:solidFill>
                  <a:schemeClr val="bg2"/>
                </a:solidFill>
              </a:rPr>
              <a:t>Many of these tumors can be identified by vaginal </a:t>
            </a:r>
            <a:r>
              <a:rPr lang="en-US" sz="1800" b="1" dirty="0" smtClean="0">
                <a:solidFill>
                  <a:schemeClr val="bg2"/>
                </a:solidFill>
              </a:rPr>
              <a:t>us.</a:t>
            </a:r>
            <a:endParaRPr lang="en-US" sz="1800" b="1" dirty="0">
              <a:solidFill>
                <a:schemeClr val="bg2"/>
              </a:solidFill>
            </a:endParaRPr>
          </a:p>
          <a:p>
            <a:pPr marL="285750" indent="-285750">
              <a:buFont typeface="Wingdings" pitchFamily="2" charset="2"/>
              <a:buChar char="q"/>
            </a:pPr>
            <a:endParaRPr lang="en-US" sz="1800" b="1" dirty="0">
              <a:solidFill>
                <a:schemeClr val="bg2"/>
              </a:solidFill>
            </a:endParaRPr>
          </a:p>
          <a:p>
            <a:pPr marL="285750" indent="-285750">
              <a:buFont typeface="Wingdings" pitchFamily="2" charset="2"/>
              <a:buChar char="q"/>
            </a:pPr>
            <a:endParaRPr lang="en-US" sz="1800" b="1" dirty="0">
              <a:solidFill>
                <a:srgbClr val="892828"/>
              </a:solidFill>
            </a:endParaRPr>
          </a:p>
          <a:p>
            <a:endParaRPr lang="ar-SA" dirty="0"/>
          </a:p>
        </p:txBody>
      </p:sp>
    </p:spTree>
    <p:extLst>
      <p:ext uri="{BB962C8B-B14F-4D97-AF65-F5344CB8AC3E}">
        <p14:creationId xmlns:p14="http://schemas.microsoft.com/office/powerpoint/2010/main" val="3710381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609600" y="442244"/>
            <a:ext cx="8077200" cy="707886"/>
          </a:xfrm>
          <a:prstGeom prst="rect">
            <a:avLst/>
          </a:prstGeom>
          <a:noFill/>
        </p:spPr>
        <p:txBody>
          <a:bodyPr wrap="square" rtlCol="1">
            <a:spAutoFit/>
          </a:bodyPr>
          <a:lstStyle/>
          <a:p>
            <a:pPr algn="ctr"/>
            <a:r>
              <a:rPr lang="en-US" sz="4000" kern="1200" dirty="0" smtClean="0">
                <a:solidFill>
                  <a:srgbClr val="892828"/>
                </a:solidFill>
                <a:latin typeface="Algerian" pitchFamily="82" charset="0"/>
                <a:ea typeface="+mj-ea"/>
              </a:rPr>
              <a:t>Adrenal tumors</a:t>
            </a:r>
            <a:endParaRPr lang="ar-SA" sz="1000" dirty="0">
              <a:solidFill>
                <a:srgbClr val="892828"/>
              </a:solidFill>
            </a:endParaRPr>
          </a:p>
        </p:txBody>
      </p:sp>
      <p:sp>
        <p:nvSpPr>
          <p:cNvPr id="17" name="مربع نص 16"/>
          <p:cNvSpPr txBox="1"/>
          <p:nvPr/>
        </p:nvSpPr>
        <p:spPr>
          <a:xfrm>
            <a:off x="304800" y="1150130"/>
            <a:ext cx="8077200" cy="3631763"/>
          </a:xfrm>
          <a:prstGeom prst="rect">
            <a:avLst/>
          </a:prstGeom>
          <a:noFill/>
        </p:spPr>
        <p:txBody>
          <a:bodyPr wrap="square" rtlCol="1">
            <a:spAutoFit/>
          </a:bodyPr>
          <a:lstStyle/>
          <a:p>
            <a:pPr marL="285750" indent="-285750">
              <a:buFont typeface="Wingdings" pitchFamily="2" charset="2"/>
              <a:buChar char="q"/>
            </a:pPr>
            <a:r>
              <a:rPr lang="en-US" sz="1800" b="1" dirty="0">
                <a:solidFill>
                  <a:srgbClr val="892828"/>
                </a:solidFill>
              </a:rPr>
              <a:t>Rare cause of androgen </a:t>
            </a:r>
            <a:r>
              <a:rPr lang="en-US" sz="1800" b="1" dirty="0" smtClean="0">
                <a:solidFill>
                  <a:srgbClr val="892828"/>
                </a:solidFill>
              </a:rPr>
              <a:t>excess.</a:t>
            </a:r>
            <a:endParaRPr lang="en-US" sz="1800" b="1" dirty="0">
              <a:solidFill>
                <a:srgbClr val="892828"/>
              </a:solidFill>
            </a:endParaRPr>
          </a:p>
          <a:p>
            <a:pPr marL="285750" indent="-285750">
              <a:buFont typeface="Wingdings" pitchFamily="2" charset="2"/>
              <a:buChar char="q"/>
            </a:pPr>
            <a:r>
              <a:rPr lang="en-US" altLang="en-US" sz="1800" b="1" dirty="0">
                <a:solidFill>
                  <a:srgbClr val="892828"/>
                </a:solidFill>
                <a:cs typeface="Calibri" panose="020F0502020204030204" pitchFamily="34" charset="0"/>
              </a:rPr>
              <a:t>Most are carcinomas that often secrete not only androgen(mostly </a:t>
            </a:r>
            <a:r>
              <a:rPr lang="en-US" altLang="en-US" sz="1800" b="1" dirty="0" err="1">
                <a:solidFill>
                  <a:srgbClr val="892828"/>
                </a:solidFill>
                <a:cs typeface="Calibri" panose="020F0502020204030204" pitchFamily="34" charset="0"/>
              </a:rPr>
              <a:t>dhea</a:t>
            </a:r>
            <a:r>
              <a:rPr lang="en-US" altLang="en-US" sz="1800" b="1" dirty="0">
                <a:solidFill>
                  <a:srgbClr val="892828"/>
                </a:solidFill>
                <a:cs typeface="Calibri" panose="020F0502020204030204" pitchFamily="34" charset="0"/>
              </a:rPr>
              <a:t> and </a:t>
            </a:r>
            <a:r>
              <a:rPr lang="en-US" altLang="en-US" sz="1800" b="1" dirty="0" err="1">
                <a:solidFill>
                  <a:srgbClr val="892828"/>
                </a:solidFill>
                <a:cs typeface="Calibri" panose="020F0502020204030204" pitchFamily="34" charset="0"/>
              </a:rPr>
              <a:t>dhea</a:t>
            </a:r>
            <a:r>
              <a:rPr lang="en-US" altLang="en-US" sz="1800" b="1" dirty="0">
                <a:solidFill>
                  <a:srgbClr val="892828"/>
                </a:solidFill>
                <a:cs typeface="Calibri" panose="020F0502020204030204" pitchFamily="34" charset="0"/>
              </a:rPr>
              <a:t>-s</a:t>
            </a:r>
            <a:r>
              <a:rPr lang="en-US" altLang="en-US" sz="1800" b="1" dirty="0" smtClean="0">
                <a:solidFill>
                  <a:srgbClr val="892828"/>
                </a:solidFill>
                <a:cs typeface="Calibri" panose="020F0502020204030204" pitchFamily="34" charset="0"/>
              </a:rPr>
              <a:t>)</a:t>
            </a:r>
          </a:p>
          <a:p>
            <a:pPr marL="285750" indent="-285750">
              <a:buFont typeface="Wingdings" pitchFamily="2" charset="2"/>
              <a:buChar char="q"/>
            </a:pPr>
            <a:r>
              <a:rPr lang="en-US" altLang="en-US" sz="1800" b="1" dirty="0">
                <a:solidFill>
                  <a:srgbClr val="892828"/>
                </a:solidFill>
                <a:cs typeface="Calibri" panose="020F0502020204030204" pitchFamily="34" charset="0"/>
              </a:rPr>
              <a:t>Examination: Physical examination will show evidence of virilization</a:t>
            </a:r>
            <a:r>
              <a:rPr lang="en-US" altLang="en-US" sz="1800" b="1" dirty="0" smtClean="0">
                <a:solidFill>
                  <a:srgbClr val="892828"/>
                </a:solidFill>
                <a:cs typeface="Calibri" panose="020F0502020204030204" pitchFamily="34" charset="0"/>
              </a:rPr>
              <a:t>.</a:t>
            </a:r>
            <a:endParaRPr lang="en-US" altLang="en-US" sz="1800" b="1" dirty="0">
              <a:solidFill>
                <a:srgbClr val="892828"/>
              </a:solidFill>
              <a:cs typeface="Calibri" panose="020F0502020204030204" pitchFamily="34" charset="0"/>
            </a:endParaRPr>
          </a:p>
          <a:p>
            <a:pPr marL="285750" indent="-285750">
              <a:buFont typeface="Wingdings" pitchFamily="2" charset="2"/>
              <a:buChar char="q"/>
            </a:pPr>
            <a:r>
              <a:rPr lang="en-US" sz="1800" b="1" dirty="0" smtClean="0">
                <a:solidFill>
                  <a:srgbClr val="892828"/>
                </a:solidFill>
              </a:rPr>
              <a:t> </a:t>
            </a:r>
            <a:r>
              <a:rPr lang="en-US" sz="1800" b="1" dirty="0">
                <a:solidFill>
                  <a:srgbClr val="892828"/>
                </a:solidFill>
              </a:rPr>
              <a:t>Laboratory tests: elevated serum </a:t>
            </a:r>
            <a:r>
              <a:rPr lang="en-US" sz="1800" b="1" dirty="0" err="1">
                <a:solidFill>
                  <a:srgbClr val="892828"/>
                </a:solidFill>
              </a:rPr>
              <a:t>dhea</a:t>
            </a:r>
            <a:r>
              <a:rPr lang="en-US" sz="1800" b="1" dirty="0">
                <a:solidFill>
                  <a:srgbClr val="892828"/>
                </a:solidFill>
              </a:rPr>
              <a:t>-s &gt;700microgram\dl) is suggestive of an adrenal tumors.</a:t>
            </a:r>
          </a:p>
          <a:p>
            <a:pPr marL="285750" indent="-285750">
              <a:buFont typeface="Wingdings" pitchFamily="2" charset="2"/>
              <a:buChar char="q"/>
            </a:pPr>
            <a:r>
              <a:rPr lang="en-US" sz="1800" b="1" dirty="0">
                <a:solidFill>
                  <a:srgbClr val="892828"/>
                </a:solidFill>
              </a:rPr>
              <a:t>Imaging: CT or MRI scan will show an abdominal-flank mass.</a:t>
            </a:r>
          </a:p>
          <a:p>
            <a:pPr marL="285750" indent="-285750">
              <a:buFont typeface="Wingdings" pitchFamily="2" charset="2"/>
              <a:buChar char="q"/>
            </a:pPr>
            <a:r>
              <a:rPr lang="en-US" sz="1800" b="1" dirty="0">
                <a:solidFill>
                  <a:srgbClr val="892828"/>
                </a:solidFill>
              </a:rPr>
              <a:t>Picture the same as the patient presented with ovarian tumor but the investigation is </a:t>
            </a:r>
            <a:r>
              <a:rPr lang="en-US" sz="1800" b="1" dirty="0" smtClean="0">
                <a:solidFill>
                  <a:srgbClr val="892828"/>
                </a:solidFill>
              </a:rPr>
              <a:t>different.</a:t>
            </a:r>
          </a:p>
          <a:p>
            <a:pPr marL="285750" indent="-285750">
              <a:buFont typeface="Wingdings" pitchFamily="2" charset="2"/>
              <a:buChar char="q"/>
            </a:pPr>
            <a:r>
              <a:rPr lang="en-US" sz="1800" b="1" dirty="0">
                <a:solidFill>
                  <a:srgbClr val="892828"/>
                </a:solidFill>
              </a:rPr>
              <a:t>Many of these tumors can be identified by vaginal </a:t>
            </a:r>
            <a:r>
              <a:rPr lang="en-US" sz="1800" b="1" dirty="0" smtClean="0">
                <a:solidFill>
                  <a:srgbClr val="892828"/>
                </a:solidFill>
              </a:rPr>
              <a:t>us.</a:t>
            </a:r>
            <a:endParaRPr lang="en-US" sz="1800" b="1" dirty="0">
              <a:solidFill>
                <a:srgbClr val="892828"/>
              </a:solidFill>
            </a:endParaRPr>
          </a:p>
          <a:p>
            <a:pPr marL="285750" indent="-285750">
              <a:buFont typeface="Wingdings" pitchFamily="2" charset="2"/>
              <a:buChar char="q"/>
            </a:pPr>
            <a:endParaRPr lang="en-US" sz="1800" b="1" dirty="0">
              <a:solidFill>
                <a:srgbClr val="892828"/>
              </a:solidFill>
            </a:endParaRPr>
          </a:p>
          <a:p>
            <a:pPr marL="285750" indent="-285750">
              <a:buFont typeface="Wingdings" pitchFamily="2" charset="2"/>
              <a:buChar char="q"/>
            </a:pPr>
            <a:endParaRPr lang="en-US" sz="1800" b="1" dirty="0">
              <a:solidFill>
                <a:srgbClr val="892828"/>
              </a:solidFill>
            </a:endParaRPr>
          </a:p>
          <a:p>
            <a:endParaRPr lang="ar-SA" dirty="0"/>
          </a:p>
        </p:txBody>
      </p:sp>
    </p:spTree>
    <p:extLst>
      <p:ext uri="{BB962C8B-B14F-4D97-AF65-F5344CB8AC3E}">
        <p14:creationId xmlns:p14="http://schemas.microsoft.com/office/powerpoint/2010/main" val="4268374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609600" y="442244"/>
            <a:ext cx="8077200" cy="707886"/>
          </a:xfrm>
          <a:prstGeom prst="rect">
            <a:avLst/>
          </a:prstGeom>
          <a:noFill/>
        </p:spPr>
        <p:txBody>
          <a:bodyPr wrap="square" rtlCol="1">
            <a:spAutoFit/>
          </a:bodyPr>
          <a:lstStyle/>
          <a:p>
            <a:pPr algn="ctr"/>
            <a:r>
              <a:rPr lang="en-US" sz="4000" kern="1200" dirty="0">
                <a:solidFill>
                  <a:srgbClr val="892828"/>
                </a:solidFill>
                <a:latin typeface="Algerian" pitchFamily="82" charset="0"/>
                <a:ea typeface="+mj-ea"/>
              </a:rPr>
              <a:t>Cushing disease</a:t>
            </a:r>
          </a:p>
        </p:txBody>
      </p:sp>
      <p:sp>
        <p:nvSpPr>
          <p:cNvPr id="2" name="مربع نص 1"/>
          <p:cNvSpPr txBox="1"/>
          <p:nvPr/>
        </p:nvSpPr>
        <p:spPr>
          <a:xfrm>
            <a:off x="304800" y="1150130"/>
            <a:ext cx="8153400" cy="3785652"/>
          </a:xfrm>
          <a:prstGeom prst="rect">
            <a:avLst/>
          </a:prstGeom>
          <a:noFill/>
        </p:spPr>
        <p:txBody>
          <a:bodyPr wrap="square" rtlCol="1">
            <a:spAutoFit/>
          </a:bodyPr>
          <a:lstStyle/>
          <a:p>
            <a:pPr marL="285750" indent="-285750">
              <a:buFont typeface="Wingdings" pitchFamily="2" charset="2"/>
              <a:buChar char="q"/>
            </a:pPr>
            <a:r>
              <a:rPr lang="en-US" sz="1600" b="1" dirty="0">
                <a:solidFill>
                  <a:schemeClr val="bg2"/>
                </a:solidFill>
              </a:rPr>
              <a:t>Adrenal overactivity due to a </a:t>
            </a:r>
            <a:r>
              <a:rPr lang="en-US" sz="1600" b="1" dirty="0" err="1">
                <a:solidFill>
                  <a:schemeClr val="bg2"/>
                </a:solidFill>
              </a:rPr>
              <a:t>corticotroph</a:t>
            </a:r>
            <a:r>
              <a:rPr lang="en-US" sz="1600" b="1" dirty="0">
                <a:solidFill>
                  <a:schemeClr val="bg2"/>
                </a:solidFill>
              </a:rPr>
              <a:t> adenoma secreting ACTH excessively results not only in excessive secretion of cortisol but also of adrenal androgens, typically resulting in hirsutism. </a:t>
            </a:r>
            <a:endParaRPr lang="en-US" sz="1600" b="1" dirty="0" smtClean="0">
              <a:solidFill>
                <a:schemeClr val="bg2"/>
              </a:solidFill>
            </a:endParaRPr>
          </a:p>
          <a:p>
            <a:pPr marL="285750" indent="-285750">
              <a:buFont typeface="Wingdings" pitchFamily="2" charset="2"/>
              <a:buChar char="q"/>
            </a:pPr>
            <a:endParaRPr lang="en-US" sz="1600" b="1" dirty="0" smtClean="0">
              <a:solidFill>
                <a:schemeClr val="bg2"/>
              </a:solidFill>
            </a:endParaRPr>
          </a:p>
          <a:p>
            <a:pPr marL="285750" indent="-285750">
              <a:buFont typeface="Wingdings" pitchFamily="2" charset="2"/>
              <a:buChar char="q"/>
            </a:pPr>
            <a:r>
              <a:rPr lang="en-US" sz="1600" b="1" dirty="0">
                <a:solidFill>
                  <a:schemeClr val="bg2"/>
                </a:solidFill>
              </a:rPr>
              <a:t>Although the majority of women who have Cushing's disease have hirsutism, only a very small fraction of women with hirsutism have Cushing's disease</a:t>
            </a:r>
            <a:r>
              <a:rPr lang="en-US" sz="1600" b="1" dirty="0" smtClean="0">
                <a:solidFill>
                  <a:schemeClr val="bg2"/>
                </a:solidFill>
              </a:rPr>
              <a:t>.</a:t>
            </a:r>
          </a:p>
          <a:p>
            <a:pPr marL="285750" indent="-285750">
              <a:buFont typeface="Wingdings" pitchFamily="2" charset="2"/>
              <a:buChar char="q"/>
            </a:pPr>
            <a:endParaRPr lang="en-US" sz="1600" b="1" dirty="0" smtClean="0">
              <a:solidFill>
                <a:schemeClr val="bg2"/>
              </a:solidFill>
            </a:endParaRPr>
          </a:p>
          <a:p>
            <a:pPr marL="285750" indent="-285750">
              <a:buFont typeface="Wingdings" pitchFamily="2" charset="2"/>
              <a:buChar char="q"/>
            </a:pPr>
            <a:r>
              <a:rPr lang="en-US" sz="1600" b="1" dirty="0" smtClean="0">
                <a:solidFill>
                  <a:schemeClr val="bg2"/>
                </a:solidFill>
              </a:rPr>
              <a:t>Laboratory </a:t>
            </a:r>
            <a:r>
              <a:rPr lang="en-US" sz="1600" b="1" dirty="0">
                <a:solidFill>
                  <a:schemeClr val="bg2"/>
                </a:solidFill>
              </a:rPr>
              <a:t>tests: blood serum cortisol testing, 24-hour urinary free </a:t>
            </a:r>
            <a:r>
              <a:rPr lang="en-US" sz="1600" b="1" dirty="0" smtClean="0">
                <a:solidFill>
                  <a:schemeClr val="bg2"/>
                </a:solidFill>
              </a:rPr>
              <a:t>cortisol </a:t>
            </a:r>
            <a:r>
              <a:rPr lang="en-US" sz="1600" b="1" dirty="0">
                <a:solidFill>
                  <a:schemeClr val="bg2"/>
                </a:solidFill>
              </a:rPr>
              <a:t>testing, and dexamethasone </a:t>
            </a:r>
            <a:r>
              <a:rPr lang="en-US" sz="1600" b="1" dirty="0" smtClean="0">
                <a:solidFill>
                  <a:schemeClr val="bg2"/>
                </a:solidFill>
              </a:rPr>
              <a:t>suppression </a:t>
            </a:r>
            <a:r>
              <a:rPr lang="en-US" sz="1600" b="1" dirty="0">
                <a:solidFill>
                  <a:schemeClr val="bg2"/>
                </a:solidFill>
              </a:rPr>
              <a:t>test</a:t>
            </a:r>
            <a:r>
              <a:rPr lang="en-US" sz="1600" b="1" dirty="0" smtClean="0">
                <a:solidFill>
                  <a:schemeClr val="bg2"/>
                </a:solidFill>
              </a:rPr>
              <a:t>.</a:t>
            </a:r>
          </a:p>
          <a:p>
            <a:pPr marL="285750" indent="-285750">
              <a:buFont typeface="Wingdings" pitchFamily="2" charset="2"/>
              <a:buChar char="q"/>
            </a:pPr>
            <a:endParaRPr lang="en-US" sz="1600" b="1" dirty="0" smtClean="0">
              <a:solidFill>
                <a:schemeClr val="bg2"/>
              </a:solidFill>
            </a:endParaRPr>
          </a:p>
          <a:p>
            <a:pPr marL="285750" indent="-285750">
              <a:buFont typeface="Wingdings" pitchFamily="2" charset="2"/>
              <a:buChar char="q"/>
            </a:pPr>
            <a:r>
              <a:rPr lang="en-US" sz="1600" b="1" dirty="0">
                <a:solidFill>
                  <a:schemeClr val="bg2"/>
                </a:solidFill>
              </a:rPr>
              <a:t>No single test is perfect and multiple tests should always be used to achieve a proper diagnosis. </a:t>
            </a:r>
          </a:p>
          <a:p>
            <a:pPr marL="285750" indent="-285750">
              <a:buFont typeface="Wingdings" pitchFamily="2" charset="2"/>
              <a:buChar char="q"/>
            </a:pPr>
            <a:endParaRPr lang="en-US" sz="1600" b="1" dirty="0">
              <a:solidFill>
                <a:schemeClr val="bg2"/>
              </a:solidFill>
            </a:endParaRPr>
          </a:p>
          <a:p>
            <a:endParaRPr lang="en-US" sz="1600" b="1" dirty="0">
              <a:solidFill>
                <a:schemeClr val="bg2"/>
              </a:solidFill>
            </a:endParaRPr>
          </a:p>
          <a:p>
            <a:pPr marL="285750" indent="-285750">
              <a:buFont typeface="Wingdings" pitchFamily="2" charset="2"/>
              <a:buChar char="q"/>
            </a:pPr>
            <a:endParaRPr lang="en-US" sz="1600" b="1" dirty="0">
              <a:solidFill>
                <a:schemeClr val="bg2"/>
              </a:solidFill>
            </a:endParaRPr>
          </a:p>
        </p:txBody>
      </p:sp>
    </p:spTree>
    <p:extLst>
      <p:ext uri="{BB962C8B-B14F-4D97-AF65-F5344CB8AC3E}">
        <p14:creationId xmlns:p14="http://schemas.microsoft.com/office/powerpoint/2010/main" val="3262949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62200" y="438150"/>
            <a:ext cx="4474225" cy="1217875"/>
          </a:xfrm>
        </p:spPr>
        <p:txBody>
          <a:bodyPr/>
          <a:lstStyle/>
          <a:p>
            <a:pPr lvl="0"/>
            <a:r>
              <a:rPr lang="en-US" sz="4000" b="0" kern="1200" dirty="0">
                <a:solidFill>
                  <a:srgbClr val="892828"/>
                </a:solidFill>
                <a:latin typeface="Algerian" pitchFamily="82" charset="0"/>
                <a:ea typeface="+mj-ea"/>
                <a:cs typeface="Arial"/>
                <a:sym typeface="Arial"/>
              </a:rPr>
              <a:t>Cushing disease</a:t>
            </a:r>
            <a:br>
              <a:rPr lang="en-US" sz="4000" b="0" kern="1200" dirty="0">
                <a:solidFill>
                  <a:srgbClr val="892828"/>
                </a:solidFill>
                <a:latin typeface="Algerian" pitchFamily="82" charset="0"/>
                <a:ea typeface="+mj-ea"/>
                <a:cs typeface="Arial"/>
                <a:sym typeface="Arial"/>
              </a:rPr>
            </a:br>
            <a:endParaRPr lang="ar-S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227" y="1352550"/>
            <a:ext cx="3595688" cy="359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494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609600" y="442244"/>
            <a:ext cx="8077200" cy="707886"/>
          </a:xfrm>
          <a:prstGeom prst="rect">
            <a:avLst/>
          </a:prstGeom>
          <a:noFill/>
        </p:spPr>
        <p:txBody>
          <a:bodyPr wrap="square" rtlCol="1">
            <a:spAutoFit/>
          </a:bodyPr>
          <a:lstStyle/>
          <a:p>
            <a:pPr algn="ctr"/>
            <a:r>
              <a:rPr lang="en-US" sz="4000" kern="1200" dirty="0">
                <a:solidFill>
                  <a:srgbClr val="892828"/>
                </a:solidFill>
                <a:latin typeface="Algerian" pitchFamily="82" charset="0"/>
                <a:ea typeface="+mj-ea"/>
              </a:rPr>
              <a:t>Idiopathic Hirsutism</a:t>
            </a:r>
          </a:p>
        </p:txBody>
      </p:sp>
      <p:sp>
        <p:nvSpPr>
          <p:cNvPr id="2" name="مربع نص 1"/>
          <p:cNvSpPr txBox="1"/>
          <p:nvPr/>
        </p:nvSpPr>
        <p:spPr>
          <a:xfrm>
            <a:off x="381000" y="1657350"/>
            <a:ext cx="6705600" cy="2246769"/>
          </a:xfrm>
          <a:prstGeom prst="rect">
            <a:avLst/>
          </a:prstGeom>
          <a:noFill/>
        </p:spPr>
        <p:txBody>
          <a:bodyPr wrap="square" rtlCol="1">
            <a:spAutoFit/>
          </a:bodyPr>
          <a:lstStyle/>
          <a:p>
            <a:pPr marL="285750" indent="-285750">
              <a:buFont typeface="Wingdings" pitchFamily="2" charset="2"/>
              <a:buChar char="q"/>
            </a:pPr>
            <a:r>
              <a:rPr lang="en-US" sz="2000" b="1" dirty="0">
                <a:solidFill>
                  <a:schemeClr val="bg2"/>
                </a:solidFill>
              </a:rPr>
              <a:t>Idiopathic hirsutism defines the hirsutism that occurs in association with regular menses, normal ovarian morphology, and normal plasmatic androgen levels. It is a diagnosis of exclusion after elimination of other etiologies. It represents about 10% of all cases of hirsutism and 50% of cases of mild hirsutism</a:t>
            </a:r>
            <a:r>
              <a:rPr lang="en-US" sz="1800" b="1" dirty="0">
                <a:solidFill>
                  <a:schemeClr val="bg2"/>
                </a:solidFill>
              </a:rPr>
              <a:t>. </a:t>
            </a:r>
          </a:p>
        </p:txBody>
      </p:sp>
    </p:spTree>
    <p:extLst>
      <p:ext uri="{BB962C8B-B14F-4D97-AF65-F5344CB8AC3E}">
        <p14:creationId xmlns:p14="http://schemas.microsoft.com/office/powerpoint/2010/main" val="2797363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6"/>
          <p:cNvSpPr txBox="1">
            <a:spLocks noGrp="1"/>
          </p:cNvSpPr>
          <p:nvPr>
            <p:ph type="subTitle" idx="1"/>
          </p:nvPr>
        </p:nvSpPr>
        <p:spPr>
          <a:xfrm>
            <a:off x="1676400" y="1504950"/>
            <a:ext cx="5969550" cy="1626300"/>
          </a:xfrm>
          <a:prstGeom prst="rect">
            <a:avLst/>
          </a:prstGeom>
        </p:spPr>
        <p:txBody>
          <a:bodyPr spcFirstLastPara="1" wrap="square" lIns="91425" tIns="91425" rIns="91425" bIns="91425" anchor="t" anchorCtr="0">
            <a:noAutofit/>
          </a:bodyPr>
          <a:lstStyle/>
          <a:p>
            <a:pPr marL="571500" lvl="0" indent="-571500">
              <a:spcAft>
                <a:spcPts val="1600"/>
              </a:spcAft>
              <a:buFont typeface="Wingdings" pitchFamily="2" charset="2"/>
              <a:buChar char="q"/>
            </a:pPr>
            <a:r>
              <a:rPr lang="en-US" sz="4800" b="1" dirty="0" smtClean="0">
                <a:latin typeface="Algerian" pitchFamily="82" charset="0"/>
              </a:rPr>
              <a:t>How to Approach the patient </a:t>
            </a:r>
            <a:r>
              <a:rPr lang="en-US" sz="3600" b="1" dirty="0" smtClean="0">
                <a:latin typeface="Algerian" pitchFamily="82" charset="0"/>
              </a:rPr>
              <a:t>?</a:t>
            </a:r>
            <a:endParaRPr sz="36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609600" y="442244"/>
            <a:ext cx="8077200" cy="1015663"/>
          </a:xfrm>
          <a:prstGeom prst="rect">
            <a:avLst/>
          </a:prstGeom>
          <a:noFill/>
        </p:spPr>
        <p:txBody>
          <a:bodyPr wrap="square" rtlCol="1">
            <a:spAutoFit/>
          </a:bodyPr>
          <a:lstStyle/>
          <a:p>
            <a:pPr algn="ctr"/>
            <a:r>
              <a:rPr lang="en-US" sz="6000" b="1" kern="1200" dirty="0" smtClean="0">
                <a:solidFill>
                  <a:srgbClr val="892828"/>
                </a:solidFill>
                <a:latin typeface="Algerian" pitchFamily="82" charset="0"/>
                <a:ea typeface="+mj-ea"/>
              </a:rPr>
              <a:t>history</a:t>
            </a:r>
            <a:endParaRPr lang="en-US" sz="6000" b="1" kern="1200" dirty="0">
              <a:solidFill>
                <a:srgbClr val="892828"/>
              </a:solidFill>
              <a:latin typeface="Algerian" pitchFamily="82" charset="0"/>
              <a:ea typeface="+mj-ea"/>
            </a:endParaRPr>
          </a:p>
        </p:txBody>
      </p:sp>
      <p:sp>
        <p:nvSpPr>
          <p:cNvPr id="2" name="مربع نص 1"/>
          <p:cNvSpPr txBox="1"/>
          <p:nvPr/>
        </p:nvSpPr>
        <p:spPr>
          <a:xfrm>
            <a:off x="325515" y="1581150"/>
            <a:ext cx="7924800" cy="2523768"/>
          </a:xfrm>
          <a:prstGeom prst="rect">
            <a:avLst/>
          </a:prstGeom>
          <a:noFill/>
        </p:spPr>
        <p:txBody>
          <a:bodyPr wrap="square" rtlCol="1">
            <a:spAutoFit/>
          </a:bodyPr>
          <a:lstStyle/>
          <a:p>
            <a:pPr marL="285750" indent="-285750">
              <a:buFont typeface="Wingdings" pitchFamily="2" charset="2"/>
              <a:buChar char="q"/>
            </a:pPr>
            <a:r>
              <a:rPr lang="en-US" sz="2800" b="1" dirty="0">
                <a:solidFill>
                  <a:schemeClr val="bg2"/>
                </a:solidFill>
              </a:rPr>
              <a:t>Age of </a:t>
            </a:r>
            <a:r>
              <a:rPr lang="en-US" sz="2800" b="1" dirty="0" smtClean="0">
                <a:solidFill>
                  <a:schemeClr val="bg2"/>
                </a:solidFill>
              </a:rPr>
              <a:t>onset.</a:t>
            </a:r>
          </a:p>
          <a:p>
            <a:pPr marL="285750" indent="-285750">
              <a:buFont typeface="Wingdings" pitchFamily="2" charset="2"/>
              <a:buChar char="q"/>
            </a:pPr>
            <a:r>
              <a:rPr lang="en-US" sz="2800" b="1" dirty="0">
                <a:solidFill>
                  <a:schemeClr val="bg2"/>
                </a:solidFill>
              </a:rPr>
              <a:t>progression </a:t>
            </a:r>
            <a:r>
              <a:rPr lang="en-US" sz="2800" b="1" dirty="0" smtClean="0">
                <a:solidFill>
                  <a:schemeClr val="bg2"/>
                </a:solidFill>
              </a:rPr>
              <a:t>“rapid \ slow”</a:t>
            </a:r>
          </a:p>
          <a:p>
            <a:pPr marL="285750" indent="-285750">
              <a:buFont typeface="Wingdings" pitchFamily="2" charset="2"/>
              <a:buChar char="q"/>
            </a:pPr>
            <a:r>
              <a:rPr lang="en-US" sz="2800" b="1" dirty="0">
                <a:solidFill>
                  <a:schemeClr val="bg2"/>
                </a:solidFill>
              </a:rPr>
              <a:t>Menstrual </a:t>
            </a:r>
            <a:r>
              <a:rPr lang="en-US" sz="2800" b="1" dirty="0" smtClean="0">
                <a:solidFill>
                  <a:schemeClr val="bg2"/>
                </a:solidFill>
              </a:rPr>
              <a:t>history</a:t>
            </a:r>
          </a:p>
          <a:p>
            <a:pPr marL="285750" indent="-285750">
              <a:buFont typeface="Wingdings" pitchFamily="2" charset="2"/>
              <a:buChar char="q"/>
            </a:pPr>
            <a:r>
              <a:rPr lang="en-US" sz="2800" b="1" dirty="0">
                <a:solidFill>
                  <a:schemeClr val="bg2"/>
                </a:solidFill>
              </a:rPr>
              <a:t>Drug </a:t>
            </a:r>
            <a:r>
              <a:rPr lang="en-US" sz="2800" b="1" dirty="0" smtClean="0">
                <a:solidFill>
                  <a:schemeClr val="bg2"/>
                </a:solidFill>
              </a:rPr>
              <a:t>history</a:t>
            </a:r>
          </a:p>
          <a:p>
            <a:pPr marL="285750" indent="-285750">
              <a:buFont typeface="Wingdings" pitchFamily="2" charset="2"/>
              <a:buChar char="q"/>
            </a:pPr>
            <a:r>
              <a:rPr lang="en-US" sz="2800" b="1" dirty="0" smtClean="0">
                <a:solidFill>
                  <a:schemeClr val="bg2"/>
                </a:solidFill>
              </a:rPr>
              <a:t>Family history</a:t>
            </a:r>
          </a:p>
          <a:p>
            <a:pPr marL="285750" indent="-285750">
              <a:buFont typeface="Wingdings" pitchFamily="2" charset="2"/>
              <a:buChar char="q"/>
            </a:pPr>
            <a:endParaRPr lang="en-US" sz="1800" b="1" dirty="0">
              <a:solidFill>
                <a:schemeClr val="bg2"/>
              </a:solidFill>
            </a:endParaRPr>
          </a:p>
        </p:txBody>
      </p:sp>
    </p:spTree>
    <p:extLst>
      <p:ext uri="{BB962C8B-B14F-4D97-AF65-F5344CB8AC3E}">
        <p14:creationId xmlns:p14="http://schemas.microsoft.com/office/powerpoint/2010/main" val="177358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609600" y="442244"/>
            <a:ext cx="8077200" cy="707886"/>
          </a:xfrm>
          <a:prstGeom prst="rect">
            <a:avLst/>
          </a:prstGeom>
          <a:noFill/>
        </p:spPr>
        <p:txBody>
          <a:bodyPr wrap="square" rtlCol="1">
            <a:spAutoFit/>
          </a:bodyPr>
          <a:lstStyle/>
          <a:p>
            <a:pPr algn="ctr"/>
            <a:r>
              <a:rPr lang="en-US" sz="4000" kern="1200" dirty="0">
                <a:solidFill>
                  <a:srgbClr val="892828"/>
                </a:solidFill>
                <a:latin typeface="Algerian" pitchFamily="82" charset="0"/>
                <a:ea typeface="+mj-ea"/>
              </a:rPr>
              <a:t>Physical examination</a:t>
            </a:r>
          </a:p>
        </p:txBody>
      </p:sp>
      <p:sp>
        <p:nvSpPr>
          <p:cNvPr id="2" name="مربع نص 1"/>
          <p:cNvSpPr txBox="1"/>
          <p:nvPr/>
        </p:nvSpPr>
        <p:spPr>
          <a:xfrm>
            <a:off x="304800" y="1150130"/>
            <a:ext cx="8382000" cy="3293209"/>
          </a:xfrm>
          <a:prstGeom prst="rect">
            <a:avLst/>
          </a:prstGeom>
          <a:noFill/>
        </p:spPr>
        <p:txBody>
          <a:bodyPr wrap="square" rtlCol="1">
            <a:spAutoFit/>
          </a:bodyPr>
          <a:lstStyle/>
          <a:p>
            <a:pPr marL="285750" indent="-285750">
              <a:buFont typeface="Wingdings" pitchFamily="2" charset="2"/>
              <a:buChar char="q"/>
            </a:pPr>
            <a:r>
              <a:rPr lang="en-US" sz="1600" b="1" dirty="0">
                <a:solidFill>
                  <a:schemeClr val="bg2"/>
                </a:solidFill>
              </a:rPr>
              <a:t>Body mass index (BMI): </a:t>
            </a:r>
            <a:r>
              <a:rPr lang="en-US" sz="1600" b="1" dirty="0" smtClean="0">
                <a:solidFill>
                  <a:schemeClr val="bg2"/>
                </a:solidFill>
              </a:rPr>
              <a:t>obesity is a common finding in PCOS. </a:t>
            </a:r>
          </a:p>
          <a:p>
            <a:pPr marL="285750" indent="-285750">
              <a:buFont typeface="Wingdings" pitchFamily="2" charset="2"/>
              <a:buChar char="q"/>
            </a:pPr>
            <a:endParaRPr lang="en-US" sz="1600" b="1" dirty="0" smtClean="0">
              <a:solidFill>
                <a:schemeClr val="bg2"/>
              </a:solidFill>
            </a:endParaRPr>
          </a:p>
          <a:p>
            <a:pPr marL="285750" indent="-285750">
              <a:buFont typeface="Wingdings" pitchFamily="2" charset="2"/>
              <a:buChar char="q"/>
            </a:pPr>
            <a:r>
              <a:rPr lang="en-US" sz="1600" b="1" dirty="0" smtClean="0">
                <a:solidFill>
                  <a:schemeClr val="bg2"/>
                </a:solidFill>
              </a:rPr>
              <a:t>the </a:t>
            </a:r>
            <a:r>
              <a:rPr lang="en-US" sz="1600" b="1" dirty="0">
                <a:solidFill>
                  <a:schemeClr val="bg2"/>
                </a:solidFill>
              </a:rPr>
              <a:t>pattern of body fat </a:t>
            </a:r>
            <a:r>
              <a:rPr lang="en-US" sz="1600" b="1" dirty="0" smtClean="0">
                <a:solidFill>
                  <a:schemeClr val="bg2"/>
                </a:solidFill>
              </a:rPr>
              <a:t>distribution : (</a:t>
            </a:r>
            <a:r>
              <a:rPr lang="en-US" sz="1600" b="1" dirty="0" err="1">
                <a:solidFill>
                  <a:schemeClr val="bg2"/>
                </a:solidFill>
              </a:rPr>
              <a:t>trancal</a:t>
            </a:r>
            <a:r>
              <a:rPr lang="en-US" sz="1600" b="1" dirty="0">
                <a:solidFill>
                  <a:schemeClr val="bg2"/>
                </a:solidFill>
              </a:rPr>
              <a:t> </a:t>
            </a:r>
            <a:r>
              <a:rPr lang="en-US" sz="1600" b="1" dirty="0" smtClean="0">
                <a:solidFill>
                  <a:schemeClr val="bg2"/>
                </a:solidFill>
              </a:rPr>
              <a:t>obesity, a </a:t>
            </a:r>
            <a:r>
              <a:rPr lang="en-US" sz="1600" b="1" dirty="0">
                <a:solidFill>
                  <a:schemeClr val="bg2"/>
                </a:solidFill>
              </a:rPr>
              <a:t>buffalo </a:t>
            </a:r>
            <a:r>
              <a:rPr lang="en-US" sz="1600" b="1" dirty="0" smtClean="0">
                <a:solidFill>
                  <a:schemeClr val="bg2"/>
                </a:solidFill>
              </a:rPr>
              <a:t>hump, and </a:t>
            </a:r>
            <a:r>
              <a:rPr lang="en-US" sz="1600" b="1" dirty="0">
                <a:solidFill>
                  <a:schemeClr val="bg2"/>
                </a:solidFill>
              </a:rPr>
              <a:t>supraclavicular fat</a:t>
            </a:r>
            <a:r>
              <a:rPr lang="en-US" sz="1600" b="1" dirty="0" smtClean="0">
                <a:solidFill>
                  <a:schemeClr val="bg2"/>
                </a:solidFill>
              </a:rPr>
              <a:t>) may </a:t>
            </a:r>
            <a:r>
              <a:rPr lang="en-US" sz="1600" b="1" dirty="0">
                <a:solidFill>
                  <a:schemeClr val="bg2"/>
                </a:solidFill>
              </a:rPr>
              <a:t>suggest the presence of </a:t>
            </a:r>
            <a:r>
              <a:rPr lang="en-US" sz="1600" b="1" dirty="0" smtClean="0">
                <a:solidFill>
                  <a:schemeClr val="bg2"/>
                </a:solidFill>
              </a:rPr>
              <a:t>cashing </a:t>
            </a:r>
            <a:r>
              <a:rPr lang="en-US" sz="1600" b="1" dirty="0">
                <a:solidFill>
                  <a:schemeClr val="bg2"/>
                </a:solidFill>
              </a:rPr>
              <a:t>syndrome.</a:t>
            </a:r>
          </a:p>
          <a:p>
            <a:endParaRPr lang="en-US" sz="1600" b="1" dirty="0" smtClean="0">
              <a:solidFill>
                <a:schemeClr val="bg2"/>
              </a:solidFill>
            </a:endParaRPr>
          </a:p>
          <a:p>
            <a:pPr marL="285750" indent="-285750">
              <a:buFont typeface="Wingdings" pitchFamily="2" charset="2"/>
              <a:buChar char="q"/>
            </a:pPr>
            <a:r>
              <a:rPr lang="en-US" sz="1600" b="1" dirty="0">
                <a:solidFill>
                  <a:schemeClr val="bg2"/>
                </a:solidFill>
              </a:rPr>
              <a:t>Skin findings: Acne, alopecia </a:t>
            </a:r>
            <a:r>
              <a:rPr lang="en-US" sz="1600" b="1" dirty="0" smtClean="0">
                <a:solidFill>
                  <a:schemeClr val="bg2"/>
                </a:solidFill>
              </a:rPr>
              <a:t>, </a:t>
            </a:r>
            <a:r>
              <a:rPr lang="en-US" sz="1600" b="1" dirty="0">
                <a:solidFill>
                  <a:schemeClr val="bg2"/>
                </a:solidFill>
              </a:rPr>
              <a:t>acanthosis nigricans, </a:t>
            </a:r>
            <a:r>
              <a:rPr lang="en-US" sz="1600" b="1" dirty="0" smtClean="0">
                <a:solidFill>
                  <a:schemeClr val="bg2"/>
                </a:solidFill>
              </a:rPr>
              <a:t>striae</a:t>
            </a:r>
            <a:r>
              <a:rPr lang="en-US" sz="1600" b="1" dirty="0">
                <a:solidFill>
                  <a:schemeClr val="bg2"/>
                </a:solidFill>
              </a:rPr>
              <a:t>, thin skin or bruising.</a:t>
            </a:r>
            <a:endParaRPr lang="en-US" sz="1600" b="1" dirty="0" smtClean="0">
              <a:solidFill>
                <a:schemeClr val="bg2"/>
              </a:solidFill>
            </a:endParaRPr>
          </a:p>
          <a:p>
            <a:pPr marL="285750" indent="-285750">
              <a:buFont typeface="Wingdings" pitchFamily="2" charset="2"/>
              <a:buChar char="q"/>
            </a:pPr>
            <a:endParaRPr lang="en-US" sz="1600" b="1" dirty="0" smtClean="0">
              <a:solidFill>
                <a:schemeClr val="bg2"/>
              </a:solidFill>
            </a:endParaRPr>
          </a:p>
          <a:p>
            <a:pPr marL="285750" indent="-285750">
              <a:buFont typeface="Wingdings" pitchFamily="2" charset="2"/>
              <a:buChar char="q"/>
            </a:pPr>
            <a:r>
              <a:rPr lang="en-US" sz="1600" b="1" dirty="0" smtClean="0">
                <a:solidFill>
                  <a:schemeClr val="bg2"/>
                </a:solidFill>
              </a:rPr>
              <a:t>the </a:t>
            </a:r>
            <a:r>
              <a:rPr lang="en-US" sz="1600" b="1" dirty="0">
                <a:solidFill>
                  <a:schemeClr val="bg2"/>
                </a:solidFill>
              </a:rPr>
              <a:t>location and quantity of terminal hair should be determined objectively using the ferryman-</a:t>
            </a:r>
            <a:r>
              <a:rPr lang="en-US" sz="1600" b="1" dirty="0" err="1">
                <a:solidFill>
                  <a:schemeClr val="bg2"/>
                </a:solidFill>
              </a:rPr>
              <a:t>gallwey</a:t>
            </a:r>
            <a:r>
              <a:rPr lang="en-US" sz="1600" b="1" dirty="0">
                <a:solidFill>
                  <a:schemeClr val="bg2"/>
                </a:solidFill>
              </a:rPr>
              <a:t> </a:t>
            </a:r>
            <a:r>
              <a:rPr lang="en-US" sz="1600" b="1" dirty="0" smtClean="0">
                <a:solidFill>
                  <a:schemeClr val="bg2"/>
                </a:solidFill>
              </a:rPr>
              <a:t>score.</a:t>
            </a:r>
          </a:p>
          <a:p>
            <a:pPr marL="285750" indent="-285750">
              <a:buFont typeface="Wingdings" pitchFamily="2" charset="2"/>
              <a:buChar char="q"/>
            </a:pPr>
            <a:endParaRPr lang="en-US" sz="1600" b="1" dirty="0">
              <a:solidFill>
                <a:schemeClr val="bg2"/>
              </a:solidFill>
            </a:endParaRPr>
          </a:p>
          <a:p>
            <a:pPr marL="285750" indent="-285750">
              <a:buFont typeface="Wingdings" pitchFamily="2" charset="2"/>
              <a:buChar char="q"/>
            </a:pPr>
            <a:endParaRPr lang="en-US" sz="1600" b="1" dirty="0">
              <a:solidFill>
                <a:schemeClr val="bg2"/>
              </a:solidFill>
            </a:endParaRPr>
          </a:p>
          <a:p>
            <a:endParaRPr lang="en-US" sz="1600" b="1" dirty="0">
              <a:solidFill>
                <a:schemeClr val="bg2"/>
              </a:solidFill>
            </a:endParaRPr>
          </a:p>
          <a:p>
            <a:pPr marL="285750" indent="-285750">
              <a:buFont typeface="Wingdings" pitchFamily="2" charset="2"/>
              <a:buChar char="q"/>
            </a:pPr>
            <a:endParaRPr lang="en-US" sz="1600" b="1" dirty="0">
              <a:solidFill>
                <a:schemeClr val="bg2"/>
              </a:solidFill>
            </a:endParaRPr>
          </a:p>
        </p:txBody>
      </p:sp>
    </p:spTree>
    <p:extLst>
      <p:ext uri="{BB962C8B-B14F-4D97-AF65-F5344CB8AC3E}">
        <p14:creationId xmlns:p14="http://schemas.microsoft.com/office/powerpoint/2010/main" val="2296686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2"/>
          <p:cNvSpPr txBox="1">
            <a:spLocks noGrp="1"/>
          </p:cNvSpPr>
          <p:nvPr>
            <p:ph type="title"/>
          </p:nvPr>
        </p:nvSpPr>
        <p:spPr>
          <a:xfrm>
            <a:off x="2727000" y="363275"/>
            <a:ext cx="369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Table of Contents</a:t>
            </a:r>
            <a:endParaRPr/>
          </a:p>
        </p:txBody>
      </p:sp>
      <p:sp>
        <p:nvSpPr>
          <p:cNvPr id="475" name="Google Shape;475;p32"/>
          <p:cNvSpPr txBox="1">
            <a:spLocks noGrp="1"/>
          </p:cNvSpPr>
          <p:nvPr>
            <p:ph type="subTitle" idx="3"/>
          </p:nvPr>
        </p:nvSpPr>
        <p:spPr>
          <a:xfrm>
            <a:off x="934238" y="1868975"/>
            <a:ext cx="3690000" cy="35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smtClean="0"/>
              <a:t>Introduction</a:t>
            </a:r>
            <a:endParaRPr sz="3200" dirty="0"/>
          </a:p>
        </p:txBody>
      </p:sp>
      <p:sp>
        <p:nvSpPr>
          <p:cNvPr id="476" name="Google Shape;476;p32"/>
          <p:cNvSpPr txBox="1">
            <a:spLocks noGrp="1"/>
          </p:cNvSpPr>
          <p:nvPr>
            <p:ph type="subTitle" idx="1"/>
          </p:nvPr>
        </p:nvSpPr>
        <p:spPr>
          <a:xfrm>
            <a:off x="4191000" y="1428750"/>
            <a:ext cx="4154750" cy="1143000"/>
          </a:xfrm>
          <a:prstGeom prst="rect">
            <a:avLst/>
          </a:prstGeom>
        </p:spPr>
        <p:txBody>
          <a:bodyPr spcFirstLastPara="1" wrap="square" lIns="91425" tIns="91425" rIns="91425" bIns="91425" anchor="ctr" anchorCtr="0">
            <a:noAutofit/>
          </a:bodyPr>
          <a:lstStyle/>
          <a:p>
            <a:pPr marL="0" lvl="0" indent="0"/>
            <a:r>
              <a:rPr lang="en-US" sz="3200" dirty="0" smtClean="0"/>
              <a:t>Causes</a:t>
            </a:r>
            <a:endParaRPr lang="en-US" sz="3200" dirty="0"/>
          </a:p>
        </p:txBody>
      </p:sp>
      <p:sp>
        <p:nvSpPr>
          <p:cNvPr id="479" name="Google Shape;479;p32"/>
          <p:cNvSpPr txBox="1">
            <a:spLocks noGrp="1"/>
          </p:cNvSpPr>
          <p:nvPr>
            <p:ph type="subTitle" idx="5"/>
          </p:nvPr>
        </p:nvSpPr>
        <p:spPr>
          <a:xfrm>
            <a:off x="4379600" y="3770850"/>
            <a:ext cx="3830100" cy="357000"/>
          </a:xfrm>
          <a:prstGeom prst="rect">
            <a:avLst/>
          </a:prstGeom>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3200" dirty="0" smtClean="0"/>
              <a:t>Treatment</a:t>
            </a:r>
            <a:endParaRPr dirty="0"/>
          </a:p>
        </p:txBody>
      </p:sp>
      <p:sp>
        <p:nvSpPr>
          <p:cNvPr id="481" name="Google Shape;481;p32"/>
          <p:cNvSpPr txBox="1">
            <a:spLocks noGrp="1"/>
          </p:cNvSpPr>
          <p:nvPr>
            <p:ph type="subTitle" idx="7"/>
          </p:nvPr>
        </p:nvSpPr>
        <p:spPr>
          <a:xfrm>
            <a:off x="934238" y="3770850"/>
            <a:ext cx="3690000" cy="35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smtClean="0"/>
              <a:t>Diagnosis</a:t>
            </a:r>
            <a:endParaRPr sz="3200" dirty="0"/>
          </a:p>
        </p:txBody>
      </p:sp>
      <p:sp>
        <p:nvSpPr>
          <p:cNvPr id="483" name="Google Shape;483;p32"/>
          <p:cNvSpPr txBox="1">
            <a:spLocks noGrp="1"/>
          </p:cNvSpPr>
          <p:nvPr>
            <p:ph type="title" idx="9"/>
          </p:nvPr>
        </p:nvSpPr>
        <p:spPr>
          <a:xfrm>
            <a:off x="2259638" y="1171113"/>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84" name="Google Shape;484;p32"/>
          <p:cNvSpPr txBox="1">
            <a:spLocks noGrp="1"/>
          </p:cNvSpPr>
          <p:nvPr>
            <p:ph type="title" idx="13"/>
          </p:nvPr>
        </p:nvSpPr>
        <p:spPr>
          <a:xfrm>
            <a:off x="5775063" y="1171113"/>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485" name="Google Shape;485;p32"/>
          <p:cNvSpPr txBox="1">
            <a:spLocks noGrp="1"/>
          </p:cNvSpPr>
          <p:nvPr>
            <p:ph type="title" idx="14"/>
          </p:nvPr>
        </p:nvSpPr>
        <p:spPr>
          <a:xfrm>
            <a:off x="2259638" y="3071125"/>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486" name="Google Shape;486;p32"/>
          <p:cNvSpPr txBox="1">
            <a:spLocks noGrp="1"/>
          </p:cNvSpPr>
          <p:nvPr>
            <p:ph type="title" idx="15"/>
          </p:nvPr>
        </p:nvSpPr>
        <p:spPr>
          <a:xfrm>
            <a:off x="5775063" y="3071125"/>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38"/>
          <p:cNvSpPr txBox="1">
            <a:spLocks noGrp="1"/>
          </p:cNvSpPr>
          <p:nvPr>
            <p:ph type="title"/>
          </p:nvPr>
        </p:nvSpPr>
        <p:spPr>
          <a:xfrm>
            <a:off x="609600" y="209550"/>
            <a:ext cx="7239000" cy="1478875"/>
          </a:xfrm>
          <a:prstGeom prst="rect">
            <a:avLst/>
          </a:prstGeom>
        </p:spPr>
        <p:txBody>
          <a:bodyPr spcFirstLastPara="1" wrap="square" lIns="91425" tIns="91425" rIns="91425" bIns="91425" anchor="t" anchorCtr="0">
            <a:noAutofit/>
          </a:bodyPr>
          <a:lstStyle/>
          <a:p>
            <a:pPr lvl="0"/>
            <a:r>
              <a:rPr lang="en-US" sz="4000" kern="1200" dirty="0" err="1">
                <a:solidFill>
                  <a:schemeClr val="bg2"/>
                </a:solidFill>
                <a:latin typeface="Algerian" pitchFamily="82" charset="0"/>
                <a:ea typeface="+mj-ea"/>
                <a:cs typeface="+mj-cs"/>
              </a:rPr>
              <a:t>Ferriman-Gallwey</a:t>
            </a:r>
            <a:r>
              <a:rPr lang="en-US" sz="4000" kern="1200" dirty="0">
                <a:solidFill>
                  <a:schemeClr val="bg2"/>
                </a:solidFill>
                <a:latin typeface="Algerian" pitchFamily="82" charset="0"/>
                <a:ea typeface="+mj-ea"/>
                <a:cs typeface="+mj-cs"/>
              </a:rPr>
              <a:t> score</a:t>
            </a:r>
            <a:endParaRPr sz="2800" dirty="0">
              <a:solidFill>
                <a:schemeClr val="bg2"/>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65058"/>
            <a:ext cx="6400800" cy="408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38"/>
          <p:cNvSpPr txBox="1">
            <a:spLocks noGrp="1"/>
          </p:cNvSpPr>
          <p:nvPr>
            <p:ph type="title"/>
          </p:nvPr>
        </p:nvSpPr>
        <p:spPr>
          <a:xfrm>
            <a:off x="609600" y="209550"/>
            <a:ext cx="7239000" cy="1478875"/>
          </a:xfrm>
          <a:prstGeom prst="rect">
            <a:avLst/>
          </a:prstGeom>
        </p:spPr>
        <p:txBody>
          <a:bodyPr spcFirstLastPara="1" wrap="square" lIns="91425" tIns="91425" rIns="91425" bIns="91425" anchor="t" anchorCtr="0">
            <a:noAutofit/>
          </a:bodyPr>
          <a:lstStyle/>
          <a:p>
            <a:pPr lvl="0"/>
            <a:r>
              <a:rPr lang="en-US" sz="4000" kern="1200" dirty="0" err="1">
                <a:solidFill>
                  <a:schemeClr val="bg2"/>
                </a:solidFill>
                <a:latin typeface="Algerian" pitchFamily="82" charset="0"/>
                <a:ea typeface="+mj-ea"/>
                <a:cs typeface="+mj-cs"/>
              </a:rPr>
              <a:t>Ferriman-Gallwey</a:t>
            </a:r>
            <a:r>
              <a:rPr lang="en-US" sz="4000" kern="1200" dirty="0">
                <a:solidFill>
                  <a:schemeClr val="bg2"/>
                </a:solidFill>
                <a:latin typeface="Algerian" pitchFamily="82" charset="0"/>
                <a:ea typeface="+mj-ea"/>
                <a:cs typeface="+mj-cs"/>
              </a:rPr>
              <a:t> score</a:t>
            </a:r>
            <a:endParaRPr sz="2800" dirty="0">
              <a:solidFill>
                <a:schemeClr val="bg2"/>
              </a:solidFill>
            </a:endParaRPr>
          </a:p>
        </p:txBody>
      </p:sp>
      <p:sp>
        <p:nvSpPr>
          <p:cNvPr id="2" name="مربع نص 1"/>
          <p:cNvSpPr txBox="1"/>
          <p:nvPr/>
        </p:nvSpPr>
        <p:spPr>
          <a:xfrm>
            <a:off x="685800" y="1123950"/>
            <a:ext cx="7543800" cy="4308872"/>
          </a:xfrm>
          <a:prstGeom prst="rect">
            <a:avLst/>
          </a:prstGeom>
          <a:noFill/>
        </p:spPr>
        <p:txBody>
          <a:bodyPr wrap="square" rtlCol="1">
            <a:spAutoFit/>
          </a:bodyPr>
          <a:lstStyle/>
          <a:p>
            <a:pPr marL="285750" indent="-285750">
              <a:buFont typeface="Wingdings" pitchFamily="2" charset="2"/>
              <a:buChar char="q"/>
            </a:pPr>
            <a:r>
              <a:rPr lang="en-US" sz="1800" b="1" dirty="0">
                <a:solidFill>
                  <a:schemeClr val="bg2"/>
                </a:solidFill>
              </a:rPr>
              <a:t>Is the presence of terminal hair in a female body in a male-type pattern, includes hair on 9 body areas: </a:t>
            </a:r>
            <a:r>
              <a:rPr lang="en-US" sz="1800" b="1" u="sng" dirty="0">
                <a:solidFill>
                  <a:schemeClr val="bg2"/>
                </a:solidFill>
              </a:rPr>
              <a:t>upper lip</a:t>
            </a:r>
            <a:r>
              <a:rPr lang="en-US" sz="1800" b="1" dirty="0">
                <a:solidFill>
                  <a:schemeClr val="bg2"/>
                </a:solidFill>
              </a:rPr>
              <a:t>, </a:t>
            </a:r>
            <a:r>
              <a:rPr lang="en-US" sz="1800" b="1" u="sng" dirty="0">
                <a:solidFill>
                  <a:schemeClr val="bg2"/>
                </a:solidFill>
              </a:rPr>
              <a:t>chin</a:t>
            </a:r>
            <a:r>
              <a:rPr lang="en-US" sz="1800" b="1" dirty="0">
                <a:solidFill>
                  <a:schemeClr val="bg2"/>
                </a:solidFill>
              </a:rPr>
              <a:t>, </a:t>
            </a:r>
            <a:r>
              <a:rPr lang="en-US" sz="1800" b="1" u="sng" dirty="0">
                <a:solidFill>
                  <a:schemeClr val="bg2"/>
                </a:solidFill>
              </a:rPr>
              <a:t>chest</a:t>
            </a:r>
            <a:r>
              <a:rPr lang="en-US" sz="1800" b="1" dirty="0">
                <a:solidFill>
                  <a:schemeClr val="bg2"/>
                </a:solidFill>
              </a:rPr>
              <a:t>, </a:t>
            </a:r>
            <a:r>
              <a:rPr lang="en-US" sz="1800" b="1" u="sng" dirty="0">
                <a:solidFill>
                  <a:schemeClr val="bg2"/>
                </a:solidFill>
              </a:rPr>
              <a:t>upper</a:t>
            </a:r>
            <a:r>
              <a:rPr lang="en-US" sz="1800" b="1" dirty="0">
                <a:solidFill>
                  <a:schemeClr val="bg2"/>
                </a:solidFill>
              </a:rPr>
              <a:t> and </a:t>
            </a:r>
            <a:r>
              <a:rPr lang="en-US" sz="1800" b="1" u="sng" dirty="0">
                <a:solidFill>
                  <a:schemeClr val="bg2"/>
                </a:solidFill>
              </a:rPr>
              <a:t>lower abdomen</a:t>
            </a:r>
            <a:r>
              <a:rPr lang="en-US" sz="1800" b="1" dirty="0">
                <a:solidFill>
                  <a:schemeClr val="bg2"/>
                </a:solidFill>
              </a:rPr>
              <a:t>, </a:t>
            </a:r>
            <a:r>
              <a:rPr lang="en-US" sz="1800" b="1" u="sng" dirty="0">
                <a:solidFill>
                  <a:schemeClr val="bg2"/>
                </a:solidFill>
              </a:rPr>
              <a:t>upper</a:t>
            </a:r>
            <a:r>
              <a:rPr lang="en-US" sz="1800" b="1" dirty="0">
                <a:solidFill>
                  <a:schemeClr val="bg2"/>
                </a:solidFill>
              </a:rPr>
              <a:t> and </a:t>
            </a:r>
            <a:r>
              <a:rPr lang="en-US" sz="1800" b="1" u="sng" dirty="0">
                <a:solidFill>
                  <a:schemeClr val="bg2"/>
                </a:solidFill>
              </a:rPr>
              <a:t>lower back</a:t>
            </a:r>
            <a:r>
              <a:rPr lang="en-US" sz="1800" b="1" dirty="0">
                <a:solidFill>
                  <a:schemeClr val="bg2"/>
                </a:solidFill>
              </a:rPr>
              <a:t>, </a:t>
            </a:r>
            <a:r>
              <a:rPr lang="en-US" sz="1800" b="1" u="sng" dirty="0">
                <a:solidFill>
                  <a:schemeClr val="bg2"/>
                </a:solidFill>
              </a:rPr>
              <a:t>upper arm </a:t>
            </a:r>
            <a:r>
              <a:rPr lang="en-US" sz="1800" b="1" dirty="0">
                <a:solidFill>
                  <a:schemeClr val="bg2"/>
                </a:solidFill>
              </a:rPr>
              <a:t>and </a:t>
            </a:r>
            <a:r>
              <a:rPr lang="en-US" sz="1800" b="1" u="sng" dirty="0" smtClean="0">
                <a:solidFill>
                  <a:schemeClr val="bg2"/>
                </a:solidFill>
              </a:rPr>
              <a:t>thigh.</a:t>
            </a:r>
          </a:p>
          <a:p>
            <a:endParaRPr lang="en-US" sz="1800" b="1" u="sng" dirty="0" smtClean="0">
              <a:solidFill>
                <a:schemeClr val="bg2"/>
              </a:solidFill>
            </a:endParaRPr>
          </a:p>
          <a:p>
            <a:pPr marL="285750" indent="-285750">
              <a:buFont typeface="Wingdings" pitchFamily="2" charset="2"/>
              <a:buChar char="q"/>
            </a:pPr>
            <a:r>
              <a:rPr lang="en-US" sz="1800" b="1" dirty="0">
                <a:solidFill>
                  <a:schemeClr val="bg2"/>
                </a:solidFill>
              </a:rPr>
              <a:t>Method to determine presence of hirsutism uses a visual score, most common is modified </a:t>
            </a:r>
            <a:r>
              <a:rPr lang="en-US" sz="1800" b="1" dirty="0" err="1">
                <a:solidFill>
                  <a:schemeClr val="bg2"/>
                </a:solidFill>
              </a:rPr>
              <a:t>Ferriman-Gallwey</a:t>
            </a:r>
            <a:r>
              <a:rPr lang="en-US" sz="1800" b="1" dirty="0">
                <a:solidFill>
                  <a:schemeClr val="bg2"/>
                </a:solidFill>
              </a:rPr>
              <a:t> </a:t>
            </a:r>
            <a:r>
              <a:rPr lang="en-US" sz="1800" b="1" dirty="0" smtClean="0">
                <a:solidFill>
                  <a:schemeClr val="bg2"/>
                </a:solidFill>
              </a:rPr>
              <a:t>score,  0 </a:t>
            </a:r>
            <a:r>
              <a:rPr lang="en-US" sz="1800" b="1" dirty="0">
                <a:solidFill>
                  <a:schemeClr val="bg2"/>
                </a:solidFill>
              </a:rPr>
              <a:t>score represents absence of terminal hair and  score of 4 represents extensive terminal hair growth. Hirsutism is defined by an </a:t>
            </a:r>
            <a:r>
              <a:rPr lang="en-US" sz="1800" b="1" dirty="0" err="1">
                <a:solidFill>
                  <a:schemeClr val="bg2"/>
                </a:solidFill>
              </a:rPr>
              <a:t>mGF</a:t>
            </a:r>
            <a:r>
              <a:rPr lang="en-US" sz="1800" b="1" dirty="0">
                <a:solidFill>
                  <a:schemeClr val="bg2"/>
                </a:solidFill>
              </a:rPr>
              <a:t> score of  ≥ </a:t>
            </a:r>
            <a:r>
              <a:rPr lang="en-US" sz="1800" b="1" dirty="0" smtClean="0">
                <a:solidFill>
                  <a:schemeClr val="bg2"/>
                </a:solidFill>
              </a:rPr>
              <a:t>6 .</a:t>
            </a:r>
          </a:p>
          <a:p>
            <a:endParaRPr lang="en-US" sz="1800" b="1" dirty="0" smtClean="0">
              <a:solidFill>
                <a:schemeClr val="bg2"/>
              </a:solidFill>
            </a:endParaRPr>
          </a:p>
          <a:p>
            <a:pPr marL="285750" indent="-285750">
              <a:buFont typeface="Wingdings" pitchFamily="2" charset="2"/>
              <a:buChar char="q"/>
            </a:pPr>
            <a:r>
              <a:rPr lang="en-US" sz="1800" b="1" dirty="0" smtClean="0">
                <a:solidFill>
                  <a:schemeClr val="bg2"/>
                </a:solidFill>
              </a:rPr>
              <a:t>The Prevalence </a:t>
            </a:r>
            <a:r>
              <a:rPr lang="en-US" sz="1800" b="1" dirty="0">
                <a:solidFill>
                  <a:schemeClr val="bg2"/>
                </a:solidFill>
              </a:rPr>
              <a:t>of Hirsutism varies according to race and ethnicity of population</a:t>
            </a:r>
          </a:p>
          <a:p>
            <a:endParaRPr lang="en-US" sz="2000" b="1" dirty="0">
              <a:solidFill>
                <a:schemeClr val="bg2"/>
              </a:solidFill>
            </a:endParaRPr>
          </a:p>
          <a:p>
            <a:pPr marL="285750" indent="-285750">
              <a:buFont typeface="Wingdings" pitchFamily="2" charset="2"/>
              <a:buChar char="q"/>
            </a:pPr>
            <a:endParaRPr lang="ar-SA" sz="2000" b="1" dirty="0">
              <a:solidFill>
                <a:schemeClr val="bg2"/>
              </a:solidFill>
            </a:endParaRPr>
          </a:p>
        </p:txBody>
      </p:sp>
    </p:spTree>
    <p:extLst>
      <p:ext uri="{BB962C8B-B14F-4D97-AF65-F5344CB8AC3E}">
        <p14:creationId xmlns:p14="http://schemas.microsoft.com/office/powerpoint/2010/main" val="20078097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38"/>
          <p:cNvSpPr txBox="1">
            <a:spLocks noGrp="1"/>
          </p:cNvSpPr>
          <p:nvPr>
            <p:ph type="title"/>
          </p:nvPr>
        </p:nvSpPr>
        <p:spPr>
          <a:xfrm>
            <a:off x="-800100" y="361950"/>
            <a:ext cx="7239000" cy="1478875"/>
          </a:xfrm>
          <a:prstGeom prst="rect">
            <a:avLst/>
          </a:prstGeom>
        </p:spPr>
        <p:txBody>
          <a:bodyPr spcFirstLastPara="1" wrap="square" lIns="91425" tIns="91425" rIns="91425" bIns="91425" anchor="t" anchorCtr="0">
            <a:noAutofit/>
          </a:bodyPr>
          <a:lstStyle/>
          <a:p>
            <a:pPr lvl="0"/>
            <a:r>
              <a:rPr lang="en-US" sz="4000" u="sng" dirty="0">
                <a:latin typeface="Algerian" pitchFamily="82" charset="0"/>
              </a:rPr>
              <a:t>Investigations </a:t>
            </a:r>
            <a:endParaRPr sz="2800" u="sng" dirty="0">
              <a:solidFill>
                <a:schemeClr val="bg2"/>
              </a:solidFill>
            </a:endParaRPr>
          </a:p>
        </p:txBody>
      </p:sp>
      <p:sp>
        <p:nvSpPr>
          <p:cNvPr id="2" name="مربع نص 1"/>
          <p:cNvSpPr txBox="1"/>
          <p:nvPr/>
        </p:nvSpPr>
        <p:spPr>
          <a:xfrm>
            <a:off x="730401" y="1274316"/>
            <a:ext cx="4191000" cy="3200876"/>
          </a:xfrm>
          <a:prstGeom prst="rect">
            <a:avLst/>
          </a:prstGeom>
          <a:noFill/>
        </p:spPr>
        <p:txBody>
          <a:bodyPr wrap="square" rtlCol="1">
            <a:spAutoFit/>
          </a:bodyPr>
          <a:lstStyle/>
          <a:p>
            <a:pPr marL="285750" indent="-285750">
              <a:buFont typeface="Wingdings" pitchFamily="2" charset="2"/>
              <a:buChar char="q"/>
            </a:pPr>
            <a:r>
              <a:rPr lang="en-US" sz="1800" b="1" dirty="0">
                <a:solidFill>
                  <a:schemeClr val="bg2"/>
                </a:solidFill>
              </a:rPr>
              <a:t>Mainly based on your judgment regarding history and examination</a:t>
            </a:r>
            <a:r>
              <a:rPr lang="en-US" sz="1800" b="1" dirty="0" smtClean="0">
                <a:solidFill>
                  <a:schemeClr val="bg2"/>
                </a:solidFill>
              </a:rPr>
              <a:t>.</a:t>
            </a:r>
          </a:p>
          <a:p>
            <a:pPr marL="285750" indent="-285750">
              <a:buFont typeface="Wingdings" pitchFamily="2" charset="2"/>
              <a:buChar char="q"/>
            </a:pPr>
            <a:endParaRPr lang="en-US" sz="1800" b="1" dirty="0">
              <a:solidFill>
                <a:schemeClr val="bg2"/>
              </a:solidFill>
            </a:endParaRPr>
          </a:p>
          <a:p>
            <a:pPr marL="285750" indent="-285750">
              <a:buFont typeface="Wingdings" pitchFamily="2" charset="2"/>
              <a:buChar char="q"/>
            </a:pPr>
            <a:endParaRPr lang="en-US" sz="1800" b="1" dirty="0" smtClean="0">
              <a:solidFill>
                <a:schemeClr val="bg2"/>
              </a:solidFill>
            </a:endParaRPr>
          </a:p>
          <a:p>
            <a:pPr marL="285750" indent="-285750">
              <a:buFont typeface="Wingdings" pitchFamily="2" charset="2"/>
              <a:buChar char="q"/>
            </a:pPr>
            <a:r>
              <a:rPr lang="en-US" sz="1800" b="1" dirty="0" smtClean="0">
                <a:solidFill>
                  <a:schemeClr val="bg2"/>
                </a:solidFill>
              </a:rPr>
              <a:t>What if you Cant </a:t>
            </a:r>
            <a:r>
              <a:rPr lang="en-US" sz="1800" b="1" dirty="0">
                <a:solidFill>
                  <a:schemeClr val="bg2"/>
                </a:solidFill>
              </a:rPr>
              <a:t>judge by clinical picture</a:t>
            </a:r>
            <a:r>
              <a:rPr lang="en-US" sz="1800" b="1" dirty="0" smtClean="0">
                <a:solidFill>
                  <a:schemeClr val="bg2"/>
                </a:solidFill>
              </a:rPr>
              <a:t>?</a:t>
            </a:r>
          </a:p>
          <a:p>
            <a:r>
              <a:rPr lang="en-US" sz="1800" b="1" dirty="0">
                <a:solidFill>
                  <a:schemeClr val="bg2"/>
                </a:solidFill>
              </a:rPr>
              <a:t> </a:t>
            </a:r>
            <a:r>
              <a:rPr lang="en-US" sz="1800" b="1" dirty="0" smtClean="0">
                <a:solidFill>
                  <a:schemeClr val="bg2"/>
                </a:solidFill>
              </a:rPr>
              <a:t>     </a:t>
            </a:r>
            <a:endParaRPr lang="en-US" sz="1800" b="1" dirty="0">
              <a:solidFill>
                <a:schemeClr val="bg2"/>
              </a:solidFill>
            </a:endParaRPr>
          </a:p>
          <a:p>
            <a:endParaRPr lang="en-US" sz="1800" b="1" u="sng" dirty="0" smtClean="0">
              <a:solidFill>
                <a:schemeClr val="bg2"/>
              </a:solidFill>
            </a:endParaRPr>
          </a:p>
          <a:p>
            <a:endParaRPr lang="en-US" sz="2000" b="1" dirty="0">
              <a:solidFill>
                <a:schemeClr val="bg2"/>
              </a:solidFill>
            </a:endParaRPr>
          </a:p>
          <a:p>
            <a:pPr marL="285750" indent="-285750">
              <a:buFont typeface="Wingdings" pitchFamily="2" charset="2"/>
              <a:buChar char="q"/>
            </a:pPr>
            <a:endParaRPr lang="ar-SA" sz="2000" b="1" dirty="0">
              <a:solidFill>
                <a:schemeClr val="bg2"/>
              </a:solidFill>
            </a:endParaRPr>
          </a:p>
        </p:txBody>
      </p:sp>
      <p:sp>
        <p:nvSpPr>
          <p:cNvPr id="6" name="سهم إلى اليمين 5"/>
          <p:cNvSpPr/>
          <p:nvPr/>
        </p:nvSpPr>
        <p:spPr>
          <a:xfrm>
            <a:off x="2209800" y="3333750"/>
            <a:ext cx="1219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236" y="1581150"/>
            <a:ext cx="4014252"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0341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38"/>
          <p:cNvSpPr txBox="1">
            <a:spLocks noGrp="1"/>
          </p:cNvSpPr>
          <p:nvPr>
            <p:ph type="title"/>
          </p:nvPr>
        </p:nvSpPr>
        <p:spPr>
          <a:xfrm>
            <a:off x="-800100" y="361950"/>
            <a:ext cx="7239000" cy="1478875"/>
          </a:xfrm>
          <a:prstGeom prst="rect">
            <a:avLst/>
          </a:prstGeom>
        </p:spPr>
        <p:txBody>
          <a:bodyPr spcFirstLastPara="1" wrap="square" lIns="91425" tIns="91425" rIns="91425" bIns="91425" anchor="t" anchorCtr="0">
            <a:noAutofit/>
          </a:bodyPr>
          <a:lstStyle/>
          <a:p>
            <a:pPr lvl="0"/>
            <a:r>
              <a:rPr lang="en-US" sz="4000" u="sng" dirty="0">
                <a:latin typeface="Algerian" pitchFamily="82" charset="0"/>
              </a:rPr>
              <a:t>Investigations </a:t>
            </a:r>
            <a:endParaRPr sz="2800" u="sng" dirty="0">
              <a:solidFill>
                <a:schemeClr val="bg2"/>
              </a:solidFill>
            </a:endParaRPr>
          </a:p>
        </p:txBody>
      </p:sp>
      <p:sp>
        <p:nvSpPr>
          <p:cNvPr id="2" name="مربع نص 1"/>
          <p:cNvSpPr txBox="1"/>
          <p:nvPr/>
        </p:nvSpPr>
        <p:spPr>
          <a:xfrm>
            <a:off x="730400" y="1274316"/>
            <a:ext cx="7727799" cy="3754874"/>
          </a:xfrm>
          <a:prstGeom prst="rect">
            <a:avLst/>
          </a:prstGeom>
          <a:noFill/>
        </p:spPr>
        <p:txBody>
          <a:bodyPr wrap="square" rtlCol="1">
            <a:spAutoFit/>
          </a:bodyPr>
          <a:lstStyle/>
          <a:p>
            <a:pPr marL="285750" indent="-285750">
              <a:buFont typeface="Wingdings" pitchFamily="2" charset="2"/>
              <a:buChar char="q"/>
            </a:pPr>
            <a:r>
              <a:rPr lang="en-US" sz="1800" b="1" dirty="0">
                <a:solidFill>
                  <a:schemeClr val="bg2"/>
                </a:solidFill>
              </a:rPr>
              <a:t>Elevated DHEAS : suggest adrenal cause </a:t>
            </a:r>
          </a:p>
          <a:p>
            <a:r>
              <a:rPr lang="en-US" sz="1800" b="1" dirty="0" smtClean="0">
                <a:solidFill>
                  <a:schemeClr val="bg2"/>
                </a:solidFill>
              </a:rPr>
              <a:t>   - Next </a:t>
            </a:r>
            <a:r>
              <a:rPr lang="en-US" sz="1800" b="1" dirty="0">
                <a:solidFill>
                  <a:schemeClr val="bg2"/>
                </a:solidFill>
              </a:rPr>
              <a:t>step: Abdominal CT/MRI.</a:t>
            </a:r>
          </a:p>
          <a:p>
            <a:r>
              <a:rPr lang="en-US" sz="1800" b="1" dirty="0" smtClean="0">
                <a:solidFill>
                  <a:schemeClr val="bg2"/>
                </a:solidFill>
              </a:rPr>
              <a:t>   - Elevated </a:t>
            </a:r>
            <a:r>
              <a:rPr lang="en-US" sz="1800" b="1" dirty="0">
                <a:solidFill>
                  <a:schemeClr val="bg2"/>
                </a:solidFill>
              </a:rPr>
              <a:t>17-OH progesterone: suggest Congenital </a:t>
            </a:r>
            <a:r>
              <a:rPr lang="en-US" sz="1800" b="1" dirty="0" smtClean="0">
                <a:solidFill>
                  <a:schemeClr val="bg2"/>
                </a:solidFill>
              </a:rPr>
              <a:t>adrenal    </a:t>
            </a:r>
            <a:r>
              <a:rPr lang="en-US" sz="1800" b="1" dirty="0" smtClean="0">
                <a:solidFill>
                  <a:schemeClr val="bg1"/>
                </a:solidFill>
              </a:rPr>
              <a:t>…  …..</a:t>
            </a:r>
            <a:r>
              <a:rPr lang="en-US" sz="1800" b="1" dirty="0" smtClean="0">
                <a:solidFill>
                  <a:schemeClr val="bg2"/>
                </a:solidFill>
              </a:rPr>
              <a:t>hyperplasia.</a:t>
            </a:r>
            <a:endParaRPr lang="en-US" sz="1800" b="1" dirty="0">
              <a:solidFill>
                <a:schemeClr val="bg2"/>
              </a:solidFill>
            </a:endParaRPr>
          </a:p>
          <a:p>
            <a:pPr marL="285750" indent="-285750">
              <a:buFont typeface="Wingdings" pitchFamily="2" charset="2"/>
              <a:buChar char="q"/>
            </a:pPr>
            <a:r>
              <a:rPr lang="en-US" sz="1800" b="1" dirty="0">
                <a:solidFill>
                  <a:schemeClr val="bg2"/>
                </a:solidFill>
              </a:rPr>
              <a:t>Elevated testosterone (more than 150ng/</a:t>
            </a:r>
            <a:r>
              <a:rPr lang="en-US" sz="1800" b="1" dirty="0" err="1">
                <a:solidFill>
                  <a:schemeClr val="bg2"/>
                </a:solidFill>
              </a:rPr>
              <a:t>dL</a:t>
            </a:r>
            <a:r>
              <a:rPr lang="en-US" sz="1800" b="1" dirty="0">
                <a:solidFill>
                  <a:schemeClr val="bg2"/>
                </a:solidFill>
              </a:rPr>
              <a:t>): suggest ovarian tumor</a:t>
            </a:r>
          </a:p>
          <a:p>
            <a:r>
              <a:rPr lang="en-US" sz="1800" b="1" dirty="0" smtClean="0">
                <a:solidFill>
                  <a:schemeClr val="bg2"/>
                </a:solidFill>
              </a:rPr>
              <a:t>    - Next </a:t>
            </a:r>
            <a:r>
              <a:rPr lang="en-US" sz="1800" b="1" dirty="0">
                <a:solidFill>
                  <a:schemeClr val="bg2"/>
                </a:solidFill>
              </a:rPr>
              <a:t>step: pelvic Ultrasound.</a:t>
            </a:r>
          </a:p>
          <a:p>
            <a:pPr marL="285750" indent="-285750">
              <a:buFont typeface="Wingdings" pitchFamily="2" charset="2"/>
              <a:buChar char="q"/>
            </a:pPr>
            <a:r>
              <a:rPr lang="en-US" sz="1800" b="1" dirty="0">
                <a:solidFill>
                  <a:schemeClr val="bg2"/>
                </a:solidFill>
              </a:rPr>
              <a:t>Elevated testosterone (less than 150ng/</a:t>
            </a:r>
            <a:r>
              <a:rPr lang="en-US" sz="1800" b="1" dirty="0" err="1">
                <a:solidFill>
                  <a:schemeClr val="bg2"/>
                </a:solidFill>
              </a:rPr>
              <a:t>dL</a:t>
            </a:r>
            <a:r>
              <a:rPr lang="en-US" sz="1800" b="1" dirty="0">
                <a:solidFill>
                  <a:schemeClr val="bg2"/>
                </a:solidFill>
              </a:rPr>
              <a:t>): suggest PCOS.</a:t>
            </a:r>
          </a:p>
          <a:p>
            <a:r>
              <a:rPr lang="en-US" sz="1800" b="1" dirty="0" smtClean="0">
                <a:solidFill>
                  <a:schemeClr val="bg2"/>
                </a:solidFill>
              </a:rPr>
              <a:t>     - Next </a:t>
            </a:r>
            <a:r>
              <a:rPr lang="en-US" sz="1800" b="1" dirty="0">
                <a:solidFill>
                  <a:schemeClr val="bg2"/>
                </a:solidFill>
              </a:rPr>
              <a:t>step: Ultrasound + LH/FSH ratio.</a:t>
            </a:r>
          </a:p>
          <a:p>
            <a:pPr marL="285750" indent="-285750">
              <a:buFont typeface="Wingdings" pitchFamily="2" charset="2"/>
              <a:buChar char="q"/>
            </a:pPr>
            <a:r>
              <a:rPr lang="en-US" sz="1800" b="1" dirty="0">
                <a:solidFill>
                  <a:schemeClr val="bg2"/>
                </a:solidFill>
              </a:rPr>
              <a:t>All 3 tests are normal: suggest idiopathic hirsutism.</a:t>
            </a:r>
          </a:p>
          <a:p>
            <a:endParaRPr lang="en-US" sz="1800" b="1" u="sng" dirty="0" smtClean="0">
              <a:solidFill>
                <a:schemeClr val="bg2"/>
              </a:solidFill>
            </a:endParaRPr>
          </a:p>
          <a:p>
            <a:endParaRPr lang="en-US" sz="2000" b="1" dirty="0">
              <a:solidFill>
                <a:schemeClr val="bg2"/>
              </a:solidFill>
            </a:endParaRPr>
          </a:p>
          <a:p>
            <a:pPr marL="285750" indent="-285750">
              <a:buFont typeface="Wingdings" pitchFamily="2" charset="2"/>
              <a:buChar char="q"/>
            </a:pPr>
            <a:endParaRPr lang="ar-SA" sz="2000" b="1" dirty="0">
              <a:solidFill>
                <a:schemeClr val="bg2"/>
              </a:solidFill>
            </a:endParaRPr>
          </a:p>
        </p:txBody>
      </p:sp>
    </p:spTree>
    <p:extLst>
      <p:ext uri="{BB962C8B-B14F-4D97-AF65-F5344CB8AC3E}">
        <p14:creationId xmlns:p14="http://schemas.microsoft.com/office/powerpoint/2010/main" val="1395959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38"/>
          <p:cNvSpPr txBox="1">
            <a:spLocks noGrp="1"/>
          </p:cNvSpPr>
          <p:nvPr>
            <p:ph type="title"/>
          </p:nvPr>
        </p:nvSpPr>
        <p:spPr>
          <a:xfrm>
            <a:off x="228600" y="867298"/>
            <a:ext cx="5334000" cy="3495952"/>
          </a:xfrm>
          <a:prstGeom prst="rect">
            <a:avLst/>
          </a:prstGeom>
        </p:spPr>
        <p:txBody>
          <a:bodyPr spcFirstLastPara="1" wrap="square" lIns="91425" tIns="91425" rIns="91425" bIns="91425" anchor="t" anchorCtr="0">
            <a:noAutofit/>
          </a:bodyPr>
          <a:lstStyle/>
          <a:p>
            <a:pPr lvl="0"/>
            <a:r>
              <a:rPr lang="en-US" sz="6000" dirty="0" smtClean="0">
                <a:latin typeface="Algerian" pitchFamily="82" charset="0"/>
              </a:rPr>
              <a:t>Management of </a:t>
            </a:r>
            <a:br>
              <a:rPr lang="en-US" sz="6000" dirty="0" smtClean="0">
                <a:latin typeface="Algerian" pitchFamily="82" charset="0"/>
              </a:rPr>
            </a:br>
            <a:r>
              <a:rPr lang="en-US" sz="6000" dirty="0" smtClean="0">
                <a:latin typeface="Algerian" pitchFamily="82" charset="0"/>
              </a:rPr>
              <a:t>hirsutism</a:t>
            </a:r>
            <a:endParaRPr sz="4400" dirty="0">
              <a:solidFill>
                <a:schemeClr val="bg2"/>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047750"/>
            <a:ext cx="2844236" cy="3297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7010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1"/>
          <p:cNvSpPr/>
          <p:nvPr/>
        </p:nvSpPr>
        <p:spPr>
          <a:xfrm>
            <a:off x="2220800" y="3336625"/>
            <a:ext cx="63300" cy="35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1"/>
          <p:cNvSpPr/>
          <p:nvPr/>
        </p:nvSpPr>
        <p:spPr>
          <a:xfrm>
            <a:off x="3768925" y="2104425"/>
            <a:ext cx="63300" cy="35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1"/>
          <p:cNvSpPr/>
          <p:nvPr/>
        </p:nvSpPr>
        <p:spPr>
          <a:xfrm>
            <a:off x="5313088" y="3336625"/>
            <a:ext cx="63300" cy="35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1"/>
          <p:cNvSpPr/>
          <p:nvPr/>
        </p:nvSpPr>
        <p:spPr>
          <a:xfrm>
            <a:off x="6857475" y="2104425"/>
            <a:ext cx="63300" cy="35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1"/>
          <p:cNvSpPr txBox="1"/>
          <p:nvPr/>
        </p:nvSpPr>
        <p:spPr>
          <a:xfrm>
            <a:off x="1143373" y="3456375"/>
            <a:ext cx="2281454" cy="1733399"/>
          </a:xfrm>
          <a:prstGeom prst="rect">
            <a:avLst/>
          </a:prstGeom>
          <a:noFill/>
          <a:ln>
            <a:noFill/>
          </a:ln>
        </p:spPr>
        <p:txBody>
          <a:bodyPr spcFirstLastPara="1" wrap="square" lIns="91425" tIns="91425" rIns="91425" bIns="91425" anchor="ctr" anchorCtr="0">
            <a:noAutofit/>
          </a:bodyPr>
          <a:lstStyle/>
          <a:p>
            <a:pPr lvl="0" algn="ctr"/>
            <a:r>
              <a:rPr lang="en-US" sz="2000" b="1" dirty="0" smtClean="0">
                <a:solidFill>
                  <a:schemeClr val="dk2"/>
                </a:solidFill>
                <a:latin typeface="Josefin Sans"/>
                <a:ea typeface="Josefin Sans"/>
                <a:cs typeface="Josefin Sans"/>
                <a:sym typeface="Josefin Sans"/>
              </a:rPr>
              <a:t>- </a:t>
            </a:r>
            <a:r>
              <a:rPr lang="en-US" sz="2000" b="1" dirty="0">
                <a:solidFill>
                  <a:schemeClr val="dk2"/>
                </a:solidFill>
                <a:latin typeface="Josefin Sans"/>
                <a:ea typeface="Josefin Sans"/>
                <a:cs typeface="Josefin Sans"/>
                <a:sym typeface="Josefin Sans"/>
              </a:rPr>
              <a:t>remove the source of excess androgen</a:t>
            </a:r>
          </a:p>
          <a:p>
            <a:pPr marL="0" lvl="0" indent="0" algn="ctr" rtl="0">
              <a:spcBef>
                <a:spcPts val="0"/>
              </a:spcBef>
              <a:spcAft>
                <a:spcPts val="0"/>
              </a:spcAft>
              <a:buNone/>
            </a:pPr>
            <a:endParaRPr sz="1600" b="1" dirty="0">
              <a:solidFill>
                <a:schemeClr val="dk2"/>
              </a:solidFill>
              <a:latin typeface="Josefin Sans"/>
              <a:ea typeface="Josefin Sans"/>
              <a:cs typeface="Josefin Sans"/>
              <a:sym typeface="Josefin Sans"/>
            </a:endParaRPr>
          </a:p>
        </p:txBody>
      </p:sp>
      <p:sp>
        <p:nvSpPr>
          <p:cNvPr id="578" name="Google Shape;578;p41"/>
          <p:cNvSpPr txBox="1"/>
          <p:nvPr/>
        </p:nvSpPr>
        <p:spPr>
          <a:xfrm>
            <a:off x="2831008" y="1283886"/>
            <a:ext cx="1921437" cy="768050"/>
          </a:xfrm>
          <a:prstGeom prst="rect">
            <a:avLst/>
          </a:prstGeom>
          <a:noFill/>
          <a:ln>
            <a:noFill/>
          </a:ln>
        </p:spPr>
        <p:txBody>
          <a:bodyPr spcFirstLastPara="1" wrap="square" lIns="91425" tIns="91425" rIns="91425" bIns="91425" anchor="ctr" anchorCtr="0">
            <a:noAutofit/>
          </a:bodyPr>
          <a:lstStyle/>
          <a:p>
            <a:pPr lvl="0" algn="ctr"/>
            <a:r>
              <a:rPr lang="en-US" sz="2400" b="1" dirty="0" smtClean="0">
                <a:solidFill>
                  <a:schemeClr val="dk2"/>
                </a:solidFill>
                <a:latin typeface="Josefin Sans"/>
                <a:ea typeface="Josefin Sans"/>
                <a:cs typeface="Josefin Sans"/>
                <a:sym typeface="Josefin Sans"/>
              </a:rPr>
              <a:t>- Systemic </a:t>
            </a:r>
            <a:r>
              <a:rPr lang="en-US" sz="2400" b="1" dirty="0">
                <a:solidFill>
                  <a:schemeClr val="dk2"/>
                </a:solidFill>
                <a:latin typeface="Josefin Sans"/>
                <a:ea typeface="Josefin Sans"/>
                <a:cs typeface="Josefin Sans"/>
                <a:sym typeface="Josefin Sans"/>
              </a:rPr>
              <a:t>therapies</a:t>
            </a:r>
          </a:p>
        </p:txBody>
      </p:sp>
      <p:sp>
        <p:nvSpPr>
          <p:cNvPr id="580" name="Google Shape;580;p41"/>
          <p:cNvSpPr txBox="1"/>
          <p:nvPr/>
        </p:nvSpPr>
        <p:spPr>
          <a:xfrm>
            <a:off x="4373657" y="3703804"/>
            <a:ext cx="1812782" cy="841175"/>
          </a:xfrm>
          <a:prstGeom prst="rect">
            <a:avLst/>
          </a:prstGeom>
          <a:noFill/>
          <a:ln>
            <a:noFill/>
          </a:ln>
        </p:spPr>
        <p:txBody>
          <a:bodyPr spcFirstLastPara="1" wrap="square" lIns="91425" tIns="91425" rIns="91425" bIns="91425" anchor="ctr" anchorCtr="0">
            <a:noAutofit/>
          </a:bodyPr>
          <a:lstStyle/>
          <a:p>
            <a:pPr lvl="0" algn="ctr"/>
            <a:r>
              <a:rPr lang="en-US" sz="2700" b="1" dirty="0" smtClean="0">
                <a:solidFill>
                  <a:schemeClr val="dk2"/>
                </a:solidFill>
                <a:latin typeface="Josefin Sans"/>
                <a:ea typeface="Josefin Sans"/>
                <a:cs typeface="Josefin Sans"/>
                <a:sym typeface="Josefin Sans"/>
              </a:rPr>
              <a:t>- topical </a:t>
            </a:r>
            <a:r>
              <a:rPr lang="en-US" sz="2700" b="1" dirty="0">
                <a:solidFill>
                  <a:schemeClr val="dk2"/>
                </a:solidFill>
                <a:latin typeface="Josefin Sans"/>
                <a:ea typeface="Josefin Sans"/>
                <a:cs typeface="Josefin Sans"/>
                <a:sym typeface="Josefin Sans"/>
              </a:rPr>
              <a:t>therapies</a:t>
            </a:r>
          </a:p>
        </p:txBody>
      </p:sp>
      <p:sp>
        <p:nvSpPr>
          <p:cNvPr id="582" name="Google Shape;582;p41"/>
          <p:cNvSpPr txBox="1"/>
          <p:nvPr/>
        </p:nvSpPr>
        <p:spPr>
          <a:xfrm>
            <a:off x="5714474" y="1394625"/>
            <a:ext cx="2285999" cy="1066800"/>
          </a:xfrm>
          <a:prstGeom prst="rect">
            <a:avLst/>
          </a:prstGeom>
          <a:noFill/>
          <a:ln>
            <a:noFill/>
          </a:ln>
        </p:spPr>
        <p:txBody>
          <a:bodyPr spcFirstLastPara="1" wrap="square" lIns="91425" tIns="91425" rIns="91425" bIns="91425" anchor="ctr" anchorCtr="0">
            <a:noAutofit/>
          </a:bodyPr>
          <a:lstStyle/>
          <a:p>
            <a:pPr lvl="0" algn="ctr"/>
            <a:r>
              <a:rPr lang="en-US" sz="2400" b="1" dirty="0" smtClean="0">
                <a:solidFill>
                  <a:schemeClr val="dk2"/>
                </a:solidFill>
                <a:latin typeface="Josefin Sans"/>
                <a:ea typeface="Josefin Sans"/>
                <a:cs typeface="Josefin Sans"/>
                <a:sym typeface="Josefin Sans"/>
              </a:rPr>
              <a:t>- Cosmetic </a:t>
            </a:r>
            <a:r>
              <a:rPr lang="en-US" sz="2400" b="1" dirty="0">
                <a:solidFill>
                  <a:schemeClr val="dk2"/>
                </a:solidFill>
                <a:latin typeface="Josefin Sans"/>
                <a:ea typeface="Josefin Sans"/>
                <a:cs typeface="Josefin Sans"/>
                <a:sym typeface="Josefin Sans"/>
              </a:rPr>
              <a:t>therapies </a:t>
            </a:r>
          </a:p>
          <a:p>
            <a:pPr marL="0" lvl="0" indent="0" algn="ctr" rtl="0">
              <a:spcBef>
                <a:spcPts val="0"/>
              </a:spcBef>
              <a:spcAft>
                <a:spcPts val="0"/>
              </a:spcAft>
              <a:buNone/>
            </a:pPr>
            <a:endParaRPr sz="2700" b="1" dirty="0">
              <a:solidFill>
                <a:schemeClr val="dk2"/>
              </a:solidFill>
              <a:latin typeface="Josefin Sans"/>
              <a:ea typeface="Josefin Sans"/>
              <a:cs typeface="Josefin Sans"/>
              <a:sym typeface="Josefin Sans"/>
            </a:endParaRPr>
          </a:p>
        </p:txBody>
      </p:sp>
      <p:sp>
        <p:nvSpPr>
          <p:cNvPr id="584" name="Google Shape;584;p41"/>
          <p:cNvSpPr/>
          <p:nvPr/>
        </p:nvSpPr>
        <p:spPr>
          <a:xfrm>
            <a:off x="6046884" y="2923375"/>
            <a:ext cx="1683611" cy="841978"/>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1"/>
          <p:cNvSpPr/>
          <p:nvPr/>
        </p:nvSpPr>
        <p:spPr>
          <a:xfrm>
            <a:off x="4503254" y="2105801"/>
            <a:ext cx="1683185" cy="841978"/>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1"/>
          <p:cNvSpPr/>
          <p:nvPr/>
        </p:nvSpPr>
        <p:spPr>
          <a:xfrm>
            <a:off x="1413013" y="2104414"/>
            <a:ext cx="1684889" cy="844748"/>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1"/>
          <p:cNvSpPr/>
          <p:nvPr/>
        </p:nvSpPr>
        <p:spPr>
          <a:xfrm>
            <a:off x="2958986" y="2923369"/>
            <a:ext cx="1683611" cy="841978"/>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1"/>
          <p:cNvSpPr/>
          <p:nvPr/>
        </p:nvSpPr>
        <p:spPr>
          <a:xfrm>
            <a:off x="1678388" y="2368809"/>
            <a:ext cx="1154100" cy="1154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41"/>
          <p:cNvSpPr/>
          <p:nvPr/>
        </p:nvSpPr>
        <p:spPr>
          <a:xfrm>
            <a:off x="3223511" y="2368809"/>
            <a:ext cx="1154100" cy="1154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1"/>
          <p:cNvSpPr/>
          <p:nvPr/>
        </p:nvSpPr>
        <p:spPr>
          <a:xfrm>
            <a:off x="4767658" y="2368809"/>
            <a:ext cx="1154100" cy="1154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1"/>
          <p:cNvSpPr/>
          <p:nvPr/>
        </p:nvSpPr>
        <p:spPr>
          <a:xfrm>
            <a:off x="6312057" y="2368809"/>
            <a:ext cx="1154100" cy="1154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1"/>
          <p:cNvSpPr txBox="1"/>
          <p:nvPr/>
        </p:nvSpPr>
        <p:spPr>
          <a:xfrm>
            <a:off x="1672396" y="2767350"/>
            <a:ext cx="116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smtClean="0">
                <a:solidFill>
                  <a:schemeClr val="lt1"/>
                </a:solidFill>
                <a:latin typeface="Josefin Sans"/>
                <a:ea typeface="Josefin Sans"/>
                <a:cs typeface="Josefin Sans"/>
                <a:sym typeface="Josefin Sans"/>
              </a:rPr>
              <a:t>1</a:t>
            </a:r>
            <a:endParaRPr sz="2500" b="1" dirty="0">
              <a:solidFill>
                <a:schemeClr val="lt1"/>
              </a:solidFill>
              <a:latin typeface="Josefin Sans"/>
              <a:ea typeface="Josefin Sans"/>
              <a:cs typeface="Josefin Sans"/>
              <a:sym typeface="Josefin Sans"/>
            </a:endParaRPr>
          </a:p>
        </p:txBody>
      </p:sp>
      <p:sp>
        <p:nvSpPr>
          <p:cNvPr id="593" name="Google Shape;593;p41"/>
          <p:cNvSpPr txBox="1"/>
          <p:nvPr/>
        </p:nvSpPr>
        <p:spPr>
          <a:xfrm>
            <a:off x="3220521" y="2767350"/>
            <a:ext cx="116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smtClean="0">
                <a:solidFill>
                  <a:schemeClr val="lt1"/>
                </a:solidFill>
                <a:latin typeface="Josefin Sans"/>
                <a:ea typeface="Josefin Sans"/>
                <a:cs typeface="Josefin Sans"/>
                <a:sym typeface="Josefin Sans"/>
              </a:rPr>
              <a:t>2</a:t>
            </a:r>
            <a:endParaRPr sz="2500" b="1" dirty="0">
              <a:solidFill>
                <a:schemeClr val="lt1"/>
              </a:solidFill>
              <a:latin typeface="Josefin Sans"/>
              <a:ea typeface="Josefin Sans"/>
              <a:cs typeface="Josefin Sans"/>
              <a:sym typeface="Josefin Sans"/>
            </a:endParaRPr>
          </a:p>
        </p:txBody>
      </p:sp>
      <p:sp>
        <p:nvSpPr>
          <p:cNvPr id="594" name="Google Shape;594;p41"/>
          <p:cNvSpPr txBox="1"/>
          <p:nvPr/>
        </p:nvSpPr>
        <p:spPr>
          <a:xfrm>
            <a:off x="4764684" y="2767350"/>
            <a:ext cx="116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smtClean="0">
                <a:solidFill>
                  <a:schemeClr val="lt1"/>
                </a:solidFill>
                <a:latin typeface="Josefin Sans"/>
                <a:ea typeface="Josefin Sans"/>
                <a:cs typeface="Josefin Sans"/>
                <a:sym typeface="Josefin Sans"/>
              </a:rPr>
              <a:t>3</a:t>
            </a:r>
            <a:endParaRPr sz="2500" b="1" dirty="0">
              <a:solidFill>
                <a:schemeClr val="lt1"/>
              </a:solidFill>
              <a:latin typeface="Josefin Sans"/>
              <a:ea typeface="Josefin Sans"/>
              <a:cs typeface="Josefin Sans"/>
              <a:sym typeface="Josefin Sans"/>
            </a:endParaRPr>
          </a:p>
        </p:txBody>
      </p:sp>
      <p:sp>
        <p:nvSpPr>
          <p:cNvPr id="595" name="Google Shape;595;p41"/>
          <p:cNvSpPr txBox="1"/>
          <p:nvPr/>
        </p:nvSpPr>
        <p:spPr>
          <a:xfrm>
            <a:off x="6309084" y="2767350"/>
            <a:ext cx="116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smtClean="0">
                <a:solidFill>
                  <a:schemeClr val="lt1"/>
                </a:solidFill>
                <a:latin typeface="Josefin Sans"/>
                <a:ea typeface="Josefin Sans"/>
                <a:cs typeface="Josefin Sans"/>
                <a:sym typeface="Josefin Sans"/>
              </a:rPr>
              <a:t>4</a:t>
            </a:r>
            <a:endParaRPr sz="2500" b="1" dirty="0">
              <a:solidFill>
                <a:schemeClr val="lt1"/>
              </a:solidFill>
              <a:latin typeface="Josefin Sans"/>
              <a:ea typeface="Josefin Sans"/>
              <a:cs typeface="Josefin Sans"/>
              <a:sym typeface="Josefin San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38"/>
          <p:cNvSpPr txBox="1">
            <a:spLocks noGrp="1"/>
          </p:cNvSpPr>
          <p:nvPr>
            <p:ph type="title"/>
          </p:nvPr>
        </p:nvSpPr>
        <p:spPr>
          <a:xfrm>
            <a:off x="762000" y="-33846"/>
            <a:ext cx="7239000" cy="1478875"/>
          </a:xfrm>
          <a:prstGeom prst="rect">
            <a:avLst/>
          </a:prstGeom>
        </p:spPr>
        <p:txBody>
          <a:bodyPr spcFirstLastPara="1" wrap="square" lIns="91425" tIns="91425" rIns="91425" bIns="91425" anchor="t" anchorCtr="0">
            <a:noAutofit/>
          </a:bodyPr>
          <a:lstStyle/>
          <a:p>
            <a:pPr lvl="0"/>
            <a:r>
              <a:rPr lang="en-US" sz="4000" kern="1200" dirty="0" smtClean="0">
                <a:solidFill>
                  <a:schemeClr val="bg2"/>
                </a:solidFill>
                <a:latin typeface="Algerian" pitchFamily="82" charset="0"/>
                <a:ea typeface="+mj-ea"/>
                <a:cs typeface="+mj-cs"/>
              </a:rPr>
              <a:t>Management </a:t>
            </a:r>
            <a:endParaRPr sz="2800" dirty="0">
              <a:solidFill>
                <a:schemeClr val="bg2"/>
              </a:solidFill>
            </a:endParaRPr>
          </a:p>
        </p:txBody>
      </p:sp>
      <p:sp>
        <p:nvSpPr>
          <p:cNvPr id="2" name="مربع نص 1"/>
          <p:cNvSpPr txBox="1"/>
          <p:nvPr/>
        </p:nvSpPr>
        <p:spPr>
          <a:xfrm>
            <a:off x="457200" y="819150"/>
            <a:ext cx="7543800" cy="4585871"/>
          </a:xfrm>
          <a:prstGeom prst="rect">
            <a:avLst/>
          </a:prstGeom>
          <a:noFill/>
        </p:spPr>
        <p:txBody>
          <a:bodyPr wrap="square" rtlCol="1">
            <a:spAutoFit/>
          </a:bodyPr>
          <a:lstStyle/>
          <a:p>
            <a:pPr marL="285750" indent="-285750">
              <a:buFont typeface="Wingdings" pitchFamily="2" charset="2"/>
              <a:buChar char="q"/>
            </a:pPr>
            <a:r>
              <a:rPr lang="en-US" sz="1800" b="1" dirty="0">
                <a:solidFill>
                  <a:schemeClr val="bg2"/>
                </a:solidFill>
              </a:rPr>
              <a:t>Systemic </a:t>
            </a:r>
            <a:r>
              <a:rPr lang="en-US" sz="1800" b="1" dirty="0" smtClean="0">
                <a:solidFill>
                  <a:schemeClr val="bg2"/>
                </a:solidFill>
              </a:rPr>
              <a:t>therapy :-</a:t>
            </a:r>
            <a:endParaRPr lang="en-US" sz="1800" b="1" u="sng" dirty="0" smtClean="0">
              <a:solidFill>
                <a:schemeClr val="bg2"/>
              </a:solidFill>
            </a:endParaRPr>
          </a:p>
          <a:p>
            <a:pPr marL="342900" indent="-342900">
              <a:buFont typeface="Wingdings" pitchFamily="2" charset="2"/>
              <a:buChar char="Ø"/>
            </a:pPr>
            <a:r>
              <a:rPr lang="en-US" sz="1800" b="1" dirty="0" smtClean="0">
                <a:solidFill>
                  <a:schemeClr val="bg2"/>
                </a:solidFill>
              </a:rPr>
              <a:t>Oral contraceptive drug</a:t>
            </a:r>
          </a:p>
          <a:p>
            <a:pPr marL="342900" indent="-342900">
              <a:buFont typeface="Wingdings" pitchFamily="2" charset="2"/>
              <a:buChar char="Ø"/>
            </a:pPr>
            <a:r>
              <a:rPr lang="en-US" sz="1800" b="1" dirty="0">
                <a:solidFill>
                  <a:schemeClr val="bg2"/>
                </a:solidFill>
              </a:rPr>
              <a:t>Spironolactone (50-200)mg </a:t>
            </a:r>
            <a:r>
              <a:rPr lang="en-US" sz="1800" b="1" dirty="0" smtClean="0">
                <a:solidFill>
                  <a:schemeClr val="bg2"/>
                </a:solidFill>
              </a:rPr>
              <a:t>daily</a:t>
            </a:r>
            <a:endParaRPr lang="en-US" sz="1800" b="1" dirty="0">
              <a:solidFill>
                <a:schemeClr val="bg2"/>
              </a:solidFill>
            </a:endParaRPr>
          </a:p>
          <a:p>
            <a:pPr marL="342900" indent="-342900">
              <a:buFont typeface="Wingdings" pitchFamily="2" charset="2"/>
              <a:buChar char="Ø"/>
            </a:pPr>
            <a:r>
              <a:rPr lang="en-US" sz="1800" b="1" dirty="0" err="1">
                <a:solidFill>
                  <a:schemeClr val="bg2"/>
                </a:solidFill>
              </a:rPr>
              <a:t>Finasteride</a:t>
            </a:r>
            <a:r>
              <a:rPr lang="en-US" sz="1800" b="1" dirty="0">
                <a:solidFill>
                  <a:schemeClr val="bg2"/>
                </a:solidFill>
              </a:rPr>
              <a:t> </a:t>
            </a:r>
            <a:endParaRPr lang="en-US" sz="1800" b="1" dirty="0" smtClean="0">
              <a:solidFill>
                <a:schemeClr val="bg2"/>
              </a:solidFill>
            </a:endParaRPr>
          </a:p>
          <a:p>
            <a:pPr marL="342900" indent="-342900">
              <a:buFont typeface="Wingdings" pitchFamily="2" charset="2"/>
              <a:buChar char="Ø"/>
            </a:pPr>
            <a:r>
              <a:rPr lang="en-US" sz="1800" b="1" dirty="0" err="1">
                <a:solidFill>
                  <a:schemeClr val="bg2"/>
                </a:solidFill>
              </a:rPr>
              <a:t>Flutamide</a:t>
            </a:r>
            <a:r>
              <a:rPr lang="en-US" sz="1800" b="1" dirty="0">
                <a:solidFill>
                  <a:schemeClr val="bg2"/>
                </a:solidFill>
              </a:rPr>
              <a:t> </a:t>
            </a:r>
            <a:endParaRPr lang="en-US" sz="1800" b="1" dirty="0" smtClean="0">
              <a:solidFill>
                <a:schemeClr val="bg2"/>
              </a:solidFill>
            </a:endParaRPr>
          </a:p>
          <a:p>
            <a:pPr marL="342900" indent="-342900">
              <a:buFont typeface="Wingdings" pitchFamily="2" charset="2"/>
              <a:buChar char="Ø"/>
            </a:pPr>
            <a:endParaRPr lang="en-US" sz="1800" b="1" dirty="0" smtClean="0">
              <a:solidFill>
                <a:schemeClr val="bg2"/>
              </a:solidFill>
            </a:endParaRPr>
          </a:p>
          <a:p>
            <a:pPr marL="342900" indent="-342900">
              <a:buFont typeface="Wingdings" pitchFamily="2" charset="2"/>
              <a:buChar char="q"/>
            </a:pPr>
            <a:r>
              <a:rPr lang="en-US" sz="1800" b="1" dirty="0" smtClean="0">
                <a:solidFill>
                  <a:schemeClr val="bg2"/>
                </a:solidFill>
              </a:rPr>
              <a:t>Topical therapy :-</a:t>
            </a:r>
          </a:p>
          <a:p>
            <a:pPr marL="342900" indent="-342900">
              <a:buFont typeface="Wingdings" pitchFamily="2" charset="2"/>
              <a:buChar char="Ø"/>
            </a:pPr>
            <a:r>
              <a:rPr lang="en-US" sz="1800" b="1" dirty="0" err="1" smtClean="0">
                <a:solidFill>
                  <a:schemeClr val="bg2"/>
                </a:solidFill>
              </a:rPr>
              <a:t>Vaniqa</a:t>
            </a:r>
            <a:r>
              <a:rPr lang="en-US" sz="1800" b="1" dirty="0" smtClean="0">
                <a:solidFill>
                  <a:schemeClr val="bg2"/>
                </a:solidFill>
              </a:rPr>
              <a:t> (</a:t>
            </a:r>
            <a:r>
              <a:rPr lang="en-US" sz="1800" b="1" dirty="0" err="1">
                <a:solidFill>
                  <a:schemeClr val="bg2"/>
                </a:solidFill>
              </a:rPr>
              <a:t>eflornithine</a:t>
            </a:r>
            <a:r>
              <a:rPr lang="en-US" sz="1800" b="1" dirty="0">
                <a:solidFill>
                  <a:schemeClr val="bg2"/>
                </a:solidFill>
              </a:rPr>
              <a:t> hydrochloride</a:t>
            </a:r>
            <a:r>
              <a:rPr lang="en-US" sz="1800" b="1" dirty="0" smtClean="0">
                <a:solidFill>
                  <a:schemeClr val="bg2"/>
                </a:solidFill>
              </a:rPr>
              <a:t>)</a:t>
            </a:r>
          </a:p>
          <a:p>
            <a:pPr marL="342900" indent="-342900">
              <a:buFont typeface="Wingdings" pitchFamily="2" charset="2"/>
              <a:buChar char="Ø"/>
            </a:pPr>
            <a:endParaRPr lang="en-US" sz="1800" b="1" dirty="0">
              <a:solidFill>
                <a:schemeClr val="bg2"/>
              </a:solidFill>
            </a:endParaRPr>
          </a:p>
          <a:p>
            <a:pPr marL="342900" indent="-342900">
              <a:buFont typeface="Wingdings" pitchFamily="2" charset="2"/>
              <a:buChar char="q"/>
            </a:pPr>
            <a:r>
              <a:rPr lang="en-US" sz="1800" b="1" dirty="0" err="1" smtClean="0">
                <a:solidFill>
                  <a:schemeClr val="bg2"/>
                </a:solidFill>
              </a:rPr>
              <a:t>Cosmotic</a:t>
            </a:r>
            <a:r>
              <a:rPr lang="en-US" sz="1800" b="1" dirty="0" smtClean="0">
                <a:solidFill>
                  <a:schemeClr val="bg2"/>
                </a:solidFill>
              </a:rPr>
              <a:t> therapy :</a:t>
            </a:r>
          </a:p>
          <a:p>
            <a:pPr marL="342900" indent="-342900">
              <a:buFont typeface="Wingdings" pitchFamily="2" charset="2"/>
              <a:buChar char="Ø"/>
            </a:pPr>
            <a:r>
              <a:rPr lang="en-US" sz="1800" b="1" dirty="0">
                <a:solidFill>
                  <a:schemeClr val="bg2"/>
                </a:solidFill>
              </a:rPr>
              <a:t>Bleaching </a:t>
            </a:r>
            <a:r>
              <a:rPr lang="en-US" sz="1800" b="1" dirty="0" smtClean="0">
                <a:solidFill>
                  <a:schemeClr val="bg2"/>
                </a:solidFill>
              </a:rPr>
              <a:t>                                               </a:t>
            </a:r>
            <a:endParaRPr lang="en-US" sz="1800" b="1" dirty="0">
              <a:solidFill>
                <a:schemeClr val="bg2"/>
              </a:solidFill>
            </a:endParaRPr>
          </a:p>
          <a:p>
            <a:pPr marL="342900" indent="-342900">
              <a:buFont typeface="Wingdings" pitchFamily="2" charset="2"/>
              <a:buChar char="Ø"/>
            </a:pPr>
            <a:r>
              <a:rPr lang="en-US" sz="1800" b="1" dirty="0" smtClean="0">
                <a:solidFill>
                  <a:schemeClr val="bg2"/>
                </a:solidFill>
              </a:rPr>
              <a:t>Shaving</a:t>
            </a:r>
          </a:p>
          <a:p>
            <a:pPr marL="342900" indent="-342900">
              <a:buFont typeface="Wingdings" pitchFamily="2" charset="2"/>
              <a:buChar char="Ø"/>
            </a:pPr>
            <a:r>
              <a:rPr lang="en-US" sz="1800" b="1" dirty="0" smtClean="0">
                <a:solidFill>
                  <a:schemeClr val="bg2"/>
                </a:solidFill>
              </a:rPr>
              <a:t>Waxing</a:t>
            </a:r>
          </a:p>
          <a:p>
            <a:pPr marL="342900" indent="-342900">
              <a:buFont typeface="Wingdings" pitchFamily="2" charset="2"/>
              <a:buChar char="Ø"/>
            </a:pPr>
            <a:r>
              <a:rPr lang="en-US" sz="1800" b="1" dirty="0" smtClean="0">
                <a:solidFill>
                  <a:schemeClr val="bg2"/>
                </a:solidFill>
              </a:rPr>
              <a:t>laser</a:t>
            </a:r>
          </a:p>
          <a:p>
            <a:pPr marL="342900" indent="-342900">
              <a:buFont typeface="Wingdings" pitchFamily="2" charset="2"/>
              <a:buChar char="Ø"/>
            </a:pPr>
            <a:endParaRPr lang="en-US" sz="2000" b="1" dirty="0">
              <a:solidFill>
                <a:schemeClr val="bg2"/>
              </a:solidFill>
            </a:endParaRPr>
          </a:p>
          <a:p>
            <a:pPr marL="285750" indent="-285750">
              <a:buFont typeface="Wingdings" pitchFamily="2" charset="2"/>
              <a:buChar char="q"/>
            </a:pPr>
            <a:endParaRPr lang="ar-SA" sz="2000" b="1" dirty="0">
              <a:solidFill>
                <a:schemeClr val="bg2"/>
              </a:solidFill>
            </a:endParaRPr>
          </a:p>
        </p:txBody>
      </p:sp>
    </p:spTree>
    <p:extLst>
      <p:ext uri="{BB962C8B-B14F-4D97-AF65-F5344CB8AC3E}">
        <p14:creationId xmlns:p14="http://schemas.microsoft.com/office/powerpoint/2010/main" val="6234271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a:xfrm>
            <a:off x="2438400" y="2800350"/>
            <a:ext cx="5334000" cy="1066800"/>
          </a:xfrm>
        </p:spPr>
        <p:txBody>
          <a:bodyPr/>
          <a:lstStyle/>
          <a:p>
            <a:r>
              <a:rPr lang="en-US" sz="2000" dirty="0" smtClean="0"/>
              <a:t>Done by : Mohammed Khalid abd-alfattah</a:t>
            </a:r>
            <a:endParaRPr lang="ar-SA" sz="2000" dirty="0"/>
          </a:p>
        </p:txBody>
      </p:sp>
      <p:sp>
        <p:nvSpPr>
          <p:cNvPr id="4" name="عنوان فرعي 3"/>
          <p:cNvSpPr>
            <a:spLocks noGrp="1"/>
          </p:cNvSpPr>
          <p:nvPr>
            <p:ph type="subTitle" idx="1"/>
          </p:nvPr>
        </p:nvSpPr>
        <p:spPr>
          <a:xfrm>
            <a:off x="1676400" y="1581150"/>
            <a:ext cx="5817150" cy="1397700"/>
          </a:xfrm>
        </p:spPr>
        <p:txBody>
          <a:bodyPr/>
          <a:lstStyle/>
          <a:p>
            <a:r>
              <a:rPr lang="en-US" sz="4800" b="1" dirty="0" smtClean="0">
                <a:solidFill>
                  <a:srgbClr val="681A1A"/>
                </a:solidFill>
                <a:latin typeface="Algerian" pitchFamily="82" charset="0"/>
                <a:sym typeface="Josefin Sans"/>
              </a:rPr>
              <a:t>Thank you for lessening </a:t>
            </a:r>
            <a:endParaRPr lang="ar-SA" sz="1600" dirty="0"/>
          </a:p>
        </p:txBody>
      </p:sp>
    </p:spTree>
    <p:extLst>
      <p:ext uri="{BB962C8B-B14F-4D97-AF65-F5344CB8AC3E}">
        <p14:creationId xmlns:p14="http://schemas.microsoft.com/office/powerpoint/2010/main" val="2729002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EA1F5B-F27A-4A87-805C-B70F4259B343}"/>
              </a:ext>
            </a:extLst>
          </p:cNvPr>
          <p:cNvSpPr>
            <a:spLocks noGrp="1"/>
          </p:cNvSpPr>
          <p:nvPr>
            <p:ph sz="quarter" idx="13"/>
          </p:nvPr>
        </p:nvSpPr>
        <p:spPr>
          <a:xfrm>
            <a:off x="284871" y="3587262"/>
            <a:ext cx="8173330" cy="756137"/>
          </a:xfrm>
        </p:spPr>
        <p:txBody>
          <a:bodyPr>
            <a:noAutofit/>
          </a:bodyPr>
          <a:lstStyle/>
          <a:p>
            <a:r>
              <a:rPr lang="en-US" sz="2400" dirty="0"/>
              <a:t>Aya </a:t>
            </a:r>
            <a:r>
              <a:rPr lang="en-US" sz="2400" dirty="0" err="1"/>
              <a:t>Tawalbeh</a:t>
            </a:r>
            <a:r>
              <a:rPr lang="en-US" sz="2400" dirty="0"/>
              <a:t> </a:t>
            </a:r>
          </a:p>
          <a:p>
            <a:r>
              <a:rPr lang="en-US" sz="2400" dirty="0"/>
              <a:t>Doha </a:t>
            </a:r>
            <a:r>
              <a:rPr lang="en-US" sz="2400" dirty="0" err="1"/>
              <a:t>Banisalameh</a:t>
            </a:r>
            <a:endParaRPr lang="en-US" sz="2400" dirty="0"/>
          </a:p>
        </p:txBody>
      </p:sp>
      <p:sp>
        <p:nvSpPr>
          <p:cNvPr id="8" name="Title 7">
            <a:extLst>
              <a:ext uri="{FF2B5EF4-FFF2-40B4-BE49-F238E27FC236}">
                <a16:creationId xmlns:a16="http://schemas.microsoft.com/office/drawing/2014/main" xmlns="" id="{9F99DF67-640B-491F-BD06-2A2A89263641}"/>
              </a:ext>
            </a:extLst>
          </p:cNvPr>
          <p:cNvSpPr txBox="1">
            <a:spLocks noGrp="1"/>
          </p:cNvSpPr>
          <p:nvPr>
            <p:ph type="title"/>
          </p:nvPr>
        </p:nvSpPr>
        <p:spPr>
          <a:xfrm>
            <a:off x="685800" y="464344"/>
            <a:ext cx="7772400" cy="1511922"/>
          </a:xfrm>
          <a:prstGeom prst="rect">
            <a:avLst/>
          </a:prstGeom>
          <a:noFill/>
        </p:spPr>
        <p:txBody>
          <a:bodyPr wrap="square" rtlCol="0">
            <a:spAutoFit/>
          </a:bodyPr>
          <a:lstStyle/>
          <a:p>
            <a:r>
              <a:rPr lang="en-US" sz="8625" dirty="0">
                <a:ln w="12700">
                  <a:solidFill>
                    <a:schemeClr val="accent3">
                      <a:lumMod val="50000"/>
                    </a:schemeClr>
                  </a:solidFill>
                  <a:prstDash val="solid"/>
                </a:ln>
                <a:effectLst>
                  <a:innerShdw blurRad="177800">
                    <a:schemeClr val="accent3">
                      <a:lumMod val="50000"/>
                    </a:schemeClr>
                  </a:innerShdw>
                  <a:reflection blurRad="6350" stA="55000" endA="300" endPos="45500" dir="5400000" sy="-100000" algn="bl" rotWithShape="0"/>
                </a:effectLst>
              </a:rPr>
              <a:t>Intersex </a:t>
            </a:r>
            <a:endParaRPr lang="en-US" dirty="0">
              <a:ln w="12700">
                <a:solidFill>
                  <a:schemeClr val="accent5">
                    <a:lumMod val="75000"/>
                  </a:schemeClr>
                </a:solidFill>
                <a:prstDash val="solid"/>
              </a:ln>
              <a:effectLst>
                <a:innerShdw blurRad="177800">
                  <a:schemeClr val="accent3">
                    <a:lumMod val="50000"/>
                  </a:schemeClr>
                </a:innerShdw>
                <a:reflection blurRad="6350" stA="55000" endA="300" endPos="45500" dir="5400000" sy="-100000" algn="bl" rotWithShape="0"/>
              </a:effectLst>
            </a:endParaRPr>
          </a:p>
        </p:txBody>
      </p:sp>
    </p:spTree>
    <p:extLst>
      <p:ext uri="{BB962C8B-B14F-4D97-AF65-F5344CB8AC3E}">
        <p14:creationId xmlns:p14="http://schemas.microsoft.com/office/powerpoint/2010/main" val="4243813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033874-EB08-488D-A3D7-270871FE5A6C}"/>
              </a:ext>
            </a:extLst>
          </p:cNvPr>
          <p:cNvSpPr>
            <a:spLocks noGrp="1"/>
          </p:cNvSpPr>
          <p:nvPr>
            <p:ph type="title"/>
          </p:nvPr>
        </p:nvSpPr>
        <p:spPr>
          <a:xfrm>
            <a:off x="685332" y="139148"/>
            <a:ext cx="7773338" cy="1202634"/>
          </a:xfrm>
        </p:spPr>
        <p:txBody>
          <a:bodyPr>
            <a:normAutofit/>
          </a:bodyPr>
          <a:lstStyle/>
          <a:p>
            <a:r>
              <a:rPr lang="en-US" sz="3600" dirty="0"/>
              <a:t>Definition</a:t>
            </a:r>
          </a:p>
        </p:txBody>
      </p:sp>
      <p:sp>
        <p:nvSpPr>
          <p:cNvPr id="3" name="Content Placeholder 2">
            <a:extLst>
              <a:ext uri="{FF2B5EF4-FFF2-40B4-BE49-F238E27FC236}">
                <a16:creationId xmlns:a16="http://schemas.microsoft.com/office/drawing/2014/main" xmlns="" id="{51CC7921-CA0F-4BD5-A80A-9D9BF2D70160}"/>
              </a:ext>
            </a:extLst>
          </p:cNvPr>
          <p:cNvSpPr>
            <a:spLocks noGrp="1"/>
          </p:cNvSpPr>
          <p:nvPr>
            <p:ph sz="quarter" idx="13"/>
          </p:nvPr>
        </p:nvSpPr>
        <p:spPr>
          <a:xfrm>
            <a:off x="387627" y="1212574"/>
            <a:ext cx="8070574" cy="3130826"/>
          </a:xfrm>
        </p:spPr>
        <p:txBody>
          <a:bodyPr>
            <a:normAutofit fontScale="92500" lnSpcReduction="20000"/>
          </a:bodyPr>
          <a:lstStyle/>
          <a:p>
            <a:pPr marL="0" indent="0">
              <a:buNone/>
            </a:pPr>
            <a:r>
              <a:rPr lang="en-US" sz="2100" b="1" dirty="0">
                <a:latin typeface="Abadi" panose="020B0604020104020204" pitchFamily="34" charset="0"/>
              </a:rPr>
              <a:t>• A</a:t>
            </a:r>
            <a:r>
              <a:rPr lang="en-US" sz="2100" dirty="0">
                <a:latin typeface="Abadi" panose="020B0604020104020204" pitchFamily="34" charset="0"/>
              </a:rPr>
              <a:t> </a:t>
            </a:r>
            <a:r>
              <a:rPr lang="en-US" sz="2100" b="1" dirty="0">
                <a:latin typeface="Abadi" panose="020B0604020104020204" pitchFamily="34" charset="0"/>
              </a:rPr>
              <a:t>congenital discrepancy between external genitalia, gonadal and chromosomal sex are classified as having a disorder of sex development.</a:t>
            </a:r>
          </a:p>
          <a:p>
            <a:r>
              <a:rPr lang="en-US" sz="2100" dirty="0">
                <a:latin typeface="Abadi" panose="020B0604020202020204" pitchFamily="34" charset="0"/>
              </a:rPr>
              <a:t>sexual differentiation is a sequential process in which chromosomal sex determines whether the gonad will develop into an ovary or testis.</a:t>
            </a:r>
          </a:p>
          <a:p>
            <a:r>
              <a:rPr lang="en-US" sz="2100" dirty="0">
                <a:latin typeface="Abadi" panose="020B0604020202020204" pitchFamily="34" charset="0"/>
              </a:rPr>
              <a:t> Testes secrete hormones that convert the basic female (or default) phenotype into a male urogenital tract and external genitalia.</a:t>
            </a:r>
          </a:p>
          <a:p>
            <a:r>
              <a:rPr lang="en-US" sz="2100" dirty="0">
                <a:latin typeface="Abadi" panose="020B0604020202020204" pitchFamily="34" charset="0"/>
              </a:rPr>
              <a:t> The mechanisms by which the SRY gene on the Y chromosome dictates testicular development and testicular hormones promote male development.</a:t>
            </a:r>
            <a:endParaRPr lang="en-US" sz="2100" dirty="0">
              <a:latin typeface="Abadi" panose="020B0604020104020204" pitchFamily="34" charset="0"/>
            </a:endParaRPr>
          </a:p>
        </p:txBody>
      </p:sp>
    </p:spTree>
    <p:extLst>
      <p:ext uri="{BB962C8B-B14F-4D97-AF65-F5344CB8AC3E}">
        <p14:creationId xmlns:p14="http://schemas.microsoft.com/office/powerpoint/2010/main" val="2561808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3"/>
          <p:cNvSpPr txBox="1">
            <a:spLocks noGrp="1"/>
          </p:cNvSpPr>
          <p:nvPr>
            <p:ph type="title"/>
          </p:nvPr>
        </p:nvSpPr>
        <p:spPr>
          <a:xfrm>
            <a:off x="609600" y="438150"/>
            <a:ext cx="5007450" cy="245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400" dirty="0" smtClean="0"/>
              <a:t>WHAT IS HIRSUTISM ?</a:t>
            </a:r>
            <a:endParaRPr sz="4400" dirty="0"/>
          </a:p>
        </p:txBody>
      </p:sp>
      <p:sp>
        <p:nvSpPr>
          <p:cNvPr id="492" name="Google Shape;492;p33"/>
          <p:cNvSpPr txBox="1">
            <a:spLocks noGrp="1"/>
          </p:cNvSpPr>
          <p:nvPr>
            <p:ph type="subTitle" idx="1"/>
          </p:nvPr>
        </p:nvSpPr>
        <p:spPr>
          <a:xfrm>
            <a:off x="479050" y="2495550"/>
            <a:ext cx="5083550" cy="753275"/>
          </a:xfrm>
          <a:prstGeom prst="rect">
            <a:avLst/>
          </a:prstGeom>
        </p:spPr>
        <p:txBody>
          <a:bodyPr spcFirstLastPara="1" wrap="square" lIns="91425" tIns="91425" rIns="91425" bIns="91425" anchor="ctr" anchorCtr="0">
            <a:noAutofit/>
          </a:bodyPr>
          <a:lstStyle/>
          <a:p>
            <a:pPr marL="0" lvl="0" indent="0"/>
            <a:r>
              <a:rPr lang="en-US" b="1" dirty="0"/>
              <a:t> a condition in women that results in excessive growth of </a:t>
            </a:r>
            <a:r>
              <a:rPr lang="en-US" b="1" dirty="0" smtClean="0"/>
              <a:t>coarse terminal </a:t>
            </a:r>
            <a:r>
              <a:rPr lang="en-US" b="1" dirty="0"/>
              <a:t>hair in a male-like </a:t>
            </a:r>
            <a:r>
              <a:rPr lang="en-US" b="1" dirty="0" smtClean="0"/>
              <a:t>pattern.</a:t>
            </a:r>
            <a:endParaRPr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81150"/>
            <a:ext cx="3084513"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59169D7-B95F-43A9-8117-38204814C6BF}"/>
              </a:ext>
            </a:extLst>
          </p:cNvPr>
          <p:cNvSpPr>
            <a:spLocks noGrp="1"/>
          </p:cNvSpPr>
          <p:nvPr>
            <p:ph sz="quarter" idx="13"/>
          </p:nvPr>
        </p:nvSpPr>
        <p:spPr>
          <a:xfrm>
            <a:off x="198783" y="258418"/>
            <a:ext cx="8617226" cy="4770782"/>
          </a:xfrm>
        </p:spPr>
        <p:txBody>
          <a:bodyPr>
            <a:normAutofit/>
          </a:bodyPr>
          <a:lstStyle/>
          <a:p>
            <a:r>
              <a:rPr lang="en-US" b="1" dirty="0">
                <a:latin typeface="Abadi" panose="020B0604020104020204" pitchFamily="34" charset="0"/>
              </a:rPr>
              <a:t>Normal sexual differentiation :</a:t>
            </a:r>
          </a:p>
          <a:p>
            <a:r>
              <a:rPr lang="en-US" cap="none" dirty="0">
                <a:latin typeface="Abadi" panose="020B0604020104020204" pitchFamily="34" charset="0"/>
              </a:rPr>
              <a:t> 1. Establishment of chromosomal sex at fertilization.</a:t>
            </a:r>
          </a:p>
          <a:p>
            <a:r>
              <a:rPr lang="en-US" cap="none" dirty="0">
                <a:latin typeface="Abadi" panose="020B0604020104020204" pitchFamily="34" charset="0"/>
              </a:rPr>
              <a:t> 2. Development of the undifferentiated gonads into testes or ovaries.</a:t>
            </a:r>
          </a:p>
          <a:p>
            <a:r>
              <a:rPr lang="en-US" cap="none" dirty="0">
                <a:latin typeface="Abadi" panose="020B0604020104020204" pitchFamily="34" charset="0"/>
              </a:rPr>
              <a:t> 3. Differentiation of the internal ducts and external genitalia.</a:t>
            </a:r>
          </a:p>
          <a:p>
            <a:endParaRPr lang="en-US" cap="none" dirty="0">
              <a:latin typeface="Abadi" panose="020B0604020104020204" pitchFamily="34" charset="0"/>
            </a:endParaRPr>
          </a:p>
          <a:p>
            <a:r>
              <a:rPr lang="en-US" b="1" dirty="0">
                <a:latin typeface="Abadi" panose="020B0604020104020204" pitchFamily="34" charset="0"/>
              </a:rPr>
              <a:t>Gonadal stage of differentiation </a:t>
            </a:r>
            <a:r>
              <a:rPr lang="en-US" cap="none" dirty="0">
                <a:latin typeface="Abadi" panose="020B0604020104020204" pitchFamily="34" charset="0"/>
              </a:rPr>
              <a:t>during the </a:t>
            </a:r>
            <a:r>
              <a:rPr lang="en-US" b="1" cap="none" dirty="0">
                <a:latin typeface="Abadi" panose="020B0604020104020204" pitchFamily="34" charset="0"/>
              </a:rPr>
              <a:t>first 6 weeks </a:t>
            </a:r>
            <a:r>
              <a:rPr lang="en-US" cap="none" dirty="0">
                <a:latin typeface="Abadi" panose="020B0604020104020204" pitchFamily="34" charset="0"/>
              </a:rPr>
              <a:t>of embryonic development structures are bipotential in both 46,xy and 46,xx embryos.</a:t>
            </a:r>
          </a:p>
          <a:p>
            <a:r>
              <a:rPr lang="en-US" cap="none" dirty="0">
                <a:latin typeface="Abadi" panose="020B0604020104020204" pitchFamily="34" charset="0"/>
              </a:rPr>
              <a:t> Migration of the germ cells begins in the 5th week of gestation through the mesentery to the medial ventral aspect of the urogenital ridge .</a:t>
            </a:r>
            <a:endParaRPr lang="en-US" b="1" cap="none" dirty="0">
              <a:latin typeface="Abadi" panose="020B0604020104020204" pitchFamily="34" charset="0"/>
            </a:endParaRPr>
          </a:p>
          <a:p>
            <a:r>
              <a:rPr lang="en-US" b="1" dirty="0">
                <a:latin typeface="Abadi" panose="020B0604020104020204" pitchFamily="34" charset="0"/>
              </a:rPr>
              <a:t>SRY initiates the switch that induces the indifferent gonad toward testicular organogenesis</a:t>
            </a:r>
          </a:p>
          <a:p>
            <a:pPr marL="0" indent="0">
              <a:buNone/>
            </a:pPr>
            <a:r>
              <a:rPr lang="en-US" b="1" dirty="0">
                <a:latin typeface="Abadi" panose="020B0604020104020204" pitchFamily="34" charset="0"/>
              </a:rPr>
              <a:t>           In the absence of SRY, ovarian organogenesis results.</a:t>
            </a:r>
          </a:p>
          <a:p>
            <a:r>
              <a:rPr lang="en-US" sz="2250" b="1" dirty="0">
                <a:latin typeface="Abadi" panose="020B0604020104020204" pitchFamily="34" charset="0"/>
              </a:rPr>
              <a:t> Development of testis</a:t>
            </a:r>
          </a:p>
          <a:p>
            <a:r>
              <a:rPr lang="en-US" cap="none" dirty="0">
                <a:latin typeface="Abadi" panose="020B0604020104020204" pitchFamily="34" charset="0"/>
              </a:rPr>
              <a:t>     </a:t>
            </a:r>
            <a:r>
              <a:rPr lang="en-US" dirty="0">
                <a:latin typeface="Abadi" panose="020B0604020104020204" pitchFamily="34" charset="0"/>
              </a:rPr>
              <a:t>• Requires short arm of Y chromosome which contains SRY gene</a:t>
            </a:r>
          </a:p>
        </p:txBody>
      </p:sp>
    </p:spTree>
    <p:extLst>
      <p:ext uri="{BB962C8B-B14F-4D97-AF65-F5344CB8AC3E}">
        <p14:creationId xmlns:p14="http://schemas.microsoft.com/office/powerpoint/2010/main" val="4228930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xmlns="" id="{B1981535-B5AA-4E0C-ACE5-925CC19B20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F97D060-AA7E-4411-BA62-28BD1EBD55D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ectangle 12">
            <a:extLst>
              <a:ext uri="{FF2B5EF4-FFF2-40B4-BE49-F238E27FC236}">
                <a16:creationId xmlns:a16="http://schemas.microsoft.com/office/drawing/2014/main" xmlns="" id="{47155C6E-91BF-431D-9052-685726DFE7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rgbClr val="4C6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xmlns="" id="{929B92EA-70A3-4CD0-A35F-D144D7F0F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Content Placeholder 3" descr="Diagram&#10;&#10;Description automatically generated">
            <a:extLst>
              <a:ext uri="{FF2B5EF4-FFF2-40B4-BE49-F238E27FC236}">
                <a16:creationId xmlns:a16="http://schemas.microsoft.com/office/drawing/2014/main" xmlns="" id="{6BDB326D-FD4E-4655-8E1D-C3CC0D061B44}"/>
              </a:ext>
            </a:extLst>
          </p:cNvPr>
          <p:cNvPicPr>
            <a:picLocks noGrp="1" noChangeAspect="1"/>
          </p:cNvPicPr>
          <p:nvPr>
            <p:ph sz="quarter" idx="13"/>
          </p:nvPr>
        </p:nvPicPr>
        <p:blipFill>
          <a:blip r:embed="rId4"/>
          <a:stretch>
            <a:fillRect/>
          </a:stretch>
        </p:blipFill>
        <p:spPr>
          <a:xfrm>
            <a:off x="149087" y="139148"/>
            <a:ext cx="8875643" cy="5004352"/>
          </a:xfrm>
          <a:prstGeom prst="rect">
            <a:avLst/>
          </a:prstGeom>
        </p:spPr>
      </p:pic>
    </p:spTree>
    <p:extLst>
      <p:ext uri="{BB962C8B-B14F-4D97-AF65-F5344CB8AC3E}">
        <p14:creationId xmlns:p14="http://schemas.microsoft.com/office/powerpoint/2010/main" val="2478856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xmlns="" id="{B1981535-B5AA-4E0C-ACE5-925CC19B20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xmlns="" id="{BF97D060-AA7E-4411-BA62-28BD1EBD55D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29" name="Rectangle 28">
            <a:extLst>
              <a:ext uri="{FF2B5EF4-FFF2-40B4-BE49-F238E27FC236}">
                <a16:creationId xmlns:a16="http://schemas.microsoft.com/office/drawing/2014/main" xmlns="" id="{57E607C4-A0A1-44FA-981D-EA3B813963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1" name="Picture 30">
            <a:extLst>
              <a:ext uri="{FF2B5EF4-FFF2-40B4-BE49-F238E27FC236}">
                <a16:creationId xmlns:a16="http://schemas.microsoft.com/office/drawing/2014/main" xmlns="" id="{08D97526-B9D9-4257-B6A9-9D798897492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Content Placeholder 8">
            <a:extLst>
              <a:ext uri="{FF2B5EF4-FFF2-40B4-BE49-F238E27FC236}">
                <a16:creationId xmlns:a16="http://schemas.microsoft.com/office/drawing/2014/main" xmlns="" id="{09248448-AB2F-4FA3-A91E-D39001551F05}"/>
              </a:ext>
            </a:extLst>
          </p:cNvPr>
          <p:cNvPicPr>
            <a:picLocks noGrp="1" noChangeAspect="1"/>
          </p:cNvPicPr>
          <p:nvPr>
            <p:ph sz="quarter" idx="13"/>
          </p:nvPr>
        </p:nvPicPr>
        <p:blipFill>
          <a:blip r:embed="rId4"/>
          <a:stretch>
            <a:fillRect/>
          </a:stretch>
        </p:blipFill>
        <p:spPr>
          <a:xfrm>
            <a:off x="69574" y="119270"/>
            <a:ext cx="9074427" cy="4850296"/>
          </a:xfrm>
          <a:prstGeom prst="rect">
            <a:avLst/>
          </a:prstGeom>
        </p:spPr>
      </p:pic>
    </p:spTree>
    <p:extLst>
      <p:ext uri="{BB962C8B-B14F-4D97-AF65-F5344CB8AC3E}">
        <p14:creationId xmlns:p14="http://schemas.microsoft.com/office/powerpoint/2010/main" val="2690528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xmlns="" id="{B1981535-B5AA-4E0C-ACE5-925CC19B20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F97D060-AA7E-4411-BA62-28BD1EBD55D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3" name="Rectangle 12">
            <a:extLst>
              <a:ext uri="{FF2B5EF4-FFF2-40B4-BE49-F238E27FC236}">
                <a16:creationId xmlns:a16="http://schemas.microsoft.com/office/drawing/2014/main" xmlns="" id="{57E607C4-A0A1-44FA-981D-EA3B813963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5" name="Picture 14">
            <a:extLst>
              <a:ext uri="{FF2B5EF4-FFF2-40B4-BE49-F238E27FC236}">
                <a16:creationId xmlns:a16="http://schemas.microsoft.com/office/drawing/2014/main" xmlns="" id="{08D97526-B9D9-4257-B6A9-9D798897492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Content Placeholder 3">
            <a:extLst>
              <a:ext uri="{FF2B5EF4-FFF2-40B4-BE49-F238E27FC236}">
                <a16:creationId xmlns:a16="http://schemas.microsoft.com/office/drawing/2014/main" xmlns="" id="{F7B24F6C-F532-43EE-930C-4581E9806A54}"/>
              </a:ext>
            </a:extLst>
          </p:cNvPr>
          <p:cNvPicPr>
            <a:picLocks noGrp="1" noChangeAspect="1"/>
          </p:cNvPicPr>
          <p:nvPr>
            <p:ph sz="quarter" idx="13"/>
          </p:nvPr>
        </p:nvPicPr>
        <p:blipFill>
          <a:blip r:embed="rId4"/>
          <a:stretch>
            <a:fillRect/>
          </a:stretch>
        </p:blipFill>
        <p:spPr>
          <a:xfrm>
            <a:off x="590843" y="253219"/>
            <a:ext cx="7902526" cy="4726745"/>
          </a:xfrm>
          <a:prstGeom prst="rect">
            <a:avLst/>
          </a:prstGeom>
        </p:spPr>
      </p:pic>
    </p:spTree>
    <p:extLst>
      <p:ext uri="{BB962C8B-B14F-4D97-AF65-F5344CB8AC3E}">
        <p14:creationId xmlns:p14="http://schemas.microsoft.com/office/powerpoint/2010/main" val="3896093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xmlns="" id="{B1981535-B5AA-4E0C-ACE5-925CC19B20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F97D060-AA7E-4411-BA62-28BD1EBD55D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ectangle 12">
            <a:extLst>
              <a:ext uri="{FF2B5EF4-FFF2-40B4-BE49-F238E27FC236}">
                <a16:creationId xmlns:a16="http://schemas.microsoft.com/office/drawing/2014/main" xmlns="" id="{47155C6E-91BF-431D-9052-685726DFE7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rgbClr val="4F3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xmlns="" id="{929B92EA-70A3-4CD0-A35F-D144D7F0F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Content Placeholder 3">
            <a:extLst>
              <a:ext uri="{FF2B5EF4-FFF2-40B4-BE49-F238E27FC236}">
                <a16:creationId xmlns:a16="http://schemas.microsoft.com/office/drawing/2014/main" xmlns="" id="{F35A94EE-5FBF-421C-9B03-71F7ECC277A3}"/>
              </a:ext>
            </a:extLst>
          </p:cNvPr>
          <p:cNvPicPr>
            <a:picLocks noGrp="1" noChangeAspect="1"/>
          </p:cNvPicPr>
          <p:nvPr>
            <p:ph sz="quarter" idx="13"/>
          </p:nvPr>
        </p:nvPicPr>
        <p:blipFill>
          <a:blip r:embed="rId4"/>
          <a:stretch>
            <a:fillRect/>
          </a:stretch>
        </p:blipFill>
        <p:spPr>
          <a:xfrm>
            <a:off x="865164" y="482600"/>
            <a:ext cx="6836897" cy="4178300"/>
          </a:xfrm>
          <a:prstGeom prst="rect">
            <a:avLst/>
          </a:prstGeom>
        </p:spPr>
      </p:pic>
    </p:spTree>
    <p:extLst>
      <p:ext uri="{BB962C8B-B14F-4D97-AF65-F5344CB8AC3E}">
        <p14:creationId xmlns:p14="http://schemas.microsoft.com/office/powerpoint/2010/main" val="2219957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FC498E1-8718-462E-A933-9BF200F7AE14}"/>
              </a:ext>
            </a:extLst>
          </p:cNvPr>
          <p:cNvSpPr>
            <a:spLocks noGrp="1"/>
          </p:cNvSpPr>
          <p:nvPr>
            <p:ph sz="quarter" idx="13"/>
          </p:nvPr>
        </p:nvSpPr>
        <p:spPr>
          <a:xfrm>
            <a:off x="218662" y="188844"/>
            <a:ext cx="8845826" cy="4954656"/>
          </a:xfrm>
        </p:spPr>
        <p:txBody>
          <a:bodyPr>
            <a:normAutofit/>
          </a:bodyPr>
          <a:lstStyle/>
          <a:p>
            <a:r>
              <a:rPr lang="en-US" b="1" dirty="0">
                <a:latin typeface="Abadi" panose="020B0604020104020204" pitchFamily="34" charset="0"/>
              </a:rPr>
              <a:t>Sertoli cells </a:t>
            </a:r>
            <a:r>
              <a:rPr lang="en-US" dirty="0">
                <a:latin typeface="Abadi" panose="020B0604020104020204" pitchFamily="34" charset="0"/>
              </a:rPr>
              <a:t>produce anti Mullerian hormone (AMH) that causes female system to regress.</a:t>
            </a:r>
          </a:p>
          <a:p>
            <a:r>
              <a:rPr lang="en-US" b="1" dirty="0">
                <a:latin typeface="Abadi" panose="020B0604020104020204" pitchFamily="34" charset="0"/>
              </a:rPr>
              <a:t>Wolffian ducts </a:t>
            </a:r>
            <a:r>
              <a:rPr lang="en-US" dirty="0">
                <a:latin typeface="Abadi" panose="020B0604020104020204" pitchFamily="34" charset="0"/>
              </a:rPr>
              <a:t>– in presence of testis testosterone is converted in dihydrotestosterone. </a:t>
            </a:r>
          </a:p>
          <a:p>
            <a:r>
              <a:rPr lang="en-US" dirty="0">
                <a:latin typeface="Abadi" panose="020B0604020104020204" pitchFamily="34" charset="0"/>
              </a:rPr>
              <a:t>Testosterone – wolffian ducts into seminal vesicles, epididymis and vas deferens.</a:t>
            </a:r>
          </a:p>
          <a:p>
            <a:r>
              <a:rPr lang="en-US" dirty="0">
                <a:latin typeface="Abadi" panose="020B0604020104020204" pitchFamily="34" charset="0"/>
              </a:rPr>
              <a:t>Dihydrotestosterone – required for development of external genitalia</a:t>
            </a:r>
          </a:p>
          <a:p>
            <a:r>
              <a:rPr lang="en-US" b="1" dirty="0">
                <a:latin typeface="Abadi" panose="020B0604020104020204" pitchFamily="34" charset="0"/>
              </a:rPr>
              <a:t>Mullerian ducts – Sertoli cell of testis</a:t>
            </a:r>
            <a:r>
              <a:rPr lang="en-US" dirty="0">
                <a:latin typeface="Abadi" panose="020B0604020104020204" pitchFamily="34" charset="0"/>
              </a:rPr>
              <a:t> secrete AMH which cause regression of Mullerian ducts .</a:t>
            </a:r>
          </a:p>
          <a:p>
            <a:r>
              <a:rPr lang="en-US" dirty="0">
                <a:latin typeface="Abadi" panose="020B0604020104020204" pitchFamily="34" charset="0"/>
              </a:rPr>
              <a:t>In absence of testis Mullerian ducts develops into fallopian tube, uterus and upper third of vagina.</a:t>
            </a:r>
          </a:p>
          <a:p>
            <a:r>
              <a:rPr lang="en-US" dirty="0">
                <a:latin typeface="Abadi" panose="020B0604020104020204" pitchFamily="34" charset="0"/>
              </a:rPr>
              <a:t>A functional androgen receptor, produced by an x linked gene, is required for testosterone and the to induce their effects.</a:t>
            </a:r>
          </a:p>
          <a:p>
            <a:endParaRPr lang="en-US" dirty="0">
              <a:latin typeface="Abadi" panose="020B0604020104020204" pitchFamily="34" charset="0"/>
            </a:endParaRPr>
          </a:p>
        </p:txBody>
      </p:sp>
    </p:spTree>
    <p:extLst>
      <p:ext uri="{BB962C8B-B14F-4D97-AF65-F5344CB8AC3E}">
        <p14:creationId xmlns:p14="http://schemas.microsoft.com/office/powerpoint/2010/main" val="1166582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97AC58C-5919-4A40-A5CD-B4C2966497A1}"/>
              </a:ext>
            </a:extLst>
          </p:cNvPr>
          <p:cNvSpPr>
            <a:spLocks noGrp="1"/>
          </p:cNvSpPr>
          <p:nvPr>
            <p:ph sz="quarter" idx="13"/>
          </p:nvPr>
        </p:nvSpPr>
        <p:spPr>
          <a:xfrm>
            <a:off x="267887" y="327992"/>
            <a:ext cx="8607756" cy="4591878"/>
          </a:xfrm>
        </p:spPr>
        <p:txBody>
          <a:bodyPr>
            <a:normAutofit/>
          </a:bodyPr>
          <a:lstStyle/>
          <a:p>
            <a:r>
              <a:rPr lang="en-US" dirty="0">
                <a:latin typeface="Abadi" panose="020B0604020104020204" pitchFamily="34" charset="0"/>
              </a:rPr>
              <a:t>Gonadal function the initial endocrine function of the fetal testes is the secretion of AMH by the Sertoli cells at 7 to 8 weeks' gestation</a:t>
            </a:r>
          </a:p>
          <a:p>
            <a:r>
              <a:rPr lang="en-US" b="1" dirty="0">
                <a:latin typeface="Abadi" panose="020B0604020104020204" pitchFamily="34" charset="0"/>
              </a:rPr>
              <a:t>Testosterone secretion by the fetal testes is detectable shortly after the formation of Leydig cells in the </a:t>
            </a:r>
            <a:r>
              <a:rPr lang="en-US" b="1" dirty="0" err="1">
                <a:latin typeface="Abadi" panose="020B0604020104020204" pitchFamily="34" charset="0"/>
              </a:rPr>
              <a:t>interstitium</a:t>
            </a:r>
            <a:r>
              <a:rPr lang="en-US" b="1" dirty="0">
                <a:latin typeface="Abadi" panose="020B0604020104020204" pitchFamily="34" charset="0"/>
              </a:rPr>
              <a:t> at approximately 9 weeks' gestation </a:t>
            </a:r>
          </a:p>
          <a:p>
            <a:pPr marL="0" indent="0">
              <a:buNone/>
            </a:pPr>
            <a:r>
              <a:rPr lang="en-US" dirty="0">
                <a:latin typeface="Abadi" panose="020B0604020104020204" pitchFamily="34" charset="0"/>
              </a:rPr>
              <a:t>     testosterone peaks at 13 weeks and then declines.  </a:t>
            </a:r>
          </a:p>
          <a:p>
            <a:r>
              <a:rPr lang="en-US" dirty="0">
                <a:latin typeface="Abadi" panose="020B0604020104020204" pitchFamily="34" charset="0"/>
              </a:rPr>
              <a:t>DHT binds to the androgen receptor with greater affinity and stability than does testosterone .</a:t>
            </a:r>
          </a:p>
          <a:p>
            <a:r>
              <a:rPr lang="en-US" dirty="0">
                <a:latin typeface="Abadi" panose="020B0604020104020204" pitchFamily="34" charset="0"/>
              </a:rPr>
              <a:t>Estrogen synthesis is detectable in the female embryo just after 8 weeks of gestation.</a:t>
            </a:r>
          </a:p>
        </p:txBody>
      </p:sp>
    </p:spTree>
    <p:extLst>
      <p:ext uri="{BB962C8B-B14F-4D97-AF65-F5344CB8AC3E}">
        <p14:creationId xmlns:p14="http://schemas.microsoft.com/office/powerpoint/2010/main" val="3599805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xmlns="" id="{B1981535-B5AA-4E0C-ACE5-925CC19B20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F97D060-AA7E-4411-BA62-28BD1EBD55D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ectangle 12">
            <a:extLst>
              <a:ext uri="{FF2B5EF4-FFF2-40B4-BE49-F238E27FC236}">
                <a16:creationId xmlns:a16="http://schemas.microsoft.com/office/drawing/2014/main" xmlns="" id="{47155C6E-91BF-431D-9052-685726DFE7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xmlns="" id="{929B92EA-70A3-4CD0-A35F-D144D7F0F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Content Placeholder 3">
            <a:extLst>
              <a:ext uri="{FF2B5EF4-FFF2-40B4-BE49-F238E27FC236}">
                <a16:creationId xmlns:a16="http://schemas.microsoft.com/office/drawing/2014/main" xmlns="" id="{0FD34A73-0D42-46C7-B244-58F0E7FAF304}"/>
              </a:ext>
            </a:extLst>
          </p:cNvPr>
          <p:cNvPicPr>
            <a:picLocks noGrp="1" noChangeAspect="1"/>
          </p:cNvPicPr>
          <p:nvPr>
            <p:ph sz="quarter" idx="13"/>
          </p:nvPr>
        </p:nvPicPr>
        <p:blipFill>
          <a:blip r:embed="rId4"/>
          <a:stretch>
            <a:fillRect/>
          </a:stretch>
        </p:blipFill>
        <p:spPr>
          <a:xfrm>
            <a:off x="390379" y="242668"/>
            <a:ext cx="8451166" cy="4821701"/>
          </a:xfrm>
          <a:prstGeom prst="rect">
            <a:avLst/>
          </a:prstGeom>
        </p:spPr>
      </p:pic>
    </p:spTree>
    <p:extLst>
      <p:ext uri="{BB962C8B-B14F-4D97-AF65-F5344CB8AC3E}">
        <p14:creationId xmlns:p14="http://schemas.microsoft.com/office/powerpoint/2010/main" val="610864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xmlns="" id="{B1981535-B5AA-4E0C-ACE5-925CC19B20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xmlns="" id="{BF97D060-AA7E-4411-BA62-28BD1EBD55D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24" name="Rectangle 12">
            <a:extLst>
              <a:ext uri="{FF2B5EF4-FFF2-40B4-BE49-F238E27FC236}">
                <a16:creationId xmlns:a16="http://schemas.microsoft.com/office/drawing/2014/main" xmlns="" id="{57E607C4-A0A1-44FA-981D-EA3B813963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5" name="Picture 14">
            <a:extLst>
              <a:ext uri="{FF2B5EF4-FFF2-40B4-BE49-F238E27FC236}">
                <a16:creationId xmlns:a16="http://schemas.microsoft.com/office/drawing/2014/main" xmlns="" id="{08D97526-B9D9-4257-B6A9-9D798897492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2">
            <a:extLst>
              <a:ext uri="{FF2B5EF4-FFF2-40B4-BE49-F238E27FC236}">
                <a16:creationId xmlns:a16="http://schemas.microsoft.com/office/drawing/2014/main" xmlns="" id="{0905AB67-0B9F-4D3C-AF8A-BEE9DCEA4B3D}"/>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tretch>
            <a:fillRect/>
          </a:stretch>
        </p:blipFill>
        <p:spPr bwMode="auto">
          <a:xfrm>
            <a:off x="464234" y="232118"/>
            <a:ext cx="8271803" cy="48111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5050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B5EAE2-438E-45AE-94BD-F77E0F38A536}"/>
              </a:ext>
            </a:extLst>
          </p:cNvPr>
          <p:cNvSpPr>
            <a:spLocks noGrp="1"/>
          </p:cNvSpPr>
          <p:nvPr>
            <p:ph type="title"/>
          </p:nvPr>
        </p:nvSpPr>
        <p:spPr>
          <a:xfrm>
            <a:off x="685332" y="168813"/>
            <a:ext cx="7773338" cy="1160585"/>
          </a:xfrm>
        </p:spPr>
        <p:txBody>
          <a:bodyPr>
            <a:normAutofit/>
          </a:bodyPr>
          <a:lstStyle/>
          <a:p>
            <a:r>
              <a:rPr lang="en-GB" sz="3600" dirty="0">
                <a:cs typeface="+mj-cs"/>
              </a:rPr>
              <a:t>Presentations</a:t>
            </a:r>
            <a:endParaRPr lang="en-US" sz="3600" dirty="0"/>
          </a:p>
        </p:txBody>
      </p:sp>
      <p:sp>
        <p:nvSpPr>
          <p:cNvPr id="4" name="عنصر نائب للمحتوى 2">
            <a:extLst>
              <a:ext uri="{FF2B5EF4-FFF2-40B4-BE49-F238E27FC236}">
                <a16:creationId xmlns:a16="http://schemas.microsoft.com/office/drawing/2014/main" xmlns="" id="{C9B9EE3D-A805-42C2-B113-C2E277835460}"/>
              </a:ext>
            </a:extLst>
          </p:cNvPr>
          <p:cNvSpPr>
            <a:spLocks noGrp="1"/>
          </p:cNvSpPr>
          <p:nvPr>
            <p:ph sz="quarter" idx="13"/>
          </p:nvPr>
        </p:nvSpPr>
        <p:spPr>
          <a:xfrm>
            <a:off x="437322" y="1252330"/>
            <a:ext cx="4820478" cy="3538331"/>
          </a:xfrm>
        </p:spPr>
        <p:txBody>
          <a:bodyPr>
            <a:noAutofit/>
          </a:bodyPr>
          <a:lstStyle/>
          <a:p>
            <a:pPr eaLnBrk="1" hangingPunct="1">
              <a:lnSpc>
                <a:spcPct val="110000"/>
              </a:lnSpc>
            </a:pPr>
            <a:r>
              <a:rPr lang="en-US" u="sng" dirty="0">
                <a:effectLst>
                  <a:outerShdw blurRad="38100" dist="38100" dir="2700000" algn="tl">
                    <a:srgbClr val="000000">
                      <a:alpha val="43137"/>
                    </a:srgbClr>
                  </a:outerShdw>
                </a:effectLst>
                <a:latin typeface="Abadi" panose="020B0604020104020204" pitchFamily="34" charset="0"/>
              </a:rPr>
              <a:t>Ambiguous genitalia </a:t>
            </a:r>
            <a:r>
              <a:rPr lang="en-US" dirty="0">
                <a:latin typeface="Abadi" panose="020B0604020104020204" pitchFamily="34" charset="0"/>
              </a:rPr>
              <a:t>• common presentations of DSD </a:t>
            </a:r>
          </a:p>
          <a:p>
            <a:pPr marL="342900">
              <a:lnSpc>
                <a:spcPct val="110000"/>
              </a:lnSpc>
              <a:buFont typeface="+mj-lt"/>
              <a:buAutoNum type="arabicPeriod"/>
            </a:pPr>
            <a:r>
              <a:rPr lang="en-US" dirty="0">
                <a:latin typeface="Abadi" panose="020B0604020104020204" pitchFamily="34" charset="0"/>
              </a:rPr>
              <a:t>XX female exposed to excessive androgens </a:t>
            </a:r>
          </a:p>
          <a:p>
            <a:pPr marL="342900">
              <a:lnSpc>
                <a:spcPct val="110000"/>
              </a:lnSpc>
              <a:buFont typeface="+mj-lt"/>
              <a:buAutoNum type="arabicPeriod"/>
            </a:pPr>
            <a:r>
              <a:rPr lang="en-US" dirty="0">
                <a:latin typeface="Abadi" panose="020B0604020104020204" pitchFamily="34" charset="0"/>
              </a:rPr>
              <a:t>XY male with insufficient androgens</a:t>
            </a:r>
          </a:p>
          <a:p>
            <a:pPr marL="342900">
              <a:lnSpc>
                <a:spcPct val="110000"/>
              </a:lnSpc>
              <a:buFont typeface="+mj-lt"/>
              <a:buAutoNum type="arabicPeriod"/>
            </a:pPr>
            <a:endParaRPr lang="en-US" dirty="0">
              <a:latin typeface="Abadi" panose="020B0604020104020204" pitchFamily="34" charset="0"/>
            </a:endParaRPr>
          </a:p>
          <a:p>
            <a:pPr eaLnBrk="1" hangingPunct="1">
              <a:lnSpc>
                <a:spcPct val="110000"/>
              </a:lnSpc>
            </a:pPr>
            <a:r>
              <a:rPr lang="en-US" u="sng" dirty="0">
                <a:effectLst>
                  <a:outerShdw blurRad="38100" dist="38100" dir="2700000" algn="tl">
                    <a:srgbClr val="000000">
                      <a:alpha val="43137"/>
                    </a:srgbClr>
                  </a:outerShdw>
                </a:effectLst>
                <a:latin typeface="Abadi" panose="020B0604020104020204" pitchFamily="34" charset="0"/>
              </a:rPr>
              <a:t>Female external genitalia</a:t>
            </a:r>
          </a:p>
          <a:p>
            <a:pPr eaLnBrk="1" hangingPunct="1">
              <a:lnSpc>
                <a:spcPct val="110000"/>
              </a:lnSpc>
            </a:pPr>
            <a:r>
              <a:rPr lang="en-US" dirty="0">
                <a:latin typeface="Abadi" panose="020B0604020104020204" pitchFamily="34" charset="0"/>
              </a:rPr>
              <a:t>XY male with lack of androgen activity </a:t>
            </a:r>
          </a:p>
          <a:p>
            <a:pPr eaLnBrk="1" hangingPunct="1">
              <a:lnSpc>
                <a:spcPct val="110000"/>
              </a:lnSpc>
            </a:pPr>
            <a:r>
              <a:rPr lang="en-US" dirty="0">
                <a:latin typeface="Abadi" panose="020B0604020104020204" pitchFamily="34" charset="0"/>
              </a:rPr>
              <a:t> often discovered </a:t>
            </a:r>
            <a:r>
              <a:rPr lang="en-US" u="sng" dirty="0">
                <a:latin typeface="Abadi" panose="020B0604020104020204" pitchFamily="34" charset="0"/>
              </a:rPr>
              <a:t>at puberty</a:t>
            </a:r>
            <a:endParaRPr lang="ar-JO" u="sng" dirty="0">
              <a:latin typeface="Abadi" panose="020B0604020104020204" pitchFamily="34" charset="0"/>
            </a:endParaRPr>
          </a:p>
        </p:txBody>
      </p:sp>
      <p:pic>
        <p:nvPicPr>
          <p:cNvPr id="5" name="Picture 2">
            <a:extLst>
              <a:ext uri="{FF2B5EF4-FFF2-40B4-BE49-F238E27FC236}">
                <a16:creationId xmlns:a16="http://schemas.microsoft.com/office/drawing/2014/main" xmlns="" id="{56C3EB23-243E-44B2-901F-C465A8F0A0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1" r="1" b="1"/>
          <a:stretch/>
        </p:blipFill>
        <p:spPr bwMode="auto">
          <a:xfrm>
            <a:off x="5527548" y="1879092"/>
            <a:ext cx="3358034" cy="2742604"/>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520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3350"/>
            <a:ext cx="3382963"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عنوان فرعي 8"/>
          <p:cNvSpPr>
            <a:spLocks noGrp="1"/>
          </p:cNvSpPr>
          <p:nvPr>
            <p:ph type="subTitle" idx="2"/>
          </p:nvPr>
        </p:nvSpPr>
        <p:spPr>
          <a:xfrm>
            <a:off x="375000" y="1276349"/>
            <a:ext cx="5263800" cy="3228975"/>
          </a:xfrm>
        </p:spPr>
        <p:txBody>
          <a:bodyPr/>
          <a:lstStyle/>
          <a:p>
            <a:pPr>
              <a:buFont typeface="Wingdings" pitchFamily="2" charset="2"/>
              <a:buChar char="q"/>
            </a:pPr>
            <a:r>
              <a:rPr lang="en-US" sz="1400" b="1" dirty="0" err="1"/>
              <a:t>Vellus</a:t>
            </a:r>
            <a:r>
              <a:rPr lang="en-US" sz="1400" b="1" dirty="0"/>
              <a:t> hair: Soft fine NOT PIGMENTED (colorless) and usually short. Grow on the face , chest , and back and give the impression of "hairless“ skin.</a:t>
            </a:r>
            <a:br>
              <a:rPr lang="en-US" sz="1400" b="1" dirty="0"/>
            </a:br>
            <a:endParaRPr lang="en-US" sz="1400" b="1" dirty="0" smtClean="0"/>
          </a:p>
          <a:p>
            <a:pPr>
              <a:buFont typeface="Wingdings" pitchFamily="2" charset="2"/>
              <a:buChar char="q"/>
            </a:pPr>
            <a:r>
              <a:rPr lang="en-US" sz="1400" b="1" dirty="0" smtClean="0"/>
              <a:t>Terminal </a:t>
            </a:r>
            <a:r>
              <a:rPr lang="en-US" sz="1400" b="1" dirty="0"/>
              <a:t>hair longer coarser darker hair that grows on the scalp ,pubic ,and armpit areas in both adult men and </a:t>
            </a:r>
            <a:r>
              <a:rPr lang="en-US" sz="1400" b="1" dirty="0" smtClean="0"/>
              <a:t>women.</a:t>
            </a:r>
          </a:p>
          <a:p>
            <a:pPr marL="114300" indent="0">
              <a:buNone/>
            </a:pPr>
            <a:endParaRPr lang="en-US" sz="1400" b="1" dirty="0" smtClean="0"/>
          </a:p>
          <a:p>
            <a:pPr>
              <a:buFont typeface="Wingdings" pitchFamily="2" charset="2"/>
              <a:buChar char="q"/>
            </a:pPr>
            <a:r>
              <a:rPr lang="en-US" sz="1400" b="1" dirty="0" smtClean="0"/>
              <a:t>In hirsutism </a:t>
            </a:r>
            <a:r>
              <a:rPr lang="en-US" sz="1400" b="1" dirty="0"/>
              <a:t>The hair is often dark and coarse instead of the light, </a:t>
            </a:r>
            <a:r>
              <a:rPr lang="en-US" sz="1400" b="1" dirty="0" smtClean="0"/>
              <a:t>fine, colorless hair .</a:t>
            </a:r>
          </a:p>
          <a:p>
            <a:pPr>
              <a:buFont typeface="Wingdings" pitchFamily="2" charset="2"/>
              <a:buChar char="q"/>
            </a:pPr>
            <a:endParaRPr lang="en-US" sz="1400" dirty="0" smtClean="0"/>
          </a:p>
          <a:p>
            <a:pPr>
              <a:buFont typeface="Wingdings" pitchFamily="2" charset="2"/>
              <a:buChar char="q"/>
            </a:pPr>
            <a:endParaRPr lang="ar-SA" sz="1400" b="1" dirty="0"/>
          </a:p>
        </p:txBody>
      </p:sp>
    </p:spTree>
    <p:extLst>
      <p:ext uri="{BB962C8B-B14F-4D97-AF65-F5344CB8AC3E}">
        <p14:creationId xmlns:p14="http://schemas.microsoft.com/office/powerpoint/2010/main" val="4176627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7C426A-A688-4DB9-A251-49C3647290FE}"/>
              </a:ext>
            </a:extLst>
          </p:cNvPr>
          <p:cNvSpPr>
            <a:spLocks noGrp="1"/>
          </p:cNvSpPr>
          <p:nvPr>
            <p:ph type="ctrTitle"/>
          </p:nvPr>
        </p:nvSpPr>
        <p:spPr>
          <a:xfrm>
            <a:off x="0" y="722630"/>
            <a:ext cx="2943665" cy="3698240"/>
          </a:xfrm>
        </p:spPr>
        <p:txBody>
          <a:bodyPr spcFirstLastPara="1" vert="horz" wrap="square" lIns="68580" tIns="34290" rIns="68580" bIns="34290" rtlCol="0" anchor="ctr" anchorCtr="0">
            <a:normAutofit fontScale="90000"/>
          </a:bodyPr>
          <a:lstStyle/>
          <a:p>
            <a:pPr algn="r"/>
            <a:r>
              <a:rPr lang="en-US" sz="3300" u="sng" kern="1200" dirty="0">
                <a:solidFill>
                  <a:schemeClr val="accent1"/>
                </a:solidFill>
                <a:latin typeface="+mj-lt"/>
                <a:ea typeface="+mj-ea"/>
                <a:cs typeface="+mj-cs"/>
              </a:rPr>
              <a:t>Adrenal disorders (Congenital Adrenal Hyperplasia</a:t>
            </a:r>
            <a:r>
              <a:rPr lang="en-US" sz="3300" kern="1200" dirty="0">
                <a:solidFill>
                  <a:schemeClr val="accent1"/>
                </a:solidFill>
                <a:latin typeface="+mj-lt"/>
                <a:ea typeface="+mj-ea"/>
                <a:cs typeface="+mj-cs"/>
              </a:rPr>
              <a:t/>
            </a:r>
            <a:br>
              <a:rPr lang="en-US" sz="3300" kern="1200" dirty="0">
                <a:solidFill>
                  <a:schemeClr val="accent1"/>
                </a:solidFill>
                <a:latin typeface="+mj-lt"/>
                <a:ea typeface="+mj-ea"/>
                <a:cs typeface="+mj-cs"/>
              </a:rPr>
            </a:br>
            <a:endParaRPr lang="en-US" sz="3300" kern="1200" dirty="0">
              <a:solidFill>
                <a:schemeClr val="accent1"/>
              </a:solidFill>
              <a:latin typeface="+mj-lt"/>
              <a:ea typeface="+mj-ea"/>
              <a:cs typeface="+mj-cs"/>
            </a:endParaRPr>
          </a:p>
        </p:txBody>
      </p:sp>
      <p:sp>
        <p:nvSpPr>
          <p:cNvPr id="3" name="Subtitle 2">
            <a:extLst>
              <a:ext uri="{FF2B5EF4-FFF2-40B4-BE49-F238E27FC236}">
                <a16:creationId xmlns:a16="http://schemas.microsoft.com/office/drawing/2014/main" xmlns="" id="{5CA83721-E22A-4049-9315-2659BDA6FCD6}"/>
              </a:ext>
            </a:extLst>
          </p:cNvPr>
          <p:cNvSpPr>
            <a:spLocks noGrp="1"/>
          </p:cNvSpPr>
          <p:nvPr>
            <p:ph type="subTitle" idx="1"/>
          </p:nvPr>
        </p:nvSpPr>
        <p:spPr>
          <a:xfrm>
            <a:off x="3732023" y="99392"/>
            <a:ext cx="4688205" cy="1600200"/>
          </a:xfrm>
        </p:spPr>
        <p:txBody>
          <a:bodyPr spcFirstLastPara="1" vert="horz" wrap="square" lIns="68580" tIns="34290" rIns="68580" bIns="34290" rtlCol="0" anchor="b" anchorCtr="0">
            <a:normAutofit/>
          </a:bodyPr>
          <a:lstStyle/>
          <a:p>
            <a:pPr indent="-171450" algn="l">
              <a:buFont typeface="Arial" panose="020B0604020202020204" pitchFamily="34" charset="0"/>
              <a:buChar char="•"/>
            </a:pPr>
            <a:r>
              <a:rPr lang="en-US" sz="1800" dirty="0"/>
              <a:t>is a group of rare inherited autosomal recessive disorders characterized by a deficiency of one of the enzymes needed to make specific hormones. </a:t>
            </a:r>
          </a:p>
        </p:txBody>
      </p:sp>
      <p:sp>
        <p:nvSpPr>
          <p:cNvPr id="5" name="TextBox 4">
            <a:extLst>
              <a:ext uri="{FF2B5EF4-FFF2-40B4-BE49-F238E27FC236}">
                <a16:creationId xmlns:a16="http://schemas.microsoft.com/office/drawing/2014/main" xmlns="" id="{2A6766F9-159C-473B-A8E8-22959CCFC346}"/>
              </a:ext>
            </a:extLst>
          </p:cNvPr>
          <p:cNvSpPr txBox="1"/>
          <p:nvPr/>
        </p:nvSpPr>
        <p:spPr>
          <a:xfrm>
            <a:off x="3260035" y="1923145"/>
            <a:ext cx="5406887" cy="3220355"/>
          </a:xfrm>
          <a:prstGeom prst="rect">
            <a:avLst/>
          </a:prstGeom>
        </p:spPr>
        <p:txBody>
          <a:bodyPr vert="horz" lIns="68580" tIns="34290" rIns="68580" bIns="34290" rtlCol="0">
            <a:noAutofit/>
          </a:bodyPr>
          <a:lstStyle/>
          <a:p>
            <a:pPr indent="-171450" defTabSz="685800">
              <a:lnSpc>
                <a:spcPct val="90000"/>
              </a:lnSpc>
              <a:spcAft>
                <a:spcPts val="450"/>
              </a:spcAft>
              <a:buFont typeface="Arial" panose="020B0604020202020204" pitchFamily="34" charset="0"/>
              <a:buChar char="•"/>
            </a:pPr>
            <a:r>
              <a:rPr lang="en-US" sz="1800" dirty="0"/>
              <a:t>Normally, the adrenal glands are responsible for </a:t>
            </a:r>
            <a:r>
              <a:rPr lang="en-US" sz="1800" b="1" dirty="0"/>
              <a:t>producing three different hormones: 1</a:t>
            </a:r>
            <a:r>
              <a:rPr lang="en-US" sz="1800" b="1" u="sng" dirty="0"/>
              <a:t>. corticosteroids</a:t>
            </a:r>
            <a:r>
              <a:rPr lang="en-US" sz="1800" b="1" dirty="0"/>
              <a:t>, which gauge the body’s response to illness or injury; 2. </a:t>
            </a:r>
            <a:r>
              <a:rPr lang="en-US" sz="1800" b="1" u="sng" dirty="0"/>
              <a:t>mineralocorticoids</a:t>
            </a:r>
            <a:r>
              <a:rPr lang="en-US" sz="1800" b="1" dirty="0"/>
              <a:t>, which regulate salt and water levels; and 3. </a:t>
            </a:r>
            <a:r>
              <a:rPr lang="en-US" sz="1800" b="1" u="sng" dirty="0"/>
              <a:t>androgens,</a:t>
            </a:r>
            <a:r>
              <a:rPr lang="en-US" sz="1800" b="1" dirty="0"/>
              <a:t> which are male sex hormones.</a:t>
            </a:r>
          </a:p>
          <a:p>
            <a:pPr indent="-171450" defTabSz="685800">
              <a:lnSpc>
                <a:spcPct val="90000"/>
              </a:lnSpc>
              <a:spcAft>
                <a:spcPts val="450"/>
              </a:spcAft>
              <a:buFont typeface="Arial" panose="020B0604020202020204" pitchFamily="34" charset="0"/>
              <a:buChar char="•"/>
            </a:pPr>
            <a:r>
              <a:rPr lang="en-US" sz="1800" dirty="0"/>
              <a:t> An enzyme deficiency will make the body unable to produce one or more of these hormones, which in turn will result in the overproduction of another type of hormone precursor in order to compensate for the loss.</a:t>
            </a:r>
          </a:p>
        </p:txBody>
      </p:sp>
    </p:spTree>
    <p:extLst>
      <p:ext uri="{BB962C8B-B14F-4D97-AF65-F5344CB8AC3E}">
        <p14:creationId xmlns:p14="http://schemas.microsoft.com/office/powerpoint/2010/main" val="934520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C77957-630A-41E7-8E21-03C18255773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F8879D76-1BE6-4E81-A038-D36C9C597E4D}"/>
              </a:ext>
            </a:extLst>
          </p:cNvPr>
          <p:cNvPicPr>
            <a:picLocks noGrp="1" noChangeAspect="1"/>
          </p:cNvPicPr>
          <p:nvPr>
            <p:ph sz="quarter" idx="13"/>
          </p:nvPr>
        </p:nvPicPr>
        <p:blipFill>
          <a:blip r:embed="rId2"/>
          <a:stretch>
            <a:fillRect/>
          </a:stretch>
        </p:blipFill>
        <p:spPr>
          <a:xfrm>
            <a:off x="168813" y="147712"/>
            <a:ext cx="8975188" cy="4832252"/>
          </a:xfrm>
          <a:prstGeom prst="rect">
            <a:avLst/>
          </a:prstGeom>
        </p:spPr>
      </p:pic>
    </p:spTree>
    <p:extLst>
      <p:ext uri="{BB962C8B-B14F-4D97-AF65-F5344CB8AC3E}">
        <p14:creationId xmlns:p14="http://schemas.microsoft.com/office/powerpoint/2010/main" val="1604793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52D26ADF-5EB5-439F-8828-C8186E9D30CA}"/>
              </a:ext>
            </a:extLst>
          </p:cNvPr>
          <p:cNvPicPr>
            <a:picLocks noGrp="1" noChangeAspect="1"/>
          </p:cNvPicPr>
          <p:nvPr>
            <p:ph sz="quarter" idx="13"/>
          </p:nvPr>
        </p:nvPicPr>
        <p:blipFill>
          <a:blip r:embed="rId2"/>
          <a:stretch>
            <a:fillRect/>
          </a:stretch>
        </p:blipFill>
        <p:spPr>
          <a:xfrm>
            <a:off x="258418" y="129209"/>
            <a:ext cx="8637104" cy="4820479"/>
          </a:xfrm>
          <a:prstGeom prst="rect">
            <a:avLst/>
          </a:prstGeom>
        </p:spPr>
      </p:pic>
    </p:spTree>
    <p:extLst>
      <p:ext uri="{BB962C8B-B14F-4D97-AF65-F5344CB8AC3E}">
        <p14:creationId xmlns:p14="http://schemas.microsoft.com/office/powerpoint/2010/main" val="1106803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BAF21F0-427D-47B1-B855-EE9C12FD3DFC}"/>
              </a:ext>
            </a:extLst>
          </p:cNvPr>
          <p:cNvSpPr>
            <a:spLocks noGrp="1"/>
          </p:cNvSpPr>
          <p:nvPr>
            <p:ph idx="4294967295"/>
          </p:nvPr>
        </p:nvSpPr>
        <p:spPr>
          <a:xfrm>
            <a:off x="268357" y="337931"/>
            <a:ext cx="8182810" cy="4578729"/>
          </a:xfrm>
          <a:prstGeom prst="rect">
            <a:avLst/>
          </a:prstGeom>
        </p:spPr>
        <p:txBody>
          <a:bodyPr>
            <a:normAutofit/>
          </a:bodyPr>
          <a:lstStyle/>
          <a:p>
            <a:r>
              <a:rPr lang="en-US" sz="2100" dirty="0">
                <a:latin typeface="Trade Gothic Next Light" panose="020B0403040303020004" pitchFamily="34" charset="0"/>
              </a:rPr>
              <a:t>The most common cause of CAH is the absence of the enzyme 21-hydroxylase. Different mutations in the gene responsible for 21-hydroxylase result in different levels of the enzyme, producing a spectrum of effects. </a:t>
            </a:r>
          </a:p>
          <a:p>
            <a:r>
              <a:rPr lang="en-US" sz="2100" dirty="0">
                <a:latin typeface="Trade Gothic Next Light" panose="020B0403040303020004" pitchFamily="34" charset="0"/>
              </a:rPr>
              <a:t>CAH due to 21-hydroxylase deficiency is responsible for 95% of all cases of CAH and is broken down further </a:t>
            </a:r>
            <a:r>
              <a:rPr lang="en-US" sz="2100" b="1" dirty="0">
                <a:latin typeface="Trade Gothic Next Light" panose="020B0403040303020004" pitchFamily="34" charset="0"/>
              </a:rPr>
              <a:t>into two subcategories</a:t>
            </a:r>
            <a:r>
              <a:rPr lang="en-US" sz="2100" dirty="0">
                <a:latin typeface="Trade Gothic Next Light" panose="020B0403040303020004" pitchFamily="34" charset="0"/>
              </a:rPr>
              <a:t>:</a:t>
            </a:r>
          </a:p>
          <a:p>
            <a:r>
              <a:rPr lang="en-US" sz="2100" b="1" dirty="0">
                <a:latin typeface="Trade Gothic Next Light" panose="020B0403040303020004" pitchFamily="34" charset="0"/>
              </a:rPr>
              <a:t> Classical CAH</a:t>
            </a:r>
            <a:r>
              <a:rPr lang="en-US" sz="2100" dirty="0">
                <a:latin typeface="Trade Gothic Next Light" panose="020B0403040303020004" pitchFamily="34" charset="0"/>
              </a:rPr>
              <a:t> is by far the more severe form and can result in adrenal crisis and death if not detected and treated</a:t>
            </a:r>
            <a:r>
              <a:rPr lang="en-US" sz="2100" b="1" dirty="0">
                <a:solidFill>
                  <a:srgbClr val="7030A0"/>
                </a:solidFill>
                <a:latin typeface="Trade Gothic Next Light" panose="020B0403040303020004" pitchFamily="34" charset="0"/>
              </a:rPr>
              <a:t>, which can be sub-divided into the salt-losing form or the simple-virilizing form</a:t>
            </a:r>
            <a:r>
              <a:rPr lang="en-US" sz="2100" b="1" dirty="0">
                <a:latin typeface="Trade Gothic Next Light" panose="020B0403040303020004" pitchFamily="34" charset="0"/>
              </a:rPr>
              <a:t>.</a:t>
            </a:r>
          </a:p>
          <a:p>
            <a:r>
              <a:rPr lang="en-US" sz="2100" b="1" dirty="0">
                <a:latin typeface="Trade Gothic Next Light" panose="020B0403040303020004" pitchFamily="34" charset="0"/>
              </a:rPr>
              <a:t> Non-classical CAH </a:t>
            </a:r>
            <a:r>
              <a:rPr lang="en-US" sz="2100" dirty="0">
                <a:latin typeface="Trade Gothic Next Light" panose="020B0403040303020004" pitchFamily="34" charset="0"/>
              </a:rPr>
              <a:t>Non-classical CAH is milder, and may or may not present symptoms. </a:t>
            </a:r>
          </a:p>
        </p:txBody>
      </p:sp>
    </p:spTree>
    <p:extLst>
      <p:ext uri="{BB962C8B-B14F-4D97-AF65-F5344CB8AC3E}">
        <p14:creationId xmlns:p14="http://schemas.microsoft.com/office/powerpoint/2010/main" val="1890150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xmlns="" id="{B1981535-B5AA-4E0C-ACE5-925CC19B20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F97D060-AA7E-4411-BA62-28BD1EBD55D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ectangle 12">
            <a:extLst>
              <a:ext uri="{FF2B5EF4-FFF2-40B4-BE49-F238E27FC236}">
                <a16:creationId xmlns:a16="http://schemas.microsoft.com/office/drawing/2014/main" xmlns="" id="{47155C6E-91BF-431D-9052-685726DFE7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xmlns="" id="{929B92EA-70A3-4CD0-A35F-D144D7F0F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2">
            <a:extLst>
              <a:ext uri="{FF2B5EF4-FFF2-40B4-BE49-F238E27FC236}">
                <a16:creationId xmlns:a16="http://schemas.microsoft.com/office/drawing/2014/main" xmlns="" id="{18C65CB9-BD1C-4807-8125-EBDFEB2DAAB0}"/>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tretch>
            <a:fillRect/>
          </a:stretch>
        </p:blipFill>
        <p:spPr bwMode="auto">
          <a:xfrm>
            <a:off x="1016000" y="482600"/>
            <a:ext cx="7112000" cy="41783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4429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xmlns="" id="{B1981535-B5AA-4E0C-ACE5-925CC19B20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BF97D060-AA7E-4411-BA62-28BD1EBD55D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2">
            <a:extLst>
              <a:ext uri="{FF2B5EF4-FFF2-40B4-BE49-F238E27FC236}">
                <a16:creationId xmlns:a16="http://schemas.microsoft.com/office/drawing/2014/main" xmlns="" id="{2CBF85D5-E940-4BBB-8F8C-5A02CEDD56D0}"/>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tretch>
            <a:fillRect/>
          </a:stretch>
        </p:blipFill>
        <p:spPr bwMode="auto">
          <a:xfrm>
            <a:off x="284871" y="316523"/>
            <a:ext cx="8366760" cy="4389120"/>
          </a:xfrm>
          <a:prstGeom prst="roundRect">
            <a:avLst>
              <a:gd name="adj" fmla="val 5301"/>
            </a:avLst>
          </a:prstGeom>
          <a:noFill/>
          <a:ln w="19050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58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82A320-7F87-4DC9-AB9D-D4C43A39B3A9}"/>
              </a:ext>
            </a:extLst>
          </p:cNvPr>
          <p:cNvSpPr>
            <a:spLocks noGrp="1"/>
          </p:cNvSpPr>
          <p:nvPr>
            <p:ph type="title"/>
          </p:nvPr>
        </p:nvSpPr>
        <p:spPr>
          <a:xfrm>
            <a:off x="685332" y="129209"/>
            <a:ext cx="7773338" cy="1093304"/>
          </a:xfrm>
        </p:spPr>
        <p:txBody>
          <a:bodyPr>
            <a:noAutofit/>
          </a:bodyPr>
          <a:lstStyle/>
          <a:p>
            <a:r>
              <a:rPr lang="en-US" sz="3600" dirty="0">
                <a:solidFill>
                  <a:srgbClr val="333333"/>
                </a:solidFill>
                <a:latin typeface="Merriweather" panose="00000500000000000000" pitchFamily="2" charset="0"/>
              </a:rPr>
              <a:t>Signs &amp; Symptoms</a:t>
            </a:r>
            <a:br>
              <a:rPr lang="en-US" sz="3600" dirty="0">
                <a:solidFill>
                  <a:srgbClr val="333333"/>
                </a:solidFill>
                <a:latin typeface="Merriweather" panose="00000500000000000000" pitchFamily="2" charset="0"/>
              </a:rPr>
            </a:br>
            <a:endParaRPr lang="en-US" sz="3600" dirty="0"/>
          </a:p>
        </p:txBody>
      </p:sp>
      <p:sp>
        <p:nvSpPr>
          <p:cNvPr id="3" name="Content Placeholder 2">
            <a:extLst>
              <a:ext uri="{FF2B5EF4-FFF2-40B4-BE49-F238E27FC236}">
                <a16:creationId xmlns:a16="http://schemas.microsoft.com/office/drawing/2014/main" xmlns="" id="{8632981C-F4C8-4AC2-8240-55BEE2FF5D1C}"/>
              </a:ext>
            </a:extLst>
          </p:cNvPr>
          <p:cNvSpPr>
            <a:spLocks noGrp="1"/>
          </p:cNvSpPr>
          <p:nvPr>
            <p:ph idx="4294967295"/>
          </p:nvPr>
        </p:nvSpPr>
        <p:spPr>
          <a:xfrm>
            <a:off x="377688" y="874644"/>
            <a:ext cx="8080983" cy="4065104"/>
          </a:xfrm>
          <a:prstGeom prst="rect">
            <a:avLst/>
          </a:prstGeom>
        </p:spPr>
        <p:txBody>
          <a:bodyPr>
            <a:normAutofit/>
          </a:bodyPr>
          <a:lstStyle/>
          <a:p>
            <a:pPr algn="l"/>
            <a:r>
              <a:rPr lang="en-US" sz="1800" dirty="0">
                <a:solidFill>
                  <a:srgbClr val="333333"/>
                </a:solidFill>
                <a:latin typeface="Lato" panose="020F0502020204030203" pitchFamily="34" charset="0"/>
              </a:rPr>
              <a:t>Many individuals with CAH present with abnormally enlarged adrenal glands (hyperplastic </a:t>
            </a:r>
            <a:r>
              <a:rPr lang="en-US" sz="1800" dirty="0" err="1">
                <a:solidFill>
                  <a:srgbClr val="333333"/>
                </a:solidFill>
                <a:latin typeface="Lato" panose="020F0502020204030203" pitchFamily="34" charset="0"/>
              </a:rPr>
              <a:t>adrenomegaly</a:t>
            </a:r>
            <a:r>
              <a:rPr lang="en-US" sz="1800" dirty="0">
                <a:solidFill>
                  <a:srgbClr val="333333"/>
                </a:solidFill>
                <a:latin typeface="Lato" panose="020F0502020204030203" pitchFamily="34" charset="0"/>
              </a:rPr>
              <a:t>) that produce excessive amounts of androgens (male steroid hormones) leading to abnormal sexual development in females affected with the disease. </a:t>
            </a:r>
            <a:r>
              <a:rPr lang="en-US" sz="1800" b="1" dirty="0">
                <a:solidFill>
                  <a:srgbClr val="333333"/>
                </a:solidFill>
                <a:latin typeface="Lato" panose="020F0502020204030203" pitchFamily="34" charset="0"/>
              </a:rPr>
              <a:t>Females </a:t>
            </a:r>
            <a:r>
              <a:rPr lang="en-US" sz="1800" dirty="0">
                <a:solidFill>
                  <a:srgbClr val="333333"/>
                </a:solidFill>
                <a:latin typeface="Lato" panose="020F0502020204030203" pitchFamily="34" charset="0"/>
              </a:rPr>
              <a:t>with severe or classic virilizing CAH due to 21-hydroxylase deficiency will most likely have </a:t>
            </a:r>
            <a:r>
              <a:rPr lang="en-US" sz="1800" b="1" dirty="0">
                <a:solidFill>
                  <a:srgbClr val="333333"/>
                </a:solidFill>
                <a:latin typeface="Lato" panose="020F0502020204030203" pitchFamily="34" charset="0"/>
              </a:rPr>
              <a:t>ambiguous or atypical external genitalia (masculinization or virilization</a:t>
            </a:r>
            <a:r>
              <a:rPr lang="en-US" sz="1800" dirty="0">
                <a:solidFill>
                  <a:srgbClr val="333333"/>
                </a:solidFill>
                <a:latin typeface="Lato" panose="020F0502020204030203" pitchFamily="34" charset="0"/>
              </a:rPr>
              <a:t>), although they are genetically female and will have normal internal reproductive organs. </a:t>
            </a:r>
          </a:p>
          <a:p>
            <a:pPr algn="l"/>
            <a:r>
              <a:rPr lang="en-US" sz="1800" dirty="0">
                <a:solidFill>
                  <a:srgbClr val="333333"/>
                </a:solidFill>
                <a:latin typeface="Lato" panose="020F0502020204030203" pitchFamily="34" charset="0"/>
              </a:rPr>
              <a:t>Males with this type of CAH will not have ambiguous genitalia.</a:t>
            </a:r>
          </a:p>
          <a:p>
            <a:pPr algn="l"/>
            <a:r>
              <a:rPr lang="en-US" sz="1800" b="1" dirty="0">
                <a:solidFill>
                  <a:srgbClr val="333333"/>
                </a:solidFill>
                <a:latin typeface="Lato" panose="020F0502020204030203" pitchFamily="34" charset="0"/>
              </a:rPr>
              <a:t> Both genders can experience other symptoms such as early onset of puberty, fast body growth, and premature completion of growth leading to short stature, if they are not diagnosed and treated in early life.</a:t>
            </a:r>
          </a:p>
          <a:p>
            <a:endParaRPr lang="en-US" sz="1800" dirty="0"/>
          </a:p>
        </p:txBody>
      </p:sp>
    </p:spTree>
    <p:extLst>
      <p:ext uri="{BB962C8B-B14F-4D97-AF65-F5344CB8AC3E}">
        <p14:creationId xmlns:p14="http://schemas.microsoft.com/office/powerpoint/2010/main" val="3730608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28419E-DEF2-4AAB-A5D9-AC110C346A0D}"/>
              </a:ext>
            </a:extLst>
          </p:cNvPr>
          <p:cNvSpPr>
            <a:spLocks noGrp="1"/>
          </p:cNvSpPr>
          <p:nvPr>
            <p:ph type="title"/>
          </p:nvPr>
        </p:nvSpPr>
        <p:spPr>
          <a:xfrm>
            <a:off x="685332" y="1"/>
            <a:ext cx="7773338" cy="894521"/>
          </a:xfrm>
        </p:spPr>
        <p:txBody>
          <a:bodyPr>
            <a:normAutofit/>
          </a:bodyPr>
          <a:lstStyle/>
          <a:p>
            <a:r>
              <a:rPr lang="en-US" sz="3600" dirty="0">
                <a:latin typeface="+mn-lt"/>
              </a:rPr>
              <a:t>The salt-losing form</a:t>
            </a:r>
          </a:p>
        </p:txBody>
      </p:sp>
      <p:sp>
        <p:nvSpPr>
          <p:cNvPr id="4" name="Content Placeholder 2">
            <a:extLst>
              <a:ext uri="{FF2B5EF4-FFF2-40B4-BE49-F238E27FC236}">
                <a16:creationId xmlns:a16="http://schemas.microsoft.com/office/drawing/2014/main" xmlns="" id="{FF58EEBD-4F11-4FAF-8F60-15BE57C08EBB}"/>
              </a:ext>
            </a:extLst>
          </p:cNvPr>
          <p:cNvSpPr>
            <a:spLocks noGrp="1"/>
          </p:cNvSpPr>
          <p:nvPr>
            <p:ph idx="4294967295"/>
          </p:nvPr>
        </p:nvSpPr>
        <p:spPr>
          <a:xfrm>
            <a:off x="238539" y="904461"/>
            <a:ext cx="8219661" cy="4035286"/>
          </a:xfrm>
          <a:prstGeom prst="rect">
            <a:avLst/>
          </a:prstGeom>
        </p:spPr>
        <p:txBody>
          <a:bodyPr>
            <a:noAutofit/>
          </a:bodyPr>
          <a:lstStyle/>
          <a:p>
            <a:r>
              <a:rPr lang="en-US" sz="1800" dirty="0">
                <a:solidFill>
                  <a:srgbClr val="333333"/>
                </a:solidFill>
                <a:latin typeface="Lato" panose="020F0502020204030203" pitchFamily="34" charset="0"/>
              </a:rPr>
              <a:t>About 75% of people with classical CAH due to 21-hydroxylase deficiency also have a </a:t>
            </a:r>
            <a:r>
              <a:rPr lang="en-US" sz="1800" b="1" dirty="0">
                <a:solidFill>
                  <a:srgbClr val="333333"/>
                </a:solidFill>
                <a:latin typeface="Lato" panose="020F0502020204030203" pitchFamily="34" charset="0"/>
              </a:rPr>
              <a:t>deficiency of the hormone aldosterone</a:t>
            </a:r>
            <a:r>
              <a:rPr lang="en-US" sz="1800" dirty="0">
                <a:solidFill>
                  <a:srgbClr val="333333"/>
                </a:solidFill>
                <a:latin typeface="Lato" panose="020F0502020204030203" pitchFamily="34" charset="0"/>
              </a:rPr>
              <a:t>, leading to the inability to retain salt and water (salt wasting).</a:t>
            </a:r>
          </a:p>
          <a:p>
            <a:r>
              <a:rPr lang="en-US" sz="1800" dirty="0">
                <a:solidFill>
                  <a:srgbClr val="333333"/>
                </a:solidFill>
                <a:latin typeface="Lato" panose="020F0502020204030203" pitchFamily="34" charset="0"/>
              </a:rPr>
              <a:t> This results in</a:t>
            </a:r>
          </a:p>
          <a:p>
            <a:pPr marL="342900" indent="-342900">
              <a:buFont typeface="+mj-lt"/>
              <a:buAutoNum type="arabicPeriod"/>
            </a:pPr>
            <a:r>
              <a:rPr lang="en-US" sz="1800" dirty="0">
                <a:solidFill>
                  <a:srgbClr val="333333"/>
                </a:solidFill>
                <a:latin typeface="Lato" panose="020F0502020204030203" pitchFamily="34" charset="0"/>
              </a:rPr>
              <a:t>Excessive loss of water (dehydration)</a:t>
            </a:r>
          </a:p>
          <a:p>
            <a:pPr marL="342900" indent="-342900">
              <a:buFont typeface="+mj-lt"/>
              <a:buAutoNum type="arabicPeriod"/>
            </a:pPr>
            <a:r>
              <a:rPr lang="en-US" sz="1800" dirty="0">
                <a:solidFill>
                  <a:srgbClr val="333333"/>
                </a:solidFill>
                <a:latin typeface="Lato" panose="020F0502020204030203" pitchFamily="34" charset="0"/>
              </a:rPr>
              <a:t> Low circulating blood volume (hypovolemia), and abnormally low blood pressure (hypotension and shock).</a:t>
            </a:r>
          </a:p>
          <a:p>
            <a:r>
              <a:rPr lang="en-US" sz="1800" dirty="0">
                <a:solidFill>
                  <a:srgbClr val="333333"/>
                </a:solidFill>
                <a:latin typeface="Lato" panose="020F0502020204030203" pitchFamily="34" charset="0"/>
              </a:rPr>
              <a:t>Without treatment, this severe form of CAH can lead to </a:t>
            </a:r>
            <a:r>
              <a:rPr lang="en-US" sz="1800" b="1" dirty="0">
                <a:solidFill>
                  <a:srgbClr val="333333"/>
                </a:solidFill>
                <a:latin typeface="Lato" panose="020F0502020204030203" pitchFamily="34" charset="0"/>
              </a:rPr>
              <a:t>profound weakness, vomiting, diarrhea, and circulatory collapse due to adrenal crisis.  </a:t>
            </a:r>
            <a:endParaRPr lang="en-US" sz="1800" b="1" dirty="0"/>
          </a:p>
        </p:txBody>
      </p:sp>
    </p:spTree>
    <p:extLst>
      <p:ext uri="{BB962C8B-B14F-4D97-AF65-F5344CB8AC3E}">
        <p14:creationId xmlns:p14="http://schemas.microsoft.com/office/powerpoint/2010/main" val="2584059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4E64E8-2E4B-452D-9D4D-6F2A7AF6B702}"/>
              </a:ext>
            </a:extLst>
          </p:cNvPr>
          <p:cNvSpPr>
            <a:spLocks noGrp="1"/>
          </p:cNvSpPr>
          <p:nvPr>
            <p:ph type="title"/>
          </p:nvPr>
        </p:nvSpPr>
        <p:spPr/>
        <p:txBody>
          <a:bodyPr>
            <a:normAutofit fontScale="90000"/>
          </a:bodyPr>
          <a:lstStyle/>
          <a:p>
            <a:r>
              <a:rPr lang="en-US" sz="4050" dirty="0">
                <a:latin typeface="Aharoni" panose="02010803020104030203" pitchFamily="2" charset="-79"/>
                <a:cs typeface="Aharoni" panose="02010803020104030203" pitchFamily="2" charset="-79"/>
              </a:rPr>
              <a:t>The simple-virilizing form.</a:t>
            </a:r>
            <a:br>
              <a:rPr lang="en-US" sz="4050" dirty="0">
                <a:latin typeface="Aharoni" panose="02010803020104030203" pitchFamily="2" charset="-79"/>
                <a:cs typeface="Aharoni" panose="02010803020104030203" pitchFamily="2" charset="-79"/>
              </a:rPr>
            </a:br>
            <a:endParaRPr lang="en-US" sz="405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xmlns="" id="{BA1B1C7C-7428-4513-8FB8-710B4BC3A5DA}"/>
              </a:ext>
            </a:extLst>
          </p:cNvPr>
          <p:cNvSpPr>
            <a:spLocks noGrp="1"/>
          </p:cNvSpPr>
          <p:nvPr>
            <p:ph idx="4294967295"/>
          </p:nvPr>
        </p:nvSpPr>
        <p:spPr>
          <a:xfrm>
            <a:off x="685331" y="1331844"/>
            <a:ext cx="7773339" cy="3011557"/>
          </a:xfrm>
          <a:prstGeom prst="rect">
            <a:avLst/>
          </a:prstGeom>
        </p:spPr>
        <p:txBody>
          <a:bodyPr>
            <a:noAutofit/>
          </a:bodyPr>
          <a:lstStyle/>
          <a:p>
            <a:r>
              <a:rPr lang="en-US" sz="2400" dirty="0">
                <a:solidFill>
                  <a:srgbClr val="333333"/>
                </a:solidFill>
                <a:latin typeface="Lato" panose="020F0502020204030203" pitchFamily="34" charset="0"/>
              </a:rPr>
              <a:t>The remaining 25% are referred to as simple-</a:t>
            </a:r>
            <a:r>
              <a:rPr lang="en-US" sz="2400" dirty="0" err="1">
                <a:solidFill>
                  <a:srgbClr val="333333"/>
                </a:solidFill>
                <a:latin typeface="Lato" panose="020F0502020204030203" pitchFamily="34" charset="0"/>
              </a:rPr>
              <a:t>virilizers</a:t>
            </a:r>
            <a:r>
              <a:rPr lang="en-US" sz="2400" dirty="0">
                <a:solidFill>
                  <a:srgbClr val="333333"/>
                </a:solidFill>
                <a:latin typeface="Lato" panose="020F0502020204030203" pitchFamily="34" charset="0"/>
              </a:rPr>
              <a:t> and do not have a problem regulating salt and water levels.</a:t>
            </a:r>
          </a:p>
          <a:p>
            <a:r>
              <a:rPr lang="en-US" sz="2400" dirty="0">
                <a:solidFill>
                  <a:srgbClr val="333333"/>
                </a:solidFill>
                <a:latin typeface="Lato" panose="020F0502020204030203" pitchFamily="34" charset="0"/>
              </a:rPr>
              <a:t> Fortunately in the united states, and in many other developed countries, there is universal newborn screening for CAH due to 21-hydroxylase deficiency, and the vast majority of children are diagnosed and treated early to avoid these complications.</a:t>
            </a:r>
            <a:endParaRPr lang="en-US" sz="2400" dirty="0"/>
          </a:p>
        </p:txBody>
      </p:sp>
    </p:spTree>
    <p:extLst>
      <p:ext uri="{BB962C8B-B14F-4D97-AF65-F5344CB8AC3E}">
        <p14:creationId xmlns:p14="http://schemas.microsoft.com/office/powerpoint/2010/main" val="2486835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D9EA7-07A8-49F0-B6CD-6C604FA8A271}"/>
              </a:ext>
            </a:extLst>
          </p:cNvPr>
          <p:cNvSpPr>
            <a:spLocks noGrp="1"/>
          </p:cNvSpPr>
          <p:nvPr>
            <p:ph type="title"/>
          </p:nvPr>
        </p:nvSpPr>
        <p:spPr>
          <a:xfrm>
            <a:off x="526306" y="139148"/>
            <a:ext cx="7773338" cy="924340"/>
          </a:xfrm>
        </p:spPr>
        <p:txBody>
          <a:bodyPr>
            <a:normAutofit/>
          </a:bodyPr>
          <a:lstStyle/>
          <a:p>
            <a:r>
              <a:rPr lang="en-US" sz="3600" dirty="0">
                <a:solidFill>
                  <a:srgbClr val="333333"/>
                </a:solidFill>
                <a:latin typeface="Trade Gothic Next Light" panose="020B0604020202020204" pitchFamily="34" charset="0"/>
              </a:rPr>
              <a:t>Non-classical CAH</a:t>
            </a:r>
            <a:endParaRPr lang="en-US" sz="3600" dirty="0">
              <a:latin typeface="Trade Gothic Next Light" panose="020B0604020202020204" pitchFamily="34" charset="0"/>
            </a:endParaRPr>
          </a:p>
        </p:txBody>
      </p:sp>
      <p:sp>
        <p:nvSpPr>
          <p:cNvPr id="3" name="Content Placeholder 2">
            <a:extLst>
              <a:ext uri="{FF2B5EF4-FFF2-40B4-BE49-F238E27FC236}">
                <a16:creationId xmlns:a16="http://schemas.microsoft.com/office/drawing/2014/main" xmlns="" id="{206C4FA7-FD5B-450E-A052-2996545399BE}"/>
              </a:ext>
            </a:extLst>
          </p:cNvPr>
          <p:cNvSpPr>
            <a:spLocks noGrp="1"/>
          </p:cNvSpPr>
          <p:nvPr>
            <p:ph idx="4294967295"/>
          </p:nvPr>
        </p:nvSpPr>
        <p:spPr>
          <a:xfrm>
            <a:off x="278295" y="1063488"/>
            <a:ext cx="8547652" cy="3756990"/>
          </a:xfrm>
          <a:prstGeom prst="rect">
            <a:avLst/>
          </a:prstGeom>
        </p:spPr>
        <p:txBody>
          <a:bodyPr>
            <a:noAutofit/>
          </a:bodyPr>
          <a:lstStyle/>
          <a:p>
            <a:r>
              <a:rPr lang="en-US" sz="2100" dirty="0">
                <a:solidFill>
                  <a:srgbClr val="333333"/>
                </a:solidFill>
                <a:latin typeface="Lato" panose="020F0502020204030203" pitchFamily="34" charset="0"/>
              </a:rPr>
              <a:t>The mild form of 21-hydroxylase deficiency (non-classical CAH) is not life-threatening and is due to a more common genetic mutation. This mild </a:t>
            </a:r>
            <a:r>
              <a:rPr lang="en-US" sz="2100" dirty="0" err="1">
                <a:solidFill>
                  <a:srgbClr val="333333"/>
                </a:solidFill>
                <a:latin typeface="Lato" panose="020F0502020204030203" pitchFamily="34" charset="0"/>
              </a:rPr>
              <a:t>form,and</a:t>
            </a:r>
            <a:r>
              <a:rPr lang="en-US" sz="2100" dirty="0">
                <a:solidFill>
                  <a:srgbClr val="333333"/>
                </a:solidFill>
                <a:latin typeface="Lato" panose="020F0502020204030203" pitchFamily="34" charset="0"/>
              </a:rPr>
              <a:t> it seldom requires early treatment</a:t>
            </a:r>
            <a:r>
              <a:rPr lang="en-US" sz="2100" dirty="0">
                <a:latin typeface="Trade Gothic Next Cond Hv" panose="020B0604020202020204" pitchFamily="34" charset="0"/>
              </a:rPr>
              <a:t>. Symptoms in later childhood may include premature body hair or acne development. In adolescent females, the most common problems include excessive facial or body hair, menstrual irregularities, and pustular acne</a:t>
            </a:r>
            <a:r>
              <a:rPr lang="en-US" sz="2100" dirty="0">
                <a:solidFill>
                  <a:srgbClr val="333333"/>
                </a:solidFill>
                <a:latin typeface="Trade Gothic Next Cond Hv" panose="020B0604020202020204" pitchFamily="34" charset="0"/>
              </a:rPr>
              <a:t>.</a:t>
            </a:r>
          </a:p>
          <a:p>
            <a:r>
              <a:rPr lang="en-US" sz="2100" dirty="0">
                <a:solidFill>
                  <a:srgbClr val="333333"/>
                </a:solidFill>
                <a:latin typeface="Lato" panose="020F0502020204030203" pitchFamily="34" charset="0"/>
              </a:rPr>
              <a:t> Both genders have normal genitals. A small proportion of the non-classic CAH population has sub-fertility. </a:t>
            </a:r>
            <a:endParaRPr lang="en-US" sz="2100" dirty="0"/>
          </a:p>
        </p:txBody>
      </p:sp>
    </p:spTree>
    <p:extLst>
      <p:ext uri="{BB962C8B-B14F-4D97-AF65-F5344CB8AC3E}">
        <p14:creationId xmlns:p14="http://schemas.microsoft.com/office/powerpoint/2010/main" val="1140800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flipH="1">
            <a:off x="2133600" y="438150"/>
            <a:ext cx="5136998" cy="638375"/>
          </a:xfrm>
        </p:spPr>
        <p:txBody>
          <a:bodyPr/>
          <a:lstStyle/>
          <a:p>
            <a:r>
              <a:rPr lang="en-US" dirty="0"/>
              <a:t>What causes hirsutism?</a:t>
            </a:r>
          </a:p>
        </p:txBody>
      </p:sp>
      <p:sp>
        <p:nvSpPr>
          <p:cNvPr id="6" name="عنوان فرعي 5"/>
          <p:cNvSpPr>
            <a:spLocks noGrp="1"/>
          </p:cNvSpPr>
          <p:nvPr>
            <p:ph type="subTitle" idx="1"/>
          </p:nvPr>
        </p:nvSpPr>
        <p:spPr>
          <a:xfrm flipH="1">
            <a:off x="959090" y="1123950"/>
            <a:ext cx="6965710" cy="3200400"/>
          </a:xfrm>
        </p:spPr>
        <p:txBody>
          <a:bodyPr/>
          <a:lstStyle/>
          <a:p>
            <a:pPr>
              <a:buFont typeface="Wingdings" pitchFamily="2" charset="2"/>
              <a:buChar char="v"/>
            </a:pPr>
            <a:r>
              <a:rPr lang="en-US" b="1" dirty="0"/>
              <a:t>Hirsutism is </a:t>
            </a:r>
            <a:r>
              <a:rPr lang="en-US" b="1" dirty="0" smtClean="0"/>
              <a:t>either due to increase of the androgen hormones or to the high </a:t>
            </a:r>
            <a:r>
              <a:rPr lang="en-US" b="1" dirty="0"/>
              <a:t>sensitivity of the hair follicle to </a:t>
            </a:r>
            <a:r>
              <a:rPr lang="en-US" b="1" dirty="0" smtClean="0"/>
              <a:t>androgens </a:t>
            </a:r>
            <a:r>
              <a:rPr lang="en-US" b="1" dirty="0" smtClean="0">
                <a:solidFill>
                  <a:srgbClr val="FF0000"/>
                </a:solidFill>
              </a:rPr>
              <a:t>“idiopathic hirsutism” </a:t>
            </a:r>
            <a:r>
              <a:rPr lang="en-US" b="1" dirty="0" smtClean="0"/>
              <a:t>.</a:t>
            </a:r>
          </a:p>
          <a:p>
            <a:pPr>
              <a:buFont typeface="Wingdings" pitchFamily="2" charset="2"/>
              <a:buChar char="v"/>
            </a:pPr>
            <a:endParaRPr lang="en-US" b="1" dirty="0" smtClean="0"/>
          </a:p>
          <a:p>
            <a:pPr>
              <a:buFont typeface="Wingdings" pitchFamily="2" charset="2"/>
              <a:buChar char="v"/>
            </a:pPr>
            <a:r>
              <a:rPr lang="en-US" b="1" dirty="0" smtClean="0"/>
              <a:t>The androgens hormones that may increased :-</a:t>
            </a:r>
          </a:p>
          <a:p>
            <a:pPr marL="114300" indent="0"/>
            <a:r>
              <a:rPr lang="en-US" b="1" dirty="0" smtClean="0"/>
              <a:t>       1- androgen : “ovarian or adrenal origin”.</a:t>
            </a:r>
          </a:p>
          <a:p>
            <a:pPr marL="114300" indent="0"/>
            <a:r>
              <a:rPr lang="en-US" b="1" dirty="0"/>
              <a:t>       </a:t>
            </a:r>
            <a:r>
              <a:rPr lang="en-US" b="1" dirty="0" smtClean="0"/>
              <a:t>2- Testosterone : </a:t>
            </a:r>
            <a:r>
              <a:rPr lang="en-US" b="1" dirty="0"/>
              <a:t>“mostly ovarian </a:t>
            </a:r>
            <a:r>
              <a:rPr lang="en-US" b="1" dirty="0" smtClean="0"/>
              <a:t>origin”.</a:t>
            </a:r>
          </a:p>
          <a:p>
            <a:pPr marL="114300" indent="0"/>
            <a:r>
              <a:rPr lang="en-US" b="1" dirty="0"/>
              <a:t> </a:t>
            </a:r>
            <a:r>
              <a:rPr lang="en-US" b="1" dirty="0" smtClean="0"/>
              <a:t>      </a:t>
            </a:r>
            <a:r>
              <a:rPr lang="en-US" b="1" dirty="0"/>
              <a:t>3- </a:t>
            </a:r>
            <a:r>
              <a:rPr lang="en-US" b="1" dirty="0" err="1"/>
              <a:t>Dehydroepiandrosterone</a:t>
            </a:r>
            <a:r>
              <a:rPr lang="en-US" b="1" dirty="0"/>
              <a:t> sulfate (DHEAS</a:t>
            </a:r>
            <a:r>
              <a:rPr lang="en-US" b="1" dirty="0" smtClean="0"/>
              <a:t>) : “adrenal origin”.</a:t>
            </a:r>
          </a:p>
          <a:p>
            <a:pPr marL="114300" indent="0"/>
            <a:r>
              <a:rPr lang="en-US" b="1" dirty="0"/>
              <a:t>       4- </a:t>
            </a:r>
            <a:r>
              <a:rPr lang="en-US" b="1" dirty="0" err="1" smtClean="0"/>
              <a:t>Androstenedione</a:t>
            </a:r>
            <a:r>
              <a:rPr lang="en-US" b="1" dirty="0"/>
              <a:t> :- “adrenal or ovarian </a:t>
            </a:r>
            <a:r>
              <a:rPr lang="en-US" b="1" dirty="0" smtClean="0"/>
              <a:t>origin”.</a:t>
            </a:r>
          </a:p>
          <a:p>
            <a:pPr marL="114300" indent="0"/>
            <a:endParaRPr lang="en-US" b="1" dirty="0" smtClean="0"/>
          </a:p>
          <a:p>
            <a:pPr marL="400050" indent="-285750">
              <a:buFont typeface="Wingdings" pitchFamily="2" charset="2"/>
              <a:buChar char="v"/>
            </a:pPr>
            <a:r>
              <a:rPr lang="en-US" b="1" dirty="0" smtClean="0"/>
              <a:t>We should rule </a:t>
            </a:r>
            <a:r>
              <a:rPr lang="en-US" b="1" dirty="0"/>
              <a:t>out </a:t>
            </a:r>
            <a:r>
              <a:rPr lang="en-US" b="1" dirty="0" smtClean="0"/>
              <a:t>the </a:t>
            </a:r>
            <a:r>
              <a:rPr lang="en-US" b="1" dirty="0"/>
              <a:t>exogenous intake of </a:t>
            </a:r>
            <a:r>
              <a:rPr lang="en-US" b="1" dirty="0" smtClean="0"/>
              <a:t>androgens which can cause hirsutism and acne . </a:t>
            </a:r>
          </a:p>
          <a:p>
            <a:pPr marL="114300" indent="0"/>
            <a:endParaRPr lang="ar-SA" dirty="0"/>
          </a:p>
        </p:txBody>
      </p:sp>
    </p:spTree>
    <p:extLst>
      <p:ext uri="{BB962C8B-B14F-4D97-AF65-F5344CB8AC3E}">
        <p14:creationId xmlns:p14="http://schemas.microsoft.com/office/powerpoint/2010/main" val="1465526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1DCFBB-36E9-4438-8039-64D26668588D}"/>
              </a:ext>
            </a:extLst>
          </p:cNvPr>
          <p:cNvSpPr>
            <a:spLocks noGrp="1"/>
          </p:cNvSpPr>
          <p:nvPr>
            <p:ph type="title"/>
          </p:nvPr>
        </p:nvSpPr>
        <p:spPr>
          <a:xfrm>
            <a:off x="685332" y="417444"/>
            <a:ext cx="7773338" cy="487018"/>
          </a:xfrm>
        </p:spPr>
        <p:txBody>
          <a:bodyPr>
            <a:noAutofit/>
          </a:bodyPr>
          <a:lstStyle/>
          <a:p>
            <a:r>
              <a:rPr lang="en-US" sz="3600" dirty="0">
                <a:solidFill>
                  <a:srgbClr val="333333"/>
                </a:solidFill>
                <a:latin typeface="Merriweather" panose="00000500000000000000" pitchFamily="2" charset="0"/>
              </a:rPr>
              <a:t>Diagnosis</a:t>
            </a:r>
            <a:br>
              <a:rPr lang="en-US" sz="3600" dirty="0">
                <a:solidFill>
                  <a:srgbClr val="333333"/>
                </a:solidFill>
                <a:latin typeface="Merriweather" panose="00000500000000000000" pitchFamily="2" charset="0"/>
              </a:rPr>
            </a:br>
            <a:endParaRPr lang="en-US" sz="3600" dirty="0"/>
          </a:p>
        </p:txBody>
      </p:sp>
      <p:sp>
        <p:nvSpPr>
          <p:cNvPr id="3" name="Content Placeholder 2">
            <a:extLst>
              <a:ext uri="{FF2B5EF4-FFF2-40B4-BE49-F238E27FC236}">
                <a16:creationId xmlns:a16="http://schemas.microsoft.com/office/drawing/2014/main" xmlns="" id="{E1D72D5A-67B8-404C-B9FE-7E40F4F7CD46}"/>
              </a:ext>
            </a:extLst>
          </p:cNvPr>
          <p:cNvSpPr>
            <a:spLocks noGrp="1"/>
          </p:cNvSpPr>
          <p:nvPr>
            <p:ph idx="4294967295"/>
          </p:nvPr>
        </p:nvSpPr>
        <p:spPr>
          <a:xfrm>
            <a:off x="228600" y="854765"/>
            <a:ext cx="8706678" cy="4075043"/>
          </a:xfrm>
          <a:prstGeom prst="rect">
            <a:avLst/>
          </a:prstGeom>
        </p:spPr>
        <p:txBody>
          <a:bodyPr>
            <a:normAutofit/>
          </a:bodyPr>
          <a:lstStyle/>
          <a:p>
            <a:pPr algn="l"/>
            <a:r>
              <a:rPr lang="en-US" b="0" i="0" cap="none" dirty="0">
                <a:solidFill>
                  <a:srgbClr val="333333"/>
                </a:solidFill>
                <a:effectLst/>
                <a:latin typeface="Lato" panose="020F0502020204030203" pitchFamily="34" charset="0"/>
              </a:rPr>
              <a:t>All newborns in the united states are screened for classic 21-hydroxylase deficiency. Non-classic CAH is frequently not detected in the newborn test and therefore, may not be diagnosed until childhood or early adulthood when the patient first starts showing symptoms.</a:t>
            </a:r>
          </a:p>
          <a:p>
            <a:pPr algn="l"/>
            <a:r>
              <a:rPr lang="en-US" b="0" i="0" cap="none" dirty="0">
                <a:solidFill>
                  <a:srgbClr val="333333"/>
                </a:solidFill>
                <a:effectLst/>
                <a:latin typeface="Lato" panose="020F0502020204030203" pitchFamily="34" charset="0"/>
              </a:rPr>
              <a:t> </a:t>
            </a:r>
            <a:r>
              <a:rPr lang="en-US" b="0" i="0" cap="none" dirty="0">
                <a:effectLst/>
                <a:latin typeface="Trade Gothic Next Heavy" panose="020B0903040303020004" pitchFamily="34" charset="0"/>
              </a:rPr>
              <a:t>Genetic testing </a:t>
            </a:r>
            <a:r>
              <a:rPr lang="en-US" b="0" i="0" cap="none" dirty="0">
                <a:solidFill>
                  <a:srgbClr val="333333"/>
                </a:solidFill>
                <a:effectLst/>
                <a:latin typeface="Lato" panose="020F0502020204030203" pitchFamily="34" charset="0"/>
              </a:rPr>
              <a:t>for the gene mutations associated with the various forms of CAH is available, but is most often performed when pre-pregnancy genetic counseling is indicated, after an endocrinologist confirms the diagnosis through blood hormone tests, or if results of hormone tests are not definitive.</a:t>
            </a:r>
          </a:p>
          <a:p>
            <a:pPr algn="l"/>
            <a:r>
              <a:rPr lang="en-US" b="1" i="0" cap="none" dirty="0">
                <a:solidFill>
                  <a:srgbClr val="333333"/>
                </a:solidFill>
                <a:effectLst/>
                <a:latin typeface="Lato" panose="020F0502020204030203" pitchFamily="34" charset="0"/>
              </a:rPr>
              <a:t>Prenatal diagnosis </a:t>
            </a:r>
            <a:r>
              <a:rPr lang="en-US" b="0" i="0" cap="none" dirty="0">
                <a:solidFill>
                  <a:srgbClr val="333333"/>
                </a:solidFill>
                <a:effectLst/>
                <a:latin typeface="Lato" panose="020F0502020204030203" pitchFamily="34" charset="0"/>
              </a:rPr>
              <a:t>is available for couples at risk for having a child affected with CAH using </a:t>
            </a:r>
            <a:r>
              <a:rPr lang="en-US" b="1" i="0" cap="none" dirty="0">
                <a:solidFill>
                  <a:srgbClr val="333333"/>
                </a:solidFill>
                <a:effectLst/>
                <a:latin typeface="Lato" panose="020F0502020204030203" pitchFamily="34" charset="0"/>
              </a:rPr>
              <a:t>first trimester chorionic villus sampling and testing the fetal DNA </a:t>
            </a:r>
            <a:r>
              <a:rPr lang="en-US" b="0" i="0" cap="none" dirty="0">
                <a:solidFill>
                  <a:srgbClr val="333333"/>
                </a:solidFill>
                <a:effectLst/>
                <a:latin typeface="Lato" panose="020F0502020204030203" pitchFamily="34" charset="0"/>
              </a:rPr>
              <a:t>for a particular CAH gene mutation known to occur in the family.</a:t>
            </a:r>
          </a:p>
          <a:p>
            <a:pPr algn="l"/>
            <a:r>
              <a:rPr lang="en-US" b="0" i="0" cap="none" dirty="0">
                <a:solidFill>
                  <a:srgbClr val="333333"/>
                </a:solidFill>
                <a:effectLst/>
                <a:latin typeface="Lato" panose="020F0502020204030203" pitchFamily="34" charset="0"/>
              </a:rPr>
              <a:t> Non-invasive determination of sex can be accomplished through testing fetal DNA in the mother’s blood. Non-invasive prenatal testing for mutations in </a:t>
            </a:r>
            <a:r>
              <a:rPr lang="en-US" b="0" i="1" cap="none" dirty="0">
                <a:solidFill>
                  <a:srgbClr val="333333"/>
                </a:solidFill>
                <a:effectLst/>
                <a:latin typeface="Lato" panose="020F0502020204030203" pitchFamily="34" charset="0"/>
              </a:rPr>
              <a:t>CYP21A2</a:t>
            </a:r>
            <a:r>
              <a:rPr lang="en-US" b="0" i="0" cap="none" dirty="0">
                <a:solidFill>
                  <a:srgbClr val="333333"/>
                </a:solidFill>
                <a:effectLst/>
                <a:latin typeface="Lato" panose="020F0502020204030203" pitchFamily="34" charset="0"/>
              </a:rPr>
              <a:t> (the gene causing this disorder) is not generally available at present.</a:t>
            </a:r>
          </a:p>
          <a:p>
            <a:endParaRPr lang="en-US" cap="none" dirty="0"/>
          </a:p>
        </p:txBody>
      </p:sp>
    </p:spTree>
    <p:extLst>
      <p:ext uri="{BB962C8B-B14F-4D97-AF65-F5344CB8AC3E}">
        <p14:creationId xmlns:p14="http://schemas.microsoft.com/office/powerpoint/2010/main" val="3661024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D9645-CD05-4C46-B9A0-F38804FA240F}"/>
              </a:ext>
            </a:extLst>
          </p:cNvPr>
          <p:cNvSpPr>
            <a:spLocks noGrp="1"/>
          </p:cNvSpPr>
          <p:nvPr>
            <p:ph type="title"/>
          </p:nvPr>
        </p:nvSpPr>
        <p:spPr>
          <a:xfrm>
            <a:off x="685332" y="1"/>
            <a:ext cx="7773338" cy="1013791"/>
          </a:xfrm>
        </p:spPr>
        <p:txBody>
          <a:bodyPr>
            <a:normAutofit/>
          </a:bodyPr>
          <a:lstStyle/>
          <a:p>
            <a:r>
              <a:rPr lang="en-US" sz="3600" dirty="0">
                <a:solidFill>
                  <a:srgbClr val="333333"/>
                </a:solidFill>
                <a:latin typeface="Lato" panose="020F0502020204030203" pitchFamily="34" charset="0"/>
              </a:rPr>
              <a:t>Clinical evaluation</a:t>
            </a:r>
            <a:endParaRPr lang="en-US" sz="3600" dirty="0"/>
          </a:p>
        </p:txBody>
      </p:sp>
      <p:sp>
        <p:nvSpPr>
          <p:cNvPr id="3" name="Content Placeholder 2">
            <a:extLst>
              <a:ext uri="{FF2B5EF4-FFF2-40B4-BE49-F238E27FC236}">
                <a16:creationId xmlns:a16="http://schemas.microsoft.com/office/drawing/2014/main" xmlns="" id="{90E59574-92D7-426F-82EF-5E2CB075DFB9}"/>
              </a:ext>
            </a:extLst>
          </p:cNvPr>
          <p:cNvSpPr>
            <a:spLocks noGrp="1"/>
          </p:cNvSpPr>
          <p:nvPr>
            <p:ph idx="4294967295"/>
          </p:nvPr>
        </p:nvSpPr>
        <p:spPr>
          <a:xfrm>
            <a:off x="377687" y="1003853"/>
            <a:ext cx="8080983" cy="3339548"/>
          </a:xfrm>
          <a:prstGeom prst="rect">
            <a:avLst/>
          </a:prstGeom>
        </p:spPr>
        <p:txBody>
          <a:bodyPr>
            <a:noAutofit/>
          </a:bodyPr>
          <a:lstStyle/>
          <a:p>
            <a:r>
              <a:rPr lang="en-US" sz="2400" dirty="0"/>
              <a:t/>
            </a:r>
            <a:br>
              <a:rPr lang="en-US" sz="2400" dirty="0"/>
            </a:br>
            <a:r>
              <a:rPr lang="en-US" sz="2400" dirty="0">
                <a:solidFill>
                  <a:srgbClr val="333333"/>
                </a:solidFill>
                <a:latin typeface="Lato" panose="020F0502020204030203" pitchFamily="34" charset="0"/>
              </a:rPr>
              <a:t>if CAH is detected in a fetus, prenatal treatment is a possibility, although it should be regarded as experimental. The oral drug </a:t>
            </a:r>
            <a:r>
              <a:rPr lang="en-US" sz="2400" b="1" dirty="0">
                <a:latin typeface="Lato" panose="020F0502020204030203" pitchFamily="34" charset="0"/>
              </a:rPr>
              <a:t>dexamethasone</a:t>
            </a:r>
            <a:r>
              <a:rPr lang="en-US" sz="2400" dirty="0">
                <a:solidFill>
                  <a:srgbClr val="333333"/>
                </a:solidFill>
                <a:latin typeface="Lato" panose="020F0502020204030203" pitchFamily="34" charset="0"/>
              </a:rPr>
              <a:t> can be given to pregnant women in a subsequent pregnancy if she has given birth to child with severe classical CAH. Such treatment does not prevent or cure the disease, but may lessen the virilization of affected female fetuses. </a:t>
            </a:r>
            <a:endParaRPr lang="en-US" sz="2400" dirty="0"/>
          </a:p>
        </p:txBody>
      </p:sp>
    </p:spTree>
    <p:extLst>
      <p:ext uri="{BB962C8B-B14F-4D97-AF65-F5344CB8AC3E}">
        <p14:creationId xmlns:p14="http://schemas.microsoft.com/office/powerpoint/2010/main" val="567614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548781-E04A-43BA-ACED-C2A2FCD5A75A}"/>
              </a:ext>
            </a:extLst>
          </p:cNvPr>
          <p:cNvSpPr>
            <a:spLocks noGrp="1"/>
          </p:cNvSpPr>
          <p:nvPr>
            <p:ph type="title"/>
          </p:nvPr>
        </p:nvSpPr>
        <p:spPr>
          <a:xfrm>
            <a:off x="685332" y="149088"/>
            <a:ext cx="7773338" cy="1123121"/>
          </a:xfrm>
        </p:spPr>
        <p:txBody>
          <a:bodyPr>
            <a:normAutofit/>
          </a:bodyPr>
          <a:lstStyle/>
          <a:p>
            <a:r>
              <a:rPr lang="en-US" sz="4500" dirty="0"/>
              <a:t>TREATMENT</a:t>
            </a:r>
          </a:p>
        </p:txBody>
      </p:sp>
      <p:sp>
        <p:nvSpPr>
          <p:cNvPr id="3" name="Content Placeholder 2">
            <a:extLst>
              <a:ext uri="{FF2B5EF4-FFF2-40B4-BE49-F238E27FC236}">
                <a16:creationId xmlns:a16="http://schemas.microsoft.com/office/drawing/2014/main" xmlns="" id="{D99D1DC4-0D83-4DBB-8BBF-3B4CA5F4F4B9}"/>
              </a:ext>
            </a:extLst>
          </p:cNvPr>
          <p:cNvSpPr>
            <a:spLocks noGrp="1"/>
          </p:cNvSpPr>
          <p:nvPr>
            <p:ph idx="4294967295"/>
          </p:nvPr>
        </p:nvSpPr>
        <p:spPr>
          <a:xfrm>
            <a:off x="238540" y="1143000"/>
            <a:ext cx="8210192" cy="3896139"/>
          </a:xfrm>
          <a:prstGeom prst="rect">
            <a:avLst/>
          </a:prstGeom>
        </p:spPr>
        <p:txBody>
          <a:bodyPr>
            <a:normAutofit/>
          </a:bodyPr>
          <a:lstStyle/>
          <a:p>
            <a:r>
              <a:rPr lang="en-US" sz="2100" b="1" dirty="0">
                <a:solidFill>
                  <a:srgbClr val="333333"/>
                </a:solidFill>
                <a:latin typeface="Lato" panose="020F0502020204030203" pitchFamily="34" charset="0"/>
              </a:rPr>
              <a:t>The primary goal of treating classical CAH is to reduce the excess androgen production and replace the deficient hormones.</a:t>
            </a:r>
          </a:p>
          <a:p>
            <a:r>
              <a:rPr lang="en-US" sz="2100" b="1" dirty="0">
                <a:solidFill>
                  <a:srgbClr val="333333"/>
                </a:solidFill>
                <a:latin typeface="Lato" panose="020F0502020204030203" pitchFamily="34" charset="0"/>
              </a:rPr>
              <a:t> </a:t>
            </a:r>
            <a:r>
              <a:rPr lang="en-US" sz="2100" dirty="0">
                <a:solidFill>
                  <a:srgbClr val="333333"/>
                </a:solidFill>
                <a:latin typeface="Lato" panose="020F0502020204030203" pitchFamily="34" charset="0"/>
              </a:rPr>
              <a:t>Proper treatment with the correct dosage of these hormones is crucial to preventing adrenal crisis and virilization. </a:t>
            </a:r>
          </a:p>
          <a:p>
            <a:r>
              <a:rPr lang="en-US" sz="2100" dirty="0">
                <a:solidFill>
                  <a:srgbClr val="333333"/>
                </a:solidFill>
                <a:latin typeface="Lato" panose="020F0502020204030203" pitchFamily="34" charset="0"/>
              </a:rPr>
              <a:t>Daily tablets including </a:t>
            </a:r>
            <a:r>
              <a:rPr lang="en-US" sz="2100" b="1" dirty="0">
                <a:solidFill>
                  <a:srgbClr val="333333"/>
                </a:solidFill>
                <a:latin typeface="Lato" panose="020F0502020204030203" pitchFamily="34" charset="0"/>
              </a:rPr>
              <a:t>glucocorticoids (</a:t>
            </a:r>
            <a:r>
              <a:rPr lang="en-US" sz="2100" dirty="0">
                <a:solidFill>
                  <a:srgbClr val="333333"/>
                </a:solidFill>
                <a:latin typeface="Lato" panose="020F0502020204030203" pitchFamily="34" charset="0"/>
              </a:rPr>
              <a:t>to replace cortisol), </a:t>
            </a:r>
            <a:r>
              <a:rPr lang="en-US" sz="2100" b="1" dirty="0">
                <a:solidFill>
                  <a:srgbClr val="333333"/>
                </a:solidFill>
                <a:latin typeface="Lato" panose="020F0502020204030203" pitchFamily="34" charset="0"/>
              </a:rPr>
              <a:t>mineralocorticoids</a:t>
            </a:r>
            <a:r>
              <a:rPr lang="en-US" sz="2100" dirty="0">
                <a:solidFill>
                  <a:srgbClr val="333333"/>
                </a:solidFill>
                <a:latin typeface="Lato" panose="020F0502020204030203" pitchFamily="34" charset="0"/>
              </a:rPr>
              <a:t> (to replace aldosterone) and salt supplements may be prescribed, particularly in infancy. During times of high stress or illness adrenal glands are normally much more active. Therefore, when ill or after major surgery or stressful event. </a:t>
            </a:r>
            <a:endParaRPr lang="en-US" sz="2100" dirty="0"/>
          </a:p>
        </p:txBody>
      </p:sp>
    </p:spTree>
    <p:extLst>
      <p:ext uri="{BB962C8B-B14F-4D97-AF65-F5344CB8AC3E}">
        <p14:creationId xmlns:p14="http://schemas.microsoft.com/office/powerpoint/2010/main" val="3542945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78DA48E-FD05-46E5-9131-B9494E4AE13A}"/>
              </a:ext>
            </a:extLst>
          </p:cNvPr>
          <p:cNvSpPr>
            <a:spLocks noGrp="1"/>
          </p:cNvSpPr>
          <p:nvPr>
            <p:ph idx="4294967295"/>
          </p:nvPr>
        </p:nvSpPr>
        <p:spPr>
          <a:xfrm>
            <a:off x="268357" y="417444"/>
            <a:ext cx="8249949" cy="4492487"/>
          </a:xfrm>
          <a:prstGeom prst="rect">
            <a:avLst/>
          </a:prstGeom>
        </p:spPr>
        <p:txBody>
          <a:bodyPr>
            <a:noAutofit/>
          </a:bodyPr>
          <a:lstStyle/>
          <a:p>
            <a:r>
              <a:rPr lang="en-US" sz="1800" dirty="0">
                <a:solidFill>
                  <a:srgbClr val="333333"/>
                </a:solidFill>
                <a:latin typeface="Lato" panose="020F0502020204030203" pitchFamily="34" charset="0"/>
              </a:rPr>
              <a:t>Non-classical CAH on the other hand, is not life-threatening and relatively mild</a:t>
            </a:r>
            <a:r>
              <a:rPr lang="en-US" sz="1800" b="1" dirty="0">
                <a:solidFill>
                  <a:srgbClr val="333333"/>
                </a:solidFill>
                <a:latin typeface="Lato" panose="020F0502020204030203" pitchFamily="34" charset="0"/>
              </a:rPr>
              <a:t>. People who have no obvious symptoms of non-classical CAH do not require surgery or medical treatment.</a:t>
            </a:r>
          </a:p>
          <a:p>
            <a:r>
              <a:rPr lang="en-US" sz="1800" b="1" dirty="0">
                <a:solidFill>
                  <a:srgbClr val="333333"/>
                </a:solidFill>
                <a:latin typeface="Lato" panose="020F0502020204030203" pitchFamily="34" charset="0"/>
              </a:rPr>
              <a:t> </a:t>
            </a:r>
            <a:r>
              <a:rPr lang="en-US" sz="1800" dirty="0">
                <a:solidFill>
                  <a:srgbClr val="333333"/>
                </a:solidFill>
                <a:latin typeface="Lato" panose="020F0502020204030203" pitchFamily="34" charset="0"/>
              </a:rPr>
              <a:t>If a patient with non-classical CAH begins to enter puberty too early, has early maturation of bones, or is a female with excess facial or body hair or other masculine features, </a:t>
            </a:r>
            <a:r>
              <a:rPr lang="en-US" sz="1800" b="1" dirty="0">
                <a:solidFill>
                  <a:srgbClr val="333333"/>
                </a:solidFill>
                <a:latin typeface="Lato" panose="020F0502020204030203" pitchFamily="34" charset="0"/>
              </a:rPr>
              <a:t>glucocorticoid treatment </a:t>
            </a:r>
            <a:r>
              <a:rPr lang="en-US" sz="1800" dirty="0">
                <a:solidFill>
                  <a:srgbClr val="333333"/>
                </a:solidFill>
                <a:latin typeface="Lato" panose="020F0502020204030203" pitchFamily="34" charset="0"/>
              </a:rPr>
              <a:t>is recommended.</a:t>
            </a:r>
          </a:p>
          <a:p>
            <a:r>
              <a:rPr lang="en-US" sz="1800" u="sng" dirty="0">
                <a:solidFill>
                  <a:srgbClr val="333333"/>
                </a:solidFill>
                <a:latin typeface="Lato" panose="020F0502020204030203" pitchFamily="34" charset="0"/>
              </a:rPr>
              <a:t> Fertility problems</a:t>
            </a:r>
            <a:r>
              <a:rPr lang="en-US" sz="1800" dirty="0">
                <a:solidFill>
                  <a:srgbClr val="333333"/>
                </a:solidFill>
                <a:latin typeface="Lato" panose="020F0502020204030203" pitchFamily="34" charset="0"/>
              </a:rPr>
              <a:t> can also be corrected with glucocorticoids and/or fertility drugs.</a:t>
            </a:r>
          </a:p>
        </p:txBody>
      </p:sp>
    </p:spTree>
    <p:extLst>
      <p:ext uri="{BB962C8B-B14F-4D97-AF65-F5344CB8AC3E}">
        <p14:creationId xmlns:p14="http://schemas.microsoft.com/office/powerpoint/2010/main" val="3224795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26D649-755D-4B02-9962-0B895A1428FF}"/>
              </a:ext>
            </a:extLst>
          </p:cNvPr>
          <p:cNvSpPr>
            <a:spLocks noGrp="1"/>
          </p:cNvSpPr>
          <p:nvPr>
            <p:ph type="title"/>
          </p:nvPr>
        </p:nvSpPr>
        <p:spPr/>
        <p:txBody>
          <a:bodyPr>
            <a:normAutofit fontScale="90000"/>
          </a:bodyPr>
          <a:lstStyle/>
          <a:p>
            <a:r>
              <a:rPr lang="en-US" sz="3600" b="0" dirty="0">
                <a:solidFill>
                  <a:srgbClr val="333333"/>
                </a:solidFill>
                <a:latin typeface="Lato" panose="020F0502020204030203" pitchFamily="34" charset="0"/>
              </a:rPr>
              <a:t>Rare forms of CAH:</a:t>
            </a:r>
            <a:br>
              <a:rPr lang="en-US" sz="3600" b="0" dirty="0">
                <a:solidFill>
                  <a:srgbClr val="333333"/>
                </a:solidFill>
                <a:latin typeface="Lato" panose="020F0502020204030203" pitchFamily="34" charset="0"/>
              </a:rPr>
            </a:br>
            <a:endParaRPr lang="en-US" sz="3600" dirty="0"/>
          </a:p>
        </p:txBody>
      </p:sp>
      <p:sp>
        <p:nvSpPr>
          <p:cNvPr id="3" name="Content Placeholder 2">
            <a:extLst>
              <a:ext uri="{FF2B5EF4-FFF2-40B4-BE49-F238E27FC236}">
                <a16:creationId xmlns:a16="http://schemas.microsoft.com/office/drawing/2014/main" xmlns="" id="{F995E1A5-848C-4191-BE61-89444CB04759}"/>
              </a:ext>
            </a:extLst>
          </p:cNvPr>
          <p:cNvSpPr>
            <a:spLocks noGrp="1"/>
          </p:cNvSpPr>
          <p:nvPr>
            <p:ph idx="4294967295"/>
          </p:nvPr>
        </p:nvSpPr>
        <p:spPr>
          <a:xfrm>
            <a:off x="139148" y="1282148"/>
            <a:ext cx="8319523" cy="3597965"/>
          </a:xfrm>
          <a:prstGeom prst="rect">
            <a:avLst/>
          </a:prstGeom>
        </p:spPr>
        <p:txBody>
          <a:bodyPr>
            <a:normAutofit/>
          </a:bodyPr>
          <a:lstStyle/>
          <a:p>
            <a:pPr algn="l"/>
            <a:r>
              <a:rPr lang="en-US" sz="1800" b="1" dirty="0">
                <a:solidFill>
                  <a:srgbClr val="333333"/>
                </a:solidFill>
                <a:latin typeface="Lato" panose="020F0502020204030203" pitchFamily="34" charset="0"/>
              </a:rPr>
              <a:t>11-beta hydroxylase deficiency </a:t>
            </a:r>
            <a:r>
              <a:rPr lang="en-US" sz="1800" dirty="0">
                <a:solidFill>
                  <a:srgbClr val="333333"/>
                </a:solidFill>
                <a:latin typeface="Lato" panose="020F0502020204030203" pitchFamily="34" charset="0"/>
              </a:rPr>
              <a:t>patients are protected from the symptoms associated with adrenal crisis, although they are subject to others such as hypertension due to salt retention and ambiguous genitalia in females.</a:t>
            </a:r>
          </a:p>
          <a:p>
            <a:pPr algn="l"/>
            <a:endParaRPr lang="en-US" sz="1800" dirty="0">
              <a:solidFill>
                <a:srgbClr val="333333"/>
              </a:solidFill>
              <a:latin typeface="Lato" panose="020F0502020204030203" pitchFamily="34" charset="0"/>
            </a:endParaRPr>
          </a:p>
          <a:p>
            <a:pPr algn="l"/>
            <a:r>
              <a:rPr lang="en-US" sz="1800" b="1" dirty="0">
                <a:solidFill>
                  <a:srgbClr val="333333"/>
                </a:solidFill>
                <a:latin typeface="Lato" panose="020F0502020204030203" pitchFamily="34" charset="0"/>
              </a:rPr>
              <a:t>17a-hydroxylase deficiency </a:t>
            </a:r>
            <a:r>
              <a:rPr lang="en-US" sz="1800" dirty="0">
                <a:solidFill>
                  <a:srgbClr val="333333"/>
                </a:solidFill>
                <a:latin typeface="Lato" panose="020F0502020204030203" pitchFamily="34" charset="0"/>
              </a:rPr>
              <a:t>results in ambiguous external genitalia in males and lack of pubertal development or menstrual cycles (amenorrhea) in females.</a:t>
            </a:r>
          </a:p>
          <a:p>
            <a:pPr algn="l"/>
            <a:endParaRPr lang="en-US" sz="1800" dirty="0">
              <a:solidFill>
                <a:srgbClr val="333333"/>
              </a:solidFill>
              <a:latin typeface="Lato" panose="020F0502020204030203" pitchFamily="34" charset="0"/>
            </a:endParaRPr>
          </a:p>
          <a:p>
            <a:pPr algn="l"/>
            <a:r>
              <a:rPr lang="en-US" sz="1800" b="1" dirty="0">
                <a:solidFill>
                  <a:srgbClr val="333333"/>
                </a:solidFill>
                <a:latin typeface="Lato" panose="020F0502020204030203" pitchFamily="34" charset="0"/>
              </a:rPr>
              <a:t>3-beta-hydroxysteroid dehydrogenase deficiency </a:t>
            </a:r>
            <a:r>
              <a:rPr lang="en-US" sz="1800" dirty="0">
                <a:solidFill>
                  <a:srgbClr val="333333"/>
                </a:solidFill>
                <a:latin typeface="Lato" panose="020F0502020204030203" pitchFamily="34" charset="0"/>
              </a:rPr>
              <a:t>leads to ambiguous genitalia in males and females. In both genders it can lead to salt-wasting.</a:t>
            </a:r>
          </a:p>
          <a:p>
            <a:endParaRPr lang="en-US" sz="1800" dirty="0"/>
          </a:p>
        </p:txBody>
      </p:sp>
    </p:spTree>
    <p:extLst>
      <p:ext uri="{BB962C8B-B14F-4D97-AF65-F5344CB8AC3E}">
        <p14:creationId xmlns:p14="http://schemas.microsoft.com/office/powerpoint/2010/main" val="2777843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7BB9B5-66AA-487A-B999-F9F509269509}"/>
              </a:ext>
            </a:extLst>
          </p:cNvPr>
          <p:cNvSpPr>
            <a:spLocks noGrp="1"/>
          </p:cNvSpPr>
          <p:nvPr>
            <p:ph type="title"/>
          </p:nvPr>
        </p:nvSpPr>
        <p:spPr>
          <a:xfrm>
            <a:off x="685332" y="119270"/>
            <a:ext cx="7773338" cy="954156"/>
          </a:xfrm>
        </p:spPr>
        <p:txBody>
          <a:bodyPr/>
          <a:lstStyle/>
          <a:p>
            <a:r>
              <a:rPr lang="en-US" sz="2700" dirty="0">
                <a:solidFill>
                  <a:srgbClr val="333333"/>
                </a:solidFill>
                <a:latin typeface="Lato" panose="020F0502020204030203" pitchFamily="34" charset="0"/>
              </a:rPr>
              <a:t>11-beta hydroxylase deficiency</a:t>
            </a:r>
            <a:endParaRPr lang="en-US" dirty="0"/>
          </a:p>
        </p:txBody>
      </p:sp>
      <p:sp>
        <p:nvSpPr>
          <p:cNvPr id="3" name="Content Placeholder 2">
            <a:extLst>
              <a:ext uri="{FF2B5EF4-FFF2-40B4-BE49-F238E27FC236}">
                <a16:creationId xmlns:a16="http://schemas.microsoft.com/office/drawing/2014/main" xmlns="" id="{0A186116-FD1D-4D47-8B6D-C839473790C7}"/>
              </a:ext>
            </a:extLst>
          </p:cNvPr>
          <p:cNvSpPr>
            <a:spLocks noGrp="1"/>
          </p:cNvSpPr>
          <p:nvPr>
            <p:ph idx="4294967295"/>
          </p:nvPr>
        </p:nvSpPr>
        <p:spPr>
          <a:xfrm>
            <a:off x="218661" y="914401"/>
            <a:ext cx="8696739" cy="4035287"/>
          </a:xfrm>
          <a:prstGeom prst="rect">
            <a:avLst/>
          </a:prstGeom>
        </p:spPr>
        <p:txBody>
          <a:bodyPr>
            <a:noAutofit/>
          </a:bodyPr>
          <a:lstStyle/>
          <a:p>
            <a:r>
              <a:rPr lang="en-US" sz="1800" dirty="0">
                <a:latin typeface="Open Sans" panose="020B0606030504020204" pitchFamily="34" charset="0"/>
              </a:rPr>
              <a:t>11beta-hydroxylase deficiency causes about 5 to 8% of all cases of </a:t>
            </a:r>
            <a:r>
              <a:rPr lang="en-US" sz="1800" u="sng" dirty="0">
                <a:solidFill>
                  <a:srgbClr val="B12E32"/>
                </a:solidFill>
                <a:latin typeface="Open Sans" panose="020B0606030504020204" pitchFamily="34" charset="0"/>
                <a:hlinkClick r:id="rId2" tooltip="Overview of Congenital Adrenal Hyperplasia"/>
              </a:rPr>
              <a:t>congenital adrenal hyperplasia</a:t>
            </a:r>
            <a:r>
              <a:rPr lang="en-US" sz="1800" dirty="0">
                <a:latin typeface="Open Sans" panose="020B0606030504020204" pitchFamily="34" charset="0"/>
              </a:rPr>
              <a:t>. Conversion of 11-deoxycortisol to cortisol and deoxycorticosterone to corticosterone is partially blocked, leading to</a:t>
            </a:r>
          </a:p>
          <a:p>
            <a:pPr algn="l">
              <a:buFont typeface="Arial" panose="020B0604020202020204" pitchFamily="34" charset="0"/>
              <a:buChar char="•"/>
            </a:pPr>
            <a:r>
              <a:rPr lang="en-US" sz="1800" dirty="0">
                <a:latin typeface="Open Sans" panose="020B0606030504020204" pitchFamily="34" charset="0"/>
              </a:rPr>
              <a:t>Increased levels of adrenocorticotropic hormone (ACTH)</a:t>
            </a:r>
          </a:p>
          <a:p>
            <a:pPr algn="l">
              <a:buFont typeface="Arial" panose="020B0604020202020204" pitchFamily="34" charset="0"/>
              <a:buChar char="•"/>
            </a:pPr>
            <a:r>
              <a:rPr lang="en-US" sz="1800" dirty="0">
                <a:latin typeface="Open Sans" panose="020B0606030504020204" pitchFamily="34" charset="0"/>
              </a:rPr>
              <a:t>Accumulation of 11-deoxycortisol (which has limited biological activity) and deoxycorticosterone (which has mineralocorticoid activity)</a:t>
            </a:r>
          </a:p>
          <a:p>
            <a:pPr algn="l">
              <a:buFont typeface="Arial" panose="020B0604020202020204" pitchFamily="34" charset="0"/>
              <a:buChar char="•"/>
            </a:pPr>
            <a:r>
              <a:rPr lang="en-US" sz="1800" dirty="0">
                <a:latin typeface="Open Sans" panose="020B0606030504020204" pitchFamily="34" charset="0"/>
              </a:rPr>
              <a:t>Overproduction of adrenal androgens (dehydroepiandrosterone [DHEA], androstenedione, and </a:t>
            </a:r>
            <a:r>
              <a:rPr lang="en-US" sz="1800" u="sng" dirty="0">
                <a:solidFill>
                  <a:srgbClr val="B12E32"/>
                </a:solidFill>
                <a:latin typeface="Open Sans" panose="020B0606030504020204" pitchFamily="34" charset="0"/>
              </a:rPr>
              <a:t>testosterone</a:t>
            </a:r>
            <a:r>
              <a:rPr lang="en-US" sz="1800" dirty="0">
                <a:latin typeface="Open Sans" panose="020B0606030504020204" pitchFamily="34" charset="0"/>
              </a:rPr>
              <a:t>)</a:t>
            </a:r>
          </a:p>
        </p:txBody>
      </p:sp>
    </p:spTree>
    <p:extLst>
      <p:ext uri="{BB962C8B-B14F-4D97-AF65-F5344CB8AC3E}">
        <p14:creationId xmlns:p14="http://schemas.microsoft.com/office/powerpoint/2010/main" val="2006198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6DFEF2-613F-4E87-B19B-13477FC59E12}"/>
              </a:ext>
            </a:extLst>
          </p:cNvPr>
          <p:cNvSpPr>
            <a:spLocks noGrp="1"/>
          </p:cNvSpPr>
          <p:nvPr>
            <p:ph type="title"/>
          </p:nvPr>
        </p:nvSpPr>
        <p:spPr>
          <a:xfrm>
            <a:off x="685332" y="228601"/>
            <a:ext cx="7773338" cy="1113182"/>
          </a:xfrm>
        </p:spPr>
        <p:txBody>
          <a:bodyPr/>
          <a:lstStyle/>
          <a:p>
            <a:r>
              <a:rPr lang="en-US" b="1" i="0" dirty="0">
                <a:solidFill>
                  <a:srgbClr val="113A50"/>
                </a:solidFill>
                <a:effectLst/>
                <a:latin typeface="Open Sans" panose="020B0606030504020204" pitchFamily="34" charset="0"/>
              </a:rPr>
              <a:t>Symptoms and Signs</a:t>
            </a:r>
            <a:endParaRPr lang="en-US" dirty="0"/>
          </a:p>
        </p:txBody>
      </p:sp>
      <p:sp>
        <p:nvSpPr>
          <p:cNvPr id="3" name="Content Placeholder 2">
            <a:extLst>
              <a:ext uri="{FF2B5EF4-FFF2-40B4-BE49-F238E27FC236}">
                <a16:creationId xmlns:a16="http://schemas.microsoft.com/office/drawing/2014/main" xmlns="" id="{9643CC44-3E0A-489F-94C1-0013C0543B7D}"/>
              </a:ext>
            </a:extLst>
          </p:cNvPr>
          <p:cNvSpPr>
            <a:spLocks noGrp="1"/>
          </p:cNvSpPr>
          <p:nvPr>
            <p:ph idx="4294967295"/>
          </p:nvPr>
        </p:nvSpPr>
        <p:spPr>
          <a:xfrm>
            <a:off x="606287" y="1232453"/>
            <a:ext cx="7852383" cy="3110948"/>
          </a:xfrm>
          <a:prstGeom prst="rect">
            <a:avLst/>
          </a:prstGeom>
        </p:spPr>
        <p:txBody>
          <a:bodyPr>
            <a:noAutofit/>
          </a:bodyPr>
          <a:lstStyle/>
          <a:p>
            <a:r>
              <a:rPr lang="en-US" sz="1800" b="1" dirty="0">
                <a:latin typeface="Open Sans" panose="020B0606030504020204" pitchFamily="34" charset="0"/>
              </a:rPr>
              <a:t>Female neonates </a:t>
            </a:r>
            <a:r>
              <a:rPr lang="en-US" sz="1800" dirty="0">
                <a:latin typeface="Open Sans" panose="020B0606030504020204" pitchFamily="34" charset="0"/>
              </a:rPr>
              <a:t>may present with </a:t>
            </a:r>
            <a:r>
              <a:rPr lang="en-US" sz="1800" b="1" dirty="0">
                <a:latin typeface="Open Sans" panose="020B0606030504020204" pitchFamily="34" charset="0"/>
              </a:rPr>
              <a:t>genital ambiguity</a:t>
            </a:r>
            <a:r>
              <a:rPr lang="en-US" sz="1800" dirty="0">
                <a:latin typeface="Open Sans" panose="020B0606030504020204" pitchFamily="34" charset="0"/>
              </a:rPr>
              <a:t>, including clitoral enlargement, labial fusion, and a urogenital sinus</a:t>
            </a:r>
            <a:r>
              <a:rPr lang="en-US" sz="1800" b="1" dirty="0">
                <a:latin typeface="Open Sans" panose="020B0606030504020204" pitchFamily="34" charset="0"/>
              </a:rPr>
              <a:t>.</a:t>
            </a:r>
          </a:p>
          <a:p>
            <a:r>
              <a:rPr lang="en-US" sz="1800" b="1" dirty="0">
                <a:latin typeface="Open Sans" panose="020B0606030504020204" pitchFamily="34" charset="0"/>
              </a:rPr>
              <a:t> Male neonates </a:t>
            </a:r>
            <a:r>
              <a:rPr lang="en-US" sz="1800" dirty="0">
                <a:latin typeface="Open Sans" panose="020B0606030504020204" pitchFamily="34" charset="0"/>
              </a:rPr>
              <a:t>usually appear </a:t>
            </a:r>
            <a:r>
              <a:rPr lang="en-US" sz="1800" b="1" dirty="0">
                <a:latin typeface="Open Sans" panose="020B0606030504020204" pitchFamily="34" charset="0"/>
              </a:rPr>
              <a:t>normal,</a:t>
            </a:r>
            <a:r>
              <a:rPr lang="en-US" sz="1800" dirty="0">
                <a:latin typeface="Open Sans" panose="020B0606030504020204" pitchFamily="34" charset="0"/>
              </a:rPr>
              <a:t> but some present with penile enlargement. </a:t>
            </a:r>
          </a:p>
          <a:p>
            <a:r>
              <a:rPr lang="en-US" sz="1800" b="1" dirty="0">
                <a:latin typeface="Open Sans" panose="020B0606030504020204" pitchFamily="34" charset="0"/>
              </a:rPr>
              <a:t>Some children present later, with sexual precocity or, in females, menstrual irregularities and hirsutism. </a:t>
            </a:r>
          </a:p>
          <a:p>
            <a:r>
              <a:rPr lang="en-US" sz="1800" dirty="0">
                <a:latin typeface="Open Sans" panose="020B0606030504020204" pitchFamily="34" charset="0"/>
              </a:rPr>
              <a:t>Salt retention with hypernatremia, hypertension, and hypokalemic alkalosis may result from increased mineralocorticoid activity due to increased deoxycorticosterone levels.</a:t>
            </a:r>
          </a:p>
          <a:p>
            <a:endParaRPr lang="en-US" sz="1800" dirty="0"/>
          </a:p>
        </p:txBody>
      </p:sp>
    </p:spTree>
    <p:extLst>
      <p:ext uri="{BB962C8B-B14F-4D97-AF65-F5344CB8AC3E}">
        <p14:creationId xmlns:p14="http://schemas.microsoft.com/office/powerpoint/2010/main" val="3507806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6A2BD119-1848-41C7-8B1B-E32DBBB405C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08723" y="129209"/>
            <a:ext cx="8843838" cy="4860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0150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EECFCE-B75E-44C2-9539-B8071AAC5E5B}"/>
              </a:ext>
            </a:extLst>
          </p:cNvPr>
          <p:cNvSpPr>
            <a:spLocks noGrp="1"/>
          </p:cNvSpPr>
          <p:nvPr>
            <p:ph type="title"/>
          </p:nvPr>
        </p:nvSpPr>
        <p:spPr>
          <a:xfrm>
            <a:off x="685332" y="129209"/>
            <a:ext cx="7773338" cy="824948"/>
          </a:xfrm>
        </p:spPr>
        <p:txBody>
          <a:bodyPr>
            <a:normAutofit/>
          </a:bodyPr>
          <a:lstStyle/>
          <a:p>
            <a:r>
              <a:rPr lang="en-US" sz="3300" dirty="0">
                <a:solidFill>
                  <a:srgbClr val="113A50"/>
                </a:solidFill>
                <a:latin typeface="Open Sans" panose="020B0606030504020204" pitchFamily="34" charset="0"/>
              </a:rPr>
              <a:t>Diagnosis</a:t>
            </a:r>
            <a:endParaRPr lang="en-US" sz="3300" dirty="0"/>
          </a:p>
        </p:txBody>
      </p:sp>
      <p:sp>
        <p:nvSpPr>
          <p:cNvPr id="3" name="Content Placeholder 2">
            <a:extLst>
              <a:ext uri="{FF2B5EF4-FFF2-40B4-BE49-F238E27FC236}">
                <a16:creationId xmlns:a16="http://schemas.microsoft.com/office/drawing/2014/main" xmlns="" id="{B04F647C-4B66-429E-86D1-64013DD78299}"/>
              </a:ext>
            </a:extLst>
          </p:cNvPr>
          <p:cNvSpPr>
            <a:spLocks noGrp="1"/>
          </p:cNvSpPr>
          <p:nvPr>
            <p:ph idx="4294967295"/>
          </p:nvPr>
        </p:nvSpPr>
        <p:spPr>
          <a:xfrm>
            <a:off x="119269" y="775253"/>
            <a:ext cx="8835887" cy="4214191"/>
          </a:xfrm>
          <a:prstGeom prst="rect">
            <a:avLst/>
          </a:prstGeom>
        </p:spPr>
        <p:txBody>
          <a:bodyPr>
            <a:noAutofit/>
          </a:bodyPr>
          <a:lstStyle/>
          <a:p>
            <a:pPr algn="l">
              <a:buFont typeface="Arial" panose="020B0604020202020204" pitchFamily="34" charset="0"/>
              <a:buChar char="•"/>
            </a:pPr>
            <a:r>
              <a:rPr lang="en-US" sz="1350" dirty="0">
                <a:latin typeface="Open Sans" panose="020B0606030504020204" pitchFamily="34" charset="0"/>
              </a:rPr>
              <a:t>Plasma levels of 11-deoxycortisol and adrenal androgens</a:t>
            </a:r>
          </a:p>
          <a:p>
            <a:pPr algn="l"/>
            <a:r>
              <a:rPr lang="en-US" sz="1350" dirty="0">
                <a:latin typeface="Open Sans" panose="020B0606030504020204" pitchFamily="34" charset="0"/>
              </a:rPr>
              <a:t>Prenatal diagnosis is not available. </a:t>
            </a:r>
            <a:r>
              <a:rPr lang="en-US" sz="1350" b="1" dirty="0">
                <a:latin typeface="Open Sans" panose="020B0606030504020204" pitchFamily="34" charset="0"/>
              </a:rPr>
              <a:t>Diagnosis of 11beta-hydroxylase deficiency in neonates is established by increased plasma levels of 11-deoxycortisol and adrenal androgens (DHEA, androstenedione, and testosterone).</a:t>
            </a:r>
          </a:p>
          <a:p>
            <a:pPr algn="l"/>
            <a:r>
              <a:rPr lang="en-US" sz="1350" b="1" dirty="0">
                <a:latin typeface="Open Sans" panose="020B0606030504020204" pitchFamily="34" charset="0"/>
              </a:rPr>
              <a:t> Plasma renin activity is often suppressed </a:t>
            </a:r>
            <a:r>
              <a:rPr lang="en-US" sz="1350" dirty="0">
                <a:latin typeface="Open Sans" panose="020B0606030504020204" pitchFamily="34" charset="0"/>
              </a:rPr>
              <a:t>because of increased mineralocorticoid activity; this test may be useful in </a:t>
            </a:r>
            <a:r>
              <a:rPr lang="en-US" sz="1350" b="1" dirty="0">
                <a:latin typeface="Open Sans" panose="020B0606030504020204" pitchFamily="34" charset="0"/>
              </a:rPr>
              <a:t>older children </a:t>
            </a:r>
            <a:r>
              <a:rPr lang="en-US" sz="1350" dirty="0">
                <a:latin typeface="Open Sans" panose="020B0606030504020204" pitchFamily="34" charset="0"/>
              </a:rPr>
              <a:t>but is less reliable in neonates.</a:t>
            </a:r>
          </a:p>
          <a:p>
            <a:pPr algn="l"/>
            <a:r>
              <a:rPr lang="en-US" sz="1350" dirty="0">
                <a:latin typeface="Open Sans" panose="020B0606030504020204" pitchFamily="34" charset="0"/>
              </a:rPr>
              <a:t> If the diagnosis is uncertain</a:t>
            </a:r>
            <a:r>
              <a:rPr lang="en-US" sz="1350" b="1" dirty="0">
                <a:latin typeface="Open Sans" panose="020B0606030504020204" pitchFamily="34" charset="0"/>
              </a:rPr>
              <a:t>, levels of 11-deoxycortisol and adrenal androgens are measured before and 60 minutes after ACTH stimulation.</a:t>
            </a:r>
            <a:r>
              <a:rPr lang="en-US" sz="1350" dirty="0">
                <a:latin typeface="Open Sans" panose="020B0606030504020204" pitchFamily="34" charset="0"/>
              </a:rPr>
              <a:t> In affected adolescents, basal plasma levels may be normal, so ACTH stimulation is recommended.</a:t>
            </a:r>
          </a:p>
          <a:p>
            <a:pPr algn="l"/>
            <a:r>
              <a:rPr lang="en-US" sz="1350" b="1" dirty="0">
                <a:latin typeface="Open Sans" panose="020B0606030504020204" pitchFamily="34" charset="0"/>
              </a:rPr>
              <a:t>Hypertension occurs in about two thirds of patients </a:t>
            </a:r>
            <a:r>
              <a:rPr lang="en-US" sz="1350" dirty="0">
                <a:latin typeface="Open Sans" panose="020B0606030504020204" pitchFamily="34" charset="0"/>
              </a:rPr>
              <a:t>with </a:t>
            </a:r>
            <a:r>
              <a:rPr lang="en-US" sz="1350" i="1" dirty="0">
                <a:latin typeface="Open Sans" panose="020B0606030504020204" pitchFamily="34" charset="0"/>
              </a:rPr>
              <a:t>cyp11b1</a:t>
            </a:r>
            <a:r>
              <a:rPr lang="en-US" sz="1350" dirty="0">
                <a:latin typeface="Open Sans" panose="020B0606030504020204" pitchFamily="34" charset="0"/>
              </a:rPr>
              <a:t> deficiency and distinguishes it from </a:t>
            </a:r>
            <a:r>
              <a:rPr lang="en-US" sz="1350" i="1" dirty="0">
                <a:latin typeface="Open Sans" panose="020B0606030504020204" pitchFamily="34" charset="0"/>
              </a:rPr>
              <a:t>cyp21a2</a:t>
            </a:r>
            <a:r>
              <a:rPr lang="en-US" sz="1350" dirty="0">
                <a:latin typeface="Open Sans" panose="020B0606030504020204" pitchFamily="34" charset="0"/>
              </a:rPr>
              <a:t> deficiency, which causes hypotension. Because both </a:t>
            </a:r>
            <a:r>
              <a:rPr lang="en-US" sz="1350" i="1" dirty="0">
                <a:latin typeface="Open Sans" panose="020B0606030504020204" pitchFamily="34" charset="0"/>
              </a:rPr>
              <a:t>CYP11B1</a:t>
            </a:r>
            <a:r>
              <a:rPr lang="en-US" sz="1350" dirty="0">
                <a:latin typeface="Open Sans" panose="020B0606030504020204" pitchFamily="34" charset="0"/>
              </a:rPr>
              <a:t> deficiency and </a:t>
            </a:r>
            <a:r>
              <a:rPr lang="en-US" sz="1350" i="1" dirty="0">
                <a:latin typeface="Open Sans" panose="020B0606030504020204" pitchFamily="34" charset="0"/>
              </a:rPr>
              <a:t>CYP21A2</a:t>
            </a:r>
            <a:r>
              <a:rPr lang="en-US" sz="1350" dirty="0">
                <a:latin typeface="Open Sans" panose="020B0606030504020204" pitchFamily="34" charset="0"/>
              </a:rPr>
              <a:t> deficiency can cause increased levels of 17-hydroxyprogesterone, which is measured during routine newborn screening, patients with mild to moderately increased levels of 17-hydroxyprogesterone should have 11-deoxycortisol levels measured. </a:t>
            </a:r>
          </a:p>
          <a:p>
            <a:pPr algn="l"/>
            <a:r>
              <a:rPr lang="en-US" sz="1350" b="1" dirty="0">
                <a:latin typeface="Open Sans" panose="020B0606030504020204" pitchFamily="34" charset="0"/>
              </a:rPr>
              <a:t>Hypokalemia </a:t>
            </a:r>
            <a:r>
              <a:rPr lang="en-US" sz="1350" dirty="0">
                <a:latin typeface="Open Sans" panose="020B0606030504020204" pitchFamily="34" charset="0"/>
              </a:rPr>
              <a:t>may occur but not in all patients</a:t>
            </a:r>
          </a:p>
          <a:p>
            <a:endParaRPr lang="en-US" sz="1350" dirty="0"/>
          </a:p>
        </p:txBody>
      </p:sp>
    </p:spTree>
    <p:extLst>
      <p:ext uri="{BB962C8B-B14F-4D97-AF65-F5344CB8AC3E}">
        <p14:creationId xmlns:p14="http://schemas.microsoft.com/office/powerpoint/2010/main" val="1546373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D47C56-CBCC-4472-8847-6815E818EAE4}"/>
              </a:ext>
            </a:extLst>
          </p:cNvPr>
          <p:cNvSpPr>
            <a:spLocks noGrp="1"/>
          </p:cNvSpPr>
          <p:nvPr>
            <p:ph type="title"/>
          </p:nvPr>
        </p:nvSpPr>
        <p:spPr>
          <a:xfrm>
            <a:off x="685332" y="1"/>
            <a:ext cx="7773338" cy="616226"/>
          </a:xfrm>
        </p:spPr>
        <p:txBody>
          <a:bodyPr>
            <a:normAutofit/>
          </a:bodyPr>
          <a:lstStyle/>
          <a:p>
            <a:r>
              <a:rPr lang="en-US" sz="3300" dirty="0">
                <a:solidFill>
                  <a:srgbClr val="113A50"/>
                </a:solidFill>
                <a:latin typeface="Open Sans" panose="020B0606030504020204" pitchFamily="34" charset="0"/>
              </a:rPr>
              <a:t>Treatment</a:t>
            </a:r>
            <a:endParaRPr lang="en-US" sz="3300" dirty="0"/>
          </a:p>
        </p:txBody>
      </p:sp>
      <p:sp>
        <p:nvSpPr>
          <p:cNvPr id="3" name="Content Placeholder 2">
            <a:extLst>
              <a:ext uri="{FF2B5EF4-FFF2-40B4-BE49-F238E27FC236}">
                <a16:creationId xmlns:a16="http://schemas.microsoft.com/office/drawing/2014/main" xmlns="" id="{C39757EC-6FE6-43DA-8BAA-26AF5DE670D4}"/>
              </a:ext>
            </a:extLst>
          </p:cNvPr>
          <p:cNvSpPr>
            <a:spLocks noGrp="1"/>
          </p:cNvSpPr>
          <p:nvPr>
            <p:ph idx="4294967295"/>
          </p:nvPr>
        </p:nvSpPr>
        <p:spPr>
          <a:xfrm>
            <a:off x="69575" y="467140"/>
            <a:ext cx="8895522" cy="4502426"/>
          </a:xfrm>
          <a:prstGeom prst="rect">
            <a:avLst/>
          </a:prstGeom>
        </p:spPr>
        <p:txBody>
          <a:bodyPr>
            <a:noAutofit/>
          </a:bodyPr>
          <a:lstStyle/>
          <a:p>
            <a:r>
              <a:rPr lang="en-US" sz="1350" dirty="0">
                <a:latin typeface="Open Sans" panose="020B0606030504020204" pitchFamily="34" charset="0"/>
              </a:rPr>
              <a:t>Corticosteroid replacement</a:t>
            </a:r>
          </a:p>
          <a:p>
            <a:pPr algn="l">
              <a:buFont typeface="Arial" panose="020B0604020202020204" pitchFamily="34" charset="0"/>
              <a:buChar char="•"/>
            </a:pPr>
            <a:r>
              <a:rPr lang="en-US" sz="1350" dirty="0">
                <a:latin typeface="Open Sans" panose="020B0606030504020204" pitchFamily="34" charset="0"/>
              </a:rPr>
              <a:t>Possibly antihypertensive therapy</a:t>
            </a:r>
          </a:p>
          <a:p>
            <a:pPr algn="l">
              <a:buFont typeface="Arial" panose="020B0604020202020204" pitchFamily="34" charset="0"/>
              <a:buChar char="•"/>
            </a:pPr>
            <a:r>
              <a:rPr lang="en-US" sz="1350" dirty="0">
                <a:latin typeface="Open Sans" panose="020B0606030504020204" pitchFamily="34" charset="0"/>
              </a:rPr>
              <a:t>Possibly reconstructive surgery</a:t>
            </a:r>
          </a:p>
          <a:p>
            <a:r>
              <a:rPr lang="en-US" sz="1350" dirty="0">
                <a:latin typeface="Open Sans" panose="020B0606030504020204" pitchFamily="34" charset="0"/>
              </a:rPr>
              <a:t>Treatment of 11beta-hydroxylase deficiency is,</a:t>
            </a:r>
            <a:r>
              <a:rPr lang="en-US" sz="1350" b="1" dirty="0">
                <a:latin typeface="Open Sans" panose="020B0606030504020204" pitchFamily="34" charset="0"/>
              </a:rPr>
              <a:t> cortisol replacement</a:t>
            </a:r>
            <a:r>
              <a:rPr lang="en-US" sz="1350" dirty="0">
                <a:latin typeface="Open Sans" panose="020B0606030504020204" pitchFamily="34" charset="0"/>
              </a:rPr>
              <a:t> typically with hydrocortisone 3.5 to 5 mg/m</a:t>
            </a:r>
            <a:r>
              <a:rPr lang="en-US" sz="1350" baseline="30000" dirty="0">
                <a:latin typeface="Open Sans" panose="020B0606030504020204" pitchFamily="34" charset="0"/>
              </a:rPr>
              <a:t>2</a:t>
            </a:r>
            <a:r>
              <a:rPr lang="en-US" sz="1350" dirty="0">
                <a:latin typeface="Open Sans" panose="020B0606030504020204" pitchFamily="34" charset="0"/>
              </a:rPr>
              <a:t> orally 3 times a day, with total daily dose typically ≤ 20 mg/m</a:t>
            </a:r>
            <a:r>
              <a:rPr lang="en-US" sz="1350" baseline="30000" dirty="0">
                <a:latin typeface="Open Sans" panose="020B0606030504020204" pitchFamily="34" charset="0"/>
              </a:rPr>
              <a:t>2</a:t>
            </a:r>
            <a:r>
              <a:rPr lang="en-US" sz="1350" dirty="0">
                <a:latin typeface="Open Sans" panose="020B0606030504020204" pitchFamily="34" charset="0"/>
              </a:rPr>
              <a:t>, which prevents further virilization and ameliorates hypertension by reducing levels of 11-deoxycortisol, deoxycorticosterone, and adrenal androgens that are stimulated by ACTH. Unlike </a:t>
            </a:r>
            <a:r>
              <a:rPr lang="en-US" sz="1350" i="1" dirty="0">
                <a:latin typeface="Open Sans" panose="020B0606030504020204" pitchFamily="34" charset="0"/>
              </a:rPr>
              <a:t>CYP21A2</a:t>
            </a:r>
            <a:r>
              <a:rPr lang="en-US" sz="1350" dirty="0">
                <a:latin typeface="Open Sans" panose="020B0606030504020204" pitchFamily="34" charset="0"/>
              </a:rPr>
              <a:t> deficiency, </a:t>
            </a:r>
            <a:r>
              <a:rPr lang="en-US" sz="1350" b="1" dirty="0">
                <a:latin typeface="Open Sans" panose="020B0606030504020204" pitchFamily="34" charset="0"/>
              </a:rPr>
              <a:t>mineralocorticoid replacement is not required, because sodium and potassium homeostasis is maintained from mineralocorticoid effects of deoxycorticosterone.</a:t>
            </a:r>
          </a:p>
          <a:p>
            <a:pPr algn="l"/>
            <a:r>
              <a:rPr lang="en-US" sz="1350" dirty="0">
                <a:latin typeface="Open Sans" panose="020B0606030504020204" pitchFamily="34" charset="0"/>
              </a:rPr>
              <a:t>Response to treatment should be monitored, typically by measuring serum 11-deoxycortisol and adrenal androgens and by </a:t>
            </a:r>
            <a:r>
              <a:rPr lang="en-US" sz="1350" u="sng" dirty="0">
                <a:latin typeface="Open Sans" panose="020B0606030504020204" pitchFamily="34" charset="0"/>
              </a:rPr>
              <a:t>assessing growth velocity and skeletal maturation</a:t>
            </a:r>
            <a:r>
              <a:rPr lang="en-US" sz="1350" dirty="0">
                <a:latin typeface="Open Sans" panose="020B0606030504020204" pitchFamily="34" charset="0"/>
              </a:rPr>
              <a:t>. </a:t>
            </a:r>
            <a:r>
              <a:rPr lang="en-US" sz="1350" b="1" dirty="0">
                <a:latin typeface="Open Sans" panose="020B0606030504020204" pitchFamily="34" charset="0"/>
              </a:rPr>
              <a:t>Blood pressure should be monitored closely in patients who presented with hypertension. Antihypertensives, such as potassium-sparing diuretics or calcium channel blockers, may be required.</a:t>
            </a:r>
          </a:p>
          <a:p>
            <a:pPr algn="l"/>
            <a:r>
              <a:rPr lang="en-US" sz="1350" dirty="0">
                <a:effectLst>
                  <a:outerShdw blurRad="38100" dist="38100" dir="2700000" algn="tl">
                    <a:srgbClr val="000000">
                      <a:alpha val="43137"/>
                    </a:srgbClr>
                  </a:outerShdw>
                </a:effectLst>
                <a:latin typeface="Open Sans" panose="020B0606030504020204" pitchFamily="34" charset="0"/>
              </a:rPr>
              <a:t>Affected female infants may require surgical reconstruction with reduction </a:t>
            </a:r>
            <a:r>
              <a:rPr lang="en-US" sz="1350" dirty="0" err="1">
                <a:effectLst>
                  <a:outerShdw blurRad="38100" dist="38100" dir="2700000" algn="tl">
                    <a:srgbClr val="000000">
                      <a:alpha val="43137"/>
                    </a:srgbClr>
                  </a:outerShdw>
                </a:effectLst>
                <a:latin typeface="Open Sans" panose="020B0606030504020204" pitchFamily="34" charset="0"/>
              </a:rPr>
              <a:t>clitoroplasty</a:t>
            </a:r>
            <a:r>
              <a:rPr lang="en-US" sz="1350" dirty="0">
                <a:effectLst>
                  <a:outerShdw blurRad="38100" dist="38100" dir="2700000" algn="tl">
                    <a:srgbClr val="000000">
                      <a:alpha val="43137"/>
                    </a:srgbClr>
                  </a:outerShdw>
                </a:effectLst>
                <a:latin typeface="Open Sans" panose="020B0606030504020204" pitchFamily="34" charset="0"/>
              </a:rPr>
              <a:t> and construction of a vaginal opening</a:t>
            </a:r>
            <a:r>
              <a:rPr lang="en-US" sz="1350" dirty="0">
                <a:latin typeface="Open Sans" panose="020B0606030504020204" pitchFamily="34" charset="0"/>
              </a:rPr>
              <a:t>. Often, further surgery is required in adulthood, but with appropriate care and attention to psychosexual issues, a normal sex life and fertility may be expected.</a:t>
            </a:r>
          </a:p>
          <a:p>
            <a:endParaRPr lang="en-US" sz="1350" dirty="0"/>
          </a:p>
        </p:txBody>
      </p:sp>
    </p:spTree>
    <p:extLst>
      <p:ext uri="{BB962C8B-B14F-4D97-AF65-F5344CB8AC3E}">
        <p14:creationId xmlns:p14="http://schemas.microsoft.com/office/powerpoint/2010/main" val="84431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ربع نص 14"/>
          <p:cNvSpPr txBox="1"/>
          <p:nvPr/>
        </p:nvSpPr>
        <p:spPr>
          <a:xfrm>
            <a:off x="432786" y="819150"/>
            <a:ext cx="8153400" cy="3108543"/>
          </a:xfrm>
          <a:prstGeom prst="rect">
            <a:avLst/>
          </a:prstGeom>
          <a:noFill/>
        </p:spPr>
        <p:txBody>
          <a:bodyPr wrap="square" rtlCol="1">
            <a:spAutoFit/>
          </a:bodyPr>
          <a:lstStyle/>
          <a:p>
            <a:pPr marL="285750" indent="-285750">
              <a:buFont typeface="Wingdings" pitchFamily="2" charset="2"/>
              <a:buChar char="Ø"/>
            </a:pPr>
            <a:r>
              <a:rPr lang="en-US" b="1" dirty="0" smtClean="0">
                <a:solidFill>
                  <a:schemeClr val="bg2"/>
                </a:solidFill>
              </a:rPr>
              <a:t>So based on the previous slide, any disorder that increase the androgens levels is a cause of hirsutism :-</a:t>
            </a:r>
          </a:p>
          <a:p>
            <a:pPr marL="285750" indent="-285750">
              <a:buFont typeface="Wingdings" pitchFamily="2" charset="2"/>
              <a:buChar char="Ø"/>
            </a:pPr>
            <a:endParaRPr lang="en-US" b="1" dirty="0">
              <a:solidFill>
                <a:schemeClr val="bg2"/>
              </a:solidFill>
            </a:endParaRPr>
          </a:p>
          <a:p>
            <a:pPr marL="285750" indent="-285750">
              <a:buFont typeface="Wingdings" pitchFamily="2" charset="2"/>
              <a:buChar char="q"/>
            </a:pPr>
            <a:r>
              <a:rPr lang="en-US" b="1" dirty="0">
                <a:solidFill>
                  <a:schemeClr val="bg2"/>
                </a:solidFill>
              </a:rPr>
              <a:t> Polycystic ovarian syndrome </a:t>
            </a:r>
            <a:r>
              <a:rPr lang="en-US" b="1" dirty="0" smtClean="0">
                <a:solidFill>
                  <a:schemeClr val="bg2"/>
                </a:solidFill>
              </a:rPr>
              <a:t>: most common                                     </a:t>
            </a:r>
          </a:p>
          <a:p>
            <a:pPr marL="285750" indent="-285750">
              <a:buFont typeface="Wingdings" pitchFamily="2" charset="2"/>
              <a:buChar char="q"/>
            </a:pPr>
            <a:r>
              <a:rPr lang="en-US" b="1" dirty="0">
                <a:solidFill>
                  <a:schemeClr val="bg2"/>
                </a:solidFill>
              </a:rPr>
              <a:t>Congenital adrenal </a:t>
            </a:r>
            <a:r>
              <a:rPr lang="en-US" b="1" dirty="0" smtClean="0">
                <a:solidFill>
                  <a:schemeClr val="bg2"/>
                </a:solidFill>
              </a:rPr>
              <a:t>hyperplasia.</a:t>
            </a:r>
            <a:endParaRPr lang="en-US" b="1" dirty="0">
              <a:solidFill>
                <a:schemeClr val="bg2"/>
              </a:solidFill>
            </a:endParaRPr>
          </a:p>
          <a:p>
            <a:pPr marL="285750" indent="-285750">
              <a:buFont typeface="Wingdings" pitchFamily="2" charset="2"/>
              <a:buChar char="q"/>
            </a:pPr>
            <a:r>
              <a:rPr lang="en-US" b="1" dirty="0">
                <a:solidFill>
                  <a:schemeClr val="bg2"/>
                </a:solidFill>
              </a:rPr>
              <a:t>Ovarian </a:t>
            </a:r>
            <a:r>
              <a:rPr lang="en-US" b="1" dirty="0" smtClean="0">
                <a:solidFill>
                  <a:schemeClr val="bg2"/>
                </a:solidFill>
              </a:rPr>
              <a:t>tumors.</a:t>
            </a:r>
            <a:endParaRPr lang="en-US" b="1" dirty="0">
              <a:solidFill>
                <a:schemeClr val="bg2"/>
              </a:solidFill>
            </a:endParaRPr>
          </a:p>
          <a:p>
            <a:pPr marL="285750" indent="-285750">
              <a:buFont typeface="Wingdings" pitchFamily="2" charset="2"/>
              <a:buChar char="q"/>
            </a:pPr>
            <a:r>
              <a:rPr lang="en-US" b="1" dirty="0">
                <a:solidFill>
                  <a:schemeClr val="bg2"/>
                </a:solidFill>
              </a:rPr>
              <a:t>Adrenal </a:t>
            </a:r>
            <a:r>
              <a:rPr lang="en-US" b="1" dirty="0" smtClean="0">
                <a:solidFill>
                  <a:schemeClr val="bg2"/>
                </a:solidFill>
              </a:rPr>
              <a:t>tumors.</a:t>
            </a:r>
            <a:endParaRPr lang="en-US" b="1" dirty="0">
              <a:solidFill>
                <a:schemeClr val="bg2"/>
              </a:solidFill>
            </a:endParaRPr>
          </a:p>
          <a:p>
            <a:pPr marL="285750" indent="-285750">
              <a:buFont typeface="Wingdings" pitchFamily="2" charset="2"/>
              <a:buChar char="q"/>
            </a:pPr>
            <a:r>
              <a:rPr lang="en-US" b="1" dirty="0">
                <a:solidFill>
                  <a:schemeClr val="bg2"/>
                </a:solidFill>
              </a:rPr>
              <a:t>Cushing </a:t>
            </a:r>
            <a:r>
              <a:rPr lang="en-US" b="1" dirty="0" smtClean="0">
                <a:solidFill>
                  <a:schemeClr val="bg2"/>
                </a:solidFill>
              </a:rPr>
              <a:t>disease.</a:t>
            </a:r>
            <a:endParaRPr lang="en-US" b="1" dirty="0">
              <a:solidFill>
                <a:schemeClr val="bg2"/>
              </a:solidFill>
            </a:endParaRPr>
          </a:p>
          <a:p>
            <a:pPr marL="285750" indent="-285750">
              <a:buFont typeface="Wingdings" pitchFamily="2" charset="2"/>
              <a:buChar char="q"/>
            </a:pPr>
            <a:r>
              <a:rPr lang="en-US" b="1" dirty="0" smtClean="0">
                <a:solidFill>
                  <a:schemeClr val="bg2"/>
                </a:solidFill>
              </a:rPr>
              <a:t>Drugs.</a:t>
            </a:r>
          </a:p>
          <a:p>
            <a:pPr marL="285750" indent="-285750">
              <a:buFont typeface="Wingdings" pitchFamily="2" charset="2"/>
              <a:buChar char="q"/>
            </a:pPr>
            <a:r>
              <a:rPr lang="en-US" b="1" dirty="0">
                <a:solidFill>
                  <a:schemeClr val="bg2"/>
                </a:solidFill>
              </a:rPr>
              <a:t>Idiopathic hirsutism : </a:t>
            </a:r>
            <a:r>
              <a:rPr lang="en-US" b="1" dirty="0" smtClean="0">
                <a:solidFill>
                  <a:schemeClr val="bg2"/>
                </a:solidFill>
              </a:rPr>
              <a:t>increased </a:t>
            </a:r>
            <a:r>
              <a:rPr lang="en-US" b="1" dirty="0">
                <a:solidFill>
                  <a:schemeClr val="bg2"/>
                </a:solidFill>
              </a:rPr>
              <a:t>cutaneous sensitivity of the skin to normal circulating </a:t>
            </a:r>
            <a:r>
              <a:rPr lang="en-US" b="1" dirty="0" smtClean="0">
                <a:solidFill>
                  <a:schemeClr val="bg2"/>
                </a:solidFill>
              </a:rPr>
              <a:t>                                   </a:t>
            </a:r>
            <a:r>
              <a:rPr lang="en-US" b="1" dirty="0" smtClean="0">
                <a:solidFill>
                  <a:schemeClr val="bg1"/>
                </a:solidFill>
              </a:rPr>
              <a:t>…………………………</a:t>
            </a:r>
            <a:r>
              <a:rPr lang="en-US" b="1" dirty="0" smtClean="0">
                <a:solidFill>
                  <a:schemeClr val="bg2"/>
                </a:solidFill>
              </a:rPr>
              <a:t> levels </a:t>
            </a:r>
            <a:r>
              <a:rPr lang="en-US" b="1" dirty="0">
                <a:solidFill>
                  <a:schemeClr val="bg2"/>
                </a:solidFill>
              </a:rPr>
              <a:t>of </a:t>
            </a:r>
            <a:r>
              <a:rPr lang="en-US" b="1" dirty="0" smtClean="0">
                <a:solidFill>
                  <a:schemeClr val="bg2"/>
                </a:solidFill>
              </a:rPr>
              <a:t>androgens</a:t>
            </a:r>
            <a:r>
              <a:rPr lang="en-US" b="1" dirty="0">
                <a:solidFill>
                  <a:schemeClr val="bg2"/>
                </a:solidFill>
              </a:rPr>
              <a:t>. </a:t>
            </a:r>
            <a:endParaRPr lang="en-US" b="1" dirty="0" smtClean="0">
              <a:solidFill>
                <a:schemeClr val="bg2"/>
              </a:solidFill>
            </a:endParaRPr>
          </a:p>
          <a:p>
            <a:pPr marL="285750" indent="-285750">
              <a:buFont typeface="Wingdings" pitchFamily="2" charset="2"/>
              <a:buChar char="q"/>
            </a:pPr>
            <a:r>
              <a:rPr lang="en-US" b="1" dirty="0">
                <a:solidFill>
                  <a:schemeClr val="bg2"/>
                </a:solidFill>
              </a:rPr>
              <a:t>Cushing </a:t>
            </a:r>
            <a:r>
              <a:rPr lang="en-US" b="1" dirty="0" smtClean="0">
                <a:solidFill>
                  <a:schemeClr val="bg2"/>
                </a:solidFill>
              </a:rPr>
              <a:t>disease.</a:t>
            </a:r>
            <a:endParaRPr lang="en-US" b="1" dirty="0">
              <a:solidFill>
                <a:schemeClr val="bg2"/>
              </a:solidFill>
            </a:endParaRPr>
          </a:p>
          <a:p>
            <a:pPr marL="285750" indent="-285750">
              <a:buFont typeface="Wingdings" pitchFamily="2" charset="2"/>
              <a:buChar char="q"/>
            </a:pPr>
            <a:endParaRPr lang="en-US" dirty="0"/>
          </a:p>
          <a:p>
            <a:pPr marL="285750" indent="-285750">
              <a:buFont typeface="Wingdings" pitchFamily="2" charset="2"/>
              <a:buChar char="q"/>
            </a:pPr>
            <a:endParaRPr lang="ar-SA" dirty="0"/>
          </a:p>
        </p:txBody>
      </p:sp>
    </p:spTree>
    <p:extLst>
      <p:ext uri="{BB962C8B-B14F-4D97-AF65-F5344CB8AC3E}">
        <p14:creationId xmlns:p14="http://schemas.microsoft.com/office/powerpoint/2010/main" val="2358684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28800" y="342900"/>
            <a:ext cx="5829300" cy="4423770"/>
          </a:xfrm>
          <a:prstGeom prst="rect">
            <a:avLst/>
          </a:prstGeom>
        </p:spPr>
        <p:txBody>
          <a:bodyPr/>
          <a:lstStyle/>
          <a:p>
            <a:r>
              <a:rPr lang="en-US" sz="2400" b="1" cap="all" spc="-45" dirty="0">
                <a:solidFill>
                  <a:srgbClr val="FF0000"/>
                </a:solidFill>
                <a:sym typeface="+mn-ea"/>
              </a:rPr>
              <a:t>turner’s syndrome</a:t>
            </a:r>
          </a:p>
          <a:p>
            <a:r>
              <a:rPr lang="en-GB" sz="2400" b="1" dirty="0">
                <a:solidFill>
                  <a:srgbClr val="FF0000"/>
                </a:solidFill>
              </a:rPr>
              <a:t>Androgen Insensitivity syndrome(AIS)</a:t>
            </a:r>
            <a:endParaRPr lang="en-GB" b="1" dirty="0">
              <a:solidFill>
                <a:srgbClr val="FF0000"/>
              </a:solidFill>
            </a:endParaRPr>
          </a:p>
          <a:p>
            <a:r>
              <a:rPr lang="en-US" sz="2400" b="1" dirty="0">
                <a:solidFill>
                  <a:srgbClr val="FF0000"/>
                </a:solidFill>
              </a:rPr>
              <a:t>Swyer syndrome</a:t>
            </a:r>
          </a:p>
          <a:p>
            <a:endParaRPr lang="en-US" sz="2400" b="1" dirty="0">
              <a:solidFill>
                <a:schemeClr val="accent6">
                  <a:lumMod val="60000"/>
                  <a:lumOff val="40000"/>
                </a:schemeClr>
              </a:solidFill>
            </a:endParaRPr>
          </a:p>
          <a:p>
            <a:endParaRPr lang="en-US" sz="2400" b="1" dirty="0">
              <a:solidFill>
                <a:schemeClr val="accent6">
                  <a:lumMod val="60000"/>
                  <a:lumOff val="40000"/>
                </a:schemeClr>
              </a:solidFill>
            </a:endParaRPr>
          </a:p>
          <a:p>
            <a:endParaRPr lang="en-US" sz="2400" b="1" dirty="0">
              <a:solidFill>
                <a:schemeClr val="accent6">
                  <a:lumMod val="60000"/>
                  <a:lumOff val="40000"/>
                </a:schemeClr>
              </a:solidFill>
            </a:endParaRPr>
          </a:p>
          <a:p>
            <a:pPr>
              <a:buNone/>
            </a:pPr>
            <a:r>
              <a:rPr lang="en-US" sz="2400" b="1" dirty="0">
                <a:solidFill>
                  <a:srgbClr val="FFFF00"/>
                </a:solidFill>
              </a:rPr>
              <a:t>Done by : Doha BaniSalameh</a:t>
            </a:r>
          </a:p>
          <a:p>
            <a:pPr>
              <a:buNone/>
            </a:pPr>
            <a:r>
              <a:rPr lang="en-US" sz="2400" b="1" dirty="0">
                <a:solidFill>
                  <a:srgbClr val="FFFF00"/>
                </a:solidFill>
              </a:rPr>
              <a:t>Supervised by : Dr Omar </a:t>
            </a:r>
            <a:endParaRPr lang="en-US" dirty="0">
              <a:solidFill>
                <a:srgbClr val="FFFF00"/>
              </a:solidFill>
            </a:endParaRPr>
          </a:p>
        </p:txBody>
      </p:sp>
    </p:spTree>
    <p:extLst>
      <p:ext uri="{BB962C8B-B14F-4D97-AF65-F5344CB8AC3E}">
        <p14:creationId xmlns:p14="http://schemas.microsoft.com/office/powerpoint/2010/main" val="340205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300" cap="all" spc="-45" dirty="0">
                <a:solidFill>
                  <a:schemeClr val="accent2">
                    <a:lumMod val="60000"/>
                    <a:lumOff val="40000"/>
                  </a:schemeClr>
                </a:solidFill>
                <a:sym typeface="+mn-ea"/>
              </a:rPr>
              <a:t>turner’s syndrome</a:t>
            </a:r>
            <a:endParaRPr lang="en-US" dirty="0"/>
          </a:p>
        </p:txBody>
      </p:sp>
      <p:sp>
        <p:nvSpPr>
          <p:cNvPr id="6" name="Content Placeholder 2"/>
          <p:cNvSpPr>
            <a:spLocks noGrp="1"/>
          </p:cNvSpPr>
          <p:nvPr>
            <p:ph idx="4294967295"/>
          </p:nvPr>
        </p:nvSpPr>
        <p:spPr>
          <a:xfrm>
            <a:off x="1828800" y="1028700"/>
            <a:ext cx="5829300" cy="4114800"/>
          </a:xfrm>
          <a:prstGeom prst="rect">
            <a:avLst/>
          </a:prstGeom>
        </p:spPr>
        <p:txBody>
          <a:bodyPr>
            <a:normAutofit fontScale="77500" lnSpcReduction="20000"/>
          </a:bodyPr>
          <a:lstStyle/>
          <a:p>
            <a:r>
              <a:rPr lang="en-US" dirty="0">
                <a:solidFill>
                  <a:schemeClr val="tx1">
                    <a:lumMod val="65000"/>
                    <a:lumOff val="35000"/>
                  </a:schemeClr>
                </a:solidFill>
              </a:rPr>
              <a:t>Gonadal dysgenesis,,, chromosomal abnormality</a:t>
            </a:r>
          </a:p>
          <a:p>
            <a:pPr>
              <a:buNone/>
            </a:pPr>
            <a:endParaRPr lang="en-US" dirty="0">
              <a:solidFill>
                <a:schemeClr val="tx1">
                  <a:lumMod val="65000"/>
                  <a:lumOff val="35000"/>
                </a:schemeClr>
              </a:solidFill>
            </a:endParaRPr>
          </a:p>
          <a:p>
            <a:pPr>
              <a:defRPr/>
            </a:pPr>
            <a:r>
              <a:rPr lang="en-GB" sz="2100" dirty="0">
                <a:latin typeface="Book Antiqua" panose="02040602050305030304" pitchFamily="18" charset="0"/>
                <a:sym typeface="+mn-ea"/>
              </a:rPr>
              <a:t>phenotype is </a:t>
            </a:r>
            <a:r>
              <a:rPr lang="en-GB" sz="2100" b="1" dirty="0">
                <a:solidFill>
                  <a:schemeClr val="accent2">
                    <a:lumMod val="75000"/>
                  </a:schemeClr>
                </a:solidFill>
                <a:latin typeface="Book Antiqua" panose="02040602050305030304" pitchFamily="18" charset="0"/>
                <a:sym typeface="+mn-ea"/>
              </a:rPr>
              <a:t>female</a:t>
            </a:r>
            <a:endParaRPr lang="en-GB" sz="2100" b="1" dirty="0">
              <a:solidFill>
                <a:schemeClr val="accent2">
                  <a:lumMod val="75000"/>
                </a:schemeClr>
              </a:solidFill>
              <a:latin typeface="Book Antiqua" panose="02040602050305030304" pitchFamily="18" charset="0"/>
            </a:endParaRPr>
          </a:p>
          <a:p>
            <a:pPr>
              <a:defRPr/>
            </a:pPr>
            <a:r>
              <a:rPr lang="en-GB" sz="2100" dirty="0">
                <a:latin typeface="Book Antiqua" panose="02040602050305030304" pitchFamily="18" charset="0"/>
                <a:sym typeface="+mn-ea"/>
              </a:rPr>
              <a:t>- The genotype is</a:t>
            </a:r>
            <a:r>
              <a:rPr lang="en-US" altLang="en-GB" sz="2100" dirty="0">
                <a:latin typeface="Book Antiqua" panose="02040602050305030304" pitchFamily="18" charset="0"/>
                <a:sym typeface="+mn-ea"/>
              </a:rPr>
              <a:t>:</a:t>
            </a:r>
          </a:p>
          <a:p>
            <a:pPr marL="600075" lvl="1" indent="-257175">
              <a:buFont typeface="Wingdings" panose="05000000000000000000" charset="0"/>
              <a:buChar char="ü"/>
              <a:defRPr/>
            </a:pPr>
            <a:r>
              <a:rPr lang="en-US" altLang="ar-SA" sz="1350" dirty="0">
                <a:latin typeface="Book Antiqua" panose="02040602050305030304" pitchFamily="18" charset="0"/>
              </a:rPr>
              <a:t>Classic </a:t>
            </a:r>
            <a:r>
              <a:rPr lang="en-US" altLang="ar-SA" sz="1350" dirty="0">
                <a:latin typeface="Book Antiqua" panose="02040602050305030304" pitchFamily="18" charset="0"/>
                <a:cs typeface="Times New Roman" panose="02020603050405020304" pitchFamily="18" charset="0"/>
              </a:rPr>
              <a:t>- Turner variants </a:t>
            </a:r>
            <a:r>
              <a:rPr lang="en-US" altLang="ar-SA" sz="1350" b="1" dirty="0">
                <a:solidFill>
                  <a:schemeClr val="accent2">
                    <a:lumMod val="75000"/>
                  </a:schemeClr>
                </a:solidFill>
                <a:latin typeface="Book Antiqua" panose="02040602050305030304" pitchFamily="18" charset="0"/>
                <a:cs typeface="Times New Roman" panose="02020603050405020304" pitchFamily="18" charset="0"/>
              </a:rPr>
              <a:t>(45XO/46XX),(46X-abnormal X)</a:t>
            </a:r>
          </a:p>
          <a:p>
            <a:pPr marL="600075" lvl="1" indent="-257175">
              <a:buClrTx/>
              <a:buFont typeface="Wingdings" panose="05000000000000000000" charset="0"/>
              <a:buChar char="ü"/>
              <a:defRPr/>
            </a:pPr>
            <a:r>
              <a:rPr lang="en-US" altLang="ar-SA" sz="1350" dirty="0">
                <a:latin typeface="Book Antiqua" panose="02040602050305030304" pitchFamily="18" charset="0"/>
                <a:cs typeface="Times New Roman" panose="02020603050405020304" pitchFamily="18" charset="0"/>
              </a:rPr>
              <a:t>Mixed Gonadal dysgenesis </a:t>
            </a:r>
            <a:r>
              <a:rPr lang="en-US" altLang="ar-SA" sz="1350" b="1" dirty="0">
                <a:solidFill>
                  <a:schemeClr val="accent2">
                    <a:lumMod val="75000"/>
                  </a:schemeClr>
                </a:solidFill>
                <a:latin typeface="Book Antiqua" panose="02040602050305030304" pitchFamily="18" charset="0"/>
                <a:cs typeface="Times New Roman" panose="02020603050405020304" pitchFamily="18" charset="0"/>
              </a:rPr>
              <a:t>(45XO/46XX)or (45X/47XXX)</a:t>
            </a:r>
            <a:endParaRPr lang="en-US" altLang="ar-SA" sz="1320" b="1" dirty="0">
              <a:solidFill>
                <a:schemeClr val="accent2">
                  <a:lumMod val="75000"/>
                </a:schemeClr>
              </a:solidFill>
              <a:latin typeface="Book Antiqua" panose="02040602050305030304" pitchFamily="18" charset="0"/>
              <a:cs typeface="Times New Roman" panose="02020603050405020304" pitchFamily="18" charset="0"/>
            </a:endParaRPr>
          </a:p>
          <a:p>
            <a:pPr marL="600075" lvl="1" indent="-257175">
              <a:buClrTx/>
              <a:buFont typeface="Wingdings" panose="05000000000000000000" charset="0"/>
              <a:buChar char="ü"/>
              <a:defRPr/>
            </a:pPr>
            <a:endParaRPr lang="en-US" dirty="0">
              <a:solidFill>
                <a:schemeClr val="tx1">
                  <a:lumMod val="65000"/>
                  <a:lumOff val="35000"/>
                </a:schemeClr>
              </a:solidFill>
            </a:endParaRPr>
          </a:p>
          <a:p>
            <a:r>
              <a:rPr lang="en-US" dirty="0">
                <a:solidFill>
                  <a:schemeClr val="tx1">
                    <a:lumMod val="65000"/>
                    <a:lumOff val="35000"/>
                  </a:schemeClr>
                </a:solidFill>
              </a:rPr>
              <a:t>Only one functional X-chromosome</a:t>
            </a:r>
          </a:p>
          <a:p>
            <a:r>
              <a:rPr lang="en-US" dirty="0">
                <a:solidFill>
                  <a:schemeClr val="tx1">
                    <a:lumMod val="65000"/>
                    <a:lumOff val="35000"/>
                  </a:schemeClr>
                </a:solidFill>
              </a:rPr>
              <a:t>Complete or partial absence of x-chromosome (45X0)</a:t>
            </a:r>
          </a:p>
          <a:p>
            <a:r>
              <a:rPr lang="en-US" dirty="0">
                <a:solidFill>
                  <a:schemeClr val="tx1">
                    <a:lumMod val="65000"/>
                    <a:lumOff val="35000"/>
                  </a:schemeClr>
                </a:solidFill>
              </a:rPr>
              <a:t>MC chromosomal abnormality in female</a:t>
            </a:r>
          </a:p>
          <a:p>
            <a:r>
              <a:rPr lang="en-US" dirty="0">
                <a:solidFill>
                  <a:schemeClr val="tx1">
                    <a:lumMod val="65000"/>
                    <a:lumOff val="35000"/>
                  </a:schemeClr>
                </a:solidFill>
              </a:rPr>
              <a:t>Mainly diagnose clinically </a:t>
            </a:r>
          </a:p>
          <a:p>
            <a:endParaRPr lang="en-US" dirty="0">
              <a:solidFill>
                <a:schemeClr val="tx1">
                  <a:lumMod val="65000"/>
                  <a:lumOff val="35000"/>
                </a:schemeClr>
              </a:solidFill>
            </a:endParaRPr>
          </a:p>
          <a:p>
            <a:pPr>
              <a:buNone/>
            </a:pPr>
            <a:r>
              <a:rPr lang="en-US" b="1" dirty="0">
                <a:solidFill>
                  <a:schemeClr val="accent2">
                    <a:lumMod val="75000"/>
                  </a:schemeClr>
                </a:solidFill>
                <a:latin typeface="Book Antiqua" panose="02040602050305030304" pitchFamily="18" charset="0"/>
              </a:rPr>
              <a:t>In this condition, the ovary does not complete its normal development and only the stroma is present at birth. The gonads are called ‘streak gonads’ and do not function to produce oestrogen or oocyte </a:t>
            </a:r>
          </a:p>
          <a:p>
            <a:pPr>
              <a:buNone/>
            </a:pPr>
            <a:endParaRPr lang="en-US" dirty="0"/>
          </a:p>
        </p:txBody>
      </p:sp>
    </p:spTree>
    <p:extLst>
      <p:ext uri="{BB962C8B-B14F-4D97-AF65-F5344CB8AC3E}">
        <p14:creationId xmlns:p14="http://schemas.microsoft.com/office/powerpoint/2010/main" val="3332439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srcRect/>
          <a:stretch>
            <a:fillRect/>
          </a:stretch>
        </p:blipFill>
        <p:spPr bwMode="auto">
          <a:xfrm>
            <a:off x="1543051" y="171450"/>
            <a:ext cx="2769416" cy="48577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057650" y="171450"/>
            <a:ext cx="3714750" cy="4972050"/>
          </a:xfrm>
          <a:prstGeom prst="rect">
            <a:avLst/>
          </a:prstGeom>
          <a:noFill/>
          <a:ln w="9525">
            <a:noFill/>
            <a:miter lim="800000"/>
            <a:headEnd/>
            <a:tailEnd/>
          </a:ln>
          <a:effectLst/>
        </p:spPr>
      </p:pic>
    </p:spTree>
    <p:extLst>
      <p:ext uri="{BB962C8B-B14F-4D97-AF65-F5344CB8AC3E}">
        <p14:creationId xmlns:p14="http://schemas.microsoft.com/office/powerpoint/2010/main" val="3449735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85900" y="400050"/>
            <a:ext cx="6172200" cy="4457700"/>
          </a:xfrm>
          <a:prstGeom prst="rect">
            <a:avLst/>
          </a:prstGeom>
        </p:spPr>
        <p:txBody>
          <a:bodyPr>
            <a:normAutofit fontScale="92500" lnSpcReduction="20000"/>
          </a:bodyPr>
          <a:lstStyle/>
          <a:p>
            <a:r>
              <a:rPr lang="en-US" sz="2700" b="1" dirty="0">
                <a:solidFill>
                  <a:schemeClr val="accent2">
                    <a:lumMod val="75000"/>
                  </a:schemeClr>
                </a:solidFill>
                <a:latin typeface="Book Antiqua" panose="02040602050305030304" pitchFamily="18" charset="0"/>
              </a:rPr>
              <a:t>clinical features </a:t>
            </a:r>
          </a:p>
          <a:p>
            <a:pPr marL="257175">
              <a:buAutoNum type="arabicPeriod"/>
            </a:pPr>
            <a:r>
              <a:rPr lang="en-US" dirty="0">
                <a:latin typeface="Book Antiqua" panose="02040602050305030304" pitchFamily="18" charset="0"/>
              </a:rPr>
              <a:t>short stature</a:t>
            </a:r>
          </a:p>
          <a:p>
            <a:pPr marL="257175">
              <a:buAutoNum type="arabicPeriod"/>
            </a:pPr>
            <a:r>
              <a:rPr lang="en-US" dirty="0">
                <a:latin typeface="Book Antiqua" panose="02040602050305030304" pitchFamily="18" charset="0"/>
              </a:rPr>
              <a:t>webbing of the neck</a:t>
            </a:r>
          </a:p>
          <a:p>
            <a:pPr marL="257175">
              <a:buAutoNum type="arabicPeriod"/>
            </a:pPr>
            <a:r>
              <a:rPr lang="en-US" dirty="0">
                <a:latin typeface="Book Antiqua" panose="02040602050305030304" pitchFamily="18" charset="0"/>
              </a:rPr>
              <a:t>wide carrying angle.</a:t>
            </a:r>
          </a:p>
          <a:p>
            <a:pPr marL="257175">
              <a:buAutoNum type="arabicPeriod"/>
            </a:pPr>
            <a:r>
              <a:rPr lang="en-US" dirty="0">
                <a:latin typeface="Book Antiqua" panose="02040602050305030304" pitchFamily="18" charset="0"/>
              </a:rPr>
              <a:t>Widely spaced nipples (shield chest)</a:t>
            </a:r>
          </a:p>
          <a:p>
            <a:endParaRPr lang="en-US" dirty="0">
              <a:latin typeface="Book Antiqua" panose="02040602050305030304" pitchFamily="18" charset="0"/>
            </a:endParaRPr>
          </a:p>
          <a:p>
            <a:r>
              <a:rPr lang="en-US" dirty="0">
                <a:solidFill>
                  <a:schemeClr val="accent2">
                    <a:lumMod val="75000"/>
                  </a:schemeClr>
                </a:solidFill>
                <a:latin typeface="Book Antiqua" panose="02040602050305030304" pitchFamily="18" charset="0"/>
              </a:rPr>
              <a:t> </a:t>
            </a:r>
            <a:r>
              <a:rPr lang="en-US" sz="2700" b="1" dirty="0">
                <a:solidFill>
                  <a:schemeClr val="accent2">
                    <a:lumMod val="75000"/>
                  </a:schemeClr>
                </a:solidFill>
                <a:latin typeface="Book Antiqua" panose="02040602050305030304" pitchFamily="18" charset="0"/>
              </a:rPr>
              <a:t>Associated medical </a:t>
            </a:r>
          </a:p>
          <a:p>
            <a:pPr marL="257175">
              <a:buAutoNum type="arabicPeriod"/>
            </a:pPr>
            <a:r>
              <a:rPr lang="en-US" dirty="0">
                <a:latin typeface="Book Antiqua" panose="02040602050305030304" pitchFamily="18" charset="0"/>
              </a:rPr>
              <a:t>coarctation of the aorta</a:t>
            </a:r>
          </a:p>
          <a:p>
            <a:pPr marL="257175">
              <a:buAutoNum type="arabicPeriod"/>
            </a:pPr>
            <a:r>
              <a:rPr lang="en-US" dirty="0">
                <a:latin typeface="Book Antiqua" panose="02040602050305030304" pitchFamily="18" charset="0"/>
              </a:rPr>
              <a:t>inflammatory bowel disease, sensorineural and conduction deafness</a:t>
            </a:r>
          </a:p>
          <a:p>
            <a:pPr marL="257175">
              <a:buAutoNum type="arabicPeriod"/>
            </a:pPr>
            <a:r>
              <a:rPr lang="en-US" dirty="0">
                <a:latin typeface="Book Antiqua" panose="02040602050305030304" pitchFamily="18" charset="0"/>
              </a:rPr>
              <a:t>renal anomalies</a:t>
            </a:r>
          </a:p>
          <a:p>
            <a:pPr marL="257175">
              <a:buAutoNum type="arabicPeriod"/>
            </a:pPr>
            <a:r>
              <a:rPr lang="en-US" dirty="0">
                <a:latin typeface="Book Antiqua" panose="02040602050305030304" pitchFamily="18" charset="0"/>
              </a:rPr>
              <a:t>endocrine dysfunction, such as autoimmune thyroid disease</a:t>
            </a:r>
            <a:endParaRPr lang="en-US" dirty="0"/>
          </a:p>
        </p:txBody>
      </p:sp>
    </p:spTree>
    <p:extLst>
      <p:ext uri="{BB962C8B-B14F-4D97-AF65-F5344CB8AC3E}">
        <p14:creationId xmlns:p14="http://schemas.microsoft.com/office/powerpoint/2010/main" val="2626888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85900" y="285751"/>
            <a:ext cx="6172200" cy="4343638"/>
          </a:xfrm>
          <a:prstGeom prst="rect">
            <a:avLst/>
          </a:prstGeom>
        </p:spPr>
        <p:txBody>
          <a:bodyPr>
            <a:normAutofit lnSpcReduction="10000"/>
          </a:bodyPr>
          <a:lstStyle/>
          <a:p>
            <a:r>
              <a:rPr lang="en-US" sz="2700" b="1" dirty="0">
                <a:solidFill>
                  <a:schemeClr val="accent2">
                    <a:lumMod val="75000"/>
                  </a:schemeClr>
                </a:solidFill>
                <a:latin typeface="Book Antiqua" panose="02040602050305030304" pitchFamily="18" charset="0"/>
              </a:rPr>
              <a:t>Presentation: </a:t>
            </a:r>
          </a:p>
          <a:p>
            <a:pPr marL="257175"/>
            <a:r>
              <a:rPr lang="en-US" sz="2100" dirty="0">
                <a:latin typeface="Book Antiqua" panose="02040602050305030304" pitchFamily="18" charset="0"/>
              </a:rPr>
              <a:t>Present with delayed puberty (primary amenorrhea and absent of secondary sexual characteristics ).</a:t>
            </a:r>
          </a:p>
          <a:p>
            <a:r>
              <a:rPr lang="en-US" sz="1800" dirty="0">
                <a:latin typeface="Book Antiqua" panose="02040602050305030304" pitchFamily="18" charset="0"/>
              </a:rPr>
              <a:t> </a:t>
            </a:r>
            <a:r>
              <a:rPr lang="en-US" sz="2700" b="1" dirty="0">
                <a:solidFill>
                  <a:schemeClr val="accent2">
                    <a:lumMod val="75000"/>
                  </a:schemeClr>
                </a:solidFill>
                <a:latin typeface="Book Antiqua" panose="02040602050305030304" pitchFamily="18" charset="0"/>
              </a:rPr>
              <a:t>Labs and ultrasound </a:t>
            </a:r>
          </a:p>
          <a:p>
            <a:pPr marL="257175">
              <a:buAutoNum type="arabicPeriod"/>
            </a:pPr>
            <a:r>
              <a:rPr lang="en-US" sz="2100" dirty="0">
                <a:latin typeface="Book Antiqua" panose="02040602050305030304" pitchFamily="18" charset="0"/>
              </a:rPr>
              <a:t>High FSH and LH levels</a:t>
            </a:r>
          </a:p>
          <a:p>
            <a:pPr marL="257175">
              <a:buAutoNum type="arabicPeriod"/>
            </a:pPr>
            <a:r>
              <a:rPr lang="en-US" sz="2100" dirty="0">
                <a:latin typeface="Book Antiqua" panose="02040602050305030304" pitchFamily="18" charset="0"/>
              </a:rPr>
              <a:t>Bilateral streak gonads</a:t>
            </a:r>
          </a:p>
          <a:p>
            <a:r>
              <a:rPr lang="en-US" sz="3000" b="1" dirty="0">
                <a:solidFill>
                  <a:schemeClr val="accent2">
                    <a:lumMod val="75000"/>
                  </a:schemeClr>
                </a:solidFill>
                <a:latin typeface="Book Antiqua" panose="02040602050305030304" pitchFamily="18" charset="0"/>
              </a:rPr>
              <a:t>Management</a:t>
            </a:r>
            <a:r>
              <a:rPr lang="en-US" sz="3000" b="1" dirty="0">
                <a:solidFill>
                  <a:schemeClr val="tx2">
                    <a:lumMod val="60000"/>
                    <a:lumOff val="40000"/>
                  </a:schemeClr>
                </a:solidFill>
                <a:latin typeface="Book Antiqua" panose="02040602050305030304" pitchFamily="18" charset="0"/>
              </a:rPr>
              <a:t> </a:t>
            </a:r>
            <a:endParaRPr lang="en-US" sz="3300" b="1" dirty="0">
              <a:solidFill>
                <a:schemeClr val="tx2">
                  <a:lumMod val="60000"/>
                  <a:lumOff val="40000"/>
                </a:schemeClr>
              </a:solidFill>
              <a:latin typeface="Book Antiqua" panose="02040602050305030304" pitchFamily="18" charset="0"/>
            </a:endParaRPr>
          </a:p>
          <a:p>
            <a:pPr marL="257175">
              <a:buAutoNum type="arabicPeriod"/>
            </a:pPr>
            <a:r>
              <a:rPr lang="en-US" sz="2100" dirty="0">
                <a:latin typeface="Book Antiqua" panose="02040602050305030304" pitchFamily="18" charset="0"/>
              </a:rPr>
              <a:t>HRT</a:t>
            </a:r>
          </a:p>
          <a:p>
            <a:pPr marL="257175">
              <a:buAutoNum type="arabicPeriod"/>
            </a:pPr>
            <a:r>
              <a:rPr lang="en-US" sz="2100" dirty="0">
                <a:latin typeface="Book Antiqua" panose="02040602050305030304" pitchFamily="18" charset="0"/>
              </a:rPr>
              <a:t>Pregnancy is only possible with IVF+ ovum donation</a:t>
            </a:r>
            <a:endParaRPr lang="en-US" sz="2100" dirty="0"/>
          </a:p>
        </p:txBody>
      </p:sp>
    </p:spTree>
    <p:extLst>
      <p:ext uri="{BB962C8B-B14F-4D97-AF65-F5344CB8AC3E}">
        <p14:creationId xmlns:p14="http://schemas.microsoft.com/office/powerpoint/2010/main" val="4681187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228600"/>
            <a:ext cx="5829300" cy="685800"/>
          </a:xfrm>
        </p:spPr>
        <p:txBody>
          <a:bodyPr>
            <a:normAutofit fontScale="90000"/>
          </a:bodyPr>
          <a:lstStyle/>
          <a:p>
            <a:pPr algn="l"/>
            <a:r>
              <a:rPr lang="en-GB" dirty="0">
                <a:solidFill>
                  <a:schemeClr val="accent3">
                    <a:lumMod val="40000"/>
                    <a:lumOff val="60000"/>
                  </a:schemeClr>
                </a:solidFill>
              </a:rPr>
              <a:t>Androgen Insensitivity syndrome(AIS)</a:t>
            </a:r>
            <a:br>
              <a:rPr lang="en-GB" dirty="0">
                <a:solidFill>
                  <a:schemeClr val="accent3">
                    <a:lumMod val="40000"/>
                    <a:lumOff val="60000"/>
                  </a:schemeClr>
                </a:solidFill>
              </a:rPr>
            </a:br>
            <a:r>
              <a:rPr lang="en-GB" dirty="0">
                <a:solidFill>
                  <a:schemeClr val="accent3">
                    <a:lumMod val="40000"/>
                    <a:lumOff val="60000"/>
                  </a:schemeClr>
                </a:solidFill>
              </a:rPr>
              <a:t/>
            </a:r>
            <a:br>
              <a:rPr lang="en-GB" dirty="0">
                <a:solidFill>
                  <a:schemeClr val="accent3">
                    <a:lumMod val="40000"/>
                    <a:lumOff val="60000"/>
                  </a:schemeClr>
                </a:solidFill>
              </a:rPr>
            </a:br>
            <a:endParaRPr lang="en-US" dirty="0"/>
          </a:p>
        </p:txBody>
      </p:sp>
      <p:sp>
        <p:nvSpPr>
          <p:cNvPr id="3" name="Content Placeholder 2"/>
          <p:cNvSpPr>
            <a:spLocks noGrp="1"/>
          </p:cNvSpPr>
          <p:nvPr>
            <p:ph idx="4294967295"/>
          </p:nvPr>
        </p:nvSpPr>
        <p:spPr>
          <a:xfrm>
            <a:off x="1657350" y="800100"/>
            <a:ext cx="5829300" cy="3771900"/>
          </a:xfrm>
          <a:prstGeom prst="rect">
            <a:avLst/>
          </a:prstGeom>
        </p:spPr>
        <p:txBody>
          <a:bodyPr>
            <a:normAutofit/>
          </a:bodyPr>
          <a:lstStyle/>
          <a:p>
            <a:pPr>
              <a:defRPr/>
            </a:pPr>
            <a:endParaRPr lang="en-GB" sz="2100" dirty="0">
              <a:latin typeface="Book Antiqua" panose="02040602050305030304" pitchFamily="18" charset="0"/>
            </a:endParaRPr>
          </a:p>
          <a:p>
            <a:pPr>
              <a:defRPr/>
            </a:pPr>
            <a:r>
              <a:rPr lang="en-GB" sz="2100" dirty="0">
                <a:latin typeface="Book Antiqua" panose="02040602050305030304" pitchFamily="18" charset="0"/>
              </a:rPr>
              <a:t>X-linked recessive</a:t>
            </a:r>
          </a:p>
          <a:p>
            <a:pPr>
              <a:buNone/>
              <a:defRPr/>
            </a:pPr>
            <a:r>
              <a:rPr lang="en-GB" sz="2100" dirty="0">
                <a:latin typeface="Book Antiqua" panose="02040602050305030304" pitchFamily="18" charset="0"/>
              </a:rPr>
              <a:t> inheritance </a:t>
            </a:r>
          </a:p>
          <a:p>
            <a:pPr>
              <a:defRPr/>
            </a:pPr>
            <a:r>
              <a:rPr lang="en-GB" sz="2100" dirty="0">
                <a:latin typeface="Book Antiqua" panose="02040602050305030304" pitchFamily="18" charset="0"/>
              </a:rPr>
              <a:t>- The phenotype</a:t>
            </a:r>
          </a:p>
          <a:p>
            <a:pPr>
              <a:buNone/>
              <a:defRPr/>
            </a:pPr>
            <a:r>
              <a:rPr lang="en-GB" sz="2100" dirty="0">
                <a:latin typeface="Book Antiqua" panose="02040602050305030304" pitchFamily="18" charset="0"/>
              </a:rPr>
              <a:t> is </a:t>
            </a:r>
            <a:r>
              <a:rPr lang="en-GB" sz="2100" dirty="0">
                <a:solidFill>
                  <a:srgbClr val="00B0F0"/>
                </a:solidFill>
                <a:latin typeface="Book Antiqua" panose="02040602050305030304" pitchFamily="18" charset="0"/>
              </a:rPr>
              <a:t>female</a:t>
            </a:r>
          </a:p>
          <a:p>
            <a:pPr>
              <a:defRPr/>
            </a:pPr>
            <a:r>
              <a:rPr lang="en-GB" sz="2100" dirty="0">
                <a:latin typeface="Book Antiqua" panose="02040602050305030304" pitchFamily="18" charset="0"/>
              </a:rPr>
              <a:t>- The genotype</a:t>
            </a:r>
          </a:p>
          <a:p>
            <a:pPr>
              <a:buNone/>
              <a:defRPr/>
            </a:pPr>
            <a:r>
              <a:rPr lang="en-GB" sz="2100" dirty="0">
                <a:latin typeface="Book Antiqua" panose="02040602050305030304" pitchFamily="18" charset="0"/>
              </a:rPr>
              <a:t> is </a:t>
            </a:r>
            <a:r>
              <a:rPr lang="ar-JO" sz="2100" dirty="0">
                <a:solidFill>
                  <a:srgbClr val="00B0F0"/>
                </a:solidFill>
                <a:latin typeface="Book Antiqua" panose="02040602050305030304" pitchFamily="18" charset="0"/>
              </a:rPr>
              <a:t>46</a:t>
            </a:r>
            <a:r>
              <a:rPr lang="en-GB" sz="2100" dirty="0">
                <a:solidFill>
                  <a:srgbClr val="00B0F0"/>
                </a:solidFill>
                <a:latin typeface="Book Antiqua" panose="02040602050305030304" pitchFamily="18" charset="0"/>
              </a:rPr>
              <a:t>XY</a:t>
            </a:r>
          </a:p>
          <a:p>
            <a:endParaRPr lang="en-US" sz="2100" dirty="0"/>
          </a:p>
          <a:p>
            <a:pPr>
              <a:buNone/>
            </a:pPr>
            <a:endParaRPr lang="en-US" sz="2100" dirty="0"/>
          </a:p>
        </p:txBody>
      </p:sp>
      <p:pic>
        <p:nvPicPr>
          <p:cNvPr id="3074" name="Picture 2"/>
          <p:cNvPicPr>
            <a:picLocks noChangeAspect="1" noChangeArrowheads="1"/>
          </p:cNvPicPr>
          <p:nvPr/>
        </p:nvPicPr>
        <p:blipFill>
          <a:blip r:embed="rId2"/>
          <a:srcRect/>
          <a:stretch>
            <a:fillRect/>
          </a:stretch>
        </p:blipFill>
        <p:spPr bwMode="auto">
          <a:xfrm>
            <a:off x="4114800" y="1543050"/>
            <a:ext cx="3886200" cy="3600450"/>
          </a:xfrm>
          <a:prstGeom prst="rect">
            <a:avLst/>
          </a:prstGeom>
          <a:noFill/>
          <a:ln w="9525">
            <a:noFill/>
            <a:miter lim="800000"/>
            <a:headEnd/>
            <a:tailEnd/>
          </a:ln>
          <a:effectLst/>
        </p:spPr>
      </p:pic>
    </p:spTree>
    <p:extLst>
      <p:ext uri="{BB962C8B-B14F-4D97-AF65-F5344CB8AC3E}">
        <p14:creationId xmlns:p14="http://schemas.microsoft.com/office/powerpoint/2010/main" val="38213693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85900" y="342900"/>
            <a:ext cx="6172200" cy="4629150"/>
          </a:xfrm>
          <a:prstGeom prst="rect">
            <a:avLst/>
          </a:prstGeom>
        </p:spPr>
        <p:txBody>
          <a:bodyPr>
            <a:normAutofit lnSpcReduction="10000"/>
          </a:bodyPr>
          <a:lstStyle/>
          <a:p>
            <a:pPr marL="342900" indent="-342900">
              <a:buAutoNum type="arabicPeriod"/>
            </a:pPr>
            <a:r>
              <a:rPr lang="en-US" sz="2100" dirty="0">
                <a:latin typeface="Book Antiqua" panose="02040602050305030304" pitchFamily="18" charset="0"/>
              </a:rPr>
              <a:t>SRY gene is present so testes form normally </a:t>
            </a:r>
            <a:r>
              <a:rPr lang="en-US" sz="2100" dirty="0">
                <a:solidFill>
                  <a:schemeClr val="tx2">
                    <a:lumMod val="60000"/>
                    <a:lumOff val="40000"/>
                  </a:schemeClr>
                </a:solidFill>
                <a:latin typeface="Book Antiqua" panose="02040602050305030304" pitchFamily="18" charset="0"/>
              </a:rPr>
              <a:t>(testes)</a:t>
            </a:r>
          </a:p>
          <a:p>
            <a:pPr marL="342900" indent="-342900">
              <a:buAutoNum type="arabicPeriod"/>
            </a:pPr>
            <a:r>
              <a:rPr lang="en-US" sz="2100" dirty="0">
                <a:latin typeface="Book Antiqua" panose="02040602050305030304" pitchFamily="18" charset="0"/>
              </a:rPr>
              <a:t>testes secrete AMH, leading to the regression of the Müllerian ducts </a:t>
            </a:r>
            <a:r>
              <a:rPr lang="en-US" sz="2100" dirty="0">
                <a:solidFill>
                  <a:schemeClr val="tx2">
                    <a:lumMod val="60000"/>
                    <a:lumOff val="40000"/>
                  </a:schemeClr>
                </a:solidFill>
                <a:latin typeface="Book Antiqua" panose="02040602050305030304" pitchFamily="18" charset="0"/>
              </a:rPr>
              <a:t>(no uterus)</a:t>
            </a:r>
          </a:p>
          <a:p>
            <a:pPr marL="342900" indent="-342900">
              <a:buAutoNum type="arabicPeriod"/>
            </a:pPr>
            <a:r>
              <a:rPr lang="en-US" sz="2100" dirty="0">
                <a:latin typeface="Book Antiqua" panose="02040602050305030304" pitchFamily="18" charset="0"/>
              </a:rPr>
              <a:t>Testes secrete Testosterone but androgen receptor don’t respond (androgen receptor gene mutation), so the external genitalia do not virilize and instead undergo female development  </a:t>
            </a:r>
            <a:r>
              <a:rPr lang="en-US" sz="2100" dirty="0">
                <a:solidFill>
                  <a:schemeClr val="tx2">
                    <a:lumMod val="60000"/>
                    <a:lumOff val="40000"/>
                  </a:schemeClr>
                </a:solidFill>
                <a:latin typeface="Book Antiqua" panose="02040602050305030304" pitchFamily="18" charset="0"/>
              </a:rPr>
              <a:t>(female external genitalia)</a:t>
            </a:r>
          </a:p>
          <a:p>
            <a:pPr marL="342900" indent="-342900">
              <a:buAutoNum type="arabicPeriod"/>
            </a:pPr>
            <a:endParaRPr lang="en-US" sz="2100" dirty="0">
              <a:solidFill>
                <a:schemeClr val="tx2">
                  <a:lumMod val="60000"/>
                  <a:lumOff val="40000"/>
                </a:schemeClr>
              </a:solidFill>
              <a:latin typeface="Book Antiqua" panose="02040602050305030304" pitchFamily="18" charset="0"/>
            </a:endParaRPr>
          </a:p>
          <a:p>
            <a:pPr marL="342900" indent="-342900"/>
            <a:r>
              <a:rPr lang="en-US" sz="1800" b="1" dirty="0">
                <a:solidFill>
                  <a:schemeClr val="tx2">
                    <a:lumMod val="60000"/>
                    <a:lumOff val="40000"/>
                  </a:schemeClr>
                </a:solidFill>
              </a:rPr>
              <a:t>In cases of partial androgen insensitivity, the androgen receptor can respond to some extent with limited virilization. The child is usually diagnosed at birth with ambiguous genitalia. </a:t>
            </a:r>
          </a:p>
          <a:p>
            <a:pPr marL="342900" indent="-342900">
              <a:buAutoNum type="arabicPeriod"/>
            </a:pPr>
            <a:endParaRPr lang="en-US" sz="2100" dirty="0">
              <a:solidFill>
                <a:schemeClr val="tx2">
                  <a:lumMod val="60000"/>
                  <a:lumOff val="40000"/>
                </a:schemeClr>
              </a:solidFill>
              <a:latin typeface="Book Antiqua" panose="02040602050305030304" pitchFamily="18" charset="0"/>
            </a:endParaRPr>
          </a:p>
          <a:p>
            <a:endParaRPr lang="en-US" sz="2100" dirty="0"/>
          </a:p>
        </p:txBody>
      </p:sp>
    </p:spTree>
    <p:extLst>
      <p:ext uri="{BB962C8B-B14F-4D97-AF65-F5344CB8AC3E}">
        <p14:creationId xmlns:p14="http://schemas.microsoft.com/office/powerpoint/2010/main" val="42667992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85900" y="228601"/>
            <a:ext cx="6172200" cy="4400788"/>
          </a:xfrm>
          <a:prstGeom prst="rect">
            <a:avLst/>
          </a:prstGeom>
        </p:spPr>
        <p:txBody>
          <a:bodyPr>
            <a:normAutofit fontScale="85000" lnSpcReduction="20000"/>
          </a:bodyPr>
          <a:lstStyle/>
          <a:p>
            <a:r>
              <a:rPr lang="en-US" sz="3300" b="1" dirty="0">
                <a:solidFill>
                  <a:schemeClr val="tx2">
                    <a:lumMod val="60000"/>
                    <a:lumOff val="40000"/>
                  </a:schemeClr>
                </a:solidFill>
                <a:latin typeface="Book Antiqua" panose="02040602050305030304" pitchFamily="18" charset="0"/>
              </a:rPr>
              <a:t>Presentation</a:t>
            </a:r>
            <a:endParaRPr lang="ar-JO" sz="3000" b="1" dirty="0">
              <a:solidFill>
                <a:schemeClr val="tx2">
                  <a:lumMod val="60000"/>
                  <a:lumOff val="40000"/>
                </a:schemeClr>
              </a:solidFill>
              <a:latin typeface="Book Antiqua" panose="02040602050305030304" pitchFamily="18" charset="0"/>
            </a:endParaRPr>
          </a:p>
          <a:p>
            <a:pPr marL="257175">
              <a:buAutoNum type="arabicPeriod"/>
            </a:pPr>
            <a:r>
              <a:rPr lang="en-US" sz="2100" dirty="0">
                <a:latin typeface="Book Antiqua" panose="02040602050305030304" pitchFamily="18" charset="0"/>
              </a:rPr>
              <a:t>primary amenorrhea</a:t>
            </a:r>
            <a:r>
              <a:rPr lang="ar-JO" sz="2100" dirty="0">
                <a:latin typeface="Book Antiqua" panose="02040602050305030304" pitchFamily="18" charset="0"/>
              </a:rPr>
              <a:t> </a:t>
            </a:r>
            <a:r>
              <a:rPr lang="en-US" sz="2100" dirty="0">
                <a:latin typeface="Book Antiqua" panose="02040602050305030304" pitchFamily="18" charset="0"/>
              </a:rPr>
              <a:t>at puberty </a:t>
            </a:r>
          </a:p>
          <a:p>
            <a:pPr marL="257175">
              <a:buAutoNum type="arabicPeriod"/>
            </a:pPr>
            <a:r>
              <a:rPr lang="en-US" sz="2100" dirty="0">
                <a:latin typeface="Book Antiqua" panose="02040602050305030304" pitchFamily="18" charset="0"/>
              </a:rPr>
              <a:t>if the testes are in the inguinal canal they can cause a hernia in a younger girl.</a:t>
            </a:r>
          </a:p>
          <a:p>
            <a:pPr marL="257175">
              <a:buAutoNum type="arabicPeriod"/>
            </a:pPr>
            <a:r>
              <a:rPr lang="en-US" sz="2100" dirty="0">
                <a:latin typeface="Book Antiqua" panose="02040602050305030304" pitchFamily="18" charset="0"/>
              </a:rPr>
              <a:t>Dyspareunia </a:t>
            </a:r>
          </a:p>
          <a:p>
            <a:pPr marL="257175">
              <a:buAutoNum type="arabicPeriod"/>
            </a:pPr>
            <a:r>
              <a:rPr lang="en-US" sz="2100" dirty="0">
                <a:latin typeface="Book Antiqua" panose="02040602050305030304" pitchFamily="18" charset="0"/>
              </a:rPr>
              <a:t>Infertility</a:t>
            </a:r>
          </a:p>
          <a:p>
            <a:pPr marL="257175">
              <a:buAutoNum type="arabicPeriod"/>
            </a:pPr>
            <a:endParaRPr lang="en-US" sz="2100" dirty="0">
              <a:latin typeface="Book Antiqua" panose="02040602050305030304" pitchFamily="18" charset="0"/>
            </a:endParaRPr>
          </a:p>
          <a:p>
            <a:r>
              <a:rPr lang="en-US" sz="2925" b="1" dirty="0">
                <a:solidFill>
                  <a:schemeClr val="tx2">
                    <a:lumMod val="60000"/>
                    <a:lumOff val="40000"/>
                  </a:schemeClr>
                </a:solidFill>
                <a:latin typeface="Book Antiqua" panose="02040602050305030304" pitchFamily="18" charset="0"/>
              </a:rPr>
              <a:t>Management</a:t>
            </a:r>
          </a:p>
          <a:p>
            <a:pPr marL="257175">
              <a:buAutoNum type="arabicPeriod"/>
            </a:pPr>
            <a:r>
              <a:rPr lang="en-US" sz="1950" dirty="0">
                <a:latin typeface="Book Antiqua" panose="02040602050305030304" pitchFamily="18" charset="0"/>
              </a:rPr>
              <a:t>Psychological management with full disclosure of the XY karyotype and the information that the patient will be infertile.</a:t>
            </a:r>
          </a:p>
          <a:p>
            <a:pPr marL="257175">
              <a:buAutoNum type="arabicPeriod"/>
            </a:pPr>
            <a:r>
              <a:rPr lang="en-US" sz="1950" dirty="0">
                <a:latin typeface="Book Antiqua" panose="02040602050305030304" pitchFamily="18" charset="0"/>
              </a:rPr>
              <a:t>Gonadectomy after puberty (risk of testicular malignancy). </a:t>
            </a:r>
          </a:p>
          <a:p>
            <a:pPr marL="257175">
              <a:buAutoNum type="arabicPeriod"/>
            </a:pPr>
            <a:r>
              <a:rPr lang="en-US" sz="1950" dirty="0">
                <a:latin typeface="Book Antiqua" panose="02040602050305030304" pitchFamily="18" charset="0"/>
              </a:rPr>
              <a:t>Once the gonads are removed, long-term HRT will be required. </a:t>
            </a:r>
          </a:p>
          <a:p>
            <a:pPr marL="257175">
              <a:buAutoNum type="arabicPeriod"/>
            </a:pPr>
            <a:r>
              <a:rPr lang="en-US" sz="1950" dirty="0">
                <a:latin typeface="Book Antiqua" panose="02040602050305030304" pitchFamily="18" charset="0"/>
              </a:rPr>
              <a:t>vaginoplasty for sexual intercourse </a:t>
            </a:r>
          </a:p>
          <a:p>
            <a:pPr>
              <a:buNone/>
            </a:pPr>
            <a:endParaRPr lang="en-US" sz="2100" dirty="0"/>
          </a:p>
        </p:txBody>
      </p:sp>
    </p:spTree>
    <p:extLst>
      <p:ext uri="{BB962C8B-B14F-4D97-AF65-F5344CB8AC3E}">
        <p14:creationId xmlns:p14="http://schemas.microsoft.com/office/powerpoint/2010/main" val="2100277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650" y="171450"/>
            <a:ext cx="5829300" cy="57150"/>
          </a:xfrm>
        </p:spPr>
        <p:txBody>
          <a:bodyPr/>
          <a:lstStyle/>
          <a:p>
            <a:pPr>
              <a:defRPr/>
            </a:pPr>
            <a:r>
              <a:rPr lang="en-US" sz="3300" dirty="0">
                <a:solidFill>
                  <a:schemeClr val="accent6">
                    <a:lumMod val="60000"/>
                    <a:lumOff val="40000"/>
                  </a:schemeClr>
                </a:solidFill>
              </a:rPr>
              <a:t>Swyer syndrome</a:t>
            </a:r>
            <a:br>
              <a:rPr lang="en-US" sz="3300" dirty="0">
                <a:solidFill>
                  <a:schemeClr val="accent6">
                    <a:lumMod val="60000"/>
                    <a:lumOff val="40000"/>
                  </a:schemeClr>
                </a:solidFill>
              </a:rPr>
            </a:br>
            <a:r>
              <a:rPr lang="en-US" sz="3300" dirty="0">
                <a:solidFill>
                  <a:schemeClr val="tx1">
                    <a:lumMod val="65000"/>
                    <a:lumOff val="35000"/>
                  </a:schemeClr>
                </a:solidFill>
              </a:rPr>
              <a:t> </a:t>
            </a:r>
            <a:r>
              <a:rPr lang="en-US" sz="2700" dirty="0">
                <a:solidFill>
                  <a:schemeClr val="tx1">
                    <a:lumMod val="65000"/>
                    <a:lumOff val="35000"/>
                  </a:schemeClr>
                </a:solidFill>
              </a:rPr>
              <a:t>complete Gonadal dysgenesis</a:t>
            </a:r>
            <a:r>
              <a:rPr lang="en-US" sz="2700" dirty="0">
                <a:solidFill>
                  <a:schemeClr val="accent6">
                    <a:lumMod val="60000"/>
                    <a:lumOff val="40000"/>
                  </a:schemeClr>
                </a:solidFill>
              </a:rPr>
              <a:t> </a:t>
            </a:r>
            <a:r>
              <a:rPr lang="en-US" sz="3300" dirty="0">
                <a:solidFill>
                  <a:schemeClr val="accent6">
                    <a:lumMod val="60000"/>
                    <a:lumOff val="40000"/>
                  </a:schemeClr>
                </a:solidFill>
              </a:rPr>
              <a:t/>
            </a:r>
            <a:br>
              <a:rPr lang="en-US" sz="3300" dirty="0">
                <a:solidFill>
                  <a:schemeClr val="accent6">
                    <a:lumMod val="60000"/>
                    <a:lumOff val="40000"/>
                  </a:schemeClr>
                </a:solidFill>
              </a:rPr>
            </a:br>
            <a:endParaRPr lang="en-US" sz="2100" dirty="0"/>
          </a:p>
        </p:txBody>
      </p:sp>
      <p:sp>
        <p:nvSpPr>
          <p:cNvPr id="3" name="Content Placeholder 2"/>
          <p:cNvSpPr>
            <a:spLocks noGrp="1"/>
          </p:cNvSpPr>
          <p:nvPr>
            <p:ph idx="4294967295"/>
          </p:nvPr>
        </p:nvSpPr>
        <p:spPr>
          <a:xfrm>
            <a:off x="914400" y="1337670"/>
            <a:ext cx="7772400" cy="3429000"/>
          </a:xfrm>
          <a:prstGeom prst="rect">
            <a:avLst/>
          </a:prstGeom>
        </p:spPr>
        <p:txBody>
          <a:bodyPr>
            <a:normAutofit fontScale="92500" lnSpcReduction="10000"/>
          </a:bodyPr>
          <a:lstStyle/>
          <a:p>
            <a:pPr marL="214313" indent="-214313">
              <a:buFontTx/>
              <a:buChar char="-"/>
            </a:pPr>
            <a:r>
              <a:rPr lang="en-US" sz="2400" dirty="0">
                <a:latin typeface="Book Antiqua" panose="02040602050305030304" pitchFamily="18" charset="0"/>
              </a:rPr>
              <a:t>Phenotype </a:t>
            </a:r>
            <a:r>
              <a:rPr lang="en-US" sz="2400" b="1" dirty="0">
                <a:solidFill>
                  <a:schemeClr val="accent6">
                    <a:lumMod val="75000"/>
                  </a:schemeClr>
                </a:solidFill>
                <a:latin typeface="Book Antiqua" panose="02040602050305030304" pitchFamily="18" charset="0"/>
              </a:rPr>
              <a:t>female</a:t>
            </a:r>
            <a:r>
              <a:rPr lang="en-US" sz="2400" dirty="0">
                <a:solidFill>
                  <a:schemeClr val="accent6">
                    <a:lumMod val="75000"/>
                  </a:schemeClr>
                </a:solidFill>
                <a:latin typeface="Book Antiqua" panose="02040602050305030304" pitchFamily="18" charset="0"/>
              </a:rPr>
              <a:t>  </a:t>
            </a:r>
          </a:p>
          <a:p>
            <a:pPr marL="214313" indent="-214313">
              <a:buFontTx/>
              <a:buChar char="-"/>
            </a:pPr>
            <a:r>
              <a:rPr lang="en-US" sz="2400" dirty="0">
                <a:latin typeface="Book Antiqua" panose="02040602050305030304" pitchFamily="18" charset="0"/>
              </a:rPr>
              <a:t>Genotypes </a:t>
            </a:r>
            <a:r>
              <a:rPr lang="en-US" sz="2400" b="1" dirty="0">
                <a:solidFill>
                  <a:schemeClr val="accent6">
                    <a:lumMod val="75000"/>
                  </a:schemeClr>
                </a:solidFill>
                <a:latin typeface="Book Antiqua" panose="02040602050305030304" pitchFamily="18" charset="0"/>
              </a:rPr>
              <a:t>46XY</a:t>
            </a:r>
          </a:p>
          <a:p>
            <a:pPr marL="214313" indent="-214313">
              <a:buFontTx/>
              <a:buChar char="-"/>
            </a:pPr>
            <a:endParaRPr lang="en-US" sz="2400" dirty="0">
              <a:latin typeface="Book Antiqua" panose="02040602050305030304" pitchFamily="18" charset="0"/>
            </a:endParaRPr>
          </a:p>
          <a:p>
            <a:pPr marL="257175">
              <a:buAutoNum type="arabicPeriod"/>
            </a:pPr>
            <a:r>
              <a:rPr lang="en-US" sz="2400" dirty="0">
                <a:latin typeface="Book Antiqua" panose="02040602050305030304" pitchFamily="18" charset="0"/>
              </a:rPr>
              <a:t>SRY gene is mutated </a:t>
            </a:r>
            <a:r>
              <a:rPr lang="en-US" sz="2400" dirty="0">
                <a:solidFill>
                  <a:schemeClr val="accent6">
                    <a:lumMod val="75000"/>
                  </a:schemeClr>
                </a:solidFill>
                <a:latin typeface="Book Antiqua" panose="02040602050305030304" pitchFamily="18" charset="0"/>
              </a:rPr>
              <a:t>(no testes) </a:t>
            </a:r>
          </a:p>
          <a:p>
            <a:pPr marL="257175">
              <a:buAutoNum type="arabicPeriod"/>
            </a:pPr>
            <a:r>
              <a:rPr lang="en-US" sz="2400" dirty="0">
                <a:latin typeface="Book Antiqua" panose="02040602050305030304" pitchFamily="18" charset="0"/>
              </a:rPr>
              <a:t>No testosterone </a:t>
            </a:r>
            <a:r>
              <a:rPr lang="en-US" sz="2400" dirty="0">
                <a:solidFill>
                  <a:schemeClr val="accent6">
                    <a:lumMod val="75000"/>
                  </a:schemeClr>
                </a:solidFill>
                <a:latin typeface="Book Antiqua" panose="02040602050305030304" pitchFamily="18" charset="0"/>
              </a:rPr>
              <a:t>(normal female genitalia)</a:t>
            </a:r>
          </a:p>
          <a:p>
            <a:pPr marL="257175">
              <a:buAutoNum type="arabicPeriod"/>
            </a:pPr>
            <a:r>
              <a:rPr lang="en-US" sz="2400" dirty="0">
                <a:latin typeface="Book Antiqua" panose="02040602050305030304" pitchFamily="18" charset="0"/>
              </a:rPr>
              <a:t>No anti- Müllerian hormone </a:t>
            </a:r>
            <a:r>
              <a:rPr lang="en-US" sz="2400" dirty="0">
                <a:solidFill>
                  <a:schemeClr val="accent6">
                    <a:lumMod val="75000"/>
                  </a:schemeClr>
                </a:solidFill>
                <a:latin typeface="Book Antiqua" panose="02040602050305030304" pitchFamily="18" charset="0"/>
              </a:rPr>
              <a:t>(fallopian tube, uterus and vagina present )</a:t>
            </a:r>
          </a:p>
          <a:p>
            <a:pPr marL="257175">
              <a:buAutoNum type="arabicPeriod"/>
            </a:pPr>
            <a:r>
              <a:rPr lang="en-US" sz="2400" dirty="0">
                <a:latin typeface="Book Antiqua" panose="02040602050305030304" pitchFamily="18" charset="0"/>
              </a:rPr>
              <a:t>streak gonads that does not produce any hormones </a:t>
            </a:r>
            <a:r>
              <a:rPr lang="en-US" sz="2400" dirty="0">
                <a:solidFill>
                  <a:schemeClr val="accent6">
                    <a:lumMod val="75000"/>
                  </a:schemeClr>
                </a:solidFill>
                <a:latin typeface="Book Antiqua" panose="02040602050305030304" pitchFamily="18" charset="0"/>
              </a:rPr>
              <a:t>(no secondary sexual characteristics) </a:t>
            </a:r>
          </a:p>
          <a:p>
            <a:endParaRPr lang="en-US" dirty="0"/>
          </a:p>
        </p:txBody>
      </p:sp>
    </p:spTree>
    <p:extLst>
      <p:ext uri="{BB962C8B-B14F-4D97-AF65-F5344CB8AC3E}">
        <p14:creationId xmlns:p14="http://schemas.microsoft.com/office/powerpoint/2010/main" val="7924908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4294967295"/>
          </p:nvPr>
        </p:nvPicPr>
        <p:blipFill>
          <a:blip r:embed="rId2"/>
          <a:srcRect/>
          <a:stretch>
            <a:fillRect/>
          </a:stretch>
        </p:blipFill>
        <p:spPr bwMode="auto">
          <a:xfrm>
            <a:off x="1485900" y="171450"/>
            <a:ext cx="6400800" cy="4800600"/>
          </a:xfrm>
          <a:prstGeom prst="rect">
            <a:avLst/>
          </a:prstGeom>
          <a:noFill/>
          <a:ln w="9525">
            <a:noFill/>
            <a:miter lim="800000"/>
            <a:headEnd/>
            <a:tailEnd/>
          </a:ln>
          <a:effectLst/>
        </p:spPr>
      </p:pic>
    </p:spTree>
    <p:extLst>
      <p:ext uri="{BB962C8B-B14F-4D97-AF65-F5344CB8AC3E}">
        <p14:creationId xmlns:p14="http://schemas.microsoft.com/office/powerpoint/2010/main" val="3701530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1600200" y="590550"/>
            <a:ext cx="6629400" cy="584775"/>
          </a:xfrm>
          <a:prstGeom prst="rect">
            <a:avLst/>
          </a:prstGeom>
          <a:noFill/>
        </p:spPr>
        <p:txBody>
          <a:bodyPr wrap="square" rtlCol="1">
            <a:spAutoFit/>
          </a:bodyPr>
          <a:lstStyle/>
          <a:p>
            <a:r>
              <a:rPr lang="en-US" sz="3200" b="1" kern="1200" dirty="0">
                <a:solidFill>
                  <a:schemeClr val="tx1"/>
                </a:solidFill>
                <a:latin typeface="Algerian" pitchFamily="82" charset="0"/>
                <a:ea typeface="+mj-ea"/>
                <a:cs typeface="+mj-cs"/>
              </a:rPr>
              <a:t>Polycystic ovary syndrome</a:t>
            </a:r>
            <a:endParaRPr lang="ar-SA" sz="1050" dirty="0">
              <a:solidFill>
                <a:schemeClr val="tx1"/>
              </a:solidFill>
            </a:endParaRPr>
          </a:p>
        </p:txBody>
      </p:sp>
      <p:sp>
        <p:nvSpPr>
          <p:cNvPr id="17" name="مربع نص 16"/>
          <p:cNvSpPr txBox="1"/>
          <p:nvPr/>
        </p:nvSpPr>
        <p:spPr>
          <a:xfrm>
            <a:off x="381000" y="1428750"/>
            <a:ext cx="8077200" cy="3354765"/>
          </a:xfrm>
          <a:prstGeom prst="rect">
            <a:avLst/>
          </a:prstGeom>
          <a:noFill/>
        </p:spPr>
        <p:txBody>
          <a:bodyPr wrap="square" rtlCol="1">
            <a:spAutoFit/>
          </a:bodyPr>
          <a:lstStyle/>
          <a:p>
            <a:pPr marL="285750" indent="-285750">
              <a:buFont typeface="Wingdings" pitchFamily="2" charset="2"/>
              <a:buChar char="q"/>
            </a:pPr>
            <a:r>
              <a:rPr lang="en-US" altLang="en-US" sz="1800" b="1" dirty="0">
                <a:solidFill>
                  <a:schemeClr val="bg2"/>
                </a:solidFill>
                <a:cs typeface="Calibri" panose="020F0502020204030204" pitchFamily="34" charset="0"/>
              </a:rPr>
              <a:t>A complex endocrine disorder affecting women of childbearing age characterized by increased androgen production and ovulatory </a:t>
            </a:r>
            <a:r>
              <a:rPr lang="en-US" altLang="en-US" sz="1800" b="1" dirty="0" smtClean="0">
                <a:solidFill>
                  <a:schemeClr val="bg2"/>
                </a:solidFill>
                <a:cs typeface="Calibri" panose="020F0502020204030204" pitchFamily="34" charset="0"/>
              </a:rPr>
              <a:t>dysfunction.</a:t>
            </a:r>
          </a:p>
          <a:p>
            <a:endParaRPr lang="en-US" altLang="en-US" sz="1800" b="1" dirty="0" smtClean="0">
              <a:solidFill>
                <a:schemeClr val="bg2"/>
              </a:solidFill>
              <a:cs typeface="Calibri" panose="020F0502020204030204" pitchFamily="34" charset="0"/>
            </a:endParaRPr>
          </a:p>
          <a:p>
            <a:pPr marL="285750" indent="-285750">
              <a:buFont typeface="Wingdings" pitchFamily="2" charset="2"/>
              <a:buChar char="q"/>
            </a:pPr>
            <a:r>
              <a:rPr lang="en-US" altLang="en-US" sz="1800" b="1" dirty="0">
                <a:solidFill>
                  <a:schemeClr val="bg2"/>
                </a:solidFill>
                <a:cs typeface="Calibri" panose="020F0502020204030204" pitchFamily="34" charset="0"/>
              </a:rPr>
              <a:t>Leading cause of An-ovulatory infertility and </a:t>
            </a:r>
            <a:r>
              <a:rPr lang="en-US" altLang="en-US" sz="1800" b="1" dirty="0" smtClean="0">
                <a:solidFill>
                  <a:schemeClr val="bg2"/>
                </a:solidFill>
                <a:cs typeface="Calibri" panose="020F0502020204030204" pitchFamily="34" charset="0"/>
              </a:rPr>
              <a:t>Hirsutism.</a:t>
            </a:r>
          </a:p>
          <a:p>
            <a:endParaRPr lang="en-US" altLang="en-US" sz="1800" b="1" dirty="0">
              <a:solidFill>
                <a:schemeClr val="bg2"/>
              </a:solidFill>
              <a:cs typeface="Calibri" panose="020F0502020204030204" pitchFamily="34" charset="0"/>
            </a:endParaRPr>
          </a:p>
          <a:p>
            <a:pPr marL="285750" indent="-285750">
              <a:buFont typeface="Wingdings" pitchFamily="2" charset="2"/>
              <a:buChar char="q"/>
            </a:pPr>
            <a:r>
              <a:rPr lang="en-US" sz="1800" b="1" dirty="0" smtClean="0">
                <a:solidFill>
                  <a:schemeClr val="bg2"/>
                </a:solidFill>
              </a:rPr>
              <a:t> </a:t>
            </a:r>
            <a:r>
              <a:rPr lang="en-US" sz="1800" b="1" dirty="0">
                <a:solidFill>
                  <a:schemeClr val="bg2"/>
                </a:solidFill>
              </a:rPr>
              <a:t>The syndrome is characterized by menstrual irregularity and hyperandrogenism, both clinical (hirsutism, acne, or male-pattern balding) and biochemical (elevated serum androgen concentrations</a:t>
            </a:r>
            <a:r>
              <a:rPr lang="en-US" sz="1800" b="1" dirty="0" smtClean="0">
                <a:solidFill>
                  <a:schemeClr val="bg2"/>
                </a:solidFill>
              </a:rPr>
              <a:t>).</a:t>
            </a:r>
          </a:p>
          <a:p>
            <a:pPr marL="285750" indent="-285750">
              <a:buFont typeface="Wingdings" pitchFamily="2" charset="2"/>
              <a:buChar char="q"/>
            </a:pPr>
            <a:endParaRPr lang="en-US" sz="1800" b="1" dirty="0" smtClean="0">
              <a:solidFill>
                <a:schemeClr val="bg2"/>
              </a:solidFill>
            </a:endParaRPr>
          </a:p>
          <a:p>
            <a:pPr marL="285750" indent="-285750">
              <a:buFont typeface="Wingdings" pitchFamily="2" charset="2"/>
              <a:buChar char="q"/>
            </a:pPr>
            <a:endParaRPr lang="en-US" sz="1800" b="1" dirty="0">
              <a:solidFill>
                <a:schemeClr val="bg2"/>
              </a:solidFill>
            </a:endParaRPr>
          </a:p>
          <a:p>
            <a:endParaRPr lang="ar-SA" dirty="0"/>
          </a:p>
        </p:txBody>
      </p:sp>
    </p:spTree>
    <p:extLst>
      <p:ext uri="{BB962C8B-B14F-4D97-AF65-F5344CB8AC3E}">
        <p14:creationId xmlns:p14="http://schemas.microsoft.com/office/powerpoint/2010/main" val="36701789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28800" y="285750"/>
            <a:ext cx="5829300" cy="4480920"/>
          </a:xfrm>
          <a:prstGeom prst="rect">
            <a:avLst/>
          </a:prstGeom>
        </p:spPr>
        <p:txBody>
          <a:bodyPr>
            <a:normAutofit lnSpcReduction="10000"/>
          </a:bodyPr>
          <a:lstStyle/>
          <a:p>
            <a:r>
              <a:rPr lang="en-US" sz="3300" b="1" dirty="0">
                <a:solidFill>
                  <a:schemeClr val="accent6">
                    <a:lumMod val="75000"/>
                  </a:schemeClr>
                </a:solidFill>
                <a:latin typeface="Book Antiqua" panose="02040602050305030304" pitchFamily="18" charset="0"/>
              </a:rPr>
              <a:t>Presentation</a:t>
            </a:r>
          </a:p>
          <a:p>
            <a:r>
              <a:rPr lang="en-US" sz="2400" dirty="0">
                <a:latin typeface="Book Antiqua" panose="02040602050305030304" pitchFamily="18" charset="0"/>
              </a:rPr>
              <a:t> present at adolescence with delayed puberty (primary amenorrhea and absence of secondary sexual characteristics). </a:t>
            </a:r>
          </a:p>
          <a:p>
            <a:r>
              <a:rPr lang="en-US" sz="3300" b="1" dirty="0">
                <a:solidFill>
                  <a:schemeClr val="accent6">
                    <a:lumMod val="75000"/>
                  </a:schemeClr>
                </a:solidFill>
                <a:latin typeface="Book Antiqua" panose="02040602050305030304" pitchFamily="18" charset="0"/>
              </a:rPr>
              <a:t>Management </a:t>
            </a:r>
          </a:p>
          <a:p>
            <a:pPr marL="385763" indent="-385763">
              <a:buAutoNum type="arabicPeriod"/>
            </a:pPr>
            <a:r>
              <a:rPr lang="en-US" sz="2400" dirty="0">
                <a:latin typeface="Book Antiqua" panose="02040602050305030304" pitchFamily="18" charset="0"/>
              </a:rPr>
              <a:t>Remove streak gonads (risk of germ cell tumor gonadoblastoma).</a:t>
            </a:r>
          </a:p>
          <a:p>
            <a:pPr marL="385763" indent="-385763">
              <a:buAutoNum type="arabicPeriod"/>
            </a:pPr>
            <a:r>
              <a:rPr lang="en-US" sz="2400" dirty="0">
                <a:latin typeface="Book Antiqua" panose="02040602050305030304" pitchFamily="18" charset="0"/>
              </a:rPr>
              <a:t>Puberty must be induced with oestrogen and pregnancies have been reported with a donor oocyte</a:t>
            </a:r>
          </a:p>
          <a:p>
            <a:endParaRPr lang="en-US" dirty="0"/>
          </a:p>
        </p:txBody>
      </p:sp>
    </p:spTree>
    <p:extLst>
      <p:ext uri="{BB962C8B-B14F-4D97-AF65-F5344CB8AC3E}">
        <p14:creationId xmlns:p14="http://schemas.microsoft.com/office/powerpoint/2010/main" val="2621607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600200" y="228601"/>
            <a:ext cx="6172200" cy="4743449"/>
          </a:xfrm>
          <a:prstGeom prst="rect">
            <a:avLst/>
          </a:prstGeom>
          <a:noFill/>
          <a:ln w="9525">
            <a:noFill/>
            <a:miter lim="800000"/>
            <a:headEnd/>
            <a:tailEnd/>
          </a:ln>
          <a:effectLst/>
        </p:spPr>
      </p:pic>
    </p:spTree>
    <p:extLst>
      <p:ext uri="{BB962C8B-B14F-4D97-AF65-F5344CB8AC3E}">
        <p14:creationId xmlns:p14="http://schemas.microsoft.com/office/powerpoint/2010/main" val="15731220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srcRect/>
          <a:stretch>
            <a:fillRect/>
          </a:stretch>
        </p:blipFill>
        <p:spPr bwMode="auto">
          <a:xfrm>
            <a:off x="1314450" y="0"/>
            <a:ext cx="6515100" cy="5143500"/>
          </a:xfrm>
          <a:prstGeom prst="rect">
            <a:avLst/>
          </a:prstGeom>
          <a:noFill/>
          <a:ln w="9525">
            <a:noFill/>
            <a:miter lim="800000"/>
            <a:headEnd/>
            <a:tailEnd/>
          </a:ln>
          <a:effectLst/>
        </p:spPr>
      </p:pic>
    </p:spTree>
    <p:extLst>
      <p:ext uri="{BB962C8B-B14F-4D97-AF65-F5344CB8AC3E}">
        <p14:creationId xmlns:p14="http://schemas.microsoft.com/office/powerpoint/2010/main" val="4276444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7"/>
          <p:cNvSpPr txBox="1">
            <a:spLocks noGrp="1"/>
          </p:cNvSpPr>
          <p:nvPr>
            <p:ph type="title" idx="2"/>
          </p:nvPr>
        </p:nvSpPr>
        <p:spPr>
          <a:xfrm>
            <a:off x="884798" y="1499138"/>
            <a:ext cx="3200400" cy="615000"/>
          </a:xfrm>
          <a:prstGeom prst="rect">
            <a:avLst/>
          </a:prstGeom>
        </p:spPr>
        <p:txBody>
          <a:bodyPr spcFirstLastPara="1" wrap="square" lIns="91425" tIns="91425" rIns="91425" bIns="91425" anchor="ctr" anchorCtr="0">
            <a:noAutofit/>
          </a:bodyPr>
          <a:lstStyle/>
          <a:p>
            <a:pPr lvl="0"/>
            <a:r>
              <a:rPr lang="en-US" altLang="en-US" sz="2000" dirty="0" smtClean="0">
                <a:ea typeface="DilleniaUPC"/>
                <a:cs typeface="Calibri" pitchFamily="34" charset="0"/>
              </a:rPr>
              <a:t>- Menstrual </a:t>
            </a:r>
            <a:r>
              <a:rPr lang="en-US" altLang="en-US" sz="2000" dirty="0">
                <a:ea typeface="DilleniaUPC"/>
                <a:cs typeface="Calibri" pitchFamily="34" charset="0"/>
              </a:rPr>
              <a:t>irregularity</a:t>
            </a:r>
            <a:endParaRPr sz="2000" dirty="0"/>
          </a:p>
        </p:txBody>
      </p:sp>
      <p:sp>
        <p:nvSpPr>
          <p:cNvPr id="529" name="Google Shape;529;p37"/>
          <p:cNvSpPr txBox="1">
            <a:spLocks noGrp="1"/>
          </p:cNvSpPr>
          <p:nvPr>
            <p:ph type="subTitle" idx="1"/>
          </p:nvPr>
        </p:nvSpPr>
        <p:spPr>
          <a:xfrm>
            <a:off x="1099448" y="2130913"/>
            <a:ext cx="2771100" cy="528600"/>
          </a:xfrm>
          <a:prstGeom prst="rect">
            <a:avLst/>
          </a:prstGeom>
        </p:spPr>
        <p:txBody>
          <a:bodyPr spcFirstLastPara="1" wrap="square" lIns="91425" tIns="91425" rIns="91425" bIns="91425" anchor="t" anchorCtr="0">
            <a:noAutofit/>
          </a:bodyPr>
          <a:lstStyle/>
          <a:p>
            <a:pPr marL="285750" indent="-285750" algn="l">
              <a:buFont typeface="Courier New" pitchFamily="49" charset="0"/>
              <a:buChar char="o"/>
            </a:pPr>
            <a:r>
              <a:rPr lang="en-US" altLang="en-US" sz="1600" b="1" dirty="0">
                <a:solidFill>
                  <a:schemeClr val="bg2">
                    <a:lumMod val="60000"/>
                    <a:lumOff val="40000"/>
                  </a:schemeClr>
                </a:solidFill>
                <a:ea typeface="DilleniaUPC"/>
                <a:cs typeface="Calibri" pitchFamily="34" charset="0"/>
              </a:rPr>
              <a:t>due to anovulation </a:t>
            </a:r>
            <a:r>
              <a:rPr lang="en-US" altLang="en-US" sz="1600" b="1" dirty="0">
                <a:solidFill>
                  <a:schemeClr val="bg2">
                    <a:lumMod val="60000"/>
                    <a:lumOff val="40000"/>
                  </a:schemeClr>
                </a:solidFill>
                <a:ea typeface="KodchiangUPC"/>
                <a:cs typeface="Calibri" pitchFamily="34" charset="0"/>
              </a:rPr>
              <a:t>or</a:t>
            </a:r>
            <a:r>
              <a:rPr lang="en-US" altLang="en-US" sz="1600" b="1" dirty="0">
                <a:solidFill>
                  <a:schemeClr val="bg2">
                    <a:lumMod val="60000"/>
                    <a:lumOff val="40000"/>
                  </a:schemeClr>
                </a:solidFill>
                <a:ea typeface="DilleniaUPC"/>
                <a:cs typeface="Calibri" pitchFamily="34" charset="0"/>
              </a:rPr>
              <a:t> oligo-ovulation</a:t>
            </a:r>
          </a:p>
        </p:txBody>
      </p:sp>
      <p:sp>
        <p:nvSpPr>
          <p:cNvPr id="530" name="Google Shape;530;p37"/>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p>
            <a:pPr lvl="0" fontAlgn="base">
              <a:spcBef>
                <a:spcPct val="20000"/>
              </a:spcBef>
              <a:spcAft>
                <a:spcPct val="0"/>
              </a:spcAft>
            </a:pPr>
            <a:r>
              <a:rPr lang="en" dirty="0" smtClean="0"/>
              <a:t>How to diagnose PCOS?</a:t>
            </a:r>
            <a:br>
              <a:rPr lang="en" dirty="0" smtClean="0"/>
            </a:br>
            <a:r>
              <a:rPr lang="en-US" altLang="en-US" sz="1600" kern="1200" dirty="0">
                <a:solidFill>
                  <a:schemeClr val="bg2"/>
                </a:solidFill>
                <a:latin typeface="Calibri"/>
                <a:ea typeface="DilleniaUPC"/>
                <a:cs typeface="Calibri" pitchFamily="34" charset="0"/>
              </a:rPr>
              <a:t>Rotterdam criteria (2 out of 3 with exclusion of other causes)</a:t>
            </a:r>
            <a:br>
              <a:rPr lang="en-US" altLang="en-US" sz="1600" kern="1200" dirty="0">
                <a:solidFill>
                  <a:schemeClr val="bg2"/>
                </a:solidFill>
                <a:latin typeface="Calibri"/>
                <a:ea typeface="DilleniaUPC"/>
                <a:cs typeface="Calibri" pitchFamily="34" charset="0"/>
              </a:rPr>
            </a:br>
            <a:endParaRPr dirty="0">
              <a:solidFill>
                <a:schemeClr val="bg2"/>
              </a:solidFill>
            </a:endParaRPr>
          </a:p>
        </p:txBody>
      </p:sp>
      <p:sp>
        <p:nvSpPr>
          <p:cNvPr id="531" name="Google Shape;531;p37"/>
          <p:cNvSpPr txBox="1">
            <a:spLocks noGrp="1"/>
          </p:cNvSpPr>
          <p:nvPr>
            <p:ph type="title" idx="3"/>
          </p:nvPr>
        </p:nvSpPr>
        <p:spPr>
          <a:xfrm>
            <a:off x="5058798" y="1499138"/>
            <a:ext cx="3200400" cy="615000"/>
          </a:xfrm>
          <a:prstGeom prst="rect">
            <a:avLst/>
          </a:prstGeom>
        </p:spPr>
        <p:txBody>
          <a:bodyPr spcFirstLastPara="1" wrap="square" lIns="91425" tIns="91425" rIns="91425" bIns="91425" anchor="ctr" anchorCtr="0">
            <a:noAutofit/>
          </a:bodyPr>
          <a:lstStyle/>
          <a:p>
            <a:pPr lvl="0"/>
            <a:r>
              <a:rPr lang="en-US" altLang="en-US" sz="1800" dirty="0" smtClean="0">
                <a:ea typeface="DilleniaUPC"/>
                <a:cs typeface="Calibri" pitchFamily="34" charset="0"/>
              </a:rPr>
              <a:t>- </a:t>
            </a:r>
            <a:r>
              <a:rPr lang="en-US" altLang="en-US" sz="2000" dirty="0" smtClean="0">
                <a:ea typeface="DilleniaUPC"/>
                <a:cs typeface="Calibri" pitchFamily="34" charset="0"/>
              </a:rPr>
              <a:t>Hyperandrogenism</a:t>
            </a:r>
            <a:endParaRPr sz="2000" dirty="0"/>
          </a:p>
        </p:txBody>
      </p:sp>
      <p:sp>
        <p:nvSpPr>
          <p:cNvPr id="532" name="Google Shape;532;p37"/>
          <p:cNvSpPr txBox="1">
            <a:spLocks noGrp="1"/>
          </p:cNvSpPr>
          <p:nvPr>
            <p:ph type="subTitle" idx="4"/>
          </p:nvPr>
        </p:nvSpPr>
        <p:spPr>
          <a:xfrm>
            <a:off x="5273425" y="2130925"/>
            <a:ext cx="2771100" cy="528600"/>
          </a:xfrm>
          <a:prstGeom prst="rect">
            <a:avLst/>
          </a:prstGeom>
        </p:spPr>
        <p:txBody>
          <a:bodyPr spcFirstLastPara="1" wrap="square" lIns="91425" tIns="91425" rIns="91425" bIns="91425" anchor="t" anchorCtr="0">
            <a:noAutofit/>
          </a:bodyPr>
          <a:lstStyle/>
          <a:p>
            <a:pPr marL="285750" lvl="0" indent="-285750">
              <a:spcAft>
                <a:spcPts val="1600"/>
              </a:spcAft>
              <a:buFont typeface="Courier New" pitchFamily="49" charset="0"/>
              <a:buChar char="o"/>
            </a:pPr>
            <a:r>
              <a:rPr lang="en-US" altLang="en-US" sz="1600" b="1" dirty="0">
                <a:solidFill>
                  <a:schemeClr val="bg2">
                    <a:lumMod val="60000"/>
                    <a:lumOff val="40000"/>
                  </a:schemeClr>
                </a:solidFill>
                <a:ea typeface="DilleniaUPC"/>
                <a:cs typeface="Calibri" pitchFamily="34" charset="0"/>
              </a:rPr>
              <a:t>Clinical or </a:t>
            </a:r>
            <a:r>
              <a:rPr lang="en-US" altLang="en-US" sz="1600" b="1" dirty="0" smtClean="0">
                <a:solidFill>
                  <a:schemeClr val="bg2">
                    <a:lumMod val="60000"/>
                    <a:lumOff val="40000"/>
                  </a:schemeClr>
                </a:solidFill>
                <a:ea typeface="DilleniaUPC"/>
                <a:cs typeface="Calibri" pitchFamily="34" charset="0"/>
              </a:rPr>
              <a:t>Biochemical Evidence</a:t>
            </a:r>
            <a:endParaRPr sz="1600" b="1" dirty="0">
              <a:solidFill>
                <a:schemeClr val="bg2">
                  <a:lumMod val="60000"/>
                  <a:lumOff val="40000"/>
                </a:schemeClr>
              </a:solidFill>
            </a:endParaRPr>
          </a:p>
        </p:txBody>
      </p:sp>
      <p:sp>
        <p:nvSpPr>
          <p:cNvPr id="533" name="Google Shape;533;p37"/>
          <p:cNvSpPr txBox="1">
            <a:spLocks noGrp="1"/>
          </p:cNvSpPr>
          <p:nvPr>
            <p:ph type="title" idx="5"/>
          </p:nvPr>
        </p:nvSpPr>
        <p:spPr>
          <a:xfrm>
            <a:off x="2743200" y="2800350"/>
            <a:ext cx="3200400" cy="615000"/>
          </a:xfrm>
          <a:prstGeom prst="rect">
            <a:avLst/>
          </a:prstGeom>
        </p:spPr>
        <p:txBody>
          <a:bodyPr spcFirstLastPara="1" wrap="square" lIns="91425" tIns="91425" rIns="91425" bIns="91425" anchor="ctr" anchorCtr="0">
            <a:noAutofit/>
          </a:bodyPr>
          <a:lstStyle/>
          <a:p>
            <a:r>
              <a:rPr lang="en-US" altLang="en-US" sz="2000" dirty="0" smtClean="0">
                <a:solidFill>
                  <a:schemeClr val="bg2"/>
                </a:solidFill>
                <a:ea typeface="DilleniaUPC"/>
                <a:cs typeface="Calibri" pitchFamily="34" charset="0"/>
              </a:rPr>
              <a:t>- Polycystic ovaries by TVUS</a:t>
            </a:r>
            <a:endParaRPr lang="en-US" altLang="en-US" sz="2000" dirty="0">
              <a:solidFill>
                <a:schemeClr val="bg2"/>
              </a:solidFill>
              <a:ea typeface="DilleniaUPC"/>
              <a:cs typeface="Calibri" pitchFamily="34" charset="0"/>
            </a:endParaRPr>
          </a:p>
        </p:txBody>
      </p:sp>
      <p:sp>
        <p:nvSpPr>
          <p:cNvPr id="534" name="Google Shape;534;p37"/>
          <p:cNvSpPr txBox="1">
            <a:spLocks noGrp="1"/>
          </p:cNvSpPr>
          <p:nvPr>
            <p:ph type="subTitle" idx="6"/>
          </p:nvPr>
        </p:nvSpPr>
        <p:spPr>
          <a:xfrm>
            <a:off x="2438400" y="3105150"/>
            <a:ext cx="5867400" cy="1828800"/>
          </a:xfrm>
          <a:prstGeom prst="rect">
            <a:avLst/>
          </a:prstGeom>
        </p:spPr>
        <p:txBody>
          <a:bodyPr spcFirstLastPara="1" wrap="square" lIns="91425" tIns="91425" rIns="91425" bIns="91425" anchor="t" anchorCtr="0">
            <a:noAutofit/>
          </a:bodyPr>
          <a:lstStyle/>
          <a:p>
            <a:pPr lvl="1" algn="l">
              <a:buFont typeface="Courier New" pitchFamily="49" charset="0"/>
              <a:buChar char="o"/>
            </a:pPr>
            <a:r>
              <a:rPr lang="en-US" altLang="en-US" sz="1600" b="1" dirty="0">
                <a:solidFill>
                  <a:schemeClr val="bg2">
                    <a:lumMod val="60000"/>
                    <a:lumOff val="40000"/>
                  </a:schemeClr>
                </a:solidFill>
                <a:ea typeface="DilleniaUPC"/>
                <a:cs typeface="Calibri" pitchFamily="34" charset="0"/>
              </a:rPr>
              <a:t>Bilateral </a:t>
            </a:r>
            <a:endParaRPr lang="en-US" altLang="en-US" sz="1600" b="1" dirty="0" smtClean="0">
              <a:solidFill>
                <a:schemeClr val="bg2">
                  <a:lumMod val="60000"/>
                  <a:lumOff val="40000"/>
                </a:schemeClr>
              </a:solidFill>
              <a:ea typeface="DilleniaUPC"/>
              <a:cs typeface="Calibri" pitchFamily="34" charset="0"/>
            </a:endParaRPr>
          </a:p>
          <a:p>
            <a:pPr lvl="1" algn="l">
              <a:buFont typeface="Courier New" pitchFamily="49" charset="0"/>
              <a:buChar char="o"/>
            </a:pPr>
            <a:r>
              <a:rPr lang="en-US" altLang="en-US" sz="1600" b="1" dirty="0" smtClean="0">
                <a:solidFill>
                  <a:schemeClr val="bg2">
                    <a:lumMod val="60000"/>
                    <a:lumOff val="40000"/>
                  </a:schemeClr>
                </a:solidFill>
                <a:ea typeface="DilleniaUPC"/>
                <a:cs typeface="Calibri" pitchFamily="34" charset="0"/>
              </a:rPr>
              <a:t>Presence </a:t>
            </a:r>
            <a:r>
              <a:rPr lang="en-US" altLang="en-US" sz="1600" b="1" dirty="0">
                <a:solidFill>
                  <a:schemeClr val="bg2">
                    <a:lumMod val="60000"/>
                    <a:lumOff val="40000"/>
                  </a:schemeClr>
                </a:solidFill>
                <a:ea typeface="DilleniaUPC"/>
                <a:cs typeface="Calibri" pitchFamily="34" charset="0"/>
              </a:rPr>
              <a:t>of 12 or more follicles in each ovary measuring 2-9 mm in diameter and/or increased ovarian volume.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8" y="961370"/>
            <a:ext cx="6513511" cy="403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مربع نص 8"/>
          <p:cNvSpPr txBox="1"/>
          <p:nvPr/>
        </p:nvSpPr>
        <p:spPr>
          <a:xfrm>
            <a:off x="2819400" y="438150"/>
            <a:ext cx="3505200" cy="523220"/>
          </a:xfrm>
          <a:prstGeom prst="rect">
            <a:avLst/>
          </a:prstGeom>
          <a:noFill/>
        </p:spPr>
        <p:txBody>
          <a:bodyPr wrap="square" rtlCol="1">
            <a:spAutoFit/>
          </a:bodyPr>
          <a:lstStyle/>
          <a:p>
            <a:pPr algn="ctr"/>
            <a:r>
              <a:rPr lang="en-US" sz="2800" b="1" dirty="0" smtClean="0">
                <a:solidFill>
                  <a:schemeClr val="tx1"/>
                </a:solidFill>
              </a:rPr>
              <a:t>Hyperandrogenism </a:t>
            </a:r>
            <a:endParaRPr lang="ar-SA" sz="2800" b="1" dirty="0">
              <a:solidFill>
                <a:schemeClr val="tx1"/>
              </a:solidFill>
            </a:endParaRPr>
          </a:p>
        </p:txBody>
      </p:sp>
    </p:spTree>
    <p:extLst>
      <p:ext uri="{BB962C8B-B14F-4D97-AF65-F5344CB8AC3E}">
        <p14:creationId xmlns:p14="http://schemas.microsoft.com/office/powerpoint/2010/main" val="2480392992"/>
      </p:ext>
    </p:extLst>
  </p:cSld>
  <p:clrMapOvr>
    <a:masterClrMapping/>
  </p:clrMapOvr>
</p:sld>
</file>

<file path=ppt/theme/theme1.xml><?xml version="1.0" encoding="utf-8"?>
<a:theme xmlns:a="http://schemas.openxmlformats.org/drawingml/2006/main" name="Aquatic and Physical Therapy Center by Slidesgo">
  <a:themeElements>
    <a:clrScheme name="Simple Light">
      <a:dk1>
        <a:srgbClr val="681A1A"/>
      </a:dk1>
      <a:lt1>
        <a:srgbClr val="FFFFFF"/>
      </a:lt1>
      <a:dk2>
        <a:srgbClr val="892828"/>
      </a:dk2>
      <a:lt2>
        <a:srgbClr val="DD8080"/>
      </a:lt2>
      <a:accent1>
        <a:srgbClr val="892828"/>
      </a:accent1>
      <a:accent2>
        <a:srgbClr val="DF9D9D"/>
      </a:accent2>
      <a:accent3>
        <a:srgbClr val="F1E4E4"/>
      </a:accent3>
      <a:accent4>
        <a:srgbClr val="BB6666"/>
      </a:accent4>
      <a:accent5>
        <a:srgbClr val="F1E4E4"/>
      </a:accent5>
      <a:accent6>
        <a:srgbClr val="681A1A"/>
      </a:accent6>
      <a:hlink>
        <a:srgbClr val="89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1465</TotalTime>
  <Words>4099</Words>
  <Application>Microsoft Office PowerPoint</Application>
  <PresentationFormat>On-screen Show (16:9)</PresentationFormat>
  <Paragraphs>413</Paragraphs>
  <Slides>72</Slides>
  <Notes>23</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72</vt:i4>
      </vt:variant>
    </vt:vector>
  </HeadingPairs>
  <TitlesOfParts>
    <vt:vector size="92" baseType="lpstr">
      <vt:lpstr>Courier New</vt:lpstr>
      <vt:lpstr>Trade Gothic Next Heavy</vt:lpstr>
      <vt:lpstr>Aharoni</vt:lpstr>
      <vt:lpstr>Book Antiqua</vt:lpstr>
      <vt:lpstr>Open Sans SemiBold</vt:lpstr>
      <vt:lpstr>Josefin Sans</vt:lpstr>
      <vt:lpstr>Open Sans</vt:lpstr>
      <vt:lpstr>Arial</vt:lpstr>
      <vt:lpstr>Trade Gothic Next Light</vt:lpstr>
      <vt:lpstr>Calibri</vt:lpstr>
      <vt:lpstr>Merriweather</vt:lpstr>
      <vt:lpstr>Algerian</vt:lpstr>
      <vt:lpstr>DilleniaUPC</vt:lpstr>
      <vt:lpstr>Times New Roman</vt:lpstr>
      <vt:lpstr>Lato</vt:lpstr>
      <vt:lpstr>Abadi</vt:lpstr>
      <vt:lpstr>Trade Gothic Next Cond Hv</vt:lpstr>
      <vt:lpstr>KodchiangUPC</vt:lpstr>
      <vt:lpstr>Wingdings</vt:lpstr>
      <vt:lpstr>Aquatic and Physical Therapy Center by Slidesgo</vt:lpstr>
      <vt:lpstr>hirsutism</vt:lpstr>
      <vt:lpstr>Table of Contents</vt:lpstr>
      <vt:lpstr>WHAT IS HIRSUTISM ?</vt:lpstr>
      <vt:lpstr>PowerPoint Presentation</vt:lpstr>
      <vt:lpstr>What causes hirsutism?</vt:lpstr>
      <vt:lpstr>PowerPoint Presentation</vt:lpstr>
      <vt:lpstr>PowerPoint Presentation</vt:lpstr>
      <vt:lpstr>- Menstrual irregularity</vt:lpstr>
      <vt:lpstr>PowerPoint Presentation</vt:lpstr>
      <vt:lpstr>PowerPoint Presentation</vt:lpstr>
      <vt:lpstr>How to diagnose late onset CAH ?</vt:lpstr>
      <vt:lpstr>PowerPoint Presentation</vt:lpstr>
      <vt:lpstr>PowerPoint Presentation</vt:lpstr>
      <vt:lpstr>PowerPoint Presentation</vt:lpstr>
      <vt:lpstr>Cushing disease </vt:lpstr>
      <vt:lpstr>PowerPoint Presentation</vt:lpstr>
      <vt:lpstr>PowerPoint Presentation</vt:lpstr>
      <vt:lpstr>PowerPoint Presentation</vt:lpstr>
      <vt:lpstr>PowerPoint Presentation</vt:lpstr>
      <vt:lpstr>Ferriman-Gallwey score</vt:lpstr>
      <vt:lpstr>Ferriman-Gallwey score</vt:lpstr>
      <vt:lpstr>Investigations </vt:lpstr>
      <vt:lpstr>Investigations </vt:lpstr>
      <vt:lpstr>Management of  hirsutism</vt:lpstr>
      <vt:lpstr>PowerPoint Presentation</vt:lpstr>
      <vt:lpstr>Management </vt:lpstr>
      <vt:lpstr>Done by : Mohammed Khalid abd-alfattah</vt:lpstr>
      <vt:lpstr>Intersex </vt:lpstr>
      <vt:lpstr>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Presentations</vt:lpstr>
      <vt:lpstr>Adrenal disorders (Congenital Adrenal Hyperplasia </vt:lpstr>
      <vt:lpstr>PowerPoint Presentation</vt:lpstr>
      <vt:lpstr>PowerPoint Presentation</vt:lpstr>
      <vt:lpstr>PowerPoint Presentation</vt:lpstr>
      <vt:lpstr>PowerPoint Presentation</vt:lpstr>
      <vt:lpstr>PowerPoint Presentation</vt:lpstr>
      <vt:lpstr>Signs &amp; Symptoms </vt:lpstr>
      <vt:lpstr>The salt-losing form</vt:lpstr>
      <vt:lpstr>The simple-virilizing form. </vt:lpstr>
      <vt:lpstr>Non-classical CAH</vt:lpstr>
      <vt:lpstr>Diagnosis </vt:lpstr>
      <vt:lpstr>Clinical evaluation</vt:lpstr>
      <vt:lpstr>TREATMENT</vt:lpstr>
      <vt:lpstr>PowerPoint Presentation</vt:lpstr>
      <vt:lpstr>Rare forms of CAH: </vt:lpstr>
      <vt:lpstr>11-beta hydroxylase deficiency</vt:lpstr>
      <vt:lpstr>Symptoms and Signs</vt:lpstr>
      <vt:lpstr>PowerPoint Presentation</vt:lpstr>
      <vt:lpstr>Diagnosis</vt:lpstr>
      <vt:lpstr>Treatment</vt:lpstr>
      <vt:lpstr>PowerPoint Presentation</vt:lpstr>
      <vt:lpstr>turner’s syndrome</vt:lpstr>
      <vt:lpstr>PowerPoint Presentation</vt:lpstr>
      <vt:lpstr>PowerPoint Presentation</vt:lpstr>
      <vt:lpstr>PowerPoint Presentation</vt:lpstr>
      <vt:lpstr>Androgen Insensitivity syndrome(AIS)  </vt:lpstr>
      <vt:lpstr>PowerPoint Presentation</vt:lpstr>
      <vt:lpstr>PowerPoint Presentation</vt:lpstr>
      <vt:lpstr>Swyer syndrome  complete Gonadal dysgenesis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Hirsutism </dc:title>
  <cp:lastModifiedBy>lenovo</cp:lastModifiedBy>
  <cp:revision>45</cp:revision>
  <dcterms:modified xsi:type="dcterms:W3CDTF">2021-12-02T16:24:38Z</dcterms:modified>
</cp:coreProperties>
</file>