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  <p:sldMasterId id="2147483695" r:id="rId2"/>
  </p:sldMasterIdLst>
  <p:notesMasterIdLst>
    <p:notesMasterId r:id="rId55"/>
  </p:notesMasterIdLst>
  <p:sldIdLst>
    <p:sldId id="256" r:id="rId3"/>
    <p:sldId id="257" r:id="rId4"/>
    <p:sldId id="258" r:id="rId5"/>
    <p:sldId id="384" r:id="rId6"/>
    <p:sldId id="386" r:id="rId7"/>
    <p:sldId id="281" r:id="rId8"/>
    <p:sldId id="389" r:id="rId9"/>
    <p:sldId id="390" r:id="rId10"/>
    <p:sldId id="262" r:id="rId11"/>
    <p:sldId id="391" r:id="rId12"/>
    <p:sldId id="369" r:id="rId13"/>
    <p:sldId id="370" r:id="rId14"/>
    <p:sldId id="371" r:id="rId15"/>
    <p:sldId id="388" r:id="rId16"/>
    <p:sldId id="374" r:id="rId17"/>
    <p:sldId id="375" r:id="rId18"/>
    <p:sldId id="376" r:id="rId19"/>
    <p:sldId id="322" r:id="rId20"/>
    <p:sldId id="367" r:id="rId21"/>
    <p:sldId id="323" r:id="rId22"/>
    <p:sldId id="378" r:id="rId23"/>
    <p:sldId id="379" r:id="rId24"/>
    <p:sldId id="395" r:id="rId25"/>
    <p:sldId id="396" r:id="rId26"/>
    <p:sldId id="357" r:id="rId27"/>
    <p:sldId id="399" r:id="rId28"/>
    <p:sldId id="358" r:id="rId29"/>
    <p:sldId id="359" r:id="rId30"/>
    <p:sldId id="360" r:id="rId31"/>
    <p:sldId id="342" r:id="rId32"/>
    <p:sldId id="364" r:id="rId33"/>
    <p:sldId id="407" r:id="rId34"/>
    <p:sldId id="344" r:id="rId35"/>
    <p:sldId id="343" r:id="rId36"/>
    <p:sldId id="380" r:id="rId37"/>
    <p:sldId id="345" r:id="rId38"/>
    <p:sldId id="408" r:id="rId39"/>
    <p:sldId id="346" r:id="rId40"/>
    <p:sldId id="347" r:id="rId41"/>
    <p:sldId id="409" r:id="rId42"/>
    <p:sldId id="349" r:id="rId43"/>
    <p:sldId id="350" r:id="rId44"/>
    <p:sldId id="351" r:id="rId45"/>
    <p:sldId id="352" r:id="rId46"/>
    <p:sldId id="353" r:id="rId47"/>
    <p:sldId id="354" r:id="rId48"/>
    <p:sldId id="355" r:id="rId49"/>
    <p:sldId id="411" r:id="rId50"/>
    <p:sldId id="415" r:id="rId51"/>
    <p:sldId id="412" r:id="rId52"/>
    <p:sldId id="414" r:id="rId53"/>
    <p:sldId id="416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 /><Relationship Id="rId18" Type="http://schemas.openxmlformats.org/officeDocument/2006/relationships/slide" Target="slides/slide16.xml" /><Relationship Id="rId26" Type="http://schemas.openxmlformats.org/officeDocument/2006/relationships/slide" Target="slides/slide24.xml" /><Relationship Id="rId39" Type="http://schemas.openxmlformats.org/officeDocument/2006/relationships/slide" Target="slides/slide37.xml" /><Relationship Id="rId21" Type="http://schemas.openxmlformats.org/officeDocument/2006/relationships/slide" Target="slides/slide19.xml" /><Relationship Id="rId34" Type="http://schemas.openxmlformats.org/officeDocument/2006/relationships/slide" Target="slides/slide32.xml" /><Relationship Id="rId42" Type="http://schemas.openxmlformats.org/officeDocument/2006/relationships/slide" Target="slides/slide40.xml" /><Relationship Id="rId47" Type="http://schemas.openxmlformats.org/officeDocument/2006/relationships/slide" Target="slides/slide45.xml" /><Relationship Id="rId50" Type="http://schemas.openxmlformats.org/officeDocument/2006/relationships/slide" Target="slides/slide48.xml" /><Relationship Id="rId55" Type="http://schemas.openxmlformats.org/officeDocument/2006/relationships/notesMaster" Target="notesMasters/notesMaster1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slide" Target="slides/slide15.xml" /><Relationship Id="rId25" Type="http://schemas.openxmlformats.org/officeDocument/2006/relationships/slide" Target="slides/slide23.xml" /><Relationship Id="rId33" Type="http://schemas.openxmlformats.org/officeDocument/2006/relationships/slide" Target="slides/slide31.xml" /><Relationship Id="rId38" Type="http://schemas.openxmlformats.org/officeDocument/2006/relationships/slide" Target="slides/slide36.xml" /><Relationship Id="rId46" Type="http://schemas.openxmlformats.org/officeDocument/2006/relationships/slide" Target="slides/slide44.xml" /><Relationship Id="rId59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4.xml" /><Relationship Id="rId20" Type="http://schemas.openxmlformats.org/officeDocument/2006/relationships/slide" Target="slides/slide18.xml" /><Relationship Id="rId29" Type="http://schemas.openxmlformats.org/officeDocument/2006/relationships/slide" Target="slides/slide27.xml" /><Relationship Id="rId41" Type="http://schemas.openxmlformats.org/officeDocument/2006/relationships/slide" Target="slides/slide39.xml" /><Relationship Id="rId54" Type="http://schemas.openxmlformats.org/officeDocument/2006/relationships/slide" Target="slides/slide5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24" Type="http://schemas.openxmlformats.org/officeDocument/2006/relationships/slide" Target="slides/slide22.xml" /><Relationship Id="rId32" Type="http://schemas.openxmlformats.org/officeDocument/2006/relationships/slide" Target="slides/slide30.xml" /><Relationship Id="rId37" Type="http://schemas.openxmlformats.org/officeDocument/2006/relationships/slide" Target="slides/slide35.xml" /><Relationship Id="rId40" Type="http://schemas.openxmlformats.org/officeDocument/2006/relationships/slide" Target="slides/slide38.xml" /><Relationship Id="rId45" Type="http://schemas.openxmlformats.org/officeDocument/2006/relationships/slide" Target="slides/slide43.xml" /><Relationship Id="rId53" Type="http://schemas.openxmlformats.org/officeDocument/2006/relationships/slide" Target="slides/slide51.xml" /><Relationship Id="rId58" Type="http://schemas.openxmlformats.org/officeDocument/2006/relationships/theme" Target="theme/theme1.xml" /><Relationship Id="rId5" Type="http://schemas.openxmlformats.org/officeDocument/2006/relationships/slide" Target="slides/slide3.xml" /><Relationship Id="rId15" Type="http://schemas.openxmlformats.org/officeDocument/2006/relationships/slide" Target="slides/slide13.xml" /><Relationship Id="rId23" Type="http://schemas.openxmlformats.org/officeDocument/2006/relationships/slide" Target="slides/slide21.xml" /><Relationship Id="rId28" Type="http://schemas.openxmlformats.org/officeDocument/2006/relationships/slide" Target="slides/slide26.xml" /><Relationship Id="rId36" Type="http://schemas.openxmlformats.org/officeDocument/2006/relationships/slide" Target="slides/slide34.xml" /><Relationship Id="rId49" Type="http://schemas.openxmlformats.org/officeDocument/2006/relationships/slide" Target="slides/slide47.xml" /><Relationship Id="rId57" Type="http://schemas.openxmlformats.org/officeDocument/2006/relationships/viewProps" Target="viewProps.xml" /><Relationship Id="rId10" Type="http://schemas.openxmlformats.org/officeDocument/2006/relationships/slide" Target="slides/slide8.xml" /><Relationship Id="rId19" Type="http://schemas.openxmlformats.org/officeDocument/2006/relationships/slide" Target="slides/slide17.xml" /><Relationship Id="rId31" Type="http://schemas.openxmlformats.org/officeDocument/2006/relationships/slide" Target="slides/slide29.xml" /><Relationship Id="rId44" Type="http://schemas.openxmlformats.org/officeDocument/2006/relationships/slide" Target="slides/slide42.xml" /><Relationship Id="rId52" Type="http://schemas.openxmlformats.org/officeDocument/2006/relationships/slide" Target="slides/slide50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Relationship Id="rId22" Type="http://schemas.openxmlformats.org/officeDocument/2006/relationships/slide" Target="slides/slide20.xml" /><Relationship Id="rId27" Type="http://schemas.openxmlformats.org/officeDocument/2006/relationships/slide" Target="slides/slide25.xml" /><Relationship Id="rId30" Type="http://schemas.openxmlformats.org/officeDocument/2006/relationships/slide" Target="slides/slide28.xml" /><Relationship Id="rId35" Type="http://schemas.openxmlformats.org/officeDocument/2006/relationships/slide" Target="slides/slide33.xml" /><Relationship Id="rId43" Type="http://schemas.openxmlformats.org/officeDocument/2006/relationships/slide" Target="slides/slide41.xml" /><Relationship Id="rId48" Type="http://schemas.openxmlformats.org/officeDocument/2006/relationships/slide" Target="slides/slide46.xml" /><Relationship Id="rId56" Type="http://schemas.openxmlformats.org/officeDocument/2006/relationships/presProps" Target="presProps.xml" /><Relationship Id="rId8" Type="http://schemas.openxmlformats.org/officeDocument/2006/relationships/slide" Target="slides/slide6.xml" /><Relationship Id="rId51" Type="http://schemas.openxmlformats.org/officeDocument/2006/relationships/slide" Target="slides/slide49.xml" /><Relationship Id="rId3" Type="http://schemas.openxmlformats.org/officeDocument/2006/relationships/slide" Target="slides/slide1.xml" 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8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AC9E5A17-8297-4CF8-8568-2CB5430E5E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103F168E-860A-49A5-AD71-631C2CBB1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1CDEEA9A-0BA6-4EB0-86BD-9EBFA1CEBCF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454C1062-247C-4190-9FEC-6D02B4E762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8614" name="Rectangle 6">
            <a:extLst>
              <a:ext uri="{FF2B5EF4-FFF2-40B4-BE49-F238E27FC236}">
                <a16:creationId xmlns:a16="http://schemas.microsoft.com/office/drawing/2014/main" id="{674700CF-F3C7-41A3-8D9C-67114809D98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8615" name="Rectangle 7">
            <a:extLst>
              <a:ext uri="{FF2B5EF4-FFF2-40B4-BE49-F238E27FC236}">
                <a16:creationId xmlns:a16="http://schemas.microsoft.com/office/drawing/2014/main" id="{BA0B1D1D-47E9-4DB5-89A7-4DB90790BA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21316B9-5240-4560-8356-257E7B7754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B7A22FE3-154C-40B4-AB19-E47417EEC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5FFDD5-7A29-4355-BBFA-C5C4E0FA7B21}" type="slidenum">
              <a:rPr lang="en-US" altLang="en-US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4C7C86DB-ACA8-4D08-B622-1A5FE11B03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E395B355-33C4-4A49-B8E2-2D7646AAFE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SmvO2 – mixed venous oxygen saturation from a PAC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ScvO2 – central venous oxygen saturation from central line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07222FAA-FBE9-416E-A63B-7A7355831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094C0D-11EC-4A6C-85E4-7F6F9D889ED2}" type="slidenum">
              <a:rPr lang="en-US" altLang="en-US">
                <a:latin typeface="Arial" panose="020B0604020202020204" pitchFamily="34" charset="0"/>
              </a:rPr>
              <a:pPr eaLnBrk="1" hangingPunct="1"/>
              <a:t>41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4D934B7B-D05B-47F0-A901-F0DCC80C07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663AA05F-E313-48DD-BE62-5FB15063E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Epi – the single most important step in treatment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7C4E6A28-0798-4F7F-A6C8-4667E43B73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172579-EE0E-4FDD-AA33-13DC41080184}" type="slidenum">
              <a:rPr lang="en-US" altLang="en-US">
                <a:latin typeface="Arial" panose="020B0604020202020204" pitchFamily="34" charset="0"/>
              </a:rPr>
              <a:pPr eaLnBrk="1" hangingPunct="1"/>
              <a:t>43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7A14EB9D-3552-45CC-92C4-667CE537DB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58A277A9-232D-4AE4-B3A7-301DA0072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Methylprednisolone causes less fluid retention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C5E5F42-6FA4-439F-B095-F5A93A405D8E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5F37462E-43B8-4FE8-A40F-BE6AE4C6D7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8212415A-CAE8-4F5D-B3FB-FEBF7CCA5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A2B21D98-A53E-460B-B4AA-6D112A379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72DE5EEA-6127-40F5-8413-7755295DF3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BC2EEEBD-5F8F-48C8-BDE4-21BE579D3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B2ED0DBB-C590-4B04-A929-2AB356B6A1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1800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CC843FC6-D261-47DF-AF99-B4796ADCD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C2C0C299-5B71-43CC-981C-4628E3A0A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424942A5-0FD9-498F-B92A-69062575611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1800"/>
            </a:p>
          </p:txBody>
        </p:sp>
      </p:grpSp>
      <p:sp>
        <p:nvSpPr>
          <p:cNvPr id="2201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0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-11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067CAC63-E174-48DB-B06A-DAD024B5B2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AD861657-5B97-4F96-ABEA-40B049960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829D2E63-9CF8-46F8-8030-FB6E925423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D30CCA9-E159-45CD-A37E-A477BCBF77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80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8E28236-45A2-4D5F-A418-D62C69F5CE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DE4EF2C-B027-49D6-9A7B-9495495E02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5DE5C40-2B3D-4A00-8FCD-DC0FB85CA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5D61E-DEB0-468C-BE55-A4B0DFF544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8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7DE4817-5BBF-494F-BD69-84C14DDAA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4A3292E-63C9-4F81-99B0-EEC57CABC4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D311B4E-1ACD-4032-BF42-0D46655A8F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F34C5-F1EA-4C4B-B727-9F8AB4302E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800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1D761D3-7CBC-41E0-86B3-4B51BE119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3D9C956-E992-4767-88B6-C1AA3485BD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2D08D10-5CA4-4388-B47B-6C6257B157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99539C-1A30-4A7B-AD41-E7EC48B9BA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309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7E57DAA-7374-487B-AB70-2302803A4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2050C03-2D08-427D-BEFC-957A33F498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6689EF6-DDCB-4D80-8598-1CFA151FB6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4D7393-7092-4063-AF7F-0ACD43BA7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110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753C3-EBC6-44FE-ACD1-3798CF32C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B2039D-2291-431E-9E92-057660AE1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1C1F0A-05B0-40A8-9858-EE1050BBB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06DC3F-B2B7-4540-9426-303AA8868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22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B0E1BB-2182-44E9-99ED-DC529EC76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A82E11-5A4C-4474-BC7B-907673041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5FBF34-B053-4CC8-B244-0A78534E13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6A4FB-9303-4FBC-96C6-2AB6F1913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323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C77A96-95F4-44AA-B914-96A2FBB50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8E9299-6154-4490-8E6B-0AC992585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97DCA9-132F-45D7-97AD-A8F356C1CE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C4BC6-E028-4545-9400-292A6EFC6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79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BA03E7-A022-45E6-95AC-565412A2B6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77907B-69E6-4BEA-AFEA-B626B7B3F3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245084-5BB7-4A20-8845-70F9B58F6F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8ED6B-874D-40FF-938B-28101A4A6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7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3EE47D-5B93-4AB6-B82D-2B065F4CB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D540CB1-D583-4D7E-9351-2C428B76C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8B27746-A610-40F1-91AC-65CF7FDD93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0391F-8A0E-4EBE-B8DD-F6D4BE864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151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EBBA212-FC1A-43B3-A8F9-4EE4FF36CE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B9E243-A476-4CC2-A222-244A2454EA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AF6922-D194-4CA4-923F-2648F253F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7D34F-BA5E-4E3E-894E-0F2D1A415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66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5958744-FB71-45D1-B5ED-49D51A6B7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4635A60-B060-4480-83CA-4A298FE229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DEB5D40-5DA7-42F1-B1C1-C2C114158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1C06F-208D-414C-B22A-9019933CE9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694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6EC3737-0E9E-455C-AF0A-387C31375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75954D-EEB9-46E4-A759-FAAD838FE4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8A7CE0A-31EE-440F-8887-8F0089D5A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42183-13B6-4EF2-BEBB-A6DA6F40FB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297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95CB0B-0FF8-47BA-82AB-F1FDC38BD2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7170F0-3A88-4341-B95A-DB52CDEF5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4F8FCC-57B9-421C-8729-1BAECFF92E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0C565F-D53A-4C88-97EC-B1F940EFC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34892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36F06B-3F9F-472A-B74E-9E8D86C138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077AA6-BC07-4964-AFAA-8EE93AB969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BCE18-3A2C-4053-9D38-D39455FC4B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396EB-7BF9-4E35-8143-0C66D6EDCE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0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C16906-F0A7-43F9-9D4F-D9758FA497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500E26-4890-4A31-91A3-F67E9104CD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CC6427-3E70-43A5-8450-4B39FE7BCF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D5D91B-91CD-4976-917D-0750B3145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3755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98654D-81C9-4B7A-9842-A213E2FFD0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751698-378A-4D08-98C5-C55BD29ABD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05E160-5BBD-4800-AFF5-9EA8871C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626C9-7E4A-4265-814A-BB7AD1545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5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F95F7E5-A8AD-48E3-A559-8C4473126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6F5AC20-18E6-4368-A738-CC7F667D20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EB380AB-8887-4C80-BECC-9B1269476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0839A-3BEB-4B84-AEE4-F435FC42A1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00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65C396D-4E5F-4D08-967A-2D16EAA54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900E370-95D1-4C88-B015-D0AA1B031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B04AA43-A827-44C2-ADED-27046E2DC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230B3-DD8D-46E0-ACB7-C5B16A7D87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353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C865E78-DB90-451F-8A4D-6DEFB15D6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2DD7E24-B8B8-4B07-9794-D1312F5F9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1C9BDC74-867A-4054-9FC4-BF535DE4E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3AE7B-3054-43A5-9139-C85C993403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30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1391AA43-CDDD-4B1C-B5CC-959BC385C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7C1672A5-31EC-4A96-A626-630BE6F29D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9E7E479-1E30-49EA-8AEC-FF5AF287C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63EA8-BA22-4138-8A91-F57F77E157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26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3AA3FF0B-BA74-48DE-9495-C7D33EF81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AD8115E6-81DB-4F1B-9BF9-5474F85FA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37B760B2-294B-48D6-BFD7-279134EDE9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853D8-5C3C-4CD6-AF6E-DF7BFB239D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69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9588A97-F527-4B61-8042-35939E568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154643F-F214-44A5-9C22-FFABF512F4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2254E24-15EB-44AF-8F76-8D642072D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EF31B-A724-4B70-A09F-0DFC4FAFF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48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A362E9C-9F2F-4BA7-9C4C-CEC1BED8C0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0B97075-DDF5-4CBB-82BA-BB67F332D9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88EA793-5ECB-4E6C-A741-F858E0579A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2AA0E-EF66-4086-B959-F4AE15F7FC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23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 /><Relationship Id="rId3" Type="http://schemas.openxmlformats.org/officeDocument/2006/relationships/slideLayout" Target="../slideLayouts/slideLayout16.xml" /><Relationship Id="rId7" Type="http://schemas.openxmlformats.org/officeDocument/2006/relationships/slideLayout" Target="../slideLayouts/slideLayout20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5.xml" /><Relationship Id="rId1" Type="http://schemas.openxmlformats.org/officeDocument/2006/relationships/slideLayout" Target="../slideLayouts/slideLayout14.xml" /><Relationship Id="rId6" Type="http://schemas.openxmlformats.org/officeDocument/2006/relationships/slideLayout" Target="../slideLayouts/slideLayout19.xml" /><Relationship Id="rId11" Type="http://schemas.openxmlformats.org/officeDocument/2006/relationships/slideLayout" Target="../slideLayouts/slideLayout24.xml" /><Relationship Id="rId5" Type="http://schemas.openxmlformats.org/officeDocument/2006/relationships/slideLayout" Target="../slideLayouts/slideLayout18.xml" /><Relationship Id="rId10" Type="http://schemas.openxmlformats.org/officeDocument/2006/relationships/slideLayout" Target="../slideLayouts/slideLayout23.xml" /><Relationship Id="rId4" Type="http://schemas.openxmlformats.org/officeDocument/2006/relationships/slideLayout" Target="../slideLayouts/slideLayout17.xml" /><Relationship Id="rId9" Type="http://schemas.openxmlformats.org/officeDocument/2006/relationships/slideLayout" Target="../slideLayouts/slideLayout2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103F69EE-8B93-4A87-8817-EF11C58ED0D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F90BBFFE-8788-4C78-B336-75652BDBAE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40" name="Rectangle 4">
            <a:extLst>
              <a:ext uri="{FF2B5EF4-FFF2-40B4-BE49-F238E27FC236}">
                <a16:creationId xmlns:a16="http://schemas.microsoft.com/office/drawing/2014/main" id="{9262B2EA-9604-4F0A-9E81-60248C3EBDB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41" name="Rectangle 5">
            <a:extLst>
              <a:ext uri="{FF2B5EF4-FFF2-40B4-BE49-F238E27FC236}">
                <a16:creationId xmlns:a16="http://schemas.microsoft.com/office/drawing/2014/main" id="{567F80EF-F96B-4336-AC99-8C43DD333EF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42" name="Rectangle 6">
            <a:extLst>
              <a:ext uri="{FF2B5EF4-FFF2-40B4-BE49-F238E27FC236}">
                <a16:creationId xmlns:a16="http://schemas.microsoft.com/office/drawing/2014/main" id="{AC84D408-134D-4947-937D-3A48367E743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43" name="Rectangle 7">
            <a:extLst>
              <a:ext uri="{FF2B5EF4-FFF2-40B4-BE49-F238E27FC236}">
                <a16:creationId xmlns:a16="http://schemas.microsoft.com/office/drawing/2014/main" id="{8C269AB9-73A3-4501-A8C0-B591946129E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219144" name="Rectangle 8">
            <a:extLst>
              <a:ext uri="{FF2B5EF4-FFF2-40B4-BE49-F238E27FC236}">
                <a16:creationId xmlns:a16="http://schemas.microsoft.com/office/drawing/2014/main" id="{443E56FD-650A-4C82-B6F2-3081FC25CEB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936AF282-EB56-4C59-977F-F0488FB28F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31173BCE-E103-4BCF-8F21-F85A28D1E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19147" name="Rectangle 11">
            <a:extLst>
              <a:ext uri="{FF2B5EF4-FFF2-40B4-BE49-F238E27FC236}">
                <a16:creationId xmlns:a16="http://schemas.microsoft.com/office/drawing/2014/main" id="{4A63B6A9-7239-4AD3-9D76-C11FCA02785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9148" name="Rectangle 12">
            <a:extLst>
              <a:ext uri="{FF2B5EF4-FFF2-40B4-BE49-F238E27FC236}">
                <a16:creationId xmlns:a16="http://schemas.microsoft.com/office/drawing/2014/main" id="{BAC355E4-9E5A-4813-B0D6-19233B0D05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9149" name="Rectangle 13">
            <a:extLst>
              <a:ext uri="{FF2B5EF4-FFF2-40B4-BE49-F238E27FC236}">
                <a16:creationId xmlns:a16="http://schemas.microsoft.com/office/drawing/2014/main" id="{F8D6470F-C04F-4D06-A9B7-F029A6C1A1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833483-0FBF-46F0-9FFE-36311E4E6A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1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C24A41-CBFD-45F5-8C58-876EC6F33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6940770-8D7B-4096-A697-6FF3853DC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4196" name="Rectangle 4">
            <a:extLst>
              <a:ext uri="{FF2B5EF4-FFF2-40B4-BE49-F238E27FC236}">
                <a16:creationId xmlns:a16="http://schemas.microsoft.com/office/drawing/2014/main" id="{458D1D34-B73A-4E72-B69D-E5B58585AE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4197" name="Rectangle 5">
            <a:extLst>
              <a:ext uri="{FF2B5EF4-FFF2-40B4-BE49-F238E27FC236}">
                <a16:creationId xmlns:a16="http://schemas.microsoft.com/office/drawing/2014/main" id="{430C47BC-047E-4CD0-84A8-7709222271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4198" name="Rectangle 6">
            <a:extLst>
              <a:ext uri="{FF2B5EF4-FFF2-40B4-BE49-F238E27FC236}">
                <a16:creationId xmlns:a16="http://schemas.microsoft.com/office/drawing/2014/main" id="{009C0FA6-5A3E-47C7-AAAC-EE1D9AEDE2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7D352B8D-93CE-4FFB-ABAF-1C68B15803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4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1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wmf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588F2DF-85E8-495F-8EB2-39D4811908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304800"/>
            <a:ext cx="7772400" cy="1462088"/>
          </a:xfrm>
        </p:spPr>
        <p:txBody>
          <a:bodyPr/>
          <a:lstStyle/>
          <a:p>
            <a:pPr eaLnBrk="1" hangingPunct="1"/>
            <a:r>
              <a:rPr lang="en-US" altLang="en-US" sz="6600"/>
              <a:t>Shock</a:t>
            </a:r>
            <a:r>
              <a:rPr lang="en-US" altLang="en-US"/>
              <a:t>		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6DC3C4D-42B8-490A-B131-D64414AC78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4953000"/>
            <a:ext cx="70104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pic>
        <p:nvPicPr>
          <p:cNvPr id="4100" name="Picture 4" descr="MPj04073420000[1]">
            <a:extLst>
              <a:ext uri="{FF2B5EF4-FFF2-40B4-BE49-F238E27FC236}">
                <a16:creationId xmlns:a16="http://schemas.microsoft.com/office/drawing/2014/main" id="{4FE69B21-C07E-4916-BD15-6E0674364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81200"/>
            <a:ext cx="35655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2BC6996-BF1D-44C5-8142-D92DFED4FF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Is This Patient in Shock?</a:t>
            </a:r>
          </a:p>
        </p:txBody>
      </p:sp>
      <p:sp>
        <p:nvSpPr>
          <p:cNvPr id="236547" name="Rectangle 3">
            <a:extLst>
              <a:ext uri="{FF2B5EF4-FFF2-40B4-BE49-F238E27FC236}">
                <a16:creationId xmlns:a16="http://schemas.microsoft.com/office/drawing/2014/main" id="{F5F80111-6228-4CAD-BD45-2ABB496E03A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08412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Patient looks ill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Altered mental status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Skin cool and mottled or hot and flushed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Weak or absent peripheral pulses 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SBP &lt;110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Tachycardia </a:t>
            </a:r>
          </a:p>
          <a:p>
            <a:pPr eaLnBrk="1" hangingPunct="1"/>
            <a:endParaRPr lang="en-US" altLang="en-US" sz="2400"/>
          </a:p>
        </p:txBody>
      </p:sp>
      <p:sp>
        <p:nvSpPr>
          <p:cNvPr id="15364" name="Text Box 9">
            <a:extLst>
              <a:ext uri="{FF2B5EF4-FFF2-40B4-BE49-F238E27FC236}">
                <a16:creationId xmlns:a16="http://schemas.microsoft.com/office/drawing/2014/main" id="{BF71FF6D-6DCE-476D-87B1-6A1F8B77E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9325" y="2398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Text Box 10">
            <a:extLst>
              <a:ext uri="{FF2B5EF4-FFF2-40B4-BE49-F238E27FC236}">
                <a16:creationId xmlns:a16="http://schemas.microsoft.com/office/drawing/2014/main" id="{0EBADB80-2B64-4188-98B5-9CCFEFEA6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55626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Text Box 11">
            <a:extLst>
              <a:ext uri="{FF2B5EF4-FFF2-40B4-BE49-F238E27FC236}">
                <a16:creationId xmlns:a16="http://schemas.microsoft.com/office/drawing/2014/main" id="{99310809-4545-41FD-BE9B-2BADBB000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7338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Text Box 12">
            <a:extLst>
              <a:ext uri="{FF2B5EF4-FFF2-40B4-BE49-F238E27FC236}">
                <a16:creationId xmlns:a16="http://schemas.microsoft.com/office/drawing/2014/main" id="{D2DBCD89-EACD-4E83-B83F-1D21B36FB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1910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36559" name="Text Box 15">
            <a:extLst>
              <a:ext uri="{FF2B5EF4-FFF2-40B4-BE49-F238E27FC236}">
                <a16:creationId xmlns:a16="http://schemas.microsoft.com/office/drawing/2014/main" id="{63954B1D-D028-4266-9E1F-5231BEFF1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810000"/>
            <a:ext cx="3962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tx2"/>
                </a:solidFill>
              </a:rPr>
              <a:t>Yes! </a:t>
            </a: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</a:rPr>
              <a:t>These are all signs and symptoms of 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autoUpdateAnimBg="0"/>
      <p:bldP spid="23655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9EDEED1-0CB9-4CB8-ACE8-D5F1F82F2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373937" cy="1412875"/>
          </a:xfrm>
        </p:spPr>
        <p:txBody>
          <a:bodyPr/>
          <a:lstStyle/>
          <a:p>
            <a:pPr eaLnBrk="1" hangingPunct="1"/>
            <a:r>
              <a:rPr lang="en-US" altLang="en-US" sz="4200"/>
              <a:t>Goals of Treatment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F817B88-1ECB-4A6D-B0C3-6604D56EE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ABCDE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b="1"/>
              <a:t>A</a:t>
            </a:r>
            <a:r>
              <a:rPr lang="en-US" altLang="en-US"/>
              <a:t>irway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control work of </a:t>
            </a:r>
            <a:r>
              <a:rPr lang="en-US" altLang="en-US" b="1"/>
              <a:t>B</a:t>
            </a:r>
            <a:r>
              <a:rPr lang="en-US" altLang="en-US"/>
              <a:t>reathing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optimize </a:t>
            </a:r>
            <a:r>
              <a:rPr lang="en-US" altLang="en-US" b="1"/>
              <a:t>C</a:t>
            </a:r>
            <a:r>
              <a:rPr lang="en-US" altLang="en-US"/>
              <a:t>irculation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assure adequate oxygen </a:t>
            </a:r>
            <a:r>
              <a:rPr lang="en-US" altLang="en-US" b="1"/>
              <a:t>D</a:t>
            </a:r>
            <a:r>
              <a:rPr lang="en-US" altLang="en-US"/>
              <a:t>elivery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achieve </a:t>
            </a:r>
            <a:r>
              <a:rPr lang="en-US" altLang="en-US" b="1"/>
              <a:t>E</a:t>
            </a:r>
            <a:r>
              <a:rPr lang="en-US" altLang="en-US"/>
              <a:t>nd points of resuscitation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EA9DEC0-0AC4-44C4-B2D2-785C05AE1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/>
              <a:t>Airway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85D735D-FA6D-40E1-87EF-83C2C849F3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Determine need for intubation but remember:  intubation can worsen hypotension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Sedatives can lower blood pressure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Positive pressure ventilation decreases preload 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May need volume resuscitation prior to intubation to avoid hemodynamic collapse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5FFC250-A122-4EB5-8D46-37837BD108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Control Work of Breathing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C64F600-F4EA-4144-A800-BF450F7DA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3058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Respiratory muscles consume a significant amount of oxygen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Tachypnea can contribute to lactic acidosis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Mechanical ventilation and sedation decrease WOB and improves survival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153678E-F4F1-4B6D-8958-D1B054C38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Optimizing Circulation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CF8FE90-BBA7-4CF4-ABC5-636B93D5B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Isotonic crystalloids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Titrated to: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CVP 8-12 mm Hg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Urine output 0.5 ml/kg/hr (30 ml/hr)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Improving heart rate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May require 4-6 L of fluids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No outcome benefit from colloids</a:t>
            </a:r>
          </a:p>
        </p:txBody>
      </p:sp>
      <p:pic>
        <p:nvPicPr>
          <p:cNvPr id="20484" name="Picture 4" descr="MCj03982070000[1]">
            <a:extLst>
              <a:ext uri="{FF2B5EF4-FFF2-40B4-BE49-F238E27FC236}">
                <a16:creationId xmlns:a16="http://schemas.microsoft.com/office/drawing/2014/main" id="{E7686D7A-0B9B-4EAC-B287-2833D1BEF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81000"/>
            <a:ext cx="1808163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523DAB4-8604-465E-86F3-D778CACC4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685800"/>
            <a:ext cx="7467600" cy="1004888"/>
          </a:xfrm>
        </p:spPr>
        <p:txBody>
          <a:bodyPr/>
          <a:lstStyle/>
          <a:p>
            <a:pPr eaLnBrk="1" hangingPunct="1"/>
            <a:r>
              <a:rPr lang="en-US" altLang="en-US"/>
              <a:t>Maintaining Oxygen Delivery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E8D75D5-1DE8-42FF-8615-CEE772318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Decrease oxygen demands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Provide analgesia and anxiolytics to relax muscles and avoid shivering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Maintain arterial oxygen saturation/content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Give supplemental oxygen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Maintain Hemoglobin &gt; 10 g/dL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Serial lactate levels or central venous oxygen saturations to assess tissue oxygen extraction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0F87020-1A23-4CE1-A547-22CA7C622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End Points of Resuscitation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12954E4-6990-4E0C-882F-17196751E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Goal of resuscitation is to maximize survival and minimize morbidity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Use objective hemodynamic and physiologic values to guide therapy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Goal directed approach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Urine output &gt; 0.5 mL/kg/hr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CVP 8-12 mmHg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MAP 65 to 90 mmHg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Central venous oxygen concentration &gt; 70%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98B3BAE-0DB4-40E7-A8CB-CDDDAB56AF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Persistent Hypotension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6F062A5-74C3-4438-8C5F-47C790D3F96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81200"/>
            <a:ext cx="5903913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Inadequate volume resuscitation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Pneumothorax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Cardiac tamponade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Hidden bleeding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Adrenal insufficiency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Medication allergy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140F51B-DF47-4B38-8BEA-6E3BCF7B7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Shock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40EEFE8-B301-4459-A5F6-3BE342E80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Hypovolemic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Septic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Cardiogenic 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Anaphylactic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Neurogenic 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Obstructive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48ED7D25-56EF-4A50-8C49-539F3E376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Non-hemorrhagic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Vomiting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Diarrhea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Bowel obstruction, pancreatitis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Burns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Neglect, environmental (dehydration)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Hemorrhagic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GI bleed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Trauma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Massive hemoptysis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AAA rupture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Ectopic pregnancy, post-partum bleeding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B449ACFF-C7FD-483D-86FF-2797A291BF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Hypovolemic Shock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B981676-DF93-4F21-90B6-17A4529E9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5B1037E-7252-49C8-A33B-65F7FEF9FD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</a:t>
            </a:r>
          </a:p>
          <a:p>
            <a:pPr eaLnBrk="1" hangingPunct="1"/>
            <a:r>
              <a:rPr lang="en-US" altLang="en-US"/>
              <a:t>Approach to the hypotensive patient</a:t>
            </a:r>
          </a:p>
          <a:p>
            <a:pPr eaLnBrk="1" hangingPunct="1"/>
            <a:r>
              <a:rPr lang="en-US" altLang="en-US"/>
              <a:t>Types</a:t>
            </a:r>
          </a:p>
          <a:p>
            <a:pPr eaLnBrk="1" hangingPunct="1"/>
            <a:r>
              <a:rPr lang="en-US" altLang="en-US"/>
              <a:t>Specific treatments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98C18CE-B98F-4884-A5F4-89860C5B1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Hypovolemic Shock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C7F37A-2050-448C-97DC-8A6945CA84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ABCs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Establish 2 large bore IVs or a central line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Crystalloids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Normal Saline or Lactate Ringers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Up to 3 liters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PRBCs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O negative or cross matched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Control any bleeding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Arrange definitive treatment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5B5317A-88BD-42DB-AACB-F5844C6B2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Evaluation of Hypovolemic Shock</a:t>
            </a: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48558869-6B1E-4ABB-9A3A-680BFC8159E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057400"/>
            <a:ext cx="4075113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CBC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ABG/lactate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Electrolytes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BUN, Creatinine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Coagulation studies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Type and cross-match</a:t>
            </a:r>
          </a:p>
        </p:txBody>
      </p:sp>
      <p:sp>
        <p:nvSpPr>
          <p:cNvPr id="30724" name="Rectangle 5">
            <a:extLst>
              <a:ext uri="{FF2B5EF4-FFF2-40B4-BE49-F238E27FC236}">
                <a16:creationId xmlns:a16="http://schemas.microsoft.com/office/drawing/2014/main" id="{05103FA4-B895-4AF0-9771-9C798978EC4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146675" y="2017713"/>
            <a:ext cx="3808413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As indicated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CXR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Pelvic x-ray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Abd/pelvis CT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Chest CT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GI endoscopy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Bronchoscopy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Vascular radiology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3E79497-8845-4B6D-A5D7-8944D98B7D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Infusion Rates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73B590F-8F38-4387-BF17-E0551BE9B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       </a:t>
            </a:r>
            <a:r>
              <a:rPr lang="en-US" altLang="en-US" sz="2400" u="sng"/>
              <a:t>Access</a:t>
            </a:r>
            <a:r>
              <a:rPr lang="en-US" altLang="en-US" sz="2400"/>
              <a:t>			</a:t>
            </a:r>
            <a:r>
              <a:rPr lang="en-US" altLang="en-US" sz="2400" u="sng"/>
              <a:t>Gravity</a:t>
            </a:r>
            <a:r>
              <a:rPr lang="en-US" altLang="en-US" sz="2400"/>
              <a:t>	  </a:t>
            </a:r>
            <a:r>
              <a:rPr lang="en-US" altLang="en-US" sz="2400" u="sng"/>
              <a:t>Pressure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u="sng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18 g peripheral IV	       50 mL/min	 150 mL/min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16 g peripheral IV	       100 mL/min	 225 mL/min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14 g peripheral IV	       150 mL/min	 275 mL/min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8.5 Fr CV cordis              200 mL/min	 450 mL/min</a:t>
            </a:r>
          </a:p>
        </p:txBody>
      </p:sp>
      <p:pic>
        <p:nvPicPr>
          <p:cNvPr id="31748" name="Picture 5" descr="liv-o-flow">
            <a:extLst>
              <a:ext uri="{FF2B5EF4-FFF2-40B4-BE49-F238E27FC236}">
                <a16:creationId xmlns:a16="http://schemas.microsoft.com/office/drawing/2014/main" id="{C93A1D3A-F38B-4AF7-8FA4-7B4A8C6B1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8600"/>
            <a:ext cx="19240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1C77EBD-C9B4-4B61-B5C4-60DF362B5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Sepsis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D83CE2C-0C36-4175-BA75-4A86446AB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Two or more of SIRS criteria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Temp &gt; 38 or &lt; 36 C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HR &gt; 90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RR &gt; 20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WBC &gt; 12,000 or &lt; 4,000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Plus the presumed existence of infection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Blood pressure can be normal!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ED3CBE4-2634-4E24-8B46-A9C2B2FFB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Septic Shock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483F76B-D452-4EC5-9605-46A55DDCE8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Sepsis (remember definition?)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Plus refractory hypotension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After bolus of 20-40 mL/Kg patient still has one of the following:</a:t>
            </a:r>
          </a:p>
          <a:p>
            <a:pPr lvl="2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SBP &lt; 90 mm Hg </a:t>
            </a:r>
          </a:p>
          <a:p>
            <a:pPr lvl="2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MAP &lt; 65 mm Hg </a:t>
            </a:r>
          </a:p>
          <a:p>
            <a:pPr lvl="2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Decrease of 40 mm Hg from baseline </a:t>
            </a:r>
            <a:r>
              <a:rPr lang="en-US" altLang="en-US"/>
              <a:t>         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A7E8840-F18D-4929-9BD2-18BA8DF4E5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Septic Shock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A090F8B-08AA-4E67-B45D-C0F0A86A4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Clinical signs:	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Hyperthermia or hypothermia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Tachycardia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Wide pulse pressure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Low blood pressure (SBP&lt;90)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Mental status changes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Beware of compensated shock!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Blood pressure may be “normal”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B19236B5-FE57-4F94-A00F-0BB4F770C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Ancillary Studies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CA28038-0F09-4ED2-8BBB-89AABBBAE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Cardiac monitor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Pulse oximetry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CBC, Chem 7, coags, LFTs, lipase, UA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ABG with lactate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Blood culture x 2, urine culture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CXR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Foley catheter (why do you need this?)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BB43DF03-E0E5-4A40-B1B5-3F35F3EAA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of Septic Shock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8E4F67F3-C4A4-482F-8ED2-541A4B8A2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2 large bore IVs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NS IVF bolus- 1-2 L wide open (if no contraindications) 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Supplemental oxygen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Empiric antibiotics, based on suspected source, as soon as possible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027B2C1-4DA2-4C78-849A-0DB97321E9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of Sepsis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913FCCD-D180-4D3C-8618-A7D409F63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Antibiotics- Survival correlates with how quickly the correct drug was given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Cover gram positive and gram negative bacteria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Zosyn 3.375 grams IV and ceftriaxone 1 gram IV </a:t>
            </a:r>
            <a:r>
              <a:rPr lang="en-US" altLang="en-US" sz="2000" b="1" i="1"/>
              <a:t>or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Imipenem 1 gram IV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Add additional coverage as indicated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Pseudomonas- Gentamicin or Cefepime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MRSA- Vancomycin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Intra-abdominal or head/neck anaerobic infections- Clindamycin or Metronidazole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Asplenic- Ceftriaxone for </a:t>
            </a:r>
            <a:r>
              <a:rPr lang="en-US" altLang="en-US" sz="2000" i="1"/>
              <a:t>N. meningitidis, H. infuenzae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Neutropenic – Cefepime or Imipenem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51BBD61-73E4-405C-A189-470A158D8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Persistent Hypotension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1A02BC7-CCC0-435E-9FB1-47CB8EA8F8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84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If no response after 2-3 L IVF, </a:t>
            </a:r>
            <a:r>
              <a:rPr lang="en-US" altLang="en-US">
                <a:cs typeface="Times New Roman" panose="02020603050405020304" pitchFamily="18" charset="0"/>
              </a:rPr>
              <a:t>start a vasopressor (norepinephrine, dopamine, etc) and titrate to effect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Goal:  MAP &gt; 60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Consider adrenal insufficiency:  hydrocortisone 100 mg IV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6ABDD53-3E90-4B1E-920D-8451739B45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 of Shock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F0FA684-9A31-465D-9991-8A3BA45F251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133600"/>
            <a:ext cx="7162800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Inadequate oxygen delivery to meet metabolic demands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Results in global tissue hypoperfusion and metabolic acidosis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Systolic blood pressure commonly less than 90 mmhg.</a:t>
            </a:r>
          </a:p>
        </p:txBody>
      </p:sp>
      <p:graphicFrame>
        <p:nvGraphicFramePr>
          <p:cNvPr id="6148" name="Object 2">
            <a:extLst>
              <a:ext uri="{FF2B5EF4-FFF2-40B4-BE49-F238E27FC236}">
                <a16:creationId xmlns:a16="http://schemas.microsoft.com/office/drawing/2014/main" id="{2D46F21F-2709-4A29-A381-C31AC48D7DE7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0" y="152400"/>
          <a:ext cx="1892300" cy="189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3" imgW="715061" imgH="715975" progId="MS_ClipArt_Gallery.2">
                  <p:embed/>
                </p:oleObj>
              </mc:Choice>
              <mc:Fallback>
                <p:oleObj name="Clip" r:id="rId3" imgW="715061" imgH="715975" progId="MS_ClipArt_Gallery.2">
                  <p:embed/>
                  <p:pic>
                    <p:nvPicPr>
                      <p:cNvPr id="6148" name="Object 2">
                        <a:extLst>
                          <a:ext uri="{FF2B5EF4-FFF2-40B4-BE49-F238E27FC236}">
                            <a16:creationId xmlns:a16="http://schemas.microsoft.com/office/drawing/2014/main" id="{2D46F21F-2709-4A29-A381-C31AC48D7D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52400"/>
                        <a:ext cx="1892300" cy="189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461FDD2-C23B-45A4-89B3-5F5EF00CD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Cardiogenic Shock</a:t>
            </a: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5BA842CE-40E1-4FE9-8E77-DDEECDFAF07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343400" y="2057400"/>
            <a:ext cx="41910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Signs: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Cool, mottled skin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Tachypnea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Hypotension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Altered mental status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Narrowed pulse pressure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Rales, murmur</a:t>
            </a: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53DCD276-4C5E-4604-8819-94335519D82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2133600"/>
            <a:ext cx="3808413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Defined as: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SBP &lt; 90 mmHg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CI &lt; 2.2 L/m/m</a:t>
            </a:r>
            <a:r>
              <a:rPr lang="en-US" altLang="en-US" baseline="30000"/>
              <a:t>2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PCWP &gt; 18 mmHg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/>
      <p:bldP spid="17101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BE3FFDB-B502-46F2-BEBA-1B319EFAD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Etiologies 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A3E2A99-E199-4393-A926-519CCF9CB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8001000" cy="5334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900"/>
              <a:t>What are some causes of cardiogenic shock?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endParaRPr lang="en-US" altLang="en-US"/>
          </a:p>
        </p:txBody>
      </p:sp>
      <p:sp>
        <p:nvSpPr>
          <p:cNvPr id="196612" name="Text Box 4">
            <a:extLst>
              <a:ext uri="{FF2B5EF4-FFF2-40B4-BE49-F238E27FC236}">
                <a16:creationId xmlns:a16="http://schemas.microsoft.com/office/drawing/2014/main" id="{F5F3B2C8-4F7D-4FAB-A004-DB0977099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66988"/>
            <a:ext cx="5218113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AMI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Sepsis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Myocarditis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Myocardial contusion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Aortic or mitral stenosis, HCM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600"/>
              <a:t> Acute aortic insufficiency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2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F86DAF1B-4E7B-4AEC-A656-29352936A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993062" cy="1462087"/>
          </a:xfrm>
        </p:spPr>
        <p:txBody>
          <a:bodyPr/>
          <a:lstStyle/>
          <a:p>
            <a:pPr eaLnBrk="1" hangingPunct="1"/>
            <a:r>
              <a:rPr lang="en-US" altLang="en-US" sz="3400"/>
              <a:t>Pathophysiology of Cardiogenic Shock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EBABEAF-18D1-4145-9425-B6BB272F3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Often after ischemia, loss of LV function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Lose 40% of LV     clinical shock ensues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 reduction = lactic acidosis, hypoxia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Stroke volume is reduced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Tachycardia develops as compensation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Ischemia and infarction worsens</a:t>
            </a:r>
          </a:p>
        </p:txBody>
      </p:sp>
      <p:sp>
        <p:nvSpPr>
          <p:cNvPr id="51204" name="Line 5">
            <a:extLst>
              <a:ext uri="{FF2B5EF4-FFF2-40B4-BE49-F238E27FC236}">
                <a16:creationId xmlns:a16="http://schemas.microsoft.com/office/drawing/2014/main" id="{D7EA6A60-E918-4E7C-B03C-F158330AA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F29CAEDA-A585-48E2-AEA5-5B04941DA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Ancillary Tests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3E088449-84C6-4A41-A65F-0772CEDFF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EKG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CXR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CBC, Chem 10, cardiac enzymes, coagulation studies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Echocardiogram</a:t>
            </a:r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3174ED4-EED0-46DB-B9E9-4F3710AE6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Treatment of Cardiogenic Shock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4928504-FA84-4A09-9D08-1BEC7CFE2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Goals- Airway stability and improving myocardial pump function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Cardiac monitor, pulse oximetry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Supplemental oxygen, IV access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Intubation will decrease preload and result in hypotension 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Be prepared to give fluid bolus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79FC50D-D2B6-4A8C-A30D-0DC345261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Treatment of Cardiogenic Shock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3FAA682-9C63-489A-A14B-3DFA82D44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AMI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Aspirin, beta blocker, morphine, heparin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If no pulmonary edema, IV fluid challenge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If pulmonary edema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Dopamine – will 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↑ </a:t>
            </a:r>
            <a:r>
              <a:rPr lang="en-US" altLang="en-US" sz="1800">
                <a:cs typeface="Times New Roman" panose="02020603050405020304" pitchFamily="18" charset="0"/>
              </a:rPr>
              <a:t>HR and thus cardiac work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>
                <a:cs typeface="Times New Roman" panose="02020603050405020304" pitchFamily="18" charset="0"/>
              </a:rPr>
              <a:t>Dobutamine – May drop blood pressure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>
                <a:cs typeface="Times New Roman" panose="02020603050405020304" pitchFamily="18" charset="0"/>
              </a:rPr>
              <a:t>Combination therapy may be more effective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PCI or thrombolytics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RV infarct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800"/>
              <a:t>Fluids and Dobutamine (no NTG)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Acute mitral regurgitation or VSD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Pressors (Dobutamine and Nitroprusside)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12B0439-B173-4350-9704-1ECAAFAB2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Anaphylactic Shock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2926337-CF48-40C6-BF1A-BF2A52B1F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6200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Anaphylaxis – a severe systemic hypersensitivity reaction characterized by multisystem involvement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IgE mediated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000"/>
              <a:t>Anaphylactoid reaction – clinically indistinguishable from anaphylaxis, do not require a sensitizing exposure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Not IgE mediated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>
            <a:extLst>
              <a:ext uri="{FF2B5EF4-FFF2-40B4-BE49-F238E27FC236}">
                <a16:creationId xmlns:a16="http://schemas.microsoft.com/office/drawing/2014/main" id="{AF3142E5-2D97-405B-8F37-F3A5316B6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077200" cy="8382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3100"/>
              <a:t>What are some symptoms of anaphylaxis?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endParaRPr lang="en-US" altLang="en-US" sz="2600"/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endParaRPr lang="en-US" altLang="en-US" sz="2600"/>
          </a:p>
        </p:txBody>
      </p:sp>
      <p:sp>
        <p:nvSpPr>
          <p:cNvPr id="58371" name="Rectangle 1027">
            <a:extLst>
              <a:ext uri="{FF2B5EF4-FFF2-40B4-BE49-F238E27FC236}">
                <a16:creationId xmlns:a16="http://schemas.microsoft.com/office/drawing/2014/main" id="{B101E61D-8199-4A7F-8A0F-787F5A868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Anaphylactic Shock</a:t>
            </a:r>
          </a:p>
        </p:txBody>
      </p:sp>
      <p:sp>
        <p:nvSpPr>
          <p:cNvPr id="272389" name="Text Box 1029">
            <a:extLst>
              <a:ext uri="{FF2B5EF4-FFF2-40B4-BE49-F238E27FC236}">
                <a16:creationId xmlns:a16="http://schemas.microsoft.com/office/drawing/2014/main" id="{722BB66A-4352-4FF0-9340-007C64748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667000"/>
            <a:ext cx="7391400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200"/>
              <a:t> </a:t>
            </a:r>
            <a:r>
              <a:rPr lang="en-US" altLang="en-US" sz="2400"/>
              <a:t>First- Pruritus, flushing, urticaria appear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400"/>
              <a:t>Next- Throat fullness, anxiety, chest tightness,          	shortness of breath and lightheadedness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400"/>
              <a:t>Finally- Altered mental status, respiratory 	distress and circulatory collapse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9" grpId="0" build="p" bldLvl="2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90975091-16A3-4C30-9B44-8C1E307C2C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Risk factors for fatal anaphylaxis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Poorly controlled asthma 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Previous anaphylaxis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Reoccurrence rates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40-60% for insect stings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20-40% for radiocontrast agents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10-20% for penicillin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Most common causes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Antibiotics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Insects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Food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B647B8C-BB58-4905-BD32-F63D3F787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Anaphylactic Shock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8222E633-2272-4710-8B83-FB1FDFD62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Mild, localized urticaria can progress to full anaphylaxis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Symptoms usually begin within 60 minutes of exposure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Faster the onset of symptoms = more severe reaction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Biphasic phenomenon occurs in up to 20% of patients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Symptoms return 3-4 hours after initial reaction has cleared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 “lump in my throat” and “hoarseness” heralds life-threatening laryngeal edema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03163D59-0D79-463E-90B0-58CC2A1E7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Anaphylactic Shock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FB8B8D7-F373-40C3-9D4F-5B1EB80D1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Global Tissue Hypoxia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6FC7F8C-408D-4B71-B06B-2F8164BE8DD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57400"/>
            <a:ext cx="8077200" cy="4419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Endothelial inflammation and disruption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Inability of O2 delivery to meet demand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Result: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Lactic acidosis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Cardiovascular insufficiency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Increased metabolic demands</a:t>
            </a:r>
          </a:p>
          <a:p>
            <a:pPr lvl="1"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>
            <a:extLst>
              <a:ext uri="{FF2B5EF4-FFF2-40B4-BE49-F238E27FC236}">
                <a16:creationId xmlns:a16="http://schemas.microsoft.com/office/drawing/2014/main" id="{D85E2751-AFE4-44C9-9D8F-00C4FC3B1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Anaphylactic Shock- Diagnosis</a:t>
            </a:r>
          </a:p>
        </p:txBody>
      </p:sp>
      <p:sp>
        <p:nvSpPr>
          <p:cNvPr id="61443" name="Rectangle 1027">
            <a:extLst>
              <a:ext uri="{FF2B5EF4-FFF2-40B4-BE49-F238E27FC236}">
                <a16:creationId xmlns:a16="http://schemas.microsoft.com/office/drawing/2014/main" id="{2D0AA72D-A897-4075-9E07-D104DF9DC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77240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Clinical diagnosis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600"/>
              <a:t>Defined by airway compromise, hypotension, or involvement of cutaneous, respiratory, or GI systems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Look for exposure to drug, food, or insect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Labs have no role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A0115D3E-B495-47BA-A035-A7947E07A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ABC’s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Angioedema and respiratory compromise require immediate intubation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IV, cardiac monitor, pulse oximetry</a:t>
            </a:r>
            <a:endParaRPr lang="en-US" altLang="en-US" sz="2800">
              <a:solidFill>
                <a:srgbClr val="CC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IVFs, oxygen</a:t>
            </a:r>
            <a:endParaRPr lang="en-US" altLang="en-US" sz="2800">
              <a:solidFill>
                <a:srgbClr val="CC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Epinephrine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Second line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Corticosteriods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H1 and H2 blockers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endParaRPr lang="en-US" altLang="en-US" sz="2800">
              <a:solidFill>
                <a:srgbClr val="CC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53E8DC51-6AE3-4325-8A7B-A4E80B8D1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/>
              <a:t>Anaphylactic Shock- Treatment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9EF6F9A-E2EA-4B2C-BE25-D68649E8E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017713"/>
            <a:ext cx="7696200" cy="3163887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Epinephrine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0.3 mg IM of 1:1000 (epi-pen) 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Repeat every 5-10 min as needed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Caution with patients taking beta blockers- can cause severe hypertension due to unopposed alpha stimulation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For CV collapse, 1 mg IV of 1:10,000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If refractory, start IV drip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CA7A606-638E-41E6-8A75-F2D9AD7412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/>
              <a:t>Anaphylactic Shock- Treatment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EC9C5493-9F54-4CC1-BAF7-F79BB660F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Corticosteroids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Methylprednisolone 125 mg IV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Prednisone 60 mg PO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Antihistamines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H1 blocker- Diphenhydramine 25-50 mg IV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H2 blocker- Ranitidine 50 mg IV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Bronchodilators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Albuterol nebulizer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Atrovent nebulizer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Magnesium sulfate 2 g IV over 20 minutes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Glucagon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For patients taking beta blockers and with refractory hypotension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1600"/>
              <a:t>1 mg IV q5 minutes until hypotension resolves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l-GR" altLang="en-US" sz="1600"/>
          </a:p>
          <a:p>
            <a:pPr eaLnBrk="1" hangingPunct="1">
              <a:lnSpc>
                <a:spcPct val="80000"/>
              </a:lnSpc>
            </a:pPr>
            <a:endParaRPr lang="en-US" altLang="en-US" sz="1800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5740C779-8528-4E24-B1E4-83DBE1798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/>
              <a:t>Anaphylactic Shock - Treatment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C7E7466-23D4-46A8-860B-022171334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All patients who receive epinephrine should be observed for 4-6 hours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If symptom free, discharge home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If on beta blockers or h/o severe reaction in past, consider admission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8ADAE7B-6471-444C-8EA2-69938ADD8C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/>
              <a:t>Anaphylactic Shock - Disposition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45E3C410-8A76-44F8-AC2A-ACF3EB533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Neurogenic Shock 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1D2958E7-6A6C-4469-8178-C9D6B5C45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Occurs after acute spinal cord injury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Sympathetic outflow is disrupted leaving unopposed vagal tone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Results in hypotension and bradycardia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Spinal shock- temporary loss of spinal reflex activity below a total or near total spinal cord injury (not the same as neurogenic shock, the terms are not interchangeable)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614E030F-9C6C-45B2-B81A-EF793186B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Loss of sympathetic tone results in warm and dry skin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Shock usually lasts from 1 to 3 weeks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Any injury above T1 can disrupt the entire sympathetic system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Higher injuries = worse paralysis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3C1EF3B1-1F47-4685-9E2A-F316A020D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Neurogenic Shock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2E4C3FBD-0798-4114-8066-25BED7320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A,B,Cs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Remember c-spine precautions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Fluid resuscitation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Keep MAP at 85-90 mm Hg for first 7 days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Thought to minimize secondary cord injury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If crystalloid is insufficient use vasopressors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Search for other causes of hypotension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For bradycardia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Atropine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400"/>
              <a:t>Pacemaker 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A7142A84-9855-43E3-B9C9-5E986636F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Neurogenic Shock- Treatment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6396155E-BE76-4ABB-9E0F-8027D5867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Neurogenic Shock- Treatment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3329F7B-C398-460D-819B-0DCE83F28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Methylprednisolone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Used only for blunt spinal cord injury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High dose therapy for 23 hours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Must be started within 8 hours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Controversial- Risk for infection, GI bleed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1BA8B6E-5654-4C3D-9BC2-4226971EF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Obstructive Shock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9C4F17FE-8367-4CDA-870D-F90666F6F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Tension pneumothorax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Air trapped in pleural space with 1 way valve, air/pressure builds up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Mediastinum shifted impeding venous return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Chest pain, SOB, decreased breath sounds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No tests needed!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Rx: Needle decompression, chest tube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9739287-259A-4407-B53F-21F83986F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Multiorgan Dysfunction</a:t>
            </a:r>
            <a:br>
              <a:rPr lang="en-US" altLang="en-US"/>
            </a:br>
            <a:r>
              <a:rPr lang="en-US" altLang="en-US"/>
              <a:t>Syndrome (MODS)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7E35D3F-6DAA-4637-A3FC-B0382A9A7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Progression of physiologic effects as shock ensues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Cardiac depression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Respiratory distress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Renal failure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DIC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Result is end organ failure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7A75F7C-6767-4441-A85C-F9677D458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Obstructive Shock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14061678-97AC-49FE-A4F3-7F4592AB0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Cardiac tamponade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Blood in pericardial sac prevents venous return to and contraction of heart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Related to trauma, pericarditis, MI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Beck’s triad: hypotension, muffled heart sounds, JVD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Diagnosis: large heart CXR, echo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Rx: Pericardiocentisis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7562F96E-2D72-4620-A972-1ACB9D29D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Obstructive Shock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2AFF6DB2-862B-46B4-AFDB-9C1F0EAB88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Pulmonary embolism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Virscow triad: hypercoaguable, venous injury, venostasis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Signs: Tachypnea, tachycardia, hypoxia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Low risk: D-dimer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Higher risk: CT chest or VQ scan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Rx: Heparin, consider thrombolytics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2B309BD5-02E7-4D58-8E63-54FD0DE9E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Obstructive Shock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689971AB-B283-45D3-8C60-BE670B8D3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Aortic stenosis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Resistance to systolic ejection causes decreased cardiac function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Chest pain with syncope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Systolic ejection murmur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Diagnosed with echo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Vasodilators (NTG) will drop pressure!</a:t>
            </a:r>
          </a:p>
          <a:p>
            <a:pPr lvl="1"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Rx: Valve surgery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367ADA6F-55FF-4017-84F9-16F994DDB0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ABCs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Cardiorespiratory monitor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Pulse oximetry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Supplemental oxygen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IV access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ABG, labs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Foley catheter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Vital signs including rectal temperature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12404F3A-9172-492D-9775-E0F09DC75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7907338" cy="976313"/>
          </a:xfrm>
          <a:noFill/>
        </p:spPr>
        <p:txBody>
          <a:bodyPr/>
          <a:lstStyle/>
          <a:p>
            <a:pPr eaLnBrk="1" hangingPunct="1"/>
            <a:r>
              <a:rPr lang="en-US" altLang="en-US" sz="4000"/>
              <a:t>Approach to the Patient in Shock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82DB475-F262-4A96-A657-AAC1AEF28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Diagnosis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A80F29A-B95D-4B3D-B15A-C14F111B9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535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Physical exam </a:t>
            </a:r>
            <a:r>
              <a:rPr lang="en-US" altLang="en-US"/>
              <a:t>(</a:t>
            </a:r>
            <a:r>
              <a:rPr lang="en-US" altLang="en-US" sz="2400"/>
              <a:t>VS, mental status, skin color, temperature, pulses, etc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Infectious source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800"/>
              <a:t>Labs: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CBC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Chemistries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Lactate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Coagulation studies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Cultures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000"/>
              <a:t>ABG</a:t>
            </a:r>
          </a:p>
        </p:txBody>
      </p:sp>
      <p:pic>
        <p:nvPicPr>
          <p:cNvPr id="12292" name="Picture 4" descr="j0315447">
            <a:extLst>
              <a:ext uri="{FF2B5EF4-FFF2-40B4-BE49-F238E27FC236}">
                <a16:creationId xmlns:a16="http://schemas.microsoft.com/office/drawing/2014/main" id="{E93C122C-2EB1-41F7-AE65-70DDA22F5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76600"/>
            <a:ext cx="2266950" cy="317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4FECE0-9A7E-4A46-B054-7329F7D8EC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Further Evaluation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07E1285-3310-439D-BB9A-3B8DEE320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CT of head/sinuses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Lumbar puncture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Wound cultures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Acute abdominal series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Abdominal/pelvic CT or US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Cortisol level</a:t>
            </a:r>
          </a:p>
          <a:p>
            <a:pPr eaLnBrk="1" hangingPunct="1"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Fibrinogen, FDPs, D-dimer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6D3DDB4-A3C9-454C-B727-FB49A6B11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564438" cy="1462088"/>
          </a:xfrm>
        </p:spPr>
        <p:txBody>
          <a:bodyPr/>
          <a:lstStyle/>
          <a:p>
            <a:pPr eaLnBrk="1" hangingPunct="1"/>
            <a:r>
              <a:rPr lang="en-US" altLang="en-US" sz="4000"/>
              <a:t>Approach to the Patient in Shock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3FA1486-4F62-40D8-BCAF-DCA03B34161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History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Recent illness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Fever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Chest pain, SOB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Abdominal pain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Comorbidities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Medications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Toxins/Ingestions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Recent hospitalization or surgery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Baseline mental status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942DDEEC-6C21-48B1-B283-81691AA0B0F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133600"/>
            <a:ext cx="4114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/>
              <a:t>Physical examination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Vital Signs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CNS – mental status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Skin – color, temp, rashes, sores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CV – JVD, heart sounds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Resp – lung sounds, RR, oxygen sat, ABG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GI – abd pain, rigidity, guarding, rebound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SzTx/>
              <a:buFontTx/>
              <a:buChar char="•"/>
            </a:pPr>
            <a:r>
              <a:rPr lang="en-US" altLang="en-US" sz="2200"/>
              <a:t>Renal – urine output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Arial"/>
        <a:cs typeface="Arial"/>
      </a:majorFont>
      <a:minorFont>
        <a:latin typeface="Tahom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</TotalTime>
  <Words>2545</Words>
  <Application>Microsoft Office PowerPoint</Application>
  <PresentationFormat>Экран (4:3)</PresentationFormat>
  <Paragraphs>539</Paragraphs>
  <Slides>52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52</vt:i4>
      </vt:variant>
    </vt:vector>
  </HeadingPairs>
  <TitlesOfParts>
    <vt:vector size="54" baseType="lpstr">
      <vt:lpstr>Blends</vt:lpstr>
      <vt:lpstr>Default Design</vt:lpstr>
      <vt:lpstr>Shock  </vt:lpstr>
      <vt:lpstr>Objectives </vt:lpstr>
      <vt:lpstr>Definition of Shock</vt:lpstr>
      <vt:lpstr>Global Tissue Hypoxia</vt:lpstr>
      <vt:lpstr>Multiorgan Dysfunction Syndrome (MODS)</vt:lpstr>
      <vt:lpstr>Approach to the Patient in Shock</vt:lpstr>
      <vt:lpstr>Diagnosis</vt:lpstr>
      <vt:lpstr>Further Evaluation</vt:lpstr>
      <vt:lpstr>Approach to the Patient in Shock</vt:lpstr>
      <vt:lpstr>Is This Patient in Shock?</vt:lpstr>
      <vt:lpstr>Goals of Treatment</vt:lpstr>
      <vt:lpstr>Airway</vt:lpstr>
      <vt:lpstr>Control Work of Breathing</vt:lpstr>
      <vt:lpstr>Optimizing Circulation</vt:lpstr>
      <vt:lpstr>Maintaining Oxygen Delivery</vt:lpstr>
      <vt:lpstr>End Points of Resuscitation</vt:lpstr>
      <vt:lpstr>Persistent Hypotension</vt:lpstr>
      <vt:lpstr>Types of Shock </vt:lpstr>
      <vt:lpstr>Hypovolemic Shock</vt:lpstr>
      <vt:lpstr>Hypovolemic Shock</vt:lpstr>
      <vt:lpstr>Evaluation of Hypovolemic Shock</vt:lpstr>
      <vt:lpstr>Infusion Rates</vt:lpstr>
      <vt:lpstr>Sepsis</vt:lpstr>
      <vt:lpstr>Septic Shock</vt:lpstr>
      <vt:lpstr>Septic Shock</vt:lpstr>
      <vt:lpstr>Ancillary Studies</vt:lpstr>
      <vt:lpstr>Treatment of Septic Shock</vt:lpstr>
      <vt:lpstr>Treatment of Sepsis</vt:lpstr>
      <vt:lpstr>Persistent Hypotension </vt:lpstr>
      <vt:lpstr>Cardiogenic Shock</vt:lpstr>
      <vt:lpstr>Etiologies </vt:lpstr>
      <vt:lpstr>Pathophysiology of Cardiogenic Shock</vt:lpstr>
      <vt:lpstr>Ancillary Tests</vt:lpstr>
      <vt:lpstr>Treatment of Cardiogenic Shock</vt:lpstr>
      <vt:lpstr>Treatment of Cardiogenic Shock</vt:lpstr>
      <vt:lpstr>Anaphylactic Shock</vt:lpstr>
      <vt:lpstr>Anaphylactic Shock</vt:lpstr>
      <vt:lpstr>Anaphylactic Shock</vt:lpstr>
      <vt:lpstr>Anaphylactic Shock</vt:lpstr>
      <vt:lpstr>Anaphylactic Shock- Diagnosis</vt:lpstr>
      <vt:lpstr>Anaphylactic Shock- Treatment</vt:lpstr>
      <vt:lpstr>Anaphylactic Shock- Treatment</vt:lpstr>
      <vt:lpstr>Anaphylactic Shock - Treatment</vt:lpstr>
      <vt:lpstr>Anaphylactic Shock - Disposition</vt:lpstr>
      <vt:lpstr>Neurogenic Shock </vt:lpstr>
      <vt:lpstr>Neurogenic Shock </vt:lpstr>
      <vt:lpstr>Neurogenic Shock- Treatment</vt:lpstr>
      <vt:lpstr>Neurogenic Shock- Treatment</vt:lpstr>
      <vt:lpstr>Obstructive Shock</vt:lpstr>
      <vt:lpstr>Obstructive Shock</vt:lpstr>
      <vt:lpstr>Obstructive Shock</vt:lpstr>
      <vt:lpstr>Obstructive Shock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Shock</dc:title>
  <dc:creator>Aladdin Safi</dc:creator>
  <cp:lastModifiedBy>ismailmalkawi11@gmail.com</cp:lastModifiedBy>
  <cp:revision>66</cp:revision>
  <dcterms:created xsi:type="dcterms:W3CDTF">2008-07-06T23:09:22Z</dcterms:created>
  <dcterms:modified xsi:type="dcterms:W3CDTF">2019-08-28T15:31:55Z</dcterms:modified>
</cp:coreProperties>
</file>