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19" r:id="rId1"/>
    <p:sldMasterId id="2147483648" r:id="rId2"/>
    <p:sldMasterId id="2147483651" r:id="rId3"/>
    <p:sldMasterId id="2147483676" r:id="rId4"/>
    <p:sldMasterId id="2147483678" r:id="rId5"/>
    <p:sldMasterId id="2147483702" r:id="rId6"/>
  </p:sldMasterIdLst>
  <p:notesMasterIdLst>
    <p:notesMasterId r:id="rId31"/>
  </p:notesMasterIdLst>
  <p:sldIdLst>
    <p:sldId id="317" r:id="rId7"/>
    <p:sldId id="366" r:id="rId8"/>
    <p:sldId id="367" r:id="rId9"/>
    <p:sldId id="368" r:id="rId10"/>
    <p:sldId id="661" r:id="rId11"/>
    <p:sldId id="662" r:id="rId12"/>
    <p:sldId id="663" r:id="rId13"/>
    <p:sldId id="660" r:id="rId14"/>
    <p:sldId id="438" r:id="rId15"/>
    <p:sldId id="439" r:id="rId16"/>
    <p:sldId id="440" r:id="rId17"/>
    <p:sldId id="441" r:id="rId18"/>
    <p:sldId id="442" r:id="rId19"/>
    <p:sldId id="503" r:id="rId20"/>
    <p:sldId id="504" r:id="rId21"/>
    <p:sldId id="505" r:id="rId22"/>
    <p:sldId id="566" r:id="rId23"/>
    <p:sldId id="569" r:id="rId24"/>
    <p:sldId id="570" r:id="rId25"/>
    <p:sldId id="571" r:id="rId26"/>
    <p:sldId id="572" r:id="rId27"/>
    <p:sldId id="567" r:id="rId28"/>
    <p:sldId id="575" r:id="rId29"/>
    <p:sldId id="6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04C589-AC3A-4EAE-9110-7F33452E9F36}">
          <p14:sldIdLst>
            <p14:sldId id="317"/>
          </p14:sldIdLst>
        </p14:section>
        <p14:section name="," id="{DB0713B5-B48D-4AF3-8BCC-E13F2BAF2AE4}">
          <p14:sldIdLst>
            <p14:sldId id="366"/>
            <p14:sldId id="367"/>
            <p14:sldId id="368"/>
            <p14:sldId id="661"/>
            <p14:sldId id="662"/>
            <p14:sldId id="663"/>
            <p14:sldId id="660"/>
          </p14:sldIdLst>
        </p14:section>
        <p14:section name="," id="{D40F5FFC-1FED-4808-B957-9BEF415ED4F5}">
          <p14:sldIdLst>
            <p14:sldId id="438"/>
            <p14:sldId id="439"/>
            <p14:sldId id="440"/>
            <p14:sldId id="441"/>
            <p14:sldId id="442"/>
            <p14:sldId id="503"/>
            <p14:sldId id="504"/>
            <p14:sldId id="505"/>
          </p14:sldIdLst>
        </p14:section>
        <p14:section name="." id="{F9A6B02C-E6D7-4A56-9297-81CB28C58556}">
          <p14:sldIdLst>
            <p14:sldId id="566"/>
            <p14:sldId id="569"/>
            <p14:sldId id="570"/>
            <p14:sldId id="571"/>
            <p14:sldId id="572"/>
            <p14:sldId id="567"/>
            <p14:sldId id="575"/>
          </p14:sldIdLst>
        </p14:section>
        <p14:section name="Thank you " id="{0791A54B-8B3E-4583-9B3A-203B0641F922}">
          <p14:sldIdLst>
            <p14:sldId id="650"/>
          </p14:sldIdLst>
        </p14:section>
      </p14:sectionLst>
    </p:ext>
    <p:ext uri="{EFAFB233-063F-42B5-8137-9DF3F51BA10A}">
      <p15:sldGuideLst xmlns:p15="http://schemas.microsoft.com/office/powerpoint/2012/main">
        <p15:guide id="1" orient="horz" pos="2442">
          <p15:clr>
            <a:srgbClr val="A4A3A4"/>
          </p15:clr>
        </p15:guide>
        <p15:guide id="2" pos="37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5DA7"/>
    <a:srgbClr val="9461A9"/>
    <a:srgbClr val="65CCF1"/>
    <a:srgbClr val="186FF3"/>
    <a:srgbClr val="1D4D82"/>
    <a:srgbClr val="1AC05C"/>
    <a:srgbClr val="F2AC30"/>
    <a:srgbClr val="F18189"/>
    <a:srgbClr val="1CBE96"/>
    <a:srgbClr val="13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87" autoAdjust="0"/>
    <p:restoredTop sz="94660"/>
  </p:normalViewPr>
  <p:slideViewPr>
    <p:cSldViewPr snapToGrid="0" showGuides="1">
      <p:cViewPr varScale="1">
        <p:scale>
          <a:sx n="85" d="100"/>
          <a:sy n="85" d="100"/>
        </p:scale>
        <p:origin x="384" y="84"/>
      </p:cViewPr>
      <p:guideLst>
        <p:guide orient="horz" pos="2442"/>
        <p:guide pos="37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indent="0" algn="l" rtl="0" eaLnBrk="1" hangingPunct="1">
              <a:spcBef>
                <a:spcPts val="500"/>
              </a:spcBef>
              <a:spcAft>
                <a:spcPts val="500"/>
              </a:spcAft>
              <a:buNone/>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1 . An irregular sclerotic white plaque with a reddened inflamatory edge </a:t>
            </a:r>
            <a:endParaRPr lang="en-US"/>
          </a:p>
          <a:p>
            <a:r>
              <a:rPr lang="en-US">
                <a:sym typeface="+mn-ea"/>
              </a:rPr>
              <a:t>the labia minora and majora are hard to distinguish from one another because od atrophy and sclerosis : the vaginal opening is narrowed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55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445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676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05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996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5809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98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38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517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694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27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2412687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26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316386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8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userDrawn="1"/>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userDrawn="1"/>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userDrawn="1"/>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userDrawn="1"/>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userDrawn="1"/>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userDrawn="1"/>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1" grpId="0" bldLvl="0" animBg="1"/>
      <p:bldP spid="32" grpId="0" bldLvl="0" animBg="1"/>
      <p:bldP spid="33" grpId="0" bldLvl="0" animBg="1"/>
      <p:bldP spid="22" grpId="0" bldLvl="0" animBg="1"/>
      <p:bldP spid="26" grpId="0" bldLvl="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13970" y="387624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574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204927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609600" y="277813"/>
            <a:ext cx="10972800" cy="1143000"/>
          </a:xfrm>
        </p:spPr>
        <p:txBody>
          <a:bodyPr/>
          <a:lstStyle/>
          <a:p>
            <a:r>
              <a:rPr lang="ar-SA"/>
              <a:t>انقر لتحرير نمط العنوان الرئيسي</a:t>
            </a:r>
            <a:endParaRPr lang="ar-JO"/>
          </a:p>
        </p:txBody>
      </p:sp>
      <p:sp>
        <p:nvSpPr>
          <p:cNvPr id="3" name="عنصر نائب للنص 2"/>
          <p:cNvSpPr>
            <a:spLocks noGrp="1"/>
          </p:cNvSpPr>
          <p:nvPr>
            <p:ph type="body" sz="half" idx="1" hasCustomPrompt="1"/>
          </p:nvPr>
        </p:nvSpPr>
        <p:spPr>
          <a:xfrm>
            <a:off x="609600" y="1600200"/>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hasCustomPrompt="1"/>
          </p:nvPr>
        </p:nvSpPr>
        <p:spPr>
          <a:xfrm>
            <a:off x="6197600" y="1600200"/>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Date Placeholder 4"/>
          <p:cNvSpPr>
            <a:spLocks noGrp="1"/>
          </p:cNvSpPr>
          <p:nvPr>
            <p:ph type="dt" sz="half" idx="10"/>
          </p:nvPr>
        </p:nvSpPr>
        <p:spPr>
          <a:xfrm>
            <a:off x="87376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356350"/>
            <a:ext cx="38608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609600" y="6356350"/>
            <a:ext cx="2844800" cy="365125"/>
          </a:xfrm>
        </p:spPr>
        <p:txBody>
          <a:bodyPr/>
          <a:lstStyle/>
          <a:p>
            <a:pPr lvl="0" eaLnBrk="1" hangingPunct="1">
              <a:buNone/>
            </a:pPr>
            <a:fld id="{9A0DB2DC-4C9A-4742-B13C-FB6460FD3503}" type="slidenum">
              <a:rPr lang="en-GB" altLang="x-none" dirty="0">
                <a:latin typeface="Arial" panose="020B0604020202020204" pitchFamily="34" charset="0"/>
              </a:rPr>
              <a:t>‹#›</a:t>
            </a:fld>
            <a:endParaRPr lang="en-GB" altLang="x-none"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140" y="85090"/>
            <a:ext cx="11573510" cy="539115"/>
          </a:xfrm>
          <a:prstGeom prst="rect">
            <a:avLst/>
          </a:prstGeom>
        </p:spPr>
        <p:txBody>
          <a:bodyPr anchor="ctr"/>
          <a:lstStyle>
            <a:lvl1pPr marL="0" indent="0" algn="l">
              <a:buNone/>
              <a:defRPr sz="24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8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570865" y="201696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2294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323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userDrawn="1"/>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userDrawn="1"/>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userDrawn="1"/>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userDrawn="1"/>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userDrawn="1"/>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userDrawn="1"/>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1" grpId="0" bldLvl="0" animBg="1"/>
      <p:bldP spid="32" grpId="0" bldLvl="0" animBg="1"/>
      <p:bldP spid="33" grpId="0" bldLvl="0" animBg="1"/>
      <p:bldP spid="22" grpId="0" bldLvl="0" animBg="1"/>
      <p:bldP spid="26" grpId="0" bldLvl="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570865" y="201696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33889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609600" y="277813"/>
            <a:ext cx="10972800" cy="1143000"/>
          </a:xfrm>
        </p:spPr>
        <p:txBody>
          <a:bodyPr/>
          <a:lstStyle/>
          <a:p>
            <a:r>
              <a:rPr lang="ar-SA"/>
              <a:t>انقر لتحرير نمط العنوان الرئيسي</a:t>
            </a:r>
            <a:endParaRPr lang="ar-JO"/>
          </a:p>
        </p:txBody>
      </p:sp>
      <p:sp>
        <p:nvSpPr>
          <p:cNvPr id="3" name="عنصر نائب للنص 2"/>
          <p:cNvSpPr>
            <a:spLocks noGrp="1"/>
          </p:cNvSpPr>
          <p:nvPr>
            <p:ph type="body" sz="half" idx="1" hasCustomPrompt="1"/>
          </p:nvPr>
        </p:nvSpPr>
        <p:spPr>
          <a:xfrm>
            <a:off x="609600" y="1600200"/>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hasCustomPrompt="1"/>
          </p:nvPr>
        </p:nvSpPr>
        <p:spPr>
          <a:xfrm>
            <a:off x="6197600" y="1600200"/>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Date Placeholder 4"/>
          <p:cNvSpPr>
            <a:spLocks noGrp="1"/>
          </p:cNvSpPr>
          <p:nvPr>
            <p:ph type="dt" sz="half" idx="10"/>
          </p:nvPr>
        </p:nvSpPr>
        <p:spPr>
          <a:xfrm>
            <a:off x="87376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356350"/>
            <a:ext cx="38608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609600" y="6356350"/>
            <a:ext cx="2844800" cy="365125"/>
          </a:xfrm>
        </p:spPr>
        <p:txBody>
          <a:bodyPr/>
          <a:lstStyle/>
          <a:p>
            <a:pPr lvl="0" eaLnBrk="1" hangingPunct="1">
              <a:buNone/>
            </a:pPr>
            <a:fld id="{9A0DB2DC-4C9A-4742-B13C-FB6460FD3503}" type="slidenum">
              <a:rPr lang="en-GB" altLang="x-none" dirty="0">
                <a:latin typeface="Arial" panose="020B0604020202020204" pitchFamily="34" charset="0"/>
              </a:rPr>
              <a:t>‹#›</a:t>
            </a:fld>
            <a:endParaRPr lang="en-GB" altLang="x-none"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63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567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8/19/2023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527253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8"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94073" y="1959917"/>
            <a:ext cx="9918186" cy="1015663"/>
          </a:xfrm>
          <a:prstGeom prst="rect">
            <a:avLst/>
          </a:prstGeom>
          <a:noFill/>
        </p:spPr>
        <p:txBody>
          <a:bodyPr wrap="square" rtlCol="0" anchor="ctr">
            <a:spAutoFit/>
          </a:bodyPr>
          <a:lstStyle/>
          <a:p>
            <a:pPr algn="r"/>
            <a:r>
              <a:rPr lang="en-US" sz="6000" dirty="0">
                <a:latin typeface="+mj-lt"/>
              </a:rPr>
              <a:t>Benign Vulval &amp; Vaginal lesions</a:t>
            </a:r>
          </a:p>
        </p:txBody>
      </p:sp>
      <p:sp>
        <p:nvSpPr>
          <p:cNvPr id="25" name="TextBox 24"/>
          <p:cNvSpPr txBox="1"/>
          <p:nvPr/>
        </p:nvSpPr>
        <p:spPr>
          <a:xfrm>
            <a:off x="5008200" y="4245896"/>
            <a:ext cx="5169613" cy="378460"/>
          </a:xfrm>
          <a:prstGeom prst="rect">
            <a:avLst/>
          </a:prstGeom>
          <a:noFill/>
        </p:spPr>
        <p:txBody>
          <a:bodyPr wrap="square" rtlCol="0" anchor="ctr">
            <a:spAutoFit/>
          </a:bodyPr>
          <a:lstStyle/>
          <a:p>
            <a:pPr algn="r"/>
            <a:r>
              <a:rPr lang="en-US" altLang="ko-KR" sz="1865">
                <a:solidFill>
                  <a:schemeClr val="accent4"/>
                </a:solidFill>
                <a:cs typeface="Arial" panose="020B0604020202020204" pitchFamily="34" charset="0"/>
              </a:rPr>
              <a:t>Supervised by Dr.Omar</a:t>
            </a:r>
          </a:p>
        </p:txBody>
      </p:sp>
      <p:grpSp>
        <p:nvGrpSpPr>
          <p:cNvPr id="3" name="Group 2"/>
          <p:cNvGrpSpPr/>
          <p:nvPr/>
        </p:nvGrpSpPr>
        <p:grpSpPr>
          <a:xfrm rot="10800000">
            <a:off x="1064346" y="498479"/>
            <a:ext cx="3634011" cy="1097280"/>
            <a:chOff x="8230329" y="5360525"/>
            <a:chExt cx="3634011" cy="1097280"/>
          </a:xfrm>
        </p:grpSpPr>
        <p:sp>
          <p:nvSpPr>
            <p:cNvPr id="2" name="Rectangle 1"/>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iamond 4"/>
          <p:cNvSpPr/>
          <p:nvPr/>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8012438" y="4364338"/>
            <a:ext cx="3643536" cy="1106806"/>
            <a:chOff x="8230329" y="5360525"/>
            <a:chExt cx="3643536" cy="1106806"/>
          </a:xfrm>
          <a:solidFill>
            <a:schemeClr val="bg1"/>
          </a:solidFill>
        </p:grpSpPr>
        <p:sp>
          <p:nvSpPr>
            <p:cNvPr id="35" name="Rectangle 34"/>
            <p:cNvSpPr/>
            <p:nvPr/>
          </p:nvSpPr>
          <p:spPr>
            <a:xfrm rot="10800000" flipV="1">
              <a:off x="11782425" y="5360525"/>
              <a:ext cx="91440" cy="1097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flipH="1">
              <a:off x="8230329" y="6375891"/>
              <a:ext cx="3634011"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sp>
        <p:nvSpPr>
          <p:cNvPr id="22" name="Diamond 21"/>
          <p:cNvSpPr/>
          <p:nvPr/>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152142" y="784526"/>
            <a:ext cx="2620319" cy="525185"/>
            <a:chOff x="1612709" y="1258934"/>
            <a:chExt cx="2620319" cy="525185"/>
          </a:xfrm>
        </p:grpSpPr>
        <p:sp>
          <p:nvSpPr>
            <p:cNvPr id="53" name="Freeform: Shape 52"/>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54" name="Freeform: Shape 53"/>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5" name="Freeform: Shape 54"/>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6" name="Freeform: Shape 55"/>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7" name="Freeform: Shape 56"/>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8" name="Freeform: Shape 57"/>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9" name="Freeform: Shape 58"/>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14" name="Group 113"/>
          <p:cNvGrpSpPr/>
          <p:nvPr/>
        </p:nvGrpSpPr>
        <p:grpSpPr>
          <a:xfrm>
            <a:off x="9524580" y="3190875"/>
            <a:ext cx="2620319" cy="525185"/>
            <a:chOff x="1612709" y="1258934"/>
            <a:chExt cx="2620319" cy="525185"/>
          </a:xfrm>
        </p:grpSpPr>
        <p:sp>
          <p:nvSpPr>
            <p:cNvPr id="115" name="Freeform: Shape 114"/>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16" name="Freeform: Shape 115"/>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7" name="Freeform: Shape 116"/>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8" name="Freeform: Shape 117"/>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9" name="Freeform: Shape 118"/>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0" name="Freeform: Shape 119"/>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1" name="Freeform: Shape 120"/>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2" name="Freeform: Shape 121"/>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23" name="Freeform: Shape 122"/>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4" name="Freeform: Shape 123"/>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 name="Freeform: Shape 124"/>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6" name="Freeform: Shape 125"/>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7" name="Freeform: Shape 126"/>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8" name="Freeform: Shape 127"/>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9" name="Freeform: Shape 128"/>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30" name="Freeform: Shape 129"/>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1" name="Freeform: Shape 130"/>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2" name="Freeform: Shape 131"/>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3" name="Freeform: Shape 132"/>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4" name="Freeform: Shape 133"/>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5" name="Freeform: Shape 134"/>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4" name="Rounded Rectangle 3"/>
          <p:cNvSpPr/>
          <p:nvPr userDrawn="1"/>
        </p:nvSpPr>
        <p:spPr>
          <a:xfrm>
            <a:off x="299085" y="6578600"/>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animBg="1"/>
      <p:bldP spid="22" grpId="0" animBg="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4296" y="41736"/>
            <a:ext cx="11573197" cy="724247"/>
          </a:xfrm>
        </p:spPr>
        <p:txBody>
          <a:bodyPr>
            <a:normAutofit/>
          </a:bodyPr>
          <a:lstStyle/>
          <a:p>
            <a:r>
              <a:rPr lang="en-US" sz="3200" b="1" dirty="0">
                <a:solidFill>
                  <a:schemeClr val="tx1"/>
                </a:solidFill>
              </a:rPr>
              <a:t>Squamous hyperplasia</a:t>
            </a:r>
          </a:p>
        </p:txBody>
      </p:sp>
      <p:grpSp>
        <p:nvGrpSpPr>
          <p:cNvPr id="9" name="Group 8"/>
          <p:cNvGrpSpPr/>
          <p:nvPr/>
        </p:nvGrpSpPr>
        <p:grpSpPr>
          <a:xfrm>
            <a:off x="104140" y="1059815"/>
            <a:ext cx="10688320" cy="954405"/>
            <a:chOff x="525" y="5215"/>
            <a:chExt cx="16832" cy="1503"/>
          </a:xfrm>
        </p:grpSpPr>
        <p:sp>
          <p:nvSpPr>
            <p:cNvPr id="97" name="TextBox 10"/>
            <p:cNvSpPr txBox="1"/>
            <p:nvPr/>
          </p:nvSpPr>
          <p:spPr>
            <a:xfrm>
              <a:off x="1919" y="5215"/>
              <a:ext cx="15438" cy="1503"/>
            </a:xfrm>
            <a:prstGeom prst="rect">
              <a:avLst/>
            </a:prstGeom>
            <a:noFill/>
          </p:spPr>
          <p:txBody>
            <a:bodyPr wrap="square" rtlCol="0">
              <a:spAutoFit/>
            </a:bodyPr>
            <a:lstStyle/>
            <a:p>
              <a:pPr indent="0" algn="l">
                <a:buFont typeface="Arial" panose="020B0604020202020204" pitchFamily="34" charset="0"/>
                <a:buNone/>
              </a:pPr>
              <a:r>
                <a:rPr lang="en-US" sz="2800" dirty="0">
                  <a:sym typeface="+mn-ea"/>
                </a:rPr>
                <a:t>Associated with repetitive surface irritation and trauma from irritants that cause scratching and rubbing</a:t>
              </a:r>
            </a:p>
          </p:txBody>
        </p:sp>
        <p:sp>
          <p:nvSpPr>
            <p:cNvPr id="99" name="Diamond 43"/>
            <p:cNvSpPr/>
            <p:nvPr/>
          </p:nvSpPr>
          <p:spPr>
            <a:xfrm>
              <a:off x="525" y="5233"/>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3200" dirty="0">
                <a:solidFill>
                  <a:schemeClr val="tx1"/>
                </a:solidFill>
              </a:endParaRPr>
            </a:p>
          </p:txBody>
        </p:sp>
      </p:grpSp>
      <p:grpSp>
        <p:nvGrpSpPr>
          <p:cNvPr id="6" name="Group 5"/>
          <p:cNvGrpSpPr/>
          <p:nvPr/>
        </p:nvGrpSpPr>
        <p:grpSpPr>
          <a:xfrm>
            <a:off x="104140" y="3220542"/>
            <a:ext cx="10688320" cy="683895"/>
            <a:chOff x="525" y="4991"/>
            <a:chExt cx="16832" cy="1077"/>
          </a:xfrm>
        </p:grpSpPr>
        <p:sp>
          <p:nvSpPr>
            <p:cNvPr id="7" name="TextBox 10"/>
            <p:cNvSpPr txBox="1"/>
            <p:nvPr/>
          </p:nvSpPr>
          <p:spPr>
            <a:xfrm>
              <a:off x="1919" y="5215"/>
              <a:ext cx="15438" cy="824"/>
            </a:xfrm>
            <a:prstGeom prst="rect">
              <a:avLst/>
            </a:prstGeom>
            <a:noFill/>
          </p:spPr>
          <p:txBody>
            <a:bodyPr wrap="square" rtlCol="0">
              <a:spAutoFit/>
            </a:bodyPr>
            <a:lstStyle/>
            <a:p>
              <a:pPr indent="0" algn="l">
                <a:buFont typeface="Arial" panose="020B0604020202020204" pitchFamily="34" charset="0"/>
                <a:buNone/>
              </a:pPr>
              <a:r>
                <a:rPr lang="en-US" sz="2800">
                  <a:sym typeface="+mn-ea"/>
                </a:rPr>
                <a:t>Precursor of squamous cell  carcinoma of the vulva </a:t>
              </a:r>
            </a:p>
          </p:txBody>
        </p:sp>
        <p:sp>
          <p:nvSpPr>
            <p:cNvPr id="8"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3200" dirty="0">
                <a:solidFill>
                  <a:schemeClr val="tx1"/>
                </a:solidFill>
              </a:endParaRPr>
            </a:p>
          </p:txBody>
        </p:sp>
      </p:grpSp>
      <p:grpSp>
        <p:nvGrpSpPr>
          <p:cNvPr id="30" name="Group 29"/>
          <p:cNvGrpSpPr/>
          <p:nvPr/>
        </p:nvGrpSpPr>
        <p:grpSpPr>
          <a:xfrm>
            <a:off x="104140" y="3901087"/>
            <a:ext cx="10666095" cy="1189073"/>
            <a:chOff x="525" y="4819"/>
            <a:chExt cx="16797" cy="1549"/>
          </a:xfrm>
        </p:grpSpPr>
        <p:grpSp>
          <p:nvGrpSpPr>
            <p:cNvPr id="31" name="Group 39"/>
            <p:cNvGrpSpPr/>
            <p:nvPr/>
          </p:nvGrpSpPr>
          <p:grpSpPr>
            <a:xfrm>
              <a:off x="1821" y="4819"/>
              <a:ext cx="15501" cy="1549"/>
              <a:chOff x="973910" y="2552193"/>
              <a:chExt cx="3253274" cy="983559"/>
            </a:xfrm>
          </p:grpSpPr>
          <p:sp>
            <p:nvSpPr>
              <p:cNvPr id="32" name="TextBox 10"/>
              <p:cNvSpPr txBox="1"/>
              <p:nvPr/>
            </p:nvSpPr>
            <p:spPr>
              <a:xfrm>
                <a:off x="987133" y="3012546"/>
                <a:ext cx="3240051" cy="523206"/>
              </a:xfrm>
              <a:prstGeom prst="rect">
                <a:avLst/>
              </a:prstGeom>
              <a:noFill/>
            </p:spPr>
            <p:txBody>
              <a:bodyPr wrap="square" rtlCol="0">
                <a:spAutoFit/>
              </a:bodyPr>
              <a:lstStyle/>
              <a:p>
                <a:pPr indent="0" algn="l">
                  <a:buFont typeface="Arial" panose="020B0604020202020204" pitchFamily="34" charset="0"/>
                  <a:buNone/>
                </a:pPr>
                <a:r>
                  <a:rPr lang="en-US" sz="2800" dirty="0">
                    <a:sym typeface="+mn-ea"/>
                  </a:rPr>
                  <a:t>Itching is a common symptom ( Itch – scratch –itch cycle) </a:t>
                </a:r>
              </a:p>
            </p:txBody>
          </p:sp>
          <p:sp>
            <p:nvSpPr>
              <p:cNvPr id="34" name="TextBox 11"/>
              <p:cNvSpPr txBox="1"/>
              <p:nvPr/>
            </p:nvSpPr>
            <p:spPr>
              <a:xfrm>
                <a:off x="973910" y="2552193"/>
                <a:ext cx="1863663" cy="584742"/>
              </a:xfrm>
              <a:prstGeom prst="rect">
                <a:avLst/>
              </a:prstGeom>
              <a:noFill/>
            </p:spPr>
            <p:txBody>
              <a:bodyPr wrap="square" rtlCol="0">
                <a:spAutoFit/>
              </a:bodyPr>
              <a:lstStyle/>
              <a:p>
                <a:pPr algn="l"/>
                <a:r>
                  <a:rPr lang="en-US" sz="3200">
                    <a:sym typeface="+mn-ea"/>
                  </a:rPr>
                  <a:t>Symptoms</a:t>
                </a: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3200" dirty="0">
                <a:solidFill>
                  <a:schemeClr val="tx1"/>
                </a:solidFill>
              </a:endParaRPr>
            </a:p>
          </p:txBody>
        </p:sp>
      </p:grpSp>
      <p:grpSp>
        <p:nvGrpSpPr>
          <p:cNvPr id="42" name="Group 41"/>
          <p:cNvGrpSpPr/>
          <p:nvPr/>
        </p:nvGrpSpPr>
        <p:grpSpPr>
          <a:xfrm>
            <a:off x="104140" y="2078954"/>
            <a:ext cx="10688320" cy="1199392"/>
            <a:chOff x="525" y="5215"/>
            <a:chExt cx="16832" cy="1503"/>
          </a:xfrm>
        </p:grpSpPr>
        <p:sp>
          <p:nvSpPr>
            <p:cNvPr id="43" name="TextBox 10"/>
            <p:cNvSpPr txBox="1"/>
            <p:nvPr/>
          </p:nvSpPr>
          <p:spPr>
            <a:xfrm>
              <a:off x="1919" y="5215"/>
              <a:ext cx="15438" cy="1503"/>
            </a:xfrm>
            <a:prstGeom prst="rect">
              <a:avLst/>
            </a:prstGeom>
            <a:noFill/>
          </p:spPr>
          <p:txBody>
            <a:bodyPr wrap="square" rtlCol="0">
              <a:spAutoFit/>
            </a:bodyPr>
            <a:lstStyle/>
            <a:p>
              <a:pPr indent="0" algn="l">
                <a:buFont typeface="Arial" panose="020B0604020202020204" pitchFamily="34" charset="0"/>
                <a:buNone/>
              </a:pPr>
              <a:r>
                <a:rPr lang="en-US" sz="2800">
                  <a:sym typeface="+mn-ea"/>
                </a:rPr>
                <a:t>The clitoris , labia minora and the inner aspects of labia majora are more commonly affected </a:t>
              </a:r>
            </a:p>
          </p:txBody>
        </p:sp>
        <p:sp>
          <p:nvSpPr>
            <p:cNvPr id="44" name="Diamond 43"/>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3200" dirty="0">
                <a:solidFill>
                  <a:schemeClr val="tx1"/>
                </a:solidFill>
              </a:endParaRPr>
            </a:p>
          </p:txBody>
        </p:sp>
      </p:grpSp>
      <p:grpSp>
        <p:nvGrpSpPr>
          <p:cNvPr id="45" name="Group 44"/>
          <p:cNvGrpSpPr/>
          <p:nvPr/>
        </p:nvGrpSpPr>
        <p:grpSpPr>
          <a:xfrm>
            <a:off x="104140" y="5108575"/>
            <a:ext cx="10688320" cy="954405"/>
            <a:chOff x="525" y="5215"/>
            <a:chExt cx="16832" cy="1503"/>
          </a:xfrm>
        </p:grpSpPr>
        <p:sp>
          <p:nvSpPr>
            <p:cNvPr id="46" name="TextBox 10"/>
            <p:cNvSpPr txBox="1"/>
            <p:nvPr/>
          </p:nvSpPr>
          <p:spPr>
            <a:xfrm>
              <a:off x="1919" y="5215"/>
              <a:ext cx="15438" cy="1503"/>
            </a:xfrm>
            <a:prstGeom prst="rect">
              <a:avLst/>
            </a:prstGeom>
            <a:noFill/>
          </p:spPr>
          <p:txBody>
            <a:bodyPr wrap="square" rtlCol="0">
              <a:spAutoFit/>
            </a:bodyPr>
            <a:lstStyle/>
            <a:p>
              <a:pPr indent="0" algn="l">
                <a:buFont typeface="Arial" panose="020B0604020202020204" pitchFamily="34" charset="0"/>
                <a:buNone/>
              </a:pPr>
              <a:endParaRPr lang="en-US" sz="2800">
                <a:sym typeface="+mn-ea"/>
              </a:endParaRPr>
            </a:p>
            <a:p>
              <a:pPr indent="0" algn="l">
                <a:buFont typeface="Arial" panose="020B0604020202020204" pitchFamily="34" charset="0"/>
                <a:buNone/>
              </a:pPr>
              <a:r>
                <a:rPr lang="en-US" sz="2800">
                  <a:sym typeface="+mn-ea"/>
                </a:rPr>
                <a:t>Extensive lesions may result in stenosis of vaginal introitus </a:t>
              </a:r>
            </a:p>
          </p:txBody>
        </p:sp>
        <p:sp>
          <p:nvSpPr>
            <p:cNvPr id="47" name="Diamond 46"/>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32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descr="C:\Users\hashe\Desktop\Raghad.pngRaghad"/>
          <p:cNvPicPr>
            <a:picLocks noGrp="1" noChangeAspect="1"/>
          </p:cNvPicPr>
          <p:nvPr>
            <p:ph type="pic" sz="quarter" idx="14"/>
          </p:nvPr>
        </p:nvPicPr>
        <p:blipFill>
          <a:blip r:embed="rId3"/>
          <a:srcRect/>
          <a:stretch>
            <a:fillRect/>
          </a:stretch>
        </p:blipFill>
        <p:spPr>
          <a:xfrm>
            <a:off x="851824" y="423657"/>
            <a:ext cx="3339077" cy="5684960"/>
          </a:xfrm>
          <a:prstGeom prst="rect">
            <a:avLst/>
          </a:prstGeom>
          <a:ln>
            <a:solidFill>
              <a:srgbClr val="F2AC30"/>
            </a:solidFill>
          </a:ln>
        </p:spPr>
      </p:pic>
      <p:grpSp>
        <p:nvGrpSpPr>
          <p:cNvPr id="54" name="그룹 3"/>
          <p:cNvGrpSpPr/>
          <p:nvPr/>
        </p:nvGrpSpPr>
        <p:grpSpPr>
          <a:xfrm>
            <a:off x="6599272" y="423657"/>
            <a:ext cx="3692525" cy="962455"/>
            <a:chOff x="8070434" y="1507320"/>
            <a:chExt cx="2925465" cy="962498"/>
          </a:xfrm>
        </p:grpSpPr>
        <p:sp>
          <p:nvSpPr>
            <p:cNvPr id="55" name="TextBox 54"/>
            <p:cNvSpPr txBox="1"/>
            <p:nvPr/>
          </p:nvSpPr>
          <p:spPr>
            <a:xfrm>
              <a:off x="8070434" y="2008132"/>
              <a:ext cx="2925465" cy="461686"/>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400">
                <a:sym typeface="+mn-ea"/>
              </a:endParaRPr>
            </a:p>
          </p:txBody>
        </p:sp>
        <p:sp>
          <p:nvSpPr>
            <p:cNvPr id="56" name="TextBox 55"/>
            <p:cNvSpPr txBox="1"/>
            <p:nvPr/>
          </p:nvSpPr>
          <p:spPr>
            <a:xfrm>
              <a:off x="8070434" y="1507320"/>
              <a:ext cx="2925465" cy="584801"/>
            </a:xfrm>
            <a:prstGeom prst="rect">
              <a:avLst/>
            </a:prstGeom>
            <a:noFill/>
          </p:spPr>
          <p:txBody>
            <a:bodyPr wrap="square" lIns="108000" rIns="108000" rtlCol="0" anchor="ctr">
              <a:spAutoFit/>
            </a:bodyPr>
            <a:lstStyle/>
            <a:p>
              <a:r>
                <a:rPr lang="en-US" altLang="ko-KR" sz="3200" b="1" dirty="0">
                  <a:solidFill>
                    <a:schemeClr val="tx2"/>
                  </a:solidFill>
                  <a:cs typeface="Arial" panose="020B0604020202020204" pitchFamily="34" charset="0"/>
                </a:rPr>
                <a:t>Appearance</a:t>
              </a:r>
              <a:r>
                <a:rPr lang="en-US" altLang="ko-KR" sz="2000" b="1" dirty="0">
                  <a:cs typeface="Arial" panose="020B0604020202020204" pitchFamily="34" charset="0"/>
                </a:rPr>
                <a:t> </a:t>
              </a:r>
            </a:p>
          </p:txBody>
        </p:sp>
      </p:grpSp>
      <p:sp>
        <p:nvSpPr>
          <p:cNvPr id="58" name="TextBox 57"/>
          <p:cNvSpPr txBox="1"/>
          <p:nvPr/>
        </p:nvSpPr>
        <p:spPr>
          <a:xfrm>
            <a:off x="4940442" y="4538957"/>
            <a:ext cx="6606540" cy="156966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400" dirty="0">
                <a:sym typeface="+mn-ea"/>
              </a:rPr>
              <a:t>Treatment is by topical steroids</a:t>
            </a:r>
          </a:p>
          <a:p>
            <a:pPr marL="285750" indent="-285750" algn="l">
              <a:buFont typeface="Arial" panose="020B0604020202020204" pitchFamily="34" charset="0"/>
              <a:buChar char="•"/>
            </a:pPr>
            <a:r>
              <a:rPr lang="en-US" sz="2400" dirty="0">
                <a:sym typeface="+mn-ea"/>
              </a:rPr>
              <a:t>Surgical intervention : avoided unless malignant changes</a:t>
            </a:r>
          </a:p>
          <a:p>
            <a:pPr indent="0" algn="l">
              <a:buFont typeface="Arial" panose="020B0604020202020204" pitchFamily="34" charset="0"/>
              <a:buNone/>
            </a:pPr>
            <a:endParaRPr lang="en-US" sz="2400" dirty="0">
              <a:sym typeface="+mn-ea"/>
            </a:endParaRPr>
          </a:p>
        </p:txBody>
      </p:sp>
      <p:sp>
        <p:nvSpPr>
          <p:cNvPr id="41" name="TextBox 57"/>
          <p:cNvSpPr txBox="1"/>
          <p:nvPr/>
        </p:nvSpPr>
        <p:spPr>
          <a:xfrm>
            <a:off x="4820356" y="1318095"/>
            <a:ext cx="6606540" cy="3046988"/>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400" dirty="0">
                <a:sym typeface="+mn-ea"/>
              </a:rPr>
              <a:t>Histology : hyperkeratosis, cellular epithelial proliferation with normal maturation &amp; inflammatory response in the dermis (lymphatic &amp; plasma cell infiltration)</a:t>
            </a:r>
          </a:p>
          <a:p>
            <a:pPr marL="285750" indent="-285750" algn="l">
              <a:buFont typeface="Arial" panose="020B0604020202020204" pitchFamily="34" charset="0"/>
              <a:buChar char="•"/>
            </a:pPr>
            <a:endParaRPr lang="en-US" sz="2400" dirty="0">
              <a:sym typeface="+mn-ea"/>
            </a:endParaRPr>
          </a:p>
          <a:p>
            <a:pPr marL="285750" indent="-285750" algn="l">
              <a:buFont typeface="Arial" panose="020B0604020202020204" pitchFamily="34" charset="0"/>
              <a:buChar char="•"/>
            </a:pPr>
            <a:r>
              <a:rPr lang="en-US" sz="2400" dirty="0">
                <a:sym typeface="+mn-ea"/>
              </a:rPr>
              <a:t>Gross: thickened skin with white hyperkeratotic patches, excoriation &amp; fissures. </a:t>
            </a:r>
          </a:p>
          <a:p>
            <a:pPr marL="285750" indent="-285750" algn="l">
              <a:buFont typeface="Arial" panose="020B0604020202020204" pitchFamily="34" charset="0"/>
              <a:buChar char="•"/>
            </a:pPr>
            <a:endParaRPr lang="en-US" sz="2400"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8" presetClass="entr" presetSubtype="32"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amond(out)">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anim calcmode="lin" valueType="num">
                                      <p:cBhvr>
                                        <p:cTn id="24" dur="1000" fill="hold"/>
                                        <p:tgtEl>
                                          <p:spTgt spid="58"/>
                                        </p:tgtEl>
                                        <p:attrNameLst>
                                          <p:attrName>ppt_x</p:attrName>
                                        </p:attrNameLst>
                                      </p:cBhvr>
                                      <p:tavLst>
                                        <p:tav tm="0">
                                          <p:val>
                                            <p:strVal val="#ppt_x"/>
                                          </p:val>
                                        </p:tav>
                                        <p:tav tm="100000">
                                          <p:val>
                                            <p:strVal val="#ppt_x"/>
                                          </p:val>
                                        </p:tav>
                                      </p:tavLst>
                                    </p:anim>
                                    <p:anim calcmode="lin" valueType="num">
                                      <p:cBhvr>
                                        <p:cTn id="2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2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3895674"/>
            <a:ext cx="4777152" cy="1568450"/>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Bartholin glands</a:t>
            </a: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9558553" y="5755406"/>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381625" y="4263390"/>
            <a:ext cx="647700" cy="647700"/>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366593" y="5202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1996775" y="22686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053735" y="4846378"/>
            <a:ext cx="436586" cy="436586"/>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2863850" y="6043930"/>
            <a:ext cx="534670" cy="535305"/>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4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9694" y="-216"/>
            <a:ext cx="11573197" cy="724247"/>
          </a:xfrm>
        </p:spPr>
        <p:txBody>
          <a:bodyPr>
            <a:normAutofit/>
          </a:bodyPr>
          <a:lstStyle/>
          <a:p>
            <a:r>
              <a:rPr lang="en-US" sz="3200" b="1" dirty="0">
                <a:solidFill>
                  <a:schemeClr val="tx1"/>
                </a:solidFill>
              </a:rPr>
              <a:t>Bartholin glands</a:t>
            </a:r>
          </a:p>
        </p:txBody>
      </p:sp>
      <p:grpSp>
        <p:nvGrpSpPr>
          <p:cNvPr id="45" name="Group 44"/>
          <p:cNvGrpSpPr/>
          <p:nvPr/>
        </p:nvGrpSpPr>
        <p:grpSpPr>
          <a:xfrm>
            <a:off x="119380" y="2187575"/>
            <a:ext cx="4747260" cy="3970020"/>
            <a:chOff x="525" y="5215"/>
            <a:chExt cx="7476" cy="6252"/>
          </a:xfrm>
        </p:grpSpPr>
        <p:sp>
          <p:nvSpPr>
            <p:cNvPr id="46" name="TextBox 10"/>
            <p:cNvSpPr txBox="1"/>
            <p:nvPr/>
          </p:nvSpPr>
          <p:spPr>
            <a:xfrm>
              <a:off x="1919" y="5215"/>
              <a:ext cx="6082" cy="6252"/>
            </a:xfrm>
            <a:prstGeom prst="rect">
              <a:avLst/>
            </a:prstGeom>
            <a:noFill/>
          </p:spPr>
          <p:txBody>
            <a:bodyPr wrap="square" rtlCol="0">
              <a:spAutoFit/>
            </a:bodyPr>
            <a:lstStyle/>
            <a:p>
              <a:pPr indent="0" algn="l">
                <a:buFont typeface="Arial" panose="020B0604020202020204" pitchFamily="34" charset="0"/>
                <a:buNone/>
              </a:pPr>
              <a:r>
                <a:rPr lang="en-US" sz="2800" dirty="0">
                  <a:sym typeface="+mn-ea"/>
                </a:rPr>
                <a:t>The Bartholin's glands are located </a:t>
              </a:r>
              <a:r>
                <a:rPr lang="en-US" sz="2800" dirty="0" err="1">
                  <a:sym typeface="+mn-ea"/>
                </a:rPr>
                <a:t>posteriolaterally</a:t>
              </a:r>
              <a:r>
                <a:rPr lang="en-US" sz="2800" dirty="0">
                  <a:sym typeface="+mn-ea"/>
                </a:rPr>
                <a:t> one on each side of the vaginal opening </a:t>
              </a:r>
            </a:p>
            <a:p>
              <a:pPr indent="0" algn="l">
                <a:buFont typeface="Arial" panose="020B0604020202020204" pitchFamily="34" charset="0"/>
                <a:buNone/>
              </a:pPr>
              <a:r>
                <a:rPr lang="en-US" sz="2800" dirty="0">
                  <a:sym typeface="+mn-ea"/>
                </a:rPr>
                <a:t> Normally these glands are invisible and they secrete mucus to lubricate the vagina.</a:t>
              </a:r>
            </a:p>
          </p:txBody>
        </p:sp>
        <p:sp>
          <p:nvSpPr>
            <p:cNvPr id="47" name="Diamond 46"/>
            <p:cNvSpPr/>
            <p:nvPr/>
          </p:nvSpPr>
          <p:spPr>
            <a:xfrm>
              <a:off x="525" y="5476"/>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bg1"/>
                </a:solidFill>
              </a:endParaRPr>
            </a:p>
          </p:txBody>
        </p:sp>
      </p:grpSp>
      <p:pic>
        <p:nvPicPr>
          <p:cNvPr id="37" name="Content Placeholder 3" descr="0d94508646c3055f3bcf9124fc58a283e98c623d.jpg"/>
          <p:cNvPicPr>
            <a:picLocks noGrp="1" noChangeAspect="1"/>
          </p:cNvPicPr>
          <p:nvPr/>
        </p:nvPicPr>
        <p:blipFill>
          <a:blip r:embed="rId2"/>
          <a:srcRect l="3330" r="2321" b="1376"/>
          <a:stretch>
            <a:fillRect/>
          </a:stretch>
        </p:blipFill>
        <p:spPr>
          <a:xfrm>
            <a:off x="5103495" y="1487170"/>
            <a:ext cx="6142990" cy="4660900"/>
          </a:xfrm>
          <a:prstGeom prst="rect">
            <a:avLst/>
          </a:prstGeom>
          <a:ln w="50800">
            <a:solidFill>
              <a:srgbClr val="F2AC3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66861"/>
            <a:ext cx="11573197" cy="724247"/>
          </a:xfrm>
        </p:spPr>
        <p:txBody>
          <a:bodyPr>
            <a:normAutofit/>
          </a:bodyPr>
          <a:lstStyle/>
          <a:p>
            <a:r>
              <a:rPr lang="en-US" sz="2800" b="1" dirty="0">
                <a:solidFill>
                  <a:schemeClr val="tx1"/>
                </a:solidFill>
              </a:rPr>
              <a:t>Bartholin cyst </a:t>
            </a:r>
          </a:p>
        </p:txBody>
      </p:sp>
      <p:grpSp>
        <p:nvGrpSpPr>
          <p:cNvPr id="9" name="Group 8"/>
          <p:cNvGrpSpPr/>
          <p:nvPr/>
        </p:nvGrpSpPr>
        <p:grpSpPr>
          <a:xfrm>
            <a:off x="104140" y="1071104"/>
            <a:ext cx="10688320" cy="695325"/>
            <a:chOff x="525" y="5215"/>
            <a:chExt cx="16832" cy="1095"/>
          </a:xfrm>
        </p:grpSpPr>
        <p:sp>
          <p:nvSpPr>
            <p:cNvPr id="97" name="TextBox 10"/>
            <p:cNvSpPr txBox="1"/>
            <p:nvPr/>
          </p:nvSpPr>
          <p:spPr>
            <a:xfrm>
              <a:off x="1919" y="5215"/>
              <a:ext cx="15438" cy="727"/>
            </a:xfrm>
            <a:prstGeom prst="rect">
              <a:avLst/>
            </a:prstGeom>
            <a:noFill/>
          </p:spPr>
          <p:txBody>
            <a:bodyPr wrap="square" rtlCol="0">
              <a:spAutoFit/>
            </a:bodyPr>
            <a:lstStyle/>
            <a:p>
              <a:pPr indent="0" algn="l">
                <a:buFont typeface="Arial" panose="020B0604020202020204" pitchFamily="34" charset="0"/>
                <a:buNone/>
              </a:pPr>
              <a:r>
                <a:rPr lang="en-US" sz="2400" dirty="0">
                  <a:sym typeface="+mn-ea"/>
                </a:rPr>
                <a:t>Bartholin’s cyst is the most common type of vulval cysts</a:t>
              </a:r>
            </a:p>
          </p:txBody>
        </p:sp>
        <p:sp>
          <p:nvSpPr>
            <p:cNvPr id="99" name="Diamond 43"/>
            <p:cNvSpPr/>
            <p:nvPr/>
          </p:nvSpPr>
          <p:spPr>
            <a:xfrm>
              <a:off x="525" y="5233"/>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800" dirty="0">
                <a:solidFill>
                  <a:schemeClr val="tx1"/>
                </a:solidFill>
              </a:endParaRPr>
            </a:p>
          </p:txBody>
        </p:sp>
      </p:grpSp>
      <p:grpSp>
        <p:nvGrpSpPr>
          <p:cNvPr id="30" name="Group 29"/>
          <p:cNvGrpSpPr/>
          <p:nvPr/>
        </p:nvGrpSpPr>
        <p:grpSpPr>
          <a:xfrm>
            <a:off x="104140" y="2657334"/>
            <a:ext cx="10666095" cy="1660525"/>
            <a:chOff x="525" y="4818"/>
            <a:chExt cx="16797" cy="2615"/>
          </a:xfrm>
        </p:grpSpPr>
        <p:grpSp>
          <p:nvGrpSpPr>
            <p:cNvPr id="31" name="Group 39"/>
            <p:cNvGrpSpPr/>
            <p:nvPr/>
          </p:nvGrpSpPr>
          <p:grpSpPr>
            <a:xfrm>
              <a:off x="1821" y="4818"/>
              <a:ext cx="15501" cy="2615"/>
              <a:chOff x="973910" y="2552193"/>
              <a:chExt cx="3253274" cy="1660482"/>
            </a:xfrm>
          </p:grpSpPr>
          <p:sp>
            <p:nvSpPr>
              <p:cNvPr id="32" name="TextBox 10"/>
              <p:cNvSpPr txBox="1"/>
              <p:nvPr/>
            </p:nvSpPr>
            <p:spPr>
              <a:xfrm>
                <a:off x="987133" y="3012546"/>
                <a:ext cx="3240051" cy="1200129"/>
              </a:xfrm>
              <a:prstGeom prst="rect">
                <a:avLst/>
              </a:prstGeom>
              <a:noFill/>
            </p:spPr>
            <p:txBody>
              <a:bodyPr wrap="square" rtlCol="0">
                <a:spAutoFit/>
              </a:bodyPr>
              <a:lstStyle/>
              <a:p>
                <a:pPr indent="0" algn="l">
                  <a:buFont typeface="Arial" panose="020B0604020202020204" pitchFamily="34" charset="0"/>
                  <a:buNone/>
                </a:pPr>
                <a:r>
                  <a:rPr lang="en-US" sz="2400" dirty="0">
                    <a:sym typeface="+mn-ea"/>
                  </a:rPr>
                  <a:t>It occurs when the orifice of the </a:t>
                </a:r>
                <a:r>
                  <a:rPr lang="en-US" sz="2400" dirty="0" err="1">
                    <a:sym typeface="+mn-ea"/>
                  </a:rPr>
                  <a:t>bartholin</a:t>
                </a:r>
                <a:r>
                  <a:rPr lang="en-US" sz="2400" dirty="0">
                    <a:sym typeface="+mn-ea"/>
                  </a:rPr>
                  <a:t> duct becomes obstructed , mucous produced by the gland accumulates leading to cystic dilation (lump)  proximal to the obstruction</a:t>
                </a:r>
              </a:p>
            </p:txBody>
          </p:sp>
          <p:sp>
            <p:nvSpPr>
              <p:cNvPr id="34" name="TextBox 11"/>
              <p:cNvSpPr txBox="1"/>
              <p:nvPr/>
            </p:nvSpPr>
            <p:spPr>
              <a:xfrm>
                <a:off x="973910" y="2552193"/>
                <a:ext cx="1863663" cy="523206"/>
              </a:xfrm>
              <a:prstGeom prst="rect">
                <a:avLst/>
              </a:prstGeom>
              <a:noFill/>
            </p:spPr>
            <p:txBody>
              <a:bodyPr wrap="square" rtlCol="0">
                <a:spAutoFit/>
              </a:bodyPr>
              <a:lstStyle/>
              <a:p>
                <a:pPr algn="l"/>
                <a:r>
                  <a:rPr lang="en-US" sz="2800">
                    <a:sym typeface="+mn-ea"/>
                  </a:rPr>
                  <a:t>how</a:t>
                </a: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800" dirty="0">
                <a:solidFill>
                  <a:schemeClr val="tx1"/>
                </a:solidFill>
              </a:endParaRPr>
            </a:p>
          </p:txBody>
        </p:sp>
      </p:grpSp>
      <p:grpSp>
        <p:nvGrpSpPr>
          <p:cNvPr id="42" name="Group 41"/>
          <p:cNvGrpSpPr/>
          <p:nvPr/>
        </p:nvGrpSpPr>
        <p:grpSpPr>
          <a:xfrm>
            <a:off x="104140" y="4187684"/>
            <a:ext cx="10688320" cy="683895"/>
            <a:chOff x="525" y="5215"/>
            <a:chExt cx="16832" cy="1077"/>
          </a:xfrm>
        </p:grpSpPr>
        <p:sp>
          <p:nvSpPr>
            <p:cNvPr id="43" name="TextBox 10"/>
            <p:cNvSpPr txBox="1"/>
            <p:nvPr/>
          </p:nvSpPr>
          <p:spPr>
            <a:xfrm>
              <a:off x="1919" y="5215"/>
              <a:ext cx="15438" cy="727"/>
            </a:xfrm>
            <a:prstGeom prst="rect">
              <a:avLst/>
            </a:prstGeom>
            <a:noFill/>
          </p:spPr>
          <p:txBody>
            <a:bodyPr wrap="square" rtlCol="0">
              <a:spAutoFit/>
            </a:bodyPr>
            <a:lstStyle/>
            <a:p>
              <a:pPr indent="0" algn="l">
                <a:buFont typeface="Arial" panose="020B0604020202020204" pitchFamily="34" charset="0"/>
                <a:buNone/>
              </a:pPr>
              <a:r>
                <a:rPr lang="en-US" sz="2400">
                  <a:sym typeface="+mn-ea"/>
                </a:rPr>
                <a:t>These cysts are usually sterile</a:t>
              </a:r>
            </a:p>
          </p:txBody>
        </p:sp>
        <p:sp>
          <p:nvSpPr>
            <p:cNvPr id="44" name="Diamond 43"/>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800" dirty="0">
                <a:solidFill>
                  <a:schemeClr val="tx1"/>
                </a:solidFill>
              </a:endParaRPr>
            </a:p>
          </p:txBody>
        </p:sp>
      </p:grpSp>
      <p:grpSp>
        <p:nvGrpSpPr>
          <p:cNvPr id="45" name="Group 44"/>
          <p:cNvGrpSpPr/>
          <p:nvPr/>
        </p:nvGrpSpPr>
        <p:grpSpPr>
          <a:xfrm>
            <a:off x="104140" y="5119864"/>
            <a:ext cx="10688320" cy="1200150"/>
            <a:chOff x="525" y="5215"/>
            <a:chExt cx="16832" cy="1890"/>
          </a:xfrm>
        </p:grpSpPr>
        <p:sp>
          <p:nvSpPr>
            <p:cNvPr id="46" name="TextBox 10"/>
            <p:cNvSpPr txBox="1"/>
            <p:nvPr/>
          </p:nvSpPr>
          <p:spPr>
            <a:xfrm>
              <a:off x="1919" y="5215"/>
              <a:ext cx="15438" cy="1890"/>
            </a:xfrm>
            <a:prstGeom prst="rect">
              <a:avLst/>
            </a:prstGeom>
            <a:noFill/>
          </p:spPr>
          <p:txBody>
            <a:bodyPr wrap="square" rtlCol="0">
              <a:spAutoFit/>
            </a:bodyPr>
            <a:lstStyle/>
            <a:p>
              <a:pPr indent="0" algn="l">
                <a:buFont typeface="Arial" panose="020B0604020202020204" pitchFamily="34" charset="0"/>
                <a:buNone/>
              </a:pPr>
              <a:r>
                <a:rPr lang="en-US" sz="2400">
                  <a:sym typeface="+mn-ea"/>
                </a:rPr>
                <a:t>If these cysts get infected  (mostly by E.coli and anaerobic bacteroids )  buildup of pus will occur (Bartholin’s abscess)  that usually presents acutely and may require incision and drainage. </a:t>
              </a:r>
            </a:p>
          </p:txBody>
        </p:sp>
        <p:sp>
          <p:nvSpPr>
            <p:cNvPr id="47" name="Diamond 46"/>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800" dirty="0">
                <a:solidFill>
                  <a:schemeClr val="tx1"/>
                </a:solidFill>
              </a:endParaRPr>
            </a:p>
          </p:txBody>
        </p:sp>
      </p:grpSp>
      <p:grpSp>
        <p:nvGrpSpPr>
          <p:cNvPr id="5" name="Group 4"/>
          <p:cNvGrpSpPr/>
          <p:nvPr/>
        </p:nvGrpSpPr>
        <p:grpSpPr>
          <a:xfrm>
            <a:off x="104140" y="1893429"/>
            <a:ext cx="10688320" cy="683895"/>
            <a:chOff x="525" y="4991"/>
            <a:chExt cx="16832" cy="1077"/>
          </a:xfrm>
        </p:grpSpPr>
        <p:sp>
          <p:nvSpPr>
            <p:cNvPr id="10" name="TextBox 10"/>
            <p:cNvSpPr txBox="1"/>
            <p:nvPr/>
          </p:nvSpPr>
          <p:spPr>
            <a:xfrm>
              <a:off x="1919" y="5215"/>
              <a:ext cx="15438" cy="727"/>
            </a:xfrm>
            <a:prstGeom prst="rect">
              <a:avLst/>
            </a:prstGeom>
            <a:noFill/>
          </p:spPr>
          <p:txBody>
            <a:bodyPr wrap="square" rtlCol="0">
              <a:spAutoFit/>
            </a:bodyPr>
            <a:lstStyle/>
            <a:p>
              <a:pPr indent="0" algn="l">
                <a:buFont typeface="Arial" panose="020B0604020202020204" pitchFamily="34" charset="0"/>
                <a:buNone/>
              </a:pPr>
              <a:r>
                <a:rPr lang="en-US" sz="2400">
                  <a:sym typeface="+mn-ea"/>
                </a:rPr>
                <a:t>usually unilateral and about 2 cm </a:t>
              </a:r>
            </a:p>
          </p:txBody>
        </p:sp>
        <p:sp>
          <p:nvSpPr>
            <p:cNvPr id="33"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8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그룹 3"/>
          <p:cNvGrpSpPr/>
          <p:nvPr/>
        </p:nvGrpSpPr>
        <p:grpSpPr>
          <a:xfrm>
            <a:off x="7491095" y="598162"/>
            <a:ext cx="3692525" cy="791334"/>
            <a:chOff x="8070434" y="1615560"/>
            <a:chExt cx="2925465" cy="791370"/>
          </a:xfrm>
        </p:grpSpPr>
        <p:sp>
          <p:nvSpPr>
            <p:cNvPr id="55"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9034353" y="1615560"/>
              <a:ext cx="1961546" cy="368317"/>
            </a:xfrm>
            <a:prstGeom prst="rect">
              <a:avLst/>
            </a:prstGeom>
            <a:noFill/>
          </p:spPr>
          <p:txBody>
            <a:bodyPr wrap="square" lIns="108000" rIns="108000" rtlCol="0" anchor="ctr">
              <a:spAutoFit/>
            </a:bodyPr>
            <a:lstStyle/>
            <a:p>
              <a:r>
                <a:rPr lang="en-US" altLang="ko-KR" b="1" dirty="0">
                  <a:solidFill>
                    <a:srgbClr val="FFC000"/>
                  </a:solidFill>
                  <a:cs typeface="Arial" panose="020B0604020202020204" pitchFamily="34" charset="0"/>
                </a:rPr>
                <a:t>Presentation</a:t>
              </a:r>
            </a:p>
          </p:txBody>
        </p:sp>
      </p:grpSp>
      <p:sp>
        <p:nvSpPr>
          <p:cNvPr id="58" name="TextBox 57"/>
          <p:cNvSpPr txBox="1"/>
          <p:nvPr/>
        </p:nvSpPr>
        <p:spPr>
          <a:xfrm>
            <a:off x="8330565" y="2646045"/>
            <a:ext cx="3286125" cy="1200329"/>
          </a:xfrm>
          <a:prstGeom prst="rect">
            <a:avLst/>
          </a:prstGeom>
          <a:noFill/>
        </p:spPr>
        <p:txBody>
          <a:bodyPr wrap="square" lIns="108000" rIns="108000" rtlCol="0">
            <a:spAutoFit/>
          </a:bodyPr>
          <a:lstStyle/>
          <a:p>
            <a:pPr indent="0" algn="l">
              <a:buFont typeface="Arial" panose="020B0604020202020204" pitchFamily="34" charset="0"/>
              <a:buNone/>
            </a:pPr>
            <a:r>
              <a:rPr lang="en-US" sz="2400" dirty="0">
                <a:sym typeface="+mn-ea"/>
              </a:rPr>
              <a:t>Obstruction is often caused by local or diffuse vulvar edema </a:t>
            </a:r>
          </a:p>
        </p:txBody>
      </p:sp>
      <p:sp>
        <p:nvSpPr>
          <p:cNvPr id="41" name="TextBox 57"/>
          <p:cNvSpPr txBox="1"/>
          <p:nvPr/>
        </p:nvSpPr>
        <p:spPr>
          <a:xfrm>
            <a:off x="8330565" y="1194435"/>
            <a:ext cx="3230245" cy="1508105"/>
          </a:xfrm>
          <a:prstGeom prst="rect">
            <a:avLst/>
          </a:prstGeom>
          <a:noFill/>
        </p:spPr>
        <p:txBody>
          <a:bodyPr wrap="square" lIns="108000" rIns="108000" rtlCol="0">
            <a:spAutoFit/>
          </a:bodyPr>
          <a:lstStyle/>
          <a:p>
            <a:pPr indent="0" algn="l">
              <a:buFont typeface="Arial" panose="020B0604020202020204" pitchFamily="34" charset="0"/>
              <a:buNone/>
            </a:pPr>
            <a:r>
              <a:rPr lang="en-US" sz="2400" dirty="0">
                <a:sym typeface="+mn-ea"/>
              </a:rPr>
              <a:t>Usually  asymptomatic but may  cause vulval discomfort or abscess </a:t>
            </a:r>
          </a:p>
          <a:p>
            <a:pPr marL="285750" indent="-285750" algn="l">
              <a:buFont typeface="Arial" panose="020B0604020202020204" pitchFamily="34" charset="0"/>
              <a:buChar char="•"/>
            </a:pPr>
            <a:endParaRPr lang="en-US" sz="2000" dirty="0">
              <a:solidFill>
                <a:schemeClr val="bg1"/>
              </a:solidFill>
              <a:sym typeface="+mn-ea"/>
            </a:endParaRPr>
          </a:p>
        </p:txBody>
      </p:sp>
      <p:pic>
        <p:nvPicPr>
          <p:cNvPr id="11" name="Picture Placeholder 35" descr="C:\Users\hashe\Desktop\Raghad 2.pngRaghad 2"/>
          <p:cNvPicPr>
            <a:picLocks noChangeAspect="1"/>
          </p:cNvPicPr>
          <p:nvPr/>
        </p:nvPicPr>
        <p:blipFill>
          <a:blip r:embed="rId3"/>
          <a:srcRect/>
          <a:stretch>
            <a:fillRect/>
          </a:stretch>
        </p:blipFill>
        <p:spPr>
          <a:xfrm rot="300000">
            <a:off x="2148840" y="776605"/>
            <a:ext cx="3952240" cy="5253990"/>
          </a:xfrm>
          <a:prstGeom prst="rect">
            <a:avLst/>
          </a:prstGeom>
          <a:solidFill>
            <a:schemeClr val="bg1">
              <a:lumMod val="95000"/>
            </a:schemeClr>
          </a:solidFill>
          <a:ln w="50800">
            <a:solidFill>
              <a:schemeClr val="bg1"/>
            </a:solidFill>
          </a:ln>
        </p:spPr>
      </p:pic>
      <p:pic>
        <p:nvPicPr>
          <p:cNvPr id="42" name="Picture Placeholder 35" descr="C:\Users\hashe\Desktop\Raghad 3.pngRaghad 3"/>
          <p:cNvPicPr>
            <a:picLocks noChangeAspect="1"/>
          </p:cNvPicPr>
          <p:nvPr/>
        </p:nvPicPr>
        <p:blipFill>
          <a:blip r:embed="rId4"/>
          <a:srcRect/>
          <a:stretch>
            <a:fillRect/>
          </a:stretch>
        </p:blipFill>
        <p:spPr>
          <a:xfrm rot="300000">
            <a:off x="2151713" y="784213"/>
            <a:ext cx="4130040" cy="5327650"/>
          </a:xfrm>
          <a:prstGeom prst="rect">
            <a:avLst/>
          </a:prstGeom>
          <a:solidFill>
            <a:schemeClr val="bg1">
              <a:lumMod val="95000"/>
            </a:schemeClr>
          </a:solidFill>
          <a:ln w="50800">
            <a:solidFill>
              <a:schemeClr val="bg1"/>
            </a:solidFill>
          </a:ln>
        </p:spPr>
      </p:pic>
      <p:pic>
        <p:nvPicPr>
          <p:cNvPr id="44" name="Picture Placeholder 35" descr="C:\Users\hashe\Desktop\Raghad 4.pngRaghad 4"/>
          <p:cNvPicPr>
            <a:picLocks noChangeAspect="1"/>
          </p:cNvPicPr>
          <p:nvPr/>
        </p:nvPicPr>
        <p:blipFill>
          <a:blip r:embed="rId5"/>
          <a:srcRect/>
          <a:stretch>
            <a:fillRect/>
          </a:stretch>
        </p:blipFill>
        <p:spPr>
          <a:xfrm>
            <a:off x="1365956" y="587232"/>
            <a:ext cx="5247887" cy="5717178"/>
          </a:xfrm>
          <a:prstGeom prst="rect">
            <a:avLst/>
          </a:prstGeom>
          <a:solidFill>
            <a:schemeClr val="bg1">
              <a:lumMod val="95000"/>
            </a:schemeClr>
          </a:solidFill>
          <a:ln w="50800">
            <a:solidFill>
              <a:srgbClr val="F2AC3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1000"/>
                                        <p:tgtEl>
                                          <p:spTgt spid="58"/>
                                        </p:tgtEl>
                                      </p:cBhvr>
                                    </p:animEffect>
                                    <p:anim calcmode="lin" valueType="num">
                                      <p:cBhvr>
                                        <p:cTn id="19" dur="1000" fill="hold"/>
                                        <p:tgtEl>
                                          <p:spTgt spid="58"/>
                                        </p:tgtEl>
                                        <p:attrNameLst>
                                          <p:attrName>ppt_x</p:attrName>
                                        </p:attrNameLst>
                                      </p:cBhvr>
                                      <p:tavLst>
                                        <p:tav tm="0">
                                          <p:val>
                                            <p:strVal val="#ppt_x"/>
                                          </p:val>
                                        </p:tav>
                                        <p:tav tm="100000">
                                          <p:val>
                                            <p:strVal val="#ppt_x"/>
                                          </p:val>
                                        </p:tav>
                                      </p:tavLst>
                                    </p:anim>
                                    <p:anim calcmode="lin" valueType="num">
                                      <p:cBhvr>
                                        <p:cTn id="20" dur="1000" fill="hold"/>
                                        <p:tgtEl>
                                          <p:spTgt spid="5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8" presetClass="entr" presetSubtype="3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amond(out)">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amond(out)">
                                      <p:cBhvr>
                                        <p:cTn id="29" dur="2000"/>
                                        <p:tgtEl>
                                          <p:spTgt spid="42"/>
                                        </p:tgtEl>
                                      </p:cBhvr>
                                    </p:animEffect>
                                  </p:childTnLst>
                                </p:cTn>
                              </p:par>
                              <p:par>
                                <p:cTn id="30" presetID="8" presetClass="exit" presetSubtype="32" fill="hold" nodeType="withEffect">
                                  <p:stCondLst>
                                    <p:cond delay="0"/>
                                  </p:stCondLst>
                                  <p:childTnLst>
                                    <p:animEffect transition="out" filter="diamond(ou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32"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amond(out)">
                                      <p:cBhvr>
                                        <p:cTn id="37" dur="2000"/>
                                        <p:tgtEl>
                                          <p:spTgt spid="44"/>
                                        </p:tgtEl>
                                      </p:cBhvr>
                                    </p:animEffect>
                                  </p:childTnLst>
                                </p:cTn>
                              </p:par>
                              <p:par>
                                <p:cTn id="38" presetID="8" presetClass="exit" presetSubtype="32" fill="hold" nodeType="withEffect">
                                  <p:stCondLst>
                                    <p:cond delay="0"/>
                                  </p:stCondLst>
                                  <p:childTnLst>
                                    <p:animEffect transition="out" filter="diamond(out)">
                                      <p:cBhvr>
                                        <p:cTn id="39" dur="2000"/>
                                        <p:tgtEl>
                                          <p:spTgt spid="42"/>
                                        </p:tgtEl>
                                      </p:cBhvr>
                                    </p:animEffect>
                                    <p:set>
                                      <p:cBhvr>
                                        <p:cTn id="40"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solidFill>
                  <a:schemeClr val="tx1"/>
                </a:solidFill>
              </a:rPr>
              <a:t>Management </a:t>
            </a:r>
          </a:p>
        </p:txBody>
      </p:sp>
      <p:grpSp>
        <p:nvGrpSpPr>
          <p:cNvPr id="9" name="Group 8"/>
          <p:cNvGrpSpPr/>
          <p:nvPr/>
        </p:nvGrpSpPr>
        <p:grpSpPr>
          <a:xfrm>
            <a:off x="104140" y="986155"/>
            <a:ext cx="10688320" cy="780415"/>
            <a:chOff x="525" y="5099"/>
            <a:chExt cx="16832" cy="1229"/>
          </a:xfrm>
        </p:grpSpPr>
        <p:sp>
          <p:nvSpPr>
            <p:cNvPr id="97" name="TextBox 10"/>
            <p:cNvSpPr txBox="1"/>
            <p:nvPr/>
          </p:nvSpPr>
          <p:spPr>
            <a:xfrm>
              <a:off x="1919" y="5215"/>
              <a:ext cx="15438" cy="1113"/>
            </a:xfrm>
            <a:prstGeom prst="rect">
              <a:avLst/>
            </a:prstGeom>
            <a:noFill/>
          </p:spPr>
          <p:txBody>
            <a:bodyPr wrap="square" rtlCol="0">
              <a:spAutoFit/>
            </a:bodyPr>
            <a:lstStyle/>
            <a:p>
              <a:pPr indent="0" algn="l">
                <a:buFont typeface="Arial" panose="020B0604020202020204" pitchFamily="34" charset="0"/>
                <a:buNone/>
              </a:pPr>
              <a:r>
                <a:rPr lang="en-US" sz="2000">
                  <a:solidFill>
                    <a:schemeClr val="bg1"/>
                  </a:solidFill>
                  <a:sym typeface="+mn-ea"/>
                </a:rPr>
                <a:t>Management is conservative unless pressure symptoms occur due to size .</a:t>
              </a:r>
            </a:p>
            <a:p>
              <a:pPr indent="0" algn="l">
                <a:buFont typeface="Arial" panose="020B0604020202020204" pitchFamily="34" charset="0"/>
                <a:buNone/>
              </a:pPr>
              <a:r>
                <a:rPr lang="en-US" sz="2000">
                  <a:solidFill>
                    <a:schemeClr val="bg1"/>
                  </a:solidFill>
                  <a:sym typeface="+mn-ea"/>
                </a:rPr>
                <a:t>Treatment is by excision or Marsupialization </a:t>
              </a:r>
            </a:p>
          </p:txBody>
        </p:sp>
        <p:sp>
          <p:nvSpPr>
            <p:cNvPr id="99" name="Diamond 43"/>
            <p:cNvSpPr/>
            <p:nvPr/>
          </p:nvSpPr>
          <p:spPr>
            <a:xfrm>
              <a:off x="525" y="5099"/>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bg1"/>
                </a:solidFill>
              </a:endParaRPr>
            </a:p>
          </p:txBody>
        </p:sp>
      </p:grpSp>
      <p:grpSp>
        <p:nvGrpSpPr>
          <p:cNvPr id="6" name="Group 5"/>
          <p:cNvGrpSpPr/>
          <p:nvPr/>
        </p:nvGrpSpPr>
        <p:grpSpPr>
          <a:xfrm>
            <a:off x="104140" y="4572635"/>
            <a:ext cx="10688320" cy="1156970"/>
            <a:chOff x="525" y="4991"/>
            <a:chExt cx="16832" cy="1822"/>
          </a:xfrm>
        </p:grpSpPr>
        <p:sp>
          <p:nvSpPr>
            <p:cNvPr id="7" name="TextBox 10"/>
            <p:cNvSpPr txBox="1"/>
            <p:nvPr/>
          </p:nvSpPr>
          <p:spPr>
            <a:xfrm>
              <a:off x="1919" y="5215"/>
              <a:ext cx="15438" cy="1598"/>
            </a:xfrm>
            <a:prstGeom prst="rect">
              <a:avLst/>
            </a:prstGeom>
            <a:noFill/>
          </p:spPr>
          <p:txBody>
            <a:bodyPr wrap="square" rtlCol="0">
              <a:spAutoFit/>
            </a:bodyPr>
            <a:lstStyle/>
            <a:p>
              <a:pPr indent="0" algn="l">
                <a:buFont typeface="Arial" panose="020B0604020202020204" pitchFamily="34" charset="0"/>
                <a:buNone/>
              </a:pPr>
              <a:r>
                <a:rPr lang="en-US" sz="2000">
                  <a:solidFill>
                    <a:schemeClr val="bg1"/>
                  </a:solidFill>
                  <a:sym typeface="+mn-ea"/>
                </a:rPr>
                <a:t>Outpatient drainage is also possible, with placement of a word catheter under local anesthesia , the balloon is inflated and left in place for a month to allow a drainage tract to form . </a:t>
              </a:r>
            </a:p>
          </p:txBody>
        </p:sp>
        <p:sp>
          <p:nvSpPr>
            <p:cNvPr id="8"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bg1"/>
                </a:solidFill>
              </a:endParaRPr>
            </a:p>
          </p:txBody>
        </p:sp>
      </p:grpSp>
      <p:grpSp>
        <p:nvGrpSpPr>
          <p:cNvPr id="30" name="Group 29"/>
          <p:cNvGrpSpPr/>
          <p:nvPr/>
        </p:nvGrpSpPr>
        <p:grpSpPr>
          <a:xfrm>
            <a:off x="126365" y="2644140"/>
            <a:ext cx="10666095" cy="1782445"/>
            <a:chOff x="525" y="4819"/>
            <a:chExt cx="16797" cy="2807"/>
          </a:xfrm>
        </p:grpSpPr>
        <p:grpSp>
          <p:nvGrpSpPr>
            <p:cNvPr id="31" name="Group 39"/>
            <p:cNvGrpSpPr/>
            <p:nvPr/>
          </p:nvGrpSpPr>
          <p:grpSpPr>
            <a:xfrm>
              <a:off x="1821" y="4819"/>
              <a:ext cx="15501" cy="2807"/>
              <a:chOff x="973910" y="2552193"/>
              <a:chExt cx="3253274" cy="1782360"/>
            </a:xfrm>
          </p:grpSpPr>
          <p:sp>
            <p:nvSpPr>
              <p:cNvPr id="32" name="TextBox 10"/>
              <p:cNvSpPr txBox="1"/>
              <p:nvPr/>
            </p:nvSpPr>
            <p:spPr>
              <a:xfrm>
                <a:off x="987133" y="3012546"/>
                <a:ext cx="3240051" cy="1322007"/>
              </a:xfrm>
              <a:prstGeom prst="rect">
                <a:avLst/>
              </a:prstGeom>
              <a:noFill/>
            </p:spPr>
            <p:txBody>
              <a:bodyPr wrap="square" rtlCol="0">
                <a:spAutoFit/>
              </a:bodyPr>
              <a:lstStyle/>
              <a:p>
                <a:pPr indent="0" algn="l">
                  <a:buFont typeface="Arial" panose="020B0604020202020204" pitchFamily="34" charset="0"/>
                  <a:buNone/>
                </a:pPr>
                <a:r>
                  <a:rPr lang="en-US" sz="2000">
                    <a:solidFill>
                      <a:schemeClr val="bg1"/>
                    </a:solidFill>
                    <a:sym typeface="+mn-ea"/>
                  </a:rPr>
                  <a:t>It's usually an elective procedure under general or spinal anaesthesia. It involves opening the Bartholin cyst and then suturing the edges, thereby forming a permanent open pocket or pouch and allowing continued drainage </a:t>
                </a:r>
              </a:p>
              <a:p>
                <a:pPr indent="0" algn="l">
                  <a:buFont typeface="Arial" panose="020B0604020202020204" pitchFamily="34" charset="0"/>
                  <a:buNone/>
                </a:pPr>
                <a:r>
                  <a:rPr lang="en-US" sz="2000">
                    <a:solidFill>
                      <a:schemeClr val="bg1"/>
                    </a:solidFill>
                    <a:sym typeface="+mn-ea"/>
                  </a:rPr>
                  <a:t> by this the cyst does not reform.</a:t>
                </a:r>
              </a:p>
            </p:txBody>
          </p:sp>
          <p:sp>
            <p:nvSpPr>
              <p:cNvPr id="34" name="TextBox 11"/>
              <p:cNvSpPr txBox="1"/>
              <p:nvPr/>
            </p:nvSpPr>
            <p:spPr>
              <a:xfrm>
                <a:off x="973910" y="2552193"/>
                <a:ext cx="1863663" cy="460353"/>
              </a:xfrm>
              <a:prstGeom prst="rect">
                <a:avLst/>
              </a:prstGeom>
              <a:noFill/>
            </p:spPr>
            <p:txBody>
              <a:bodyPr wrap="square" rtlCol="0">
                <a:spAutoFit/>
              </a:bodyPr>
              <a:lstStyle/>
              <a:p>
                <a:pPr algn="l"/>
                <a:r>
                  <a:rPr lang="en-US" sz="2400">
                    <a:solidFill>
                      <a:schemeClr val="bg1"/>
                    </a:solidFill>
                    <a:sym typeface="+mn-ea"/>
                  </a:rPr>
                  <a:t>Marsupialization of Bartholin’s cysts</a:t>
                </a: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bg1"/>
                </a:solidFill>
              </a:endParaRPr>
            </a:p>
          </p:txBody>
        </p:sp>
      </p:grpSp>
      <p:sp>
        <p:nvSpPr>
          <p:cNvPr id="36" name="Rectangles 35"/>
          <p:cNvSpPr/>
          <p:nvPr/>
        </p:nvSpPr>
        <p:spPr>
          <a:xfrm rot="5400000">
            <a:off x="4967605" y="-4046855"/>
            <a:ext cx="962660"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s 36"/>
          <p:cNvSpPr/>
          <p:nvPr/>
        </p:nvSpPr>
        <p:spPr>
          <a:xfrm rot="5400000">
            <a:off x="4530725" y="-1938020"/>
            <a:ext cx="183451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s 37"/>
          <p:cNvSpPr/>
          <p:nvPr/>
        </p:nvSpPr>
        <p:spPr>
          <a:xfrm rot="5400000">
            <a:off x="2988310" y="-2178685"/>
            <a:ext cx="4921250" cy="10895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B9781416056829502353_fx1.jpg"/>
          <p:cNvPicPr>
            <a:picLocks noGrp="1" noChangeAspect="1"/>
          </p:cNvPicPr>
          <p:nvPr/>
        </p:nvPicPr>
        <p:blipFill>
          <a:blip r:embed="rId2"/>
          <a:stretch>
            <a:fillRect/>
          </a:stretch>
        </p:blipFill>
        <p:spPr>
          <a:xfrm>
            <a:off x="7981315" y="86360"/>
            <a:ext cx="3432175" cy="5067935"/>
          </a:xfrm>
          <a:prstGeom prst="rect">
            <a:avLst/>
          </a:prstGeom>
          <a:ln w="38100">
            <a:solidFill>
              <a:srgbClr val="F2AC30"/>
            </a:solidFill>
          </a:ln>
        </p:spPr>
      </p:pic>
      <p:pic>
        <p:nvPicPr>
          <p:cNvPr id="33" name="Content Placeholder 3" descr="133645_2_En_18_Fig9_HTML.jpg"/>
          <p:cNvPicPr>
            <a:picLocks noGrp="1" noChangeAspect="1"/>
          </p:cNvPicPr>
          <p:nvPr/>
        </p:nvPicPr>
        <p:blipFill>
          <a:blip r:embed="rId3"/>
          <a:srcRect l="3117" t="3820" r="2847" b="5839"/>
          <a:stretch>
            <a:fillRect/>
          </a:stretch>
        </p:blipFill>
        <p:spPr>
          <a:xfrm>
            <a:off x="1327785" y="862330"/>
            <a:ext cx="4635500" cy="3438525"/>
          </a:xfrm>
          <a:prstGeom prst="rect">
            <a:avLst/>
          </a:prstGeom>
          <a:ln w="50800">
            <a:solidFill>
              <a:srgbClr val="F2AC30"/>
            </a:solidFill>
          </a:ln>
        </p:spPr>
      </p:pic>
      <p:pic>
        <p:nvPicPr>
          <p:cNvPr id="10" name="Picture 9" descr="unnamed.png"/>
          <p:cNvPicPr>
            <a:picLocks noChangeAspect="1"/>
          </p:cNvPicPr>
          <p:nvPr/>
        </p:nvPicPr>
        <p:blipFill>
          <a:blip r:embed="rId4"/>
          <a:stretch>
            <a:fillRect/>
          </a:stretch>
        </p:blipFill>
        <p:spPr>
          <a:xfrm>
            <a:off x="570521" y="3999546"/>
            <a:ext cx="8059175" cy="2786082"/>
          </a:xfrm>
          <a:prstGeom prst="rect">
            <a:avLst/>
          </a:prstGeom>
          <a:ln w="38100">
            <a:solidFill>
              <a:srgbClr val="F2AC3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amond(in)">
                                      <p:cBhvr>
                                        <p:cTn id="34" dur="20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amond(in)">
                                      <p:cBhvr>
                                        <p:cTn id="42" dur="2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amond(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3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54725" y="4073525"/>
            <a:ext cx="5796915" cy="1198880"/>
          </a:xfrm>
          <a:prstGeom prst="rect">
            <a:avLst/>
          </a:prstGeom>
          <a:solidFill>
            <a:schemeClr val="tx1"/>
          </a:solidFill>
        </p:spPr>
        <p:txBody>
          <a:bodyPr wrap="square" rtlCol="0" anchor="ctr">
            <a:spAutoFit/>
          </a:bodyPr>
          <a:lstStyle/>
          <a:p>
            <a:r>
              <a:rPr lang="en-US" sz="3600" b="1" dirty="0">
                <a:solidFill>
                  <a:schemeClr val="bg1"/>
                </a:solidFill>
                <a:latin typeface="+mj-lt"/>
                <a:cs typeface="Arial" panose="020B0604020202020204" pitchFamily="34" charset="0"/>
              </a:rPr>
              <a:t>SKENE’S GLANDS And Skenitis </a:t>
            </a: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8442787" y="486148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836795" y="4591685"/>
            <a:ext cx="720090" cy="680720"/>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9437070" y="519821"/>
            <a:ext cx="532626" cy="532626"/>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158510" y="565917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10228280" y="573825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8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04140" y="808990"/>
            <a:ext cx="7476490" cy="5629910"/>
          </a:xfrm>
          <a:prstGeom prst="roundRect">
            <a:avLst>
              <a:gd name="adj" fmla="val 3935"/>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0"/>
          </p:nvPr>
        </p:nvSpPr>
        <p:spPr>
          <a:prstGeom prst="rect">
            <a:avLst/>
          </a:prstGeom>
        </p:spPr>
        <p:txBody>
          <a:bodyPr/>
          <a:lstStyle/>
          <a:p>
            <a:r>
              <a:rPr lang="en-US" dirty="0">
                <a:solidFill>
                  <a:schemeClr val="tx1"/>
                </a:solidFill>
                <a:sym typeface="+mn-ea"/>
              </a:rPr>
              <a:t>SKENE’S GLANDS</a:t>
            </a:r>
            <a:endParaRPr lang="en-US" dirty="0">
              <a:solidFill>
                <a:schemeClr val="tx1"/>
              </a:solidFill>
            </a:endParaRPr>
          </a:p>
        </p:txBody>
      </p:sp>
      <p:sp>
        <p:nvSpPr>
          <p:cNvPr id="17" name="TextBox 16"/>
          <p:cNvSpPr txBox="1"/>
          <p:nvPr/>
        </p:nvSpPr>
        <p:spPr>
          <a:xfrm>
            <a:off x="236220" y="998220"/>
            <a:ext cx="7344410" cy="829945"/>
          </a:xfrm>
          <a:prstGeom prst="rect">
            <a:avLst/>
          </a:prstGeom>
          <a:noFill/>
        </p:spPr>
        <p:txBody>
          <a:bodyPr wrap="square" rtlCol="0">
            <a:spAutoFit/>
          </a:bodyPr>
          <a:lstStyle/>
          <a:p>
            <a:r>
              <a:rPr lang="en-US" altLang="ko-KR" sz="2400" b="1" dirty="0">
                <a:solidFill>
                  <a:schemeClr val="accent1"/>
                </a:solidFill>
                <a:cs typeface="Arial" panose="020B0604020202020204" pitchFamily="34" charset="0"/>
              </a:rPr>
              <a:t>Name </a:t>
            </a:r>
            <a:r>
              <a:rPr lang="en-US" altLang="ko-KR" sz="2400" b="1" dirty="0">
                <a:cs typeface="Arial" panose="020B0604020202020204" pitchFamily="34" charset="0"/>
              </a:rPr>
              <a:t>: known as  periurethral glands, or paraurethral glands</a:t>
            </a:r>
          </a:p>
        </p:txBody>
      </p:sp>
      <p:sp>
        <p:nvSpPr>
          <p:cNvPr id="3" name="TextBox 16"/>
          <p:cNvSpPr txBox="1"/>
          <p:nvPr/>
        </p:nvSpPr>
        <p:spPr>
          <a:xfrm>
            <a:off x="237490" y="2840990"/>
            <a:ext cx="7344410" cy="3784600"/>
          </a:xfrm>
          <a:prstGeom prst="rect">
            <a:avLst/>
          </a:prstGeom>
          <a:noFill/>
        </p:spPr>
        <p:txBody>
          <a:bodyPr wrap="square" rtlCol="0">
            <a:spAutoFit/>
          </a:bodyPr>
          <a:lstStyle/>
          <a:p>
            <a:r>
              <a:rPr lang="en-US" altLang="ko-KR" sz="2400" b="1" dirty="0">
                <a:solidFill>
                  <a:schemeClr val="accent1"/>
                </a:solidFill>
                <a:cs typeface="Arial" panose="020B0604020202020204" pitchFamily="34" charset="0"/>
              </a:rPr>
              <a:t>Anatomy : </a:t>
            </a:r>
            <a:r>
              <a:rPr lang="en-US" altLang="ko-KR" sz="2400" b="1" dirty="0">
                <a:solidFill>
                  <a:schemeClr val="bg1"/>
                </a:solidFill>
                <a:cs typeface="Arial" panose="020B0604020202020204" pitchFamily="34" charset="0"/>
              </a:rPr>
              <a:t> </a:t>
            </a:r>
          </a:p>
          <a:p>
            <a:r>
              <a:rPr lang="en-US" altLang="ko-KR" sz="2400" b="1" dirty="0">
                <a:cs typeface="Arial" panose="020B0604020202020204" pitchFamily="34" charset="0"/>
              </a:rPr>
              <a:t>Its also known as  periurethral glands, or paraurethral glands, </a:t>
            </a:r>
          </a:p>
          <a:p>
            <a:r>
              <a:rPr lang="en-US" altLang="ko-KR" sz="2400" b="1" dirty="0">
                <a:cs typeface="Arial" panose="020B0604020202020204" pitchFamily="34" charset="0"/>
              </a:rPr>
              <a:t>they are structures located on the upper wall of the vagina, around the lower end of the urethra and are normally neither seen nor felt, except in the presence of disease or infection.</a:t>
            </a:r>
          </a:p>
          <a:p>
            <a:r>
              <a:rPr lang="en-US" altLang="ko-KR" sz="2400" b="1" dirty="0">
                <a:cs typeface="Arial" panose="020B0604020202020204" pitchFamily="34" charset="0"/>
              </a:rPr>
              <a:t>Close inspection will reveal the pinpoint openings of these periurethral glands. </a:t>
            </a:r>
          </a:p>
          <a:p>
            <a:endParaRPr lang="en-US" altLang="ko-KR" sz="2400" b="1" dirty="0">
              <a:solidFill>
                <a:schemeClr val="bg1"/>
              </a:solidFill>
              <a:cs typeface="Arial" panose="020B0604020202020204" pitchFamily="34" charset="0"/>
            </a:endParaRPr>
          </a:p>
        </p:txBody>
      </p:sp>
      <p:sp>
        <p:nvSpPr>
          <p:cNvPr id="4" name="TextBox 16"/>
          <p:cNvSpPr txBox="1"/>
          <p:nvPr/>
        </p:nvSpPr>
        <p:spPr>
          <a:xfrm>
            <a:off x="237490" y="2011045"/>
            <a:ext cx="7344410" cy="829945"/>
          </a:xfrm>
          <a:prstGeom prst="rect">
            <a:avLst/>
          </a:prstGeom>
          <a:noFill/>
        </p:spPr>
        <p:txBody>
          <a:bodyPr wrap="square" rtlCol="0">
            <a:spAutoFit/>
          </a:bodyPr>
          <a:lstStyle/>
          <a:p>
            <a:r>
              <a:rPr lang="en-US" altLang="ko-KR" sz="2400" b="1" dirty="0">
                <a:solidFill>
                  <a:schemeClr val="accent1"/>
                </a:solidFill>
                <a:cs typeface="Arial" panose="020B0604020202020204" pitchFamily="34" charset="0"/>
              </a:rPr>
              <a:t>Function : </a:t>
            </a:r>
            <a:r>
              <a:rPr lang="en-US" altLang="ko-KR" sz="2400" b="1" dirty="0">
                <a:cs typeface="Arial" panose="020B0604020202020204" pitchFamily="34" charset="0"/>
              </a:rPr>
              <a:t>unknown, they are thought to provide lubrication to the urethra.</a:t>
            </a:r>
          </a:p>
        </p:txBody>
      </p:sp>
      <p:pic>
        <p:nvPicPr>
          <p:cNvPr id="5" name="Picture 4"/>
          <p:cNvPicPr>
            <a:picLocks noChangeAspect="1"/>
          </p:cNvPicPr>
          <p:nvPr/>
        </p:nvPicPr>
        <p:blipFill>
          <a:blip r:embed="rId2"/>
          <a:stretch>
            <a:fillRect/>
          </a:stretch>
        </p:blipFill>
        <p:spPr>
          <a:xfrm>
            <a:off x="7885430" y="363220"/>
            <a:ext cx="2306320" cy="1511935"/>
          </a:xfrm>
          <a:prstGeom prst="rect">
            <a:avLst/>
          </a:prstGeom>
          <a:ln w="41275">
            <a:solidFill>
              <a:schemeClr val="accent1"/>
            </a:solidFill>
          </a:ln>
        </p:spPr>
      </p:pic>
      <p:pic>
        <p:nvPicPr>
          <p:cNvPr id="6" name="Picture 5"/>
          <p:cNvPicPr>
            <a:picLocks noChangeAspect="1"/>
          </p:cNvPicPr>
          <p:nvPr/>
        </p:nvPicPr>
        <p:blipFill>
          <a:blip r:embed="rId3"/>
          <a:srcRect l="4892" t="3822" r="5488" b="5418"/>
          <a:stretch>
            <a:fillRect/>
          </a:stretch>
        </p:blipFill>
        <p:spPr>
          <a:xfrm>
            <a:off x="7709535" y="2364105"/>
            <a:ext cx="3344545" cy="4056380"/>
          </a:xfrm>
          <a:prstGeom prst="rect">
            <a:avLst/>
          </a:prstGeom>
          <a:ln w="44450">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b="1" dirty="0" err="1">
                <a:solidFill>
                  <a:schemeClr val="tx1"/>
                </a:solidFill>
              </a:rPr>
              <a:t>Skenitis</a:t>
            </a:r>
            <a:r>
              <a:rPr lang="en-US" sz="3200" b="1" dirty="0">
                <a:solidFill>
                  <a:schemeClr val="tx1"/>
                </a:solidFill>
              </a:rPr>
              <a:t> (Para-urethral Gland Infection)</a:t>
            </a:r>
          </a:p>
        </p:txBody>
      </p:sp>
      <p:sp>
        <p:nvSpPr>
          <p:cNvPr id="97" name="TextBox 10"/>
          <p:cNvSpPr txBox="1"/>
          <p:nvPr/>
        </p:nvSpPr>
        <p:spPr>
          <a:xfrm>
            <a:off x="609600" y="1116330"/>
            <a:ext cx="9803130" cy="954107"/>
          </a:xfrm>
          <a:prstGeom prst="rect">
            <a:avLst/>
          </a:prstGeom>
          <a:noFill/>
        </p:spPr>
        <p:txBody>
          <a:bodyPr wrap="square" rtlCol="0">
            <a:spAutoFit/>
          </a:bodyPr>
          <a:lstStyle/>
          <a:p>
            <a:pPr indent="0" algn="l">
              <a:buFont typeface="Arial" panose="020B0604020202020204" pitchFamily="34" charset="0"/>
              <a:buNone/>
            </a:pPr>
            <a:r>
              <a:rPr lang="en-US" dirty="0">
                <a:solidFill>
                  <a:schemeClr val="bg1"/>
                </a:solidFill>
                <a:sym typeface="+mn-ea"/>
              </a:rPr>
              <a:t> </a:t>
            </a:r>
            <a:r>
              <a:rPr lang="en-US" sz="2800" dirty="0">
                <a:sym typeface="+mn-ea"/>
              </a:rPr>
              <a:t>The Skene’s glands are subject to inflammation and infection of varying degrees of intensity, known by the term </a:t>
            </a:r>
            <a:r>
              <a:rPr lang="en-US" sz="2800" dirty="0" err="1">
                <a:sym typeface="+mn-ea"/>
              </a:rPr>
              <a:t>Skenitis</a:t>
            </a:r>
            <a:r>
              <a:rPr lang="en-US" sz="2800" dirty="0">
                <a:solidFill>
                  <a:schemeClr val="bg1"/>
                </a:solidFill>
                <a:sym typeface="+mn-ea"/>
              </a:rPr>
              <a:t>. </a:t>
            </a:r>
            <a:endParaRPr lang="en-US" dirty="0">
              <a:solidFill>
                <a:schemeClr val="bg1"/>
              </a:solidFill>
              <a:sym typeface="+mn-ea"/>
            </a:endParaRPr>
          </a:p>
        </p:txBody>
      </p:sp>
      <p:sp>
        <p:nvSpPr>
          <p:cNvPr id="7" name="TextBox 10"/>
          <p:cNvSpPr txBox="1"/>
          <p:nvPr/>
        </p:nvSpPr>
        <p:spPr>
          <a:xfrm>
            <a:off x="768350" y="2445385"/>
            <a:ext cx="9803130" cy="398780"/>
          </a:xfrm>
          <a:prstGeom prst="rect">
            <a:avLst/>
          </a:prstGeom>
          <a:noFill/>
        </p:spPr>
        <p:txBody>
          <a:bodyPr wrap="square" rtlCol="0">
            <a:spAutoFit/>
          </a:bodyPr>
          <a:lstStyle/>
          <a:p>
            <a:pPr indent="0" algn="ctr">
              <a:buFont typeface="Arial" panose="020B0604020202020204" pitchFamily="34" charset="0"/>
              <a:buNone/>
            </a:pPr>
            <a:r>
              <a:rPr lang="en-US" sz="2000" b="1" dirty="0">
                <a:sym typeface="+mn-ea"/>
              </a:rPr>
              <a:t>This may present with one or more of the following symptoms:</a:t>
            </a:r>
          </a:p>
        </p:txBody>
      </p:sp>
      <p:grpSp>
        <p:nvGrpSpPr>
          <p:cNvPr id="10" name="Group 9"/>
          <p:cNvGrpSpPr/>
          <p:nvPr/>
        </p:nvGrpSpPr>
        <p:grpSpPr>
          <a:xfrm>
            <a:off x="1424940" y="3156585"/>
            <a:ext cx="2543175" cy="2549525"/>
            <a:chOff x="1400" y="4971"/>
            <a:chExt cx="4005" cy="4015"/>
          </a:xfrm>
        </p:grpSpPr>
        <p:sp>
          <p:nvSpPr>
            <p:cNvPr id="46" name="TextBox 10"/>
            <p:cNvSpPr txBox="1"/>
            <p:nvPr/>
          </p:nvSpPr>
          <p:spPr>
            <a:xfrm>
              <a:off x="1558" y="5695"/>
              <a:ext cx="3689" cy="2567"/>
            </a:xfrm>
            <a:prstGeom prst="rect">
              <a:avLst/>
            </a:prstGeom>
            <a:noFill/>
          </p:spPr>
          <p:txBody>
            <a:bodyPr wrap="square" rtlCol="0">
              <a:spAutoFit/>
            </a:bodyPr>
            <a:lstStyle/>
            <a:p>
              <a:pPr indent="0" algn="l">
                <a:buFont typeface="Arial" panose="020B0604020202020204" pitchFamily="34" charset="0"/>
                <a:buNone/>
              </a:pPr>
              <a:r>
                <a:rPr lang="en-US" sz="2000">
                  <a:sym typeface="+mn-ea"/>
                </a:rPr>
                <a:t>A urinary infection that fails to be cured, or recurs after appropriate</a:t>
              </a:r>
            </a:p>
            <a:p>
              <a:pPr indent="0" algn="l">
                <a:buFont typeface="Arial" panose="020B0604020202020204" pitchFamily="34" charset="0"/>
                <a:buNone/>
              </a:pPr>
              <a:r>
                <a:rPr lang="en-US" sz="2000">
                  <a:sym typeface="+mn-ea"/>
                </a:rPr>
                <a:t>antibiotic therapy</a:t>
              </a:r>
            </a:p>
          </p:txBody>
        </p:sp>
        <p:sp>
          <p:nvSpPr>
            <p:cNvPr id="4"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3" name="Group 32"/>
          <p:cNvGrpSpPr/>
          <p:nvPr/>
        </p:nvGrpSpPr>
        <p:grpSpPr>
          <a:xfrm>
            <a:off x="4545965" y="3156585"/>
            <a:ext cx="2543175" cy="2549525"/>
            <a:chOff x="1400" y="4971"/>
            <a:chExt cx="4005" cy="4015"/>
          </a:xfrm>
        </p:grpSpPr>
        <p:sp>
          <p:nvSpPr>
            <p:cNvPr id="36" name="TextBox 10"/>
            <p:cNvSpPr txBox="1"/>
            <p:nvPr/>
          </p:nvSpPr>
          <p:spPr>
            <a:xfrm>
              <a:off x="1558" y="5801"/>
              <a:ext cx="3689" cy="2082"/>
            </a:xfrm>
            <a:prstGeom prst="rect">
              <a:avLst/>
            </a:prstGeom>
            <a:noFill/>
          </p:spPr>
          <p:txBody>
            <a:bodyPr wrap="square" rtlCol="0">
              <a:spAutoFit/>
            </a:bodyPr>
            <a:lstStyle/>
            <a:p>
              <a:pPr indent="0" algn="l">
                <a:buFont typeface="Arial" panose="020B0604020202020204" pitchFamily="34" charset="0"/>
                <a:buNone/>
              </a:pPr>
              <a:r>
                <a:rPr lang="en-US" sz="2000">
                  <a:sym typeface="+mn-ea"/>
                </a:rPr>
                <a:t>Pain at the urethral opening or at the urethral-vaginal septum</a:t>
              </a:r>
            </a:p>
          </p:txBody>
        </p:sp>
        <p:sp>
          <p:nvSpPr>
            <p:cNvPr id="37"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8" name="Group 37"/>
          <p:cNvGrpSpPr/>
          <p:nvPr/>
        </p:nvGrpSpPr>
        <p:grpSpPr>
          <a:xfrm>
            <a:off x="7666990" y="3156585"/>
            <a:ext cx="2543175" cy="2549525"/>
            <a:chOff x="1400" y="4971"/>
            <a:chExt cx="4005" cy="4015"/>
          </a:xfrm>
        </p:grpSpPr>
        <p:sp>
          <p:nvSpPr>
            <p:cNvPr id="39" name="TextBox 10"/>
            <p:cNvSpPr txBox="1"/>
            <p:nvPr/>
          </p:nvSpPr>
          <p:spPr>
            <a:xfrm>
              <a:off x="1558" y="5316"/>
              <a:ext cx="3689" cy="3052"/>
            </a:xfrm>
            <a:prstGeom prst="rect">
              <a:avLst/>
            </a:prstGeom>
            <a:noFill/>
          </p:spPr>
          <p:txBody>
            <a:bodyPr wrap="square" rtlCol="0">
              <a:spAutoFit/>
            </a:bodyPr>
            <a:lstStyle/>
            <a:p>
              <a:pPr indent="0" algn="l">
                <a:buFont typeface="Arial" panose="020B0604020202020204" pitchFamily="34" charset="0"/>
                <a:buNone/>
              </a:pPr>
              <a:r>
                <a:rPr lang="en-US" sz="2000">
                  <a:sym typeface="+mn-ea"/>
                </a:rPr>
                <a:t>Pronounced local tenderness with contact, e.g., with touch, tight pants,Pain during intercourse</a:t>
              </a:r>
            </a:p>
          </p:txBody>
        </p:sp>
        <p:sp>
          <p:nvSpPr>
            <p:cNvPr id="40"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74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4264926"/>
            <a:ext cx="4777152" cy="829945"/>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Vulval anatomy</a:t>
            </a: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943298" y="590382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556585" y="4413006"/>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200538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mond 8"/>
          <p:cNvSpPr/>
          <p:nvPr/>
        </p:nvSpPr>
        <p:spPr>
          <a:xfrm>
            <a:off x="-100702" y="2308013"/>
            <a:ext cx="723900" cy="723900"/>
          </a:xfrm>
          <a:prstGeom prst="diamond">
            <a:avLst/>
          </a:prstGeom>
          <a:solidFill>
            <a:schemeClr val="tx1"/>
          </a:solidFill>
          <a:ln w="381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그룹 3"/>
          <p:cNvGrpSpPr/>
          <p:nvPr/>
        </p:nvGrpSpPr>
        <p:grpSpPr>
          <a:xfrm>
            <a:off x="7528278" y="103936"/>
            <a:ext cx="3692525" cy="838016"/>
            <a:chOff x="8070434" y="1568876"/>
            <a:chExt cx="2925465" cy="838054"/>
          </a:xfrm>
        </p:grpSpPr>
        <p:sp>
          <p:nvSpPr>
            <p:cNvPr id="55"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8070434" y="1568876"/>
              <a:ext cx="2925465" cy="461686"/>
            </a:xfrm>
            <a:prstGeom prst="rect">
              <a:avLst/>
            </a:prstGeom>
            <a:noFill/>
          </p:spPr>
          <p:txBody>
            <a:bodyPr wrap="square" lIns="108000" rIns="108000" rtlCol="0" anchor="ctr">
              <a:spAutoFit/>
            </a:bodyPr>
            <a:lstStyle/>
            <a:p>
              <a:r>
                <a:rPr lang="en-US" altLang="ko-KR" sz="2400" b="1" dirty="0">
                  <a:solidFill>
                    <a:srgbClr val="1AC05C"/>
                  </a:solidFill>
                  <a:cs typeface="Arial" panose="020B0604020202020204" pitchFamily="34" charset="0"/>
                </a:rPr>
                <a:t>physical findings</a:t>
              </a:r>
            </a:p>
          </p:txBody>
        </p:sp>
      </p:grpSp>
      <p:sp>
        <p:nvSpPr>
          <p:cNvPr id="41" name="TextBox 57"/>
          <p:cNvSpPr txBox="1"/>
          <p:nvPr/>
        </p:nvSpPr>
        <p:spPr>
          <a:xfrm>
            <a:off x="6175375" y="638175"/>
            <a:ext cx="5891389" cy="3046988"/>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400" dirty="0">
                <a:sym typeface="+mn-ea"/>
              </a:rPr>
              <a:t>Tenderness at the urethral opening or at the urethral-vaginal septum</a:t>
            </a:r>
          </a:p>
          <a:p>
            <a:pPr marL="285750" indent="-285750" algn="l">
              <a:buFont typeface="Arial" panose="020B0604020202020204" pitchFamily="34" charset="0"/>
              <a:buChar char="•"/>
            </a:pPr>
            <a:endParaRPr lang="en-US" sz="2400" dirty="0">
              <a:sym typeface="+mn-ea"/>
            </a:endParaRPr>
          </a:p>
          <a:p>
            <a:pPr marL="285750" indent="-285750" algn="l">
              <a:buFont typeface="Arial" panose="020B0604020202020204" pitchFamily="34" charset="0"/>
              <a:buChar char="•"/>
            </a:pPr>
            <a:r>
              <a:rPr lang="en-US" sz="2400" dirty="0">
                <a:sym typeface="+mn-ea"/>
              </a:rPr>
              <a:t>A discharge of pus from the ducts of the Skene’s glands which can </a:t>
            </a:r>
            <a:r>
              <a:rPr lang="en-US" sz="2400" dirty="0" err="1">
                <a:sym typeface="+mn-ea"/>
              </a:rPr>
              <a:t>beexpressed</a:t>
            </a:r>
            <a:r>
              <a:rPr lang="en-US" sz="2400" dirty="0">
                <a:sym typeface="+mn-ea"/>
              </a:rPr>
              <a:t> by compressing the urethra</a:t>
            </a:r>
          </a:p>
          <a:p>
            <a:pPr marL="285750" indent="-285750" algn="l">
              <a:buFont typeface="Arial" panose="020B0604020202020204" pitchFamily="34" charset="0"/>
              <a:buChar char="•"/>
            </a:pPr>
            <a:endParaRPr lang="en-US" sz="2400" dirty="0">
              <a:sym typeface="+mn-ea"/>
            </a:endParaRPr>
          </a:p>
          <a:p>
            <a:pPr marL="285750" indent="-285750" algn="l">
              <a:buFont typeface="Arial" panose="020B0604020202020204" pitchFamily="34" charset="0"/>
              <a:buChar char="•"/>
            </a:pPr>
            <a:r>
              <a:rPr lang="en-US" sz="2400" dirty="0">
                <a:sym typeface="+mn-ea"/>
              </a:rPr>
              <a:t> A red and inflamed para-urethral mass</a:t>
            </a:r>
          </a:p>
        </p:txBody>
      </p:sp>
      <p:pic>
        <p:nvPicPr>
          <p:cNvPr id="68" name="Picture Placeholder 35" descr="C:\Users\hashe\Desktop\Aya 2.pngAya 2"/>
          <p:cNvPicPr>
            <a:picLocks noChangeAspect="1"/>
          </p:cNvPicPr>
          <p:nvPr/>
        </p:nvPicPr>
        <p:blipFill>
          <a:blip r:embed="rId3"/>
          <a:srcRect/>
          <a:stretch>
            <a:fillRect/>
          </a:stretch>
        </p:blipFill>
        <p:spPr>
          <a:xfrm>
            <a:off x="539116" y="2709661"/>
            <a:ext cx="5071745" cy="3815080"/>
          </a:xfrm>
          <a:prstGeom prst="rect">
            <a:avLst/>
          </a:prstGeom>
          <a:solidFill>
            <a:schemeClr val="bg1">
              <a:lumMod val="95000"/>
            </a:schemeClr>
          </a:solidFill>
          <a:ln w="50800">
            <a:solidFill>
              <a:srgbClr val="1AC05C"/>
            </a:solidFill>
          </a:ln>
        </p:spPr>
      </p:pic>
      <p:sp>
        <p:nvSpPr>
          <p:cNvPr id="70" name="TextBox 57"/>
          <p:cNvSpPr txBox="1"/>
          <p:nvPr/>
        </p:nvSpPr>
        <p:spPr>
          <a:xfrm>
            <a:off x="261248" y="406935"/>
            <a:ext cx="5891389" cy="1815882"/>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800" dirty="0">
                <a:sym typeface="+mn-ea"/>
              </a:rPr>
              <a:t>they are almost infected by Neisseria gonorrhoeae, chlamydia  </a:t>
            </a:r>
          </a:p>
          <a:p>
            <a:pPr marL="285750" indent="-285750" algn="l">
              <a:buFont typeface="Arial" panose="020B0604020202020204" pitchFamily="34" charset="0"/>
              <a:buChar char="•"/>
            </a:pPr>
            <a:r>
              <a:rPr lang="en-US" sz="2800" dirty="0">
                <a:sym typeface="+mn-ea"/>
              </a:rPr>
              <a:t> Cultures, particularly for gonorrhea, chlamydia should thus be obtained</a:t>
            </a:r>
            <a:r>
              <a:rPr lang="en-US" sz="2800" dirty="0">
                <a:solidFill>
                  <a:schemeClr val="bg1"/>
                </a:solidFill>
                <a:sym typeface="+mn-ea"/>
              </a:rPr>
              <a:t>. </a:t>
            </a:r>
          </a:p>
        </p:txBody>
      </p:sp>
      <p:grpSp>
        <p:nvGrpSpPr>
          <p:cNvPr id="73" name="그룹 3"/>
          <p:cNvGrpSpPr/>
          <p:nvPr/>
        </p:nvGrpSpPr>
        <p:grpSpPr>
          <a:xfrm>
            <a:off x="7802245" y="3947799"/>
            <a:ext cx="3692525" cy="868793"/>
            <a:chOff x="8070434" y="1538098"/>
            <a:chExt cx="2925465" cy="868832"/>
          </a:xfrm>
        </p:grpSpPr>
        <p:sp>
          <p:nvSpPr>
            <p:cNvPr id="74"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75" name="TextBox 55"/>
            <p:cNvSpPr txBox="1"/>
            <p:nvPr/>
          </p:nvSpPr>
          <p:spPr>
            <a:xfrm>
              <a:off x="8070434" y="1538098"/>
              <a:ext cx="2925465" cy="523244"/>
            </a:xfrm>
            <a:prstGeom prst="rect">
              <a:avLst/>
            </a:prstGeom>
            <a:noFill/>
          </p:spPr>
          <p:txBody>
            <a:bodyPr wrap="square" lIns="108000" rIns="108000" rtlCol="0" anchor="ctr">
              <a:spAutoFit/>
            </a:bodyPr>
            <a:lstStyle/>
            <a:p>
              <a:r>
                <a:rPr lang="en-US" altLang="ko-KR" sz="2800" b="1" dirty="0">
                  <a:solidFill>
                    <a:srgbClr val="1AC05C"/>
                  </a:solidFill>
                  <a:cs typeface="Arial" panose="020B0604020202020204" pitchFamily="34" charset="0"/>
                </a:rPr>
                <a:t>Treatment</a:t>
              </a:r>
              <a:endParaRPr lang="en-US" altLang="ko-KR" b="1" dirty="0">
                <a:solidFill>
                  <a:srgbClr val="1AC05C"/>
                </a:solidFill>
                <a:cs typeface="Arial" panose="020B0604020202020204" pitchFamily="34" charset="0"/>
              </a:endParaRPr>
            </a:p>
          </p:txBody>
        </p:sp>
      </p:grpSp>
      <p:sp>
        <p:nvSpPr>
          <p:cNvPr id="76" name="TextBox 57"/>
          <p:cNvSpPr txBox="1"/>
          <p:nvPr/>
        </p:nvSpPr>
        <p:spPr>
          <a:xfrm>
            <a:off x="5712462" y="4471020"/>
            <a:ext cx="6455902" cy="2308324"/>
          </a:xfrm>
          <a:prstGeom prst="rect">
            <a:avLst/>
          </a:prstGeom>
          <a:noFill/>
        </p:spPr>
        <p:txBody>
          <a:bodyPr wrap="square" lIns="108000" rIns="108000" rtlCol="0">
            <a:spAutoFit/>
          </a:bodyPr>
          <a:lstStyle/>
          <a:p>
            <a:pPr indent="0" algn="l">
              <a:buFont typeface="Arial" panose="020B0604020202020204" pitchFamily="34" charset="0"/>
              <a:buNone/>
            </a:pPr>
            <a:r>
              <a:rPr lang="en-US" sz="2400" dirty="0">
                <a:sym typeface="+mn-ea"/>
              </a:rPr>
              <a:t>Long course of a potent antibiotic .</a:t>
            </a:r>
          </a:p>
          <a:p>
            <a:pPr indent="0" algn="l">
              <a:buFont typeface="Arial" panose="020B0604020202020204" pitchFamily="34" charset="0"/>
              <a:buNone/>
            </a:pPr>
            <a:r>
              <a:rPr lang="en-US" sz="2400" dirty="0">
                <a:sym typeface="+mn-ea"/>
              </a:rPr>
              <a:t>4–6 week period of time is often required to achieve resolution. </a:t>
            </a:r>
          </a:p>
          <a:p>
            <a:pPr indent="0" algn="l">
              <a:buFont typeface="Arial" panose="020B0604020202020204" pitchFamily="34" charset="0"/>
              <a:buNone/>
            </a:pPr>
            <a:endParaRPr lang="en-US" sz="2400" dirty="0">
              <a:sym typeface="+mn-ea"/>
            </a:endParaRPr>
          </a:p>
          <a:p>
            <a:pPr marL="285750" indent="-285750" algn="l">
              <a:buFont typeface="Arial" panose="020B0604020202020204" pitchFamily="34" charset="0"/>
              <a:buChar char="•"/>
            </a:pPr>
            <a:r>
              <a:rPr lang="en-US" sz="2400" dirty="0">
                <a:sym typeface="+mn-ea"/>
              </a:rPr>
              <a:t>A surgical procedure will be required (drainage) if the </a:t>
            </a:r>
            <a:r>
              <a:rPr lang="en-US" sz="2400" dirty="0" err="1">
                <a:sym typeface="+mn-ea"/>
              </a:rPr>
              <a:t>Skenitis</a:t>
            </a:r>
            <a:r>
              <a:rPr lang="en-US" sz="2400" dirty="0">
                <a:sym typeface="+mn-ea"/>
              </a:rPr>
              <a:t> does not respond to antibiotics </a:t>
            </a:r>
            <a:r>
              <a:rPr lang="en-US" sz="2000" dirty="0">
                <a:solidFill>
                  <a:schemeClr val="bg1"/>
                </a:solidFill>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diamond(out)">
                                      <p:cBhvr>
                                        <p:cTn id="19" dur="2000"/>
                                        <p:tgtEl>
                                          <p:spTgt spid="6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0" grpId="0"/>
      <p:bldP spid="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54725" y="4073525"/>
            <a:ext cx="5796915" cy="1198880"/>
          </a:xfrm>
          <a:prstGeom prst="rect">
            <a:avLst/>
          </a:prstGeom>
          <a:solidFill>
            <a:schemeClr val="tx1"/>
          </a:solidFill>
        </p:spPr>
        <p:txBody>
          <a:bodyPr wrap="square" rtlCol="0" anchor="ctr">
            <a:spAutoFit/>
          </a:bodyPr>
          <a:lstStyle/>
          <a:p>
            <a:r>
              <a:rPr lang="en-US" sz="3600" b="1" dirty="0">
                <a:solidFill>
                  <a:schemeClr val="bg1"/>
                </a:solidFill>
                <a:latin typeface="+mj-lt"/>
                <a:cs typeface="Arial" panose="020B0604020202020204" pitchFamily="34" charset="0"/>
              </a:rPr>
              <a:t>Inclusion cysts of the vulva</a:t>
            </a: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8442787" y="486148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836795" y="4591685"/>
            <a:ext cx="720090" cy="680720"/>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9437070" y="519821"/>
            <a:ext cx="532626" cy="532626"/>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158510" y="565917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10228280" y="573825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8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3715" y="-139268"/>
            <a:ext cx="11573197" cy="724247"/>
          </a:xfrm>
        </p:spPr>
        <p:txBody>
          <a:bodyPr>
            <a:normAutofit/>
          </a:bodyPr>
          <a:lstStyle/>
          <a:p>
            <a:r>
              <a:rPr lang="en-US" sz="3200" b="1" dirty="0">
                <a:solidFill>
                  <a:schemeClr val="tx1"/>
                </a:solidFill>
              </a:rPr>
              <a:t>Inclusion cysts of the vulva</a:t>
            </a:r>
          </a:p>
        </p:txBody>
      </p:sp>
      <p:grpSp>
        <p:nvGrpSpPr>
          <p:cNvPr id="9" name="Group 8"/>
          <p:cNvGrpSpPr/>
          <p:nvPr/>
        </p:nvGrpSpPr>
        <p:grpSpPr>
          <a:xfrm>
            <a:off x="104140" y="1064906"/>
            <a:ext cx="11074400" cy="706755"/>
            <a:chOff x="525" y="5215"/>
            <a:chExt cx="16832" cy="1113"/>
          </a:xfrm>
        </p:grpSpPr>
        <p:sp>
          <p:nvSpPr>
            <p:cNvPr id="97" name="TextBox 10"/>
            <p:cNvSpPr txBox="1"/>
            <p:nvPr/>
          </p:nvSpPr>
          <p:spPr>
            <a:xfrm>
              <a:off x="1919" y="5215"/>
              <a:ext cx="15438" cy="1113"/>
            </a:xfrm>
            <a:prstGeom prst="rect">
              <a:avLst/>
            </a:prstGeom>
            <a:noFill/>
          </p:spPr>
          <p:txBody>
            <a:bodyPr wrap="square" rtlCol="0">
              <a:spAutoFit/>
            </a:bodyPr>
            <a:lstStyle/>
            <a:p>
              <a:pPr indent="0" algn="l">
                <a:buFont typeface="Arial" panose="020B0604020202020204" pitchFamily="34" charset="0"/>
                <a:buNone/>
              </a:pPr>
              <a:r>
                <a:rPr lang="en-US" sz="2000">
                  <a:sym typeface="+mn-ea"/>
                </a:rPr>
                <a:t>They are common, innocent, symptomless swellings at the introitus of the vulva, But may cause dyspareunia.</a:t>
              </a:r>
            </a:p>
          </p:txBody>
        </p:sp>
        <p:sp>
          <p:nvSpPr>
            <p:cNvPr id="99" name="Diamond 43"/>
            <p:cNvSpPr/>
            <p:nvPr/>
          </p:nvSpPr>
          <p:spPr>
            <a:xfrm>
              <a:off x="525" y="5233"/>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tx1"/>
                </a:solidFill>
              </a:endParaRPr>
            </a:p>
          </p:txBody>
        </p:sp>
      </p:grpSp>
      <p:grpSp>
        <p:nvGrpSpPr>
          <p:cNvPr id="42" name="Group 41"/>
          <p:cNvGrpSpPr/>
          <p:nvPr/>
        </p:nvGrpSpPr>
        <p:grpSpPr>
          <a:xfrm>
            <a:off x="104140" y="1919600"/>
            <a:ext cx="11188700" cy="706755"/>
            <a:chOff x="525" y="5215"/>
            <a:chExt cx="17620" cy="1113"/>
          </a:xfrm>
        </p:grpSpPr>
        <p:sp>
          <p:nvSpPr>
            <p:cNvPr id="43" name="TextBox 10"/>
            <p:cNvSpPr txBox="1"/>
            <p:nvPr/>
          </p:nvSpPr>
          <p:spPr>
            <a:xfrm>
              <a:off x="1919" y="5215"/>
              <a:ext cx="16226" cy="1113"/>
            </a:xfrm>
            <a:prstGeom prst="rect">
              <a:avLst/>
            </a:prstGeom>
            <a:noFill/>
          </p:spPr>
          <p:txBody>
            <a:bodyPr wrap="square" rtlCol="0">
              <a:spAutoFit/>
            </a:bodyPr>
            <a:lstStyle/>
            <a:p>
              <a:pPr indent="0" algn="l">
                <a:buFont typeface="Arial" panose="020B0604020202020204" pitchFamily="34" charset="0"/>
                <a:buNone/>
              </a:pPr>
              <a:r>
                <a:rPr lang="en-US" sz="2000" dirty="0">
                  <a:sym typeface="+mn-ea"/>
                </a:rPr>
                <a:t>It is a benign cyst that is lined by stratified (non-keratinizing) squamous </a:t>
              </a:r>
              <a:r>
                <a:rPr lang="en-US" sz="2000" dirty="0" err="1">
                  <a:sym typeface="+mn-ea"/>
                </a:rPr>
                <a:t>epithelium,contain</a:t>
              </a:r>
              <a:r>
                <a:rPr lang="en-US" sz="2000" dirty="0">
                  <a:sym typeface="+mn-ea"/>
                </a:rPr>
                <a:t> creamy, yellow debris.</a:t>
              </a:r>
            </a:p>
          </p:txBody>
        </p:sp>
        <p:sp>
          <p:nvSpPr>
            <p:cNvPr id="44" name="Diamond 43"/>
            <p:cNvSpPr/>
            <p:nvPr/>
          </p:nvSpPr>
          <p:spPr>
            <a:xfrm>
              <a:off x="525" y="521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tx1"/>
                </a:solidFill>
              </a:endParaRPr>
            </a:p>
          </p:txBody>
        </p:sp>
      </p:grpSp>
      <p:grpSp>
        <p:nvGrpSpPr>
          <p:cNvPr id="45" name="Group 44"/>
          <p:cNvGrpSpPr/>
          <p:nvPr/>
        </p:nvGrpSpPr>
        <p:grpSpPr>
          <a:xfrm>
            <a:off x="104140" y="2851150"/>
            <a:ext cx="8341360" cy="765175"/>
            <a:chOff x="525" y="5215"/>
            <a:chExt cx="13136" cy="1205"/>
          </a:xfrm>
        </p:grpSpPr>
        <p:sp>
          <p:nvSpPr>
            <p:cNvPr id="46" name="TextBox 10"/>
            <p:cNvSpPr txBox="1"/>
            <p:nvPr/>
          </p:nvSpPr>
          <p:spPr>
            <a:xfrm>
              <a:off x="1821" y="5307"/>
              <a:ext cx="11840" cy="1113"/>
            </a:xfrm>
            <a:prstGeom prst="rect">
              <a:avLst/>
            </a:prstGeom>
            <a:noFill/>
          </p:spPr>
          <p:txBody>
            <a:bodyPr wrap="square" rtlCol="0">
              <a:spAutoFit/>
            </a:bodyPr>
            <a:lstStyle/>
            <a:p>
              <a:pPr indent="0" algn="l">
                <a:buFont typeface="Arial" panose="020B0604020202020204" pitchFamily="34" charset="0"/>
                <a:buNone/>
              </a:pPr>
              <a:r>
                <a:rPr lang="en-US" sz="2000" dirty="0">
                  <a:sym typeface="+mn-ea"/>
                </a:rPr>
                <a:t>These cysts have a very thin skin covering and often, visible blood vessels can be seen coursing across the cyst.</a:t>
              </a:r>
            </a:p>
          </p:txBody>
        </p:sp>
        <p:sp>
          <p:nvSpPr>
            <p:cNvPr id="47" name="Diamond 46"/>
            <p:cNvSpPr/>
            <p:nvPr/>
          </p:nvSpPr>
          <p:spPr>
            <a:xfrm>
              <a:off x="525" y="521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tx1"/>
                </a:solidFill>
              </a:endParaRPr>
            </a:p>
          </p:txBody>
        </p:sp>
      </p:grpSp>
      <p:grpSp>
        <p:nvGrpSpPr>
          <p:cNvPr id="4" name="Group 3"/>
          <p:cNvGrpSpPr/>
          <p:nvPr/>
        </p:nvGrpSpPr>
        <p:grpSpPr>
          <a:xfrm>
            <a:off x="104140" y="3772394"/>
            <a:ext cx="7818755" cy="2707005"/>
            <a:chOff x="525" y="4819"/>
            <a:chExt cx="12313" cy="4263"/>
          </a:xfrm>
        </p:grpSpPr>
        <p:grpSp>
          <p:nvGrpSpPr>
            <p:cNvPr id="10" name="Group 39"/>
            <p:cNvGrpSpPr/>
            <p:nvPr/>
          </p:nvGrpSpPr>
          <p:grpSpPr>
            <a:xfrm>
              <a:off x="1821" y="4819"/>
              <a:ext cx="11017" cy="4263"/>
              <a:chOff x="973910" y="2552193"/>
              <a:chExt cx="2312194" cy="2707015"/>
            </a:xfrm>
          </p:grpSpPr>
          <p:sp>
            <p:nvSpPr>
              <p:cNvPr id="33" name="TextBox 10"/>
              <p:cNvSpPr txBox="1"/>
              <p:nvPr/>
            </p:nvSpPr>
            <p:spPr>
              <a:xfrm>
                <a:off x="987132" y="3012546"/>
                <a:ext cx="2298972" cy="2246662"/>
              </a:xfrm>
              <a:prstGeom prst="rect">
                <a:avLst/>
              </a:prstGeom>
              <a:noFill/>
            </p:spPr>
            <p:txBody>
              <a:bodyPr wrap="square" rtlCol="0">
                <a:spAutoFit/>
              </a:bodyPr>
              <a:lstStyle/>
              <a:p>
                <a:pPr indent="0" algn="l">
                  <a:buFont typeface="Arial" panose="020B0604020202020204" pitchFamily="34" charset="0"/>
                  <a:buNone/>
                </a:pPr>
                <a:r>
                  <a:rPr lang="en-US" sz="2000" dirty="0">
                    <a:sym typeface="+mn-ea"/>
                  </a:rPr>
                  <a:t>They are often a result of healing of an episiotomy or vulvar laceration following vaginal delivery but can occur spontaneously. </a:t>
                </a:r>
              </a:p>
              <a:p>
                <a:pPr indent="0" algn="l">
                  <a:buFont typeface="Arial" panose="020B0604020202020204" pitchFamily="34" charset="0"/>
                  <a:buNone/>
                </a:pPr>
                <a:endParaRPr lang="en-US" sz="2000" dirty="0">
                  <a:sym typeface="+mn-ea"/>
                </a:endParaRPr>
              </a:p>
              <a:p>
                <a:pPr indent="0" algn="l">
                  <a:buFont typeface="Arial" panose="020B0604020202020204" pitchFamily="34" charset="0"/>
                  <a:buNone/>
                </a:pPr>
                <a:r>
                  <a:rPr lang="en-US" sz="2000" dirty="0">
                    <a:sym typeface="+mn-ea"/>
                  </a:rPr>
                  <a:t>An epithelial gland just beneath the skin, which normally would drain its' secretions to the surface of the skin, becomes trapped beneath the skin. Secretions accumulate, forming a small cyst.</a:t>
                </a:r>
              </a:p>
            </p:txBody>
          </p:sp>
          <p:sp>
            <p:nvSpPr>
              <p:cNvPr id="36" name="TextBox 11"/>
              <p:cNvSpPr txBox="1"/>
              <p:nvPr/>
            </p:nvSpPr>
            <p:spPr>
              <a:xfrm>
                <a:off x="973910" y="2552193"/>
                <a:ext cx="1863663" cy="460353"/>
              </a:xfrm>
              <a:prstGeom prst="rect">
                <a:avLst/>
              </a:prstGeom>
              <a:noFill/>
            </p:spPr>
            <p:txBody>
              <a:bodyPr wrap="square" rtlCol="0">
                <a:spAutoFit/>
              </a:bodyPr>
              <a:lstStyle/>
              <a:p>
                <a:pPr algn="l"/>
                <a:r>
                  <a:rPr lang="en-US" sz="2400">
                    <a:sym typeface="+mn-ea"/>
                  </a:rPr>
                  <a:t>How do they occure </a:t>
                </a:r>
              </a:p>
            </p:txBody>
          </p:sp>
        </p:grpSp>
        <p:sp>
          <p:nvSpPr>
            <p:cNvPr id="37" name="Diamond 43"/>
            <p:cNvSpPr/>
            <p:nvPr/>
          </p:nvSpPr>
          <p:spPr>
            <a:xfrm>
              <a:off x="525" y="509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solidFill>
                  <a:schemeClr val="tx1"/>
                </a:solidFill>
              </a:endParaRPr>
            </a:p>
          </p:txBody>
        </p:sp>
      </p:grpSp>
      <p:pic>
        <p:nvPicPr>
          <p:cNvPr id="38" name="Picture 37" descr="C:\Users\hashe\Desktop\Aya 4.pngAya 4"/>
          <p:cNvPicPr>
            <a:picLocks noChangeAspect="1"/>
          </p:cNvPicPr>
          <p:nvPr/>
        </p:nvPicPr>
        <p:blipFill>
          <a:blip r:embed="rId2"/>
          <a:srcRect l="4489" r="6172"/>
          <a:stretch>
            <a:fillRect/>
          </a:stretch>
        </p:blipFill>
        <p:spPr>
          <a:xfrm>
            <a:off x="8584565" y="2773034"/>
            <a:ext cx="3235325" cy="3735070"/>
          </a:xfrm>
          <a:prstGeom prst="rect">
            <a:avLst/>
          </a:prstGeom>
          <a:ln w="44450">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descr="C:\Users\hashe\Desktop\Aya 3.pngAya 3"/>
          <p:cNvPicPr>
            <a:picLocks noGrp="1" noChangeAspect="1"/>
          </p:cNvPicPr>
          <p:nvPr>
            <p:ph type="pic" sz="quarter" idx="14"/>
          </p:nvPr>
        </p:nvPicPr>
        <p:blipFill>
          <a:blip r:embed="rId3"/>
          <a:srcRect/>
          <a:stretch>
            <a:fillRect/>
          </a:stretch>
        </p:blipFill>
        <p:spPr>
          <a:xfrm>
            <a:off x="90805" y="273685"/>
            <a:ext cx="6514465" cy="6310630"/>
          </a:xfrm>
          <a:prstGeom prst="flowChartDecision">
            <a:avLst/>
          </a:prstGeom>
          <a:ln>
            <a:solidFill>
              <a:srgbClr val="1AC05C"/>
            </a:solidFill>
          </a:ln>
        </p:spPr>
      </p:pic>
      <p:sp>
        <p:nvSpPr>
          <p:cNvPr id="4" name="Frame 3"/>
          <p:cNvSpPr/>
          <p:nvPr/>
        </p:nvSpPr>
        <p:spPr>
          <a:xfrm rot="2700000">
            <a:off x="59617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037879" y="1222491"/>
            <a:ext cx="4001876" cy="4366336"/>
            <a:chOff x="7658412" y="1119537"/>
            <a:chExt cx="3495242" cy="4366336"/>
          </a:xfrm>
        </p:grpSpPr>
        <p:sp>
          <p:nvSpPr>
            <p:cNvPr id="55" name="TextBox 54"/>
            <p:cNvSpPr txBox="1"/>
            <p:nvPr/>
          </p:nvSpPr>
          <p:spPr>
            <a:xfrm>
              <a:off x="8070434" y="2007998"/>
              <a:ext cx="3013748" cy="3477875"/>
            </a:xfrm>
            <a:prstGeom prst="rect">
              <a:avLst/>
            </a:prstGeom>
            <a:noFill/>
          </p:spPr>
          <p:txBody>
            <a:bodyPr wrap="square" lIns="108000" rIns="108000" rtlCol="0">
              <a:spAutoFit/>
            </a:bodyPr>
            <a:lstStyle/>
            <a:p>
              <a:pPr algn="l"/>
              <a:r>
                <a:rPr lang="en-US" sz="2000" dirty="0">
                  <a:sym typeface="+mn-ea"/>
                </a:rPr>
                <a:t>No treatment is necessary, but for a woman who finds the cyst annoying, it can be opened and drained. While it could re-form, it usually won't. Draining of this type of cyst might not be considered a good idea in some operational settings because the risk of infection at the incision site.</a:t>
              </a:r>
            </a:p>
            <a:p>
              <a:pPr algn="l"/>
              <a:endParaRPr lang="en-US" sz="2000" dirty="0">
                <a:sym typeface="+mn-ea"/>
              </a:endParaRPr>
            </a:p>
          </p:txBody>
        </p:sp>
        <p:sp>
          <p:nvSpPr>
            <p:cNvPr id="56" name="TextBox 55"/>
            <p:cNvSpPr txBox="1"/>
            <p:nvPr/>
          </p:nvSpPr>
          <p:spPr>
            <a:xfrm>
              <a:off x="7658412" y="1119537"/>
              <a:ext cx="3495242" cy="461665"/>
            </a:xfrm>
            <a:prstGeom prst="rect">
              <a:avLst/>
            </a:prstGeom>
            <a:noFill/>
          </p:spPr>
          <p:txBody>
            <a:bodyPr wrap="square" lIns="108000" rIns="108000" rtlCol="0" anchor="ctr">
              <a:spAutoFit/>
            </a:bodyPr>
            <a:lstStyle/>
            <a:p>
              <a:r>
                <a:rPr lang="en-US" altLang="ko-KR" sz="2400" b="1" dirty="0">
                  <a:solidFill>
                    <a:schemeClr val="tx2"/>
                  </a:solidFill>
                  <a:cs typeface="Arial" panose="020B0604020202020204" pitchFamily="34" charset="0"/>
                </a:rPr>
                <a:t>Inclusion cysts treatment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8" presetClass="entr" presetSubtype="3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amond(out)">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p:nvPr/>
        </p:nvSpPr>
        <p:spPr>
          <a:xfrm>
            <a:off x="2769576" y="580292"/>
            <a:ext cx="6638191" cy="5697416"/>
          </a:xfrm>
          <a:custGeom>
            <a:avLst/>
            <a:gdLst>
              <a:gd name="connsiteX0" fmla="*/ 0 w 6638191"/>
              <a:gd name="connsiteY0" fmla="*/ 0 h 5697416"/>
              <a:gd name="connsiteX1" fmla="*/ 6638191 w 6638191"/>
              <a:gd name="connsiteY1" fmla="*/ 0 h 5697416"/>
              <a:gd name="connsiteX2" fmla="*/ 6638191 w 6638191"/>
              <a:gd name="connsiteY2" fmla="*/ 1514220 h 5697416"/>
              <a:gd name="connsiteX3" fmla="*/ 6542930 w 6638191"/>
              <a:gd name="connsiteY3" fmla="*/ 1369955 h 5697416"/>
              <a:gd name="connsiteX4" fmla="*/ 6542930 w 6638191"/>
              <a:gd name="connsiteY4" fmla="*/ 95261 h 5697416"/>
              <a:gd name="connsiteX5" fmla="*/ 95261 w 6638191"/>
              <a:gd name="connsiteY5" fmla="*/ 95261 h 5697416"/>
              <a:gd name="connsiteX6" fmla="*/ 95261 w 6638191"/>
              <a:gd name="connsiteY6" fmla="*/ 5602155 h 5697416"/>
              <a:gd name="connsiteX7" fmla="*/ 6542930 w 6638191"/>
              <a:gd name="connsiteY7" fmla="*/ 5602155 h 5697416"/>
              <a:gd name="connsiteX8" fmla="*/ 6542930 w 6638191"/>
              <a:gd name="connsiteY8" fmla="*/ 3165458 h 5697416"/>
              <a:gd name="connsiteX9" fmla="*/ 6638191 w 6638191"/>
              <a:gd name="connsiteY9" fmla="*/ 3159428 h 5697416"/>
              <a:gd name="connsiteX10" fmla="*/ 6638191 w 6638191"/>
              <a:gd name="connsiteY10" fmla="*/ 5697416 h 5697416"/>
              <a:gd name="connsiteX11" fmla="*/ 0 w 6638191"/>
              <a:gd name="connsiteY11" fmla="*/ 5697416 h 56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8191" h="5697416">
                <a:moveTo>
                  <a:pt x="0" y="0"/>
                </a:moveTo>
                <a:lnTo>
                  <a:pt x="6638191" y="0"/>
                </a:lnTo>
                <a:lnTo>
                  <a:pt x="6638191" y="1514220"/>
                </a:lnTo>
                <a:lnTo>
                  <a:pt x="6542930" y="1369955"/>
                </a:lnTo>
                <a:lnTo>
                  <a:pt x="6542930" y="95261"/>
                </a:lnTo>
                <a:lnTo>
                  <a:pt x="95261" y="95261"/>
                </a:lnTo>
                <a:lnTo>
                  <a:pt x="95261" y="5602155"/>
                </a:lnTo>
                <a:lnTo>
                  <a:pt x="6542930" y="5602155"/>
                </a:lnTo>
                <a:lnTo>
                  <a:pt x="6542930" y="3165458"/>
                </a:lnTo>
                <a:lnTo>
                  <a:pt x="6638191" y="3159428"/>
                </a:lnTo>
                <a:lnTo>
                  <a:pt x="6638191" y="5697416"/>
                </a:lnTo>
                <a:lnTo>
                  <a:pt x="0" y="56974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solidFill>
                <a:schemeClr val="tx1"/>
              </a:solidFill>
            </a:endParaRPr>
          </a:p>
        </p:txBody>
      </p:sp>
      <p:sp>
        <p:nvSpPr>
          <p:cNvPr id="6" name="TextBox 5"/>
          <p:cNvSpPr txBox="1"/>
          <p:nvPr/>
        </p:nvSpPr>
        <p:spPr>
          <a:xfrm>
            <a:off x="3022847" y="2765376"/>
            <a:ext cx="4747895" cy="1015365"/>
          </a:xfrm>
          <a:prstGeom prst="rect">
            <a:avLst/>
          </a:prstGeom>
          <a:noFill/>
        </p:spPr>
        <p:txBody>
          <a:bodyPr wrap="square" rtlCol="0" anchor="ctr">
            <a:spAutoFit/>
          </a:bodyPr>
          <a:lstStyle/>
          <a:p>
            <a:pPr algn="r"/>
            <a:r>
              <a:rPr lang="en-US" altLang="ko-KR" sz="6000" dirty="0">
                <a:solidFill>
                  <a:schemeClr val="accent4"/>
                </a:solidFill>
                <a:cs typeface="Arial" panose="020B0604020202020204" pitchFamily="34" charset="0"/>
              </a:rPr>
              <a:t>THANK YOU</a:t>
            </a:r>
            <a:endParaRPr lang="ko-KR" altLang="en-US" sz="6000" dirty="0">
              <a:solidFill>
                <a:schemeClr val="accent4"/>
              </a:solidFill>
              <a:cs typeface="Arial" panose="020B0604020202020204" pitchFamily="34" charset="0"/>
            </a:endParaRPr>
          </a:p>
        </p:txBody>
      </p:sp>
      <p:sp>
        <p:nvSpPr>
          <p:cNvPr id="11" name="Diamond 10"/>
          <p:cNvSpPr/>
          <p:nvPr/>
        </p:nvSpPr>
        <p:spPr>
          <a:xfrm>
            <a:off x="10139516" y="173188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5522171" y="4289462"/>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a:off x="4169051" y="2046591"/>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3810616" y="5368574"/>
            <a:ext cx="432491" cy="432491"/>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7993705" y="3172607"/>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932947" y="759876"/>
            <a:ext cx="2620319" cy="525185"/>
            <a:chOff x="1612709" y="1258934"/>
            <a:chExt cx="2620319" cy="525185"/>
          </a:xfrm>
        </p:grpSpPr>
        <p:sp>
          <p:nvSpPr>
            <p:cNvPr id="17" name="Freeform: Shape 16"/>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8" name="Freeform: Shape 17"/>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9" name="Freeform: Shape 18"/>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0" name="Freeform: Shape 19"/>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1" name="Freeform: Shape 20"/>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2" name="Freeform: Shape 21"/>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3" name="Freeform: Shape 22"/>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4" name="Freeform: Shape 23"/>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25" name="Freeform: Shape 24"/>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6" name="Freeform: Shape 25"/>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7" name="Freeform: Shape 26"/>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8" name="Freeform: Shape 27"/>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9" name="Freeform: Shape 28"/>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0" name="Freeform: Shape 29"/>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1" name="Freeform: Shape 30"/>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32" name="Freeform: Shape 31"/>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3" name="Freeform: Shape 32"/>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4" name="Freeform: Shape 33"/>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5" name="Freeform: Shape 34"/>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6" name="Freeform: Shape 35"/>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7" name="Freeform: Shape 36"/>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38" name="Group 37"/>
          <p:cNvGrpSpPr/>
          <p:nvPr/>
        </p:nvGrpSpPr>
        <p:grpSpPr>
          <a:xfrm>
            <a:off x="6549127" y="4006238"/>
            <a:ext cx="2620319" cy="525185"/>
            <a:chOff x="1612709" y="1258934"/>
            <a:chExt cx="2620319" cy="525185"/>
          </a:xfrm>
        </p:grpSpPr>
        <p:sp>
          <p:nvSpPr>
            <p:cNvPr id="39" name="Freeform: Shape 38"/>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40" name="Freeform: Shape 39"/>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1" name="Freeform: Shape 40"/>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2" name="Freeform: Shape 41"/>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3" name="Freeform: Shape 42"/>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4" name="Freeform: Shape 43"/>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5" name="Freeform: Shape 44"/>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6" name="Freeform: Shape 45"/>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47" name="Freeform: Shape 46"/>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8" name="Freeform: Shape 47"/>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9" name="Freeform: Shape 48"/>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0" name="Freeform: Shape 49"/>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1" name="Freeform: Shape 50"/>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2" name="Freeform: Shape 51"/>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3" name="Freeform: Shape 52"/>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54" name="Freeform: Shape 53"/>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5" name="Freeform: Shape 54"/>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6" name="Freeform: Shape 55"/>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7" name="Freeform: Shape 56"/>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8" name="Freeform: Shape 57"/>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9" name="Freeform: Shape 58"/>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12000"/>
          </a:blip>
          <a:stretch>
            <a:fillRect/>
          </a:stretch>
        </p:blipFill>
        <p:spPr>
          <a:xfrm>
            <a:off x="3155950" y="226060"/>
            <a:ext cx="5536565" cy="6456680"/>
          </a:xfrm>
          <a:prstGeom prst="rect">
            <a:avLst/>
          </a:prstGeom>
          <a:ln>
            <a:solidFill>
              <a:srgbClr val="000000">
                <a:alpha val="0"/>
              </a:srgbClr>
            </a:solidFill>
          </a:ln>
          <a:effectLst>
            <a:glow>
              <a:schemeClr val="accent1">
                <a:alpha val="40000"/>
              </a:schemeClr>
            </a:glow>
          </a:effectLst>
        </p:spPr>
      </p:pic>
      <p:sp>
        <p:nvSpPr>
          <p:cNvPr id="2" name="Text Placeholder 1"/>
          <p:cNvSpPr>
            <a:spLocks noGrp="1"/>
          </p:cNvSpPr>
          <p:nvPr>
            <p:ph type="body" sz="quarter" idx="10"/>
          </p:nvPr>
        </p:nvSpPr>
        <p:spPr>
          <a:xfrm>
            <a:off x="61562" y="-28011"/>
            <a:ext cx="11573197" cy="724247"/>
          </a:xfrm>
        </p:spPr>
        <p:txBody>
          <a:bodyPr/>
          <a:lstStyle/>
          <a:p>
            <a:r>
              <a:rPr lang="en-US">
                <a:solidFill>
                  <a:schemeClr val="tx1"/>
                </a:solidFill>
              </a:rPr>
              <a:t>Vulvar anatomy </a:t>
            </a:r>
          </a:p>
        </p:txBody>
      </p:sp>
      <p:grpSp>
        <p:nvGrpSpPr>
          <p:cNvPr id="8" name="Group 7"/>
          <p:cNvGrpSpPr/>
          <p:nvPr/>
        </p:nvGrpSpPr>
        <p:grpSpPr>
          <a:xfrm>
            <a:off x="917575" y="761365"/>
            <a:ext cx="4770120" cy="645160"/>
            <a:chOff x="6799" y="1520"/>
            <a:chExt cx="7512" cy="1016"/>
          </a:xfrm>
        </p:grpSpPr>
        <p:cxnSp>
          <p:nvCxnSpPr>
            <p:cNvPr id="4" name="Straight Connector 3"/>
            <p:cNvCxnSpPr/>
            <p:nvPr/>
          </p:nvCxnSpPr>
          <p:spPr>
            <a:xfrm flipH="1" flipV="1">
              <a:off x="9022" y="1826"/>
              <a:ext cx="5289" cy="498"/>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5" name="Text Box 4"/>
            <p:cNvSpPr txBox="1"/>
            <p:nvPr/>
          </p:nvSpPr>
          <p:spPr>
            <a:xfrm>
              <a:off x="6799" y="1520"/>
              <a:ext cx="2539" cy="1016"/>
            </a:xfrm>
            <a:prstGeom prst="rect">
              <a:avLst/>
            </a:prstGeom>
            <a:noFill/>
          </p:spPr>
          <p:txBody>
            <a:bodyPr wrap="square" rtlCol="0">
              <a:spAutoFit/>
            </a:bodyPr>
            <a:lstStyle/>
            <a:p>
              <a:r>
                <a:rPr dirty="0">
                  <a:sym typeface="+mn-ea"/>
                </a:rPr>
                <a:t>Mons pubis</a:t>
              </a:r>
              <a:endParaRPr dirty="0"/>
            </a:p>
            <a:p>
              <a:endParaRPr lang="en-US" dirty="0"/>
            </a:p>
          </p:txBody>
        </p:sp>
      </p:grpSp>
      <p:sp>
        <p:nvSpPr>
          <p:cNvPr id="7" name="Freeform 6"/>
          <p:cNvSpPr/>
          <p:nvPr/>
        </p:nvSpPr>
        <p:spPr>
          <a:xfrm rot="10800000">
            <a:off x="4957445" y="844550"/>
            <a:ext cx="2286000" cy="1231900"/>
          </a:xfrm>
          <a:custGeom>
            <a:avLst/>
            <a:gdLst>
              <a:gd name="connsiteX0" fmla="*/ 1624 w 3424"/>
              <a:gd name="connsiteY0" fmla="*/ 657 h 1578"/>
              <a:gd name="connsiteX1" fmla="*/ 3124 w 3424"/>
              <a:gd name="connsiteY1" fmla="*/ 209 h 1578"/>
              <a:gd name="connsiteX2" fmla="*/ 3187 w 3424"/>
              <a:gd name="connsiteY2" fmla="*/ 1199 h 1578"/>
              <a:gd name="connsiteX3" fmla="*/ 1782 w 3424"/>
              <a:gd name="connsiteY3" fmla="*/ 1578 h 1578"/>
              <a:gd name="connsiteX4" fmla="*/ 514 w 3424"/>
              <a:gd name="connsiteY4" fmla="*/ 1287 h 1578"/>
              <a:gd name="connsiteX5" fmla="*/ 77 w 3424"/>
              <a:gd name="connsiteY5" fmla="*/ 980 h 1578"/>
              <a:gd name="connsiteX6" fmla="*/ 522 w 3424"/>
              <a:gd name="connsiteY6" fmla="*/ 34 h 1578"/>
              <a:gd name="connsiteX7" fmla="*/ 1624 w 3424"/>
              <a:gd name="connsiteY7" fmla="*/ 657 h 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5" h="1578">
                <a:moveTo>
                  <a:pt x="1624" y="657"/>
                </a:moveTo>
                <a:cubicBezTo>
                  <a:pt x="2311" y="657"/>
                  <a:pt x="2761" y="-97"/>
                  <a:pt x="3124" y="209"/>
                </a:cubicBezTo>
                <a:cubicBezTo>
                  <a:pt x="3487" y="515"/>
                  <a:pt x="3539" y="944"/>
                  <a:pt x="3187" y="1199"/>
                </a:cubicBezTo>
                <a:cubicBezTo>
                  <a:pt x="2835" y="1454"/>
                  <a:pt x="2292" y="1587"/>
                  <a:pt x="1782" y="1578"/>
                </a:cubicBezTo>
                <a:cubicBezTo>
                  <a:pt x="1272" y="1569"/>
                  <a:pt x="742" y="1350"/>
                  <a:pt x="514" y="1287"/>
                </a:cubicBezTo>
                <a:lnTo>
                  <a:pt x="77" y="980"/>
                </a:lnTo>
                <a:cubicBezTo>
                  <a:pt x="81" y="664"/>
                  <a:pt x="-277" y="243"/>
                  <a:pt x="522" y="34"/>
                </a:cubicBezTo>
                <a:cubicBezTo>
                  <a:pt x="1321" y="-175"/>
                  <a:pt x="937" y="657"/>
                  <a:pt x="1624" y="657"/>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800000">
            <a:off x="5612765" y="1694180"/>
            <a:ext cx="822325" cy="746125"/>
          </a:xfrm>
          <a:prstGeom prst="ellipse">
            <a:avLst/>
          </a:pr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495425" y="1406525"/>
            <a:ext cx="4385310" cy="697230"/>
            <a:chOff x="7709" y="1520"/>
            <a:chExt cx="6906" cy="1098"/>
          </a:xfrm>
        </p:grpSpPr>
        <p:cxnSp>
          <p:nvCxnSpPr>
            <p:cNvPr id="11" name="Straight Connector 10"/>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12" name="Text Box 11"/>
            <p:cNvSpPr txBox="1"/>
            <p:nvPr/>
          </p:nvSpPr>
          <p:spPr>
            <a:xfrm>
              <a:off x="7709" y="1520"/>
              <a:ext cx="1724" cy="580"/>
            </a:xfrm>
            <a:prstGeom prst="rect">
              <a:avLst/>
            </a:prstGeom>
            <a:noFill/>
          </p:spPr>
          <p:txBody>
            <a:bodyPr wrap="square" rtlCol="0">
              <a:spAutoFit/>
            </a:bodyPr>
            <a:lstStyle/>
            <a:p>
              <a:r>
                <a:rPr lang="en-US" dirty="0">
                  <a:sym typeface="+mn-ea"/>
                </a:rPr>
                <a:t>C</a:t>
              </a:r>
              <a:r>
                <a:rPr dirty="0">
                  <a:sym typeface="+mn-ea"/>
                </a:rPr>
                <a:t>litoris</a:t>
              </a:r>
              <a:endParaRPr lang="en-US" dirty="0">
                <a:sym typeface="+mn-ea"/>
              </a:endParaRPr>
            </a:p>
          </p:txBody>
        </p:sp>
      </p:grpSp>
      <p:sp>
        <p:nvSpPr>
          <p:cNvPr id="14" name="Freeform 13"/>
          <p:cNvSpPr/>
          <p:nvPr/>
        </p:nvSpPr>
        <p:spPr>
          <a:xfrm rot="10800000">
            <a:off x="4916964" y="1527049"/>
            <a:ext cx="953335" cy="2545155"/>
          </a:xfrm>
          <a:custGeom>
            <a:avLst/>
            <a:gdLst>
              <a:gd name="connsiteX0" fmla="*/ 894 w 1501"/>
              <a:gd name="connsiteY0" fmla="*/ 2043 h 4008"/>
              <a:gd name="connsiteX1" fmla="*/ 766 w 1501"/>
              <a:gd name="connsiteY1" fmla="*/ 1228 h 4008"/>
              <a:gd name="connsiteX2" fmla="*/ 510 w 1501"/>
              <a:gd name="connsiteY2" fmla="*/ 14 h 4008"/>
              <a:gd name="connsiteX3" fmla="*/ 1501 w 1501"/>
              <a:gd name="connsiteY3" fmla="*/ 2476 h 4008"/>
              <a:gd name="connsiteX4" fmla="*/ 79 w 1501"/>
              <a:gd name="connsiteY4" fmla="*/ 3993 h 4008"/>
              <a:gd name="connsiteX5" fmla="*/ 287 w 1501"/>
              <a:gd name="connsiteY5" fmla="*/ 2954 h 4008"/>
              <a:gd name="connsiteX6" fmla="*/ 894 w 1501"/>
              <a:gd name="connsiteY6" fmla="*/ 2043 h 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 h="4008">
                <a:moveTo>
                  <a:pt x="894" y="2043"/>
                </a:moveTo>
                <a:cubicBezTo>
                  <a:pt x="850" y="1645"/>
                  <a:pt x="708" y="1577"/>
                  <a:pt x="766" y="1228"/>
                </a:cubicBezTo>
                <a:cubicBezTo>
                  <a:pt x="825" y="879"/>
                  <a:pt x="321" y="-133"/>
                  <a:pt x="510" y="14"/>
                </a:cubicBezTo>
                <a:cubicBezTo>
                  <a:pt x="990" y="14"/>
                  <a:pt x="1501" y="1643"/>
                  <a:pt x="1501" y="2476"/>
                </a:cubicBezTo>
                <a:cubicBezTo>
                  <a:pt x="1501" y="3308"/>
                  <a:pt x="559" y="3993"/>
                  <a:pt x="79" y="3993"/>
                </a:cubicBezTo>
                <a:cubicBezTo>
                  <a:pt x="-189" y="4134"/>
                  <a:pt x="310" y="3216"/>
                  <a:pt x="287" y="2954"/>
                </a:cubicBezTo>
                <a:cubicBezTo>
                  <a:pt x="265" y="2692"/>
                  <a:pt x="814" y="2331"/>
                  <a:pt x="894" y="2043"/>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3335" y="1735455"/>
            <a:ext cx="5092065" cy="704850"/>
            <a:chOff x="6596" y="1508"/>
            <a:chExt cx="8019" cy="1110"/>
          </a:xfrm>
        </p:grpSpPr>
        <p:cxnSp>
          <p:nvCxnSpPr>
            <p:cNvPr id="16" name="Straight Connector 15"/>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17" name="Text Box 16"/>
            <p:cNvSpPr txBox="1"/>
            <p:nvPr/>
          </p:nvSpPr>
          <p:spPr>
            <a:xfrm>
              <a:off x="6596" y="1508"/>
              <a:ext cx="2426" cy="580"/>
            </a:xfrm>
            <a:prstGeom prst="rect">
              <a:avLst/>
            </a:prstGeom>
            <a:noFill/>
          </p:spPr>
          <p:txBody>
            <a:bodyPr wrap="square" rtlCol="0">
              <a:spAutoFit/>
            </a:bodyPr>
            <a:lstStyle/>
            <a:p>
              <a:r>
                <a:rPr lang="en-US" dirty="0">
                  <a:sym typeface="+mn-ea"/>
                </a:rPr>
                <a:t>L</a:t>
              </a:r>
              <a:r>
                <a:rPr dirty="0">
                  <a:sym typeface="+mn-ea"/>
                </a:rPr>
                <a:t>abia majora</a:t>
              </a:r>
              <a:endParaRPr lang="en-US" dirty="0">
                <a:sym typeface="+mn-ea"/>
              </a:endParaRPr>
            </a:p>
          </p:txBody>
        </p:sp>
      </p:grpSp>
      <p:sp>
        <p:nvSpPr>
          <p:cNvPr id="20" name="Freeform 19"/>
          <p:cNvSpPr/>
          <p:nvPr/>
        </p:nvSpPr>
        <p:spPr>
          <a:xfrm rot="10800000">
            <a:off x="5362575" y="2339340"/>
            <a:ext cx="603885" cy="1539240"/>
          </a:xfrm>
          <a:custGeom>
            <a:avLst/>
            <a:gdLst>
              <a:gd name="connsiteX0" fmla="*/ 300 w 951"/>
              <a:gd name="connsiteY0" fmla="*/ 1577 h 2428"/>
              <a:gd name="connsiteX1" fmla="*/ 425 w 951"/>
              <a:gd name="connsiteY1" fmla="*/ 818 h 2428"/>
              <a:gd name="connsiteX2" fmla="*/ 327 w 951"/>
              <a:gd name="connsiteY2" fmla="*/ 17 h 2428"/>
              <a:gd name="connsiteX3" fmla="*/ 951 w 951"/>
              <a:gd name="connsiteY3" fmla="*/ 1567 h 2428"/>
              <a:gd name="connsiteX4" fmla="*/ 123 w 951"/>
              <a:gd name="connsiteY4" fmla="*/ 2429 h 2428"/>
              <a:gd name="connsiteX5" fmla="*/ 300 w 951"/>
              <a:gd name="connsiteY5" fmla="*/ 1577 h 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 h="2429">
                <a:moveTo>
                  <a:pt x="300" y="1577"/>
                </a:moveTo>
                <a:cubicBezTo>
                  <a:pt x="350" y="1309"/>
                  <a:pt x="338" y="1035"/>
                  <a:pt x="425" y="818"/>
                </a:cubicBezTo>
                <a:cubicBezTo>
                  <a:pt x="512" y="601"/>
                  <a:pt x="-69" y="202"/>
                  <a:pt x="327" y="17"/>
                </a:cubicBezTo>
                <a:cubicBezTo>
                  <a:pt x="723" y="-168"/>
                  <a:pt x="951" y="1242"/>
                  <a:pt x="951" y="1567"/>
                </a:cubicBezTo>
                <a:cubicBezTo>
                  <a:pt x="951" y="1891"/>
                  <a:pt x="473" y="2340"/>
                  <a:pt x="123" y="2429"/>
                </a:cubicBezTo>
                <a:cubicBezTo>
                  <a:pt x="-235" y="2429"/>
                  <a:pt x="300" y="1901"/>
                  <a:pt x="300" y="1577"/>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45135" y="2449830"/>
            <a:ext cx="5092065" cy="704850"/>
            <a:chOff x="6596" y="1508"/>
            <a:chExt cx="8019" cy="1110"/>
          </a:xfrm>
        </p:grpSpPr>
        <p:cxnSp>
          <p:nvCxnSpPr>
            <p:cNvPr id="22" name="Straight Connector 21"/>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23" name="Text Box 22"/>
            <p:cNvSpPr txBox="1"/>
            <p:nvPr/>
          </p:nvSpPr>
          <p:spPr>
            <a:xfrm>
              <a:off x="6596" y="1508"/>
              <a:ext cx="2426" cy="580"/>
            </a:xfrm>
            <a:prstGeom prst="rect">
              <a:avLst/>
            </a:prstGeom>
            <a:noFill/>
          </p:spPr>
          <p:txBody>
            <a:bodyPr wrap="square" rtlCol="0">
              <a:spAutoFit/>
            </a:bodyPr>
            <a:lstStyle/>
            <a:p>
              <a:r>
                <a:rPr lang="en-US" dirty="0">
                  <a:sym typeface="+mn-ea"/>
                </a:rPr>
                <a:t>L</a:t>
              </a:r>
              <a:r>
                <a:rPr dirty="0">
                  <a:sym typeface="+mn-ea"/>
                </a:rPr>
                <a:t>abia </a:t>
              </a:r>
              <a:r>
                <a:rPr lang="en-US" dirty="0">
                  <a:sym typeface="+mn-ea"/>
                </a:rPr>
                <a:t>minora</a:t>
              </a:r>
            </a:p>
          </p:txBody>
        </p:sp>
      </p:grpSp>
      <p:sp>
        <p:nvSpPr>
          <p:cNvPr id="24" name="Rounded Rectangle 23"/>
          <p:cNvSpPr/>
          <p:nvPr/>
        </p:nvSpPr>
        <p:spPr>
          <a:xfrm rot="10800000">
            <a:off x="5880735" y="2675890"/>
            <a:ext cx="215900" cy="124460"/>
          </a:xfrm>
          <a:prstGeom prst="roundRect">
            <a:avLst/>
          </a:prstGeom>
          <a:noFill/>
          <a:ln w="190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flipH="1">
            <a:off x="6096635" y="809625"/>
            <a:ext cx="5032802" cy="1866265"/>
            <a:chOff x="7114" y="-321"/>
            <a:chExt cx="7501" cy="2939"/>
          </a:xfrm>
        </p:grpSpPr>
        <p:cxnSp>
          <p:nvCxnSpPr>
            <p:cNvPr id="26" name="Straight Connector 25"/>
            <p:cNvCxnSpPr/>
            <p:nvPr/>
          </p:nvCxnSpPr>
          <p:spPr>
            <a:xfrm flipH="1" flipV="1">
              <a:off x="10524" y="144"/>
              <a:ext cx="4091" cy="2474"/>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27" name="Text Box 26"/>
            <p:cNvSpPr txBox="1"/>
            <p:nvPr/>
          </p:nvSpPr>
          <p:spPr>
            <a:xfrm>
              <a:off x="7114" y="-321"/>
              <a:ext cx="3010" cy="1452"/>
            </a:xfrm>
            <a:prstGeom prst="rect">
              <a:avLst/>
            </a:prstGeom>
            <a:noFill/>
          </p:spPr>
          <p:txBody>
            <a:bodyPr wrap="square" rtlCol="0">
              <a:spAutoFit/>
            </a:bodyPr>
            <a:lstStyle/>
            <a:p>
              <a:r>
                <a:rPr dirty="0">
                  <a:sym typeface="+mn-ea"/>
                </a:rPr>
                <a:t>Openings of paraurethral</a:t>
              </a:r>
            </a:p>
            <a:p>
              <a:r>
                <a:rPr dirty="0">
                  <a:sym typeface="+mn-ea"/>
                </a:rPr>
                <a:t>(Skene’s) ducts</a:t>
              </a:r>
            </a:p>
          </p:txBody>
        </p:sp>
      </p:grpSp>
      <p:sp>
        <p:nvSpPr>
          <p:cNvPr id="28" name="Oval 27"/>
          <p:cNvSpPr/>
          <p:nvPr/>
        </p:nvSpPr>
        <p:spPr>
          <a:xfrm rot="10800000">
            <a:off x="6151880" y="3446780"/>
            <a:ext cx="215900" cy="183515"/>
          </a:xfrm>
          <a:prstGeom prst="ellipse">
            <a:avLst/>
          </a:pr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0800000">
            <a:off x="5584825" y="3446780"/>
            <a:ext cx="215900" cy="183515"/>
          </a:xfrm>
          <a:prstGeom prst="ellipse">
            <a:avLst/>
          </a:pr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flipH="1">
            <a:off x="6367780" y="2223770"/>
            <a:ext cx="5073731" cy="1297305"/>
            <a:chOff x="7053" y="501"/>
            <a:chExt cx="7562" cy="2043"/>
          </a:xfrm>
        </p:grpSpPr>
        <p:cxnSp>
          <p:nvCxnSpPr>
            <p:cNvPr id="31" name="Straight Connector 30"/>
            <p:cNvCxnSpPr/>
            <p:nvPr/>
          </p:nvCxnSpPr>
          <p:spPr>
            <a:xfrm flipH="1" flipV="1">
              <a:off x="10835" y="1104"/>
              <a:ext cx="3780" cy="1440"/>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32" name="Text Box 31"/>
            <p:cNvSpPr txBox="1"/>
            <p:nvPr/>
          </p:nvSpPr>
          <p:spPr>
            <a:xfrm>
              <a:off x="7053" y="501"/>
              <a:ext cx="3474" cy="1452"/>
            </a:xfrm>
            <a:prstGeom prst="rect">
              <a:avLst/>
            </a:prstGeom>
            <a:noFill/>
          </p:spPr>
          <p:txBody>
            <a:bodyPr wrap="square" rtlCol="0">
              <a:spAutoFit/>
            </a:bodyPr>
            <a:lstStyle/>
            <a:p>
              <a:r>
                <a:rPr dirty="0">
                  <a:sym typeface="+mn-ea"/>
                </a:rPr>
                <a:t>Opening of greater</a:t>
              </a:r>
            </a:p>
            <a:p>
              <a:r>
                <a:rPr dirty="0">
                  <a:sym typeface="+mn-ea"/>
                </a:rPr>
                <a:t>vestibular (Bartholin’s) gland</a:t>
              </a:r>
            </a:p>
          </p:txBody>
        </p:sp>
      </p:grpSp>
      <p:sp>
        <p:nvSpPr>
          <p:cNvPr id="33" name="Freeform 32"/>
          <p:cNvSpPr/>
          <p:nvPr/>
        </p:nvSpPr>
        <p:spPr>
          <a:xfrm rot="10800000">
            <a:off x="5658882" y="3476650"/>
            <a:ext cx="595630" cy="360680"/>
          </a:xfrm>
          <a:custGeom>
            <a:avLst/>
            <a:gdLst>
              <a:gd name="connsiteX0" fmla="*/ 77 w 938"/>
              <a:gd name="connsiteY0" fmla="*/ 186 h 568"/>
              <a:gd name="connsiteX1" fmla="*/ 224 w 938"/>
              <a:gd name="connsiteY1" fmla="*/ 0 h 568"/>
              <a:gd name="connsiteX2" fmla="*/ 660 w 938"/>
              <a:gd name="connsiteY2" fmla="*/ 0 h 568"/>
              <a:gd name="connsiteX3" fmla="*/ 846 w 938"/>
              <a:gd name="connsiteY3" fmla="*/ 158 h 568"/>
              <a:gd name="connsiteX4" fmla="*/ 938 w 938"/>
              <a:gd name="connsiteY4" fmla="*/ 377 h 568"/>
              <a:gd name="connsiteX5" fmla="*/ 742 w 938"/>
              <a:gd name="connsiteY5" fmla="*/ 540 h 568"/>
              <a:gd name="connsiteX6" fmla="*/ 431 w 938"/>
              <a:gd name="connsiteY6" fmla="*/ 360 h 568"/>
              <a:gd name="connsiteX7" fmla="*/ 158 w 938"/>
              <a:gd name="connsiteY7" fmla="*/ 568 h 568"/>
              <a:gd name="connsiteX8" fmla="*/ 0 w 938"/>
              <a:gd name="connsiteY8" fmla="*/ 437 h 568"/>
              <a:gd name="connsiteX9" fmla="*/ 77 w 938"/>
              <a:gd name="connsiteY9" fmla="*/ 186 h 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 h="568">
                <a:moveTo>
                  <a:pt x="77" y="186"/>
                </a:moveTo>
                <a:cubicBezTo>
                  <a:pt x="77" y="129"/>
                  <a:pt x="167" y="0"/>
                  <a:pt x="224" y="0"/>
                </a:cubicBezTo>
                <a:lnTo>
                  <a:pt x="660" y="0"/>
                </a:lnTo>
                <a:cubicBezTo>
                  <a:pt x="717" y="0"/>
                  <a:pt x="846" y="101"/>
                  <a:pt x="846" y="158"/>
                </a:cubicBezTo>
                <a:lnTo>
                  <a:pt x="938" y="377"/>
                </a:lnTo>
                <a:cubicBezTo>
                  <a:pt x="938" y="434"/>
                  <a:pt x="799" y="540"/>
                  <a:pt x="742" y="540"/>
                </a:cubicBezTo>
                <a:cubicBezTo>
                  <a:pt x="685" y="500"/>
                  <a:pt x="548" y="354"/>
                  <a:pt x="431" y="360"/>
                </a:cubicBezTo>
                <a:cubicBezTo>
                  <a:pt x="314" y="366"/>
                  <a:pt x="206" y="523"/>
                  <a:pt x="158" y="568"/>
                </a:cubicBezTo>
                <a:cubicBezTo>
                  <a:pt x="101" y="568"/>
                  <a:pt x="0" y="494"/>
                  <a:pt x="0" y="437"/>
                </a:cubicBezTo>
                <a:lnTo>
                  <a:pt x="77" y="186"/>
                </a:lnTo>
                <a:close/>
              </a:path>
            </a:pathLst>
          </a:cu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flipH="1">
            <a:off x="6205863" y="3544570"/>
            <a:ext cx="5154916" cy="368300"/>
            <a:chOff x="7391" y="533"/>
            <a:chExt cx="7683" cy="580"/>
          </a:xfrm>
        </p:grpSpPr>
        <p:cxnSp>
          <p:nvCxnSpPr>
            <p:cNvPr id="35" name="Straight Connector 34"/>
            <p:cNvCxnSpPr>
              <a:stCxn id="33" idx="0"/>
              <a:endCxn id="36" idx="3"/>
            </p:cNvCxnSpPr>
            <p:nvPr/>
          </p:nvCxnSpPr>
          <p:spPr>
            <a:xfrm flipH="1">
              <a:off x="10624" y="808"/>
              <a:ext cx="4450" cy="15"/>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36" name="Text Box 35"/>
            <p:cNvSpPr txBox="1"/>
            <p:nvPr/>
          </p:nvSpPr>
          <p:spPr>
            <a:xfrm>
              <a:off x="7391" y="533"/>
              <a:ext cx="3233" cy="580"/>
            </a:xfrm>
            <a:prstGeom prst="rect">
              <a:avLst/>
            </a:prstGeom>
            <a:noFill/>
          </p:spPr>
          <p:txBody>
            <a:bodyPr wrap="square" rtlCol="0">
              <a:spAutoFit/>
            </a:bodyPr>
            <a:lstStyle/>
            <a:p>
              <a:r>
                <a:rPr dirty="0">
                  <a:sym typeface="+mn-ea"/>
                </a:rPr>
                <a:t>Hymenal caruncle</a:t>
              </a:r>
            </a:p>
          </p:txBody>
        </p:sp>
      </p:grpSp>
      <p:sp>
        <p:nvSpPr>
          <p:cNvPr id="40" name="Freeform 39"/>
          <p:cNvSpPr/>
          <p:nvPr/>
        </p:nvSpPr>
        <p:spPr>
          <a:xfrm rot="13260000">
            <a:off x="4726453" y="1292144"/>
            <a:ext cx="2635250" cy="3031490"/>
          </a:xfrm>
          <a:custGeom>
            <a:avLst/>
            <a:gdLst>
              <a:gd name="connsiteX0" fmla="*/ 0 w 4150"/>
              <a:gd name="connsiteY0" fmla="*/ 0 h 4774"/>
              <a:gd name="connsiteX1" fmla="*/ 3730 w 4150"/>
              <a:gd name="connsiteY1" fmla="*/ 710 h 4774"/>
              <a:gd name="connsiteX2" fmla="*/ 4150 w 4150"/>
              <a:gd name="connsiteY2" fmla="*/ 4774 h 4774"/>
              <a:gd name="connsiteX3" fmla="*/ 425 w 4150"/>
              <a:gd name="connsiteY3" fmla="*/ 3832 h 4774"/>
              <a:gd name="connsiteX4" fmla="*/ 0 w 4150"/>
              <a:gd name="connsiteY4" fmla="*/ 0 h 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 h="4774">
                <a:moveTo>
                  <a:pt x="0" y="0"/>
                </a:moveTo>
                <a:lnTo>
                  <a:pt x="3730" y="710"/>
                </a:lnTo>
                <a:lnTo>
                  <a:pt x="4150" y="4774"/>
                </a:lnTo>
                <a:lnTo>
                  <a:pt x="425" y="3832"/>
                </a:lnTo>
                <a:lnTo>
                  <a:pt x="0" y="0"/>
                </a:ln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flipH="1">
            <a:off x="445134" y="2800350"/>
            <a:ext cx="2947593" cy="369332"/>
          </a:xfrm>
          <a:prstGeom prst="rect">
            <a:avLst/>
          </a:prstGeom>
          <a:noFill/>
        </p:spPr>
        <p:txBody>
          <a:bodyPr wrap="square" rtlCol="0">
            <a:spAutoFit/>
          </a:bodyPr>
          <a:lstStyle/>
          <a:p>
            <a:r>
              <a:rPr dirty="0">
                <a:sym typeface="+mn-ea"/>
              </a:rPr>
              <a:t>Perineum</a:t>
            </a:r>
          </a:p>
        </p:txBody>
      </p:sp>
      <p:sp>
        <p:nvSpPr>
          <p:cNvPr id="44" name="Freeform 43"/>
          <p:cNvSpPr/>
          <p:nvPr/>
        </p:nvSpPr>
        <p:spPr>
          <a:xfrm rot="10800000">
            <a:off x="5415278" y="2301328"/>
            <a:ext cx="1196340" cy="1706880"/>
          </a:xfrm>
          <a:custGeom>
            <a:avLst/>
            <a:gdLst>
              <a:gd name="connsiteX0" fmla="*/ 0 w 1884"/>
              <a:gd name="connsiteY0" fmla="*/ 1392 h 2688"/>
              <a:gd name="connsiteX1" fmla="*/ 936 w 1884"/>
              <a:gd name="connsiteY1" fmla="*/ 0 h 2688"/>
              <a:gd name="connsiteX2" fmla="*/ 1884 w 1884"/>
              <a:gd name="connsiteY2" fmla="*/ 1392 h 2688"/>
              <a:gd name="connsiteX3" fmla="*/ 960 w 1884"/>
              <a:gd name="connsiteY3" fmla="*/ 2688 h 2688"/>
              <a:gd name="connsiteX4" fmla="*/ 0 w 1884"/>
              <a:gd name="connsiteY4" fmla="*/ 1392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2688">
                <a:moveTo>
                  <a:pt x="0" y="1392"/>
                </a:moveTo>
                <a:cubicBezTo>
                  <a:pt x="0" y="689"/>
                  <a:pt x="370" y="0"/>
                  <a:pt x="936" y="0"/>
                </a:cubicBezTo>
                <a:cubicBezTo>
                  <a:pt x="1502" y="0"/>
                  <a:pt x="1884" y="689"/>
                  <a:pt x="1884" y="1392"/>
                </a:cubicBezTo>
                <a:cubicBezTo>
                  <a:pt x="1884" y="2094"/>
                  <a:pt x="1404" y="2580"/>
                  <a:pt x="960" y="2688"/>
                </a:cubicBezTo>
                <a:cubicBezTo>
                  <a:pt x="444" y="2556"/>
                  <a:pt x="0" y="2094"/>
                  <a:pt x="0" y="1392"/>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3260000">
            <a:off x="1336675" y="3032125"/>
            <a:ext cx="384175" cy="395605"/>
          </a:xfrm>
          <a:custGeom>
            <a:avLst/>
            <a:gdLst>
              <a:gd name="connsiteX0" fmla="*/ 0 w 4150"/>
              <a:gd name="connsiteY0" fmla="*/ 0 h 4774"/>
              <a:gd name="connsiteX1" fmla="*/ 3730 w 4150"/>
              <a:gd name="connsiteY1" fmla="*/ 710 h 4774"/>
              <a:gd name="connsiteX2" fmla="*/ 4150 w 4150"/>
              <a:gd name="connsiteY2" fmla="*/ 4774 h 4774"/>
              <a:gd name="connsiteX3" fmla="*/ 425 w 4150"/>
              <a:gd name="connsiteY3" fmla="*/ 3832 h 4774"/>
              <a:gd name="connsiteX4" fmla="*/ 0 w 4150"/>
              <a:gd name="connsiteY4" fmla="*/ 0 h 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 h="4774">
                <a:moveTo>
                  <a:pt x="0" y="0"/>
                </a:moveTo>
                <a:lnTo>
                  <a:pt x="3730" y="710"/>
                </a:lnTo>
                <a:lnTo>
                  <a:pt x="4150" y="4774"/>
                </a:lnTo>
                <a:lnTo>
                  <a:pt x="425" y="3832"/>
                </a:lnTo>
                <a:lnTo>
                  <a:pt x="0" y="0"/>
                </a:ln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10800000" flipH="1">
            <a:off x="10024110" y="4225290"/>
            <a:ext cx="282575" cy="403860"/>
          </a:xfrm>
          <a:custGeom>
            <a:avLst/>
            <a:gdLst>
              <a:gd name="connsiteX0" fmla="*/ 0 w 1884"/>
              <a:gd name="connsiteY0" fmla="*/ 1392 h 2688"/>
              <a:gd name="connsiteX1" fmla="*/ 936 w 1884"/>
              <a:gd name="connsiteY1" fmla="*/ 0 h 2688"/>
              <a:gd name="connsiteX2" fmla="*/ 1884 w 1884"/>
              <a:gd name="connsiteY2" fmla="*/ 1392 h 2688"/>
              <a:gd name="connsiteX3" fmla="*/ 960 w 1884"/>
              <a:gd name="connsiteY3" fmla="*/ 2688 h 2688"/>
              <a:gd name="connsiteX4" fmla="*/ 0 w 1884"/>
              <a:gd name="connsiteY4" fmla="*/ 1392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2688">
                <a:moveTo>
                  <a:pt x="0" y="1392"/>
                </a:moveTo>
                <a:cubicBezTo>
                  <a:pt x="0" y="689"/>
                  <a:pt x="370" y="0"/>
                  <a:pt x="936" y="0"/>
                </a:cubicBezTo>
                <a:cubicBezTo>
                  <a:pt x="1502" y="0"/>
                  <a:pt x="1884" y="689"/>
                  <a:pt x="1884" y="1392"/>
                </a:cubicBezTo>
                <a:cubicBezTo>
                  <a:pt x="1884" y="2094"/>
                  <a:pt x="1404" y="2580"/>
                  <a:pt x="960" y="2688"/>
                </a:cubicBezTo>
                <a:cubicBezTo>
                  <a:pt x="444" y="2556"/>
                  <a:pt x="0" y="2094"/>
                  <a:pt x="0" y="1392"/>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 Box 96"/>
          <p:cNvSpPr txBox="1"/>
          <p:nvPr/>
        </p:nvSpPr>
        <p:spPr>
          <a:xfrm flipH="1">
            <a:off x="8842572" y="4260850"/>
            <a:ext cx="2689842" cy="368300"/>
          </a:xfrm>
          <a:prstGeom prst="rect">
            <a:avLst/>
          </a:prstGeom>
          <a:noFill/>
        </p:spPr>
        <p:txBody>
          <a:bodyPr wrap="square" rtlCol="0">
            <a:spAutoFit/>
          </a:bodyPr>
          <a:lstStyle/>
          <a:p>
            <a:r>
              <a:rPr dirty="0">
                <a:sym typeface="+mn-ea"/>
              </a:rPr>
              <a:t>Vestibule</a:t>
            </a:r>
          </a:p>
        </p:txBody>
      </p:sp>
      <p:sp>
        <p:nvSpPr>
          <p:cNvPr id="6" name="Text Box 5"/>
          <p:cNvSpPr txBox="1"/>
          <p:nvPr/>
        </p:nvSpPr>
        <p:spPr>
          <a:xfrm>
            <a:off x="816293" y="3277235"/>
            <a:ext cx="3088640" cy="3415030"/>
          </a:xfrm>
          <a:prstGeom prst="rect">
            <a:avLst/>
          </a:prstGeom>
          <a:noFill/>
        </p:spPr>
        <p:txBody>
          <a:bodyPr wrap="square" rtlCol="0">
            <a:spAutoFit/>
          </a:bodyPr>
          <a:lstStyle/>
          <a:p>
            <a:pPr algn="l"/>
            <a:r>
              <a:rPr lang="en-US"/>
              <a:t>Its borders :</a:t>
            </a:r>
          </a:p>
          <a:p>
            <a:pPr algn="l"/>
            <a:r>
              <a:rPr lang="en-US"/>
              <a:t> </a:t>
            </a:r>
          </a:p>
          <a:p>
            <a:pPr algn="l"/>
            <a:r>
              <a:rPr lang="en-US"/>
              <a:t>its less hairy skin &amp; subcutaneous tissue</a:t>
            </a:r>
          </a:p>
          <a:p>
            <a:pPr algn="l"/>
            <a:r>
              <a:rPr lang="en-US"/>
              <a:t> length is 2-5 cm or more.</a:t>
            </a:r>
          </a:p>
          <a:p>
            <a:pPr algn="l"/>
            <a:endParaRPr lang="en-US"/>
          </a:p>
          <a:p>
            <a:pPr algn="l"/>
            <a:r>
              <a:rPr lang="en-US"/>
              <a:t>Anterior – pubic symphysis.</a:t>
            </a:r>
          </a:p>
          <a:p>
            <a:pPr algn="l"/>
            <a:r>
              <a:rPr lang="en-US"/>
              <a:t> </a:t>
            </a:r>
          </a:p>
          <a:p>
            <a:pPr algn="l"/>
            <a:r>
              <a:rPr lang="en-US"/>
              <a:t>Posterior – tip of the coccyx.</a:t>
            </a:r>
          </a:p>
          <a:p>
            <a:pPr algn="l"/>
            <a:endParaRPr lang="en-US"/>
          </a:p>
          <a:p>
            <a:pPr algn="l"/>
            <a:r>
              <a:rPr lang="en-US"/>
              <a:t>Laterally – inferior pubic rami and inferior ischial rami</a:t>
            </a:r>
          </a:p>
        </p:txBody>
      </p:sp>
      <p:sp>
        <p:nvSpPr>
          <p:cNvPr id="13" name="Text Box 12"/>
          <p:cNvSpPr txBox="1"/>
          <p:nvPr/>
        </p:nvSpPr>
        <p:spPr>
          <a:xfrm>
            <a:off x="8841740" y="4816475"/>
            <a:ext cx="3088640" cy="1476375"/>
          </a:xfrm>
          <a:prstGeom prst="rect">
            <a:avLst/>
          </a:prstGeom>
          <a:noFill/>
        </p:spPr>
        <p:txBody>
          <a:bodyPr wrap="square" rtlCol="0">
            <a:spAutoFit/>
          </a:bodyPr>
          <a:lstStyle/>
          <a:p>
            <a:pPr algn="l"/>
            <a:r>
              <a:rPr lang="en-US"/>
              <a:t>forecourt or a hall next to the entrance. It is the area of smooth skin lying within the L. minora &amp; in front of the vaginal orifice.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repeatCount="indefinite" fill="hold" grpId="0" nodeType="clickEffect">
                                  <p:stCondLst>
                                    <p:cond delay="0"/>
                                  </p:stCondLst>
                                  <p:endCondLst>
                                    <p:cond evt="onNext" delay="0">
                                      <p:tgtEl>
                                        <p:sldTgt/>
                                      </p:tgtEl>
                                    </p:cond>
                                  </p:endCondLst>
                                  <p:childTnLst>
                                    <p:set>
                                      <p:cBhvr>
                                        <p:cTn id="12" dur="1000" fill="hold">
                                          <p:stCondLst>
                                            <p:cond delay="0"/>
                                          </p:stCondLst>
                                        </p:cTn>
                                        <p:tgtEl>
                                          <p:spTgt spid="7"/>
                                        </p:tgtEl>
                                        <p:attrNameLst>
                                          <p:attrName>style.visibility</p:attrName>
                                        </p:attrNameLst>
                                      </p:cBhvr>
                                      <p:to>
                                        <p:strVal val="visible"/>
                                      </p:to>
                                    </p:set>
                                    <p:animEffect transition="in" filter="wheel(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repeatCount="indefinite" fill="hold" grpId="0" nodeType="clickEffect">
                                  <p:stCondLst>
                                    <p:cond delay="0"/>
                                  </p:stCondLst>
                                  <p:endCondLst>
                                    <p:cond evt="onNext" delay="0">
                                      <p:tgtEl>
                                        <p:sldTgt/>
                                      </p:tgtEl>
                                    </p:cond>
                                  </p:endCondLst>
                                  <p:childTnLst>
                                    <p:set>
                                      <p:cBhvr>
                                        <p:cTn id="25" dur="1000"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repeatCount="indefinite" fill="hold" grpId="0" nodeType="clickEffect">
                                  <p:stCondLst>
                                    <p:cond delay="0"/>
                                  </p:stCondLst>
                                  <p:endCondLst>
                                    <p:cond evt="onNext" delay="0">
                                      <p:tgtEl>
                                        <p:sldTgt/>
                                      </p:tgtEl>
                                    </p:cond>
                                  </p:endCondLst>
                                  <p:childTnLst>
                                    <p:set>
                                      <p:cBhvr>
                                        <p:cTn id="38" dur="1000" fill="hold">
                                          <p:stCondLst>
                                            <p:cond delay="0"/>
                                          </p:stCondLst>
                                        </p:cTn>
                                        <p:tgtEl>
                                          <p:spTgt spid="14"/>
                                        </p:tgtEl>
                                        <p:attrNameLst>
                                          <p:attrName>style.visibility</p:attrName>
                                        </p:attrNameLst>
                                      </p:cBhvr>
                                      <p:to>
                                        <p:strVal val="visible"/>
                                      </p:to>
                                    </p:set>
                                    <p:animEffect transition="in" filter="wheel(1)">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repeatCount="indefinite" fill="hold" grpId="0" nodeType="clickEffect">
                                  <p:stCondLst>
                                    <p:cond delay="0"/>
                                  </p:stCondLst>
                                  <p:endCondLst>
                                    <p:cond evt="onNext" delay="0">
                                      <p:tgtEl>
                                        <p:sldTgt/>
                                      </p:tgtEl>
                                    </p:cond>
                                  </p:endCondLst>
                                  <p:childTnLst>
                                    <p:set>
                                      <p:cBhvr>
                                        <p:cTn id="51" dur="1000" fill="hold">
                                          <p:stCondLst>
                                            <p:cond delay="0"/>
                                          </p:stCondLst>
                                        </p:cTn>
                                        <p:tgtEl>
                                          <p:spTgt spid="20"/>
                                        </p:tgtEl>
                                        <p:attrNameLst>
                                          <p:attrName>style.visibility</p:attrName>
                                        </p:attrNameLst>
                                      </p:cBhvr>
                                      <p:to>
                                        <p:strVal val="visible"/>
                                      </p:to>
                                    </p:set>
                                    <p:animEffect transition="in" filter="wheel(1)">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repeatCount="indefinite" fill="hold" grpId="0" nodeType="clickEffect">
                                  <p:stCondLst>
                                    <p:cond delay="0"/>
                                  </p:stCondLst>
                                  <p:endCondLst>
                                    <p:cond evt="onNext" delay="0">
                                      <p:tgtEl>
                                        <p:sldTgt/>
                                      </p:tgtEl>
                                    </p:cond>
                                  </p:endCondLst>
                                  <p:childTnLst>
                                    <p:set>
                                      <p:cBhvr>
                                        <p:cTn id="64" dur="1000" fill="hold">
                                          <p:stCondLst>
                                            <p:cond delay="0"/>
                                          </p:stCondLst>
                                        </p:cTn>
                                        <p:tgtEl>
                                          <p:spTgt spid="24"/>
                                        </p:tgtEl>
                                        <p:attrNameLst>
                                          <p:attrName>style.visibility</p:attrName>
                                        </p:attrNameLst>
                                      </p:cBhvr>
                                      <p:to>
                                        <p:strVal val="visible"/>
                                      </p:to>
                                    </p:set>
                                    <p:animEffect transition="in" filter="wheel(1)">
                                      <p:cBhvr>
                                        <p:cTn id="65" dur="10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dissolve">
                                      <p:cBhvr>
                                        <p:cTn id="70" dur="500"/>
                                        <p:tgtEl>
                                          <p:spTgt spid="25"/>
                                        </p:tgtEl>
                                      </p:cBhvr>
                                    </p:animEffect>
                                  </p:childTnLst>
                                </p:cTn>
                              </p:par>
                              <p:par>
                                <p:cTn id="71" presetID="10" presetClass="exit" presetSubtype="0" fill="hold" grpId="1"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delay="0">
                                      <p:tgtEl>
                                        <p:sldTgt/>
                                      </p:tgtEl>
                                    </p:cond>
                                  </p:endCondLst>
                                  <p:childTnLst>
                                    <p:set>
                                      <p:cBhvr>
                                        <p:cTn id="77" dur="1000" fill="hold">
                                          <p:stCondLst>
                                            <p:cond delay="0"/>
                                          </p:stCondLst>
                                        </p:cTn>
                                        <p:tgtEl>
                                          <p:spTgt spid="28"/>
                                        </p:tgtEl>
                                        <p:attrNameLst>
                                          <p:attrName>style.visibility</p:attrName>
                                        </p:attrNameLst>
                                      </p:cBhvr>
                                      <p:to>
                                        <p:strVal val="visible"/>
                                      </p:to>
                                    </p:set>
                                    <p:animEffect transition="in" filter="wheel(1)">
                                      <p:cBhvr>
                                        <p:cTn id="78" dur="1000"/>
                                        <p:tgtEl>
                                          <p:spTgt spid="28"/>
                                        </p:tgtEl>
                                      </p:cBhvr>
                                    </p:animEffect>
                                  </p:childTnLst>
                                </p:cTn>
                              </p:par>
                              <p:par>
                                <p:cTn id="79" presetID="21" presetClass="entr" presetSubtype="1" repeatCount="indefinite" fill="hold" grpId="0" nodeType="withEffect">
                                  <p:stCondLst>
                                    <p:cond delay="0"/>
                                  </p:stCondLst>
                                  <p:endCondLst>
                                    <p:cond evt="onNext" delay="0">
                                      <p:tgtEl>
                                        <p:sldTgt/>
                                      </p:tgtEl>
                                    </p:cond>
                                  </p:endCondLst>
                                  <p:childTnLst>
                                    <p:set>
                                      <p:cBhvr>
                                        <p:cTn id="80" dur="1000" fill="hold">
                                          <p:stCondLst>
                                            <p:cond delay="0"/>
                                          </p:stCondLst>
                                        </p:cTn>
                                        <p:tgtEl>
                                          <p:spTgt spid="29"/>
                                        </p:tgtEl>
                                        <p:attrNameLst>
                                          <p:attrName>style.visibility</p:attrName>
                                        </p:attrNameLst>
                                      </p:cBhvr>
                                      <p:to>
                                        <p:strVal val="visible"/>
                                      </p:to>
                                    </p:set>
                                    <p:animEffect transition="in" filter="wheel(1)">
                                      <p:cBhvr>
                                        <p:cTn id="81" dur="10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dissolve">
                                      <p:cBhvr>
                                        <p:cTn id="86" dur="500"/>
                                        <p:tgtEl>
                                          <p:spTgt spid="30"/>
                                        </p:tgtEl>
                                      </p:cBhvr>
                                    </p:animEffect>
                                  </p:childTnLst>
                                </p:cTn>
                              </p:par>
                              <p:par>
                                <p:cTn id="87" presetID="10" presetClass="exit" presetSubtype="0" fill="hold" grpId="1"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1" presetClass="entr" presetSubtype="1" repeatCount="indefinite" fill="hold" grpId="0" nodeType="clickEffect">
                                  <p:stCondLst>
                                    <p:cond delay="0"/>
                                  </p:stCondLst>
                                  <p:endCondLst>
                                    <p:cond evt="onNext" delay="0">
                                      <p:tgtEl>
                                        <p:sldTgt/>
                                      </p:tgtEl>
                                    </p:cond>
                                  </p:endCondLst>
                                  <p:childTnLst>
                                    <p:set>
                                      <p:cBhvr>
                                        <p:cTn id="96" dur="1000" fill="hold">
                                          <p:stCondLst>
                                            <p:cond delay="0"/>
                                          </p:stCondLst>
                                        </p:cTn>
                                        <p:tgtEl>
                                          <p:spTgt spid="33"/>
                                        </p:tgtEl>
                                        <p:attrNameLst>
                                          <p:attrName>style.visibility</p:attrName>
                                        </p:attrNameLst>
                                      </p:cBhvr>
                                      <p:to>
                                        <p:strVal val="visible"/>
                                      </p:to>
                                    </p:set>
                                    <p:animEffect transition="in" filter="wheel(1)">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dissolve">
                                      <p:cBhvr>
                                        <p:cTn id="102" dur="500"/>
                                        <p:tgtEl>
                                          <p:spTgt spid="34"/>
                                        </p:tgtEl>
                                      </p:cBhvr>
                                    </p:animEffect>
                                  </p:childTnLst>
                                </p:cTn>
                              </p:par>
                              <p:par>
                                <p:cTn id="103" presetID="10" presetClass="exit" presetSubtype="0" fill="hold" grpId="1" nodeType="withEffect">
                                  <p:stCondLst>
                                    <p:cond delay="0"/>
                                  </p:stCondLst>
                                  <p:childTnLst>
                                    <p:animEffect transition="out" filter="fade">
                                      <p:cBhvr>
                                        <p:cTn id="104" dur="500"/>
                                        <p:tgtEl>
                                          <p:spTgt spid="33"/>
                                        </p:tgtEl>
                                      </p:cBhvr>
                                    </p:animEffect>
                                    <p:set>
                                      <p:cBhvr>
                                        <p:cTn id="105" dur="1" fill="hold">
                                          <p:stCondLst>
                                            <p:cond delay="499"/>
                                          </p:stCondLst>
                                        </p:cTn>
                                        <p:tgtEl>
                                          <p:spTgt spid="3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000" fill="hold">
                                          <p:stCondLst>
                                            <p:cond delay="0"/>
                                          </p:stCondLst>
                                        </p:cTn>
                                        <p:tgtEl>
                                          <p:spTgt spid="40"/>
                                        </p:tgtEl>
                                        <p:attrNameLst>
                                          <p:attrName>style.visibility</p:attrName>
                                        </p:attrNameLst>
                                      </p:cBhvr>
                                      <p:to>
                                        <p:strVal val="visible"/>
                                      </p:to>
                                    </p:set>
                                    <p:animEffect transition="in" filter="wheel(1)">
                                      <p:cBhvr>
                                        <p:cTn id="110" dur="10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par>
                                <p:cTn id="116" presetID="9" presetClass="entr" presetSubtype="0" fill="hold" grpId="0" nodeType="withEffect">
                                  <p:stCondLst>
                                    <p:cond delay="4000"/>
                                  </p:stCondLst>
                                  <p:childTnLst>
                                    <p:set>
                                      <p:cBhvr>
                                        <p:cTn id="117" dur="1" fill="hold">
                                          <p:stCondLst>
                                            <p:cond delay="0"/>
                                          </p:stCondLst>
                                        </p:cTn>
                                        <p:tgtEl>
                                          <p:spTgt spid="6"/>
                                        </p:tgtEl>
                                        <p:attrNameLst>
                                          <p:attrName>style.visibility</p:attrName>
                                        </p:attrNameLst>
                                      </p:cBhvr>
                                      <p:to>
                                        <p:strVal val="visible"/>
                                      </p:to>
                                    </p:set>
                                    <p:animEffect transition="in" filter="dissolve">
                                      <p:cBhvr>
                                        <p:cTn id="118" dur="500"/>
                                        <p:tgtEl>
                                          <p:spTgt spid="6"/>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dissolve">
                                      <p:cBhvr>
                                        <p:cTn id="123" dur="500"/>
                                        <p:tgtEl>
                                          <p:spTgt spid="46"/>
                                        </p:tgtEl>
                                      </p:cBhvr>
                                    </p:animEffect>
                                  </p:childTnLst>
                                </p:cTn>
                              </p:par>
                            </p:childTnLst>
                          </p:cTn>
                        </p:par>
                      </p:childTnLst>
                    </p:cTn>
                  </p:par>
                  <p:par>
                    <p:cTn id="124" fill="hold">
                      <p:stCondLst>
                        <p:cond delay="indefinite"/>
                      </p:stCondLst>
                      <p:childTnLst>
                        <p:par>
                          <p:cTn id="125" fill="hold">
                            <p:stCondLst>
                              <p:cond delay="0"/>
                            </p:stCondLst>
                            <p:childTnLst>
                              <p:par>
                                <p:cTn id="126" presetID="21" presetClass="entr" presetSubtype="1" fill="hold" grpId="0" nodeType="clickEffect">
                                  <p:stCondLst>
                                    <p:cond delay="0"/>
                                  </p:stCondLst>
                                  <p:childTnLst>
                                    <p:set>
                                      <p:cBhvr>
                                        <p:cTn id="127" dur="1000" fill="hold">
                                          <p:stCondLst>
                                            <p:cond delay="0"/>
                                          </p:stCondLst>
                                        </p:cTn>
                                        <p:tgtEl>
                                          <p:spTgt spid="44"/>
                                        </p:tgtEl>
                                        <p:attrNameLst>
                                          <p:attrName>style.visibility</p:attrName>
                                        </p:attrNameLst>
                                      </p:cBhvr>
                                      <p:to>
                                        <p:strVal val="visible"/>
                                      </p:to>
                                    </p:set>
                                    <p:animEffect transition="in" filter="wheel(1)">
                                      <p:cBhvr>
                                        <p:cTn id="128" dur="1000"/>
                                        <p:tgtEl>
                                          <p:spTgt spid="44"/>
                                        </p:tgtEl>
                                      </p:cBhvr>
                                    </p:animEffect>
                                  </p:childTnLst>
                                </p:cTn>
                              </p:par>
                              <p:par>
                                <p:cTn id="129" presetID="10" presetClass="exit" presetSubtype="0" fill="hold" grpId="1" nodeType="withEffect">
                                  <p:stCondLst>
                                    <p:cond delay="0"/>
                                  </p:stCondLst>
                                  <p:childTnLst>
                                    <p:animEffect transition="out" filter="fade">
                                      <p:cBhvr>
                                        <p:cTn id="130" dur="500"/>
                                        <p:tgtEl>
                                          <p:spTgt spid="40"/>
                                        </p:tgtEl>
                                      </p:cBhvr>
                                    </p:animEffect>
                                    <p:set>
                                      <p:cBhvr>
                                        <p:cTn id="131" dur="1" fill="hold">
                                          <p:stCondLst>
                                            <p:cond delay="499"/>
                                          </p:stCondLst>
                                        </p:cTn>
                                        <p:tgtEl>
                                          <p:spTgt spid="40"/>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97"/>
                                        </p:tgtEl>
                                        <p:attrNameLst>
                                          <p:attrName>style.visibility</p:attrName>
                                        </p:attrNameLst>
                                      </p:cBhvr>
                                      <p:to>
                                        <p:strVal val="visible"/>
                                      </p:to>
                                    </p:set>
                                    <p:animEffect transition="in" filter="dissolve">
                                      <p:cBhvr>
                                        <p:cTn id="136" dur="500"/>
                                        <p:tgtEl>
                                          <p:spTgt spid="97"/>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dissolve">
                                      <p:cBhvr>
                                        <p:cTn id="139" dur="500"/>
                                        <p:tgtEl>
                                          <p:spTgt spid="47"/>
                                        </p:tgtEl>
                                      </p:cBhvr>
                                    </p:animEffect>
                                  </p:childTnLst>
                                </p:cTn>
                              </p:par>
                            </p:childTnLst>
                          </p:cTn>
                        </p:par>
                        <p:par>
                          <p:cTn id="140" fill="hold">
                            <p:stCondLst>
                              <p:cond delay="500"/>
                            </p:stCondLst>
                            <p:childTnLst>
                              <p:par>
                                <p:cTn id="141" presetID="10" presetClass="exit" presetSubtype="0" fill="hold" grpId="1" nodeType="afterEffect">
                                  <p:stCondLst>
                                    <p:cond delay="4000"/>
                                  </p:stCondLst>
                                  <p:childTnLst>
                                    <p:animEffect transition="out" filter="fade">
                                      <p:cBhvr>
                                        <p:cTn id="142" dur="500"/>
                                        <p:tgtEl>
                                          <p:spTgt spid="44"/>
                                        </p:tgtEl>
                                      </p:cBhvr>
                                    </p:animEffect>
                                    <p:set>
                                      <p:cBhvr>
                                        <p:cTn id="143" dur="1" fill="hold">
                                          <p:stCondLst>
                                            <p:cond delay="499"/>
                                          </p:stCondLst>
                                        </p:cTn>
                                        <p:tgtEl>
                                          <p:spTgt spid="44"/>
                                        </p:tgtEl>
                                        <p:attrNameLst>
                                          <p:attrName>style.visibility</p:attrName>
                                        </p:attrNameLst>
                                      </p:cBhvr>
                                      <p:to>
                                        <p:strVal val="hidden"/>
                                      </p:to>
                                    </p:set>
                                  </p:childTnLst>
                                </p:cTn>
                              </p:par>
                              <p:par>
                                <p:cTn id="144" presetID="9" presetClass="entr" presetSubtype="0" fill="hold" grpId="0" nodeType="withEffect">
                                  <p:stCondLst>
                                    <p:cond delay="1500"/>
                                  </p:stCondLst>
                                  <p:childTnLst>
                                    <p:set>
                                      <p:cBhvr>
                                        <p:cTn id="145" dur="1" fill="hold">
                                          <p:stCondLst>
                                            <p:cond delay="0"/>
                                          </p:stCondLst>
                                        </p:cTn>
                                        <p:tgtEl>
                                          <p:spTgt spid="13"/>
                                        </p:tgtEl>
                                        <p:attrNameLst>
                                          <p:attrName>style.visibility</p:attrName>
                                        </p:attrNameLst>
                                      </p:cBhvr>
                                      <p:to>
                                        <p:strVal val="visible"/>
                                      </p:to>
                                    </p:set>
                                    <p:animEffect transition="in" filter="dissolve">
                                      <p:cBhvr>
                                        <p:cTn id="1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9" grpId="0" bldLvl="0" animBg="1"/>
      <p:bldP spid="9" grpId="1" bldLvl="0" animBg="1"/>
      <p:bldP spid="14" grpId="0" bldLvl="0" animBg="1"/>
      <p:bldP spid="14" grpId="1" bldLvl="0" animBg="1"/>
      <p:bldP spid="20" grpId="0" bldLvl="0" animBg="1"/>
      <p:bldP spid="20" grpId="1" bldLvl="0" animBg="1"/>
      <p:bldP spid="24" grpId="0" bldLvl="0" animBg="1"/>
      <p:bldP spid="24" grpId="1" bldLvl="0" animBg="1"/>
      <p:bldP spid="28" grpId="0" bldLvl="0" animBg="1"/>
      <p:bldP spid="28" grpId="1" bldLvl="0" animBg="1"/>
      <p:bldP spid="29" grpId="0" bldLvl="0" animBg="1"/>
      <p:bldP spid="29" grpId="1" bldLvl="0" animBg="1"/>
      <p:bldP spid="33" grpId="0" bldLvl="0" animBg="1"/>
      <p:bldP spid="33" grpId="1" bldLvl="0" animBg="1"/>
      <p:bldP spid="40" grpId="0" bldLvl="0" animBg="1"/>
      <p:bldP spid="40" grpId="1" bldLvl="0" animBg="1"/>
      <p:bldP spid="41" grpId="0"/>
      <p:bldP spid="44" grpId="0" bldLvl="0" animBg="1"/>
      <p:bldP spid="44" grpId="1" bldLvl="0" animBg="1"/>
      <p:bldP spid="46" grpId="0" bldLvl="0" animBg="1"/>
      <p:bldP spid="47" grpId="0" bldLvl="0" animBg="1"/>
      <p:bldP spid="97" grpId="0"/>
      <p:bldP spid="6"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74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4210951"/>
            <a:ext cx="4777152" cy="829945"/>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Lichens </a:t>
            </a:r>
          </a:p>
        </p:txBody>
      </p:sp>
      <p:grpSp>
        <p:nvGrpSpPr>
          <p:cNvPr id="71" name="Group 70"/>
          <p:cNvGrpSpPr/>
          <p:nvPr/>
        </p:nvGrpSpPr>
        <p:grpSpPr>
          <a:xfrm>
            <a:off x="4786099" y="5473658"/>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1571523" y="209336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695452" y="617565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1132528" y="55621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360370" y="46308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343045" y="100843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p:cNvSpPr txBox="1"/>
          <p:nvPr/>
        </p:nvSpPr>
        <p:spPr>
          <a:xfrm>
            <a:off x="6380968" y="5040579"/>
            <a:ext cx="4777152" cy="398780"/>
          </a:xfrm>
          <a:prstGeom prst="rect">
            <a:avLst/>
          </a:prstGeom>
          <a:solidFill>
            <a:schemeClr val="tx1"/>
          </a:solidFill>
        </p:spPr>
        <p:txBody>
          <a:bodyPr wrap="square" rtlCol="0" anchor="ctr">
            <a:spAutoFit/>
          </a:bodyPr>
          <a:lstStyle/>
          <a:p>
            <a:r>
              <a:rPr lang="en-US" sz="2000" dirty="0">
                <a:solidFill>
                  <a:schemeClr val="bg1"/>
                </a:solidFill>
                <a:latin typeface="+mj-lt"/>
                <a:cs typeface="Arial" panose="020B0604020202020204" pitchFamily="34" charset="0"/>
              </a:rPr>
              <a:t>Lichen sclerosus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D72E7-4D24-9765-3B0E-7ECE94D4F5FD}"/>
              </a:ext>
            </a:extLst>
          </p:cNvPr>
          <p:cNvSpPr txBox="1"/>
          <p:nvPr/>
        </p:nvSpPr>
        <p:spPr>
          <a:xfrm>
            <a:off x="874888" y="1239504"/>
            <a:ext cx="10442223" cy="4462760"/>
          </a:xfrm>
          <a:prstGeom prst="rect">
            <a:avLst/>
          </a:prstGeom>
          <a:noFill/>
        </p:spPr>
        <p:txBody>
          <a:bodyPr wrap="square">
            <a:spAutoFit/>
          </a:bodyPr>
          <a:lstStyle/>
          <a:p>
            <a:r>
              <a:rPr lang="en-US" sz="3600" b="1" i="0" dirty="0">
                <a:solidFill>
                  <a:srgbClr val="212121"/>
                </a:solidFill>
                <a:effectLst/>
                <a:latin typeface="Cambria" panose="02040503050406030204" pitchFamily="18" charset="0"/>
              </a:rPr>
              <a:t>lichen </a:t>
            </a:r>
            <a:r>
              <a:rPr lang="en-US" sz="3600" b="1" i="0" dirty="0" err="1">
                <a:solidFill>
                  <a:srgbClr val="212121"/>
                </a:solidFill>
                <a:effectLst/>
                <a:latin typeface="Cambria" panose="02040503050406030204" pitchFamily="18" charset="0"/>
              </a:rPr>
              <a:t>sclerosus</a:t>
            </a:r>
            <a:r>
              <a:rPr lang="en-US" sz="3600" b="1" i="0" dirty="0">
                <a:solidFill>
                  <a:srgbClr val="212121"/>
                </a:solidFill>
                <a:effectLst/>
                <a:latin typeface="Cambria" panose="02040503050406030204" pitchFamily="18" charset="0"/>
              </a:rPr>
              <a:t> (LS)  </a:t>
            </a:r>
          </a:p>
          <a:p>
            <a:r>
              <a:rPr lang="en-US" sz="2400" b="0" i="0" dirty="0">
                <a:solidFill>
                  <a:srgbClr val="212121"/>
                </a:solidFill>
                <a:effectLst/>
                <a:latin typeface="Cambria" panose="02040503050406030204" pitchFamily="18" charset="0"/>
              </a:rPr>
              <a:t>. is a destructive inflammatory skin condition that affects mainly the anogenital area</a:t>
            </a:r>
            <a:r>
              <a:rPr lang="en-US" sz="2400" dirty="0"/>
              <a:t> </a:t>
            </a:r>
            <a:r>
              <a:rPr lang="en-US" sz="2800" dirty="0"/>
              <a:t>with characteristic white, atrophic plaques (epithelial thinning) , histological changes in the dermis</a:t>
            </a:r>
            <a:r>
              <a:rPr lang="en-US" sz="2800" b="0" i="0" dirty="0">
                <a:solidFill>
                  <a:srgbClr val="212121"/>
                </a:solidFill>
                <a:effectLst/>
                <a:latin typeface="Cambria" panose="02040503050406030204" pitchFamily="18" charset="0"/>
              </a:rPr>
              <a:t> </a:t>
            </a:r>
            <a:r>
              <a:rPr lang="en-US" sz="2400" b="0" i="0" dirty="0">
                <a:solidFill>
                  <a:srgbClr val="212121"/>
                </a:solidFill>
                <a:effectLst/>
                <a:latin typeface="Cambria" panose="02040503050406030204" pitchFamily="18" charset="0"/>
              </a:rPr>
              <a:t>. </a:t>
            </a:r>
          </a:p>
          <a:p>
            <a:endParaRPr lang="en-US" sz="2400" b="0" i="0" dirty="0">
              <a:solidFill>
                <a:srgbClr val="212121"/>
              </a:solidFill>
              <a:effectLst/>
              <a:latin typeface="Cambria" panose="02040503050406030204" pitchFamily="18" charset="0"/>
            </a:endParaRPr>
          </a:p>
          <a:p>
            <a:r>
              <a:rPr lang="en-US" sz="2400" b="0" i="0" dirty="0">
                <a:solidFill>
                  <a:srgbClr val="212121"/>
                </a:solidFill>
                <a:effectLst/>
                <a:latin typeface="Cambria" panose="02040503050406030204" pitchFamily="18" charset="0"/>
              </a:rPr>
              <a:t>Postmenopausal women are predominantly affected and, to a lesser extent, men, prepubertal children, and adolescents. </a:t>
            </a:r>
          </a:p>
          <a:p>
            <a:endParaRPr lang="en-US" sz="2400" b="0" i="0" dirty="0">
              <a:solidFill>
                <a:srgbClr val="212121"/>
              </a:solidFill>
              <a:effectLst/>
              <a:latin typeface="Cambria" panose="02040503050406030204" pitchFamily="18" charset="0"/>
            </a:endParaRPr>
          </a:p>
          <a:p>
            <a:r>
              <a:rPr lang="en-US" sz="2400" b="0" i="0" dirty="0">
                <a:solidFill>
                  <a:srgbClr val="212121"/>
                </a:solidFill>
                <a:effectLst/>
                <a:latin typeface="Cambria" panose="02040503050406030204" pitchFamily="18" charset="0"/>
              </a:rPr>
              <a:t>The etiology of LS is still unknown. Hormonal status, frequent trauma and autoimmune diseases are well-known associations for LS, yet infections do not seem to be clear risk factors. </a:t>
            </a:r>
            <a:endParaRPr lang="en-US" sz="2400" dirty="0"/>
          </a:p>
        </p:txBody>
      </p:sp>
      <p:cxnSp>
        <p:nvCxnSpPr>
          <p:cNvPr id="5" name="Straight Arrow Connector 4">
            <a:extLst>
              <a:ext uri="{FF2B5EF4-FFF2-40B4-BE49-F238E27FC236}">
                <a16:creationId xmlns:a16="http://schemas.microsoft.com/office/drawing/2014/main" id="{B04B20DF-0AB4-B4EA-2A3A-F18266E7ADC6}"/>
              </a:ext>
            </a:extLst>
          </p:cNvPr>
          <p:cNvCxnSpPr>
            <a:cxnSpLocks/>
          </p:cNvCxnSpPr>
          <p:nvPr/>
        </p:nvCxnSpPr>
        <p:spPr>
          <a:xfrm>
            <a:off x="671688" y="2077156"/>
            <a:ext cx="2991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47FF136-C97B-C26E-561A-5DE824BBAB01}"/>
              </a:ext>
            </a:extLst>
          </p:cNvPr>
          <p:cNvPicPr>
            <a:picLocks noChangeAspect="1"/>
          </p:cNvPicPr>
          <p:nvPr/>
        </p:nvPicPr>
        <p:blipFill>
          <a:blip r:embed="rId2"/>
          <a:stretch>
            <a:fillRect/>
          </a:stretch>
        </p:blipFill>
        <p:spPr>
          <a:xfrm>
            <a:off x="671688" y="3066153"/>
            <a:ext cx="377985" cy="158510"/>
          </a:xfrm>
          <a:prstGeom prst="rect">
            <a:avLst/>
          </a:prstGeom>
        </p:spPr>
      </p:pic>
      <p:cxnSp>
        <p:nvCxnSpPr>
          <p:cNvPr id="8" name="Straight Arrow Connector 7">
            <a:extLst>
              <a:ext uri="{FF2B5EF4-FFF2-40B4-BE49-F238E27FC236}">
                <a16:creationId xmlns:a16="http://schemas.microsoft.com/office/drawing/2014/main" id="{FC1F2AF4-34DC-B6E9-4FE4-EC888FEAAD1A}"/>
              </a:ext>
            </a:extLst>
          </p:cNvPr>
          <p:cNvCxnSpPr>
            <a:cxnSpLocks/>
          </p:cNvCxnSpPr>
          <p:nvPr/>
        </p:nvCxnSpPr>
        <p:spPr>
          <a:xfrm>
            <a:off x="671688" y="4216400"/>
            <a:ext cx="2991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18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5B73E-5A9C-094C-6C0D-51F4877EAA18}"/>
              </a:ext>
            </a:extLst>
          </p:cNvPr>
          <p:cNvSpPr txBox="1"/>
          <p:nvPr/>
        </p:nvSpPr>
        <p:spPr>
          <a:xfrm>
            <a:off x="587020" y="524798"/>
            <a:ext cx="10397067" cy="2800767"/>
          </a:xfrm>
          <a:prstGeom prst="rect">
            <a:avLst/>
          </a:prstGeom>
          <a:noFill/>
        </p:spPr>
        <p:txBody>
          <a:bodyPr wrap="square">
            <a:spAutoFit/>
          </a:bodyPr>
          <a:lstStyle/>
          <a:p>
            <a:r>
              <a:rPr lang="en-US" sz="2800" b="1" i="0" u="sng" dirty="0">
                <a:solidFill>
                  <a:srgbClr val="212121"/>
                </a:solidFill>
                <a:effectLst/>
                <a:latin typeface="Cambria" panose="02040503050406030204" pitchFamily="18" charset="0"/>
              </a:rPr>
              <a:t>The typical clinical picture </a:t>
            </a:r>
          </a:p>
          <a:p>
            <a:endParaRPr lang="en-US" sz="2800" b="1" i="0" u="sng" dirty="0">
              <a:solidFill>
                <a:srgbClr val="212121"/>
              </a:solidFill>
              <a:effectLst/>
              <a:latin typeface="Cambria" panose="02040503050406030204" pitchFamily="18" charset="0"/>
            </a:endParaRPr>
          </a:p>
          <a:p>
            <a:r>
              <a:rPr lang="en-US" sz="3200" dirty="0">
                <a:solidFill>
                  <a:srgbClr val="FF0000"/>
                </a:solidFill>
              </a:rPr>
              <a:t>Initially:</a:t>
            </a:r>
            <a:r>
              <a:rPr lang="en-US" sz="2800" dirty="0"/>
              <a:t> papules and plaques that are white, well-demarcated, and may be surrounded by an inflammatory halo </a:t>
            </a:r>
          </a:p>
          <a:p>
            <a:r>
              <a:rPr lang="en-US" sz="3200" dirty="0">
                <a:solidFill>
                  <a:srgbClr val="FF0000"/>
                </a:solidFill>
              </a:rPr>
              <a:t>Later:</a:t>
            </a:r>
            <a:r>
              <a:rPr lang="en-US" sz="2800" dirty="0"/>
              <a:t> </a:t>
            </a:r>
            <a:r>
              <a:rPr lang="en-US" sz="2800" dirty="0" err="1"/>
              <a:t>lichenification</a:t>
            </a:r>
            <a:r>
              <a:rPr lang="en-US" sz="2800" dirty="0"/>
              <a:t> and erosive scarring, L. minora atrophy, constriction of V. orifice, ecchymoses &amp; fissures</a:t>
            </a:r>
            <a:endParaRPr lang="en-US" sz="2800" b="1" i="0" u="sng" dirty="0">
              <a:solidFill>
                <a:srgbClr val="212121"/>
              </a:solidFill>
              <a:effectLst/>
              <a:latin typeface="Cambria" panose="02040503050406030204" pitchFamily="18" charset="0"/>
            </a:endParaRPr>
          </a:p>
        </p:txBody>
      </p:sp>
      <p:sp>
        <p:nvSpPr>
          <p:cNvPr id="5" name="TextBox 4">
            <a:extLst>
              <a:ext uri="{FF2B5EF4-FFF2-40B4-BE49-F238E27FC236}">
                <a16:creationId xmlns:a16="http://schemas.microsoft.com/office/drawing/2014/main" id="{AB0ECBB6-FE64-8025-8AE3-0250150BB2AC}"/>
              </a:ext>
            </a:extLst>
          </p:cNvPr>
          <p:cNvSpPr txBox="1"/>
          <p:nvPr/>
        </p:nvSpPr>
        <p:spPr>
          <a:xfrm>
            <a:off x="733777" y="4180344"/>
            <a:ext cx="10713156" cy="2677656"/>
          </a:xfrm>
          <a:prstGeom prst="rect">
            <a:avLst/>
          </a:prstGeom>
          <a:noFill/>
        </p:spPr>
        <p:txBody>
          <a:bodyPr wrap="square">
            <a:spAutoFit/>
          </a:bodyPr>
          <a:lstStyle/>
          <a:p>
            <a:r>
              <a:rPr lang="en-US" sz="2400" b="0" i="0" dirty="0">
                <a:solidFill>
                  <a:srgbClr val="212121"/>
                </a:solidFill>
                <a:effectLst/>
                <a:latin typeface="Cambria" panose="02040503050406030204" pitchFamily="18" charset="0"/>
              </a:rPr>
              <a:t>The established diagnosis of LS based on the clinical features is usually sufficient however, a skin biopsy should be performed in case of an unclear clinical picture, treatment failure or suspicion of a neoplasm</a:t>
            </a:r>
          </a:p>
          <a:p>
            <a:r>
              <a:rPr lang="en-US" sz="2400" dirty="0"/>
              <a:t>✓ Squamous cell carcinoma ( SCC ) is a rare complication of lichen </a:t>
            </a:r>
            <a:r>
              <a:rPr lang="en-US" sz="2400" dirty="0" err="1"/>
              <a:t>sclerosus</a:t>
            </a:r>
            <a:r>
              <a:rPr lang="en-US" sz="2400" dirty="0"/>
              <a:t> , occurring in about 4% of patients </a:t>
            </a:r>
          </a:p>
          <a:p>
            <a:endParaRPr lang="en-US" sz="2400" dirty="0"/>
          </a:p>
          <a:p>
            <a:endParaRPr lang="en-US" sz="2400" dirty="0"/>
          </a:p>
        </p:txBody>
      </p:sp>
      <p:sp>
        <p:nvSpPr>
          <p:cNvPr id="7" name="TextBox 6">
            <a:extLst>
              <a:ext uri="{FF2B5EF4-FFF2-40B4-BE49-F238E27FC236}">
                <a16:creationId xmlns:a16="http://schemas.microsoft.com/office/drawing/2014/main" id="{795179C6-AAF4-FD4D-73AD-E0FC67A3BDC0}"/>
              </a:ext>
            </a:extLst>
          </p:cNvPr>
          <p:cNvSpPr txBox="1"/>
          <p:nvPr/>
        </p:nvSpPr>
        <p:spPr>
          <a:xfrm>
            <a:off x="809978" y="3627190"/>
            <a:ext cx="6112932" cy="523220"/>
          </a:xfrm>
          <a:prstGeom prst="rect">
            <a:avLst/>
          </a:prstGeom>
          <a:noFill/>
        </p:spPr>
        <p:txBody>
          <a:bodyPr wrap="square">
            <a:spAutoFit/>
          </a:bodyPr>
          <a:lstStyle/>
          <a:p>
            <a:r>
              <a:rPr lang="en-US" sz="2800" b="1" i="0" u="sng" dirty="0">
                <a:solidFill>
                  <a:srgbClr val="212121"/>
                </a:solidFill>
                <a:effectLst/>
                <a:latin typeface="Cambria" panose="02040503050406030204" pitchFamily="18" charset="0"/>
              </a:rPr>
              <a:t>The Diagnosis</a:t>
            </a:r>
            <a:endParaRPr lang="en-US" sz="2800" b="1" u="sng" dirty="0"/>
          </a:p>
        </p:txBody>
      </p:sp>
    </p:spTree>
    <p:extLst>
      <p:ext uri="{BB962C8B-B14F-4D97-AF65-F5344CB8AC3E}">
        <p14:creationId xmlns:p14="http://schemas.microsoft.com/office/powerpoint/2010/main" val="130873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EE4B91-9811-195B-82CA-27FDAD03DC2B}"/>
              </a:ext>
            </a:extLst>
          </p:cNvPr>
          <p:cNvSpPr txBox="1"/>
          <p:nvPr/>
        </p:nvSpPr>
        <p:spPr>
          <a:xfrm>
            <a:off x="869244" y="880534"/>
            <a:ext cx="10453511" cy="3354765"/>
          </a:xfrm>
          <a:prstGeom prst="rect">
            <a:avLst/>
          </a:prstGeom>
          <a:noFill/>
        </p:spPr>
        <p:txBody>
          <a:bodyPr wrap="square">
            <a:spAutoFit/>
          </a:bodyPr>
          <a:lstStyle/>
          <a:p>
            <a:r>
              <a:rPr lang="en-US" sz="3600" b="1" dirty="0"/>
              <a:t>• Treatment </a:t>
            </a:r>
          </a:p>
          <a:p>
            <a:endParaRPr lang="en-US" sz="3600" b="1" dirty="0"/>
          </a:p>
          <a:p>
            <a:r>
              <a:rPr lang="en-US" sz="2800" dirty="0"/>
              <a:t>• 1-High potency topical steroids (clobetasol, sometimes betamethasone)</a:t>
            </a:r>
          </a:p>
          <a:p>
            <a:endParaRPr lang="en-US" sz="2800" dirty="0"/>
          </a:p>
          <a:p>
            <a:r>
              <a:rPr lang="en-US" sz="2800" dirty="0"/>
              <a:t> • 2-Tacrolimus – immunosuppressive </a:t>
            </a:r>
          </a:p>
          <a:p>
            <a:endParaRPr lang="en-US" sz="2800" dirty="0"/>
          </a:p>
          <a:p>
            <a:r>
              <a:rPr lang="en-US" sz="2800" dirty="0"/>
              <a:t>• If necessary, surgical excision (malignant transformation</a:t>
            </a:r>
          </a:p>
        </p:txBody>
      </p:sp>
    </p:spTree>
    <p:extLst>
      <p:ext uri="{BB962C8B-B14F-4D97-AF65-F5344CB8AC3E}">
        <p14:creationId xmlns:p14="http://schemas.microsoft.com/office/powerpoint/2010/main" val="282711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E73CE-008B-7963-E4CF-28E32248FF00}"/>
              </a:ext>
            </a:extLst>
          </p:cNvPr>
          <p:cNvPicPr>
            <a:picLocks noChangeAspect="1"/>
          </p:cNvPicPr>
          <p:nvPr/>
        </p:nvPicPr>
        <p:blipFill>
          <a:blip r:embed="rId2"/>
          <a:stretch>
            <a:fillRect/>
          </a:stretch>
        </p:blipFill>
        <p:spPr>
          <a:xfrm>
            <a:off x="0" y="42186"/>
            <a:ext cx="4369919" cy="4582267"/>
          </a:xfrm>
          <a:prstGeom prst="rect">
            <a:avLst/>
          </a:prstGeom>
        </p:spPr>
      </p:pic>
      <p:pic>
        <p:nvPicPr>
          <p:cNvPr id="3" name="Picture 2">
            <a:extLst>
              <a:ext uri="{FF2B5EF4-FFF2-40B4-BE49-F238E27FC236}">
                <a16:creationId xmlns:a16="http://schemas.microsoft.com/office/drawing/2014/main" id="{B0F67BBD-6C94-4789-53E2-0EFA419E07CB}"/>
              </a:ext>
            </a:extLst>
          </p:cNvPr>
          <p:cNvPicPr>
            <a:picLocks noChangeAspect="1"/>
          </p:cNvPicPr>
          <p:nvPr/>
        </p:nvPicPr>
        <p:blipFill>
          <a:blip r:embed="rId3"/>
          <a:stretch>
            <a:fillRect/>
          </a:stretch>
        </p:blipFill>
        <p:spPr>
          <a:xfrm>
            <a:off x="7236179" y="1466933"/>
            <a:ext cx="4634420" cy="5110276"/>
          </a:xfrm>
          <a:prstGeom prst="rect">
            <a:avLst/>
          </a:prstGeom>
        </p:spPr>
      </p:pic>
      <p:pic>
        <p:nvPicPr>
          <p:cNvPr id="4" name="Picture 3">
            <a:extLst>
              <a:ext uri="{FF2B5EF4-FFF2-40B4-BE49-F238E27FC236}">
                <a16:creationId xmlns:a16="http://schemas.microsoft.com/office/drawing/2014/main" id="{DE7DFC72-6FA3-7EAE-36E4-6613CA36E21F}"/>
              </a:ext>
            </a:extLst>
          </p:cNvPr>
          <p:cNvPicPr>
            <a:picLocks noChangeAspect="1"/>
          </p:cNvPicPr>
          <p:nvPr/>
        </p:nvPicPr>
        <p:blipFill>
          <a:blip r:embed="rId4"/>
          <a:stretch>
            <a:fillRect/>
          </a:stretch>
        </p:blipFill>
        <p:spPr>
          <a:xfrm>
            <a:off x="2516200" y="2520569"/>
            <a:ext cx="4253043" cy="4616504"/>
          </a:xfrm>
          <a:prstGeom prst="rect">
            <a:avLst/>
          </a:prstGeom>
        </p:spPr>
      </p:pic>
      <p:sp>
        <p:nvSpPr>
          <p:cNvPr id="6" name="TextBox 5">
            <a:extLst>
              <a:ext uri="{FF2B5EF4-FFF2-40B4-BE49-F238E27FC236}">
                <a16:creationId xmlns:a16="http://schemas.microsoft.com/office/drawing/2014/main" id="{4D19D57F-57E4-AF1F-9267-95ABF3FFBE40}"/>
              </a:ext>
            </a:extLst>
          </p:cNvPr>
          <p:cNvSpPr txBox="1"/>
          <p:nvPr/>
        </p:nvSpPr>
        <p:spPr>
          <a:xfrm>
            <a:off x="3670890" y="504530"/>
            <a:ext cx="3797382" cy="1200329"/>
          </a:xfrm>
          <a:prstGeom prst="rect">
            <a:avLst/>
          </a:prstGeom>
          <a:noFill/>
        </p:spPr>
        <p:txBody>
          <a:bodyPr wrap="square">
            <a:spAutoFit/>
          </a:bodyPr>
          <a:lstStyle/>
          <a:p>
            <a:r>
              <a:rPr lang="en-US" sz="2400" b="1" dirty="0"/>
              <a:t>Anogenital: vulvar and perianal area in women, glans penis in males</a:t>
            </a:r>
          </a:p>
        </p:txBody>
      </p:sp>
      <p:sp>
        <p:nvSpPr>
          <p:cNvPr id="8" name="TextBox 7">
            <a:extLst>
              <a:ext uri="{FF2B5EF4-FFF2-40B4-BE49-F238E27FC236}">
                <a16:creationId xmlns:a16="http://schemas.microsoft.com/office/drawing/2014/main" id="{1B9FBF0E-6B7A-DF64-354A-1C8D902D5E67}"/>
              </a:ext>
            </a:extLst>
          </p:cNvPr>
          <p:cNvSpPr txBox="1"/>
          <p:nvPr/>
        </p:nvSpPr>
        <p:spPr>
          <a:xfrm>
            <a:off x="8641976" y="724122"/>
            <a:ext cx="2731911" cy="523220"/>
          </a:xfrm>
          <a:prstGeom prst="rect">
            <a:avLst/>
          </a:prstGeom>
          <a:noFill/>
        </p:spPr>
        <p:txBody>
          <a:bodyPr wrap="square">
            <a:spAutoFit/>
          </a:bodyPr>
          <a:lstStyle/>
          <a:p>
            <a:r>
              <a:rPr lang="en-US" sz="2800" b="1" dirty="0"/>
              <a:t>Extragenital</a:t>
            </a:r>
            <a:endParaRPr lang="en-US" b="1" dirty="0"/>
          </a:p>
        </p:txBody>
      </p:sp>
    </p:spTree>
    <p:extLst>
      <p:ext uri="{BB962C8B-B14F-4D97-AF65-F5344CB8AC3E}">
        <p14:creationId xmlns:p14="http://schemas.microsoft.com/office/powerpoint/2010/main" val="35119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2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89198" y="4019499"/>
            <a:ext cx="4777152" cy="1568450"/>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Squamous hyperplasia</a:t>
            </a: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9558553" y="5755406"/>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381625" y="4263390"/>
            <a:ext cx="647700" cy="647700"/>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366593" y="5202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1996775" y="22686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053735" y="4846378"/>
            <a:ext cx="436586" cy="436586"/>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2863850" y="6043930"/>
            <a:ext cx="534670" cy="535305"/>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4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P spid="3" grpId="0" bldLvl="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Cover and End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1211</Words>
  <Application>Microsoft Office PowerPoint</Application>
  <PresentationFormat>Widescreen</PresentationFormat>
  <Paragraphs>128</Paragraphs>
  <Slides>24</Slides>
  <Notes>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Calibri</vt:lpstr>
      <vt:lpstr>Cambria</vt:lpstr>
      <vt:lpstr>Garamond</vt:lpstr>
      <vt:lpstr>Organic</vt:lpstr>
      <vt:lpstr>Cover and End Slide Master</vt:lpstr>
      <vt:lpstr>Contents Slide Master</vt:lpstr>
      <vt:lpstr>Section Break Slide Master</vt:lpstr>
      <vt:lpstr>1_Contents Slide Master</vt:lpstr>
      <vt:lpstr>2_Contents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Dell</cp:lastModifiedBy>
  <cp:revision>173</cp:revision>
  <dcterms:created xsi:type="dcterms:W3CDTF">2019-01-14T06:35:00Z</dcterms:created>
  <dcterms:modified xsi:type="dcterms:W3CDTF">2023-08-19T19:36:05Z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