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6"/>
  </p:notesMasterIdLst>
  <p:sldIdLst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  <p:sldId id="293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46"/>
    <a:srgbClr val="FF8225"/>
    <a:srgbClr val="FF2549"/>
    <a:srgbClr val="5DD5FF"/>
    <a:srgbClr val="FF0D97"/>
    <a:srgbClr val="0000CC"/>
    <a:srgbClr val="003635"/>
    <a:srgbClr val="9EFF29"/>
    <a:srgbClr val="C80064"/>
    <a:srgbClr val="C33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C91E-0C10-4207-A0E1-FD2C39DF40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2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9433" y="2286001"/>
            <a:ext cx="7573295" cy="183617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003F46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60" y="4114800"/>
            <a:ext cx="7588043" cy="648929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442" y="349699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3F4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27354"/>
            <a:ext cx="8246070" cy="3451121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189" y="413911"/>
            <a:ext cx="685704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3F4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48" y="1187244"/>
            <a:ext cx="6880123" cy="350862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190" y="330638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3F4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1127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08366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1127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08366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agementstudyguide.com/leadership_basics.htm" TargetMode="External"/><Relationship Id="rId2" Type="http://schemas.openxmlformats.org/officeDocument/2006/relationships/hyperlink" Target="http://www.managementstudyguide.com/what_is_motivatio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nagementstudyguide.com/understanding-communication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agementmania.com/en/manager" TargetMode="External"/><Relationship Id="rId2" Type="http://schemas.openxmlformats.org/officeDocument/2006/relationships/hyperlink" Target="https://managementmania.com/en/robert-l-katz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85284"/>
            <a:ext cx="4614574" cy="110251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Health care administration/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Overview 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3702" y="3906981"/>
            <a:ext cx="4800600" cy="113412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Israa Al-Rawashdeh MD,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MPH,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PhD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Faculty of Medicine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Mutah University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2022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467" y="3906981"/>
            <a:ext cx="2239767" cy="99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/>
              <a:t>إدارة الرعاية الصحية / نظرة عامة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192" y="554804"/>
            <a:ext cx="8948791" cy="4886995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Principles of organizing: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err="1" smtClean="0"/>
              <a:t>Departmentation</a:t>
            </a:r>
            <a:r>
              <a:rPr lang="en-US" sz="2400" dirty="0" smtClean="0"/>
              <a:t> </a:t>
            </a:r>
            <a:r>
              <a:rPr lang="ar-JO" sz="2400" dirty="0" smtClean="0"/>
              <a:t> القسم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Acquisition of human and non-human </a:t>
            </a:r>
            <a:r>
              <a:rPr lang="en-US" sz="2400" dirty="0" smtClean="0"/>
              <a:t>resources</a:t>
            </a:r>
          </a:p>
          <a:p>
            <a:pPr lvl="1">
              <a:lnSpc>
                <a:spcPct val="90000"/>
              </a:lnSpc>
              <a:defRPr/>
            </a:pPr>
            <a:r>
              <a:rPr lang="ar-JO" sz="2400" dirty="0"/>
              <a:t>اكتساب الموارد البشرية وغير </a:t>
            </a:r>
            <a:r>
              <a:rPr lang="ar-JO" sz="2400" dirty="0" smtClean="0"/>
              <a:t>البشرية</a:t>
            </a: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Specialization and division of </a:t>
            </a:r>
            <a:r>
              <a:rPr lang="en-US" sz="2400" dirty="0" smtClean="0"/>
              <a:t>labor </a:t>
            </a:r>
            <a:r>
              <a:rPr lang="ar-JO" sz="2400" dirty="0"/>
              <a:t>التخصص و تقسيم </a:t>
            </a:r>
            <a:r>
              <a:rPr lang="ar-JO" sz="2400" dirty="0" smtClean="0"/>
              <a:t>العمل</a:t>
            </a: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Authority and responsibility (delegation</a:t>
            </a:r>
            <a:r>
              <a:rPr lang="en-US" sz="2400" dirty="0" smtClean="0"/>
              <a:t>?) </a:t>
            </a:r>
            <a:r>
              <a:rPr lang="ar-JO" sz="2400" dirty="0"/>
              <a:t>السلطة والمسؤولية (التفويض</a:t>
            </a:r>
            <a:r>
              <a:rPr lang="ar-JO" sz="2400" dirty="0" smtClean="0"/>
              <a:t>؟)</a:t>
            </a: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Centralization and </a:t>
            </a:r>
            <a:r>
              <a:rPr lang="en-US" sz="2400" dirty="0" smtClean="0"/>
              <a:t>de-centralization </a:t>
            </a:r>
            <a:r>
              <a:rPr lang="ar-JO" sz="2400" dirty="0"/>
              <a:t>المركزية </a:t>
            </a:r>
            <a:r>
              <a:rPr lang="ar-JO" sz="2400" dirty="0" smtClean="0"/>
              <a:t>واللامركزية</a:t>
            </a: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Unity/ chain of </a:t>
            </a:r>
            <a:r>
              <a:rPr lang="en-US" sz="2400" dirty="0" smtClean="0"/>
              <a:t>command </a:t>
            </a:r>
            <a:r>
              <a:rPr lang="ar-JO" sz="2400" dirty="0"/>
              <a:t>الوحدة / تسلسل </a:t>
            </a:r>
            <a:r>
              <a:rPr lang="ar-JO" sz="2400" dirty="0" smtClean="0"/>
              <a:t>القيادة</a:t>
            </a: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Line and </a:t>
            </a:r>
            <a:r>
              <a:rPr lang="en-US" sz="2400" dirty="0" smtClean="0"/>
              <a:t>staff</a:t>
            </a:r>
            <a:r>
              <a:rPr lang="ar-JO" sz="2400" dirty="0"/>
              <a:t>الخط </a:t>
            </a:r>
            <a:r>
              <a:rPr lang="ar-JO" sz="2400" dirty="0" smtClean="0"/>
              <a:t>والموظفين</a:t>
            </a:r>
            <a:endParaRPr lang="en-US" sz="2400" dirty="0" smtClean="0"/>
          </a:p>
          <a:p>
            <a:pPr lvl="1" algn="l" rtl="0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>
              <a:lnSpc>
                <a:spcPct val="90000"/>
              </a:lnSpc>
              <a:defRPr/>
            </a:pPr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6" y="42204"/>
            <a:ext cx="4524053" cy="25447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559" y="1"/>
            <a:ext cx="3735064" cy="4211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7650"/>
            <a:ext cx="3099939" cy="2324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075" y="3281670"/>
            <a:ext cx="2237484" cy="1398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000" y="4208936"/>
            <a:ext cx="2840000" cy="94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02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PO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DCORB </a:t>
            </a:r>
            <a:r>
              <a:rPr lang="en-US" dirty="0" smtClean="0"/>
              <a:t>  Staffing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016" y="1280343"/>
            <a:ext cx="8573784" cy="394243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1600" b="1" dirty="0"/>
              <a:t>It is the process of </a:t>
            </a:r>
            <a:r>
              <a:rPr lang="en-US" sz="1600" b="1" dirty="0" err="1" smtClean="0"/>
              <a:t>personnelising</a:t>
            </a:r>
            <a:r>
              <a:rPr lang="en-US" sz="1600" b="1" dirty="0" smtClean="0"/>
              <a:t> </a:t>
            </a:r>
            <a:r>
              <a:rPr lang="en-US" sz="1600" b="1" dirty="0"/>
              <a:t>(hiring personnel) </a:t>
            </a:r>
            <a:r>
              <a:rPr lang="en-GB" sz="1600" b="1" dirty="0"/>
              <a:t>in the organization to fill up the positions described in various units in the organizational chart</a:t>
            </a:r>
            <a:r>
              <a:rPr lang="en-GB" sz="1600" b="1" dirty="0" smtClean="0"/>
              <a:t>.</a:t>
            </a:r>
          </a:p>
          <a:p>
            <a:pPr algn="just">
              <a:lnSpc>
                <a:spcPct val="120000"/>
              </a:lnSpc>
              <a:defRPr/>
            </a:pPr>
            <a:r>
              <a:rPr lang="ar-JO" sz="1600" b="1" dirty="0"/>
              <a:t>إنها عملية التوظيف (تعيين موظفين) في المنظمة لملء الوظائف الموضحة في وحدات مختلفة في المخطط التنظيمي</a:t>
            </a:r>
            <a:r>
              <a:rPr lang="ar-JO" sz="1600" b="1" dirty="0" smtClean="0"/>
              <a:t>.</a:t>
            </a:r>
            <a:endParaRPr lang="en-GB" sz="1600" b="1" dirty="0"/>
          </a:p>
          <a:p>
            <a:pPr>
              <a:lnSpc>
                <a:spcPct val="90000"/>
              </a:lnSpc>
              <a:defRPr/>
            </a:pPr>
            <a:r>
              <a:rPr lang="en-US" sz="1800" b="1" dirty="0"/>
              <a:t> Staffing steps: </a:t>
            </a:r>
            <a:r>
              <a:rPr lang="ar-JO" sz="1800" b="1" dirty="0"/>
              <a:t>خطوات التوظيف:</a:t>
            </a:r>
            <a:endParaRPr lang="en-US" sz="1800" b="1" dirty="0"/>
          </a:p>
          <a:p>
            <a:pPr lvl="1">
              <a:lnSpc>
                <a:spcPct val="90000"/>
              </a:lnSpc>
              <a:defRPr/>
            </a:pPr>
            <a:r>
              <a:rPr lang="en-US" sz="1800" b="1" dirty="0"/>
              <a:t>Identifying the type and number of personnel needed. </a:t>
            </a:r>
            <a:r>
              <a:rPr lang="ar-JO" sz="1800" b="1" dirty="0"/>
              <a:t>تحديد نوع وعدد الأفراد اللازمين.</a:t>
            </a:r>
            <a:endParaRPr lang="en-US" sz="1800" b="1" dirty="0"/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1800" b="1" dirty="0"/>
              <a:t>Recruitment (job description, person specification, and advertising</a:t>
            </a:r>
            <a:r>
              <a:rPr lang="en-US" sz="1800" b="1" dirty="0" smtClean="0"/>
              <a:t>)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ar-JO" sz="1800" b="1" dirty="0"/>
              <a:t>التوظيف (الوصف الوظيفي ، مواصفات الشخص ، والإعلان</a:t>
            </a:r>
            <a:r>
              <a:rPr lang="ar-JO" sz="1800" b="1" dirty="0" smtClean="0"/>
              <a:t>)</a:t>
            </a:r>
            <a:r>
              <a:rPr lang="en-US" sz="1800" b="1" dirty="0" smtClean="0"/>
              <a:t>  </a:t>
            </a:r>
            <a:endParaRPr lang="en-US" sz="1800" b="1" dirty="0"/>
          </a:p>
          <a:p>
            <a:pPr lvl="1" algn="l" rtl="0" eaLnBrk="1" hangingPunct="1">
              <a:lnSpc>
                <a:spcPct val="90000"/>
              </a:lnSpc>
              <a:defRPr/>
            </a:pPr>
            <a:r>
              <a:rPr lang="en-US" sz="1800" b="1" dirty="0"/>
              <a:t>Selection (shortlisting applicants, interviewing, references, decision</a:t>
            </a:r>
            <a:r>
              <a:rPr lang="en-US" sz="1800" b="1" dirty="0" smtClean="0"/>
              <a:t>)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ar-JO" sz="1800" b="1" dirty="0"/>
              <a:t>الاختيار (قائمة مختصرة للمتقدمين ، المقابلات ، المراجع ، القرار)</a:t>
            </a:r>
            <a:endParaRPr lang="en-US" sz="1800" b="1" dirty="0"/>
          </a:p>
          <a:p>
            <a:pPr lvl="1">
              <a:lnSpc>
                <a:spcPct val="90000"/>
              </a:lnSpc>
              <a:defRPr/>
            </a:pPr>
            <a:r>
              <a:rPr lang="en-US" sz="1800" b="1" dirty="0" smtClean="0"/>
              <a:t>Orientation </a:t>
            </a:r>
            <a:r>
              <a:rPr lang="ar-JO" sz="1800" b="1" dirty="0"/>
              <a:t>توجيه</a:t>
            </a:r>
            <a:endParaRPr lang="en-US" sz="1800" b="1" dirty="0"/>
          </a:p>
          <a:p>
            <a:pPr lvl="2">
              <a:lnSpc>
                <a:spcPct val="90000"/>
              </a:lnSpc>
              <a:defRPr/>
            </a:pPr>
            <a:r>
              <a:rPr lang="en-US" sz="1800" b="1" dirty="0"/>
              <a:t>Job </a:t>
            </a:r>
            <a:r>
              <a:rPr lang="en-US" sz="1800" b="1" dirty="0" smtClean="0"/>
              <a:t>analysis </a:t>
            </a:r>
            <a:r>
              <a:rPr lang="ar-JO" sz="1800" b="1" dirty="0"/>
              <a:t>تحليل الوظيفة</a:t>
            </a:r>
            <a:endParaRPr lang="en-US" sz="1800" b="1" dirty="0"/>
          </a:p>
          <a:p>
            <a:pPr lvl="2">
              <a:lnSpc>
                <a:spcPct val="90000"/>
              </a:lnSpc>
              <a:defRPr/>
            </a:pPr>
            <a:r>
              <a:rPr lang="en-US" sz="1800" b="1" dirty="0"/>
              <a:t>Job </a:t>
            </a:r>
            <a:r>
              <a:rPr lang="en-US" sz="1800" b="1" dirty="0" smtClean="0"/>
              <a:t>description </a:t>
            </a:r>
            <a:r>
              <a:rPr lang="ar-JO" sz="1800" b="1" dirty="0"/>
              <a:t>المسمى الوظيفي</a:t>
            </a:r>
            <a:endParaRPr lang="en-US" sz="1800" b="1" dirty="0"/>
          </a:p>
          <a:p>
            <a:pPr lvl="2">
              <a:lnSpc>
                <a:spcPct val="90000"/>
              </a:lnSpc>
              <a:defRPr/>
            </a:pPr>
            <a:r>
              <a:rPr lang="en-US" sz="1800" b="1" dirty="0"/>
              <a:t>Job </a:t>
            </a:r>
            <a:r>
              <a:rPr lang="en-US" sz="1800" b="1" dirty="0" smtClean="0"/>
              <a:t>specification </a:t>
            </a:r>
            <a:r>
              <a:rPr lang="ar-JO" sz="1800" b="1" dirty="0"/>
              <a:t>مواصفات الوظيفة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41" y="1327354"/>
            <a:ext cx="8969339" cy="345112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Other methods of filling staff </a:t>
            </a:r>
            <a:r>
              <a:rPr lang="en-GB" sz="2400" dirty="0" smtClean="0"/>
              <a:t>vacancies:</a:t>
            </a:r>
            <a:r>
              <a:rPr lang="ar-JO" sz="2400" dirty="0"/>
              <a:t>طرق أخرى لملء الوظائف الشاغرة:</a:t>
            </a:r>
            <a:endParaRPr lang="en-GB" sz="2400" dirty="0" smtClean="0"/>
          </a:p>
          <a:p>
            <a:pPr>
              <a:buFontTx/>
              <a:buChar char="-"/>
            </a:pPr>
            <a:r>
              <a:rPr lang="en-GB" sz="2400" dirty="0" smtClean="0"/>
              <a:t>Reallocation of </a:t>
            </a:r>
            <a:r>
              <a:rPr lang="en-GB" sz="2400" dirty="0" smtClean="0"/>
              <a:t>duties </a:t>
            </a:r>
            <a:r>
              <a:rPr lang="ar-JO" sz="2400" dirty="0"/>
              <a:t>إعادة توزيع الواجبات</a:t>
            </a:r>
            <a:endParaRPr lang="en-GB" sz="2400" dirty="0" smtClean="0"/>
          </a:p>
          <a:p>
            <a:pPr>
              <a:buFontTx/>
              <a:buChar char="-"/>
            </a:pPr>
            <a:r>
              <a:rPr lang="en-GB" sz="2400" dirty="0" smtClean="0"/>
              <a:t>Transfer of </a:t>
            </a:r>
            <a:r>
              <a:rPr lang="en-GB" sz="2400" dirty="0" smtClean="0"/>
              <a:t>posts </a:t>
            </a:r>
            <a:r>
              <a:rPr lang="ar-JO" sz="2400" dirty="0"/>
              <a:t>نقل الوظائف</a:t>
            </a:r>
            <a:endParaRPr lang="en-GB" sz="2400" dirty="0" smtClean="0"/>
          </a:p>
          <a:p>
            <a:pPr>
              <a:buFontTx/>
              <a:buChar char="-"/>
            </a:pPr>
            <a:r>
              <a:rPr lang="en-GB" sz="2400" dirty="0" smtClean="0"/>
              <a:t>Redeployment </a:t>
            </a:r>
            <a:r>
              <a:rPr lang="ar-JO" sz="2400" dirty="0"/>
              <a:t>إعادة الانتشار</a:t>
            </a:r>
            <a:endParaRPr lang="en-GB" sz="2400" dirty="0" smtClean="0"/>
          </a:p>
          <a:p>
            <a:pPr>
              <a:buFontTx/>
              <a:buChar char="-"/>
            </a:pPr>
            <a:r>
              <a:rPr lang="en-GB" sz="2400" dirty="0" smtClean="0"/>
              <a:t>Outsourcing </a:t>
            </a:r>
            <a:r>
              <a:rPr lang="ar-JO" sz="2400" dirty="0"/>
              <a:t>الاستعانة بمصادر خارجية</a:t>
            </a:r>
            <a:endParaRPr lang="en-GB" sz="2400" dirty="0" smtClean="0"/>
          </a:p>
          <a:p>
            <a:pPr>
              <a:buFontTx/>
              <a:buChar char="-"/>
            </a:pPr>
            <a:r>
              <a:rPr lang="en-GB" sz="2400" dirty="0" smtClean="0"/>
              <a:t>Appointment of a </a:t>
            </a:r>
            <a:r>
              <a:rPr lang="en-GB" sz="2400" dirty="0" smtClean="0"/>
              <a:t>previously </a:t>
            </a:r>
            <a:r>
              <a:rPr lang="en-GB" sz="2400" dirty="0" smtClean="0"/>
              <a:t>identified successor (rarely used</a:t>
            </a:r>
            <a:r>
              <a:rPr lang="en-GB" sz="2400" dirty="0" smtClean="0"/>
              <a:t>)</a:t>
            </a:r>
          </a:p>
          <a:p>
            <a:pPr marL="0" indent="0">
              <a:buNone/>
            </a:pPr>
            <a:r>
              <a:rPr lang="ar-JO" sz="2400" dirty="0"/>
              <a:t>تعيين خليفة تم تحديده مسبقًا (نادرًا ما يستخدم</a:t>
            </a:r>
            <a:r>
              <a:rPr lang="ar-JO" sz="2400" dirty="0" smtClean="0"/>
              <a:t>)</a:t>
            </a:r>
            <a:r>
              <a:rPr lang="en-US" sz="2400" dirty="0" smtClean="0"/>
              <a:t>  </a:t>
            </a:r>
            <a:endParaRPr lang="en-GB" sz="24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PO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DCORB </a:t>
            </a:r>
            <a:r>
              <a:rPr lang="en-US" dirty="0" smtClean="0"/>
              <a:t>  Staffing </a:t>
            </a:r>
          </a:p>
        </p:txBody>
      </p:sp>
    </p:spTree>
    <p:extLst>
      <p:ext uri="{BB962C8B-B14F-4D97-AF65-F5344CB8AC3E}">
        <p14:creationId xmlns:p14="http://schemas.microsoft.com/office/powerpoint/2010/main" val="4423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143" y="1063229"/>
            <a:ext cx="7541231" cy="3531394"/>
          </a:xfrm>
        </p:spPr>
        <p:txBody>
          <a:bodyPr>
            <a:normAutofit/>
          </a:bodyPr>
          <a:lstStyle/>
          <a:p>
            <a:r>
              <a:rPr lang="en-GB" sz="1800" b="1" dirty="0">
                <a:solidFill>
                  <a:srgbClr val="00B050"/>
                </a:solidFill>
              </a:rPr>
              <a:t>Discrimination: </a:t>
            </a:r>
            <a:r>
              <a:rPr lang="en-GB" sz="1800" dirty="0"/>
              <a:t>the tendency to give preference to one special group and disregard the merits of other groups</a:t>
            </a:r>
            <a:r>
              <a:rPr lang="en-GB" sz="1800" dirty="0" smtClean="0"/>
              <a:t>.</a:t>
            </a:r>
          </a:p>
          <a:p>
            <a:r>
              <a:rPr lang="ar-JO" sz="1800" dirty="0"/>
              <a:t>التمييز: الميل إلى إعطاء الأفضلية لمجموعة خاصة واحدة وتجاهل مزايا المجموعات الأخرى.</a:t>
            </a:r>
            <a:endParaRPr lang="en-GB" sz="1800" dirty="0"/>
          </a:p>
          <a:p>
            <a:r>
              <a:rPr lang="en-GB" sz="1800" b="1" dirty="0">
                <a:solidFill>
                  <a:srgbClr val="00B050"/>
                </a:solidFill>
              </a:rPr>
              <a:t>Nepotism or favouritism: </a:t>
            </a:r>
            <a:r>
              <a:rPr lang="en-GB" sz="1800" dirty="0"/>
              <a:t>the tendency to ignore considerations of </a:t>
            </a:r>
            <a:r>
              <a:rPr lang="en-GB" sz="1800" dirty="0" smtClean="0"/>
              <a:t>abilities </a:t>
            </a:r>
            <a:r>
              <a:rPr lang="en-GB" sz="1800" dirty="0"/>
              <a:t>by giving preference to members of one’s own family, ethnic group, geographical region or some </a:t>
            </a:r>
            <a:r>
              <a:rPr lang="en-GB" sz="1800" dirty="0" smtClean="0"/>
              <a:t>other </a:t>
            </a:r>
            <a:r>
              <a:rPr lang="en-GB" sz="1800" dirty="0"/>
              <a:t>personal reason</a:t>
            </a:r>
            <a:r>
              <a:rPr lang="en-GB" sz="1800" dirty="0" smtClean="0"/>
              <a:t>.</a:t>
            </a:r>
          </a:p>
          <a:p>
            <a:r>
              <a:rPr lang="ar-JO" sz="1800" dirty="0"/>
              <a:t>المحسوبية أو المحسوبية: الميل إلى تجاهل اعتبارات القدرات من خلال إعطاء الأفضلية لأفراد الأسرة أو المجموعة العرقية أو المنطقة الجغرافية أو أي سبب شخصي آخر.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920" y="3579899"/>
            <a:ext cx="2301029" cy="1535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774" y="3579899"/>
            <a:ext cx="2171668" cy="156360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PO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DCORB </a:t>
            </a:r>
            <a:r>
              <a:rPr lang="en-US" dirty="0" smtClean="0"/>
              <a:t>  Staffing </a:t>
            </a:r>
          </a:p>
        </p:txBody>
      </p:sp>
    </p:spTree>
    <p:extLst>
      <p:ext uri="{BB962C8B-B14F-4D97-AF65-F5344CB8AC3E}">
        <p14:creationId xmlns:p14="http://schemas.microsoft.com/office/powerpoint/2010/main" val="3809669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POS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CORB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irecting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0661" y="1094162"/>
            <a:ext cx="6588732" cy="4003885"/>
          </a:xfrm>
        </p:spPr>
        <p:txBody>
          <a:bodyPr>
            <a:normAutofit/>
          </a:bodyPr>
          <a:lstStyle/>
          <a:p>
            <a:pPr algn="l"/>
            <a:r>
              <a:rPr lang="en-US" sz="2100" dirty="0"/>
              <a:t>The continuous task of </a:t>
            </a:r>
            <a:r>
              <a:rPr lang="en-US" sz="2100" b="1" dirty="0">
                <a:solidFill>
                  <a:srgbClr val="FF0000"/>
                </a:solidFill>
              </a:rPr>
              <a:t>making decisions </a:t>
            </a:r>
            <a:r>
              <a:rPr lang="en-US" sz="2100" dirty="0"/>
              <a:t>and translating them </a:t>
            </a:r>
            <a:r>
              <a:rPr lang="en-US" sz="2100" dirty="0" smtClean="0"/>
              <a:t>into orders </a:t>
            </a:r>
            <a:r>
              <a:rPr lang="en-US" sz="2100" dirty="0"/>
              <a:t>and instructions and serving as the </a:t>
            </a:r>
            <a:r>
              <a:rPr lang="en-US" sz="2100" b="1" dirty="0">
                <a:solidFill>
                  <a:srgbClr val="FF0000"/>
                </a:solidFill>
              </a:rPr>
              <a:t>leader</a:t>
            </a:r>
            <a:r>
              <a:rPr lang="en-US" sz="2100" dirty="0"/>
              <a:t> of the organization</a:t>
            </a:r>
            <a:r>
              <a:rPr lang="en-US" sz="2100" dirty="0" smtClean="0"/>
              <a:t>.</a:t>
            </a:r>
          </a:p>
          <a:p>
            <a:pPr algn="l"/>
            <a:r>
              <a:rPr lang="ar-JO" sz="2100" dirty="0"/>
              <a:t>المهمة المستمرة في اتخاذ القرارات وترجمتها إلى أوامر وتعليمات والعمل كقائد للمنظمة.</a:t>
            </a:r>
            <a:endParaRPr lang="en-US" sz="2100" dirty="0"/>
          </a:p>
          <a:p>
            <a:pPr algn="l"/>
            <a:r>
              <a:rPr lang="en-US" sz="2100" dirty="0"/>
              <a:t>Includes building an effective work </a:t>
            </a:r>
            <a:r>
              <a:rPr lang="en-US" sz="2100" dirty="0" smtClean="0"/>
              <a:t>environment </a:t>
            </a:r>
            <a:r>
              <a:rPr lang="en-US" sz="2100" dirty="0"/>
              <a:t>and creating opportunity for motivation, supervising, scheduling, and </a:t>
            </a:r>
            <a:r>
              <a:rPr lang="en-US" sz="2100" dirty="0" smtClean="0"/>
              <a:t>disciplining.</a:t>
            </a:r>
          </a:p>
          <a:p>
            <a:pPr algn="l"/>
            <a:r>
              <a:rPr lang="ar-JO" sz="2100" dirty="0"/>
              <a:t>يتضمن بناء بيئة عمل فعالة وخلق فرصة للتحفيز والإشراف والجدولة والانضباط.</a:t>
            </a:r>
            <a:endParaRPr lang="en-US" sz="2100" dirty="0"/>
          </a:p>
        </p:txBody>
      </p:sp>
      <p:pic>
        <p:nvPicPr>
          <p:cNvPr id="4" name="Picture 2" descr="Image result for maze management"/>
          <p:cNvPicPr>
            <a:picLocks noChangeAspect="1" noChangeArrowheads="1"/>
          </p:cNvPicPr>
          <p:nvPr/>
        </p:nvPicPr>
        <p:blipFill>
          <a:blip r:embed="rId2" cstate="print"/>
          <a:srcRect l="2101" t="12963" r="1245" b="5556"/>
          <a:stretch>
            <a:fillRect/>
          </a:stretch>
        </p:blipFill>
        <p:spPr bwMode="auto">
          <a:xfrm>
            <a:off x="6544638" y="2721784"/>
            <a:ext cx="2438720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526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254604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CORB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irecting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pPr algn="l">
              <a:buNone/>
            </a:pPr>
            <a:r>
              <a:rPr lang="en-US" sz="2400" b="1" dirty="0" smtClean="0"/>
              <a:t>Planning, organizing and staffing are the initial steps in the administrative process (preparatory steps</a:t>
            </a:r>
            <a:r>
              <a:rPr lang="en-US" sz="2400" b="1" dirty="0" smtClean="0"/>
              <a:t>).</a:t>
            </a:r>
          </a:p>
          <a:p>
            <a:pPr>
              <a:buNone/>
            </a:pPr>
            <a:r>
              <a:rPr lang="ar-JO" sz="2400" dirty="0"/>
              <a:t>التخطيط والتنظيم والتوظيف هي الخطوات الأولية في العملية الإدارية (خطوات تحضيرية</a:t>
            </a:r>
            <a:r>
              <a:rPr lang="ar-JO" sz="2400" dirty="0" smtClean="0"/>
              <a:t>).</a:t>
            </a:r>
            <a:endParaRPr lang="en-US" sz="2400" b="1" dirty="0" smtClean="0"/>
          </a:p>
          <a:p>
            <a:pPr algn="l">
              <a:buNone/>
            </a:pPr>
            <a:r>
              <a:rPr lang="en-US" sz="2400" b="1" dirty="0" smtClean="0"/>
              <a:t>Directing is the next essential step in initiating the activities of the organization (sets the action) toward the designed goals. </a:t>
            </a:r>
          </a:p>
          <a:p>
            <a:pPr>
              <a:buNone/>
            </a:pPr>
            <a:r>
              <a:rPr lang="en-US" dirty="0" smtClean="0"/>
              <a:t> </a:t>
            </a:r>
            <a:r>
              <a:rPr lang="ar-JO" sz="2600" dirty="0" smtClean="0"/>
              <a:t>التوجيه </a:t>
            </a:r>
            <a:r>
              <a:rPr lang="ar-JO" sz="2600" dirty="0"/>
              <a:t>هو الخطوة الأساسية التالية في بدء أنشطة المنظمة (يحدد الإجراء) نحو الأهداف المصممة.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030" y="101919"/>
            <a:ext cx="2792606" cy="12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2089"/>
            <a:ext cx="8259098" cy="763526"/>
          </a:xfrm>
        </p:spPr>
        <p:txBody>
          <a:bodyPr/>
          <a:lstStyle/>
          <a:p>
            <a:r>
              <a:rPr lang="en-US" dirty="0" smtClean="0"/>
              <a:t>POS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CORB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irecting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38" y="778908"/>
            <a:ext cx="8815227" cy="44506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Direction has following </a:t>
            </a:r>
            <a:r>
              <a:rPr lang="en-US" dirty="0" smtClean="0"/>
              <a:t>elements:</a:t>
            </a:r>
            <a:r>
              <a:rPr lang="ar-JO" dirty="0">
                <a:solidFill>
                  <a:schemeClr val="bg1"/>
                </a:solidFill>
              </a:rPr>
              <a:t>يحتوي الاتجاه على العناصر التالية</a:t>
            </a:r>
            <a:r>
              <a:rPr lang="ar-JO" dirty="0"/>
              <a:t>: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Motivation</a:t>
            </a:r>
            <a:r>
              <a:rPr lang="ar-JO" dirty="0" smtClean="0"/>
              <a:t>تحفيز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Leadership</a:t>
            </a:r>
            <a:r>
              <a:rPr lang="en-US" dirty="0" smtClean="0"/>
              <a:t> </a:t>
            </a:r>
            <a:r>
              <a:rPr lang="ar-JO" dirty="0"/>
              <a:t>قيادة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Communication</a:t>
            </a:r>
            <a:r>
              <a:rPr lang="en-US" dirty="0" smtClean="0"/>
              <a:t> </a:t>
            </a:r>
            <a:r>
              <a:rPr lang="ar-JO" dirty="0"/>
              <a:t>تواصل</a:t>
            </a:r>
            <a:endParaRPr lang="en-US" dirty="0" smtClean="0"/>
          </a:p>
          <a:p>
            <a:r>
              <a:rPr lang="en-US" b="1" dirty="0" smtClean="0"/>
              <a:t>Motivation-</a:t>
            </a:r>
            <a:r>
              <a:rPr lang="en-US" dirty="0" smtClean="0"/>
              <a:t> means inspiring, stimulating or encouraging the sub-ordinates to work. Positive, negative, monetary, non-monetary incentives may be used for this purpose</a:t>
            </a:r>
            <a:r>
              <a:rPr lang="en-US" dirty="0" smtClean="0"/>
              <a:t>.</a:t>
            </a:r>
          </a:p>
          <a:p>
            <a:r>
              <a:rPr lang="ar-JO" dirty="0"/>
              <a:t>الدافع - يعني إلهام أو تحفيز أو تشجيع المرؤوسين على العمل. يمكن استخدام الحوافز الإيجابية والسلبية والنقدية وغير النقدية لهذا الغرض.</a:t>
            </a:r>
            <a:endParaRPr lang="en-US" dirty="0" smtClean="0"/>
          </a:p>
          <a:p>
            <a:r>
              <a:rPr lang="en-US" b="1" dirty="0"/>
              <a:t>Communications-</a:t>
            </a:r>
            <a:r>
              <a:rPr lang="en-US" dirty="0"/>
              <a:t> is the process of passing information, experience, opinion </a:t>
            </a:r>
            <a:r>
              <a:rPr lang="en-US" dirty="0" err="1"/>
              <a:t>etc</a:t>
            </a:r>
            <a:r>
              <a:rPr lang="en-US" dirty="0"/>
              <a:t> from one person to another </a:t>
            </a:r>
            <a:r>
              <a:rPr lang="en-US" dirty="0" smtClean="0"/>
              <a:t>(public, organization, employees</a:t>
            </a:r>
            <a:r>
              <a:rPr lang="en-US" dirty="0" smtClean="0"/>
              <a:t>)</a:t>
            </a:r>
          </a:p>
          <a:p>
            <a:r>
              <a:rPr lang="ar-JO" dirty="0"/>
              <a:t>الاتصالات - هي عملية نقل المعلومات والخبرة والآراء وما إلى ذلك من شخص إلى آخر (عام ، منظمة ، موظفون)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8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59098" cy="76352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Katz 3-skill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8331"/>
            <a:ext cx="9144000" cy="3825169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>
                <a:latin typeface="Cambria" panose="02040503050406030204" pitchFamily="18" charset="0"/>
                <a:ea typeface="Cambria" panose="02040503050406030204" pitchFamily="18" charset="0"/>
                <a:hlinkClick r:id="rId2" tooltip="Robert L. Katz"/>
              </a:rPr>
              <a:t>Robert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  <a:hlinkClick r:id="rId2" tooltip="Robert L. Katz"/>
              </a:rPr>
              <a:t>L. Katz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 in 1974,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 has set the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relationship of 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  <a:hlinkClick r:id="rId3" tooltip="Manager"/>
              </a:rPr>
              <a:t>managerial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</a:rPr>
              <a:t>skills </a:t>
            </a:r>
            <a:r>
              <a:rPr lang="en-GB" dirty="0" smtClean="0">
                <a:latin typeface="Cambria" panose="02040503050406030204" pitchFamily="18" charset="0"/>
                <a:ea typeface="Cambria" panose="02040503050406030204" pitchFamily="18" charset="0"/>
              </a:rPr>
              <a:t>and management</a:t>
            </a:r>
            <a:r>
              <a:rPr lang="en-GB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i="1" dirty="0">
                <a:latin typeface="Cambria" panose="02040503050406030204" pitchFamily="18" charset="0"/>
                <a:ea typeface="Cambria" panose="02040503050406030204" pitchFamily="18" charset="0"/>
              </a:rPr>
              <a:t>levels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GB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ar-JO" dirty="0">
                <a:latin typeface="Cambria" panose="02040503050406030204" pitchFamily="18" charset="0"/>
                <a:ea typeface="Cambria" panose="02040503050406030204" pitchFamily="18" charset="0"/>
              </a:rPr>
              <a:t>قام روبرت ل. كاتز في عام 1974 بتعيين العلاقة بين المهارات الإدارية ومستويات الإدارة.</a:t>
            </a:r>
            <a:endParaRPr lang="en-GB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GB" dirty="0" smtClean="0"/>
              <a:t>-Three </a:t>
            </a:r>
            <a:r>
              <a:rPr lang="en-GB" dirty="0"/>
              <a:t>areas of </a:t>
            </a:r>
            <a:r>
              <a:rPr lang="en-GB" b="1" dirty="0"/>
              <a:t>managerial skills</a:t>
            </a:r>
            <a:r>
              <a:rPr lang="en-GB" dirty="0"/>
              <a:t> </a:t>
            </a:r>
            <a:r>
              <a:rPr lang="en-GB" dirty="0" smtClean="0"/>
              <a:t>are required</a:t>
            </a:r>
            <a:r>
              <a:rPr lang="en-GB" dirty="0" smtClean="0"/>
              <a:t>: </a:t>
            </a:r>
            <a:r>
              <a:rPr lang="ar-JO" dirty="0"/>
              <a:t>- مطلوب ثلاثة مجالات من المهارات الإدارية:</a:t>
            </a: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Technical </a:t>
            </a:r>
            <a:r>
              <a:rPr lang="en-GB" b="1" u="sng" dirty="0"/>
              <a:t>skills</a:t>
            </a:r>
            <a:r>
              <a:rPr lang="en-GB" u="sng" dirty="0"/>
              <a:t> </a:t>
            </a:r>
            <a:r>
              <a:rPr lang="en-GB" dirty="0"/>
              <a:t>-  proficiency and knowledge in a specific area </a:t>
            </a:r>
            <a:r>
              <a:rPr lang="ar-JO" dirty="0"/>
              <a:t>المهارات الفنية - الكفاءة والمعرفة في مجال معين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Example: </a:t>
            </a:r>
            <a:r>
              <a:rPr lang="en-GB" dirty="0" smtClean="0"/>
              <a:t>Technology </a:t>
            </a:r>
            <a:r>
              <a:rPr lang="ar-JO" dirty="0"/>
              <a:t>• مثال: التكنولوجيا</a:t>
            </a: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Human </a:t>
            </a:r>
            <a:r>
              <a:rPr lang="en-GB" b="1" u="sng" dirty="0"/>
              <a:t>skills</a:t>
            </a:r>
            <a:r>
              <a:rPr lang="en-GB" u="sng" dirty="0"/>
              <a:t> </a:t>
            </a:r>
            <a:r>
              <a:rPr lang="en-GB" dirty="0"/>
              <a:t>-  knowledge and ability to work with people </a:t>
            </a:r>
            <a:r>
              <a:rPr lang="ar-JO" dirty="0"/>
              <a:t>المهارات البشرية - المعرفة والقدرة على العمل مع الناس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Example: </a:t>
            </a:r>
            <a:r>
              <a:rPr lang="en-GB" dirty="0" smtClean="0"/>
              <a:t>trust, team </a:t>
            </a:r>
            <a:r>
              <a:rPr lang="en-GB" dirty="0" smtClean="0"/>
              <a:t>building </a:t>
            </a:r>
            <a:r>
              <a:rPr lang="ar-JO" dirty="0"/>
              <a:t>• مثال: الثقة ، بناء الفريق</a:t>
            </a: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Conceptual </a:t>
            </a:r>
            <a:r>
              <a:rPr lang="en-GB" b="1" u="sng" dirty="0"/>
              <a:t>skills</a:t>
            </a:r>
            <a:r>
              <a:rPr lang="en-GB" u="sng" dirty="0"/>
              <a:t> </a:t>
            </a:r>
            <a:r>
              <a:rPr lang="en-GB" dirty="0"/>
              <a:t>-  ability to work with ideas and concepts </a:t>
            </a:r>
            <a:r>
              <a:rPr lang="ar-JO" dirty="0"/>
              <a:t>المهارات المفاهيمية - القدرة على العمل مع الأفكار والمفاهيم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• </a:t>
            </a:r>
            <a:r>
              <a:rPr lang="en-GB" dirty="0"/>
              <a:t>Example: setting </a:t>
            </a:r>
            <a:r>
              <a:rPr lang="en-GB" dirty="0" smtClean="0"/>
              <a:t>vision, plans </a:t>
            </a:r>
            <a:r>
              <a:rPr lang="en-GB" dirty="0"/>
              <a:t>and </a:t>
            </a:r>
            <a:r>
              <a:rPr lang="en-GB" dirty="0" smtClean="0"/>
              <a:t>goals </a:t>
            </a:r>
            <a:r>
              <a:rPr lang="ar-JO" dirty="0"/>
              <a:t>• مثال: تحديد الرؤية والخطط </a:t>
            </a:r>
            <a:r>
              <a:rPr lang="ar-JO" dirty="0" smtClean="0"/>
              <a:t>والأهداف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99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Managerial Skill acording to Katz - sch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" y="0"/>
            <a:ext cx="9129310" cy="498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272" y="1900719"/>
            <a:ext cx="1181528" cy="513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الادراة العليا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272" y="3082743"/>
            <a:ext cx="1181528" cy="513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الادارة المركزية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4308" y="4148085"/>
            <a:ext cx="1181528" cy="513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ادارة الخط الاول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9744" y="1900719"/>
            <a:ext cx="1181528" cy="513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المهارات المفاهيمية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0173" y="3344374"/>
            <a:ext cx="1181528" cy="513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المهارات البشرية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40886" y="3235143"/>
            <a:ext cx="1181528" cy="5137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المهارات التقنية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425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437" y="185430"/>
            <a:ext cx="6380466" cy="182571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Functions of Administration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b="1" dirty="0"/>
              <a:t>There are several functions for administration</a:t>
            </a:r>
            <a:br>
              <a:rPr lang="en-US" sz="1800" b="1" dirty="0"/>
            </a:br>
            <a:r>
              <a:rPr lang="en-US" sz="1800" b="1" dirty="0"/>
              <a:t>In practice all these functions are interrelated to one </a:t>
            </a:r>
            <a:r>
              <a:rPr lang="en-US" sz="1800" b="1" dirty="0" smtClean="0"/>
              <a:t>another</a:t>
            </a:r>
            <a:r>
              <a:rPr lang="ar-JO" sz="1800" b="1" dirty="0"/>
              <a:t/>
            </a:r>
            <a:br>
              <a:rPr lang="ar-JO" sz="1800" b="1" dirty="0"/>
            </a:br>
            <a:r>
              <a:rPr lang="ar-JO" sz="1800" b="1" dirty="0"/>
              <a:t>هناك العديد من الوظائف للإدارة في الممارسة العملية ، كل هذه الوظائف مرتبطة ببعضها البعض</a:t>
            </a:r>
            <a:r>
              <a:rPr lang="en-US" sz="2025" dirty="0">
                <a:solidFill>
                  <a:srgbClr val="00B050"/>
                </a:solidFill>
              </a:rPr>
              <a:t/>
            </a:r>
            <a:br>
              <a:rPr lang="en-US" sz="2025" dirty="0">
                <a:solidFill>
                  <a:srgbClr val="00B050"/>
                </a:solidFill>
              </a:rPr>
            </a:br>
            <a:r>
              <a:rPr lang="ar-QA" dirty="0"/>
              <a:t/>
            </a:r>
            <a:br>
              <a:rPr lang="ar-QA" dirty="0"/>
            </a:br>
            <a:endParaRPr 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0876" y="1539876"/>
            <a:ext cx="3991631" cy="3394472"/>
          </a:xfrm>
          <a:ln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700" dirty="0" smtClean="0"/>
              <a:t>Planning</a:t>
            </a:r>
            <a:r>
              <a:rPr lang="ar-JO" sz="2700" dirty="0" smtClean="0"/>
              <a:t>تخطيط </a:t>
            </a:r>
            <a:endParaRPr lang="en-US" sz="2700" dirty="0"/>
          </a:p>
          <a:p>
            <a:pPr>
              <a:defRPr/>
            </a:pPr>
            <a:r>
              <a:rPr lang="en-US" sz="2700" dirty="0" smtClean="0"/>
              <a:t>Organization</a:t>
            </a:r>
            <a:r>
              <a:rPr lang="ar-JO" sz="2700" dirty="0" smtClean="0"/>
              <a:t> </a:t>
            </a:r>
            <a:r>
              <a:rPr lang="ar-JO" sz="2700" dirty="0" smtClean="0"/>
              <a:t>   منظمة </a:t>
            </a:r>
            <a:endParaRPr lang="en-US" sz="2700" dirty="0"/>
          </a:p>
          <a:p>
            <a:pPr>
              <a:defRPr/>
            </a:pPr>
            <a:r>
              <a:rPr lang="en-US" sz="2700" dirty="0" smtClean="0"/>
              <a:t>Staffing</a:t>
            </a:r>
            <a:r>
              <a:rPr lang="ar-JO" sz="2700" dirty="0"/>
              <a:t> </a:t>
            </a:r>
            <a:r>
              <a:rPr lang="ar-JO" sz="2700" dirty="0" smtClean="0"/>
              <a:t>التوظيف </a:t>
            </a:r>
            <a:endParaRPr lang="en-US" sz="2700" dirty="0" smtClean="0"/>
          </a:p>
          <a:p>
            <a:pPr>
              <a:defRPr/>
            </a:pPr>
            <a:r>
              <a:rPr lang="en-US" sz="2700" dirty="0" smtClean="0"/>
              <a:t>Directing</a:t>
            </a:r>
            <a:r>
              <a:rPr lang="ar-JO" sz="2700" dirty="0"/>
              <a:t> </a:t>
            </a:r>
            <a:r>
              <a:rPr lang="ar-JO" sz="2700" dirty="0" smtClean="0"/>
              <a:t>توجيه </a:t>
            </a:r>
            <a:endParaRPr lang="en-US" sz="2700" dirty="0" smtClean="0"/>
          </a:p>
          <a:p>
            <a:pPr>
              <a:defRPr/>
            </a:pPr>
            <a:r>
              <a:rPr lang="en-US" sz="2700" dirty="0" smtClean="0"/>
              <a:t>Coordinating</a:t>
            </a:r>
            <a:r>
              <a:rPr lang="ar-JO" sz="2700" dirty="0"/>
              <a:t> </a:t>
            </a:r>
            <a:r>
              <a:rPr lang="ar-JO" sz="2700" dirty="0" smtClean="0"/>
              <a:t>التنسيق </a:t>
            </a:r>
            <a:endParaRPr lang="en-US" sz="2700" dirty="0"/>
          </a:p>
          <a:p>
            <a:pPr>
              <a:defRPr/>
            </a:pPr>
            <a:r>
              <a:rPr lang="en-US" sz="2700" dirty="0" smtClean="0"/>
              <a:t>Reporting</a:t>
            </a:r>
            <a:r>
              <a:rPr lang="ar-JO" sz="2700" dirty="0"/>
              <a:t> </a:t>
            </a:r>
            <a:r>
              <a:rPr lang="ar-JO" sz="2700" dirty="0" smtClean="0"/>
              <a:t>الإبلاغ </a:t>
            </a:r>
            <a:endParaRPr lang="en-US" sz="2700" dirty="0"/>
          </a:p>
          <a:p>
            <a:pPr>
              <a:defRPr/>
            </a:pPr>
            <a:r>
              <a:rPr lang="en-US" sz="2700" dirty="0" smtClean="0"/>
              <a:t>Budgeting</a:t>
            </a:r>
            <a:r>
              <a:rPr lang="ar-JO" sz="2700" dirty="0"/>
              <a:t> </a:t>
            </a:r>
            <a:r>
              <a:rPr lang="ar-JO" sz="2700" dirty="0" smtClean="0"/>
              <a:t>الميزانية </a:t>
            </a:r>
            <a:endParaRPr lang="en-US" sz="2700" dirty="0"/>
          </a:p>
          <a:p>
            <a:pPr algn="l" rtl="0" eaLnBrk="1" hangingPunct="1">
              <a:defRPr/>
            </a:pPr>
            <a:endParaRPr lang="en-US" sz="2700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0042" y="1545637"/>
            <a:ext cx="3957652" cy="3394472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defRPr/>
            </a:pPr>
            <a:r>
              <a:rPr lang="en-US" sz="2700" dirty="0" smtClean="0"/>
              <a:t>Supervising</a:t>
            </a:r>
            <a:r>
              <a:rPr lang="ar-JO" sz="2700" dirty="0" smtClean="0"/>
              <a:t>الإشراف </a:t>
            </a:r>
            <a:endParaRPr lang="en-US" sz="2700" dirty="0"/>
          </a:p>
          <a:p>
            <a:pPr>
              <a:defRPr/>
            </a:pPr>
            <a:r>
              <a:rPr lang="en-US" sz="2700" dirty="0" smtClean="0"/>
              <a:t>Evaluation</a:t>
            </a:r>
            <a:r>
              <a:rPr lang="ar-JO" sz="2700" dirty="0" smtClean="0"/>
              <a:t>       </a:t>
            </a:r>
            <a:r>
              <a:rPr lang="ar-JO" sz="2700" dirty="0" smtClean="0"/>
              <a:t> تقييم </a:t>
            </a:r>
            <a:r>
              <a:rPr lang="en-US" sz="2700" dirty="0" smtClean="0"/>
              <a:t> </a:t>
            </a:r>
            <a:r>
              <a:rPr lang="ar-JO" sz="2700" dirty="0" smtClean="0"/>
              <a:t>  </a:t>
            </a:r>
            <a:endParaRPr lang="en-US" sz="2700" dirty="0"/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700" dirty="0"/>
          </a:p>
          <a:p>
            <a:pPr eaLnBrk="1" hangingPunct="1">
              <a:defRPr/>
            </a:pP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4463989" y="2409732"/>
            <a:ext cx="354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+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48" y="113393"/>
            <a:ext cx="8259098" cy="763526"/>
          </a:xfrm>
        </p:spPr>
        <p:txBody>
          <a:bodyPr/>
          <a:lstStyle/>
          <a:p>
            <a:r>
              <a:rPr lang="en-US" dirty="0" smtClean="0"/>
              <a:t>POSD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dirty="0" smtClean="0"/>
              <a:t>RB 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dirty="0" smtClean="0"/>
              <a:t>ordination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0475" y="1282344"/>
            <a:ext cx="8981606" cy="386115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is the act of </a:t>
            </a:r>
            <a:r>
              <a:rPr lang="en-US" dirty="0" smtClean="0"/>
              <a:t>synchronizing </a:t>
            </a:r>
            <a:r>
              <a:rPr lang="en-US" dirty="0" smtClean="0"/>
              <a:t>people and activities so that they function smoothly to achieve organization objectives. </a:t>
            </a:r>
            <a:r>
              <a:rPr lang="ar-JO" dirty="0"/>
              <a:t>إنها عملية مزامنة الأشخاص والأنشطة بحيث تعمل بسلاسة لتحقيق أهداف المنظمة.</a:t>
            </a:r>
            <a:endParaRPr lang="en-US" dirty="0" smtClean="0"/>
          </a:p>
          <a:p>
            <a:r>
              <a:rPr lang="en-US" dirty="0" smtClean="0"/>
              <a:t>Coordination is more important in the health services organization, because functionally they are departmentalized. </a:t>
            </a:r>
            <a:r>
              <a:rPr lang="ar-JO" dirty="0"/>
              <a:t>يعتبر التنسيق أكثر أهمية في منظمة الخدمات الصحية ، لأنه يتم تقسيمها وظيفيًا.</a:t>
            </a:r>
            <a:endParaRPr lang="en-US" dirty="0" smtClean="0"/>
          </a:p>
          <a:p>
            <a:r>
              <a:rPr lang="en-US" dirty="0" smtClean="0"/>
              <a:t>Different kinds of organizations require different amount of coordination (larger scale</a:t>
            </a:r>
            <a:r>
              <a:rPr lang="en-US" dirty="0" smtClean="0"/>
              <a:t>!).</a:t>
            </a:r>
            <a:r>
              <a:rPr lang="ar-JO" dirty="0"/>
              <a:t> تتطلب الأنواع المختلفة من المنظمات قدرًا مختلفًا من التنسيق (نطاق أكبر!).</a:t>
            </a:r>
            <a:endParaRPr lang="en-US" dirty="0" smtClean="0"/>
          </a:p>
          <a:p>
            <a:r>
              <a:rPr lang="en-US" dirty="0" smtClean="0"/>
              <a:t>The coordinating function of the management prevents overlapping and conflict so that the duplication is avoided</a:t>
            </a:r>
            <a:r>
              <a:rPr lang="en-US" dirty="0" smtClean="0"/>
              <a:t>.</a:t>
            </a:r>
            <a:r>
              <a:rPr lang="ar-JO" dirty="0"/>
              <a:t> وظيفة التنسيق للإدارة تمنع التداخل والتعارض بحيث يتم تجنب الازدواجية.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7264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POSD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dirty="0" smtClean="0"/>
              <a:t>RB 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dirty="0" smtClean="0"/>
              <a:t>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69" y="1306806"/>
            <a:ext cx="9060431" cy="3748079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oordinating function of management is necessary </a:t>
            </a:r>
            <a:r>
              <a:rPr lang="en-US" dirty="0" smtClean="0"/>
              <a:t>because </a:t>
            </a:r>
            <a:r>
              <a:rPr lang="ar-JO" dirty="0"/>
              <a:t>وظيفة التنسيق للإدارة ضرورية لأن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it affects all the functions of management (planning, organizing, and directing etc.), </a:t>
            </a:r>
            <a:r>
              <a:rPr lang="en-US" dirty="0" smtClean="0"/>
              <a:t>and </a:t>
            </a:r>
            <a:r>
              <a:rPr lang="ar-JO" dirty="0"/>
              <a:t>يؤثر على جميع وظائف الإدارة (التخطيط والتنظيم والتوجيه وما إلى ذلك) ،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It is a mother principle of management and all other principles are included in this one principle</a:t>
            </a:r>
            <a:r>
              <a:rPr lang="en-US" dirty="0" smtClean="0"/>
              <a:t>. </a:t>
            </a:r>
            <a:r>
              <a:rPr lang="ar-JO" dirty="0"/>
              <a:t>إنه مبدأ أم للإدارة ويتم تضمين جميع المبادئ الأخرى في هذا المبدأ الواحد.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8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POSDCO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B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3" y="1113226"/>
            <a:ext cx="8830808" cy="39108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Controlling function as well</a:t>
            </a:r>
            <a:r>
              <a:rPr lang="en-GB" dirty="0" smtClean="0"/>
              <a:t>. </a:t>
            </a:r>
            <a:r>
              <a:rPr lang="ar-JO" dirty="0"/>
              <a:t>وظيفة التحكم كذلك.</a:t>
            </a:r>
            <a:endParaRPr lang="en-US" dirty="0" smtClean="0"/>
          </a:p>
          <a:p>
            <a:r>
              <a:rPr lang="en-US" dirty="0" smtClean="0"/>
              <a:t>The </a:t>
            </a:r>
            <a:r>
              <a:rPr lang="en-US" b="1" dirty="0" smtClean="0"/>
              <a:t>reporting</a:t>
            </a:r>
            <a:r>
              <a:rPr lang="en-US" dirty="0" smtClean="0"/>
              <a:t> is a process of providing information to various levels of </a:t>
            </a:r>
            <a:r>
              <a:rPr lang="en-US" b="1" dirty="0" smtClean="0"/>
              <a:t>management</a:t>
            </a:r>
            <a:r>
              <a:rPr lang="en-US" dirty="0" smtClean="0"/>
              <a:t> to enable measuring the effectiveness of work and making corrections, if necessary</a:t>
            </a:r>
            <a:r>
              <a:rPr lang="en-US" dirty="0" smtClean="0"/>
              <a:t>. </a:t>
            </a:r>
            <a:r>
              <a:rPr lang="ar-JO" dirty="0"/>
              <a:t>يعد إعداد التقارير عملية توفير المعلومات لمستويات مختلفة من الإدارة لتمكين قياس فعالية العمل وإجراء التصحيحات ، إذا لزم الأمر.</a:t>
            </a:r>
            <a:endParaRPr lang="en-US" dirty="0" smtClean="0"/>
          </a:p>
          <a:p>
            <a:r>
              <a:rPr lang="en-GB" dirty="0"/>
              <a:t>Reporting is </a:t>
            </a:r>
            <a:r>
              <a:rPr lang="en-GB" dirty="0" smtClean="0"/>
              <a:t>done according to </a:t>
            </a:r>
            <a:r>
              <a:rPr lang="en-GB" dirty="0"/>
              <a:t>the flow of </a:t>
            </a:r>
            <a:r>
              <a:rPr lang="en-GB" dirty="0" smtClean="0"/>
              <a:t>positions </a:t>
            </a:r>
            <a:r>
              <a:rPr lang="en-GB" dirty="0"/>
              <a:t>in the organizational chart. It could be from bottom to top, from top to bottom, and even lateral</a:t>
            </a:r>
            <a:r>
              <a:rPr lang="en-GB" dirty="0" smtClean="0"/>
              <a:t>.</a:t>
            </a:r>
            <a:r>
              <a:rPr lang="ar-JO" dirty="0"/>
              <a:t> يتم إعداد التقارير وفقًا لتدفق الوظائف في المخطط التنظيمي. يمكن أن يكون من أسفل إلى أعلى ، ومن أعلى إلى أسفل ، وحتى جانبي.</a:t>
            </a:r>
            <a:endParaRPr lang="en-US" dirty="0"/>
          </a:p>
        </p:txBody>
      </p:sp>
      <p:pic>
        <p:nvPicPr>
          <p:cNvPr id="45058" name="Picture 2" descr="Image result for repor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3280" y="77389"/>
            <a:ext cx="1900719" cy="1268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168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POSDCO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B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112" y="1212351"/>
            <a:ext cx="8897421" cy="373979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smtClean="0"/>
              <a:t>Purposes of reporting</a:t>
            </a:r>
            <a:r>
              <a:rPr lang="en-US" b="1" dirty="0" smtClean="0"/>
              <a:t>: </a:t>
            </a:r>
            <a:r>
              <a:rPr lang="ar-JO" b="1" dirty="0"/>
              <a:t>أغراض الإبلاغ:</a:t>
            </a:r>
            <a:endParaRPr lang="en-US" dirty="0" smtClean="0"/>
          </a:p>
          <a:p>
            <a:r>
              <a:rPr lang="en-US" dirty="0" smtClean="0"/>
              <a:t>To show the rate of progress and completion of tasks over a specified period</a:t>
            </a:r>
            <a:r>
              <a:rPr lang="en-US" dirty="0" smtClean="0"/>
              <a:t>.</a:t>
            </a:r>
            <a:r>
              <a:rPr lang="ar-JO" dirty="0"/>
              <a:t> لإظهار معدل التقدم وإكمال المهام خلال فترة محددة.</a:t>
            </a:r>
            <a:endParaRPr lang="en-US" dirty="0" smtClean="0"/>
          </a:p>
          <a:p>
            <a:r>
              <a:rPr lang="en-US" dirty="0" smtClean="0"/>
              <a:t>Helps in studying health conditions</a:t>
            </a:r>
            <a:r>
              <a:rPr lang="en-US" dirty="0" smtClean="0"/>
              <a:t>. </a:t>
            </a:r>
            <a:r>
              <a:rPr lang="ar-JO" dirty="0"/>
              <a:t>يساعد في دراسة الظروف الصحية.</a:t>
            </a:r>
            <a:endParaRPr lang="en-US" dirty="0" smtClean="0"/>
          </a:p>
          <a:p>
            <a:r>
              <a:rPr lang="en-US" dirty="0" smtClean="0"/>
              <a:t>Helps in planning</a:t>
            </a:r>
            <a:r>
              <a:rPr lang="en-US" dirty="0" smtClean="0"/>
              <a:t>. </a:t>
            </a:r>
            <a:r>
              <a:rPr lang="ar-JO" dirty="0"/>
              <a:t>يساعد في التخطيط.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GB" dirty="0" smtClean="0"/>
              <a:t>make </a:t>
            </a:r>
            <a:r>
              <a:rPr lang="en-US" dirty="0" smtClean="0"/>
              <a:t>public and the other interested agencies understand provided services</a:t>
            </a:r>
            <a:r>
              <a:rPr lang="en-US" dirty="0" smtClean="0"/>
              <a:t>. </a:t>
            </a:r>
            <a:r>
              <a:rPr lang="ar-JO" dirty="0"/>
              <a:t>لجعل الجمهور والوكالات المعنية الأخرى تفهم الخدمات المقدمة.</a:t>
            </a:r>
            <a:endParaRPr lang="en-US" dirty="0" smtClean="0"/>
          </a:p>
          <a:p>
            <a:r>
              <a:rPr lang="en-US" dirty="0" smtClean="0"/>
              <a:t>Used as motivational </a:t>
            </a:r>
            <a:r>
              <a:rPr lang="en-US" dirty="0" smtClean="0"/>
              <a:t>method </a:t>
            </a:r>
            <a:r>
              <a:rPr lang="ar-JO" dirty="0"/>
              <a:t>تستخدم كطريقة تحفيزية</a:t>
            </a:r>
            <a:endParaRPr lang="en-US" dirty="0" smtClean="0"/>
          </a:p>
          <a:p>
            <a:r>
              <a:rPr lang="en-US" dirty="0" smtClean="0"/>
              <a:t>Good when asking for more </a:t>
            </a:r>
            <a:r>
              <a:rPr lang="en-US" dirty="0" smtClean="0"/>
              <a:t>details </a:t>
            </a:r>
            <a:r>
              <a:rPr lang="ar-JO" dirty="0"/>
              <a:t>جيد عندما يطلب المزيد من التفاصيل</a:t>
            </a:r>
            <a:endParaRPr lang="en-US" dirty="0" smtClean="0"/>
          </a:p>
          <a:p>
            <a:r>
              <a:rPr lang="en-US" dirty="0" smtClean="0"/>
              <a:t>For Consultation </a:t>
            </a:r>
            <a:r>
              <a:rPr lang="en-US" dirty="0"/>
              <a:t>For Consultation 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Records and reports must be functional, accurate, complete, current organized and confidential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r>
              <a:rPr lang="ar-JO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يجب أن تكون السجلات والتقارير عملية ودقيقة وكاملة ومنظمة وسرية.</a:t>
            </a:r>
            <a:endParaRPr lang="en-US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77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POSDCOR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is expressed in financial terms and based on expected income and expenditure.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 is the heart of administrative management. </a:t>
            </a:r>
            <a:r>
              <a:rPr lang="ar-J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يتم التعبير عنها من الناحية المالية وعلى أساس الدخل والنفقات المتوقعة. الميزانية هي قلب التنظيم الإداري.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It helps in coordination and an effective way of eliminating duplicating and wastage (cost control</a:t>
            </a:r>
            <a:r>
              <a:rPr lang="en-US" dirty="0" smtClean="0"/>
              <a:t>). </a:t>
            </a:r>
            <a:r>
              <a:rPr lang="ar-JO" dirty="0"/>
              <a:t>يساعد في التنسيق وطريقة فعالة للقضاء على الازدواجية والهدر (التحكم في التكلفة).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83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POSDCOR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2379"/>
            <a:ext cx="8246070" cy="3451121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The main activities are: </a:t>
            </a:r>
            <a:r>
              <a:rPr lang="ar-JO" dirty="0"/>
              <a:t>الأنشطة الرئيسية هي: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Budgeting </a:t>
            </a:r>
            <a:r>
              <a:rPr lang="ar-JO" dirty="0"/>
              <a:t>الميزانية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Accounting </a:t>
            </a:r>
            <a:r>
              <a:rPr lang="ar-JO" dirty="0"/>
              <a:t>محاسبة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Auditing </a:t>
            </a:r>
            <a:r>
              <a:rPr lang="ar-JO" dirty="0"/>
              <a:t>تدقيق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Purchasing </a:t>
            </a:r>
            <a:r>
              <a:rPr lang="ar-JO" dirty="0"/>
              <a:t>شراء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1986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9657" y="2327273"/>
            <a:ext cx="3571875" cy="2386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848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Definitions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3000" dirty="0"/>
              <a:t>Budgeting:</a:t>
            </a:r>
            <a:r>
              <a:rPr lang="en-US" dirty="0" smtClean="0"/>
              <a:t> </a:t>
            </a:r>
            <a:r>
              <a:rPr lang="ar-JO" dirty="0"/>
              <a:t>الميزنة</a:t>
            </a:r>
            <a:endParaRPr lang="en-US" dirty="0" smtClean="0"/>
          </a:p>
          <a:p>
            <a:pPr>
              <a:buNone/>
              <a:defRPr/>
            </a:pPr>
            <a:r>
              <a:rPr lang="en-US" dirty="0" smtClean="0"/>
              <a:t>	It is the allocation of financial resources for programs or projects for a specific period of time. </a:t>
            </a:r>
            <a:r>
              <a:rPr lang="ar-JO" dirty="0" smtClean="0"/>
              <a:t>:</a:t>
            </a:r>
            <a:endParaRPr lang="ar-JO" dirty="0"/>
          </a:p>
          <a:p>
            <a:pPr>
              <a:buNone/>
              <a:defRPr/>
            </a:pPr>
            <a:r>
              <a:rPr lang="ar-JO" dirty="0"/>
              <a:t>هو تخصيص الموارد المالية للبرامج أو المشاريع لفترة زمنية محددة</a:t>
            </a:r>
            <a:endParaRPr lang="en-US" dirty="0" smtClean="0"/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3000" dirty="0"/>
              <a:t>A </a:t>
            </a:r>
            <a:r>
              <a:rPr lang="en-US" sz="3000" dirty="0" smtClean="0"/>
              <a:t>budget </a:t>
            </a:r>
            <a:r>
              <a:rPr lang="ar-JO" dirty="0"/>
              <a:t>ميزانية</a:t>
            </a:r>
            <a:endParaRPr lang="en-US" sz="3000" dirty="0"/>
          </a:p>
          <a:p>
            <a:pPr>
              <a:buNone/>
              <a:defRPr/>
            </a:pPr>
            <a:r>
              <a:rPr lang="en-US" dirty="0" smtClean="0"/>
              <a:t> is defined as </a:t>
            </a:r>
            <a:r>
              <a:rPr lang="en-US" dirty="0" smtClean="0">
                <a:latin typeface="Arial"/>
              </a:rPr>
              <a:t>“</a:t>
            </a:r>
            <a:r>
              <a:rPr lang="en-US" dirty="0" smtClean="0"/>
              <a:t>a balanced estimate of expenditures and receipts for a given period of time</a:t>
            </a:r>
            <a:r>
              <a:rPr lang="en-US" dirty="0" smtClean="0">
                <a:latin typeface="Arial"/>
              </a:rPr>
              <a:t>”</a:t>
            </a:r>
            <a:r>
              <a:rPr lang="en-US" dirty="0" smtClean="0"/>
              <a:t>. </a:t>
            </a:r>
            <a:endParaRPr lang="ar-JO" dirty="0"/>
          </a:p>
          <a:p>
            <a:pPr>
              <a:buNone/>
              <a:defRPr/>
            </a:pPr>
            <a:r>
              <a:rPr lang="ar-JO" dirty="0"/>
              <a:t>  يُعرَّف بأنه "تقدير متوازن للنفقات والإيرادات لفترة زمنية معينة".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6356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POSDCOR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udgeting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327354"/>
            <a:ext cx="8246070" cy="381614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Features of budget</a:t>
            </a:r>
            <a:r>
              <a:rPr lang="en-US" b="1" dirty="0" smtClean="0"/>
              <a:t>: </a:t>
            </a:r>
            <a:r>
              <a:rPr lang="ar-JO" b="1" dirty="0"/>
              <a:t>ميزات الميزانية:</a:t>
            </a:r>
            <a:endParaRPr lang="en-US" dirty="0" smtClean="0"/>
          </a:p>
          <a:p>
            <a:r>
              <a:rPr lang="en-US" dirty="0" smtClean="0"/>
              <a:t>Should be flexible</a:t>
            </a:r>
            <a:r>
              <a:rPr lang="en-US" dirty="0" smtClean="0"/>
              <a:t>. </a:t>
            </a:r>
            <a:r>
              <a:rPr lang="ar-JO" dirty="0"/>
              <a:t>يجب أن تكون مرنة.</a:t>
            </a:r>
            <a:endParaRPr lang="en-US" dirty="0" smtClean="0"/>
          </a:p>
          <a:p>
            <a:r>
              <a:rPr lang="en-US" dirty="0" smtClean="0"/>
              <a:t>Should be a synthesis of past, present and future</a:t>
            </a:r>
            <a:r>
              <a:rPr lang="en-US" dirty="0" smtClean="0"/>
              <a:t>.</a:t>
            </a:r>
            <a:r>
              <a:rPr lang="ar-JO" dirty="0"/>
              <a:t> يجب أن يكون توليفة من الماضي والحاضر والمستقبل.</a:t>
            </a:r>
            <a:endParaRPr lang="en-US" dirty="0" smtClean="0"/>
          </a:p>
          <a:p>
            <a:r>
              <a:rPr lang="en-US" dirty="0" smtClean="0"/>
              <a:t>It should be in the form of statistical standard written in specific numerical terms.</a:t>
            </a:r>
            <a:r>
              <a:rPr lang="ar-JO" dirty="0"/>
              <a:t> يجب أن يكون في شكل معيار إحصائي مكتوب بمصطلحات عددية محددة.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 smtClean="0"/>
              <a:t>should have support of top management throughout the period of its planning and </a:t>
            </a:r>
            <a:r>
              <a:rPr lang="en-US" dirty="0" smtClean="0"/>
              <a:t>supplementation</a:t>
            </a:r>
            <a:r>
              <a:rPr lang="ar-JO" dirty="0"/>
              <a:t>يجب أن يحظى بدعم الإدارة العليا طوال فترة التخطيط والتكميل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73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000" dirty="0"/>
              <a:t>Accounting</a:t>
            </a:r>
            <a:r>
              <a:rPr lang="en-US" sz="3000" dirty="0" smtClean="0"/>
              <a:t>: </a:t>
            </a:r>
            <a:r>
              <a:rPr lang="ar-JO" sz="3000" dirty="0" smtClean="0"/>
              <a:t>المحاسبة</a:t>
            </a:r>
            <a:endParaRPr lang="en-US" sz="3000" dirty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000" dirty="0"/>
              <a:t> </a:t>
            </a:r>
          </a:p>
          <a:p>
            <a:pPr>
              <a:buNone/>
              <a:defRPr/>
            </a:pPr>
            <a:r>
              <a:rPr lang="en-US" dirty="0" smtClean="0"/>
              <a:t>    </a:t>
            </a:r>
            <a:r>
              <a:rPr lang="en-US" dirty="0" smtClean="0">
                <a:latin typeface="Arial"/>
              </a:rPr>
              <a:t>“T</a:t>
            </a:r>
            <a:r>
              <a:rPr lang="en-GB" b="1" dirty="0" smtClean="0"/>
              <a:t>he </a:t>
            </a:r>
            <a:r>
              <a:rPr lang="en-GB" b="1" dirty="0"/>
              <a:t>process of systematically recording and managing financial </a:t>
            </a:r>
            <a:r>
              <a:rPr lang="en-GB" b="1" dirty="0" smtClean="0"/>
              <a:t>accounts</a:t>
            </a:r>
            <a:r>
              <a:rPr lang="en-GB" dirty="0" smtClean="0"/>
              <a:t>”</a:t>
            </a:r>
            <a:r>
              <a:rPr lang="ar-JO" dirty="0"/>
              <a:t> "عملية تسجيل الحسابات المالية وإدارتها بشكل منهجي"</a:t>
            </a:r>
            <a:endParaRPr lang="en-GB" dirty="0" smtClean="0"/>
          </a:p>
          <a:p>
            <a:pPr>
              <a:buNone/>
              <a:defRPr/>
            </a:pPr>
            <a:r>
              <a:rPr lang="en-GB" dirty="0" smtClean="0"/>
              <a:t> Example: Preparing </a:t>
            </a:r>
            <a:r>
              <a:rPr lang="en-GB" dirty="0"/>
              <a:t>a </a:t>
            </a:r>
            <a:r>
              <a:rPr lang="en-GB" dirty="0" smtClean="0"/>
              <a:t>P </a:t>
            </a:r>
            <a:r>
              <a:rPr lang="en-GB" dirty="0" err="1" smtClean="0"/>
              <a:t>rofit</a:t>
            </a:r>
            <a:r>
              <a:rPr lang="en-GB" dirty="0" smtClean="0"/>
              <a:t> </a:t>
            </a:r>
            <a:r>
              <a:rPr lang="en-GB" dirty="0"/>
              <a:t>and Loss </a:t>
            </a:r>
            <a:r>
              <a:rPr lang="en-GB" dirty="0" smtClean="0"/>
              <a:t>Statement</a:t>
            </a:r>
            <a:r>
              <a:rPr lang="ar-JO" dirty="0"/>
              <a:t>مثال: إعداد بيان الربح والخسارة</a:t>
            </a:r>
            <a:endParaRPr lang="en-US" sz="3000" dirty="0"/>
          </a:p>
        </p:txBody>
      </p:sp>
      <p:pic>
        <p:nvPicPr>
          <p:cNvPr id="19458" name="Picture 2" descr="Image result for accoun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988" y="249493"/>
            <a:ext cx="2921177" cy="19466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3107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000" dirty="0"/>
              <a:t>Auditing</a:t>
            </a:r>
            <a:r>
              <a:rPr lang="en-US" sz="3000" dirty="0" smtClean="0"/>
              <a:t>:</a:t>
            </a:r>
            <a:r>
              <a:rPr lang="ar-JO" sz="3000" dirty="0" smtClean="0"/>
              <a:t> المراقبة والتفتيش </a:t>
            </a:r>
            <a:endParaRPr lang="en-US" sz="3000" dirty="0"/>
          </a:p>
          <a:p>
            <a:pPr>
              <a:buNone/>
              <a:defRPr/>
            </a:pPr>
            <a:r>
              <a:rPr lang="en-GB" dirty="0"/>
              <a:t>A</a:t>
            </a:r>
            <a:r>
              <a:rPr lang="en-GB" dirty="0" smtClean="0"/>
              <a:t>n </a:t>
            </a:r>
            <a:r>
              <a:rPr lang="en-GB" dirty="0"/>
              <a:t>assessment of how well an organization's management team is applying its strategies and resources</a:t>
            </a:r>
            <a:r>
              <a:rPr lang="en-GB" dirty="0" smtClean="0"/>
              <a:t>. </a:t>
            </a:r>
            <a:r>
              <a:rPr lang="ar-JO" dirty="0"/>
              <a:t>تقييم لمدى جودة تطبيق فريق إدارة المنظمة لاستراتيجياتها ومواردها.</a:t>
            </a:r>
            <a:endParaRPr lang="en-US" dirty="0" smtClean="0"/>
          </a:p>
        </p:txBody>
      </p:sp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426" y="3230763"/>
            <a:ext cx="1897403" cy="1666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606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Remember </a:t>
            </a:r>
            <a:r>
              <a:rPr lang="en-US" b="1" dirty="0">
                <a:solidFill>
                  <a:srgbClr val="FF0000"/>
                </a:solidFill>
              </a:rPr>
              <a:t>POSDCORB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0"/>
            <a:ext cx="6434472" cy="369385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3540"/>
          <a:stretch/>
        </p:blipFill>
        <p:spPr>
          <a:xfrm>
            <a:off x="72752" y="755889"/>
            <a:ext cx="8917135" cy="2518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862" y="3265403"/>
            <a:ext cx="1529847" cy="187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66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321" y="1200150"/>
            <a:ext cx="7463561" cy="3398044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3000" dirty="0"/>
              <a:t>Purchasing: </a:t>
            </a:r>
            <a:r>
              <a:rPr lang="en-US" sz="3000" dirty="0" smtClean="0"/>
              <a:t> </a:t>
            </a:r>
            <a:r>
              <a:rPr lang="ar-JO" sz="3000" dirty="0" smtClean="0"/>
              <a:t>المشتريات</a:t>
            </a:r>
            <a:endParaRPr lang="en-US" sz="3000" dirty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dirty="0" smtClean="0"/>
              <a:t>         </a:t>
            </a:r>
          </a:p>
          <a:p>
            <a:pPr>
              <a:buNone/>
              <a:defRPr/>
            </a:pPr>
            <a:r>
              <a:rPr lang="en-GB" b="1" dirty="0"/>
              <a:t>T</a:t>
            </a:r>
            <a:r>
              <a:rPr lang="en-GB" b="1" dirty="0" smtClean="0"/>
              <a:t>he </a:t>
            </a:r>
            <a:r>
              <a:rPr lang="en-GB" b="1" dirty="0"/>
              <a:t>act of obtaining or buying goods and services</a:t>
            </a:r>
            <a:r>
              <a:rPr lang="en-GB" dirty="0" smtClean="0"/>
              <a:t>. </a:t>
            </a:r>
            <a:r>
              <a:rPr lang="ar-JO" dirty="0"/>
              <a:t>الحصول على السلع والخدمات أو شرائها.</a:t>
            </a:r>
            <a:endParaRPr lang="en-US" dirty="0" smtClean="0"/>
          </a:p>
        </p:txBody>
      </p:sp>
      <p:pic>
        <p:nvPicPr>
          <p:cNvPr id="17410" name="Picture 2" descr="Image result for purcha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5488" y="3256908"/>
            <a:ext cx="1886592" cy="188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653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THANK </a:t>
            </a:r>
            <a:r>
              <a:rPr lang="en-GB" dirty="0" smtClean="0"/>
              <a:t>YOU </a:t>
            </a:r>
            <a:endParaRPr lang="en-US" dirty="0"/>
          </a:p>
        </p:txBody>
      </p:sp>
      <p:sp>
        <p:nvSpPr>
          <p:cNvPr id="4" name="Heart 3"/>
          <p:cNvSpPr/>
          <p:nvPr/>
        </p:nvSpPr>
        <p:spPr>
          <a:xfrm>
            <a:off x="2774023" y="1469205"/>
            <a:ext cx="236305" cy="287676"/>
          </a:xfrm>
          <a:prstGeom prst="hear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6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/>
              <a:t>OSDCORB     </a:t>
            </a:r>
            <a:r>
              <a:rPr lang="en-US" dirty="0">
                <a:solidFill>
                  <a:srgbClr val="FF0000"/>
                </a:solidFill>
              </a:rPr>
              <a:t>Planning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745" y="1044664"/>
            <a:ext cx="6145312" cy="399644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1800" b="1" dirty="0">
                <a:latin typeface="Arial"/>
              </a:rPr>
              <a:t>“</a:t>
            </a:r>
            <a:r>
              <a:rPr lang="en-US" sz="1800" b="1" dirty="0"/>
              <a:t>Planning is a </a:t>
            </a:r>
            <a:r>
              <a:rPr lang="en-US" sz="1800" b="1" i="1" dirty="0">
                <a:solidFill>
                  <a:srgbClr val="FF0000"/>
                </a:solidFill>
              </a:rPr>
              <a:t>projected</a:t>
            </a:r>
            <a:r>
              <a:rPr lang="en-US" sz="1800" b="1" dirty="0"/>
              <a:t> or </a:t>
            </a:r>
            <a:r>
              <a:rPr lang="en-US" sz="1800" b="1" i="1" dirty="0">
                <a:solidFill>
                  <a:srgbClr val="FF0000"/>
                </a:solidFill>
              </a:rPr>
              <a:t>predetermined</a:t>
            </a:r>
            <a:r>
              <a:rPr lang="en-US" sz="1800" b="1" dirty="0"/>
              <a:t> course of action designed to achieve a specific goal or objective.</a:t>
            </a:r>
            <a:r>
              <a:rPr lang="en-US" sz="1800" b="1" dirty="0">
                <a:latin typeface="Arial"/>
              </a:rPr>
              <a:t>”</a:t>
            </a:r>
            <a:r>
              <a:rPr lang="en-US" sz="1800" b="1" dirty="0"/>
              <a:t> </a:t>
            </a:r>
            <a:r>
              <a:rPr lang="ar-JO" sz="1800" b="1" dirty="0"/>
              <a:t>"التخطيط هو مسار عمل متوقع أو محدد مسبقًا مصمم لتحقيق هدف أو هدف معين."</a:t>
            </a:r>
            <a:endParaRPr lang="en-US" sz="1800" b="1" dirty="0"/>
          </a:p>
          <a:p>
            <a:pPr algn="l">
              <a:defRPr/>
            </a:pPr>
            <a:r>
              <a:rPr lang="en-US" sz="1800" b="1" dirty="0" smtClean="0"/>
              <a:t>Planning determines What? When? Where? How? Why? And by whom? Things will be done.</a:t>
            </a:r>
            <a:r>
              <a:rPr lang="ar-QA" sz="1800" b="1" dirty="0"/>
              <a:t> التخطيط يحدد ماذا؟ متى؟ أين؟ كيف؟ لماذا ا؟ ومن؟ سيتم إنجاز الأشياء</a:t>
            </a:r>
            <a:r>
              <a:rPr lang="ar-QA" sz="1800" b="1" dirty="0" smtClean="0"/>
              <a:t>.</a:t>
            </a:r>
            <a:r>
              <a:rPr lang="ar-JO" sz="1800" b="1" dirty="0" smtClean="0"/>
              <a:t> </a:t>
            </a:r>
            <a:endParaRPr lang="ar-QA" sz="1800" b="1" dirty="0"/>
          </a:p>
          <a:p>
            <a:pPr algn="l">
              <a:defRPr/>
            </a:pPr>
            <a:r>
              <a:rPr lang="en-GB" sz="1800" b="1" dirty="0"/>
              <a:t>Planning always </a:t>
            </a:r>
            <a:r>
              <a:rPr lang="en-US" sz="1800" b="1" dirty="0" smtClean="0"/>
              <a:t>involves </a:t>
            </a:r>
            <a:r>
              <a:rPr lang="en-US" sz="1800" b="1" dirty="0">
                <a:latin typeface="Arial"/>
              </a:rPr>
              <a:t>“</a:t>
            </a:r>
            <a:r>
              <a:rPr lang="en-US" sz="1800" b="1" dirty="0"/>
              <a:t>decision making for future events</a:t>
            </a:r>
            <a:r>
              <a:rPr lang="en-US" sz="1800" b="1" dirty="0" smtClean="0">
                <a:latin typeface="Arial"/>
              </a:rPr>
              <a:t>”</a:t>
            </a:r>
            <a:r>
              <a:rPr lang="en-US" sz="1800" b="1" dirty="0" smtClean="0"/>
              <a:t>.</a:t>
            </a:r>
            <a:r>
              <a:rPr lang="ar-JO" sz="1800" b="1" dirty="0"/>
              <a:t> يتضمن التخطيط دائمًا "اتخاذ القرار للأحداث المستقبلية".</a:t>
            </a:r>
            <a:endParaRPr lang="en-US" sz="1800" b="1" dirty="0" smtClean="0"/>
          </a:p>
          <a:p>
            <a:pPr algn="l">
              <a:defRPr/>
            </a:pPr>
            <a:r>
              <a:rPr lang="en-GB" sz="1800" b="1" dirty="0"/>
              <a:t>Planning should be done at several levels and each level has </a:t>
            </a:r>
            <a:r>
              <a:rPr lang="en-GB" sz="1800" b="1" dirty="0" smtClean="0"/>
              <a:t>its </a:t>
            </a:r>
            <a:r>
              <a:rPr lang="en-GB" sz="1800" b="1" dirty="0"/>
              <a:t>own </a:t>
            </a:r>
            <a:r>
              <a:rPr lang="en-GB" sz="1800" b="1" dirty="0" smtClean="0"/>
              <a:t>challenges </a:t>
            </a:r>
            <a:r>
              <a:rPr lang="en-GB" sz="1800" b="1" dirty="0"/>
              <a:t>and particular methods</a:t>
            </a:r>
            <a:r>
              <a:rPr lang="en-GB" sz="1800" b="1" dirty="0" smtClean="0"/>
              <a:t>.</a:t>
            </a:r>
            <a:r>
              <a:rPr lang="ar-JO" sz="1800" b="1" dirty="0"/>
              <a:t> يجب أن يتم التخطيط على عدة مستويات ولكل مستوى تحدياته وطرقه الخاصة.</a:t>
            </a:r>
            <a:endParaRPr lang="en-US" sz="1800" b="1" dirty="0"/>
          </a:p>
          <a:p>
            <a:pPr algn="l"/>
            <a:endParaRPr lang="en-US" dirty="0"/>
          </a:p>
        </p:txBody>
      </p:sp>
      <p:pic>
        <p:nvPicPr>
          <p:cNvPr id="8" name="Content Placeholder 7" descr="group-business-people-meeting-planning-416996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b="9091"/>
          <a:stretch>
            <a:fillRect/>
          </a:stretch>
        </p:blipFill>
        <p:spPr>
          <a:xfrm>
            <a:off x="6051479" y="330638"/>
            <a:ext cx="3092521" cy="45393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3822" y="493538"/>
            <a:ext cx="8259098" cy="76352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OSDCORB     </a:t>
            </a:r>
            <a:r>
              <a:rPr lang="en-US" dirty="0" smtClean="0">
                <a:solidFill>
                  <a:srgbClr val="FF0000"/>
                </a:solidFill>
              </a:rPr>
              <a:t>Planning</a:t>
            </a:r>
            <a:r>
              <a:rPr lang="en-US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41" y="1257064"/>
            <a:ext cx="8246070" cy="39278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dirty="0" smtClean="0"/>
              <a:t>Planning is considered the </a:t>
            </a:r>
            <a:r>
              <a:rPr lang="en-US" sz="2000" b="1" u="sng" dirty="0" smtClean="0"/>
              <a:t>most important element</a:t>
            </a:r>
            <a:r>
              <a:rPr lang="en-US" sz="2000" b="1" dirty="0" smtClean="0"/>
              <a:t> of the administrative process</a:t>
            </a:r>
            <a:r>
              <a:rPr lang="en-US" sz="2000" b="1" dirty="0" smtClean="0"/>
              <a:t>.</a:t>
            </a:r>
            <a:r>
              <a:rPr lang="ar-JO" sz="2000" b="1" dirty="0"/>
              <a:t> يعتبر التخطيط أهم عنصر في العملية الإدارية</a:t>
            </a:r>
            <a:r>
              <a:rPr lang="ar-JO" sz="2000" b="1" dirty="0" smtClean="0"/>
              <a:t>. </a:t>
            </a:r>
            <a:endParaRPr lang="en-US" sz="2000" b="1" dirty="0" smtClean="0"/>
          </a:p>
          <a:p>
            <a:pPr>
              <a:defRPr/>
            </a:pPr>
            <a:r>
              <a:rPr lang="en-US" sz="2000" b="1" dirty="0" smtClean="0"/>
              <a:t> The higher the level of management, the more the involvement and time spent on planning. </a:t>
            </a:r>
            <a:r>
              <a:rPr lang="ar-JO" sz="2000" b="1" dirty="0" smtClean="0"/>
              <a:t>كلما </a:t>
            </a:r>
            <a:r>
              <a:rPr lang="ar-JO" sz="2000" b="1" dirty="0"/>
              <a:t>ارتفع مستوى الإدارة ، زادت المشاركة والوقت </a:t>
            </a:r>
            <a:r>
              <a:rPr lang="ar-JO" sz="2000" b="1" dirty="0" smtClean="0"/>
              <a:t>المستغرق </a:t>
            </a:r>
            <a:r>
              <a:rPr lang="ar-JO" sz="2000" b="1" dirty="0"/>
              <a:t>في التخطيط.</a:t>
            </a:r>
            <a:endParaRPr lang="en-US" sz="2000" b="1" dirty="0" smtClean="0"/>
          </a:p>
          <a:p>
            <a:pPr>
              <a:defRPr/>
            </a:pPr>
            <a:r>
              <a:rPr lang="en-US" sz="2000" b="1" dirty="0" smtClean="0"/>
              <a:t>A good plan is the basis of any successful program. </a:t>
            </a:r>
            <a:r>
              <a:rPr lang="ar-JO" sz="2000" b="1" dirty="0"/>
              <a:t>الخطة الجيدة هي أساس أي برنامج ناجح.</a:t>
            </a:r>
            <a:endParaRPr lang="en-US" sz="2000" b="1" dirty="0" smtClean="0"/>
          </a:p>
          <a:p>
            <a:pPr algn="l" rtl="0" eaLnBrk="1" hangingPunct="1">
              <a:defRPr/>
            </a:pPr>
            <a:r>
              <a:rPr lang="en-US" sz="2000" b="1" dirty="0" smtClean="0"/>
              <a:t>Sufficient time should be given to the process of planning. </a:t>
            </a:r>
            <a:endParaRPr lang="ar-JO" sz="2000" b="1" dirty="0" smtClean="0"/>
          </a:p>
          <a:p>
            <a:pPr>
              <a:defRPr/>
            </a:pPr>
            <a:r>
              <a:rPr lang="ar-JO" sz="2000" b="1" dirty="0"/>
              <a:t>يجب إعطاء الوقت الكافي لعملية التخطيط.</a:t>
            </a:r>
            <a:endParaRPr lang="en-US" sz="2000" b="1" dirty="0" smtClean="0"/>
          </a:p>
          <a:p>
            <a:pPr>
              <a:defRPr/>
            </a:pPr>
            <a:r>
              <a:rPr lang="en-US" sz="2000" b="1" dirty="0" smtClean="0"/>
              <a:t>More than one plan should be available to choose from to meet the goals</a:t>
            </a:r>
            <a:r>
              <a:rPr lang="en-US" sz="2000" b="1" dirty="0" smtClean="0"/>
              <a:t>.</a:t>
            </a:r>
            <a:r>
              <a:rPr lang="ar-JO" sz="2000" b="1" dirty="0"/>
              <a:t> يجب أن تتوفر أكثر من خطة واحدة للاختيار من بينها لتحقيق الأهداف</a:t>
            </a:r>
            <a:r>
              <a:rPr lang="ar-JO" sz="2000" b="1" dirty="0" smtClean="0"/>
              <a:t>. </a:t>
            </a: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5</a:t>
            </a:fld>
            <a:endParaRPr lang="en-US"/>
          </a:p>
        </p:txBody>
      </p:sp>
      <p:sp>
        <p:nvSpPr>
          <p:cNvPr id="51206" name="AutoShape 6" descr="Image result for plannin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1208" name="AutoShape 8" descr="Image result for plannin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641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289"/>
            <a:ext cx="8259098" cy="763526"/>
          </a:xfrm>
        </p:spPr>
        <p:txBody>
          <a:bodyPr/>
          <a:lstStyle/>
          <a:p>
            <a:r>
              <a:rPr lang="en-GB" dirty="0"/>
              <a:t>Plan </a:t>
            </a:r>
            <a:r>
              <a:rPr lang="en-GB" dirty="0" smtClean="0"/>
              <a:t>criteria</a:t>
            </a:r>
            <a:r>
              <a:rPr lang="ar-JO" dirty="0"/>
              <a:t> معايير </a:t>
            </a:r>
            <a:r>
              <a:rPr lang="ar-JO" dirty="0" smtClean="0"/>
              <a:t>الخطة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40" y="903815"/>
            <a:ext cx="9041259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A good plan should be:</a:t>
            </a:r>
          </a:p>
          <a:p>
            <a:r>
              <a:rPr lang="en-GB" sz="2000" b="1" dirty="0" smtClean="0"/>
              <a:t>1</a:t>
            </a:r>
            <a:r>
              <a:rPr lang="en-GB" sz="2000" b="1" dirty="0"/>
              <a:t>) Consistent with immediate and future </a:t>
            </a:r>
            <a:r>
              <a:rPr lang="en-GB" sz="2000" b="1" dirty="0" smtClean="0"/>
              <a:t>needs</a:t>
            </a:r>
            <a:r>
              <a:rPr lang="en-GB" sz="2000" b="1" dirty="0"/>
              <a:t>.</a:t>
            </a:r>
            <a:r>
              <a:rPr lang="en-GB" sz="1800" b="1" dirty="0"/>
              <a:t> </a:t>
            </a:r>
            <a:r>
              <a:rPr lang="ar-JO" sz="1800" b="1" dirty="0"/>
              <a:t>1) تتماشى مع الاحتياجات الآنية والمستقبلية.</a:t>
            </a:r>
            <a:endParaRPr lang="en-GB" sz="1800" b="1" dirty="0" smtClean="0"/>
          </a:p>
          <a:p>
            <a:r>
              <a:rPr lang="en-GB" sz="2000" b="1" dirty="0" smtClean="0"/>
              <a:t>2</a:t>
            </a:r>
            <a:r>
              <a:rPr lang="en-GB" sz="2000" b="1" dirty="0"/>
              <a:t>) Consistent</a:t>
            </a:r>
            <a:r>
              <a:rPr lang="en-GB" sz="2000" b="1" dirty="0" smtClean="0"/>
              <a:t> </a:t>
            </a:r>
            <a:r>
              <a:rPr lang="en-GB" sz="2000" b="1" dirty="0"/>
              <a:t>with the </a:t>
            </a:r>
            <a:r>
              <a:rPr lang="en-GB" sz="2000" b="1" dirty="0" smtClean="0"/>
              <a:t>organization and the health </a:t>
            </a:r>
            <a:r>
              <a:rPr lang="en-GB" sz="2000" b="1" dirty="0"/>
              <a:t>profession philosophy. </a:t>
            </a:r>
            <a:endParaRPr lang="ar-JO" sz="2000" b="1" dirty="0" smtClean="0"/>
          </a:p>
          <a:p>
            <a:pPr marL="0" indent="0">
              <a:buNone/>
            </a:pPr>
            <a:r>
              <a:rPr lang="ar-JO" sz="2000" b="1" dirty="0"/>
              <a:t>2) انسجاماً مع فلسفة المنظمة وفلسفة المهنة الصحية</a:t>
            </a:r>
            <a:r>
              <a:rPr lang="ar-JO" sz="2000" b="1" dirty="0" smtClean="0"/>
              <a:t>.    </a:t>
            </a:r>
            <a:endParaRPr lang="en-GB" sz="2000" b="1" dirty="0" smtClean="0"/>
          </a:p>
          <a:p>
            <a:r>
              <a:rPr lang="en-GB" sz="2000" b="1" dirty="0" smtClean="0"/>
              <a:t>3</a:t>
            </a:r>
            <a:r>
              <a:rPr lang="en-GB" sz="2000" b="1" dirty="0"/>
              <a:t>) Based on accurate statistical </a:t>
            </a:r>
            <a:r>
              <a:rPr lang="en-GB" sz="2000" b="1" dirty="0" smtClean="0"/>
              <a:t>researches</a:t>
            </a:r>
            <a:r>
              <a:rPr lang="en-GB" sz="2000" b="1" dirty="0"/>
              <a:t>. </a:t>
            </a:r>
            <a:r>
              <a:rPr lang="ar-JO" sz="2000" b="1" dirty="0"/>
              <a:t>3) بناء على أبحاث إحصائية دقيقة.</a:t>
            </a:r>
            <a:endParaRPr lang="en-GB" sz="2000" b="1" dirty="0" smtClean="0"/>
          </a:p>
          <a:p>
            <a:r>
              <a:rPr lang="en-GB" sz="2000" b="1" dirty="0" smtClean="0"/>
              <a:t>4</a:t>
            </a:r>
            <a:r>
              <a:rPr lang="en-GB" sz="2000" b="1" dirty="0"/>
              <a:t>) Feasible and flexible enough for an expected changes within the available </a:t>
            </a:r>
            <a:r>
              <a:rPr lang="en-GB" sz="2000" b="1" dirty="0" smtClean="0"/>
              <a:t>resources</a:t>
            </a:r>
            <a:r>
              <a:rPr lang="ar-JO" sz="2000" b="1" dirty="0"/>
              <a:t>4) جدوى ومرنة بما يكفي لتغييرات متوقعة ضمن الموارد </a:t>
            </a:r>
            <a:r>
              <a:rPr lang="ar-JO" sz="2000" b="1" dirty="0" smtClean="0"/>
              <a:t>المتاحة </a:t>
            </a:r>
            <a:endParaRPr lang="en-GB" sz="2000" b="1" dirty="0" smtClean="0"/>
          </a:p>
          <a:p>
            <a:r>
              <a:rPr lang="en-GB" sz="2000" b="1" dirty="0" smtClean="0"/>
              <a:t>5</a:t>
            </a:r>
            <a:r>
              <a:rPr lang="en-GB" sz="2000" b="1" dirty="0"/>
              <a:t>) Simple and </a:t>
            </a:r>
            <a:r>
              <a:rPr lang="en-GB" sz="2000" b="1" dirty="0" smtClean="0"/>
              <a:t>easy to interpret by </a:t>
            </a:r>
            <a:r>
              <a:rPr lang="en-GB" sz="2000" b="1" dirty="0"/>
              <a:t>health professionals</a:t>
            </a:r>
            <a:r>
              <a:rPr lang="en-GB" sz="2000" b="1" dirty="0" smtClean="0"/>
              <a:t> </a:t>
            </a:r>
            <a:r>
              <a:rPr lang="en-GB" sz="2000" b="1" dirty="0"/>
              <a:t>and public</a:t>
            </a:r>
            <a:r>
              <a:rPr lang="en-GB" sz="2000" b="1" dirty="0" smtClean="0"/>
              <a:t>.</a:t>
            </a:r>
            <a:endParaRPr lang="ar-JO" sz="2000" b="1" dirty="0" smtClean="0"/>
          </a:p>
          <a:p>
            <a:pPr marL="0" indent="0">
              <a:buNone/>
            </a:pPr>
            <a:r>
              <a:rPr lang="ar-JO" sz="2000" b="1" dirty="0"/>
              <a:t>5) بسيطة وسهلة التفسير من قبل المهنيين الصحيين والجمهور</a:t>
            </a:r>
            <a:r>
              <a:rPr lang="ar-JO" sz="2000" b="1" dirty="0" smtClean="0"/>
              <a:t>.     </a:t>
            </a:r>
            <a:endParaRPr lang="en-GB" sz="2000" b="1" dirty="0" smtClean="0"/>
          </a:p>
          <a:p>
            <a:r>
              <a:rPr lang="en-GB" sz="2000" b="1" dirty="0" smtClean="0"/>
              <a:t> </a:t>
            </a:r>
            <a:r>
              <a:rPr lang="en-GB" sz="2000" b="1" dirty="0"/>
              <a:t>6) </a:t>
            </a:r>
            <a:r>
              <a:rPr lang="en-GB" sz="2000" b="1" dirty="0" smtClean="0"/>
              <a:t>Has criteria that can be evaluated and improved .</a:t>
            </a:r>
            <a:r>
              <a:rPr lang="en-GB" sz="2000" b="1" dirty="0"/>
              <a:t> </a:t>
            </a:r>
            <a:endParaRPr lang="ar-JO" sz="2000" b="1" dirty="0" smtClean="0"/>
          </a:p>
          <a:p>
            <a:r>
              <a:rPr lang="ar-JO" sz="2000" b="1" dirty="0"/>
              <a:t>6) لديه معايير يمكن تقييمها وتحسينها.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52932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0202" y="36119"/>
            <a:ext cx="8259098" cy="7635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Stages </a:t>
            </a:r>
            <a:r>
              <a:rPr lang="en-GB" dirty="0"/>
              <a:t>of </a:t>
            </a:r>
            <a:r>
              <a:rPr lang="en-GB" dirty="0" smtClean="0"/>
              <a:t>planning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306" y="873535"/>
            <a:ext cx="8681663" cy="4104456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None/>
              <a:defRPr/>
            </a:pPr>
            <a:r>
              <a:rPr lang="en-GB" dirty="0" smtClean="0"/>
              <a:t>Stage 1: Goal </a:t>
            </a:r>
            <a:r>
              <a:rPr lang="en-GB" dirty="0"/>
              <a:t>setting. </a:t>
            </a:r>
            <a:r>
              <a:rPr lang="ar-JO" dirty="0"/>
              <a:t>المرحلة 1: تحديد الهدف.</a:t>
            </a:r>
            <a:endParaRPr lang="en-GB" dirty="0" smtClean="0"/>
          </a:p>
          <a:p>
            <a:pPr marL="457200" indent="-457200">
              <a:buNone/>
              <a:defRPr/>
            </a:pPr>
            <a:endParaRPr lang="en-GB" dirty="0" smtClean="0"/>
          </a:p>
          <a:p>
            <a:pPr marL="457200" indent="-457200">
              <a:buNone/>
              <a:defRPr/>
            </a:pPr>
            <a:r>
              <a:rPr lang="en-GB" dirty="0" smtClean="0"/>
              <a:t>Stage </a:t>
            </a:r>
            <a:r>
              <a:rPr lang="en-GB" dirty="0"/>
              <a:t>2: Diagnosis of the </a:t>
            </a:r>
            <a:r>
              <a:rPr lang="en-GB" dirty="0" smtClean="0"/>
              <a:t>problem/s </a:t>
            </a:r>
            <a:r>
              <a:rPr lang="en-GB" dirty="0"/>
              <a:t>or </a:t>
            </a:r>
            <a:r>
              <a:rPr lang="en-GB" dirty="0" smtClean="0"/>
              <a:t>situation</a:t>
            </a:r>
            <a:r>
              <a:rPr lang="en-GB" dirty="0" smtClean="0"/>
              <a:t>.</a:t>
            </a:r>
            <a:r>
              <a:rPr lang="ar-JO" dirty="0"/>
              <a:t> المرحلة الثانية: تشخيص المشكلة أو الحالة</a:t>
            </a:r>
            <a:r>
              <a:rPr lang="ar-JO" dirty="0" smtClean="0"/>
              <a:t>.</a:t>
            </a:r>
            <a:endParaRPr lang="en-GB" dirty="0" smtClean="0"/>
          </a:p>
          <a:p>
            <a:pPr marL="457200" indent="-457200">
              <a:buNone/>
              <a:defRPr/>
            </a:pPr>
            <a:endParaRPr lang="en-GB" dirty="0" smtClean="0"/>
          </a:p>
          <a:p>
            <a:pPr marL="457200" indent="-457200">
              <a:buNone/>
              <a:defRPr/>
            </a:pPr>
            <a:r>
              <a:rPr lang="en-GB" dirty="0" smtClean="0"/>
              <a:t>Stage </a:t>
            </a:r>
            <a:r>
              <a:rPr lang="en-GB" dirty="0"/>
              <a:t>3: Putting priorities. </a:t>
            </a:r>
            <a:r>
              <a:rPr lang="ar-JO" dirty="0"/>
              <a:t>المرحلة 3: تحديد الأولويات.</a:t>
            </a:r>
            <a:endParaRPr lang="en-GB" dirty="0" smtClean="0"/>
          </a:p>
          <a:p>
            <a:pPr marL="457200" indent="-457200">
              <a:buNone/>
              <a:defRPr/>
            </a:pPr>
            <a:endParaRPr lang="en-GB" dirty="0" smtClean="0"/>
          </a:p>
          <a:p>
            <a:pPr marL="457200" indent="-457200">
              <a:buNone/>
              <a:defRPr/>
            </a:pPr>
            <a:r>
              <a:rPr lang="en-GB" dirty="0" smtClean="0"/>
              <a:t>Stage </a:t>
            </a:r>
            <a:r>
              <a:rPr lang="en-GB" dirty="0"/>
              <a:t>4: Suggesting alternatives</a:t>
            </a:r>
            <a:r>
              <a:rPr lang="en-GB" dirty="0" smtClean="0"/>
              <a:t>.</a:t>
            </a:r>
            <a:r>
              <a:rPr lang="ar-JO" dirty="0"/>
              <a:t> المرحلة الرابعة: اقتراح البدائل</a:t>
            </a:r>
            <a:r>
              <a:rPr lang="ar-JO" dirty="0" smtClean="0"/>
              <a:t>. </a:t>
            </a:r>
            <a:endParaRPr lang="en-GB" dirty="0" smtClean="0"/>
          </a:p>
          <a:p>
            <a:pPr marL="457200" indent="-457200">
              <a:buNone/>
              <a:defRPr/>
            </a:pPr>
            <a:r>
              <a:rPr lang="en-GB" dirty="0" smtClean="0"/>
              <a:t> </a:t>
            </a:r>
          </a:p>
          <a:p>
            <a:pPr marL="457200" indent="-457200">
              <a:buNone/>
              <a:defRPr/>
            </a:pPr>
            <a:r>
              <a:rPr lang="en-GB" dirty="0" smtClean="0"/>
              <a:t>Stage </a:t>
            </a:r>
            <a:r>
              <a:rPr lang="en-GB" dirty="0"/>
              <a:t>5: Putting plan details</a:t>
            </a:r>
            <a:r>
              <a:rPr lang="en-GB" dirty="0" smtClean="0"/>
              <a:t>.</a:t>
            </a:r>
            <a:r>
              <a:rPr lang="ar-JO" dirty="0"/>
              <a:t> المرحلة الخامسة: وضع تفاصيل الخطة.</a:t>
            </a:r>
            <a:endParaRPr lang="en-GB" dirty="0" smtClean="0"/>
          </a:p>
          <a:p>
            <a:pPr marL="457200" indent="-457200">
              <a:buNone/>
              <a:defRPr/>
            </a:pPr>
            <a:r>
              <a:rPr lang="en-GB" dirty="0" smtClean="0"/>
              <a:t> </a:t>
            </a:r>
          </a:p>
          <a:p>
            <a:pPr marL="457200" indent="-457200">
              <a:buNone/>
              <a:defRPr/>
            </a:pPr>
            <a:r>
              <a:rPr lang="en-GB" dirty="0" smtClean="0"/>
              <a:t>Stage </a:t>
            </a:r>
            <a:r>
              <a:rPr lang="en-GB" dirty="0"/>
              <a:t>6: implementation planning. </a:t>
            </a:r>
            <a:r>
              <a:rPr lang="ar-JO" dirty="0"/>
              <a:t>المرحلة 6: تخطيط التنفيذ.</a:t>
            </a:r>
            <a:endParaRPr lang="en-GB" dirty="0" smtClean="0"/>
          </a:p>
          <a:p>
            <a:pPr marL="457200" indent="-457200">
              <a:buNone/>
              <a:defRPr/>
            </a:pPr>
            <a:endParaRPr lang="en-GB" dirty="0" smtClean="0"/>
          </a:p>
          <a:p>
            <a:pPr marL="457200" indent="-457200">
              <a:buNone/>
              <a:defRPr/>
            </a:pPr>
            <a:r>
              <a:rPr lang="en-GB" dirty="0" smtClean="0"/>
              <a:t>Stage </a:t>
            </a:r>
            <a:r>
              <a:rPr lang="en-GB" dirty="0"/>
              <a:t>7: Evaluation </a:t>
            </a:r>
            <a:r>
              <a:rPr lang="en-GB" dirty="0" smtClean="0"/>
              <a:t>planning</a:t>
            </a:r>
            <a:r>
              <a:rPr lang="ar-JO" dirty="0"/>
              <a:t>  المرحلة 7: تخطيط </a:t>
            </a:r>
            <a:r>
              <a:rPr lang="ar-JO" dirty="0" smtClean="0"/>
              <a:t>التقييم </a:t>
            </a:r>
            <a:endParaRPr lang="en-US" sz="1800" dirty="0"/>
          </a:p>
        </p:txBody>
      </p:sp>
      <p:sp>
        <p:nvSpPr>
          <p:cNvPr id="16388" name="AutoShape 9"/>
          <p:cNvSpPr>
            <a:spLocks noChangeArrowheads="1"/>
          </p:cNvSpPr>
          <p:nvPr/>
        </p:nvSpPr>
        <p:spPr bwMode="auto">
          <a:xfrm>
            <a:off x="733903" y="1112957"/>
            <a:ext cx="364331" cy="389661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350"/>
          </a:p>
        </p:txBody>
      </p:sp>
      <p:sp>
        <p:nvSpPr>
          <p:cNvPr id="16389" name="AutoShape 10"/>
          <p:cNvSpPr>
            <a:spLocks noChangeArrowheads="1"/>
          </p:cNvSpPr>
          <p:nvPr/>
        </p:nvSpPr>
        <p:spPr bwMode="auto">
          <a:xfrm>
            <a:off x="733903" y="1783385"/>
            <a:ext cx="364331" cy="364363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350"/>
          </a:p>
        </p:txBody>
      </p:sp>
      <p:sp>
        <p:nvSpPr>
          <p:cNvPr id="16390" name="AutoShape 11"/>
          <p:cNvSpPr>
            <a:spLocks noChangeArrowheads="1"/>
          </p:cNvSpPr>
          <p:nvPr/>
        </p:nvSpPr>
        <p:spPr bwMode="auto">
          <a:xfrm>
            <a:off x="733903" y="2428515"/>
            <a:ext cx="364331" cy="290771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350"/>
          </a:p>
        </p:txBody>
      </p:sp>
      <p:sp>
        <p:nvSpPr>
          <p:cNvPr id="16391" name="AutoShape 12"/>
          <p:cNvSpPr>
            <a:spLocks noChangeArrowheads="1"/>
          </p:cNvSpPr>
          <p:nvPr/>
        </p:nvSpPr>
        <p:spPr bwMode="auto">
          <a:xfrm>
            <a:off x="733903" y="3000053"/>
            <a:ext cx="364331" cy="364363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35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7</a:t>
            </a:fld>
            <a:endParaRPr lang="en-US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733902" y="4180395"/>
            <a:ext cx="364331" cy="350508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350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33902" y="3578541"/>
            <a:ext cx="364331" cy="398772"/>
          </a:xfrm>
          <a:prstGeom prst="downArrow">
            <a:avLst>
              <a:gd name="adj1" fmla="val 50000"/>
              <a:gd name="adj2" fmla="val 295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7914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0201" y="-9426"/>
            <a:ext cx="8259098" cy="76352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Summary: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59076" y="593245"/>
            <a:ext cx="8745875" cy="380243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Planning is a dynamic (non-static) </a:t>
            </a:r>
            <a:r>
              <a:rPr lang="en-US" dirty="0" smtClean="0"/>
              <a:t>process</a:t>
            </a:r>
            <a:endParaRPr lang="ar-JO" dirty="0" smtClean="0"/>
          </a:p>
          <a:p>
            <a:pPr>
              <a:defRPr/>
            </a:pPr>
            <a:r>
              <a:rPr lang="ar-JO" dirty="0"/>
              <a:t>التخطيط هو عملية ديناميكية (غير ثابتة)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It is a continuous circular </a:t>
            </a:r>
            <a:r>
              <a:rPr lang="en-US" dirty="0" smtClean="0"/>
              <a:t>process</a:t>
            </a:r>
            <a:r>
              <a:rPr lang="ar-JO" dirty="0"/>
              <a:t> إنها عملية دائرية </a:t>
            </a:r>
            <a:r>
              <a:rPr lang="ar-JO" dirty="0" smtClean="0"/>
              <a:t>مستمرة </a:t>
            </a:r>
            <a:endParaRPr lang="en-US" dirty="0" smtClean="0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221832" y="2301479"/>
            <a:ext cx="2483644" cy="145851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896331" y="1963852"/>
            <a:ext cx="11272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100" dirty="0" smtClean="0"/>
              <a:t>Planning</a:t>
            </a:r>
            <a:endParaRPr lang="ar-JO" sz="2100" dirty="0" smtClean="0"/>
          </a:p>
          <a:p>
            <a:pPr algn="ctr"/>
            <a:r>
              <a:rPr lang="ar-JO" sz="2100" dirty="0"/>
              <a:t>تخطيط</a:t>
            </a:r>
            <a:endParaRPr lang="en-US" sz="2100" dirty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787503" y="2988469"/>
            <a:ext cx="18287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dirty="0"/>
              <a:t>Execution</a:t>
            </a:r>
          </a:p>
          <a:p>
            <a:pPr algn="ctr" rtl="0"/>
            <a:r>
              <a:rPr lang="en-US" dirty="0"/>
              <a:t>(implementation</a:t>
            </a:r>
            <a:r>
              <a:rPr lang="en-US" dirty="0" smtClean="0"/>
              <a:t>)</a:t>
            </a:r>
            <a:endParaRPr lang="ar-JO" dirty="0" smtClean="0"/>
          </a:p>
          <a:p>
            <a:pPr algn="ctr"/>
            <a:r>
              <a:rPr lang="ar-JO" dirty="0"/>
              <a:t>تنفيذ</a:t>
            </a:r>
          </a:p>
          <a:p>
            <a:pPr algn="ctr"/>
            <a:r>
              <a:rPr lang="ar-JO" dirty="0"/>
              <a:t>(تطبيق)</a:t>
            </a:r>
            <a:endParaRPr lang="en-US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681288" y="2857500"/>
            <a:ext cx="132125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/>
            <a:r>
              <a:rPr lang="en-US" sz="2100" dirty="0" smtClean="0"/>
              <a:t>Evaluation</a:t>
            </a:r>
            <a:endParaRPr lang="ar-JO" sz="2100" dirty="0" smtClean="0"/>
          </a:p>
          <a:p>
            <a:pPr algn="ctr" rtl="0"/>
            <a:r>
              <a:rPr lang="ar-JO" sz="2100" dirty="0" smtClean="0"/>
              <a:t>تقيم</a:t>
            </a:r>
            <a:endParaRPr lang="en-US" sz="2100" dirty="0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166122" y="2139554"/>
            <a:ext cx="732234" cy="732234"/>
          </a:xfrm>
          <a:custGeom>
            <a:avLst/>
            <a:gdLst>
              <a:gd name="T0" fmla="*/ 776213 w 21600"/>
              <a:gd name="T1" fmla="*/ 94060 h 21600"/>
              <a:gd name="T2" fmla="*/ 262881 w 21600"/>
              <a:gd name="T3" fmla="*/ 131667 h 21600"/>
              <a:gd name="T4" fmla="*/ 697747 w 21600"/>
              <a:gd name="T5" fmla="*/ 201410 h 21600"/>
              <a:gd name="T6" fmla="*/ 1078554 w 21600"/>
              <a:gd name="T7" fmla="*/ 642196 h 21600"/>
              <a:gd name="T8" fmla="*/ 848533 w 21600"/>
              <a:gd name="T9" fmla="*/ 777027 h 21600"/>
              <a:gd name="T10" fmla="*/ 713702 w 21600"/>
              <a:gd name="T11" fmla="*/ 54700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03" y="12783"/>
                </a:moveTo>
                <a:cubicBezTo>
                  <a:pt x="18572" y="12136"/>
                  <a:pt x="18658" y="11469"/>
                  <a:pt x="18658" y="10800"/>
                </a:cubicBezTo>
                <a:cubicBezTo>
                  <a:pt x="18658" y="6460"/>
                  <a:pt x="15139" y="2942"/>
                  <a:pt x="10800" y="2942"/>
                </a:cubicBezTo>
                <a:cubicBezTo>
                  <a:pt x="9314" y="2941"/>
                  <a:pt x="7858" y="3363"/>
                  <a:pt x="6602" y="4157"/>
                </a:cubicBezTo>
                <a:lnTo>
                  <a:pt x="5030" y="1669"/>
                </a:lnTo>
                <a:cubicBezTo>
                  <a:pt x="6757" y="579"/>
                  <a:pt x="875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20"/>
                  <a:pt x="21482" y="12636"/>
                  <a:pt x="21250" y="13526"/>
                </a:cubicBezTo>
                <a:lnTo>
                  <a:pt x="23862" y="14208"/>
                </a:lnTo>
                <a:lnTo>
                  <a:pt x="18773" y="17191"/>
                </a:lnTo>
                <a:lnTo>
                  <a:pt x="15790" y="12102"/>
                </a:lnTo>
                <a:lnTo>
                  <a:pt x="18403" y="1278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rot="8024248">
            <a:off x="4139804" y="3489722"/>
            <a:ext cx="732234" cy="732234"/>
          </a:xfrm>
          <a:custGeom>
            <a:avLst/>
            <a:gdLst>
              <a:gd name="T0" fmla="*/ 776213 w 21600"/>
              <a:gd name="T1" fmla="*/ 94060 h 21600"/>
              <a:gd name="T2" fmla="*/ 262881 w 21600"/>
              <a:gd name="T3" fmla="*/ 131667 h 21600"/>
              <a:gd name="T4" fmla="*/ 697747 w 21600"/>
              <a:gd name="T5" fmla="*/ 201410 h 21600"/>
              <a:gd name="T6" fmla="*/ 1078554 w 21600"/>
              <a:gd name="T7" fmla="*/ 642196 h 21600"/>
              <a:gd name="T8" fmla="*/ 848533 w 21600"/>
              <a:gd name="T9" fmla="*/ 777027 h 21600"/>
              <a:gd name="T10" fmla="*/ 713702 w 21600"/>
              <a:gd name="T11" fmla="*/ 54700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03" y="12783"/>
                </a:moveTo>
                <a:cubicBezTo>
                  <a:pt x="18572" y="12136"/>
                  <a:pt x="18658" y="11469"/>
                  <a:pt x="18658" y="10800"/>
                </a:cubicBezTo>
                <a:cubicBezTo>
                  <a:pt x="18658" y="6460"/>
                  <a:pt x="15139" y="2942"/>
                  <a:pt x="10800" y="2942"/>
                </a:cubicBezTo>
                <a:cubicBezTo>
                  <a:pt x="9314" y="2941"/>
                  <a:pt x="7858" y="3363"/>
                  <a:pt x="6602" y="4157"/>
                </a:cubicBezTo>
                <a:lnTo>
                  <a:pt x="5030" y="1669"/>
                </a:lnTo>
                <a:cubicBezTo>
                  <a:pt x="6757" y="579"/>
                  <a:pt x="875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20"/>
                  <a:pt x="21482" y="12636"/>
                  <a:pt x="21250" y="13526"/>
                </a:cubicBezTo>
                <a:lnTo>
                  <a:pt x="23862" y="14208"/>
                </a:lnTo>
                <a:lnTo>
                  <a:pt x="18773" y="17191"/>
                </a:lnTo>
                <a:lnTo>
                  <a:pt x="15790" y="12102"/>
                </a:lnTo>
                <a:lnTo>
                  <a:pt x="18403" y="1278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442" name="AutoShape 11"/>
          <p:cNvSpPr>
            <a:spLocks noChangeArrowheads="1"/>
          </p:cNvSpPr>
          <p:nvPr/>
        </p:nvSpPr>
        <p:spPr bwMode="auto">
          <a:xfrm rot="-5400000">
            <a:off x="2951559" y="2193132"/>
            <a:ext cx="732235" cy="732234"/>
          </a:xfrm>
          <a:custGeom>
            <a:avLst/>
            <a:gdLst>
              <a:gd name="T0" fmla="*/ 776214 w 21600"/>
              <a:gd name="T1" fmla="*/ 94060 h 21600"/>
              <a:gd name="T2" fmla="*/ 262881 w 21600"/>
              <a:gd name="T3" fmla="*/ 131667 h 21600"/>
              <a:gd name="T4" fmla="*/ 697747 w 21600"/>
              <a:gd name="T5" fmla="*/ 201410 h 21600"/>
              <a:gd name="T6" fmla="*/ 1078555 w 21600"/>
              <a:gd name="T7" fmla="*/ 642196 h 21600"/>
              <a:gd name="T8" fmla="*/ 848534 w 21600"/>
              <a:gd name="T9" fmla="*/ 777027 h 21600"/>
              <a:gd name="T10" fmla="*/ 713703 w 21600"/>
              <a:gd name="T11" fmla="*/ 54700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403" y="12783"/>
                </a:moveTo>
                <a:cubicBezTo>
                  <a:pt x="18572" y="12136"/>
                  <a:pt x="18658" y="11469"/>
                  <a:pt x="18658" y="10800"/>
                </a:cubicBezTo>
                <a:cubicBezTo>
                  <a:pt x="18658" y="6460"/>
                  <a:pt x="15139" y="2942"/>
                  <a:pt x="10800" y="2942"/>
                </a:cubicBezTo>
                <a:cubicBezTo>
                  <a:pt x="9314" y="2941"/>
                  <a:pt x="7858" y="3363"/>
                  <a:pt x="6602" y="4157"/>
                </a:cubicBezTo>
                <a:lnTo>
                  <a:pt x="5030" y="1669"/>
                </a:lnTo>
                <a:cubicBezTo>
                  <a:pt x="6757" y="579"/>
                  <a:pt x="875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720"/>
                  <a:pt x="21482" y="12636"/>
                  <a:pt x="21250" y="13526"/>
                </a:cubicBezTo>
                <a:lnTo>
                  <a:pt x="23862" y="14208"/>
                </a:lnTo>
                <a:lnTo>
                  <a:pt x="18773" y="17191"/>
                </a:lnTo>
                <a:lnTo>
                  <a:pt x="15790" y="12102"/>
                </a:lnTo>
                <a:lnTo>
                  <a:pt x="18403" y="1278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18443" name="Text Box 12"/>
          <p:cNvSpPr txBox="1">
            <a:spLocks noChangeArrowheads="1"/>
          </p:cNvSpPr>
          <p:nvPr/>
        </p:nvSpPr>
        <p:spPr bwMode="auto">
          <a:xfrm>
            <a:off x="289007" y="3992395"/>
            <a:ext cx="3699272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>
              <a:buFontTx/>
              <a:buChar char="•"/>
            </a:pPr>
            <a:r>
              <a:rPr lang="en-US" sz="1350" dirty="0"/>
              <a:t>Futuristic </a:t>
            </a:r>
          </a:p>
          <a:p>
            <a:pPr marL="257175" indent="-257175">
              <a:buFontTx/>
              <a:buChar char="•"/>
            </a:pPr>
            <a:r>
              <a:rPr lang="en-US" sz="1350" dirty="0"/>
              <a:t>Decision making process</a:t>
            </a:r>
          </a:p>
          <a:p>
            <a:pPr marL="257175" indent="-257175">
              <a:buFontTx/>
              <a:buChar char="•"/>
            </a:pPr>
            <a:r>
              <a:rPr lang="en-US" sz="1350" dirty="0"/>
              <a:t>Dynamic </a:t>
            </a:r>
          </a:p>
          <a:p>
            <a:pPr marL="257175" indent="-257175">
              <a:buFontTx/>
              <a:buChar char="•"/>
            </a:pPr>
            <a:r>
              <a:rPr lang="en-US" sz="1350" dirty="0"/>
              <a:t>Flexible      </a:t>
            </a:r>
          </a:p>
          <a:p>
            <a:pPr marL="257175" indent="-257175">
              <a:buFontTx/>
              <a:buChar char="•"/>
            </a:pPr>
            <a:endParaRPr lang="en-US" sz="135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8</a:t>
            </a:fld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60114" y="3998417"/>
            <a:ext cx="36992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7175" indent="-257175">
              <a:buFontTx/>
              <a:buChar char="•"/>
            </a:pPr>
            <a:r>
              <a:rPr lang="ar-JO" sz="1350" dirty="0"/>
              <a:t>مستقبلي</a:t>
            </a:r>
          </a:p>
          <a:p>
            <a:pPr marL="257175" indent="-257175">
              <a:buFontTx/>
              <a:buChar char="•"/>
            </a:pPr>
            <a:r>
              <a:rPr lang="ar-JO" sz="1350" dirty="0"/>
              <a:t>عملية إتخاذ القرار</a:t>
            </a:r>
          </a:p>
          <a:p>
            <a:pPr marL="257175" indent="-257175">
              <a:buFontTx/>
              <a:buChar char="•"/>
            </a:pPr>
            <a:r>
              <a:rPr lang="ar-JO" sz="1350" dirty="0"/>
              <a:t>متحرك</a:t>
            </a:r>
          </a:p>
          <a:p>
            <a:pPr marL="257175" indent="-257175">
              <a:buFontTx/>
              <a:buChar char="•"/>
            </a:pPr>
            <a:r>
              <a:rPr lang="ar-JO" sz="1350" dirty="0"/>
              <a:t>مرن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728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/>
              <a:t>P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SDCORB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 Organizing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5900" y="1200150"/>
            <a:ext cx="6272213" cy="3398044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100" dirty="0"/>
              <a:t>Definitions: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100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2100" dirty="0"/>
              <a:t> </a:t>
            </a:r>
            <a:r>
              <a:rPr lang="en-GB" sz="2100" b="1" dirty="0">
                <a:solidFill>
                  <a:srgbClr val="00B050"/>
                </a:solidFill>
              </a:rPr>
              <a:t>Organizing </a:t>
            </a:r>
            <a:r>
              <a:rPr lang="en-US" sz="2100" dirty="0"/>
              <a:t>The process of organization </a:t>
            </a:r>
            <a:r>
              <a:rPr lang="en-US" sz="2100" dirty="0" smtClean="0"/>
              <a:t>and arrangement </a:t>
            </a:r>
            <a:r>
              <a:rPr lang="en-US" sz="2100" dirty="0"/>
              <a:t>of human and non-human resources to make a meaningful whole that accomplishes </a:t>
            </a:r>
            <a:r>
              <a:rPr lang="en-US" sz="2100" dirty="0" smtClean="0"/>
              <a:t>organizational </a:t>
            </a:r>
            <a:r>
              <a:rPr lang="en-US" sz="2100" dirty="0"/>
              <a:t>objectives</a:t>
            </a:r>
            <a:r>
              <a:rPr lang="en-US" sz="2100" dirty="0" smtClean="0"/>
              <a:t>.</a:t>
            </a:r>
            <a:endParaRPr lang="ar-JO" sz="21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ar-JO" sz="2100" dirty="0"/>
              <a:t>التنظيم عملية تنظيم وترتيب الموارد البشرية وغير البشرية لتكوين وحدة متكاملة ذات مغزى يحقق الأهداف التنظيمية.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31D7-AB04-456F-A61C-B6CF16191A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F9BAE10C0ED5488EDEFD03D09D607F" ma:contentTypeVersion="2" ma:contentTypeDescription="Create a new document." ma:contentTypeScope="" ma:versionID="2f94e754527fe78e1de30ed3cca51445">
  <xsd:schema xmlns:xsd="http://www.w3.org/2001/XMLSchema" xmlns:xs="http://www.w3.org/2001/XMLSchema" xmlns:p="http://schemas.microsoft.com/office/2006/metadata/properties" xmlns:ns2="fc516222-088f-486e-bbf3-ebdc6d995d82" targetNamespace="http://schemas.microsoft.com/office/2006/metadata/properties" ma:root="true" ma:fieldsID="a0dd503e1c4dc224bbdbf493c39156e8" ns2:_="">
    <xsd:import namespace="fc516222-088f-486e-bbf3-ebdc6d995d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16222-088f-486e-bbf3-ebdc6d995d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103ED3-46BA-42E3-86ED-842EF0EAE91E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c516222-088f-486e-bbf3-ebdc6d995d8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EB8CF72-BA1B-4C79-9280-8E34DCD40A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4BF955-23DD-4988-837C-DA033BB269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16222-088f-486e-bbf3-ebdc6d995d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1721</Words>
  <Application>Microsoft Office PowerPoint</Application>
  <PresentationFormat>On-screen Show (16:9)</PresentationFormat>
  <Paragraphs>218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Times New Roman</vt:lpstr>
      <vt:lpstr>Wingdings</vt:lpstr>
      <vt:lpstr>Office Theme</vt:lpstr>
      <vt:lpstr> Health care administration/ Overview 2 </vt:lpstr>
      <vt:lpstr>Functions of Administration: There are several functions for administration In practice all these functions are interrelated to one another هناك العديد من الوظائف للإدارة في الممارسة العملية ، كل هذه الوظائف مرتبطة ببعضها البعض  </vt:lpstr>
      <vt:lpstr>Remember POSDCORB </vt:lpstr>
      <vt:lpstr>POSDCORB     Planning </vt:lpstr>
      <vt:lpstr>POSDCORB     Planning </vt:lpstr>
      <vt:lpstr>Plan criteria معايير الخطة </vt:lpstr>
      <vt:lpstr>Stages of planning</vt:lpstr>
      <vt:lpstr>Summary:</vt:lpstr>
      <vt:lpstr>POSDCORB     Organizing </vt:lpstr>
      <vt:lpstr>PowerPoint Presentation</vt:lpstr>
      <vt:lpstr>PowerPoint Presentation</vt:lpstr>
      <vt:lpstr>POSDCORB   Staffing </vt:lpstr>
      <vt:lpstr>POSDCORB   Staffing </vt:lpstr>
      <vt:lpstr>POSDCORB   Staffing </vt:lpstr>
      <vt:lpstr>POSDCORB Directing</vt:lpstr>
      <vt:lpstr>POSDCORB Directing</vt:lpstr>
      <vt:lpstr>POSDCORB Directing</vt:lpstr>
      <vt:lpstr>Katz 3-skill approach</vt:lpstr>
      <vt:lpstr>PowerPoint Presentation</vt:lpstr>
      <vt:lpstr>POSDCORB COordination</vt:lpstr>
      <vt:lpstr>POSDCORB COordination</vt:lpstr>
      <vt:lpstr>POSDCORB Reporting</vt:lpstr>
      <vt:lpstr>POSDCORB Reporting</vt:lpstr>
      <vt:lpstr>POSDCORB Budgeting</vt:lpstr>
      <vt:lpstr>POSDCORB Budgeting</vt:lpstr>
      <vt:lpstr>Definitions </vt:lpstr>
      <vt:lpstr>POSDCORB Budgeting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2022-03-30T10:38:28Z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0x01010036F9BAE10C0ED5488EDEFD03D09D607F</vt:lpwstr>
  </property>
</Properties>
</file>