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42" r:id="rId2"/>
    <p:sldId id="293" r:id="rId3"/>
    <p:sldId id="294" r:id="rId4"/>
    <p:sldId id="292" r:id="rId5"/>
    <p:sldId id="274" r:id="rId6"/>
    <p:sldId id="266" r:id="rId7"/>
    <p:sldId id="267" r:id="rId8"/>
    <p:sldId id="295" r:id="rId9"/>
    <p:sldId id="263" r:id="rId10"/>
    <p:sldId id="264" r:id="rId11"/>
    <p:sldId id="265" r:id="rId12"/>
    <p:sldId id="297" r:id="rId13"/>
    <p:sldId id="296" r:id="rId14"/>
    <p:sldId id="260" r:id="rId15"/>
    <p:sldId id="261" r:id="rId16"/>
    <p:sldId id="262" r:id="rId17"/>
    <p:sldId id="269" r:id="rId18"/>
    <p:sldId id="298" r:id="rId19"/>
    <p:sldId id="271" r:id="rId20"/>
    <p:sldId id="268" r:id="rId21"/>
    <p:sldId id="299" r:id="rId22"/>
    <p:sldId id="300" r:id="rId23"/>
    <p:sldId id="315" r:id="rId24"/>
    <p:sldId id="316" r:id="rId25"/>
    <p:sldId id="314" r:id="rId26"/>
    <p:sldId id="313" r:id="rId27"/>
    <p:sldId id="317" r:id="rId28"/>
    <p:sldId id="322" r:id="rId29"/>
    <p:sldId id="323" r:id="rId30"/>
    <p:sldId id="324" r:id="rId31"/>
    <p:sldId id="321" r:id="rId32"/>
    <p:sldId id="325" r:id="rId33"/>
    <p:sldId id="336" r:id="rId34"/>
    <p:sldId id="326" r:id="rId35"/>
    <p:sldId id="332" r:id="rId36"/>
    <p:sldId id="328" r:id="rId37"/>
    <p:sldId id="333" r:id="rId38"/>
    <p:sldId id="330" r:id="rId39"/>
    <p:sldId id="331" r:id="rId40"/>
    <p:sldId id="335" r:id="rId41"/>
    <p:sldId id="329" r:id="rId42"/>
    <p:sldId id="327" r:id="rId43"/>
    <p:sldId id="339" r:id="rId44"/>
    <p:sldId id="338" r:id="rId45"/>
    <p:sldId id="341" r:id="rId46"/>
    <p:sldId id="340" r:id="rId47"/>
    <p:sldId id="334" r:id="rId48"/>
    <p:sldId id="337" r:id="rId49"/>
    <p:sldId id="312" r:id="rId50"/>
    <p:sldId id="302" r:id="rId51"/>
    <p:sldId id="305" r:id="rId52"/>
    <p:sldId id="306" r:id="rId53"/>
    <p:sldId id="308" r:id="rId54"/>
    <p:sldId id="310" r:id="rId55"/>
    <p:sldId id="307" r:id="rId56"/>
    <p:sldId id="309" r:id="rId57"/>
    <p:sldId id="311" r:id="rId58"/>
    <p:sldId id="28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4660"/>
  </p:normalViewPr>
  <p:slideViewPr>
    <p:cSldViewPr>
      <p:cViewPr varScale="1">
        <p:scale>
          <a:sx n="54" d="100"/>
          <a:sy n="54" d="100"/>
        </p:scale>
        <p:origin x="7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B519-B309-2E88-29A5-8DAABE0E4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62912" cy="3276600"/>
          </a:xfrm>
        </p:spPr>
        <p:txBody>
          <a:bodyPr/>
          <a:lstStyle/>
          <a:p>
            <a:pPr algn="ctr" rtl="0"/>
            <a:r>
              <a:rPr lang="en-US" sz="6600" b="1" dirty="0"/>
              <a:t>Anti-depressants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136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76200"/>
            <a:ext cx="9067800" cy="6477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Examples of TCAs include</a:t>
            </a:r>
            <a:r>
              <a:rPr lang="en-US" dirty="0"/>
              <a:t>: 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sz="2800" dirty="0"/>
              <a:t>Amitriptyline (Elavil) </a:t>
            </a:r>
          </a:p>
          <a:p>
            <a:pPr algn="l" rtl="0"/>
            <a:r>
              <a:rPr lang="en-US" sz="2800" dirty="0"/>
              <a:t>Nortriptyline (Pamelor)—least likely to cause orthostatic hypotension </a:t>
            </a:r>
          </a:p>
          <a:p>
            <a:pPr algn="l" rtl="0"/>
            <a:r>
              <a:rPr lang="en-US" sz="2800" dirty="0" err="1"/>
              <a:t>Desipramine</a:t>
            </a:r>
            <a:r>
              <a:rPr lang="en-US" sz="2800" dirty="0"/>
              <a:t> (</a:t>
            </a:r>
            <a:r>
              <a:rPr lang="en-US" sz="2800" dirty="0" err="1"/>
              <a:t>Norpramin</a:t>
            </a:r>
            <a:r>
              <a:rPr lang="en-US" sz="2800" dirty="0"/>
              <a:t>)—least sedating, least </a:t>
            </a:r>
            <a:r>
              <a:rPr lang="en-US" sz="2800" dirty="0" err="1"/>
              <a:t>anticholinergic</a:t>
            </a:r>
            <a:r>
              <a:rPr lang="en-US" sz="2800" dirty="0"/>
              <a:t> side effects </a:t>
            </a:r>
          </a:p>
          <a:p>
            <a:pPr algn="l" rtl="0"/>
            <a:r>
              <a:rPr lang="en-US" sz="2800" dirty="0" err="1"/>
              <a:t>Clomipramine</a:t>
            </a:r>
            <a:r>
              <a:rPr lang="en-US" sz="2800" dirty="0"/>
              <a:t> (</a:t>
            </a:r>
            <a:r>
              <a:rPr lang="en-US" sz="2800" dirty="0" err="1"/>
              <a:t>Anafranil</a:t>
            </a:r>
            <a:r>
              <a:rPr lang="en-US" sz="2800" dirty="0"/>
              <a:t>)—most serotonin specific, useful in treatment of OCD</a:t>
            </a:r>
          </a:p>
          <a:p>
            <a:pPr algn="l" rtl="0"/>
            <a:r>
              <a:rPr lang="en-US" sz="2800" dirty="0"/>
              <a:t> imipramine --- was useful in nocturnal enuresis in children.</a:t>
            </a:r>
          </a:p>
          <a:p>
            <a:pPr algn="l" rtl="0"/>
            <a:r>
              <a:rPr lang="en-US" sz="2800" dirty="0"/>
              <a:t>TCAs is useful also in chronic pain conditions(fibromyalgia)</a:t>
            </a:r>
            <a:endParaRPr lang="ar-JO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141732"/>
            <a:ext cx="8229600" cy="1399032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The side effects of TCAs: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4102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They are mostly due to their lack of specificity and interaction with other receptors. </a:t>
            </a:r>
          </a:p>
          <a:p>
            <a:pPr algn="l" rtl="0"/>
            <a:r>
              <a:rPr lang="en-US" dirty="0"/>
              <a:t>1-orthostatic hypotension.</a:t>
            </a:r>
          </a:p>
          <a:p>
            <a:pPr algn="l" rtl="0"/>
            <a:r>
              <a:rPr lang="en-US" dirty="0"/>
              <a:t>2-serotinine </a:t>
            </a:r>
            <a:r>
              <a:rPr lang="en-US" dirty="0" err="1"/>
              <a:t>syndeome</a:t>
            </a:r>
            <a:endParaRPr lang="en-US" dirty="0"/>
          </a:p>
          <a:p>
            <a:pPr algn="l" rtl="0"/>
            <a:r>
              <a:rPr lang="en-US" dirty="0"/>
              <a:t>3-sexual dysfunction.</a:t>
            </a:r>
          </a:p>
          <a:p>
            <a:pPr algn="l" rtl="0"/>
            <a:r>
              <a:rPr lang="en-US" dirty="0"/>
              <a:t>4-CNS  sedation (atropine like action) </a:t>
            </a:r>
          </a:p>
          <a:p>
            <a:pPr algn="l" rtl="0"/>
            <a:r>
              <a:rPr lang="en-US" dirty="0"/>
              <a:t>5-Antimuscarinic effects:</a:t>
            </a:r>
          </a:p>
          <a:p>
            <a:pPr algn="l" rtl="0"/>
            <a:r>
              <a:rPr lang="en-US" dirty="0"/>
              <a:t>( Dry mouth, constipation, urinary retention, blurred vision, tachycardia)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844-02EF-0389-C8B9-02878E9C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68"/>
            <a:ext cx="8229600" cy="1399032"/>
          </a:xfrm>
        </p:spPr>
        <p:txBody>
          <a:bodyPr/>
          <a:lstStyle/>
          <a:p>
            <a:pPr rtl="0"/>
            <a:r>
              <a:rPr lang="en-GB" dirty="0"/>
              <a:t>TCAs toxicity: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E999-54BA-B60D-2191-F3B78FB3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219200"/>
            <a:ext cx="9105900" cy="5590032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/>
              <a:t>Atropine like reaction .</a:t>
            </a:r>
          </a:p>
          <a:p>
            <a:pPr algn="l" rtl="0"/>
            <a:r>
              <a:rPr lang="en-GB" sz="2400" dirty="0"/>
              <a:t>Metabolic acidosis.</a:t>
            </a:r>
          </a:p>
          <a:p>
            <a:pPr algn="l" rtl="0"/>
            <a:r>
              <a:rPr lang="en-GB" sz="2400" dirty="0"/>
              <a:t>Cardiac </a:t>
            </a:r>
            <a:r>
              <a:rPr lang="en-GB" sz="2400" dirty="0" err="1"/>
              <a:t>arrythmiea</a:t>
            </a:r>
            <a:r>
              <a:rPr lang="en-GB" sz="2400" dirty="0"/>
              <a:t>:</a:t>
            </a:r>
          </a:p>
          <a:p>
            <a:pPr marL="64008" indent="0" algn="l" rtl="0">
              <a:buNone/>
            </a:pPr>
            <a:r>
              <a:rPr lang="en-GB" sz="2400" dirty="0"/>
              <a:t>-tachycardia.</a:t>
            </a:r>
          </a:p>
          <a:p>
            <a:pPr marL="64008" indent="0" algn="l" rtl="0">
              <a:buNone/>
            </a:pPr>
            <a:r>
              <a:rPr lang="en-GB" sz="2400" dirty="0"/>
              <a:t>-wide QRS.</a:t>
            </a:r>
          </a:p>
          <a:p>
            <a:pPr marL="64008" indent="0" algn="l" rtl="0">
              <a:buNone/>
            </a:pPr>
            <a:r>
              <a:rPr lang="en-GB" sz="2400" dirty="0"/>
              <a:t>-long QT interval.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C94B886-B6DA-0E5F-F8E1-A7129D30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61332"/>
            <a:ext cx="8382000" cy="22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8AC7B-B516-5A25-1A0F-F8B0726669A1}"/>
              </a:ext>
            </a:extLst>
          </p:cNvPr>
          <p:cNvSpPr txBox="1"/>
          <p:nvPr/>
        </p:nvSpPr>
        <p:spPr>
          <a:xfrm>
            <a:off x="5257800" y="12192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Management:</a:t>
            </a:r>
          </a:p>
          <a:p>
            <a:endParaRPr lang="en-GB" sz="2400" dirty="0"/>
          </a:p>
          <a:p>
            <a:r>
              <a:rPr lang="en-GB" sz="2400" dirty="0"/>
              <a:t>-IV NaHCO3.</a:t>
            </a:r>
          </a:p>
          <a:p>
            <a:endParaRPr lang="en-GB" sz="2400" dirty="0"/>
          </a:p>
          <a:p>
            <a:r>
              <a:rPr lang="en-GB" sz="2400" dirty="0"/>
              <a:t>-LIDOCAINE</a:t>
            </a:r>
          </a:p>
          <a:p>
            <a:endParaRPr lang="en-GB" sz="2400" dirty="0"/>
          </a:p>
          <a:p>
            <a:r>
              <a:rPr lang="en-GB" sz="2400" dirty="0"/>
              <a:t>-</a:t>
            </a:r>
            <a:r>
              <a:rPr lang="en-GB" sz="2400" dirty="0" err="1"/>
              <a:t>Hemodyalsis</a:t>
            </a:r>
            <a:r>
              <a:rPr lang="en-GB" sz="2400" dirty="0"/>
              <a:t> is not effective . Large VD</a:t>
            </a:r>
          </a:p>
        </p:txBody>
      </p:sp>
    </p:spTree>
    <p:extLst>
      <p:ext uri="{BB962C8B-B14F-4D97-AF65-F5344CB8AC3E}">
        <p14:creationId xmlns:p14="http://schemas.microsoft.com/office/powerpoint/2010/main" val="285625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43F0-C479-A3DB-2CEC-847145A2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Cautions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2336-076D-4668-98C6-A4E301F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51054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/>
              <a:t>-They are rarely used as first-line agents because they have a higher incidence of side effects, require greater monitoring of dosing, and can be lethal in overdose.</a:t>
            </a:r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r>
              <a:rPr lang="en-US" sz="2400" dirty="0"/>
              <a:t>-Patients are usually started on low doses to allow acclimation to the common early anticholinergic side effects before achieving therapeutic doses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71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229600" cy="58674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900" dirty="0">
                <a:solidFill>
                  <a:schemeClr val="accent1"/>
                </a:solidFill>
              </a:rPr>
              <a:t>Selective serotonin reuptake inhibitors (SSRIs):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 rtl="0"/>
            <a:r>
              <a:rPr lang="en-US" sz="1800" dirty="0"/>
              <a:t>They are the most commonly prescribed antidepressants due to several distinct advantages:</a:t>
            </a:r>
          </a:p>
          <a:p>
            <a:pPr algn="l" rtl="0">
              <a:buNone/>
            </a:pPr>
            <a:r>
              <a:rPr lang="en-US" sz="1800" dirty="0"/>
              <a:t>Low incidence of side effects No food restrictions Much safer in overdose</a:t>
            </a:r>
          </a:p>
          <a:p>
            <a:pPr algn="l" rtl="0"/>
            <a:r>
              <a:rPr lang="en-US" sz="1800" dirty="0"/>
              <a:t>SSRIs block the reuptake, or absorption, of serotonin only in the brain. </a:t>
            </a:r>
            <a:endParaRPr lang="ar-JO" sz="18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B89EBE7-8334-7453-A446-E79A7461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7936992" cy="33564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en-US" dirty="0"/>
              <a:t>Examples of SSRIs include: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/>
              <a:t>Fluoxetine </a:t>
            </a:r>
            <a:r>
              <a:rPr lang="en-US" sz="2000" dirty="0"/>
              <a:t>(Prozac)—longest half-life with active metabolites: Do not need to taper.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400" dirty="0"/>
              <a:t>Sertraline (Zoloft)-- </a:t>
            </a:r>
            <a:r>
              <a:rPr lang="en-US" sz="2000" dirty="0"/>
              <a:t>evidence of </a:t>
            </a:r>
            <a:r>
              <a:rPr lang="en-US" sz="1800" dirty="0"/>
              <a:t> for </a:t>
            </a:r>
            <a:r>
              <a:rPr lang="en-US" sz="2000" dirty="0"/>
              <a:t>MI patient cause it is not cardiotoxic 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400" dirty="0"/>
              <a:t>Paroxetine </a:t>
            </a:r>
            <a:r>
              <a:rPr lang="en-US" sz="2000" dirty="0"/>
              <a:t>(Paxil)—most serotonin specific, most activating (stimulant). 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400" dirty="0"/>
              <a:t>Citalopram </a:t>
            </a:r>
            <a:r>
              <a:rPr lang="en-US" sz="2000" dirty="0"/>
              <a:t>(Celexa)—used in Europe for 12 years prior to FDA approval in the United States.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400" dirty="0"/>
              <a:t> Escitalopram (Lexapro)—</a:t>
            </a:r>
            <a:r>
              <a:rPr lang="en-US" sz="2000" dirty="0"/>
              <a:t>iso of citalopram; similar efficacy, fewer side effects,.</a:t>
            </a:r>
          </a:p>
          <a:p>
            <a:pPr algn="l" rtl="0"/>
            <a:endParaRPr lang="en-US" sz="2000" dirty="0"/>
          </a:p>
          <a:p>
            <a:pPr marL="64008" indent="0" algn="l" rtl="0">
              <a:buNone/>
            </a:pPr>
            <a:r>
              <a:rPr lang="en-US" sz="2000" dirty="0"/>
              <a:t>   -SSRI  can also be used in OCD and generalized anxiety                                   disorder</a:t>
            </a:r>
            <a:endParaRPr lang="ar-JO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399032"/>
          </a:xfrm>
        </p:spPr>
        <p:txBody>
          <a:bodyPr/>
          <a:lstStyle/>
          <a:p>
            <a:r>
              <a:rPr lang="en-US" dirty="0"/>
              <a:t>SIDE EFFECTS SSRIs: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229600" cy="45720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2400" dirty="0"/>
              <a:t>Side effects of SSRIs include: </a:t>
            </a:r>
          </a:p>
          <a:p>
            <a:pPr algn="l" rtl="0">
              <a:buNone/>
            </a:pPr>
            <a:r>
              <a:rPr lang="en-US" sz="2400" dirty="0"/>
              <a:t>1- orthostatic hypotension</a:t>
            </a:r>
          </a:p>
          <a:p>
            <a:pPr algn="l" rtl="0">
              <a:buNone/>
            </a:pPr>
            <a:r>
              <a:rPr lang="en-US" sz="2400" dirty="0"/>
              <a:t>2-serotonin syndrome.</a:t>
            </a:r>
          </a:p>
          <a:p>
            <a:pPr marL="64008" indent="0" algn="l" rtl="0">
              <a:buNone/>
            </a:pPr>
            <a:r>
              <a:rPr lang="en-US" sz="2400" dirty="0"/>
              <a:t>3-Sexual dysfunction (25 to 30%)</a:t>
            </a:r>
          </a:p>
          <a:p>
            <a:pPr marL="64008" indent="0" algn="l" rtl="0">
              <a:buNone/>
            </a:pPr>
            <a:r>
              <a:rPr lang="en-US" sz="2400" dirty="0"/>
              <a:t>4-CNS sedation or insomnia – at the first then tolerate.</a:t>
            </a:r>
          </a:p>
          <a:p>
            <a:pPr marL="64008" indent="0" algn="l" rtl="0">
              <a:buNone/>
            </a:pPr>
            <a:r>
              <a:rPr lang="en-US" sz="2400" dirty="0"/>
              <a:t>5-GI disturbance(PPI will be useful)-especially sertraline.</a:t>
            </a:r>
          </a:p>
          <a:p>
            <a:pPr marL="64008" indent="0" algn="l" rtl="0">
              <a:buNone/>
            </a:pPr>
            <a:r>
              <a:rPr lang="en-US" sz="2400" dirty="0"/>
              <a:t>6-Cardiac arrythmia(QT interval)-more less than TCAs.</a:t>
            </a:r>
          </a:p>
          <a:p>
            <a:pPr marL="64008" indent="0" algn="l" rtl="0">
              <a:buNone/>
            </a:pPr>
            <a:r>
              <a:rPr lang="en-US" sz="2400" dirty="0"/>
              <a:t>7-hyponatremia especially in elderly.</a:t>
            </a:r>
          </a:p>
          <a:p>
            <a:pPr marL="64008" indent="0" algn="l" rtl="0">
              <a:buNone/>
            </a:pPr>
            <a:r>
              <a:rPr lang="en-US" sz="2400" dirty="0"/>
              <a:t>-should be stopped gradually over 4 weeks to reduce risk of relapse.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813" y="-304800"/>
            <a:ext cx="8229600" cy="1399032"/>
          </a:xfrm>
        </p:spPr>
        <p:txBody>
          <a:bodyPr/>
          <a:lstStyle/>
          <a:p>
            <a:r>
              <a:rPr lang="en-US" dirty="0"/>
              <a:t>Atypical Antidepressants: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813" y="914400"/>
            <a:ext cx="9144000" cy="6096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CLASS (A) –reuptake inhibitors:</a:t>
            </a:r>
          </a:p>
          <a:p>
            <a:pPr algn="l" rtl="0">
              <a:buNone/>
            </a:pPr>
            <a:r>
              <a:rPr lang="en-US" sz="2400" dirty="0"/>
              <a:t>1)Serotonin and norepinephrine reuptake inhibitors(SNRIs)</a:t>
            </a:r>
          </a:p>
          <a:p>
            <a:pPr algn="l" rtl="0">
              <a:buNone/>
            </a:pP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Venlafaxine (Effexor): </a:t>
            </a:r>
            <a:r>
              <a:rPr lang="en-US" sz="1800" dirty="0"/>
              <a:t>is especially useful in treating refractory depression. It has a very low drug interaction potential, contraindicated in untreated or labile HTN. </a:t>
            </a:r>
            <a:endParaRPr lang="en-US" sz="2400" dirty="0"/>
          </a:p>
          <a:p>
            <a:pPr algn="l" rtl="0">
              <a:buNone/>
            </a:pPr>
            <a:r>
              <a:rPr lang="en-US" sz="2400" dirty="0"/>
              <a:t>2)Norepinephrine and dopamine reuptake inhibitors (NDRIs</a:t>
            </a:r>
            <a:r>
              <a:rPr lang="en-US" dirty="0"/>
              <a:t>)</a:t>
            </a:r>
          </a:p>
          <a:p>
            <a:pPr algn="l" rtl="0">
              <a:buNone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Bupropion (Wellbutrin): </a:t>
            </a:r>
            <a:r>
              <a:rPr lang="en-US" sz="2000" dirty="0"/>
              <a:t>is commonly used to aid in smoking cessation, and it is also useful in the treatment of seasonal affective </a:t>
            </a:r>
            <a:r>
              <a:rPr lang="en-US" sz="2000" dirty="0" err="1"/>
              <a:t>disorder,contraindicated</a:t>
            </a:r>
            <a:r>
              <a:rPr lang="en-US" sz="2000" dirty="0"/>
              <a:t> in epileptic patient.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sz="2400" dirty="0"/>
              <a:t>3)serotonin antagonist and reuptake inhibitors (SARIs)</a:t>
            </a:r>
          </a:p>
          <a:p>
            <a:pPr algn="l" rtl="0"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Nefazodone (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Serzone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and trazodone (Desyrel): </a:t>
            </a:r>
            <a:r>
              <a:rPr lang="en-US" sz="2000" dirty="0"/>
              <a:t>These are especially useful in treatment of refractory major .</a:t>
            </a:r>
          </a:p>
          <a:p>
            <a:pPr algn="l" rtl="0">
              <a:buNone/>
            </a:pPr>
            <a:r>
              <a:rPr lang="en-US" sz="2000" dirty="0"/>
              <a:t>-trazodone is also used in </a:t>
            </a:r>
          </a:p>
          <a:p>
            <a:pPr algn="l" rtl="0">
              <a:buNone/>
            </a:pPr>
            <a:r>
              <a:rPr lang="en-US" sz="2000" dirty="0"/>
              <a:t>-</a:t>
            </a:r>
            <a:r>
              <a:rPr lang="en-US" sz="2000" dirty="0" err="1"/>
              <a:t>Nafazodone</a:t>
            </a:r>
            <a:r>
              <a:rPr lang="en-US" sz="2000" dirty="0"/>
              <a:t> can cause priapism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E3F0-CA02-7BDC-770E-109E0C4C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D216B-0E4D-79BD-15CE-05D95C9DF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l" rtl="0">
              <a:buNone/>
            </a:pPr>
            <a:r>
              <a:rPr lang="en-US" dirty="0"/>
              <a:t>CLASS(B) receptors blockers : </a:t>
            </a:r>
            <a:r>
              <a:rPr lang="en-US" sz="1800" dirty="0">
                <a:sym typeface="Wingdings" panose="05000000000000000000" pitchFamily="2" charset="2"/>
              </a:rPr>
              <a:t>block 5HT2a,5HT2c</a:t>
            </a:r>
          </a:p>
          <a:p>
            <a:pPr marL="64008" indent="0" algn="l" rtl="0">
              <a:buNone/>
            </a:pPr>
            <a:endParaRPr lang="en-US" sz="1800" dirty="0"/>
          </a:p>
          <a:p>
            <a:pPr algn="l" rtl="0"/>
            <a:r>
              <a:rPr lang="en-US" sz="2400" dirty="0"/>
              <a:t>norepinephrine and serotonin antagonists (NASAs).</a:t>
            </a:r>
          </a:p>
          <a:p>
            <a:pPr marL="64008" indent="0" algn="l" rtl="0">
              <a:buNone/>
            </a:pP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Mirtazapine (Remeron): </a:t>
            </a:r>
          </a:p>
          <a:p>
            <a:pPr marL="64008" indent="0" algn="l" rtl="0">
              <a:buNone/>
            </a:pPr>
            <a:r>
              <a:rPr lang="en-US" sz="1800" dirty="0"/>
              <a:t>Useful in the treatment of refractory major depression, especially in patients who need to gain weight.</a:t>
            </a:r>
          </a:p>
          <a:p>
            <a:pPr marL="64008" indent="0" algn="l" rtl="0">
              <a:buNone/>
            </a:pPr>
            <a:endParaRPr lang="en-GB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E914AAD-61A8-EF50-FBE3-DD6ED670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858"/>
            <a:ext cx="6477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3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6324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NOTES: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sz="1800" dirty="0"/>
              <a:t>Any side effects will likely occur during the first 2 weeks, and then gradually wear off.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Common effects are nausea and anxiety, but this will depend on the type of drug used, as mentioned above.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If the side effects are very unpleasant, or if they include thinking about suicide, the doctor should be informed at once.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It should be noted that antidepressants do not cause bipolar disorder.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There have been a few reports of a higher risk of having suicidal thoughts when first using antidepressants.</a:t>
            </a:r>
          </a:p>
          <a:p>
            <a:endParaRPr lang="en-US" sz="2800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A46D-CF7A-6D6D-998A-22A6435E4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062912" cy="1470025"/>
          </a:xfrm>
        </p:spPr>
        <p:txBody>
          <a:bodyPr/>
          <a:lstStyle/>
          <a:p>
            <a:pPr algn="l" rtl="0"/>
            <a:r>
              <a:rPr lang="en-GB" dirty="0"/>
              <a:t>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A3098-D0D8-6FC2-5FDA-8F50E03AC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062912" cy="48006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b="1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is a common but serious mood disorder. It causes severe symptoms that affect how you feel, think, and handle daily activities, such as sleeping, eating, or working.</a:t>
            </a:r>
          </a:p>
          <a:p>
            <a:pPr algn="l"/>
            <a:endParaRPr lang="en-GB" sz="2400" b="1" dirty="0">
              <a:solidFill>
                <a:schemeClr val="tx1"/>
              </a:solidFill>
              <a:latin typeface="Open Sans" panose="020B0604020202020204" pitchFamily="34" charset="0"/>
            </a:endParaRPr>
          </a:p>
          <a:p>
            <a:pPr algn="l" rtl="0"/>
            <a:r>
              <a:rPr lang="en-GB" sz="2400" b="1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Two types :</a:t>
            </a:r>
          </a:p>
          <a:p>
            <a:pPr algn="l" rtl="0"/>
            <a:endParaRPr lang="en-GB" sz="2400" b="1" dirty="0">
              <a:solidFill>
                <a:schemeClr val="tx1"/>
              </a:solidFill>
              <a:latin typeface="Open Sans" panose="020B0604020202020204" pitchFamily="34" charset="0"/>
            </a:endParaRPr>
          </a:p>
          <a:p>
            <a:pPr algn="l" rtl="0"/>
            <a:r>
              <a:rPr lang="en-GB" sz="2400" b="1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1- unipolar (major depression dis order) 95%</a:t>
            </a:r>
          </a:p>
          <a:p>
            <a:pPr algn="l" rtl="0"/>
            <a:endParaRPr lang="en-GB" sz="2400" b="1" dirty="0">
              <a:solidFill>
                <a:schemeClr val="tx1"/>
              </a:solidFill>
              <a:latin typeface="Open Sans" panose="020B0604020202020204" pitchFamily="34" charset="0"/>
            </a:endParaRPr>
          </a:p>
          <a:p>
            <a:pPr algn="l" rtl="0"/>
            <a:endParaRPr lang="en-GB" sz="2400" b="1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  <a:p>
            <a:pPr algn="l" rtl="0"/>
            <a:endParaRPr lang="en-GB" sz="2400" b="1" dirty="0">
              <a:solidFill>
                <a:schemeClr val="tx1"/>
              </a:solidFill>
              <a:latin typeface="Open Sans" panose="020B0604020202020204" pitchFamily="34" charset="0"/>
            </a:endParaRPr>
          </a:p>
          <a:p>
            <a:pPr algn="l" rtl="0"/>
            <a:endParaRPr lang="en-GB" sz="2400" b="1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  <a:p>
            <a:pPr algn="l" rtl="0"/>
            <a:r>
              <a:rPr lang="en-GB" sz="2400" b="1" dirty="0">
                <a:solidFill>
                  <a:schemeClr val="tx1"/>
                </a:solidFill>
                <a:latin typeface="Open Sans" panose="020B0604020202020204" pitchFamily="34" charset="0"/>
              </a:rPr>
              <a:t>2- bipolar (manic depressive disorder)5%</a:t>
            </a:r>
            <a:endParaRPr lang="en-GB" sz="2400" b="1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  <a:p>
            <a:pPr algn="l"/>
            <a:endParaRPr lang="en-GB" dirty="0">
              <a:solidFill>
                <a:schemeClr val="tx1"/>
              </a:solidFill>
              <a:latin typeface="Open Sans" panose="020B0604020202020204" pitchFamily="34" charset="0"/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3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296400" cy="56388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000" dirty="0"/>
              <a:t>    </a:t>
            </a:r>
            <a:r>
              <a:rPr lang="en-US" sz="1800" dirty="0"/>
              <a:t>A life threatening condition involving excessive serotonergic activation with associated symptoms(rapid onset</a:t>
            </a:r>
            <a:r>
              <a:rPr lang="ar-JO" sz="1800" dirty="0"/>
              <a:t>&gt;</a:t>
            </a:r>
            <a:r>
              <a:rPr lang="en-US" sz="1800" dirty="0"/>
              <a:t>24h).</a:t>
            </a:r>
          </a:p>
          <a:p>
            <a:pPr algn="l" rtl="0">
              <a:buNone/>
            </a:pPr>
            <a:endParaRPr lang="en-US" sz="2000" dirty="0"/>
          </a:p>
          <a:p>
            <a:pPr algn="l" rtl="0">
              <a:buNone/>
            </a:pP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signs &amp; symptoms:</a:t>
            </a:r>
          </a:p>
          <a:p>
            <a:pPr algn="l" rtl="0">
              <a:buNone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1-mental status :  </a:t>
            </a:r>
            <a:r>
              <a:rPr lang="en-US" sz="1600" dirty="0"/>
              <a:t>lethargy, confusion, anxiety, disorientation.</a:t>
            </a:r>
          </a:p>
          <a:p>
            <a:pPr algn="l" rtl="0">
              <a:buNone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2-Autonomic Dysregulation : </a:t>
            </a:r>
            <a:r>
              <a:rPr lang="en-US" sz="1400" dirty="0"/>
              <a:t>fever chills ,hyperthermia ,tachycardia, flushing, HTN, sweating.</a:t>
            </a:r>
          </a:p>
          <a:p>
            <a:pPr algn="l" rtl="0">
              <a:buNone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3-Neuromuscular abnormalities:  </a:t>
            </a:r>
            <a:r>
              <a:rPr lang="en-US" sz="1400" dirty="0"/>
              <a:t>restlessness, tremors, agitation, myoclonus, lead pipe rigidity  ,hyperreflexia, positive Babinski.</a:t>
            </a:r>
          </a:p>
          <a:p>
            <a:pPr algn="l" rtl="0">
              <a:buNone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4- Others: </a:t>
            </a:r>
            <a:r>
              <a:rPr lang="en-US" sz="1400" dirty="0"/>
              <a:t>diarrhea, nausea, vomiting, rhabdomyolysis witch will cause renal failure</a:t>
            </a:r>
            <a:r>
              <a:rPr lang="en-US" sz="1800" dirty="0"/>
              <a:t>.</a:t>
            </a:r>
          </a:p>
          <a:p>
            <a:pPr algn="l" rtl="0">
              <a:buNone/>
            </a:pPr>
            <a:r>
              <a:rPr lang="en-US" sz="2400" dirty="0"/>
              <a:t>Diagnosis</a:t>
            </a:r>
            <a:r>
              <a:rPr lang="en-US" sz="2400" b="1" dirty="0">
                <a:solidFill>
                  <a:schemeClr val="bg1"/>
                </a:solidFill>
              </a:rPr>
              <a:t>(hunter criteria) </a:t>
            </a:r>
            <a:r>
              <a:rPr lang="en-US" sz="2400" dirty="0"/>
              <a:t>: both of </a:t>
            </a:r>
          </a:p>
          <a:p>
            <a:pPr algn="l" rtl="0">
              <a:buNone/>
            </a:pPr>
            <a:r>
              <a:rPr lang="en-US" sz="1800" dirty="0"/>
              <a:t>-history of use or exposure to serotonergic medication and S&amp;S above.</a:t>
            </a:r>
          </a:p>
          <a:p>
            <a:pPr algn="l" rtl="0">
              <a:buNone/>
            </a:pPr>
            <a:r>
              <a:rPr lang="en-US" sz="1800" dirty="0"/>
              <a:t> -the doctor said don’t suspect to deal with perfect cases ,you should  a doubt always(think deeply).</a:t>
            </a:r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r>
              <a:rPr lang="en-US" sz="2800" b="1" dirty="0">
                <a:solidFill>
                  <a:schemeClr val="bg1"/>
                </a:solidFill>
              </a:rPr>
              <a:t>-First step when suspecting serotonin syndrome:</a:t>
            </a:r>
          </a:p>
          <a:p>
            <a:pPr algn="l" rtl="0">
              <a:buNone/>
            </a:pPr>
            <a:r>
              <a:rPr lang="en-US" sz="2000" dirty="0"/>
              <a:t> </a:t>
            </a:r>
            <a:r>
              <a:rPr lang="en-US" sz="2000" b="1" dirty="0"/>
              <a:t>Discontinue medication </a:t>
            </a:r>
            <a:r>
              <a:rPr lang="en-US" sz="2000" dirty="0"/>
              <a:t>then supportive treatment(massive iv-fluid (avoid renal failure),anti-fever, anti-HTN, benzodiazepine for sedation)</a:t>
            </a:r>
          </a:p>
          <a:p>
            <a:pPr algn="l" rtl="0">
              <a:buNone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66042-5294-25E2-BA87-DEF9C6CD5B56}"/>
              </a:ext>
            </a:extLst>
          </p:cNvPr>
          <p:cNvSpPr txBox="1"/>
          <p:nvPr/>
        </p:nvSpPr>
        <p:spPr>
          <a:xfrm>
            <a:off x="171450" y="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Serotonin Syndrome: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7F68EF3-C91F-4E3B-91B4-5315BF86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-1034" r="16253" b="1034"/>
          <a:stretch/>
        </p:blipFill>
        <p:spPr>
          <a:xfrm>
            <a:off x="647700" y="215251"/>
            <a:ext cx="7848600" cy="6427497"/>
          </a:xfrm>
        </p:spPr>
      </p:pic>
    </p:spTree>
    <p:extLst>
      <p:ext uri="{BB962C8B-B14F-4D97-AF65-F5344CB8AC3E}">
        <p14:creationId xmlns:p14="http://schemas.microsoft.com/office/powerpoint/2010/main" val="85822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6C3AAE9-5350-8A60-0A02-8E80B93BE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7246"/>
          <a:stretch/>
        </p:blipFill>
        <p:spPr>
          <a:xfrm>
            <a:off x="609600" y="685800"/>
            <a:ext cx="7590534" cy="5707062"/>
          </a:xfrm>
        </p:spPr>
      </p:pic>
    </p:spTree>
    <p:extLst>
      <p:ext uri="{BB962C8B-B14F-4D97-AF65-F5344CB8AC3E}">
        <p14:creationId xmlns:p14="http://schemas.microsoft.com/office/powerpoint/2010/main" val="1047884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846C1A-37A1-37FF-793F-8A41EA4D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-951" r="17246" b="951"/>
          <a:stretch/>
        </p:blipFill>
        <p:spPr>
          <a:xfrm>
            <a:off x="495300" y="363869"/>
            <a:ext cx="8153400" cy="6130262"/>
          </a:xfrm>
        </p:spPr>
      </p:pic>
    </p:spTree>
    <p:extLst>
      <p:ext uri="{BB962C8B-B14F-4D97-AF65-F5344CB8AC3E}">
        <p14:creationId xmlns:p14="http://schemas.microsoft.com/office/powerpoint/2010/main" val="321897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3B5CBE52-386B-816F-998C-914C060F1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17246"/>
          <a:stretch/>
        </p:blipFill>
        <p:spPr>
          <a:xfrm>
            <a:off x="583790" y="457200"/>
            <a:ext cx="7976419" cy="6088062"/>
          </a:xfrm>
        </p:spPr>
      </p:pic>
    </p:spTree>
    <p:extLst>
      <p:ext uri="{BB962C8B-B14F-4D97-AF65-F5344CB8AC3E}">
        <p14:creationId xmlns:p14="http://schemas.microsoft.com/office/powerpoint/2010/main" val="387314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CEE4AC3-2F82-888F-2CB3-AFAC39C4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7310"/>
          <a:stretch/>
        </p:blipFill>
        <p:spPr>
          <a:xfrm>
            <a:off x="583790" y="384969"/>
            <a:ext cx="7976419" cy="6088062"/>
          </a:xfrm>
        </p:spPr>
      </p:pic>
    </p:spTree>
    <p:extLst>
      <p:ext uri="{BB962C8B-B14F-4D97-AF65-F5344CB8AC3E}">
        <p14:creationId xmlns:p14="http://schemas.microsoft.com/office/powerpoint/2010/main" val="69663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BFF1FD6-9541-6B1D-46DC-24D3CDF9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17246"/>
          <a:stretch/>
        </p:blipFill>
        <p:spPr>
          <a:xfrm>
            <a:off x="583790" y="381000"/>
            <a:ext cx="8076254" cy="6164262"/>
          </a:xfrm>
        </p:spPr>
      </p:pic>
    </p:spTree>
    <p:extLst>
      <p:ext uri="{BB962C8B-B14F-4D97-AF65-F5344CB8AC3E}">
        <p14:creationId xmlns:p14="http://schemas.microsoft.com/office/powerpoint/2010/main" val="277085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7E361E2-53D6-83A9-F72E-110AB5D95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t="1034" r="16694" b="-1034"/>
          <a:stretch/>
        </p:blipFill>
        <p:spPr>
          <a:xfrm>
            <a:off x="228600" y="0"/>
            <a:ext cx="8261065" cy="6324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9D542-EA2E-5EA1-FB26-8652E3EE5A66}"/>
              </a:ext>
            </a:extLst>
          </p:cNvPr>
          <p:cNvSpPr txBox="1"/>
          <p:nvPr/>
        </p:nvSpPr>
        <p:spPr>
          <a:xfrm>
            <a:off x="609600" y="6477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Mood </a:t>
            </a:r>
            <a:r>
              <a:rPr lang="en-GB" dirty="0" err="1"/>
              <a:t>stablizers</a:t>
            </a:r>
            <a:r>
              <a:rPr lang="en-GB" dirty="0"/>
              <a:t> are contraindicated in all Pregnancy .</a:t>
            </a:r>
          </a:p>
        </p:txBody>
      </p:sp>
    </p:spTree>
    <p:extLst>
      <p:ext uri="{BB962C8B-B14F-4D97-AF65-F5344CB8AC3E}">
        <p14:creationId xmlns:p14="http://schemas.microsoft.com/office/powerpoint/2010/main" val="882713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D415-E160-9BE3-E6A4-3F5EF075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F62F93-32A0-43E8-EDDF-0BF0C9393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r="-3334" b="19514"/>
          <a:stretch/>
        </p:blipFill>
        <p:spPr>
          <a:xfrm>
            <a:off x="609600" y="723106"/>
            <a:ext cx="8267700" cy="5867400"/>
          </a:xfrm>
        </p:spPr>
      </p:pic>
    </p:spTree>
    <p:extLst>
      <p:ext uri="{BB962C8B-B14F-4D97-AF65-F5344CB8AC3E}">
        <p14:creationId xmlns:p14="http://schemas.microsoft.com/office/powerpoint/2010/main" val="404108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E953-FC6B-CDAA-DF38-73B45F90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6B0ACB81-B606-BB7B-1597-F882337B3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 r="3333" b="19514"/>
          <a:stretch/>
        </p:blipFill>
        <p:spPr>
          <a:xfrm>
            <a:off x="647700" y="907037"/>
            <a:ext cx="7848600" cy="5683469"/>
          </a:xfrm>
        </p:spPr>
      </p:pic>
    </p:spTree>
    <p:extLst>
      <p:ext uri="{BB962C8B-B14F-4D97-AF65-F5344CB8AC3E}">
        <p14:creationId xmlns:p14="http://schemas.microsoft.com/office/powerpoint/2010/main" val="210283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aquatic bird, plant&#10;&#10;Description automatically generated">
            <a:extLst>
              <a:ext uri="{FF2B5EF4-FFF2-40B4-BE49-F238E27FC236}">
                <a16:creationId xmlns:a16="http://schemas.microsoft.com/office/drawing/2014/main" id="{A2F37856-3140-FB7A-7077-03A7BFC59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29600" cy="5867400"/>
          </a:xfrm>
        </p:spPr>
      </p:pic>
    </p:spTree>
    <p:extLst>
      <p:ext uri="{BB962C8B-B14F-4D97-AF65-F5344CB8AC3E}">
        <p14:creationId xmlns:p14="http://schemas.microsoft.com/office/powerpoint/2010/main" val="4222187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0748-56E6-F225-DE90-BC9C7137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45F1FCA-30E6-D2C3-011B-B405C37FB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 b="19514"/>
          <a:stretch/>
        </p:blipFill>
        <p:spPr>
          <a:xfrm>
            <a:off x="385082" y="799306"/>
            <a:ext cx="8273143" cy="5791200"/>
          </a:xfrm>
        </p:spPr>
      </p:pic>
    </p:spTree>
    <p:extLst>
      <p:ext uri="{BB962C8B-B14F-4D97-AF65-F5344CB8AC3E}">
        <p14:creationId xmlns:p14="http://schemas.microsoft.com/office/powerpoint/2010/main" val="353148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41AD-46C7-CA86-151A-33EE5031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6E4BC9A9-18A9-8774-847A-8AAFC9279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0" b="19513"/>
          <a:stretch/>
        </p:blipFill>
        <p:spPr>
          <a:xfrm>
            <a:off x="623457" y="837406"/>
            <a:ext cx="7897086" cy="5791200"/>
          </a:xfrm>
        </p:spPr>
      </p:pic>
    </p:spTree>
    <p:extLst>
      <p:ext uri="{BB962C8B-B14F-4D97-AF65-F5344CB8AC3E}">
        <p14:creationId xmlns:p14="http://schemas.microsoft.com/office/powerpoint/2010/main" val="924706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052E-EBEE-B556-0A0D-BA50372B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5D093B6-E035-AF7B-C9FD-5C2A36ACD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 b="19514"/>
          <a:stretch/>
        </p:blipFill>
        <p:spPr>
          <a:xfrm>
            <a:off x="466725" y="789781"/>
            <a:ext cx="8286750" cy="5800725"/>
          </a:xfrm>
        </p:spPr>
      </p:pic>
    </p:spTree>
    <p:extLst>
      <p:ext uri="{BB962C8B-B14F-4D97-AF65-F5344CB8AC3E}">
        <p14:creationId xmlns:p14="http://schemas.microsoft.com/office/powerpoint/2010/main" val="3939698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72BE-D30E-98F6-F2F1-3F5C0D80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EE22442-89F9-5D38-66B9-14D5AF47D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19514"/>
          <a:stretch/>
        </p:blipFill>
        <p:spPr>
          <a:xfrm>
            <a:off x="609600" y="778986"/>
            <a:ext cx="7924800" cy="5811520"/>
          </a:xfrm>
        </p:spPr>
      </p:pic>
    </p:spTree>
    <p:extLst>
      <p:ext uri="{BB962C8B-B14F-4D97-AF65-F5344CB8AC3E}">
        <p14:creationId xmlns:p14="http://schemas.microsoft.com/office/powerpoint/2010/main" val="3844465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0FB-2F20-F403-1EF8-330789C7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Content Placeholder 16" descr="Text&#10;&#10;Description automatically generated with low confidence">
            <a:extLst>
              <a:ext uri="{FF2B5EF4-FFF2-40B4-BE49-F238E27FC236}">
                <a16:creationId xmlns:a16="http://schemas.microsoft.com/office/drawing/2014/main" id="{1EE10600-3415-6AB9-BDEE-506D04EC9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19514"/>
          <a:stretch/>
        </p:blipFill>
        <p:spPr>
          <a:xfrm>
            <a:off x="704850" y="762000"/>
            <a:ext cx="7734300" cy="5671820"/>
          </a:xfrm>
        </p:spPr>
      </p:pic>
    </p:spTree>
    <p:extLst>
      <p:ext uri="{BB962C8B-B14F-4D97-AF65-F5344CB8AC3E}">
        <p14:creationId xmlns:p14="http://schemas.microsoft.com/office/powerpoint/2010/main" val="1795634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61F6-0B78-72EC-45C8-CD43CEE1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ABF1F881-5C6F-6021-6953-2474B1D87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19514"/>
          <a:stretch/>
        </p:blipFill>
        <p:spPr>
          <a:xfrm>
            <a:off x="685800" y="762000"/>
            <a:ext cx="7772400" cy="5699760"/>
          </a:xfrm>
        </p:spPr>
      </p:pic>
    </p:spTree>
    <p:extLst>
      <p:ext uri="{BB962C8B-B14F-4D97-AF65-F5344CB8AC3E}">
        <p14:creationId xmlns:p14="http://schemas.microsoft.com/office/powerpoint/2010/main" val="3642974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DF00-0BEC-5DCC-B7C3-A5B6550E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3003E87D-EE1D-60CC-5948-D03B9E63E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 r="-3334" b="19514"/>
          <a:stretch/>
        </p:blipFill>
        <p:spPr>
          <a:xfrm>
            <a:off x="762001" y="917293"/>
            <a:ext cx="7924800" cy="5368413"/>
          </a:xfrm>
        </p:spPr>
      </p:pic>
    </p:spTree>
    <p:extLst>
      <p:ext uri="{BB962C8B-B14F-4D97-AF65-F5344CB8AC3E}">
        <p14:creationId xmlns:p14="http://schemas.microsoft.com/office/powerpoint/2010/main" val="1068881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836D-CCE2-57D3-AC25-F4095E53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76D1B945-9D13-0747-A000-6299DC98D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19514"/>
          <a:stretch/>
        </p:blipFill>
        <p:spPr>
          <a:xfrm>
            <a:off x="571500" y="838200"/>
            <a:ext cx="8001000" cy="5867400"/>
          </a:xfrm>
        </p:spPr>
      </p:pic>
    </p:spTree>
    <p:extLst>
      <p:ext uri="{BB962C8B-B14F-4D97-AF65-F5344CB8AC3E}">
        <p14:creationId xmlns:p14="http://schemas.microsoft.com/office/powerpoint/2010/main" val="3682621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7D9C-A505-3CA2-AF98-19055173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45FC5AF9-7376-8F6B-32AA-2B656A33E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r="3333" b="19514"/>
          <a:stretch/>
        </p:blipFill>
        <p:spPr>
          <a:xfrm>
            <a:off x="723900" y="742135"/>
            <a:ext cx="7696200" cy="5838497"/>
          </a:xfrm>
        </p:spPr>
      </p:pic>
    </p:spTree>
    <p:extLst>
      <p:ext uri="{BB962C8B-B14F-4D97-AF65-F5344CB8AC3E}">
        <p14:creationId xmlns:p14="http://schemas.microsoft.com/office/powerpoint/2010/main" val="2562114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BBA2-FBC0-9B2D-551A-37077F93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9E49B3C-2C60-BC0F-8441-9F2C53FC9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0" r="-3334" b="21180"/>
          <a:stretch/>
        </p:blipFill>
        <p:spPr>
          <a:xfrm>
            <a:off x="457200" y="967010"/>
            <a:ext cx="8548914" cy="5791200"/>
          </a:xfrm>
        </p:spPr>
      </p:pic>
    </p:spTree>
    <p:extLst>
      <p:ext uri="{BB962C8B-B14F-4D97-AF65-F5344CB8AC3E}">
        <p14:creationId xmlns:p14="http://schemas.microsoft.com/office/powerpoint/2010/main" val="117176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4A77-8AB9-8237-5470-571F3CAE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Pathophysiology of depression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CF79-1AD5-B769-4810-3105A31CF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>
                <a:solidFill>
                  <a:schemeClr val="bg1"/>
                </a:solidFill>
              </a:rPr>
              <a:t>Biogenic amines and receptors.</a:t>
            </a:r>
          </a:p>
          <a:p>
            <a:pPr marL="64008" indent="0" algn="l" rtl="0">
              <a:buNone/>
            </a:pPr>
            <a:r>
              <a:rPr lang="en-GB" sz="2800" dirty="0"/>
              <a:t>-</a:t>
            </a:r>
            <a:r>
              <a:rPr lang="en-GB" sz="2800" dirty="0" err="1"/>
              <a:t>Noradrenaline,serotinine</a:t>
            </a:r>
            <a:r>
              <a:rPr lang="en-GB" sz="2800" dirty="0"/>
              <a:t> and dopamine .</a:t>
            </a:r>
          </a:p>
          <a:p>
            <a:pPr marL="64008" indent="0" algn="l" rtl="0">
              <a:buNone/>
            </a:pPr>
            <a:r>
              <a:rPr lang="en-GB" sz="2800" dirty="0"/>
              <a:t>-5HT2a and 5HT2.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>
                <a:solidFill>
                  <a:schemeClr val="bg1"/>
                </a:solidFill>
              </a:rPr>
              <a:t>Neurotrophic and cytokines theory.</a:t>
            </a:r>
          </a:p>
          <a:p>
            <a:pPr marL="64008" indent="0" algn="l" rtl="0">
              <a:buNone/>
            </a:pPr>
            <a:r>
              <a:rPr lang="en-GB" dirty="0"/>
              <a:t>- </a:t>
            </a:r>
            <a:r>
              <a:rPr lang="en-GB" sz="2800" dirty="0"/>
              <a:t>brain derived neurotrophic factor(</a:t>
            </a:r>
            <a:r>
              <a:rPr lang="en-GB" sz="2800" dirty="0" err="1"/>
              <a:t>bdnf</a:t>
            </a:r>
            <a:r>
              <a:rPr lang="en-GB" sz="2800" dirty="0"/>
              <a:t>)</a:t>
            </a:r>
          </a:p>
          <a:p>
            <a:pPr marL="64008" indent="0" algn="l" rtl="0">
              <a:buNone/>
            </a:pPr>
            <a:r>
              <a:rPr lang="en-GB" sz="2800" dirty="0"/>
              <a:t>- </a:t>
            </a:r>
            <a:r>
              <a:rPr lang="en-GB" sz="2800" dirty="0" err="1"/>
              <a:t>Proinflamatory</a:t>
            </a:r>
            <a:r>
              <a:rPr lang="en-GB" sz="2800" dirty="0"/>
              <a:t> cytokines</a:t>
            </a:r>
          </a:p>
          <a:p>
            <a:pPr algn="l" rtl="0"/>
            <a:r>
              <a:rPr lang="en-GB" dirty="0">
                <a:solidFill>
                  <a:schemeClr val="bg1"/>
                </a:solidFill>
              </a:rPr>
              <a:t>Genetics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0673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5865-9703-73C4-333E-58AEC9F2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83149230-8241-B45C-0FEF-CAAF36895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4" b="22483"/>
          <a:stretch/>
        </p:blipFill>
        <p:spPr>
          <a:xfrm>
            <a:off x="523875" y="1173956"/>
            <a:ext cx="8153400" cy="5435600"/>
          </a:xfrm>
        </p:spPr>
      </p:pic>
    </p:spTree>
    <p:extLst>
      <p:ext uri="{BB962C8B-B14F-4D97-AF65-F5344CB8AC3E}">
        <p14:creationId xmlns:p14="http://schemas.microsoft.com/office/powerpoint/2010/main" val="254550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F265-5F9A-C41C-3357-CB09214F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047825E-DDE0-85E7-E6B5-E616239A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0" r="-3334" b="18333"/>
          <a:stretch/>
        </p:blipFill>
        <p:spPr>
          <a:xfrm>
            <a:off x="762000" y="1027906"/>
            <a:ext cx="7838209" cy="5562600"/>
          </a:xfrm>
        </p:spPr>
      </p:pic>
    </p:spTree>
    <p:extLst>
      <p:ext uri="{BB962C8B-B14F-4D97-AF65-F5344CB8AC3E}">
        <p14:creationId xmlns:p14="http://schemas.microsoft.com/office/powerpoint/2010/main" val="4052913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12B4-60B5-EFB2-5BA4-48846ADE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C6CB87-38BE-E0C7-79CE-112AD3326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 b="19514"/>
          <a:stretch/>
        </p:blipFill>
        <p:spPr>
          <a:xfrm>
            <a:off x="653143" y="1104106"/>
            <a:ext cx="7837714" cy="5486400"/>
          </a:xfrm>
        </p:spPr>
      </p:pic>
    </p:spTree>
    <p:extLst>
      <p:ext uri="{BB962C8B-B14F-4D97-AF65-F5344CB8AC3E}">
        <p14:creationId xmlns:p14="http://schemas.microsoft.com/office/powerpoint/2010/main" val="2683422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6905-A337-6850-35F3-7C45A614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DBA9BEC-1530-7DBC-A9E8-C60359FE4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1" b="19999"/>
          <a:stretch/>
        </p:blipFill>
        <p:spPr>
          <a:xfrm>
            <a:off x="707571" y="976535"/>
            <a:ext cx="7728857" cy="5410200"/>
          </a:xfrm>
        </p:spPr>
      </p:pic>
    </p:spTree>
    <p:extLst>
      <p:ext uri="{BB962C8B-B14F-4D97-AF65-F5344CB8AC3E}">
        <p14:creationId xmlns:p14="http://schemas.microsoft.com/office/powerpoint/2010/main" val="3847712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F7C7-6019-BB08-E43E-80438AB3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5C591DA-016D-87C5-020F-E93F4A10B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6" b="19514"/>
          <a:stretch/>
        </p:blipFill>
        <p:spPr>
          <a:xfrm>
            <a:off x="532039" y="762000"/>
            <a:ext cx="8164286" cy="5715000"/>
          </a:xfrm>
        </p:spPr>
      </p:pic>
    </p:spTree>
    <p:extLst>
      <p:ext uri="{BB962C8B-B14F-4D97-AF65-F5344CB8AC3E}">
        <p14:creationId xmlns:p14="http://schemas.microsoft.com/office/powerpoint/2010/main" val="2364924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C4F7-2CFA-4E3F-E5F4-2F647CBE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1602CFD-59CA-84F7-F1C7-B980D3DF7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r="-6667" b="19514"/>
          <a:stretch/>
        </p:blipFill>
        <p:spPr>
          <a:xfrm>
            <a:off x="1123950" y="1219200"/>
            <a:ext cx="7543800" cy="5186363"/>
          </a:xfrm>
        </p:spPr>
      </p:pic>
    </p:spTree>
    <p:extLst>
      <p:ext uri="{BB962C8B-B14F-4D97-AF65-F5344CB8AC3E}">
        <p14:creationId xmlns:p14="http://schemas.microsoft.com/office/powerpoint/2010/main" val="2835973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5FE9-1672-2D88-E23E-AFBD7F87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0E3F6AE-19E4-9DE1-3F1C-CD3D6E2DA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r="3333" b="19514"/>
          <a:stretch/>
        </p:blipFill>
        <p:spPr>
          <a:xfrm>
            <a:off x="1143000" y="990600"/>
            <a:ext cx="7239000" cy="5491655"/>
          </a:xfrm>
        </p:spPr>
      </p:pic>
    </p:spTree>
    <p:extLst>
      <p:ext uri="{BB962C8B-B14F-4D97-AF65-F5344CB8AC3E}">
        <p14:creationId xmlns:p14="http://schemas.microsoft.com/office/powerpoint/2010/main" val="4114232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C178-557C-A254-2EA4-37BB1CDD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 descr="A picture containing table&#10;&#10;Description automatically generated">
            <a:extLst>
              <a:ext uri="{FF2B5EF4-FFF2-40B4-BE49-F238E27FC236}">
                <a16:creationId xmlns:a16="http://schemas.microsoft.com/office/drawing/2014/main" id="{4BCF351C-7AF0-FEC5-5641-A015AEEC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r="-3334" b="19514"/>
          <a:stretch/>
        </p:blipFill>
        <p:spPr>
          <a:xfrm>
            <a:off x="1010768" y="1143000"/>
            <a:ext cx="7676032" cy="5447506"/>
          </a:xfrm>
        </p:spPr>
      </p:pic>
    </p:spTree>
    <p:extLst>
      <p:ext uri="{BB962C8B-B14F-4D97-AF65-F5344CB8AC3E}">
        <p14:creationId xmlns:p14="http://schemas.microsoft.com/office/powerpoint/2010/main" val="697924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E6B1-D074-F286-F345-4CBDF3E1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5304BA2-67C0-7F3A-6806-A1CF53496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b="19514"/>
          <a:stretch/>
        </p:blipFill>
        <p:spPr>
          <a:xfrm>
            <a:off x="914400" y="909511"/>
            <a:ext cx="7585364" cy="5562600"/>
          </a:xfrm>
        </p:spPr>
      </p:pic>
    </p:spTree>
    <p:extLst>
      <p:ext uri="{BB962C8B-B14F-4D97-AF65-F5344CB8AC3E}">
        <p14:creationId xmlns:p14="http://schemas.microsoft.com/office/powerpoint/2010/main" val="2781812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B331-8C15-2F76-46C3-BB2534E3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438400"/>
            <a:ext cx="6591300" cy="1399032"/>
          </a:xfrm>
        </p:spPr>
        <p:txBody>
          <a:bodyPr>
            <a:normAutofit/>
          </a:bodyPr>
          <a:lstStyle/>
          <a:p>
            <a:pPr rtl="0"/>
            <a:r>
              <a:rPr lang="en-US" sz="5400" b="1" dirty="0"/>
              <a:t>ANYQUESTIONS </a:t>
            </a:r>
            <a:r>
              <a:rPr lang="en-US" sz="5400" b="1" dirty="0">
                <a:latin typeface="Algerian" panose="04020705040A02060702" pitchFamily="82" charset="0"/>
              </a:rPr>
              <a:t>?</a:t>
            </a:r>
            <a:endParaRPr lang="en-GB" sz="5400" b="1" dirty="0"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25EC6-F3B9-A987-4279-09B5BE0F3D48}"/>
              </a:ext>
            </a:extLst>
          </p:cNvPr>
          <p:cNvSpPr txBox="1"/>
          <p:nvPr/>
        </p:nvSpPr>
        <p:spPr>
          <a:xfrm>
            <a:off x="609600" y="5029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are about to get some!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748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major categories of antidepressants are: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/>
              <a:t>Monoamine oxidase inhibitors (MAOIs) (1960)</a:t>
            </a:r>
          </a:p>
          <a:p>
            <a:pPr algn="l" rtl="0"/>
            <a:r>
              <a:rPr lang="en-US" sz="2800" dirty="0"/>
              <a:t>Tricyclic antidepressants (TCAs) (1970)</a:t>
            </a:r>
          </a:p>
          <a:p>
            <a:pPr algn="l" rtl="0"/>
            <a:r>
              <a:rPr lang="en-US" sz="2800" dirty="0"/>
              <a:t> Selective serotonin reuptake inhibitors (SSRIs)(1990) </a:t>
            </a:r>
          </a:p>
          <a:p>
            <a:pPr algn="l" rtl="0"/>
            <a:r>
              <a:rPr lang="en-US" sz="2800" dirty="0"/>
              <a:t>Atypical antidepressants(2000)</a:t>
            </a:r>
          </a:p>
          <a:p>
            <a:pPr algn="l" rtl="0">
              <a:buNone/>
            </a:pPr>
            <a:endParaRPr lang="en-US" sz="2800" dirty="0"/>
          </a:p>
          <a:p>
            <a:pPr algn="l" rtl="0">
              <a:buNone/>
            </a:pPr>
            <a:r>
              <a:rPr lang="en-US" sz="2800" dirty="0"/>
              <a:t>Note :</a:t>
            </a:r>
          </a:p>
          <a:p>
            <a:pPr algn="l" rtl="0">
              <a:buNone/>
            </a:pPr>
            <a:r>
              <a:rPr lang="en-US" sz="2800" dirty="0"/>
              <a:t>SSRIs and atypical antidepressants have become the most common agents used to treat major depression because of their safety and tolerability </a:t>
            </a:r>
          </a:p>
          <a:p>
            <a:pPr>
              <a:buNone/>
            </a:pPr>
            <a:endParaRPr lang="ar-JO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EA61C1-2534-1612-1882-78F5202D3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-2936" r="17246" b="2936"/>
          <a:stretch/>
        </p:blipFill>
        <p:spPr>
          <a:xfrm>
            <a:off x="685800" y="-33338"/>
            <a:ext cx="7772400" cy="644393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1DAA8A-E14B-E23E-3561-BC2F3D1FB71C}"/>
              </a:ext>
            </a:extLst>
          </p:cNvPr>
          <p:cNvSpPr txBox="1"/>
          <p:nvPr/>
        </p:nvSpPr>
        <p:spPr>
          <a:xfrm>
            <a:off x="152400" y="647700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very specific.</a:t>
            </a:r>
          </a:p>
        </p:txBody>
      </p:sp>
    </p:spTree>
    <p:extLst>
      <p:ext uri="{BB962C8B-B14F-4D97-AF65-F5344CB8AC3E}">
        <p14:creationId xmlns:p14="http://schemas.microsoft.com/office/powerpoint/2010/main" val="3079806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CFF25B2-886B-7591-783D-02A45D2B3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6253"/>
          <a:stretch/>
        </p:blipFill>
        <p:spPr>
          <a:xfrm>
            <a:off x="672438" y="381000"/>
            <a:ext cx="7799123" cy="6250216"/>
          </a:xfrm>
        </p:spPr>
      </p:pic>
    </p:spTree>
    <p:extLst>
      <p:ext uri="{BB962C8B-B14F-4D97-AF65-F5344CB8AC3E}">
        <p14:creationId xmlns:p14="http://schemas.microsoft.com/office/powerpoint/2010/main" val="1195212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94761F3-7CA6-9020-4172-9D8A24472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6153"/>
          <a:stretch/>
        </p:blipFill>
        <p:spPr>
          <a:xfrm>
            <a:off x="609600" y="457200"/>
            <a:ext cx="7924800" cy="6182651"/>
          </a:xfrm>
        </p:spPr>
      </p:pic>
    </p:spTree>
    <p:extLst>
      <p:ext uri="{BB962C8B-B14F-4D97-AF65-F5344CB8AC3E}">
        <p14:creationId xmlns:p14="http://schemas.microsoft.com/office/powerpoint/2010/main" val="3314052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CD86F918-6EFE-0689-6402-90BCA5CE8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7140"/>
          <a:stretch/>
        </p:blipFill>
        <p:spPr>
          <a:xfrm>
            <a:off x="663299" y="457200"/>
            <a:ext cx="7817401" cy="6200775"/>
          </a:xfrm>
        </p:spPr>
      </p:pic>
    </p:spTree>
    <p:extLst>
      <p:ext uri="{BB962C8B-B14F-4D97-AF65-F5344CB8AC3E}">
        <p14:creationId xmlns:p14="http://schemas.microsoft.com/office/powerpoint/2010/main" val="1274918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380F310-C602-8721-DDCB-0D9DE6BA1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7246"/>
          <a:stretch/>
        </p:blipFill>
        <p:spPr>
          <a:xfrm>
            <a:off x="685800" y="402034"/>
            <a:ext cx="7986267" cy="6232326"/>
          </a:xfrm>
        </p:spPr>
      </p:pic>
    </p:spTree>
    <p:extLst>
      <p:ext uri="{BB962C8B-B14F-4D97-AF65-F5344CB8AC3E}">
        <p14:creationId xmlns:p14="http://schemas.microsoft.com/office/powerpoint/2010/main" val="2820380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ACF73BE-F3C8-8D50-B463-FF80B507D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7246"/>
          <a:stretch/>
        </p:blipFill>
        <p:spPr>
          <a:xfrm>
            <a:off x="685800" y="381000"/>
            <a:ext cx="7977097" cy="6324600"/>
          </a:xfrm>
        </p:spPr>
      </p:pic>
    </p:spTree>
    <p:extLst>
      <p:ext uri="{BB962C8B-B14F-4D97-AF65-F5344CB8AC3E}">
        <p14:creationId xmlns:p14="http://schemas.microsoft.com/office/powerpoint/2010/main" val="696087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E8AA103F-DF88-425B-4709-FC456D88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7246"/>
          <a:stretch/>
        </p:blipFill>
        <p:spPr>
          <a:xfrm>
            <a:off x="655066" y="381000"/>
            <a:ext cx="7833867" cy="6283231"/>
          </a:xfrm>
        </p:spPr>
      </p:pic>
    </p:spTree>
    <p:extLst>
      <p:ext uri="{BB962C8B-B14F-4D97-AF65-F5344CB8AC3E}">
        <p14:creationId xmlns:p14="http://schemas.microsoft.com/office/powerpoint/2010/main" val="723237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3866D2-2A6D-B101-FEE4-1A0BD6320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6253"/>
          <a:stretch/>
        </p:blipFill>
        <p:spPr>
          <a:xfrm>
            <a:off x="514366" y="304800"/>
            <a:ext cx="8115268" cy="6316662"/>
          </a:xfrm>
        </p:spPr>
      </p:pic>
    </p:spTree>
    <p:extLst>
      <p:ext uri="{BB962C8B-B14F-4D97-AF65-F5344CB8AC3E}">
        <p14:creationId xmlns:p14="http://schemas.microsoft.com/office/powerpoint/2010/main" val="355365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ar-JO" dirty="0"/>
              <a:t> </a:t>
            </a:r>
            <a:r>
              <a:rPr lang="en-US" dirty="0"/>
              <a:t> Done by: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Mosa AL-ataiqah</a:t>
            </a:r>
          </a:p>
          <a:p>
            <a:pPr algn="l" rtl="0"/>
            <a:r>
              <a:rPr lang="en-GB" dirty="0" err="1"/>
              <a:t>Suhaib</a:t>
            </a:r>
            <a:r>
              <a:rPr lang="en-GB" dirty="0"/>
              <a:t> AL-</a:t>
            </a:r>
            <a:r>
              <a:rPr lang="en-GB" dirty="0" err="1"/>
              <a:t>shdifat</a:t>
            </a: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Monoamine </a:t>
            </a:r>
            <a:r>
              <a:rPr lang="en-US" dirty="0" err="1"/>
              <a:t>Oxidase</a:t>
            </a:r>
            <a:r>
              <a:rPr lang="en-US" dirty="0"/>
              <a:t> Inhibitors (MAOIs):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25562"/>
            <a:ext cx="9144000" cy="5257800"/>
          </a:xfrm>
        </p:spPr>
        <p:txBody>
          <a:bodyPr>
            <a:noAutofit/>
          </a:bodyPr>
          <a:lstStyle/>
          <a:p>
            <a:pPr algn="l" rtl="0"/>
            <a:r>
              <a:rPr lang="en-US" sz="1600" dirty="0"/>
              <a:t>MAOIs prevent the inactivation of biogenic amines such as norepinephrine, serotonin, dopamine, and tyramine.</a:t>
            </a:r>
          </a:p>
          <a:p>
            <a:pPr algn="l" rtl="0"/>
            <a:r>
              <a:rPr lang="en-US" sz="1600" dirty="0"/>
              <a:t>By irreversibly inhibiting the enzymes MAO-A and -B,.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1AFA656-61BB-98A4-2B3D-4E9B144E9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686800" cy="42211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"/>
            <a:ext cx="8229600" cy="5897563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Examples: </a:t>
            </a:r>
          </a:p>
          <a:p>
            <a:pPr algn="l" rtl="0"/>
            <a:r>
              <a:rPr lang="en-US" dirty="0"/>
              <a:t>Phenelzine (</a:t>
            </a:r>
            <a:r>
              <a:rPr lang="en-US" dirty="0" err="1"/>
              <a:t>Nardil</a:t>
            </a:r>
            <a:r>
              <a:rPr lang="en-US" dirty="0"/>
              <a:t>).</a:t>
            </a:r>
          </a:p>
          <a:p>
            <a:pPr algn="l" rtl="0"/>
            <a:r>
              <a:rPr lang="en-US" dirty="0"/>
              <a:t>tranylcypromine (</a:t>
            </a:r>
            <a:r>
              <a:rPr lang="en-US" dirty="0" err="1"/>
              <a:t>Parnate</a:t>
            </a:r>
            <a:r>
              <a:rPr lang="en-US" dirty="0"/>
              <a:t>) </a:t>
            </a:r>
          </a:p>
          <a:p>
            <a:pPr algn="l" rtl="0"/>
            <a:r>
              <a:rPr lang="en-US" dirty="0"/>
              <a:t>selegiline (selective MAO-B) -</a:t>
            </a:r>
            <a:r>
              <a:rPr lang="en-US" dirty="0" err="1"/>
              <a:t>parkinson</a:t>
            </a:r>
            <a:r>
              <a:rPr lang="en-US" dirty="0"/>
              <a:t>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E215F7F-F434-A21C-3383-7D62FF3D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28843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09CD-DDE5-9ACE-AEE7-27B9F9BA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553200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/>
              <a:t>Side effects: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sz="3300" dirty="0"/>
              <a:t>1-  Orthostatic hypotension</a:t>
            </a:r>
          </a:p>
          <a:p>
            <a:pPr algn="l" rtl="0">
              <a:buNone/>
            </a:pPr>
            <a:r>
              <a:rPr lang="en-US" sz="3300" dirty="0"/>
              <a:t>2-  </a:t>
            </a:r>
            <a:r>
              <a:rPr lang="en-US" sz="3300" dirty="0" err="1"/>
              <a:t>Serotinine</a:t>
            </a:r>
            <a:r>
              <a:rPr lang="en-US" sz="3300" dirty="0"/>
              <a:t> syndrome</a:t>
            </a:r>
          </a:p>
          <a:p>
            <a:pPr algn="l" rtl="0">
              <a:buNone/>
            </a:pPr>
            <a:r>
              <a:rPr lang="en-US" sz="3300" dirty="0"/>
              <a:t>3-  Sexual dysfunction, </a:t>
            </a:r>
          </a:p>
          <a:p>
            <a:pPr algn="l" rtl="0">
              <a:buNone/>
            </a:pPr>
            <a:r>
              <a:rPr lang="en-US" sz="3300" dirty="0"/>
              <a:t>4-  CNS stimulation</a:t>
            </a:r>
          </a:p>
          <a:p>
            <a:pPr algn="l" rtl="0">
              <a:buNone/>
            </a:pPr>
            <a:r>
              <a:rPr lang="en-US" dirty="0"/>
              <a:t>(</a:t>
            </a:r>
            <a:r>
              <a:rPr lang="en-US" dirty="0" err="1"/>
              <a:t>irritability,tremor,insomnia,convulsion</a:t>
            </a:r>
            <a:r>
              <a:rPr lang="en-US" dirty="0"/>
              <a:t>)</a:t>
            </a:r>
          </a:p>
          <a:p>
            <a:pPr algn="l" rtl="0">
              <a:buNone/>
            </a:pPr>
            <a:r>
              <a:rPr lang="en-US" sz="3500" dirty="0"/>
              <a:t>5- cheese reaction</a:t>
            </a:r>
          </a:p>
          <a:p>
            <a:pPr algn="l" rtl="0">
              <a:buNone/>
            </a:pPr>
            <a:r>
              <a:rPr lang="en-US" sz="2800" dirty="0"/>
              <a:t>Hypertension crisis due to tyramine- rich food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sz="3200" dirty="0"/>
              <a:t>MAOIs are not used as first-line agents because of the increased safety and tolerability of newer agents</a:t>
            </a:r>
            <a:endParaRPr lang="ar-J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64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Tricyclic</a:t>
            </a:r>
            <a:r>
              <a:rPr lang="en-US" b="1" dirty="0"/>
              <a:t> antidepressants (TCAs)</a:t>
            </a:r>
            <a:br>
              <a:rPr lang="en-US" b="1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dirty="0"/>
              <a:t>-Tricyclic antidepressants (TCAs) are so named because there are three rings in the chemical structure .</a:t>
            </a:r>
          </a:p>
          <a:p>
            <a:pPr algn="l" rtl="0">
              <a:buNone/>
            </a:pPr>
            <a:r>
              <a:rPr lang="en-US" sz="2000" dirty="0"/>
              <a:t>-TCAs inhibit the reuptake of norepinephrine and serotonin.</a:t>
            </a:r>
          </a:p>
          <a:p>
            <a:pPr algn="l" rtl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A86BBB3-5CEE-3BD6-4D5F-7FD069E91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18232"/>
            <a:ext cx="8534399" cy="42397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8513</TotalTime>
  <Words>1196</Words>
  <Application>Microsoft Office PowerPoint</Application>
  <PresentationFormat>On-screen Show (4:3)</PresentationFormat>
  <Paragraphs>170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Algerian</vt:lpstr>
      <vt:lpstr>Century Gothic</vt:lpstr>
      <vt:lpstr>Open Sans</vt:lpstr>
      <vt:lpstr>Verdana</vt:lpstr>
      <vt:lpstr>Wingdings 2</vt:lpstr>
      <vt:lpstr>Verve</vt:lpstr>
      <vt:lpstr>Anti-depressants</vt:lpstr>
      <vt:lpstr>Depression</vt:lpstr>
      <vt:lpstr>PowerPoint Presentation</vt:lpstr>
      <vt:lpstr>Pathophysiology of depression </vt:lpstr>
      <vt:lpstr>The major categories of antidepressants are:</vt:lpstr>
      <vt:lpstr>Monoamine Oxidase Inhibitors (MAOIs):</vt:lpstr>
      <vt:lpstr>PowerPoint Presentation</vt:lpstr>
      <vt:lpstr>PowerPoint Presentation</vt:lpstr>
      <vt:lpstr>Tricyclic antidepressants (TCAs) </vt:lpstr>
      <vt:lpstr>PowerPoint Presentation</vt:lpstr>
      <vt:lpstr>The side effects of TCAs:</vt:lpstr>
      <vt:lpstr>TCAs toxicity:</vt:lpstr>
      <vt:lpstr>Cautions :</vt:lpstr>
      <vt:lpstr>PowerPoint Presentation</vt:lpstr>
      <vt:lpstr>Examples of SSRIs include:</vt:lpstr>
      <vt:lpstr>SIDE EFFECTS SSRIs:</vt:lpstr>
      <vt:lpstr>Atypical Antidepressants: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ANYQUESTIONS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  Done by: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Antidepressants </dc:title>
  <dc:creator>user</dc:creator>
  <cp:lastModifiedBy>موسى العتايقه</cp:lastModifiedBy>
  <cp:revision>40</cp:revision>
  <dcterms:created xsi:type="dcterms:W3CDTF">2006-08-16T00:00:00Z</dcterms:created>
  <dcterms:modified xsi:type="dcterms:W3CDTF">2022-08-07T17:20:58Z</dcterms:modified>
</cp:coreProperties>
</file>