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55" r:id="rId4"/>
  </p:sldMasterIdLst>
  <p:notesMasterIdLst>
    <p:notesMasterId r:id="rId28"/>
  </p:notesMasterIdLst>
  <p:handoutMasterIdLst>
    <p:handoutMasterId r:id="rId29"/>
  </p:handoutMasterIdLst>
  <p:sldIdLst>
    <p:sldId id="271" r:id="rId5"/>
    <p:sldId id="258" r:id="rId6"/>
    <p:sldId id="262" r:id="rId7"/>
    <p:sldId id="264" r:id="rId8"/>
    <p:sldId id="263" r:id="rId9"/>
    <p:sldId id="266" r:id="rId10"/>
    <p:sldId id="267" r:id="rId11"/>
    <p:sldId id="268" r:id="rId12"/>
    <p:sldId id="272" r:id="rId13"/>
    <p:sldId id="273" r:id="rId14"/>
    <p:sldId id="277" r:id="rId15"/>
    <p:sldId id="276" r:id="rId16"/>
    <p:sldId id="275" r:id="rId17"/>
    <p:sldId id="289" r:id="rId18"/>
    <p:sldId id="279" r:id="rId19"/>
    <p:sldId id="280" r:id="rId20"/>
    <p:sldId id="282" r:id="rId21"/>
    <p:sldId id="283" r:id="rId22"/>
    <p:sldId id="285" r:id="rId23"/>
    <p:sldId id="286" r:id="rId24"/>
    <p:sldId id="287" r:id="rId25"/>
    <p:sldId id="288"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8E7EC8-E31F-45C8-92A2-887414E9745D}">
          <p14:sldIdLst>
            <p14:sldId id="271"/>
            <p14:sldId id="258"/>
            <p14:sldId id="262"/>
            <p14:sldId id="264"/>
            <p14:sldId id="263"/>
            <p14:sldId id="266"/>
            <p14:sldId id="267"/>
            <p14:sldId id="268"/>
            <p14:sldId id="272"/>
            <p14:sldId id="273"/>
            <p14:sldId id="277"/>
            <p14:sldId id="276"/>
            <p14:sldId id="275"/>
            <p14:sldId id="289"/>
            <p14:sldId id="279"/>
            <p14:sldId id="280"/>
            <p14:sldId id="282"/>
            <p14:sldId id="283"/>
            <p14:sldId id="285"/>
            <p14:sldId id="286"/>
            <p14:sldId id="287"/>
            <p14:sldId id="288"/>
            <p14:sldId id="2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0635CA"/>
    <a:srgbClr val="FF0000"/>
    <a:srgbClr val="66A1D5"/>
    <a:srgbClr val="005828"/>
    <a:srgbClr val="FF00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94660"/>
  </p:normalViewPr>
  <p:slideViewPr>
    <p:cSldViewPr snapToGrid="0">
      <p:cViewPr varScale="1">
        <p:scale>
          <a:sx n="73" d="100"/>
          <a:sy n="73" d="100"/>
        </p:scale>
        <p:origin x="486" y="72"/>
      </p:cViewPr>
      <p:guideLst/>
    </p:cSldViewPr>
  </p:slid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3/9/2022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8AE1E626-6EB7-4D9A-AD4A-B54D1684CAD1}"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264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59932EDF-E99E-4C68-AFCB-7A835B309D6D}"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988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5F82D85F-A551-4C69-800A-8CFFA2306A88}"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0172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3BD24A36-10EA-4DE5-9251-C62AA44714D2}"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958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95A85-13CC-45EA-B1A6-5B8E77AB646B}" type="datetime1">
              <a:rPr lang="en-US" smtClean="0"/>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877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34B71815-F531-4787-BA2A-626422C133AD}" type="datetime1">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598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56C4885B-3C5C-43BB-9862-47948E5DF551}" type="datetime1">
              <a:rPr lang="en-US" smtClean="0"/>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948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9703B6AF-AB61-4D8E-B7B7-705C5ACEBBCC}" type="datetime1">
              <a:rPr lang="en-US" smtClean="0"/>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973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1919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E1AEED-2323-4359-853E-316DF6600362}" type="datetime1">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0093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3AC2DF-F1FD-4724-A563-92BADFC82ECC}" type="datetime1">
              <a:rPr lang="en-US" smtClean="0"/>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200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0E2CF-D74B-4B51-899A-DCEA821C90C7}" type="datetime1">
              <a:rPr lang="en-US" smtClean="0"/>
              <a:t>3/9/2022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203314198"/>
      </p:ext>
    </p:extLst>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13509"/>
            <a:ext cx="11003280" cy="5995851"/>
          </a:xfrm>
        </p:spPr>
        <p:txBody>
          <a:bodyPr>
            <a:normAutofit/>
          </a:bodyPr>
          <a:lstStyle/>
          <a:p>
            <a:pPr marL="137160" indent="0" algn="ctr">
              <a:buNone/>
            </a:pPr>
            <a:r>
              <a:rPr lang="en-US" sz="8800" dirty="0" smtClean="0">
                <a:solidFill>
                  <a:schemeClr val="bg2">
                    <a:lumMod val="10000"/>
                  </a:schemeClr>
                </a:solidFill>
                <a:latin typeface="Arial Rounded MT Bold" panose="020F0704030504030204" pitchFamily="34" charset="0"/>
              </a:rPr>
              <a:t>Aortic Dissection</a:t>
            </a:r>
          </a:p>
          <a:p>
            <a:pPr marL="137160" indent="0" algn="ctr">
              <a:buNone/>
            </a:pPr>
            <a:endParaRPr lang="en-US" sz="6000" dirty="0"/>
          </a:p>
          <a:p>
            <a:pPr marL="137160" indent="0">
              <a:buNone/>
            </a:pPr>
            <a:r>
              <a:rPr lang="en-US" sz="3600" dirty="0" smtClean="0">
                <a:solidFill>
                  <a:schemeClr val="bg2">
                    <a:lumMod val="10000"/>
                  </a:schemeClr>
                </a:solidFill>
                <a:latin typeface="Arial Rounded MT Bold" panose="020F0704030504030204" pitchFamily="34" charset="0"/>
              </a:rPr>
              <a:t>Done by :</a:t>
            </a:r>
          </a:p>
          <a:p>
            <a:pPr marL="137160" indent="0">
              <a:buNone/>
            </a:pPr>
            <a:r>
              <a:rPr lang="en-US" sz="3600" dirty="0" err="1" smtClean="0">
                <a:solidFill>
                  <a:schemeClr val="bg2">
                    <a:lumMod val="10000"/>
                  </a:schemeClr>
                </a:solidFill>
                <a:latin typeface="Arial Rounded MT Bold" panose="020F0704030504030204" pitchFamily="34" charset="0"/>
              </a:rPr>
              <a:t>Musab</a:t>
            </a:r>
            <a:r>
              <a:rPr lang="en-US" sz="3600" dirty="0" smtClean="0">
                <a:solidFill>
                  <a:schemeClr val="bg2">
                    <a:lumMod val="10000"/>
                  </a:schemeClr>
                </a:solidFill>
                <a:latin typeface="Arial Rounded MT Bold" panose="020F0704030504030204" pitchFamily="34" charset="0"/>
              </a:rPr>
              <a:t> </a:t>
            </a:r>
            <a:r>
              <a:rPr lang="en-US" sz="3600" dirty="0" err="1" smtClean="0">
                <a:solidFill>
                  <a:schemeClr val="bg2">
                    <a:lumMod val="10000"/>
                  </a:schemeClr>
                </a:solidFill>
                <a:latin typeface="Arial Rounded MT Bold" panose="020F0704030504030204" pitchFamily="34" charset="0"/>
              </a:rPr>
              <a:t>Alsoud</a:t>
            </a:r>
            <a:endParaRPr lang="en-US" sz="3600" dirty="0" smtClean="0">
              <a:solidFill>
                <a:schemeClr val="bg2">
                  <a:lumMod val="10000"/>
                </a:schemeClr>
              </a:solidFill>
              <a:latin typeface="Arial Rounded MT Bold" panose="020F0704030504030204" pitchFamily="34" charset="0"/>
            </a:endParaRPr>
          </a:p>
          <a:p>
            <a:pPr marL="137160" indent="0">
              <a:buNone/>
            </a:pPr>
            <a:r>
              <a:rPr lang="en-US" sz="3600" dirty="0" smtClean="0">
                <a:solidFill>
                  <a:schemeClr val="bg2">
                    <a:lumMod val="10000"/>
                  </a:schemeClr>
                </a:solidFill>
                <a:latin typeface="Arial Rounded MT Bold" panose="020F0704030504030204" pitchFamily="34" charset="0"/>
              </a:rPr>
              <a:t>Lara </a:t>
            </a:r>
            <a:r>
              <a:rPr lang="en-US" sz="3600" dirty="0" err="1" smtClean="0">
                <a:solidFill>
                  <a:schemeClr val="bg2">
                    <a:lumMod val="10000"/>
                  </a:schemeClr>
                </a:solidFill>
                <a:latin typeface="Arial Rounded MT Bold" panose="020F0704030504030204" pitchFamily="34" charset="0"/>
              </a:rPr>
              <a:t>Dmour</a:t>
            </a:r>
            <a:endParaRPr lang="en-US" sz="3600" dirty="0" smtClean="0">
              <a:solidFill>
                <a:schemeClr val="bg2">
                  <a:lumMod val="10000"/>
                </a:schemeClr>
              </a:solidFill>
              <a:latin typeface="Arial Rounded MT Bold" panose="020F0704030504030204" pitchFamily="34" charset="0"/>
            </a:endParaRPr>
          </a:p>
          <a:p>
            <a:pPr marL="137160" indent="0">
              <a:buNone/>
            </a:pPr>
            <a:r>
              <a:rPr lang="en-US" sz="3600" dirty="0" err="1" smtClean="0">
                <a:solidFill>
                  <a:schemeClr val="bg2">
                    <a:lumMod val="10000"/>
                  </a:schemeClr>
                </a:solidFill>
                <a:latin typeface="Arial Rounded MT Bold" panose="020F0704030504030204" pitchFamily="34" charset="0"/>
              </a:rPr>
              <a:t>Yakeen</a:t>
            </a:r>
            <a:r>
              <a:rPr lang="en-US" sz="3600" dirty="0" smtClean="0">
                <a:solidFill>
                  <a:schemeClr val="bg2">
                    <a:lumMod val="10000"/>
                  </a:schemeClr>
                </a:solidFill>
                <a:latin typeface="Arial Rounded MT Bold" panose="020F0704030504030204" pitchFamily="34" charset="0"/>
              </a:rPr>
              <a:t> </a:t>
            </a:r>
            <a:r>
              <a:rPr lang="en-US" sz="3600" dirty="0" err="1" smtClean="0">
                <a:solidFill>
                  <a:schemeClr val="bg2">
                    <a:lumMod val="10000"/>
                  </a:schemeClr>
                </a:solidFill>
                <a:latin typeface="Arial Rounded MT Bold" panose="020F0704030504030204" pitchFamily="34" charset="0"/>
              </a:rPr>
              <a:t>Rawashdeh</a:t>
            </a:r>
            <a:endParaRPr lang="en-US" sz="3600" dirty="0" smtClean="0">
              <a:solidFill>
                <a:schemeClr val="bg2">
                  <a:lumMod val="10000"/>
                </a:schemeClr>
              </a:solidFill>
              <a:latin typeface="Arial Rounded MT Bold" panose="020F0704030504030204" pitchFamily="34" charset="0"/>
            </a:endParaRPr>
          </a:p>
        </p:txBody>
      </p:sp>
    </p:spTree>
    <p:extLst>
      <p:ext uri="{BB962C8B-B14F-4D97-AF65-F5344CB8AC3E}">
        <p14:creationId xmlns:p14="http://schemas.microsoft.com/office/powerpoint/2010/main" val="653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396882" cy="1837765"/>
          </a:xfrm>
        </p:spPr>
        <p:txBody>
          <a:bodyPr/>
          <a:lstStyle/>
          <a:p>
            <a:r>
              <a:rPr lang="en-US" dirty="0">
                <a:latin typeface="Algerian" panose="04020705040A02060702" pitchFamily="82" charset="0"/>
              </a:rPr>
              <a:t>Diagnosis</a:t>
            </a:r>
            <a:r>
              <a:rPr lang="en-US" dirty="0"/>
              <a:t> </a:t>
            </a:r>
          </a:p>
        </p:txBody>
      </p:sp>
      <p:sp>
        <p:nvSpPr>
          <p:cNvPr id="2" name="Content Placeholder 1"/>
          <p:cNvSpPr>
            <a:spLocks noGrp="1"/>
          </p:cNvSpPr>
          <p:nvPr>
            <p:ph idx="1"/>
          </p:nvPr>
        </p:nvSpPr>
        <p:spPr>
          <a:xfrm>
            <a:off x="156754" y="1267098"/>
            <a:ext cx="10923753" cy="5408022"/>
          </a:xfrm>
        </p:spPr>
        <p:txBody>
          <a:bodyPr>
            <a:normAutofit lnSpcReduction="10000"/>
          </a:bodyPr>
          <a:lstStyle/>
          <a:p>
            <a:pPr marL="0" indent="0" algn="l">
              <a:buNone/>
            </a:pPr>
            <a:r>
              <a:rPr lang="en-US" sz="2100" dirty="0">
                <a:latin typeface="Arial" panose="020B0604020202020204" pitchFamily="34" charset="0"/>
                <a:cs typeface="Arial" panose="020B0604020202020204" pitchFamily="34" charset="0"/>
              </a:rPr>
              <a:t>1-chest radiograph </a:t>
            </a:r>
            <a:r>
              <a:rPr lang="en-US" dirty="0">
                <a:latin typeface="Arial" panose="020B0604020202020204" pitchFamily="34" charset="0"/>
                <a:cs typeface="Arial" panose="020B0604020202020204" pitchFamily="34" charset="0"/>
              </a:rPr>
              <a:t>(it should be obtained as part of initial diagnostic evaluation ,a radiograph abnormality is seen in up to %90 of patient with aortic dissection ,most frequent is widening of the aorta and mediastinum ) however,%40 of radiograph in acute dissection lack widened mediastinum and as many as %16 are </a:t>
            </a:r>
            <a:r>
              <a:rPr lang="en-US" dirty="0" smtClean="0">
                <a:latin typeface="Arial" panose="020B0604020202020204" pitchFamily="34" charset="0"/>
                <a:cs typeface="Arial" panose="020B0604020202020204" pitchFamily="34" charset="0"/>
              </a:rPr>
              <a:t>normal</a:t>
            </a:r>
          </a:p>
          <a:p>
            <a:pPr marL="0" indent="0" algn="l">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300" dirty="0">
                <a:latin typeface="Arial" panose="020B0604020202020204" pitchFamily="34" charset="0"/>
                <a:cs typeface="Arial" panose="020B0604020202020204" pitchFamily="34" charset="0"/>
              </a:rPr>
              <a:t>2- CT and MRI and TEE </a:t>
            </a:r>
            <a:r>
              <a:rPr lang="en-US" sz="2300" dirty="0" smtClean="0">
                <a:latin typeface="Arial" panose="020B0604020202020204" pitchFamily="34" charset="0"/>
                <a:cs typeface="Arial" panose="020B0604020202020204" pitchFamily="34" charset="0"/>
              </a:rPr>
              <a:t>(trans esophageal </a:t>
            </a:r>
            <a:r>
              <a:rPr lang="en-US" sz="2300" dirty="0">
                <a:latin typeface="Arial" panose="020B0604020202020204" pitchFamily="34" charset="0"/>
                <a:cs typeface="Arial" panose="020B0604020202020204" pitchFamily="34" charset="0"/>
              </a:rPr>
              <a:t>echocardiography ):</a:t>
            </a:r>
            <a:r>
              <a:rPr lang="en-US" dirty="0">
                <a:latin typeface="Arial" panose="020B0604020202020204" pitchFamily="34" charset="0"/>
                <a:cs typeface="Arial" panose="020B0604020202020204" pitchFamily="34" charset="0"/>
              </a:rPr>
              <a:t> are all highly accurate imaging modalities that can be used to make diagnosis ,all can provide acceptable diagnostic accuracy (the choice between them is best based on which is most readily available)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3900" dirty="0" smtClean="0">
                <a:latin typeface="Arial" panose="020B0604020202020204" pitchFamily="34" charset="0"/>
                <a:cs typeface="Arial" panose="020B0604020202020204" pitchFamily="34" charset="0"/>
              </a:rPr>
              <a:t> </a:t>
            </a:r>
            <a:r>
              <a:rPr lang="en-US" sz="3900" dirty="0">
                <a:latin typeface="Arial" panose="020B0604020202020204" pitchFamily="34" charset="0"/>
                <a:cs typeface="Arial" panose="020B0604020202020204" pitchFamily="34" charset="0"/>
              </a:rPr>
              <a:t>prompt surgical consultation should be initiated in any patient with suspected dissection </a:t>
            </a:r>
          </a:p>
        </p:txBody>
      </p:sp>
    </p:spTree>
    <p:extLst>
      <p:ext uri="{BB962C8B-B14F-4D97-AF65-F5344CB8AC3E}">
        <p14:creationId xmlns:p14="http://schemas.microsoft.com/office/powerpoint/2010/main" val="42533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7834" y="260622"/>
            <a:ext cx="10515600" cy="1325563"/>
          </a:xfrm>
        </p:spPr>
        <p:txBody>
          <a:bodyPr>
            <a:normAutofit/>
          </a:bodyPr>
          <a:lstStyle/>
          <a:p>
            <a:r>
              <a:rPr lang="en-US" sz="6000" dirty="0">
                <a:latin typeface="Algerian" panose="04020705040A02060702" pitchFamily="82" charset="0"/>
              </a:rPr>
              <a:t>Radiograph</a:t>
            </a:r>
            <a:r>
              <a:rPr lang="en-US" sz="6000" dirty="0">
                <a:solidFill>
                  <a:schemeClr val="accent1">
                    <a:lumMod val="60000"/>
                    <a:lumOff val="40000"/>
                  </a:schemeClr>
                </a:solidFill>
                <a:latin typeface="Algerian" panose="04020705040A02060702" pitchFamily="82" charset="0"/>
              </a:rPr>
              <a:t> </a:t>
            </a:r>
            <a:r>
              <a:rPr lang="en-US" sz="6000" dirty="0">
                <a:latin typeface="Algerian" panose="04020705040A02060702" pitchFamily="82" charset="0"/>
              </a:rPr>
              <a:t>imaging</a:t>
            </a:r>
            <a:r>
              <a:rPr lang="en-US" sz="6000" dirty="0">
                <a:solidFill>
                  <a:schemeClr val="accent1">
                    <a:lumMod val="60000"/>
                    <a:lumOff val="40000"/>
                  </a:schemeClr>
                </a:solidFill>
                <a:latin typeface="Algerian" panose="04020705040A02060702" pitchFamily="82" charset="0"/>
              </a:rPr>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802039"/>
            <a:ext cx="7551617" cy="4247452"/>
          </a:xfrm>
        </p:spPr>
      </p:pic>
    </p:spTree>
    <p:extLst>
      <p:ext uri="{BB962C8B-B14F-4D97-AF65-F5344CB8AC3E}">
        <p14:creationId xmlns:p14="http://schemas.microsoft.com/office/powerpoint/2010/main" val="377873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418" y="189411"/>
            <a:ext cx="10396882" cy="1151965"/>
          </a:xfrm>
        </p:spPr>
        <p:txBody>
          <a:bodyPr>
            <a:noAutofit/>
          </a:bodyPr>
          <a:lstStyle/>
          <a:p>
            <a:pPr algn="ctr"/>
            <a:r>
              <a:rPr lang="en-US" sz="7200" dirty="0" smtClean="0">
                <a:latin typeface="Algerian" panose="04020705040A02060702" pitchFamily="82" charset="0"/>
              </a:rPr>
              <a:t>   CT </a:t>
            </a:r>
            <a:r>
              <a:rPr lang="en-US" sz="7200" dirty="0">
                <a:latin typeface="Algerian" panose="04020705040A02060702" pitchFamily="82" charset="0"/>
              </a:rPr>
              <a:t>scan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1341376"/>
            <a:ext cx="8743406" cy="4965700"/>
          </a:xfrm>
        </p:spPr>
      </p:pic>
    </p:spTree>
    <p:extLst>
      <p:ext uri="{BB962C8B-B14F-4D97-AF65-F5344CB8AC3E}">
        <p14:creationId xmlns:p14="http://schemas.microsoft.com/office/powerpoint/2010/main" val="279033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668" y="862148"/>
            <a:ext cx="9000309" cy="5225143"/>
          </a:xfrm>
          <a:prstGeom prst="rect">
            <a:avLst/>
          </a:prstGeom>
        </p:spPr>
      </p:pic>
    </p:spTree>
    <p:extLst>
      <p:ext uri="{BB962C8B-B14F-4D97-AF65-F5344CB8AC3E}">
        <p14:creationId xmlns:p14="http://schemas.microsoft.com/office/powerpoint/2010/main" val="43508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0218" y="914581"/>
            <a:ext cx="10027005" cy="5153025"/>
          </a:xfrm>
          <a:prstGeom prst="rect">
            <a:avLst/>
          </a:prstGeom>
        </p:spPr>
      </p:pic>
    </p:spTree>
    <p:extLst>
      <p:ext uri="{BB962C8B-B14F-4D97-AF65-F5344CB8AC3E}">
        <p14:creationId xmlns:p14="http://schemas.microsoft.com/office/powerpoint/2010/main" val="2164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2EA18-5616-2043-A293-A9BCEC252DC3}"/>
              </a:ext>
            </a:extLst>
          </p:cNvPr>
          <p:cNvSpPr>
            <a:spLocks noGrp="1"/>
          </p:cNvSpPr>
          <p:nvPr>
            <p:ph type="title"/>
          </p:nvPr>
        </p:nvSpPr>
        <p:spPr>
          <a:xfrm>
            <a:off x="97973" y="97972"/>
            <a:ext cx="10396882" cy="1151965"/>
          </a:xfrm>
        </p:spPr>
        <p:txBody>
          <a:bodyPr/>
          <a:lstStyle/>
          <a:p>
            <a:r>
              <a:rPr lang="en-US" dirty="0">
                <a:latin typeface="Algerian" panose="04020705040A02060702" pitchFamily="82" charset="0"/>
              </a:rPr>
              <a:t>Treatment</a:t>
            </a:r>
            <a:r>
              <a:rPr lang="en-US" dirty="0">
                <a:solidFill>
                  <a:schemeClr val="accent1">
                    <a:lumMod val="60000"/>
                    <a:lumOff val="40000"/>
                  </a:schemeClr>
                </a:solidFill>
                <a:latin typeface="Algerian" panose="04020705040A02060702" pitchFamily="82" charset="0"/>
              </a:rPr>
              <a:t> </a:t>
            </a:r>
          </a:p>
        </p:txBody>
      </p:sp>
      <p:sp>
        <p:nvSpPr>
          <p:cNvPr id="2" name="Content Placeholder 1">
            <a:extLst>
              <a:ext uri="{FF2B5EF4-FFF2-40B4-BE49-F238E27FC236}">
                <a16:creationId xmlns:a16="http://schemas.microsoft.com/office/drawing/2014/main" id="{987A6DD4-BDF1-6E4E-A5E8-633345D59DC5}"/>
              </a:ext>
            </a:extLst>
          </p:cNvPr>
          <p:cNvSpPr>
            <a:spLocks noGrp="1"/>
          </p:cNvSpPr>
          <p:nvPr>
            <p:ph idx="1"/>
          </p:nvPr>
        </p:nvSpPr>
        <p:spPr>
          <a:xfrm>
            <a:off x="97973" y="1249936"/>
            <a:ext cx="11364685" cy="5059423"/>
          </a:xfrm>
        </p:spPr>
        <p:txBody>
          <a:bodyPr>
            <a:normAutofit/>
          </a:bodyPr>
          <a:lstStyle/>
          <a:p>
            <a:pPr algn="l"/>
            <a:r>
              <a:rPr lang="en-US" dirty="0">
                <a:latin typeface="Arial" panose="020B0604020202020204" pitchFamily="34" charset="0"/>
                <a:cs typeface="Arial" panose="020B0604020202020204" pitchFamily="34" charset="0"/>
              </a:rPr>
              <a:t>People with an aortic dissection are admitted to an intensive care unit, where their vital signs (pulse, blood pressure, and rate of breathing) are closely monitored.</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Death can occur a few hours after an aortic dissection begins. Therefore, as soon as possible, drugs are given intravenously to reduce the heart rate and blood pressure to the lowest level that can maintain a sufficient blood supply to the brain, heart, and kidneys.</a:t>
            </a:r>
          </a:p>
          <a:p>
            <a:pPr algn="l"/>
            <a:endParaRPr lang="en-US" dirty="0"/>
          </a:p>
        </p:txBody>
      </p:sp>
    </p:spTree>
    <p:extLst>
      <p:ext uri="{BB962C8B-B14F-4D97-AF65-F5344CB8AC3E}">
        <p14:creationId xmlns:p14="http://schemas.microsoft.com/office/powerpoint/2010/main" val="329864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3EB52A-5B53-6C47-B870-8E5812D27D03}"/>
              </a:ext>
            </a:extLst>
          </p:cNvPr>
          <p:cNvSpPr>
            <a:spLocks noGrp="1"/>
          </p:cNvSpPr>
          <p:nvPr>
            <p:ph idx="1"/>
          </p:nvPr>
        </p:nvSpPr>
        <p:spPr>
          <a:xfrm>
            <a:off x="111034" y="652608"/>
            <a:ext cx="10394707" cy="4820729"/>
          </a:xfrm>
        </p:spPr>
        <p:txBody>
          <a:bodyPr>
            <a:normAutofit/>
          </a:bodyPr>
          <a:lstStyle/>
          <a:p>
            <a:pPr algn="l"/>
            <a:r>
              <a:rPr lang="en-US" dirty="0">
                <a:latin typeface="Arial" panose="020B0604020202020204" pitchFamily="34" charset="0"/>
                <a:cs typeface="Arial" panose="020B0604020202020204" pitchFamily="34" charset="0"/>
              </a:rPr>
              <a:t>Soon after drug therapy begins, we must decide whether to recommend surgery or to continue drug therapy without surgery according to the type and complications of dissection. </a:t>
            </a:r>
          </a:p>
        </p:txBody>
      </p:sp>
    </p:spTree>
    <p:extLst>
      <p:ext uri="{BB962C8B-B14F-4D97-AF65-F5344CB8AC3E}">
        <p14:creationId xmlns:p14="http://schemas.microsoft.com/office/powerpoint/2010/main" val="283455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C7508B-BC42-5F4E-946D-DF4A39EDE254}"/>
              </a:ext>
            </a:extLst>
          </p:cNvPr>
          <p:cNvSpPr>
            <a:spLocks noGrp="1"/>
          </p:cNvSpPr>
          <p:nvPr>
            <p:ph type="title"/>
          </p:nvPr>
        </p:nvSpPr>
        <p:spPr>
          <a:xfrm>
            <a:off x="489858" y="333103"/>
            <a:ext cx="10396882" cy="1151965"/>
          </a:xfrm>
        </p:spPr>
        <p:txBody>
          <a:bodyPr/>
          <a:lstStyle/>
          <a:p>
            <a:r>
              <a:rPr lang="en-US" dirty="0">
                <a:latin typeface="Algerian" panose="04020705040A02060702" pitchFamily="82" charset="0"/>
              </a:rPr>
              <a:t>Type A Aortic Dissection </a:t>
            </a:r>
          </a:p>
        </p:txBody>
      </p:sp>
      <p:sp>
        <p:nvSpPr>
          <p:cNvPr id="5" name="Content Placeholder 4">
            <a:extLst>
              <a:ext uri="{FF2B5EF4-FFF2-40B4-BE49-F238E27FC236}">
                <a16:creationId xmlns:a16="http://schemas.microsoft.com/office/drawing/2014/main" id="{F740404B-110A-BF45-9D0B-EC96DB3DC566}"/>
              </a:ext>
            </a:extLst>
          </p:cNvPr>
          <p:cNvSpPr>
            <a:spLocks noGrp="1"/>
          </p:cNvSpPr>
          <p:nvPr>
            <p:ph idx="1"/>
          </p:nvPr>
        </p:nvSpPr>
        <p:spPr/>
        <p:txBody>
          <a:bodyPr>
            <a:normAutofit/>
          </a:bodyPr>
          <a:lstStyle/>
          <a:p>
            <a:pPr algn="l" rtl="0"/>
            <a:r>
              <a:rPr lang="en-US" dirty="0">
                <a:latin typeface="Arial" panose="020B0604020202020204" pitchFamily="34" charset="0"/>
                <a:cs typeface="Arial" panose="020B0604020202020204" pitchFamily="34" charset="0"/>
              </a:rPr>
              <a:t>Type A is a medical emergency So it is treated surgically by :
removal of dissected aorta 
blocks entry of blood into wall of aorta
wall reconstructed with graft which is synthetic, bendy, flexible and withstand pressure graft act as aorta.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aortic valve may also need repair If damaged or  leaking.
</a:t>
            </a:r>
            <a:r>
              <a:rPr lang="en-US" dirty="0" smtClean="0">
                <a:latin typeface="Arial" panose="020B0604020202020204" pitchFamily="34" charset="0"/>
                <a:cs typeface="Arial" panose="020B0604020202020204" pitchFamily="34" charset="0"/>
              </a:rPr>
              <a:t>Removal </a:t>
            </a:r>
            <a:r>
              <a:rPr lang="en-US" dirty="0">
                <a:latin typeface="Arial" panose="020B0604020202020204" pitchFamily="34" charset="0"/>
                <a:cs typeface="Arial" panose="020B0604020202020204" pitchFamily="34" charset="0"/>
              </a:rPr>
              <a:t>and repair of a dissected aorta usually takes 3 to 6 hours, and the hospital stay is usually 7 to 10 days</a:t>
            </a:r>
          </a:p>
        </p:txBody>
      </p:sp>
    </p:spTree>
    <p:extLst>
      <p:ext uri="{BB962C8B-B14F-4D97-AF65-F5344CB8AC3E}">
        <p14:creationId xmlns:p14="http://schemas.microsoft.com/office/powerpoint/2010/main" val="240417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46AC5F-6A92-1744-A7CE-AA471DCAEA0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716D88C-3201-C848-9096-F18E08F64D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5449" y="2344983"/>
            <a:ext cx="2581102" cy="3312622"/>
          </a:xfrm>
        </p:spPr>
      </p:pic>
      <p:pic>
        <p:nvPicPr>
          <p:cNvPr id="5" name="Picture 5">
            <a:extLst>
              <a:ext uri="{FF2B5EF4-FFF2-40B4-BE49-F238E27FC236}">
                <a16:creationId xmlns:a16="http://schemas.microsoft.com/office/drawing/2014/main" id="{FA840768-AEDC-6343-9833-7C2E8C4A8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987" y="1709129"/>
            <a:ext cx="3748982" cy="4616824"/>
          </a:xfrm>
          <a:prstGeom prst="rect">
            <a:avLst/>
          </a:prstGeom>
        </p:spPr>
      </p:pic>
      <p:pic>
        <p:nvPicPr>
          <p:cNvPr id="6" name="Picture 6">
            <a:extLst>
              <a:ext uri="{FF2B5EF4-FFF2-40B4-BE49-F238E27FC236}">
                <a16:creationId xmlns:a16="http://schemas.microsoft.com/office/drawing/2014/main" id="{936AB70B-491A-BA4C-8140-91D7167FEB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443" y="1709130"/>
            <a:ext cx="3748982" cy="4616824"/>
          </a:xfrm>
          <a:prstGeom prst="rect">
            <a:avLst/>
          </a:prstGeom>
        </p:spPr>
      </p:pic>
    </p:spTree>
    <p:extLst>
      <p:ext uri="{BB962C8B-B14F-4D97-AF65-F5344CB8AC3E}">
        <p14:creationId xmlns:p14="http://schemas.microsoft.com/office/powerpoint/2010/main" val="308705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87BFC-E4E9-A043-92E2-B69ED65E8E40}"/>
              </a:ext>
            </a:extLst>
          </p:cNvPr>
          <p:cNvSpPr>
            <a:spLocks noGrp="1"/>
          </p:cNvSpPr>
          <p:nvPr>
            <p:ph type="title"/>
          </p:nvPr>
        </p:nvSpPr>
        <p:spPr>
          <a:xfrm>
            <a:off x="163287" y="137160"/>
            <a:ext cx="10396882" cy="1151965"/>
          </a:xfrm>
        </p:spPr>
        <p:txBody>
          <a:bodyPr/>
          <a:lstStyle/>
          <a:p>
            <a:r>
              <a:rPr lang="en-US" dirty="0">
                <a:latin typeface="Algerian" panose="04020705040A02060702" pitchFamily="82" charset="0"/>
              </a:rPr>
              <a:t>Type B Aortic Dissection </a:t>
            </a:r>
          </a:p>
        </p:txBody>
      </p:sp>
      <p:sp>
        <p:nvSpPr>
          <p:cNvPr id="2" name="Content Placeholder 1">
            <a:extLst>
              <a:ext uri="{FF2B5EF4-FFF2-40B4-BE49-F238E27FC236}">
                <a16:creationId xmlns:a16="http://schemas.microsoft.com/office/drawing/2014/main" id="{2E966D76-AF91-BF4E-9207-86C4AB023453}"/>
              </a:ext>
            </a:extLst>
          </p:cNvPr>
          <p:cNvSpPr>
            <a:spLocks noGrp="1"/>
          </p:cNvSpPr>
          <p:nvPr>
            <p:ph idx="1"/>
          </p:nvPr>
        </p:nvSpPr>
        <p:spPr>
          <a:xfrm>
            <a:off x="163287" y="1289125"/>
            <a:ext cx="10972800" cy="4891722"/>
          </a:xfrm>
        </p:spPr>
        <p:txBody>
          <a:bodyPr>
            <a:normAutofit/>
          </a:bodyPr>
          <a:lstStyle/>
          <a:p>
            <a:pPr marL="0" indent="0" algn="l">
              <a:buNone/>
            </a:pPr>
            <a:r>
              <a:rPr lang="en-US" dirty="0">
                <a:latin typeface="Arial" panose="020B0604020202020204" pitchFamily="34" charset="0"/>
                <a:cs typeface="Arial" panose="020B0604020202020204" pitchFamily="34" charset="0"/>
              </a:rPr>
              <a:t>Patients with uncomplicated type B dissection are </a:t>
            </a:r>
            <a:r>
              <a:rPr lang="en-US" dirty="0" err="1">
                <a:latin typeface="Arial" panose="020B0604020202020204" pitchFamily="34" charset="0"/>
                <a:cs typeface="Arial" panose="020B0604020202020204" pitchFamily="34" charset="0"/>
              </a:rPr>
              <a:t>prefrably</a:t>
            </a:r>
            <a:r>
              <a:rPr lang="en-US" dirty="0">
                <a:latin typeface="Arial" panose="020B0604020202020204" pitchFamily="34" charset="0"/>
                <a:cs typeface="Arial" panose="020B0604020202020204" pitchFamily="34" charset="0"/>
              </a:rPr>
              <a:t> managed medically by beta blockers and antihypertensive </a:t>
            </a:r>
            <a:r>
              <a:rPr lang="en-US" dirty="0" smtClean="0">
                <a:latin typeface="Arial" panose="020B0604020202020204" pitchFamily="34" charset="0"/>
                <a:cs typeface="Arial" panose="020B0604020202020204" pitchFamily="34" charset="0"/>
              </a:rPr>
              <a:t>drugs</a:t>
            </a:r>
            <a:endParaRPr lang="en-US" dirty="0">
              <a:latin typeface="Arial" panose="020B0604020202020204" pitchFamily="34" charset="0"/>
              <a:cs typeface="Arial" panose="020B0604020202020204" pitchFamily="34" charset="0"/>
            </a:endParaRPr>
          </a:p>
          <a:p>
            <a:pPr marL="0" indent="0" algn="l">
              <a:buNone/>
            </a:pPr>
            <a:r>
              <a:rPr lang="en-US" dirty="0">
                <a:latin typeface="Arial" panose="020B0604020202020204" pitchFamily="34" charset="0"/>
                <a:cs typeface="Arial" panose="020B0604020202020204" pitchFamily="34" charset="0"/>
              </a:rPr>
              <a:t>Type B aortic dissection requires minimal invasive surgery like (Endovascular stent grafting Or endovascular </a:t>
            </a:r>
            <a:r>
              <a:rPr lang="en-US" dirty="0" err="1">
                <a:latin typeface="Arial" panose="020B0604020202020204" pitchFamily="34" charset="0"/>
                <a:cs typeface="Arial" panose="020B0604020202020204" pitchFamily="34" charset="0"/>
              </a:rPr>
              <a:t>fenestrating</a:t>
            </a:r>
            <a:r>
              <a:rPr lang="en-US" dirty="0">
                <a:latin typeface="Arial" panose="020B0604020202020204" pitchFamily="34" charset="0"/>
                <a:cs typeface="Arial" panose="020B0604020202020204" pitchFamily="34" charset="0"/>
              </a:rPr>
              <a:t> procedures)  if the dissection cuts off blood flow to the vital organs including  kidneys, intestines, legs or even the spinal cord. Urgent surgery is needed if there are certain high-risk features noted on CT scan imaging. Less severe cases may be treated with medication initially, delaying surgery until complications develop.</a:t>
            </a:r>
          </a:p>
        </p:txBody>
      </p:sp>
    </p:spTree>
    <p:extLst>
      <p:ext uri="{BB962C8B-B14F-4D97-AF65-F5344CB8AC3E}">
        <p14:creationId xmlns:p14="http://schemas.microsoft.com/office/powerpoint/2010/main" val="258294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267788"/>
            <a:ext cx="10396882" cy="1151965"/>
          </a:xfrm>
        </p:spPr>
        <p:txBody>
          <a:bodyPr>
            <a:normAutofit/>
          </a:bodyPr>
          <a:lstStyle/>
          <a:p>
            <a:r>
              <a:rPr lang="en-US" sz="6600" dirty="0">
                <a:solidFill>
                  <a:schemeClr val="bg2">
                    <a:lumMod val="10000"/>
                  </a:schemeClr>
                </a:solidFill>
                <a:latin typeface="Algerian" panose="04020705040A02060702" pitchFamily="82" charset="0"/>
              </a:rPr>
              <a:t>Aortic</a:t>
            </a:r>
            <a:r>
              <a:rPr lang="en-US" dirty="0">
                <a:solidFill>
                  <a:schemeClr val="bg2">
                    <a:lumMod val="10000"/>
                  </a:schemeClr>
                </a:solidFill>
                <a:latin typeface="Algerian" panose="04020705040A02060702" pitchFamily="82" charset="0"/>
              </a:rPr>
              <a:t> </a:t>
            </a:r>
            <a:r>
              <a:rPr lang="en-US" sz="6600" dirty="0">
                <a:solidFill>
                  <a:schemeClr val="bg2">
                    <a:lumMod val="10000"/>
                  </a:schemeClr>
                </a:solidFill>
                <a:latin typeface="Algerian" panose="04020705040A02060702" pitchFamily="82" charset="0"/>
              </a:rPr>
              <a:t>dissection</a:t>
            </a:r>
          </a:p>
        </p:txBody>
      </p:sp>
      <p:sp>
        <p:nvSpPr>
          <p:cNvPr id="14" name="Content Placeholder 13"/>
          <p:cNvSpPr>
            <a:spLocks noGrp="1"/>
          </p:cNvSpPr>
          <p:nvPr>
            <p:ph idx="1"/>
          </p:nvPr>
        </p:nvSpPr>
        <p:spPr>
          <a:xfrm>
            <a:off x="492034" y="1560050"/>
            <a:ext cx="10972800" cy="5088943"/>
          </a:xfrm>
        </p:spPr>
        <p:txBody>
          <a:bodyPr>
            <a:normAutofit/>
          </a:bodyPr>
          <a:lstStyle/>
          <a:p>
            <a:pPr marL="137160" lvl="0" indent="0" algn="l">
              <a:buNone/>
            </a:pPr>
            <a:r>
              <a:rPr lang="en-US" sz="2400" b="1" u="sng" dirty="0">
                <a:solidFill>
                  <a:schemeClr val="bg2">
                    <a:lumMod val="10000"/>
                  </a:schemeClr>
                </a:solidFill>
                <a:latin typeface="Arial Narrow" panose="020B0606020202030204" pitchFamily="34" charset="0"/>
              </a:rPr>
              <a:t>AORTIC DISSECTION</a:t>
            </a:r>
            <a:r>
              <a:rPr lang="en-US" sz="2400" dirty="0">
                <a:solidFill>
                  <a:schemeClr val="bg2">
                    <a:lumMod val="10000"/>
                  </a:schemeClr>
                </a:solidFill>
                <a:latin typeface="Arial Narrow" panose="020B0606020202030204" pitchFamily="34" charset="0"/>
              </a:rPr>
              <a:t>: is a tearing of the layers within the aortic wall, classically associated with sudden-onset chest or back pain , a pulse deficit and mediastinal widening on a chest radiograph</a:t>
            </a:r>
            <a:br>
              <a:rPr lang="en-US" sz="2400" dirty="0">
                <a:solidFill>
                  <a:schemeClr val="bg2">
                    <a:lumMod val="10000"/>
                  </a:schemeClr>
                </a:solidFill>
                <a:latin typeface="Arial Narrow" panose="020B0606020202030204" pitchFamily="34" charset="0"/>
              </a:rPr>
            </a:br>
            <a:r>
              <a:rPr lang="en-US" sz="2400" dirty="0">
                <a:solidFill>
                  <a:schemeClr val="bg2">
                    <a:lumMod val="10000"/>
                  </a:schemeClr>
                </a:solidFill>
                <a:latin typeface="Arial Narrow" panose="020B0606020202030204" pitchFamily="34" charset="0"/>
              </a:rPr>
              <a:t>((depending in the degree of involvement ,it may result in marked hemodynamic instability and often a rapid death))</a:t>
            </a:r>
            <a:br>
              <a:rPr lang="en-US" sz="2400" dirty="0">
                <a:solidFill>
                  <a:schemeClr val="bg2">
                    <a:lumMod val="10000"/>
                  </a:schemeClr>
                </a:solidFill>
                <a:latin typeface="Arial Narrow" panose="020B0606020202030204" pitchFamily="34" charset="0"/>
              </a:rPr>
            </a:br>
            <a:r>
              <a:rPr lang="en-US" sz="2400" dirty="0">
                <a:solidFill>
                  <a:schemeClr val="bg2">
                    <a:lumMod val="10000"/>
                  </a:schemeClr>
                </a:solidFill>
                <a:latin typeface="Arial Narrow" panose="020B0606020202030204" pitchFamily="34" charset="0"/>
              </a:rPr>
              <a:t/>
            </a:r>
            <a:br>
              <a:rPr lang="en-US" sz="2400" dirty="0">
                <a:solidFill>
                  <a:schemeClr val="bg2">
                    <a:lumMod val="10000"/>
                  </a:schemeClr>
                </a:solidFill>
                <a:latin typeface="Arial Narrow" panose="020B0606020202030204" pitchFamily="34" charset="0"/>
              </a:rPr>
            </a:br>
            <a:r>
              <a:rPr lang="en-US" sz="2400" dirty="0">
                <a:solidFill>
                  <a:schemeClr val="bg2">
                    <a:lumMod val="10000"/>
                  </a:schemeClr>
                </a:solidFill>
                <a:latin typeface="Arial Narrow" panose="020B0606020202030204" pitchFamily="34" charset="0"/>
              </a:rPr>
              <a:t>*the tear usually originate in the </a:t>
            </a:r>
            <a:r>
              <a:rPr lang="en-US" sz="2400" dirty="0" smtClean="0">
                <a:solidFill>
                  <a:schemeClr val="bg2">
                    <a:lumMod val="10000"/>
                  </a:schemeClr>
                </a:solidFill>
                <a:latin typeface="Arial Narrow" panose="020B0606020202030204" pitchFamily="34" charset="0"/>
              </a:rPr>
              <a:t>intima .</a:t>
            </a:r>
            <a:endParaRPr lang="en-US" sz="24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43551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25A6A04-A320-CE45-9147-280B49EDD744}"/>
              </a:ext>
            </a:extLst>
          </p:cNvPr>
          <p:cNvGraphicFramePr>
            <a:graphicFrameLocks noGrp="1"/>
          </p:cNvGraphicFramePr>
          <p:nvPr>
            <p:ph idx="1"/>
            <p:extLst>
              <p:ext uri="{D42A27DB-BD31-4B8C-83A1-F6EECF244321}">
                <p14:modId xmlns:p14="http://schemas.microsoft.com/office/powerpoint/2010/main" val="4052146762"/>
              </p:ext>
            </p:extLst>
          </p:nvPr>
        </p:nvGraphicFramePr>
        <p:xfrm>
          <a:off x="609600" y="339634"/>
          <a:ext cx="10367961" cy="2606221"/>
        </p:xfrm>
        <a:graphic>
          <a:graphicData uri="http://schemas.openxmlformats.org/drawingml/2006/table">
            <a:tbl>
              <a:tblPr firstRow="1" bandRow="1">
                <a:tableStyleId>{5C22544A-7EE6-4342-B048-85BDC9FD1C3A}</a:tableStyleId>
              </a:tblPr>
              <a:tblGrid>
                <a:gridCol w="3455987">
                  <a:extLst>
                    <a:ext uri="{9D8B030D-6E8A-4147-A177-3AD203B41FA5}">
                      <a16:colId xmlns:a16="http://schemas.microsoft.com/office/drawing/2014/main" val="957206087"/>
                    </a:ext>
                  </a:extLst>
                </a:gridCol>
                <a:gridCol w="3455987">
                  <a:extLst>
                    <a:ext uri="{9D8B030D-6E8A-4147-A177-3AD203B41FA5}">
                      <a16:colId xmlns:a16="http://schemas.microsoft.com/office/drawing/2014/main" val="3549656000"/>
                    </a:ext>
                  </a:extLst>
                </a:gridCol>
                <a:gridCol w="3455987">
                  <a:extLst>
                    <a:ext uri="{9D8B030D-6E8A-4147-A177-3AD203B41FA5}">
                      <a16:colId xmlns:a16="http://schemas.microsoft.com/office/drawing/2014/main" val="2247130999"/>
                    </a:ext>
                  </a:extLst>
                </a:gridCol>
              </a:tblGrid>
              <a:tr h="740134">
                <a:tc>
                  <a:txBody>
                    <a:bodyPr/>
                    <a:lstStyle/>
                    <a:p>
                      <a:pPr algn="l"/>
                      <a:r>
                        <a:rPr lang="en-US" dirty="0">
                          <a:solidFill>
                            <a:schemeClr val="accent1">
                              <a:lumMod val="50000"/>
                            </a:schemeClr>
                          </a:solidFill>
                          <a:latin typeface="Arial" panose="020B0604020202020204" pitchFamily="34" charset="0"/>
                          <a:cs typeface="Arial" panose="020B0604020202020204" pitchFamily="34" charset="0"/>
                        </a:rPr>
                        <a:t>Beta </a:t>
                      </a:r>
                      <a:r>
                        <a:rPr lang="en-US" dirty="0" smtClean="0">
                          <a:solidFill>
                            <a:schemeClr val="accent1">
                              <a:lumMod val="50000"/>
                            </a:schemeClr>
                          </a:solidFill>
                          <a:latin typeface="Arial" panose="020B0604020202020204" pitchFamily="34" charset="0"/>
                          <a:cs typeface="Arial" panose="020B0604020202020204" pitchFamily="34" charset="0"/>
                        </a:rPr>
                        <a:t>block</a:t>
                      </a:r>
                      <a:r>
                        <a:rPr kumimoji="0" lang="en-US" sz="1700" b="0" i="0" u="none" strike="noStrike" kern="1200" cap="all" spc="0" normalizeH="0" baseline="0" noProof="0" dirty="0" smtClean="0">
                          <a:ln>
                            <a:noFill/>
                          </a:ln>
                          <a:solidFill>
                            <a:srgbClr val="346492">
                              <a:lumMod val="50000"/>
                            </a:srgbClr>
                          </a:solidFill>
                          <a:effectLst/>
                          <a:uLnTx/>
                          <a:uFillTx/>
                          <a:latin typeface="Arial" panose="020B0604020202020204" pitchFamily="34" charset="0"/>
                          <a:ea typeface="+mn-ea"/>
                          <a:cs typeface="Arial" panose="020B0604020202020204" pitchFamily="34" charset="0"/>
                        </a:rPr>
                        <a:t>regurgitation</a:t>
                      </a:r>
                      <a:r>
                        <a:rPr lang="en-US" dirty="0" err="1" smtClean="0">
                          <a:solidFill>
                            <a:schemeClr val="accent1">
                              <a:lumMod val="50000"/>
                            </a:schemeClr>
                          </a:solidFill>
                          <a:latin typeface="Arial" panose="020B0604020202020204" pitchFamily="34" charset="0"/>
                          <a:cs typeface="Arial" panose="020B0604020202020204" pitchFamily="34" charset="0"/>
                        </a:rPr>
                        <a:t>ers</a:t>
                      </a:r>
                      <a:r>
                        <a:rPr lang="en-US" dirty="0" smtClean="0">
                          <a:solidFill>
                            <a:schemeClr val="accent1">
                              <a:lumMod val="50000"/>
                            </a:schemeClr>
                          </a:solidFill>
                          <a:latin typeface="Arial" panose="020B0604020202020204" pitchFamily="34" charset="0"/>
                          <a:cs typeface="Arial" panose="020B0604020202020204" pitchFamily="34" charset="0"/>
                        </a:rPr>
                        <a:t> </a:t>
                      </a:r>
                      <a:endParaRPr lang="en-US"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dirty="0">
                          <a:solidFill>
                            <a:schemeClr val="accent1">
                              <a:lumMod val="50000"/>
                            </a:schemeClr>
                          </a:solidFill>
                          <a:latin typeface="Arial" panose="020B0604020202020204" pitchFamily="34" charset="0"/>
                          <a:cs typeface="Arial" panose="020B0604020202020204" pitchFamily="34" charset="0"/>
                        </a:rPr>
                        <a:t>Vasodilators </a:t>
                      </a:r>
                    </a:p>
                  </a:txBody>
                  <a:tcPr/>
                </a:tc>
                <a:tc>
                  <a:txBody>
                    <a:bodyPr/>
                    <a:lstStyle/>
                    <a:p>
                      <a:pPr algn="l"/>
                      <a:r>
                        <a:rPr lang="en-US" dirty="0">
                          <a:solidFill>
                            <a:schemeClr val="accent1">
                              <a:lumMod val="50000"/>
                            </a:schemeClr>
                          </a:solidFill>
                          <a:latin typeface="Arial" panose="020B0604020202020204" pitchFamily="34" charset="0"/>
                          <a:cs typeface="Arial" panose="020B0604020202020204" pitchFamily="34" charset="0"/>
                        </a:rPr>
                        <a:t>Calcium channel blockers </a:t>
                      </a:r>
                    </a:p>
                  </a:txBody>
                  <a:tcPr/>
                </a:tc>
                <a:extLst>
                  <a:ext uri="{0D108BD9-81ED-4DB2-BD59-A6C34878D82A}">
                    <a16:rowId xmlns:a16="http://schemas.microsoft.com/office/drawing/2014/main" val="919274579"/>
                  </a:ext>
                </a:extLst>
              </a:tr>
              <a:tr h="1866087">
                <a:tc>
                  <a:txBody>
                    <a:bodyPr/>
                    <a:lstStyle/>
                    <a:p>
                      <a:r>
                        <a:rPr lang="en-US" dirty="0">
                          <a:latin typeface="Arial" panose="020B0604020202020204" pitchFamily="34" charset="0"/>
                          <a:cs typeface="Arial" panose="020B0604020202020204" pitchFamily="34" charset="0"/>
                        </a:rPr>
                        <a:t>Intravenous </a:t>
                      </a:r>
                      <a:r>
                        <a:rPr lang="en-US" dirty="0" err="1">
                          <a:latin typeface="Arial" panose="020B0604020202020204" pitchFamily="34" charset="0"/>
                          <a:cs typeface="Arial" panose="020B0604020202020204" pitchFamily="34" charset="0"/>
                        </a:rPr>
                        <a:t>esmolol</a:t>
                      </a:r>
                      <a:r>
                        <a:rPr lang="en-US" dirty="0">
                          <a:latin typeface="Arial" panose="020B0604020202020204" pitchFamily="34" charset="0"/>
                          <a:cs typeface="Arial" panose="020B0604020202020204" pitchFamily="34" charset="0"/>
                        </a:rPr>
                        <a:t>, labetalol, propranolol, metoprolol </a:t>
                      </a:r>
                      <a:endParaRPr lang="en-US" dirty="0">
                        <a:solidFill>
                          <a:schemeClr val="tx1"/>
                        </a:solidFill>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Nitroprusside </a:t>
                      </a:r>
                    </a:p>
                    <a:p>
                      <a:r>
                        <a:rPr lang="en-US" dirty="0" err="1">
                          <a:latin typeface="Arial" panose="020B0604020202020204" pitchFamily="34" charset="0"/>
                          <a:cs typeface="Arial" panose="020B0604020202020204" pitchFamily="34" charset="0"/>
                        </a:rPr>
                        <a:t>Nicardipine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Nitroglycerine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Non-</a:t>
                      </a:r>
                      <a:r>
                        <a:rPr lang="en-US" dirty="0" err="1">
                          <a:latin typeface="Arial" panose="020B0604020202020204" pitchFamily="34" charset="0"/>
                          <a:cs typeface="Arial" panose="020B0604020202020204" pitchFamily="34" charset="0"/>
                        </a:rPr>
                        <a:t>dihydropyridine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-verapamil</a:t>
                      </a:r>
                    </a:p>
                    <a:p>
                      <a:r>
                        <a:rPr lang="en-US" dirty="0">
                          <a:latin typeface="Arial" panose="020B0604020202020204" pitchFamily="34" charset="0"/>
                          <a:cs typeface="Arial" panose="020B0604020202020204" pitchFamily="34" charset="0"/>
                        </a:rPr>
                        <a:t>-diltiazem</a:t>
                      </a:r>
                    </a:p>
                  </a:txBody>
                  <a:tcPr/>
                </a:tc>
                <a:extLst>
                  <a:ext uri="{0D108BD9-81ED-4DB2-BD59-A6C34878D82A}">
                    <a16:rowId xmlns:a16="http://schemas.microsoft.com/office/drawing/2014/main" val="3535688958"/>
                  </a:ext>
                </a:extLst>
              </a:tr>
            </a:tbl>
          </a:graphicData>
        </a:graphic>
      </p:graphicFrame>
      <p:sp>
        <p:nvSpPr>
          <p:cNvPr id="6" name="TextBox 5">
            <a:extLst>
              <a:ext uri="{FF2B5EF4-FFF2-40B4-BE49-F238E27FC236}">
                <a16:creationId xmlns:a16="http://schemas.microsoft.com/office/drawing/2014/main" id="{B196EF75-40A7-9D46-B0DF-56817995868F}"/>
              </a:ext>
            </a:extLst>
          </p:cNvPr>
          <p:cNvSpPr txBox="1"/>
          <p:nvPr/>
        </p:nvSpPr>
        <p:spPr>
          <a:xfrm>
            <a:off x="490533" y="3459506"/>
            <a:ext cx="10487028" cy="1477328"/>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IV beta blockers  are considered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line to achieve a HR of &lt;60-70 and a SBP &lt;120 … And only if BP goal wasn’t met, may add a vasodilator ( HR should be controlled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as it may cause reflect tachycardia) </a:t>
            </a:r>
          </a:p>
          <a:p>
            <a:pPr marL="285750" indent="-28575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Hydralazine  should be avoided, as it can increase aortic wall shear stress . </a:t>
            </a:r>
          </a:p>
        </p:txBody>
      </p:sp>
      <p:sp>
        <p:nvSpPr>
          <p:cNvPr id="7" name="TextBox 6">
            <a:extLst>
              <a:ext uri="{FF2B5EF4-FFF2-40B4-BE49-F238E27FC236}">
                <a16:creationId xmlns:a16="http://schemas.microsoft.com/office/drawing/2014/main" id="{B3D725A5-C10E-E849-A0D3-938BCF86DE87}"/>
              </a:ext>
            </a:extLst>
          </p:cNvPr>
          <p:cNvSpPr txBox="1"/>
          <p:nvPr/>
        </p:nvSpPr>
        <p:spPr>
          <a:xfrm>
            <a:off x="609600" y="3875005"/>
            <a:ext cx="10972799" cy="369332"/>
          </a:xfrm>
          <a:prstGeom prst="rect">
            <a:avLst/>
          </a:prstGeom>
          <a:noFill/>
        </p:spPr>
        <p:txBody>
          <a:bodyPr wrap="square">
            <a:spAutoFit/>
          </a:bodyPr>
          <a:lstStyle/>
          <a:p>
            <a:r>
              <a:rPr lang="en-US">
                <a:solidFill>
                  <a:schemeClr val="bg1"/>
                </a:solidFill>
              </a:rPr>
              <a:t> </a:t>
            </a:r>
          </a:p>
        </p:txBody>
      </p:sp>
    </p:spTree>
    <p:extLst>
      <p:ext uri="{BB962C8B-B14F-4D97-AF65-F5344CB8AC3E}">
        <p14:creationId xmlns:p14="http://schemas.microsoft.com/office/powerpoint/2010/main" val="37368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7890C-6192-7D4C-B521-E21FD0D5A064}"/>
              </a:ext>
            </a:extLst>
          </p:cNvPr>
          <p:cNvSpPr>
            <a:spLocks noGrp="1"/>
          </p:cNvSpPr>
          <p:nvPr>
            <p:ph type="title"/>
          </p:nvPr>
        </p:nvSpPr>
        <p:spPr>
          <a:xfrm>
            <a:off x="202475" y="221752"/>
            <a:ext cx="10396882" cy="1151965"/>
          </a:xfrm>
        </p:spPr>
        <p:txBody>
          <a:bodyPr/>
          <a:lstStyle/>
          <a:p>
            <a:r>
              <a:rPr lang="en-US" dirty="0">
                <a:latin typeface="Algerian" panose="04020705040A02060702" pitchFamily="82" charset="0"/>
              </a:rPr>
              <a:t>Cont.. </a:t>
            </a:r>
          </a:p>
        </p:txBody>
      </p:sp>
      <p:sp>
        <p:nvSpPr>
          <p:cNvPr id="2" name="Content Placeholder 1">
            <a:extLst>
              <a:ext uri="{FF2B5EF4-FFF2-40B4-BE49-F238E27FC236}">
                <a16:creationId xmlns:a16="http://schemas.microsoft.com/office/drawing/2014/main" id="{6429EE29-59EF-764D-A043-1679375D900C}"/>
              </a:ext>
            </a:extLst>
          </p:cNvPr>
          <p:cNvSpPr>
            <a:spLocks noGrp="1"/>
          </p:cNvSpPr>
          <p:nvPr>
            <p:ph idx="1"/>
          </p:nvPr>
        </p:nvSpPr>
        <p:spPr>
          <a:xfrm>
            <a:off x="0" y="992777"/>
            <a:ext cx="8653463" cy="4558937"/>
          </a:xfrm>
        </p:spPr>
        <p:txBody>
          <a:bodyPr>
            <a:normAutofit lnSpcReduction="10000"/>
          </a:bodyPr>
          <a:lstStyle/>
          <a:p>
            <a:pPr algn="l" rtl="0"/>
            <a:r>
              <a:rPr lang="en-US" b="1" dirty="0">
                <a:latin typeface="Arial" panose="020B0604020202020204" pitchFamily="34" charset="0"/>
                <a:cs typeface="Arial" panose="020B0604020202020204" pitchFamily="34" charset="0"/>
              </a:rPr>
              <a:t>To do endovascular stent graft procedure: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thread </a:t>
            </a:r>
            <a:r>
              <a:rPr lang="en-US" dirty="0">
                <a:latin typeface="Arial" panose="020B0604020202020204" pitchFamily="34" charset="0"/>
                <a:cs typeface="Arial" panose="020B0604020202020204" pitchFamily="34" charset="0"/>
              </a:rPr>
              <a:t>a long, thin wire through the large artery in the groin (femoral artery) and up to the dissecting area. 
Then  slide the stent graft, which is a hollow tube like a collapsible straw, over the wire and inside the damaged area of the aorta.
Then the stent graft is opened, forming a stable channel for blood flow. 
*This procedure takes 2 to 4 hours, and the hospital stay is usually 1 to 3 days. </a:t>
            </a:r>
          </a:p>
        </p:txBody>
      </p:sp>
      <p:pic>
        <p:nvPicPr>
          <p:cNvPr id="4" name="Picture 4">
            <a:extLst>
              <a:ext uri="{FF2B5EF4-FFF2-40B4-BE49-F238E27FC236}">
                <a16:creationId xmlns:a16="http://schemas.microsoft.com/office/drawing/2014/main" id="{45001DF4-BDE0-F84C-BB56-37034056B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7403" y="797734"/>
            <a:ext cx="3163043" cy="4201151"/>
          </a:xfrm>
          <a:prstGeom prst="rect">
            <a:avLst/>
          </a:prstGeom>
        </p:spPr>
      </p:pic>
    </p:spTree>
    <p:extLst>
      <p:ext uri="{BB962C8B-B14F-4D97-AF65-F5344CB8AC3E}">
        <p14:creationId xmlns:p14="http://schemas.microsoft.com/office/powerpoint/2010/main" val="136580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677180-ED6D-5D4E-836B-23436A65B18F}"/>
              </a:ext>
            </a:extLst>
          </p:cNvPr>
          <p:cNvSpPr>
            <a:spLocks noGrp="1"/>
          </p:cNvSpPr>
          <p:nvPr>
            <p:ph idx="1"/>
          </p:nvPr>
        </p:nvSpPr>
        <p:spPr>
          <a:xfrm>
            <a:off x="685800" y="418012"/>
            <a:ext cx="10394707" cy="4956574"/>
          </a:xfrm>
        </p:spPr>
        <p:txBody>
          <a:bodyPr>
            <a:normAutofit/>
          </a:bodyPr>
          <a:lstStyle/>
          <a:p>
            <a:pPr marL="137160" indent="0" algn="l">
              <a:buNone/>
            </a:pPr>
            <a:endParaRPr lang="ar-JO" dirty="0" smtClean="0">
              <a:solidFill>
                <a:schemeClr val="accent1">
                  <a:lumMod val="75000"/>
                </a:schemeClr>
              </a:solidFill>
              <a:latin typeface="Arial Narrow" panose="020B0606020202030204" pitchFamily="34" charset="0"/>
            </a:endParaRPr>
          </a:p>
          <a:p>
            <a:pPr marL="137160" indent="0" algn="l">
              <a:buNone/>
            </a:pPr>
            <a:endParaRPr lang="ar-JO" dirty="0">
              <a:solidFill>
                <a:schemeClr val="accent1">
                  <a:lumMod val="75000"/>
                </a:schemeClr>
              </a:solidFill>
              <a:latin typeface="Arial Narrow" panose="020B0606020202030204" pitchFamily="34" charset="0"/>
            </a:endParaRPr>
          </a:p>
          <a:p>
            <a:pPr marL="137160" indent="0" algn="l">
              <a:buNone/>
            </a:pPr>
            <a:endParaRPr lang="ar-JO" dirty="0" smtClean="0">
              <a:solidFill>
                <a:schemeClr val="accent1">
                  <a:lumMod val="75000"/>
                </a:schemeClr>
              </a:solidFill>
              <a:latin typeface="Arial Narrow" panose="020B0606020202030204" pitchFamily="34" charset="0"/>
            </a:endParaRPr>
          </a:p>
          <a:p>
            <a:pPr marL="137160" indent="0" algn="l">
              <a:buNone/>
            </a:pPr>
            <a:r>
              <a:rPr lang="en-US" dirty="0" smtClean="0">
                <a:latin typeface="Arial Narrow" panose="020B0606020202030204" pitchFamily="34" charset="0"/>
              </a:rPr>
              <a:t>All </a:t>
            </a:r>
            <a:r>
              <a:rPr lang="en-US" dirty="0">
                <a:latin typeface="Arial Narrow" panose="020B0606020202030204" pitchFamily="34" charset="0"/>
              </a:rPr>
              <a:t>people who have an aortic dissection, including those treated surgically, have to take drug therapy to keep their blood pressure down, usually for the rest of their lives. </a:t>
            </a:r>
          </a:p>
        </p:txBody>
      </p:sp>
      <p:sp>
        <p:nvSpPr>
          <p:cNvPr id="5" name="TextBox 4">
            <a:extLst>
              <a:ext uri="{FF2B5EF4-FFF2-40B4-BE49-F238E27FC236}">
                <a16:creationId xmlns:a16="http://schemas.microsoft.com/office/drawing/2014/main" id="{059008E7-E9C1-EC46-898B-656F685F498F}"/>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753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8800" dirty="0">
                <a:latin typeface="Algerian" panose="04020705040A02060702" pitchFamily="82" charset="0"/>
              </a:rPr>
              <a:t>Thank you</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0" y="2096294"/>
            <a:ext cx="3810000" cy="3810000"/>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0" y="2096294"/>
            <a:ext cx="3810000" cy="3810000"/>
          </a:xfrm>
        </p:spPr>
      </p:pic>
    </p:spTree>
    <p:extLst>
      <p:ext uri="{BB962C8B-B14F-4D97-AF65-F5344CB8AC3E}">
        <p14:creationId xmlns:p14="http://schemas.microsoft.com/office/powerpoint/2010/main" val="22606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047" y="202474"/>
            <a:ext cx="10396882" cy="1151965"/>
          </a:xfrm>
        </p:spPr>
        <p:txBody>
          <a:bodyPr>
            <a:normAutofit fontScale="90000"/>
          </a:bodyPr>
          <a:lstStyle/>
          <a:p>
            <a:r>
              <a:rPr lang="en-US" dirty="0" smtClean="0">
                <a:solidFill>
                  <a:schemeClr val="bg2">
                    <a:lumMod val="10000"/>
                  </a:schemeClr>
                </a:solidFill>
                <a:latin typeface="Algerian" panose="04020705040A02060702" pitchFamily="82" charset="0"/>
              </a:rPr>
              <a:t> </a:t>
            </a:r>
            <a:r>
              <a:rPr lang="en-US" dirty="0">
                <a:latin typeface="Algerian" panose="04020705040A02060702" pitchFamily="82" charset="0"/>
              </a:rPr>
              <a:t>The</a:t>
            </a:r>
            <a:r>
              <a:rPr lang="en-US" dirty="0">
                <a:solidFill>
                  <a:schemeClr val="accent1">
                    <a:lumMod val="60000"/>
                    <a:lumOff val="40000"/>
                  </a:schemeClr>
                </a:solidFill>
                <a:latin typeface="Algerian" panose="04020705040A02060702" pitchFamily="82" charset="0"/>
              </a:rPr>
              <a:t> </a:t>
            </a:r>
            <a:r>
              <a:rPr lang="en-US" dirty="0" err="1">
                <a:latin typeface="Algerian" panose="04020705040A02060702" pitchFamily="82" charset="0"/>
              </a:rPr>
              <a:t>DeBakey</a:t>
            </a:r>
            <a:r>
              <a:rPr lang="en-US" dirty="0">
                <a:solidFill>
                  <a:schemeClr val="accent1">
                    <a:lumMod val="60000"/>
                    <a:lumOff val="40000"/>
                  </a:schemeClr>
                </a:solidFill>
                <a:latin typeface="Algerian" panose="04020705040A02060702" pitchFamily="82" charset="0"/>
              </a:rPr>
              <a:t> </a:t>
            </a:r>
            <a:r>
              <a:rPr lang="en-US" dirty="0">
                <a:latin typeface="Algerian" panose="04020705040A02060702" pitchFamily="82" charset="0"/>
              </a:rPr>
              <a:t>and</a:t>
            </a:r>
            <a:r>
              <a:rPr lang="en-US" dirty="0">
                <a:solidFill>
                  <a:schemeClr val="accent1">
                    <a:lumMod val="60000"/>
                    <a:lumOff val="40000"/>
                  </a:schemeClr>
                </a:solidFill>
                <a:latin typeface="Algerian" panose="04020705040A02060702" pitchFamily="82" charset="0"/>
              </a:rPr>
              <a:t> </a:t>
            </a:r>
            <a:r>
              <a:rPr lang="en-US" dirty="0">
                <a:latin typeface="Algerian" panose="04020705040A02060702" pitchFamily="82" charset="0"/>
              </a:rPr>
              <a:t>the</a:t>
            </a:r>
            <a:r>
              <a:rPr lang="en-US" dirty="0">
                <a:solidFill>
                  <a:schemeClr val="accent1">
                    <a:lumMod val="60000"/>
                    <a:lumOff val="40000"/>
                  </a:schemeClr>
                </a:solidFill>
                <a:latin typeface="Algerian" panose="04020705040A02060702" pitchFamily="82" charset="0"/>
              </a:rPr>
              <a:t> </a:t>
            </a:r>
            <a:r>
              <a:rPr lang="en-US" dirty="0" err="1">
                <a:latin typeface="Algerian" panose="04020705040A02060702" pitchFamily="82" charset="0"/>
              </a:rPr>
              <a:t>stanford</a:t>
            </a:r>
            <a:r>
              <a:rPr lang="en-US" dirty="0">
                <a:solidFill>
                  <a:schemeClr val="accent1">
                    <a:lumMod val="60000"/>
                    <a:lumOff val="40000"/>
                  </a:schemeClr>
                </a:solidFill>
                <a:latin typeface="Algerian" panose="04020705040A02060702" pitchFamily="82" charset="0"/>
              </a:rPr>
              <a:t> </a:t>
            </a:r>
            <a:r>
              <a:rPr lang="en-US" dirty="0">
                <a:latin typeface="Algerian" panose="04020705040A02060702" pitchFamily="82" charset="0"/>
              </a:rPr>
              <a:t>classification</a:t>
            </a:r>
            <a:endParaRPr lang="en-US" dirty="0">
              <a:latin typeface="Algerian" panose="04020705040A02060702" pitchFamily="82" charset="0"/>
            </a:endParaRPr>
          </a:p>
        </p:txBody>
      </p:sp>
      <p:sp>
        <p:nvSpPr>
          <p:cNvPr id="2" name="Content Placeholder 1"/>
          <p:cNvSpPr>
            <a:spLocks noGrp="1"/>
          </p:cNvSpPr>
          <p:nvPr>
            <p:ph idx="1"/>
          </p:nvPr>
        </p:nvSpPr>
        <p:spPr>
          <a:xfrm>
            <a:off x="531222" y="1476102"/>
            <a:ext cx="10394707" cy="3898483"/>
          </a:xfrm>
        </p:spPr>
        <p:txBody>
          <a:bodyPr>
            <a:normAutofit/>
          </a:bodyPr>
          <a:lstStyle/>
          <a:p>
            <a:r>
              <a:rPr lang="en-US" sz="2400" b="1" dirty="0">
                <a:latin typeface="Times New Roman" panose="02020603050405020304" pitchFamily="18" charset="0"/>
              </a:rPr>
              <a:t>The </a:t>
            </a:r>
            <a:r>
              <a:rPr lang="en-US" sz="2400" b="1" dirty="0" err="1">
                <a:latin typeface="Times New Roman" panose="02020603050405020304" pitchFamily="18" charset="0"/>
              </a:rPr>
              <a:t>DeBakey</a:t>
            </a:r>
            <a:r>
              <a:rPr lang="en-US" sz="2400" b="1" dirty="0">
                <a:latin typeface="Times New Roman" panose="02020603050405020304" pitchFamily="18" charset="0"/>
              </a:rPr>
              <a:t> classification </a:t>
            </a:r>
            <a:r>
              <a:rPr lang="en-US" sz="2400" dirty="0">
                <a:latin typeface="Times New Roman" panose="02020603050405020304" pitchFamily="18" charset="0"/>
              </a:rPr>
              <a:t>describes three types of dissection:</a:t>
            </a:r>
            <a:br>
              <a:rPr lang="en-US" sz="2400" dirty="0">
                <a:latin typeface="Times New Roman" panose="02020603050405020304" pitchFamily="18" charset="0"/>
              </a:rPr>
            </a:br>
            <a:r>
              <a:rPr lang="en-US" sz="2400" u="sng" dirty="0">
                <a:latin typeface="Times New Roman" panose="02020603050405020304" pitchFamily="18" charset="0"/>
              </a:rPr>
              <a:t>Type I</a:t>
            </a:r>
            <a:r>
              <a:rPr lang="en-US" sz="2400" dirty="0">
                <a:latin typeface="Times New Roman" panose="02020603050405020304" pitchFamily="18" charset="0"/>
              </a:rPr>
              <a:t>: extends from aortic root to beyond the ascending aorta</a:t>
            </a:r>
            <a:br>
              <a:rPr lang="en-US" sz="2400" dirty="0">
                <a:latin typeface="Times New Roman" panose="02020603050405020304" pitchFamily="18" charset="0"/>
              </a:rPr>
            </a:br>
            <a:r>
              <a:rPr lang="en-US" sz="2400" u="sng" dirty="0">
                <a:latin typeface="Times New Roman" panose="02020603050405020304" pitchFamily="18" charset="0"/>
              </a:rPr>
              <a:t>Type 11</a:t>
            </a:r>
            <a:r>
              <a:rPr lang="en-US" sz="2400" dirty="0">
                <a:latin typeface="Times New Roman" panose="02020603050405020304" pitchFamily="18" charset="0"/>
              </a:rPr>
              <a:t>: involves only the ascending aorta</a:t>
            </a:r>
            <a:br>
              <a:rPr lang="en-US" sz="2400" dirty="0">
                <a:latin typeface="Times New Roman" panose="02020603050405020304" pitchFamily="18" charset="0"/>
              </a:rPr>
            </a:br>
            <a:r>
              <a:rPr lang="en-US" sz="2400" u="sng" dirty="0">
                <a:latin typeface="Times New Roman" panose="02020603050405020304" pitchFamily="18" charset="0"/>
              </a:rPr>
              <a:t>type III</a:t>
            </a:r>
            <a:r>
              <a:rPr lang="en-US" sz="2400" dirty="0">
                <a:latin typeface="Times New Roman" panose="02020603050405020304" pitchFamily="18" charset="0"/>
              </a:rPr>
              <a:t>: Begins distal to the takeoff of the left subclavian artery and has two subtypes </a:t>
            </a:r>
            <a:br>
              <a:rPr lang="en-US" sz="2400" dirty="0">
                <a:latin typeface="Times New Roman" panose="02020603050405020304" pitchFamily="18" charset="0"/>
              </a:rPr>
            </a:br>
            <a:r>
              <a:rPr lang="en-US" sz="2400" u="sng" dirty="0">
                <a:latin typeface="Times New Roman" panose="02020603050405020304" pitchFamily="18" charset="0"/>
              </a:rPr>
              <a:t>1-Type III A</a:t>
            </a:r>
            <a:r>
              <a:rPr lang="en-US" sz="2400" dirty="0">
                <a:latin typeface="Times New Roman" panose="02020603050405020304" pitchFamily="18" charset="0"/>
              </a:rPr>
              <a:t>: limited to the thoracic aorta</a:t>
            </a:r>
            <a:br>
              <a:rPr lang="en-US" sz="2400" dirty="0">
                <a:latin typeface="Times New Roman" panose="02020603050405020304" pitchFamily="18" charset="0"/>
              </a:rPr>
            </a:br>
            <a:r>
              <a:rPr lang="en-US" sz="2400" u="sng" dirty="0">
                <a:latin typeface="Times New Roman" panose="02020603050405020304" pitchFamily="18" charset="0"/>
              </a:rPr>
              <a:t>2-Type III B </a:t>
            </a:r>
            <a:r>
              <a:rPr lang="en-US" sz="2400" dirty="0">
                <a:latin typeface="Times New Roman" panose="02020603050405020304" pitchFamily="18" charset="0"/>
              </a:rPr>
              <a:t>: extends below the diaphragm</a:t>
            </a:r>
            <a:r>
              <a:rPr lang="en-US" sz="2400" dirty="0">
                <a:solidFill>
                  <a:schemeClr val="bg2">
                    <a:lumMod val="10000"/>
                  </a:schemeClr>
                </a:solidFill>
                <a:latin typeface="Times New Roman" panose="02020603050405020304" pitchFamily="18" charset="0"/>
              </a:rPr>
              <a:t/>
            </a:r>
            <a:br>
              <a:rPr lang="en-US" sz="2400" dirty="0">
                <a:solidFill>
                  <a:schemeClr val="bg2">
                    <a:lumMod val="10000"/>
                  </a:schemeClr>
                </a:solidFill>
                <a:latin typeface="Times New Roman" panose="02020603050405020304" pitchFamily="18" charset="0"/>
              </a:rPr>
            </a:br>
            <a:endParaRPr lang="en-US" sz="2400" dirty="0" smtClean="0">
              <a:solidFill>
                <a:schemeClr val="bg2">
                  <a:lumMod val="10000"/>
                </a:schemeClr>
              </a:solidFill>
              <a:latin typeface="Times New Roman" panose="02020603050405020304" pitchFamily="18" charset="0"/>
            </a:endParaRPr>
          </a:p>
          <a:p>
            <a:r>
              <a:rPr lang="en-US" sz="2400" b="1" dirty="0" smtClean="0">
                <a:solidFill>
                  <a:schemeClr val="bg2">
                    <a:lumMod val="10000"/>
                  </a:schemeClr>
                </a:solidFill>
              </a:rPr>
              <a:t>The </a:t>
            </a:r>
            <a:r>
              <a:rPr lang="en-US" sz="2400" b="1" dirty="0">
                <a:solidFill>
                  <a:schemeClr val="bg2">
                    <a:lumMod val="10000"/>
                  </a:schemeClr>
                </a:solidFill>
              </a:rPr>
              <a:t>Stanford classification</a:t>
            </a:r>
            <a:r>
              <a:rPr lang="en-US" sz="2400" dirty="0">
                <a:solidFill>
                  <a:schemeClr val="bg2">
                    <a:lumMod val="10000"/>
                  </a:schemeClr>
                </a:solidFill>
              </a:rPr>
              <a:t> </a:t>
            </a:r>
            <a:r>
              <a:rPr lang="en-US" sz="2400" dirty="0" smtClean="0">
                <a:solidFill>
                  <a:schemeClr val="bg2">
                    <a:lumMod val="10000"/>
                  </a:schemeClr>
                </a:solidFill>
              </a:rPr>
              <a:t>has </a:t>
            </a:r>
            <a:r>
              <a:rPr lang="en-US" sz="2400" dirty="0">
                <a:solidFill>
                  <a:schemeClr val="bg2">
                    <a:lumMod val="10000"/>
                  </a:schemeClr>
                </a:solidFill>
              </a:rPr>
              <a:t>two types of dissection : </a:t>
            </a:r>
            <a:br>
              <a:rPr lang="en-US" sz="2400" dirty="0">
                <a:solidFill>
                  <a:schemeClr val="bg2">
                    <a:lumMod val="10000"/>
                  </a:schemeClr>
                </a:solidFill>
              </a:rPr>
            </a:br>
            <a:r>
              <a:rPr lang="en-US" sz="2400" u="sng" dirty="0">
                <a:solidFill>
                  <a:schemeClr val="bg2">
                    <a:lumMod val="10000"/>
                  </a:schemeClr>
                </a:solidFill>
              </a:rPr>
              <a:t>Type A</a:t>
            </a:r>
            <a:r>
              <a:rPr lang="en-US" sz="2400" dirty="0">
                <a:solidFill>
                  <a:schemeClr val="bg2">
                    <a:lumMod val="10000"/>
                  </a:schemeClr>
                </a:solidFill>
              </a:rPr>
              <a:t> : involves the ascending aorta </a:t>
            </a:r>
            <a:br>
              <a:rPr lang="en-US" sz="2400" dirty="0">
                <a:solidFill>
                  <a:schemeClr val="bg2">
                    <a:lumMod val="10000"/>
                  </a:schemeClr>
                </a:solidFill>
              </a:rPr>
            </a:br>
            <a:r>
              <a:rPr lang="en-US" sz="2400" u="sng" dirty="0">
                <a:solidFill>
                  <a:schemeClr val="bg2">
                    <a:lumMod val="10000"/>
                  </a:schemeClr>
                </a:solidFill>
              </a:rPr>
              <a:t>Type B</a:t>
            </a:r>
            <a:r>
              <a:rPr lang="en-US" sz="2400" dirty="0">
                <a:solidFill>
                  <a:schemeClr val="bg2">
                    <a:lumMod val="10000"/>
                  </a:schemeClr>
                </a:solidFill>
              </a:rPr>
              <a:t> : involves the descending aorta , distal to the left subclavian artery</a:t>
            </a:r>
          </a:p>
        </p:txBody>
      </p:sp>
    </p:spTree>
    <p:extLst>
      <p:ext uri="{BB962C8B-B14F-4D97-AF65-F5344CB8AC3E}">
        <p14:creationId xmlns:p14="http://schemas.microsoft.com/office/powerpoint/2010/main" val="428812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52960" cy="6858000"/>
          </a:xfrm>
        </p:spPr>
      </p:pic>
    </p:spTree>
    <p:extLst>
      <p:ext uri="{BB962C8B-B14F-4D97-AF65-F5344CB8AC3E}">
        <p14:creationId xmlns:p14="http://schemas.microsoft.com/office/powerpoint/2010/main" val="404189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104503"/>
            <a:ext cx="10338100" cy="1419754"/>
          </a:xfrm>
        </p:spPr>
        <p:txBody>
          <a:bodyPr/>
          <a:lstStyle/>
          <a:p>
            <a:pPr algn="l"/>
            <a:r>
              <a:rPr lang="en-US" dirty="0">
                <a:latin typeface="Algerian" panose="04020705040A02060702" pitchFamily="82" charset="0"/>
              </a:rPr>
              <a:t>Risk factors </a:t>
            </a:r>
          </a:p>
        </p:txBody>
      </p:sp>
      <p:sp>
        <p:nvSpPr>
          <p:cNvPr id="2" name="Content Placeholder 1"/>
          <p:cNvSpPr>
            <a:spLocks noGrp="1"/>
          </p:cNvSpPr>
          <p:nvPr>
            <p:ph idx="1"/>
          </p:nvPr>
        </p:nvSpPr>
        <p:spPr>
          <a:xfrm>
            <a:off x="685801" y="1293223"/>
            <a:ext cx="10394707" cy="4872445"/>
          </a:xfrm>
        </p:spPr>
        <p:txBody>
          <a:bodyPr>
            <a:normAutofit/>
          </a:bodyPr>
          <a:lstStyle/>
          <a:p>
            <a:pPr marL="0" indent="0" algn="l">
              <a:buNone/>
            </a:pPr>
            <a:r>
              <a:rPr lang="en-US" b="1" dirty="0">
                <a:solidFill>
                  <a:schemeClr val="bg2">
                    <a:lumMod val="10000"/>
                  </a:schemeClr>
                </a:solidFill>
                <a:latin typeface="Arial" panose="020B0604020202020204" pitchFamily="34" charset="0"/>
                <a:cs typeface="Arial" panose="020B0604020202020204" pitchFamily="34" charset="0"/>
              </a:rPr>
              <a:t>1- hypertension </a:t>
            </a:r>
            <a:r>
              <a:rPr lang="en-US" sz="2400" dirty="0">
                <a:solidFill>
                  <a:schemeClr val="bg2">
                    <a:lumMod val="10000"/>
                  </a:schemeClr>
                </a:solidFill>
                <a:latin typeface="Arial" panose="020B0604020202020204" pitchFamily="34" charset="0"/>
                <a:cs typeface="Arial" panose="020B0604020202020204" pitchFamily="34" charset="0"/>
              </a:rPr>
              <a:t>(present  in 70-90% of patient with acute aortic dissection)</a:t>
            </a:r>
            <a:br>
              <a:rPr lang="en-US" sz="2400" dirty="0">
                <a:solidFill>
                  <a:schemeClr val="bg2">
                    <a:lumMod val="10000"/>
                  </a:schemeClr>
                </a:solidFill>
                <a:latin typeface="Arial" panose="020B0604020202020204" pitchFamily="34" charset="0"/>
                <a:cs typeface="Arial" panose="020B0604020202020204" pitchFamily="34" charset="0"/>
              </a:rPr>
            </a:br>
            <a:r>
              <a:rPr lang="en-US" sz="2400" b="1" dirty="0">
                <a:solidFill>
                  <a:schemeClr val="bg2">
                    <a:lumMod val="10000"/>
                  </a:schemeClr>
                </a:solidFill>
                <a:latin typeface="Arial" panose="020B0604020202020204" pitchFamily="34" charset="0"/>
                <a:cs typeface="Arial" panose="020B0604020202020204" pitchFamily="34" charset="0"/>
              </a:rPr>
              <a:t>2-</a:t>
            </a:r>
            <a:r>
              <a:rPr lang="en-US" b="1" dirty="0">
                <a:solidFill>
                  <a:schemeClr val="bg2">
                    <a:lumMod val="10000"/>
                  </a:schemeClr>
                </a:solidFill>
                <a:latin typeface="Arial" panose="020B0604020202020204" pitchFamily="34" charset="0"/>
                <a:cs typeface="Arial" panose="020B0604020202020204" pitchFamily="34" charset="0"/>
              </a:rPr>
              <a:t>advanced age </a:t>
            </a:r>
            <a:r>
              <a:rPr lang="en-US" dirty="0">
                <a:solidFill>
                  <a:schemeClr val="bg2">
                    <a:lumMod val="10000"/>
                  </a:schemeClr>
                </a:solidFill>
                <a:latin typeface="Arial" panose="020B0604020202020204" pitchFamily="34" charset="0"/>
                <a:cs typeface="Arial" panose="020B0604020202020204" pitchFamily="34" charset="0"/>
              </a:rPr>
              <a:t>(mean age 63)</a:t>
            </a:r>
            <a:br>
              <a:rPr lang="en-US" dirty="0">
                <a:solidFill>
                  <a:schemeClr val="bg2">
                    <a:lumMod val="10000"/>
                  </a:schemeClr>
                </a:solidFill>
                <a:latin typeface="Arial" panose="020B0604020202020204" pitchFamily="34" charset="0"/>
                <a:cs typeface="Arial" panose="020B0604020202020204" pitchFamily="34" charset="0"/>
              </a:rPr>
            </a:br>
            <a:r>
              <a:rPr lang="en-US" b="1" dirty="0">
                <a:solidFill>
                  <a:schemeClr val="bg2">
                    <a:lumMod val="10000"/>
                  </a:schemeClr>
                </a:solidFill>
                <a:latin typeface="Arial" panose="020B0604020202020204" pitchFamily="34" charset="0"/>
                <a:cs typeface="Arial" panose="020B0604020202020204" pitchFamily="34" charset="0"/>
              </a:rPr>
              <a:t>3-male patient </a:t>
            </a:r>
            <a:r>
              <a:rPr lang="en-US" dirty="0">
                <a:solidFill>
                  <a:schemeClr val="bg2">
                    <a:lumMod val="10000"/>
                  </a:schemeClr>
                </a:solidFill>
                <a:latin typeface="Arial" panose="020B0604020202020204" pitchFamily="34" charset="0"/>
                <a:cs typeface="Arial" panose="020B0604020202020204" pitchFamily="34" charset="0"/>
              </a:rPr>
              <a:t>( represented by 65% of male patient )</a:t>
            </a:r>
            <a:br>
              <a:rPr lang="en-US" dirty="0">
                <a:solidFill>
                  <a:schemeClr val="bg2">
                    <a:lumMod val="10000"/>
                  </a:schemeClr>
                </a:solidFill>
                <a:latin typeface="Arial" panose="020B0604020202020204" pitchFamily="34" charset="0"/>
                <a:cs typeface="Arial" panose="020B0604020202020204" pitchFamily="34" charset="0"/>
              </a:rPr>
            </a:br>
            <a:r>
              <a:rPr lang="en-US" b="1" dirty="0">
                <a:solidFill>
                  <a:schemeClr val="bg2">
                    <a:lumMod val="10000"/>
                  </a:schemeClr>
                </a:solidFill>
                <a:latin typeface="Arial" panose="020B0604020202020204" pitchFamily="34" charset="0"/>
                <a:cs typeface="Arial" panose="020B0604020202020204" pitchFamily="34" charset="0"/>
              </a:rPr>
              <a:t>4-family history </a:t>
            </a:r>
            <a:r>
              <a:rPr lang="en-US" dirty="0">
                <a:solidFill>
                  <a:schemeClr val="bg2">
                    <a:lumMod val="10000"/>
                  </a:schemeClr>
                </a:solidFill>
                <a:latin typeface="Arial" panose="020B0604020202020204" pitchFamily="34" charset="0"/>
                <a:cs typeface="Arial" panose="020B0604020202020204" pitchFamily="34" charset="0"/>
              </a:rPr>
              <a:t>(present as </a:t>
            </a:r>
            <a:r>
              <a:rPr lang="en-US" dirty="0" err="1">
                <a:solidFill>
                  <a:schemeClr val="bg2">
                    <a:lumMod val="10000"/>
                  </a:schemeClr>
                </a:solidFill>
                <a:latin typeface="Arial" panose="020B0604020202020204" pitchFamily="34" charset="0"/>
                <a:cs typeface="Arial" panose="020B0604020202020204" pitchFamily="34" charset="0"/>
              </a:rPr>
              <a:t>Marfan</a:t>
            </a:r>
            <a:r>
              <a:rPr lang="en-US" dirty="0">
                <a:solidFill>
                  <a:schemeClr val="bg2">
                    <a:lumMod val="10000"/>
                  </a:schemeClr>
                </a:solidFill>
                <a:latin typeface="Arial" panose="020B0604020202020204" pitchFamily="34" charset="0"/>
                <a:cs typeface="Arial" panose="020B0604020202020204" pitchFamily="34" charset="0"/>
              </a:rPr>
              <a:t> syndrome in almost 5% of patient)</a:t>
            </a:r>
            <a:br>
              <a:rPr lang="en-US" dirty="0">
                <a:solidFill>
                  <a:schemeClr val="bg2">
                    <a:lumMod val="10000"/>
                  </a:schemeClr>
                </a:solidFill>
                <a:latin typeface="Arial" panose="020B0604020202020204" pitchFamily="34" charset="0"/>
                <a:cs typeface="Arial" panose="020B0604020202020204" pitchFamily="34" charset="0"/>
              </a:rPr>
            </a:br>
            <a:r>
              <a:rPr lang="en-US" b="1" dirty="0">
                <a:solidFill>
                  <a:schemeClr val="bg2">
                    <a:lumMod val="10000"/>
                  </a:schemeClr>
                </a:solidFill>
                <a:latin typeface="Arial" panose="020B0604020202020204" pitchFamily="34" charset="0"/>
                <a:cs typeface="Arial" panose="020B0604020202020204" pitchFamily="34" charset="0"/>
              </a:rPr>
              <a:t>5-pregnancy</a:t>
            </a:r>
            <a:r>
              <a:rPr lang="en-US" dirty="0">
                <a:solidFill>
                  <a:schemeClr val="bg2">
                    <a:lumMod val="10000"/>
                  </a:schemeClr>
                </a:solidFill>
                <a:latin typeface="Arial" panose="020B0604020202020204" pitchFamily="34" charset="0"/>
                <a:cs typeface="Arial" panose="020B0604020202020204" pitchFamily="34" charset="0"/>
              </a:rPr>
              <a:t> (50% of dissections in women under age 40yr old and most frequently occurring in the 3</a:t>
            </a:r>
            <a:r>
              <a:rPr lang="en-US" baseline="30000" dirty="0">
                <a:solidFill>
                  <a:schemeClr val="bg2">
                    <a:lumMod val="10000"/>
                  </a:schemeClr>
                </a:solidFill>
                <a:latin typeface="Arial" panose="020B0604020202020204" pitchFamily="34" charset="0"/>
                <a:cs typeface="Arial" panose="020B0604020202020204" pitchFamily="34" charset="0"/>
              </a:rPr>
              <a:t>rd</a:t>
            </a:r>
            <a:r>
              <a:rPr lang="en-US" dirty="0">
                <a:solidFill>
                  <a:schemeClr val="bg2">
                    <a:lumMod val="10000"/>
                  </a:schemeClr>
                </a:solidFill>
                <a:latin typeface="Arial" panose="020B0604020202020204" pitchFamily="34" charset="0"/>
                <a:cs typeface="Arial" panose="020B0604020202020204" pitchFamily="34" charset="0"/>
              </a:rPr>
              <a:t> trimester)</a:t>
            </a:r>
            <a:br>
              <a:rPr lang="en-US" dirty="0">
                <a:solidFill>
                  <a:schemeClr val="bg2">
                    <a:lumMod val="10000"/>
                  </a:schemeClr>
                </a:solidFill>
                <a:latin typeface="Arial" panose="020B0604020202020204" pitchFamily="34" charset="0"/>
                <a:cs typeface="Arial" panose="020B0604020202020204" pitchFamily="34" charset="0"/>
              </a:rPr>
            </a:br>
            <a:r>
              <a:rPr lang="en-US" b="1" dirty="0">
                <a:solidFill>
                  <a:schemeClr val="bg2">
                    <a:lumMod val="10000"/>
                  </a:schemeClr>
                </a:solidFill>
                <a:latin typeface="Arial" panose="020B0604020202020204" pitchFamily="34" charset="0"/>
                <a:cs typeface="Arial" panose="020B0604020202020204" pitchFamily="34" charset="0"/>
              </a:rPr>
              <a:t>6-circadian and seasonal variation </a:t>
            </a:r>
            <a:r>
              <a:rPr lang="en-US" dirty="0">
                <a:solidFill>
                  <a:schemeClr val="bg2">
                    <a:lumMod val="10000"/>
                  </a:schemeClr>
                </a:solidFill>
                <a:latin typeface="Arial" panose="020B0604020202020204" pitchFamily="34" charset="0"/>
                <a:cs typeface="Arial" panose="020B0604020202020204" pitchFamily="34" charset="0"/>
              </a:rPr>
              <a:t>(higher frequency in morning hours and in the winter months)</a:t>
            </a:r>
            <a:br>
              <a:rPr lang="en-US" dirty="0">
                <a:solidFill>
                  <a:schemeClr val="bg2">
                    <a:lumMod val="10000"/>
                  </a:schemeClr>
                </a:solidFill>
                <a:latin typeface="Arial" panose="020B0604020202020204" pitchFamily="34" charset="0"/>
                <a:cs typeface="Arial" panose="020B0604020202020204" pitchFamily="34" charset="0"/>
              </a:rPr>
            </a:br>
            <a:r>
              <a:rPr lang="en-US" b="1" dirty="0" smtClean="0">
                <a:solidFill>
                  <a:schemeClr val="bg2">
                    <a:lumMod val="10000"/>
                  </a:schemeClr>
                </a:solidFill>
                <a:latin typeface="Arial" panose="020B0604020202020204" pitchFamily="34" charset="0"/>
                <a:cs typeface="Arial" panose="020B0604020202020204" pitchFamily="34" charset="0"/>
              </a:rPr>
              <a:t>7-iatrogenic</a:t>
            </a:r>
            <a:r>
              <a:rPr lang="en-US" dirty="0" smtClean="0">
                <a:solidFill>
                  <a:schemeClr val="bg2">
                    <a:lumMod val="10000"/>
                  </a:schemeClr>
                </a:solidFill>
                <a:latin typeface="Arial" panose="020B0604020202020204" pitchFamily="34" charset="0"/>
                <a:cs typeface="Arial" panose="020B0604020202020204" pitchFamily="34" charset="0"/>
              </a:rPr>
              <a:t> </a:t>
            </a:r>
            <a:r>
              <a:rPr lang="en-US" dirty="0">
                <a:solidFill>
                  <a:schemeClr val="bg2">
                    <a:lumMod val="10000"/>
                  </a:schemeClr>
                </a:solidFill>
                <a:latin typeface="Arial" panose="020B0604020202020204" pitchFamily="34" charset="0"/>
                <a:cs typeface="Arial" panose="020B0604020202020204" pitchFamily="34" charset="0"/>
              </a:rPr>
              <a:t>(as a consequence of invasive procedures or surgery. </a:t>
            </a:r>
            <a:r>
              <a:rPr lang="en-US" dirty="0" smtClean="0">
                <a:solidFill>
                  <a:schemeClr val="bg2">
                    <a:lumMod val="10000"/>
                  </a:schemeClr>
                </a:solidFill>
                <a:latin typeface="Arial" panose="020B0604020202020204" pitchFamily="34" charset="0"/>
                <a:cs typeface="Arial" panose="020B0604020202020204" pitchFamily="34" charset="0"/>
              </a:rPr>
              <a:t>(EX</a:t>
            </a:r>
            <a:r>
              <a:rPr lang="en-US" dirty="0">
                <a:solidFill>
                  <a:schemeClr val="bg2">
                    <a:lumMod val="10000"/>
                  </a:schemeClr>
                </a:solidFill>
                <a:latin typeface="Arial" panose="020B0604020202020204" pitchFamily="34" charset="0"/>
                <a:cs typeface="Arial" panose="020B0604020202020204" pitchFamily="34" charset="0"/>
              </a:rPr>
              <a:t>: cardiopulmonary </a:t>
            </a:r>
            <a:r>
              <a:rPr lang="en-US" dirty="0" smtClean="0">
                <a:solidFill>
                  <a:schemeClr val="bg2">
                    <a:lumMod val="10000"/>
                  </a:schemeClr>
                </a:solidFill>
                <a:latin typeface="Arial" panose="020B0604020202020204" pitchFamily="34" charset="0"/>
                <a:cs typeface="Arial" panose="020B0604020202020204" pitchFamily="34" charset="0"/>
              </a:rPr>
              <a:t>bypass)</a:t>
            </a:r>
            <a:endParaRPr lang="en-US" sz="2400"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3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475" y="150223"/>
            <a:ext cx="10396882" cy="1151965"/>
          </a:xfrm>
        </p:spPr>
        <p:txBody>
          <a:bodyPr/>
          <a:lstStyle/>
          <a:p>
            <a:r>
              <a:rPr lang="en-US" dirty="0">
                <a:latin typeface="Algerian" panose="04020705040A02060702" pitchFamily="82" charset="0"/>
              </a:rPr>
              <a:t>Symptoms</a:t>
            </a:r>
            <a:r>
              <a:rPr lang="en-US" dirty="0">
                <a:solidFill>
                  <a:schemeClr val="accent1">
                    <a:lumMod val="60000"/>
                    <a:lumOff val="40000"/>
                  </a:schemeClr>
                </a:solidFill>
              </a:rPr>
              <a:t> </a:t>
            </a:r>
          </a:p>
        </p:txBody>
      </p:sp>
      <p:sp>
        <p:nvSpPr>
          <p:cNvPr id="2" name="Content Placeholder 1"/>
          <p:cNvSpPr>
            <a:spLocks noGrp="1"/>
          </p:cNvSpPr>
          <p:nvPr>
            <p:ph idx="1"/>
          </p:nvPr>
        </p:nvSpPr>
        <p:spPr>
          <a:xfrm>
            <a:off x="204650" y="1197684"/>
            <a:ext cx="10394707" cy="4928796"/>
          </a:xfrm>
        </p:spPr>
        <p:txBody>
          <a:bodyPr>
            <a:normAutofit/>
          </a:bodyPr>
          <a:lstStyle/>
          <a:p>
            <a:pPr marL="0" indent="0" algn="l">
              <a:buNone/>
            </a:pPr>
            <a:r>
              <a:rPr lang="en-US" b="1" dirty="0">
                <a:latin typeface="Arial" panose="020B0604020202020204" pitchFamily="34" charset="0"/>
                <a:cs typeface="Arial" panose="020B0604020202020204" pitchFamily="34" charset="0"/>
              </a:rPr>
              <a:t>1- pain </a:t>
            </a:r>
          </a:p>
          <a:p>
            <a:pPr marL="137160" indent="0" algn="l">
              <a:buNone/>
            </a:pPr>
            <a:r>
              <a:rPr lang="en-US" u="sng" dirty="0" smtClean="0">
                <a:latin typeface="Arial" panose="020B0604020202020204" pitchFamily="34" charset="0"/>
                <a:cs typeface="Arial" panose="020B0604020202020204" pitchFamily="34" charset="0"/>
              </a:rPr>
              <a:t>- Type </a:t>
            </a:r>
            <a:r>
              <a:rPr lang="en-US" u="sng" dirty="0">
                <a:latin typeface="Arial" panose="020B0604020202020204" pitchFamily="34" charset="0"/>
                <a:cs typeface="Arial" panose="020B0604020202020204" pitchFamily="34" charset="0"/>
              </a:rPr>
              <a:t>A dissection</a:t>
            </a:r>
            <a:r>
              <a:rPr lang="en-US" dirty="0">
                <a:latin typeface="Arial" panose="020B0604020202020204" pitchFamily="34" charset="0"/>
                <a:cs typeface="Arial" panose="020B0604020202020204" pitchFamily="34" charset="0"/>
              </a:rPr>
              <a:t>(ascending aorta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37160" indent="0" algn="l">
              <a:buNone/>
            </a:pPr>
            <a:r>
              <a:rPr lang="en-US" dirty="0" smtClean="0">
                <a:latin typeface="Arial" panose="020B0604020202020204" pitchFamily="34" charset="0"/>
                <a:cs typeface="Arial" panose="020B0604020202020204" pitchFamily="34" charset="0"/>
              </a:rPr>
              <a:t>Sudden </a:t>
            </a:r>
            <a:r>
              <a:rPr lang="en-US" dirty="0">
                <a:latin typeface="Arial" panose="020B0604020202020204" pitchFamily="34" charset="0"/>
                <a:cs typeface="Arial" panose="020B0604020202020204" pitchFamily="34" charset="0"/>
              </a:rPr>
              <a:t>onset of sever anterior chest pain with extension to the </a:t>
            </a:r>
            <a:r>
              <a:rPr lang="en-US" dirty="0" smtClean="0">
                <a:latin typeface="Arial" panose="020B0604020202020204" pitchFamily="34" charset="0"/>
                <a:cs typeface="Arial" panose="020B0604020202020204" pitchFamily="34" charset="0"/>
              </a:rPr>
              <a:t>back occurs </a:t>
            </a:r>
            <a:r>
              <a:rPr lang="en-US" dirty="0">
                <a:latin typeface="Arial" panose="020B0604020202020204" pitchFamily="34" charset="0"/>
                <a:cs typeface="Arial" panose="020B0604020202020204" pitchFamily="34" charset="0"/>
              </a:rPr>
              <a:t>that is described </a:t>
            </a:r>
            <a:r>
              <a:rPr lang="en-US" u="sng" dirty="0">
                <a:latin typeface="Arial" panose="020B0604020202020204" pitchFamily="34" charset="0"/>
                <a:cs typeface="Arial" panose="020B0604020202020204" pitchFamily="34" charset="0"/>
              </a:rPr>
              <a:t>as ripping or tearing in nature </a:t>
            </a:r>
            <a:r>
              <a:rPr lang="en-US" dirty="0">
                <a:latin typeface="Arial" panose="020B0604020202020204" pitchFamily="34" charset="0"/>
                <a:cs typeface="Arial" panose="020B0604020202020204" pitchFamily="34" charset="0"/>
              </a:rPr>
              <a:t>. </a:t>
            </a:r>
          </a:p>
          <a:p>
            <a:pPr marL="137160" indent="0" algn="l">
              <a:buNone/>
            </a:pPr>
            <a:r>
              <a:rPr lang="en-US" u="sng" dirty="0">
                <a:latin typeface="Arial" panose="020B0604020202020204" pitchFamily="34" charset="0"/>
                <a:cs typeface="Arial" panose="020B0604020202020204" pitchFamily="34" charset="0"/>
              </a:rPr>
              <a:t>-</a:t>
            </a:r>
            <a:r>
              <a:rPr lang="en-US" u="sng" dirty="0" smtClean="0">
                <a:latin typeface="Arial" panose="020B0604020202020204" pitchFamily="34" charset="0"/>
                <a:cs typeface="Arial" panose="020B0604020202020204" pitchFamily="34" charset="0"/>
              </a:rPr>
              <a:t> Type </a:t>
            </a:r>
            <a:r>
              <a:rPr lang="en-US" u="sng" dirty="0">
                <a:latin typeface="Arial" panose="020B0604020202020204" pitchFamily="34" charset="0"/>
                <a:cs typeface="Arial" panose="020B0604020202020204" pitchFamily="34" charset="0"/>
              </a:rPr>
              <a:t>B dissection</a:t>
            </a:r>
            <a:r>
              <a:rPr lang="en-US" dirty="0">
                <a:latin typeface="Arial" panose="020B0604020202020204" pitchFamily="34" charset="0"/>
                <a:cs typeface="Arial" panose="020B0604020202020204" pitchFamily="34" charset="0"/>
              </a:rPr>
              <a:t> (descending aorta ): </a:t>
            </a:r>
            <a:r>
              <a:rPr lang="ar-JO" dirty="0" smtClean="0">
                <a:latin typeface="Arial" panose="020B0604020202020204" pitchFamily="34" charset="0"/>
                <a:cs typeface="Arial" panose="020B0604020202020204" pitchFamily="34" charset="0"/>
              </a:rPr>
              <a:t>-</a:t>
            </a:r>
            <a:endParaRPr lang="ar-JO" dirty="0">
              <a:latin typeface="Arial" panose="020B0604020202020204" pitchFamily="34" charset="0"/>
              <a:cs typeface="Arial" panose="020B0604020202020204" pitchFamily="34" charset="0"/>
            </a:endParaRPr>
          </a:p>
          <a:p>
            <a:pPr marL="137160" indent="0" algn="l">
              <a:buNone/>
            </a:pPr>
            <a:r>
              <a:rPr lang="en-US" dirty="0" smtClean="0">
                <a:latin typeface="Arial" panose="020B0604020202020204" pitchFamily="34" charset="0"/>
                <a:cs typeface="Arial" panose="020B0604020202020204" pitchFamily="34" charset="0"/>
              </a:rPr>
              <a:t>Patients </a:t>
            </a:r>
            <a:r>
              <a:rPr lang="en-US" dirty="0">
                <a:latin typeface="Arial" panose="020B0604020202020204" pitchFamily="34" charset="0"/>
                <a:cs typeface="Arial" panose="020B0604020202020204" pitchFamily="34" charset="0"/>
              </a:rPr>
              <a:t>with type B dissection are more likely to be seen with back </a:t>
            </a:r>
            <a:r>
              <a:rPr lang="en-US" dirty="0" smtClean="0">
                <a:latin typeface="Arial" panose="020B0604020202020204" pitchFamily="34" charset="0"/>
                <a:cs typeface="Arial" panose="020B0604020202020204" pitchFamily="34" charset="0"/>
              </a:rPr>
              <a:t>pain alone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(interscapular region)</a:t>
            </a:r>
            <a:endParaRPr lang="en-US" dirty="0">
              <a:latin typeface="Arial" panose="020B0604020202020204" pitchFamily="34" charset="0"/>
              <a:cs typeface="Arial" panose="020B0604020202020204" pitchFamily="34" charset="0"/>
            </a:endParaRPr>
          </a:p>
          <a:p>
            <a:pPr marL="0" indent="0" algn="l">
              <a:buNone/>
            </a:pPr>
            <a:r>
              <a:rPr lang="en-US" b="1" dirty="0">
                <a:latin typeface="Arial" panose="020B0604020202020204" pitchFamily="34" charset="0"/>
                <a:cs typeface="Arial" panose="020B0604020202020204" pitchFamily="34" charset="0"/>
              </a:rPr>
              <a:t>2- syncope </a:t>
            </a:r>
          </a:p>
          <a:p>
            <a:pPr marL="0" indent="0" algn="l">
              <a:buNone/>
            </a:pPr>
            <a:r>
              <a:rPr lang="en-US" b="1" dirty="0">
                <a:latin typeface="Arial" panose="020B0604020202020204" pitchFamily="34" charset="0"/>
                <a:cs typeface="Arial" panose="020B0604020202020204" pitchFamily="34" charset="0"/>
              </a:rPr>
              <a:t>3- diaphoresis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excessive sweating)</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4- confusion or agitation</a:t>
            </a:r>
            <a:r>
              <a:rPr lang="en-US" dirty="0">
                <a:latin typeface="Arial" panose="020B0604020202020204" pitchFamily="34" charset="0"/>
                <a:cs typeface="Arial" panose="020B0604020202020204" pitchFamily="34" charset="0"/>
              </a:rPr>
              <a:t>.</a:t>
            </a:r>
          </a:p>
          <a:p>
            <a:pPr marL="0" indent="0" algn="ctr">
              <a:buNone/>
            </a:pPr>
            <a:endParaRPr lang="en-US" dirty="0"/>
          </a:p>
        </p:txBody>
      </p:sp>
    </p:spTree>
    <p:extLst>
      <p:ext uri="{BB962C8B-B14F-4D97-AF65-F5344CB8AC3E}">
        <p14:creationId xmlns:p14="http://schemas.microsoft.com/office/powerpoint/2010/main" val="42656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215537"/>
            <a:ext cx="10396882" cy="1151965"/>
          </a:xfrm>
        </p:spPr>
        <p:txBody>
          <a:bodyPr/>
          <a:lstStyle/>
          <a:p>
            <a:r>
              <a:rPr lang="en-US" dirty="0">
                <a:latin typeface="Algerian" panose="04020705040A02060702" pitchFamily="82" charset="0"/>
              </a:rPr>
              <a:t>Complication</a:t>
            </a:r>
            <a:r>
              <a:rPr lang="en-US" dirty="0">
                <a:solidFill>
                  <a:schemeClr val="accent1">
                    <a:lumMod val="60000"/>
                    <a:lumOff val="40000"/>
                  </a:schemeClr>
                </a:solidFill>
                <a:latin typeface="Algerian" panose="04020705040A02060702" pitchFamily="82" charset="0"/>
              </a:rPr>
              <a:t> </a:t>
            </a:r>
          </a:p>
        </p:txBody>
      </p:sp>
      <p:sp>
        <p:nvSpPr>
          <p:cNvPr id="2" name="Content Placeholder 1"/>
          <p:cNvSpPr>
            <a:spLocks noGrp="1"/>
          </p:cNvSpPr>
          <p:nvPr>
            <p:ph idx="1"/>
          </p:nvPr>
        </p:nvSpPr>
        <p:spPr>
          <a:xfrm>
            <a:off x="411480" y="1367501"/>
            <a:ext cx="10394707" cy="4745915"/>
          </a:xfrm>
        </p:spPr>
        <p:txBody>
          <a:bodyPr>
            <a:normAutofit fontScale="92500" lnSpcReduction="10000"/>
          </a:bodyPr>
          <a:lstStyle/>
          <a:p>
            <a:pPr marL="137160" indent="0" algn="l">
              <a:buNone/>
            </a:pPr>
            <a:r>
              <a:rPr lang="en-US" b="1" dirty="0">
                <a:latin typeface="Arial" panose="020B0604020202020204" pitchFamily="34" charset="0"/>
                <a:cs typeface="Arial" panose="020B0604020202020204" pitchFamily="34" charset="0"/>
              </a:rPr>
              <a:t>1- Myocardial ischemia or infarction </a:t>
            </a:r>
            <a:r>
              <a:rPr lang="en-US" dirty="0">
                <a:latin typeface="Arial" panose="020B0604020202020204" pitchFamily="34" charset="0"/>
                <a:cs typeface="Arial" panose="020B0604020202020204" pitchFamily="34" charset="0"/>
              </a:rPr>
              <a:t>( coronary artery occlusion</a:t>
            </a:r>
            <a:r>
              <a:rPr lang="en-US" dirty="0" smtClean="0">
                <a:latin typeface="Arial" panose="020B0604020202020204" pitchFamily="34" charset="0"/>
                <a:cs typeface="Arial" panose="020B0604020202020204" pitchFamily="34" charset="0"/>
              </a:rPr>
              <a:t>).</a:t>
            </a:r>
          </a:p>
          <a:p>
            <a:pPr marL="137160" indent="0" algn="l">
              <a:buNone/>
            </a:pPr>
            <a:endParaRPr lang="en-US" dirty="0">
              <a:latin typeface="Arial" panose="020B0604020202020204" pitchFamily="34" charset="0"/>
              <a:cs typeface="Arial" panose="020B0604020202020204" pitchFamily="34" charset="0"/>
            </a:endParaRPr>
          </a:p>
          <a:p>
            <a:pPr marL="137160" indent="0" algn="l">
              <a:buNone/>
            </a:pPr>
            <a:r>
              <a:rPr lang="en-US" b="1" dirty="0">
                <a:latin typeface="Arial" panose="020B0604020202020204" pitchFamily="34" charset="0"/>
                <a:cs typeface="Arial" panose="020B0604020202020204" pitchFamily="34" charset="0"/>
              </a:rPr>
              <a:t>2- aortic regurgitation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One </a:t>
            </a:r>
            <a:r>
              <a:rPr lang="en-US" dirty="0">
                <a:latin typeface="Arial" panose="020B0604020202020204" pitchFamily="34" charset="0"/>
                <a:cs typeface="Arial" panose="020B0604020202020204" pitchFamily="34" charset="0"/>
              </a:rPr>
              <a:t>half to two thirds of cases , which is mainly due to </a:t>
            </a:r>
            <a:r>
              <a:rPr lang="en-US" dirty="0" smtClean="0">
                <a:latin typeface="Arial" panose="020B0604020202020204" pitchFamily="34" charset="0"/>
                <a:cs typeface="Arial" panose="020B0604020202020204" pitchFamily="34" charset="0"/>
              </a:rPr>
              <a:t>dilation </a:t>
            </a:r>
            <a:r>
              <a:rPr lang="en-US" dirty="0">
                <a:latin typeface="Arial" panose="020B0604020202020204" pitchFamily="34" charset="0"/>
                <a:cs typeface="Arial" panose="020B0604020202020204" pitchFamily="34" charset="0"/>
              </a:rPr>
              <a:t>of the aortic root and thus valves leaflets pulled apart </a:t>
            </a:r>
            <a:r>
              <a:rPr lang="en-US" dirty="0" smtClean="0">
                <a:latin typeface="Arial" panose="020B0604020202020204" pitchFamily="34" charset="0"/>
                <a:cs typeface="Arial" panose="020B0604020202020204" pitchFamily="34" charset="0"/>
              </a:rPr>
              <a:t>.</a:t>
            </a:r>
          </a:p>
          <a:p>
            <a:pPr marL="137160" indent="0" algn="l">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137160" indent="0" algn="l">
              <a:buNone/>
            </a:pPr>
            <a:r>
              <a:rPr lang="en-US" b="1" dirty="0">
                <a:latin typeface="Arial" panose="020B0604020202020204" pitchFamily="34" charset="0"/>
                <a:cs typeface="Arial" panose="020B0604020202020204" pitchFamily="34" charset="0"/>
              </a:rPr>
              <a:t>3- cardiac tamponade </a:t>
            </a:r>
            <a:r>
              <a:rPr lang="en-US" dirty="0" smtClean="0">
                <a:latin typeface="Arial" panose="020B0604020202020204" pitchFamily="34" charset="0"/>
                <a:cs typeface="Arial" panose="020B0604020202020204" pitchFamily="34" charset="0"/>
              </a:rPr>
              <a:t>:blood </a:t>
            </a:r>
            <a:r>
              <a:rPr lang="en-US" dirty="0">
                <a:latin typeface="Arial" panose="020B0604020202020204" pitchFamily="34" charset="0"/>
                <a:cs typeface="Arial" panose="020B0604020202020204" pitchFamily="34" charset="0"/>
              </a:rPr>
              <a:t>could back up from aorta to heart and enter pericardium and  prevent the heart from filling properly  (very dangerous complication</a:t>
            </a:r>
            <a:r>
              <a:rPr lang="en-US" dirty="0" smtClean="0">
                <a:latin typeface="Arial" panose="020B0604020202020204" pitchFamily="34" charset="0"/>
                <a:cs typeface="Arial" panose="020B0604020202020204" pitchFamily="34" charset="0"/>
              </a:rPr>
              <a:t>).</a:t>
            </a:r>
          </a:p>
          <a:p>
            <a:pPr marL="137160" indent="0" algn="l">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4- hypertension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Occurs in greater than 50% of patients with dissection, more commonly with distal disease. </a:t>
            </a:r>
          </a:p>
        </p:txBody>
      </p:sp>
    </p:spTree>
    <p:extLst>
      <p:ext uri="{BB962C8B-B14F-4D97-AF65-F5344CB8AC3E}">
        <p14:creationId xmlns:p14="http://schemas.microsoft.com/office/powerpoint/2010/main" val="305846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287" y="189412"/>
            <a:ext cx="10396882" cy="1151965"/>
          </a:xfrm>
        </p:spPr>
        <p:txBody>
          <a:bodyPr/>
          <a:lstStyle/>
          <a:p>
            <a:pPr algn="l"/>
            <a:r>
              <a:rPr lang="en-US" dirty="0">
                <a:latin typeface="Algerian" panose="04020705040A02060702" pitchFamily="82" charset="0"/>
              </a:rPr>
              <a:t>Cont...</a:t>
            </a:r>
          </a:p>
        </p:txBody>
      </p:sp>
      <p:sp>
        <p:nvSpPr>
          <p:cNvPr id="2" name="Content Placeholder 1"/>
          <p:cNvSpPr>
            <a:spLocks noGrp="1"/>
          </p:cNvSpPr>
          <p:nvPr>
            <p:ph idx="1"/>
          </p:nvPr>
        </p:nvSpPr>
        <p:spPr>
          <a:xfrm>
            <a:off x="659674" y="1341376"/>
            <a:ext cx="10394707" cy="4850417"/>
          </a:xfrm>
        </p:spPr>
        <p:txBody>
          <a:bodyPr>
            <a:normAutofit/>
          </a:bodyPr>
          <a:lstStyle/>
          <a:p>
            <a:pPr marL="137160" indent="0" algn="l">
              <a:buNone/>
            </a:pPr>
            <a:r>
              <a:rPr lang="en-US" b="1" dirty="0" smtClean="0">
                <a:latin typeface="Arial" panose="020B0604020202020204" pitchFamily="34" charset="0"/>
                <a:cs typeface="Arial" panose="020B0604020202020204" pitchFamily="34" charset="0"/>
              </a:rPr>
              <a:t>5- </a:t>
            </a:r>
            <a:r>
              <a:rPr lang="en-US" b="1" dirty="0">
                <a:latin typeface="Arial" panose="020B0604020202020204" pitchFamily="34" charset="0"/>
                <a:cs typeface="Arial" panose="020B0604020202020204" pitchFamily="34" charset="0"/>
              </a:rPr>
              <a:t>Hypotension /shock</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May present in up to 20% of patients with dissection. </a:t>
            </a:r>
          </a:p>
          <a:p>
            <a:pPr marL="137160" indent="0" algn="l">
              <a:buNone/>
            </a:pPr>
            <a:r>
              <a:rPr lang="en-US" b="1" dirty="0">
                <a:latin typeface="Arial" panose="020B0604020202020204" pitchFamily="34" charset="0"/>
                <a:cs typeface="Arial" panose="020B0604020202020204" pitchFamily="34" charset="0"/>
              </a:rPr>
              <a:t>6- pulmonary complications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Causes include rupture of the dissection into the pleural space or      weeping of fluid from the aorta as an inflammatory response to the dissection. </a:t>
            </a:r>
          </a:p>
          <a:p>
            <a:pPr marL="137160" indent="0" algn="l">
              <a:buNone/>
            </a:pPr>
            <a:r>
              <a:rPr lang="en-US" b="1" dirty="0">
                <a:latin typeface="Arial" panose="020B0604020202020204" pitchFamily="34" charset="0"/>
                <a:cs typeface="Arial" panose="020B0604020202020204" pitchFamily="34" charset="0"/>
              </a:rPr>
              <a:t>7-Asymmetry in pulse and blood pressure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0431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287" y="228600"/>
            <a:ext cx="10396882" cy="1151965"/>
          </a:xfrm>
        </p:spPr>
        <p:txBody>
          <a:bodyPr>
            <a:normAutofit/>
          </a:bodyPr>
          <a:lstStyle/>
          <a:p>
            <a:r>
              <a:rPr lang="en-US" sz="4800" dirty="0">
                <a:latin typeface="Algerian" panose="04020705040A02060702" pitchFamily="82" charset="0"/>
              </a:rPr>
              <a:t>Laboratory abnormalities</a:t>
            </a:r>
          </a:p>
        </p:txBody>
      </p:sp>
      <p:sp>
        <p:nvSpPr>
          <p:cNvPr id="2" name="Content Placeholder 1"/>
          <p:cNvSpPr>
            <a:spLocks noGrp="1"/>
          </p:cNvSpPr>
          <p:nvPr>
            <p:ph idx="1"/>
          </p:nvPr>
        </p:nvSpPr>
        <p:spPr>
          <a:xfrm>
            <a:off x="0" y="1214846"/>
            <a:ext cx="11080507" cy="4990011"/>
          </a:xfrm>
        </p:spPr>
        <p:txBody>
          <a:bodyPr>
            <a:normAutofit/>
          </a:bodyPr>
          <a:lstStyle/>
          <a:p>
            <a:pPr marL="0" indent="0" algn="l">
              <a:buNone/>
            </a:pPr>
            <a:r>
              <a:rPr lang="en-US" dirty="0">
                <a:latin typeface="Arial" panose="020B0604020202020204" pitchFamily="34" charset="0"/>
                <a:cs typeface="Arial" panose="020B0604020202020204" pitchFamily="34" charset="0"/>
              </a:rPr>
              <a:t>1- Anemia (from blood loss into false lumen can occur</a:t>
            </a:r>
            <a:r>
              <a:rPr lang="en-US" dirty="0" smtClean="0">
                <a:latin typeface="Arial" panose="020B0604020202020204" pitchFamily="34" charset="0"/>
                <a:cs typeface="Arial" panose="020B0604020202020204" pitchFamily="34" charset="0"/>
              </a:rPr>
              <a:t>)</a:t>
            </a:r>
          </a:p>
          <a:p>
            <a:pPr marL="0" indent="0" algn="l">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2-moderate leukocytosis (10000-14000 white cells per ml is sometimes seen</a:t>
            </a:r>
            <a:r>
              <a:rPr lang="en-US" dirty="0" smtClean="0">
                <a:latin typeface="Arial" panose="020B0604020202020204" pitchFamily="34" charset="0"/>
                <a:cs typeface="Arial" panose="020B0604020202020204" pitchFamily="34" charset="0"/>
              </a:rPr>
              <a:t>)</a:t>
            </a:r>
          </a:p>
          <a:p>
            <a:pPr marL="0" indent="0" algn="l">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3-lactic acid dehydrogenase and bilirubin levels may be elevated because of hemolysis within the false </a:t>
            </a:r>
            <a:r>
              <a:rPr lang="en-US" dirty="0" smtClean="0">
                <a:latin typeface="Arial" panose="020B0604020202020204" pitchFamily="34" charset="0"/>
                <a:cs typeface="Arial" panose="020B0604020202020204" pitchFamily="34" charset="0"/>
              </a:rPr>
              <a:t>lumen</a:t>
            </a:r>
          </a:p>
          <a:p>
            <a:pPr marL="0" indent="0" algn="l">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4-disseminated intravascular coagulation has been reported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32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856783</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2012-09-20T10:48:20+00:00</AssetStart>
    <FriendlyTitle xmlns="4873beb7-5857-4685-be1f-d57550cc96cc" xsi:nil="true"/>
    <MarketSpecific xmlns="4873beb7-5857-4685-be1f-d57550cc96cc">false</MarketSpecific>
    <TPNamespace xmlns="4873beb7-5857-4685-be1f-d57550cc96cc" xsi:nil="true"/>
    <PublishStatusLookup xmlns="4873beb7-5857-4685-be1f-d57550cc96cc">
      <Value>1622871</Value>
    </PublishStatusLookup>
    <APAuthor xmlns="4873beb7-5857-4685-be1f-d57550cc96cc">
      <UserInfo>
        <DisplayName>REDMOND\v-luannv</DisplayName>
        <AccountId>92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 xsi:nil="true"/>
    <MachineTranslated xmlns="4873beb7-5857-4685-be1f-d57550cc96cc">false</MachineTranslated>
    <OutputCachingOn xmlns="4873beb7-5857-4685-be1f-d57550cc96cc">false</OutputCachingOn>
    <TemplateStatus xmlns="4873beb7-5857-4685-be1f-d57550cc96cc">Complete</TemplateStatus>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TP103460417</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0AC149-8447-4BE5-88C7-DBE24EA73E83}">
  <ds:schemaRefs>
    <ds:schemaRef ds:uri="http://schemas.microsoft.com/sharepoint/v3/contenttype/forms"/>
  </ds:schemaRefs>
</ds:datastoreItem>
</file>

<file path=customXml/itemProps2.xml><?xml version="1.0" encoding="utf-8"?>
<ds:datastoreItem xmlns:ds="http://schemas.openxmlformats.org/officeDocument/2006/customXml" ds:itemID="{D0D1C9B0-FE26-433B-8E1A-54CCDFA4EB1D}">
  <ds:schemaRefs>
    <ds:schemaRef ds:uri="http://purl.org/dc/elements/1.1/"/>
    <ds:schemaRef ds:uri="http://purl.org/dc/dcmitype/"/>
    <ds:schemaRef ds:uri="http://schemas.microsoft.com/office/2006/metadata/properties"/>
    <ds:schemaRef ds:uri="4873beb7-5857-4685-be1f-d57550cc96cc"/>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79EEAAAD-F811-4325-83A2-D14EDE05FBFF}">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699</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Arial</vt:lpstr>
      <vt:lpstr>Arial Narrow</vt:lpstr>
      <vt:lpstr>Arial Rounded MT Bold</vt:lpstr>
      <vt:lpstr>Calibri</vt:lpstr>
      <vt:lpstr>Calibri Light</vt:lpstr>
      <vt:lpstr>Times New Roman</vt:lpstr>
      <vt:lpstr>Office Theme</vt:lpstr>
      <vt:lpstr>PowerPoint Presentation</vt:lpstr>
      <vt:lpstr>Aortic dissection</vt:lpstr>
      <vt:lpstr> The DeBakey and the stanford classification</vt:lpstr>
      <vt:lpstr>PowerPoint Presentation</vt:lpstr>
      <vt:lpstr>Risk factors </vt:lpstr>
      <vt:lpstr>Symptoms </vt:lpstr>
      <vt:lpstr>Complication </vt:lpstr>
      <vt:lpstr>Cont...</vt:lpstr>
      <vt:lpstr>Laboratory abnormalities</vt:lpstr>
      <vt:lpstr>Diagnosis </vt:lpstr>
      <vt:lpstr>Radiograph imaging </vt:lpstr>
      <vt:lpstr>   CT scan </vt:lpstr>
      <vt:lpstr>PowerPoint Presentation</vt:lpstr>
      <vt:lpstr>PowerPoint Presentation</vt:lpstr>
      <vt:lpstr>Treatment </vt:lpstr>
      <vt:lpstr>PowerPoint Presentation</vt:lpstr>
      <vt:lpstr>Type A Aortic Dissection </vt:lpstr>
      <vt:lpstr>PowerPoint Presentation</vt:lpstr>
      <vt:lpstr>Type B Aortic Dissection </vt:lpstr>
      <vt:lpstr>PowerPoint Presentation</vt:lpstr>
      <vt:lpstr>Cont..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cp:revision>
  <dcterms:created xsi:type="dcterms:W3CDTF">2021-10-18T00:02:08Z</dcterms:created>
  <dcterms:modified xsi:type="dcterms:W3CDTF">2022-03-08T21:30:47Z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Order">
    <vt:r8>74064500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