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832" r:id="rId3"/>
    <p:sldMasterId id="2147483844" r:id="rId4"/>
    <p:sldMasterId id="2147483857" r:id="rId5"/>
  </p:sldMasterIdLst>
  <p:notesMasterIdLst>
    <p:notesMasterId r:id="rId36"/>
  </p:notesMasterIdLst>
  <p:sldIdLst>
    <p:sldId id="256" r:id="rId6"/>
    <p:sldId id="408" r:id="rId7"/>
    <p:sldId id="338" r:id="rId8"/>
    <p:sldId id="400" r:id="rId9"/>
    <p:sldId id="343" r:id="rId10"/>
    <p:sldId id="402" r:id="rId11"/>
    <p:sldId id="347" r:id="rId12"/>
    <p:sldId id="372" r:id="rId13"/>
    <p:sldId id="385" r:id="rId14"/>
    <p:sldId id="369" r:id="rId15"/>
    <p:sldId id="353" r:id="rId16"/>
    <p:sldId id="394" r:id="rId17"/>
    <p:sldId id="391" r:id="rId18"/>
    <p:sldId id="393" r:id="rId19"/>
    <p:sldId id="358" r:id="rId20"/>
    <p:sldId id="361" r:id="rId21"/>
    <p:sldId id="405" r:id="rId22"/>
    <p:sldId id="411" r:id="rId23"/>
    <p:sldId id="406" r:id="rId24"/>
    <p:sldId id="362" r:id="rId25"/>
    <p:sldId id="407" r:id="rId26"/>
    <p:sldId id="365" r:id="rId27"/>
    <p:sldId id="373" r:id="rId28"/>
    <p:sldId id="366" r:id="rId29"/>
    <p:sldId id="397" r:id="rId30"/>
    <p:sldId id="379" r:id="rId31"/>
    <p:sldId id="413" r:id="rId32"/>
    <p:sldId id="382" r:id="rId33"/>
    <p:sldId id="367" r:id="rId34"/>
    <p:sldId id="3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B02C0-68A2-4AF0-877D-39AA133B275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4479-1D40-4E60-AADA-C5C02D67E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BC04-5D4C-41B7-8A16-120D784D33E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8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7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D27C-7956-4CB6-969E-6ECF334DDD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44D98-F196-44AF-A137-62B9CCC2910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14F9-FB46-47F8-94FB-7277FBBD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DF0C9-63E9-4052-8773-166ADF3DE3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6622-52F2-444C-BFBF-E58CBFF8E7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4C7E9-516A-4A5B-A057-05D3738AB5C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A307-8911-40E0-9270-60F60C09E4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E665-73C6-4E2F-BE8E-26CB4C56AB4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9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AB22-0301-4DF0-8AD9-F8A2C77B27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EFA9E-4997-4D96-A831-32879AC542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0444-5F88-4799-9073-2C9F956649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D3316-6138-4ED5-A2C4-061FB40DC14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7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BEBD-EF89-4E9E-94EF-3A53E2FFC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A1C7-D8EC-4BBA-AB49-2B103E3E083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45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ECC8-DDE3-4595-8C7A-76942C841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9EB1-047F-46F5-A160-F4965617F40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93DF-B2FD-4D7A-952E-5414584CD7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55DF9-A56C-4E06-BE24-5B01EBC11DC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3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199C-97C9-4662-928F-2B1F264A9E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6F803-76B2-44CA-AA36-3E37CE9DC1F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F920-0DC9-42A4-86AA-63A66663F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D9C0-94DA-4EC4-8DEF-30030CB857F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4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7CF6-7561-4A93-BFCA-938951659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0CB5263-DF60-4A19-A1E1-DFE2056DDF1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7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426E9-369C-4396-9B52-B2C2ABF2B7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0E26651-E0D9-4462-B714-20C596D7FCD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41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05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43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1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93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8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97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55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39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74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11B5-4DDC-48F7-904C-5945FF468A5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29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3FA36-B884-46CA-B570-4E8A951B270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41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509D-DA18-4AD1-9994-E6D1181294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FA51-13D9-408C-AA28-C34CB17CB5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734A-D151-462B-891C-C3023521531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18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A312-6092-4BC7-8507-407D1517A7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EA33-2F60-48CA-98BB-FC51B94932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57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9BF0-4F74-4F54-A453-EBF92B2C860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8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A819-8C9F-48A3-8035-64BA1A4B8CB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79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9DAB-A183-4867-A0DA-FFCB6E3C1D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66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489D-CA3F-46F0-9BBD-4BC8EAED07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33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62B2-D8C1-4558-9DC3-4396728C8C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74C63-1100-488F-8F1D-FA5DF337437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5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21E9-D1C7-4495-97A8-0453A4C5E0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02B5-2D60-4693-89AC-9C142B45381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34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602F-2397-48C6-A67F-562C1A257E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2DB8-52E0-4655-A27A-83BFA1999AD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7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C0E-8B65-4FDF-9023-DB6BD666C4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16257-CA79-4B37-AA71-27B12021336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9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B06C-FC07-4EDF-BA46-4630379156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AEB4F-12D0-4652-9D77-FF625F2A73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719-EE09-4179-8F17-FA4F78A1B1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311E8-D0CA-4088-8D1F-464A4290121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9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F137-B544-4071-B184-4F588E21F2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8F9F1-308C-4B1E-875F-70D9F448BF8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4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490D9-61A8-4F67-80DB-9498A80B5B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A664B-B1E2-4912-BB04-F610E6A2B84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0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5EA1-8FF9-42BB-B759-DEEEFCD515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5328-81CC-4C6D-AC4A-632A21CFE13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6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C686-E8FE-46A3-AA9D-1207153C76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68BCC-AF13-4F1D-B991-F9BEA950077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1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CEC8-F9C3-4E75-A984-0634704660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27A4A-EBE4-492B-BA5E-3C084A545E5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9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8F2DD-06FC-4DC0-BC1E-41EF5F592D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03AB544-93DD-401B-A482-4D7C8AD4F26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56C2-D39D-4CFF-BB7E-0E87BFAB9D3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E87E-8F5F-4157-AE37-6BB68DC70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4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DE65-A68E-40B3-AC69-5E83EE05F4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799CF99-B723-45B8-BC88-9A1339638103}" type="slidenum">
              <a:rPr lang="ar-SA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9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85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F65E-CE9A-4E45-AA90-8CB8C8976C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F86F-0CB9-49C1-960F-B105B506C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9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55DB13C9-1B8C-478E-86CE-F3235A014513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7C6A8-521B-4B8F-A9AC-A375690C43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D7CE06B-5D7A-4103-ACBC-BD010F1743C3}" type="slidenum">
              <a:rPr lang="ar-SA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2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 cells activation &amp; antibody </a:t>
            </a:r>
            <a:r>
              <a:rPr lang="en-US" dirty="0" smtClean="0">
                <a:solidFill>
                  <a:prstClr val="black"/>
                </a:solidFill>
              </a:rPr>
              <a:t>production,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Dr.Eman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Albataineh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Associate Prof. Immunology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of Medicine, </a:t>
            </a: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Mu’tah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university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Immunology, 2</a:t>
            </a:r>
            <a:r>
              <a:rPr lang="en-US" sz="2800" kern="0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nd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year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2E2E2E"/>
                </a:solidFill>
                <a:latin typeface="+mj-lt"/>
              </a:rPr>
              <a:t>Activation-induced cytidine deaminase (AID) plays a key role in both </a:t>
            </a:r>
            <a:r>
              <a:rPr lang="en-US" dirty="0" smtClean="0">
                <a:solidFill>
                  <a:srgbClr val="2E2E2E"/>
                </a:solidFill>
                <a:latin typeface="+mj-lt"/>
              </a:rPr>
              <a:t>class switch </a:t>
            </a:r>
            <a:r>
              <a:rPr lang="en-US" dirty="0">
                <a:solidFill>
                  <a:srgbClr val="2E2E2E"/>
                </a:solidFill>
                <a:latin typeface="+mj-lt"/>
              </a:rPr>
              <a:t>and </a:t>
            </a:r>
            <a:r>
              <a:rPr lang="en-US" kern="1200" dirty="0">
                <a:solidFill>
                  <a:prstClr val="black"/>
                </a:solidFill>
                <a:latin typeface="+mj-lt"/>
              </a:rPr>
              <a:t>Somatic hyper mutation </a:t>
            </a:r>
            <a:endParaRPr lang="en-US" kern="1200" dirty="0" smtClean="0">
              <a:solidFill>
                <a:prstClr val="black"/>
              </a:solidFill>
              <a:latin typeface="+mj-lt"/>
            </a:endParaRPr>
          </a:p>
          <a:p>
            <a:pPr algn="l" rtl="0"/>
            <a:r>
              <a:rPr lang="en-US" dirty="0" smtClean="0">
                <a:solidFill>
                  <a:srgbClr val="2E2E2E"/>
                </a:solidFill>
                <a:latin typeface="+mj-lt"/>
              </a:rPr>
              <a:t>Deficiencies </a:t>
            </a:r>
            <a:r>
              <a:rPr lang="en-US" dirty="0">
                <a:solidFill>
                  <a:srgbClr val="2E2E2E"/>
                </a:solidFill>
                <a:latin typeface="+mj-lt"/>
              </a:rPr>
              <a:t>of AID </a:t>
            </a:r>
            <a:r>
              <a:rPr lang="en-US" dirty="0" smtClean="0">
                <a:solidFill>
                  <a:srgbClr val="2E2E2E"/>
                </a:solidFill>
                <a:latin typeface="+mj-lt"/>
              </a:rPr>
              <a:t>underlie </a:t>
            </a:r>
            <a:r>
              <a:rPr lang="en-US" dirty="0">
                <a:solidFill>
                  <a:srgbClr val="2E2E2E"/>
                </a:solidFill>
                <a:latin typeface="+mj-lt"/>
              </a:rPr>
              <a:t>some forms of the hyper-IgM syndrome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3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Isotype</a:t>
            </a:r>
            <a:r>
              <a:rPr lang="en-US" sz="3200" b="1" dirty="0" smtClean="0"/>
              <a:t> determinants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j-lt"/>
              </a:rPr>
              <a:t>Isotype switching in response to different types of microbes </a:t>
            </a:r>
            <a:r>
              <a:rPr lang="en-US" sz="2400" b="1" dirty="0" smtClean="0">
                <a:latin typeface="+mj-lt"/>
              </a:rPr>
              <a:t>needs </a:t>
            </a:r>
          </a:p>
          <a:p>
            <a:pPr lvl="1"/>
            <a:r>
              <a:rPr lang="en-US" sz="2400" b="1" dirty="0" smtClean="0">
                <a:latin typeface="+mj-lt"/>
              </a:rPr>
              <a:t>protein </a:t>
            </a:r>
            <a:r>
              <a:rPr lang="en-US" sz="2400" b="1" dirty="0">
                <a:latin typeface="+mj-lt"/>
              </a:rPr>
              <a:t>antigens </a:t>
            </a:r>
          </a:p>
          <a:p>
            <a:pPr lvl="1"/>
            <a:r>
              <a:rPr lang="en-US" sz="2400" b="1" dirty="0">
                <a:latin typeface="+mj-lt"/>
              </a:rPr>
              <a:t>T-dependent B cell activation. </a:t>
            </a:r>
          </a:p>
          <a:p>
            <a:r>
              <a:rPr lang="en-US" sz="2400" b="1" dirty="0" smtClean="0">
                <a:latin typeface="+mj-lt"/>
              </a:rPr>
              <a:t>In </a:t>
            </a:r>
            <a:r>
              <a:rPr lang="en-US" sz="2400" b="1" dirty="0">
                <a:latin typeface="+mj-lt"/>
              </a:rPr>
              <a:t>addition, B cells in different anatomic sites </a:t>
            </a:r>
            <a:r>
              <a:rPr lang="en-US" sz="2400" b="1" dirty="0" smtClean="0">
                <a:latin typeface="+mj-lt"/>
              </a:rPr>
              <a:t>switch to </a:t>
            </a:r>
            <a:r>
              <a:rPr lang="en-US" sz="2400" b="1" dirty="0">
                <a:latin typeface="+mj-lt"/>
              </a:rPr>
              <a:t>different </a:t>
            </a:r>
            <a:r>
              <a:rPr lang="en-US" sz="2400" b="1" dirty="0" err="1" smtClean="0">
                <a:latin typeface="+mj-lt"/>
              </a:rPr>
              <a:t>isotypes</a:t>
            </a:r>
            <a:r>
              <a:rPr lang="en-US" sz="2400" b="1" dirty="0" smtClean="0">
                <a:latin typeface="+mj-lt"/>
              </a:rPr>
              <a:t>. </a:t>
            </a:r>
            <a:r>
              <a:rPr lang="en-US" sz="2400" b="1" dirty="0">
                <a:latin typeface="+mj-lt"/>
              </a:rPr>
              <a:t>Specifically, B cells in mucosal </a:t>
            </a:r>
            <a:r>
              <a:rPr lang="en-US" sz="2400" b="1" dirty="0" smtClean="0">
                <a:latin typeface="+mj-lt"/>
              </a:rPr>
              <a:t>tissues and secretory glands switch </a:t>
            </a:r>
            <a:r>
              <a:rPr lang="en-US" sz="2400" b="1" dirty="0">
                <a:latin typeface="+mj-lt"/>
              </a:rPr>
              <a:t>to </a:t>
            </a:r>
            <a:r>
              <a:rPr lang="en-US" sz="2400" b="1" dirty="0" smtClean="0">
                <a:latin typeface="+mj-lt"/>
              </a:rPr>
              <a:t>IgA,</a:t>
            </a:r>
          </a:p>
          <a:p>
            <a:r>
              <a:rPr lang="en-US" sz="2400" b="1" dirty="0">
                <a:latin typeface="+mj-lt"/>
              </a:rPr>
              <a:t>a prior history of antigen exposure, </a:t>
            </a:r>
            <a:r>
              <a:rPr lang="en-US" sz="2400" b="1" dirty="0" smtClean="0">
                <a:latin typeface="+mj-lt"/>
              </a:rPr>
              <a:t>first exposure more IGM, 2</a:t>
            </a:r>
            <a:r>
              <a:rPr lang="en-US" sz="2400" b="1" baseline="30000" dirty="0" smtClean="0">
                <a:latin typeface="+mj-lt"/>
              </a:rPr>
              <a:t>nd</a:t>
            </a:r>
            <a:r>
              <a:rPr lang="en-US" sz="2400" b="1" dirty="0" smtClean="0">
                <a:latin typeface="+mj-lt"/>
              </a:rPr>
              <a:t> more IGG</a:t>
            </a:r>
          </a:p>
          <a:p>
            <a:r>
              <a:rPr lang="en-US" sz="2400" b="1" dirty="0" smtClean="0">
                <a:latin typeface="+mj-lt"/>
              </a:rPr>
              <a:t>Cytokine environment</a:t>
            </a:r>
          </a:p>
          <a:p>
            <a:r>
              <a:rPr lang="en-US" sz="2400" b="1" dirty="0" smtClean="0">
                <a:latin typeface="+mj-lt"/>
              </a:rPr>
              <a:t>Microbe type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response to </a:t>
            </a:r>
            <a:r>
              <a:rPr lang="en-US" sz="2400" dirty="0" smtClean="0"/>
              <a:t>most viruses </a:t>
            </a:r>
            <a:r>
              <a:rPr lang="en-US" sz="2400" dirty="0"/>
              <a:t>and </a:t>
            </a:r>
            <a:r>
              <a:rPr lang="en-US" sz="2400" dirty="0" smtClean="0"/>
              <a:t>bacteria </a:t>
            </a:r>
            <a:r>
              <a:rPr lang="en-US" sz="2400" dirty="0"/>
              <a:t>involves the </a:t>
            </a:r>
            <a:r>
              <a:rPr lang="en-US" sz="2400" dirty="0" smtClean="0"/>
              <a:t>production of </a:t>
            </a:r>
            <a:r>
              <a:rPr lang="en-US" sz="2400" dirty="0"/>
              <a:t>IgG </a:t>
            </a:r>
            <a:r>
              <a:rPr lang="en-US" sz="2400" dirty="0" smtClean="0"/>
              <a:t>antibodies</a:t>
            </a:r>
          </a:p>
          <a:p>
            <a:pPr lvl="1"/>
            <a:r>
              <a:rPr lang="en-US" sz="2400" dirty="0"/>
              <a:t>The humoral response to many helminthic </a:t>
            </a:r>
            <a:r>
              <a:rPr lang="en-US" sz="2400" dirty="0" smtClean="0"/>
              <a:t>parasites and allergens is </a:t>
            </a:r>
            <a:r>
              <a:rPr lang="en-US" sz="2400" dirty="0"/>
              <a:t>mainly driven by </a:t>
            </a:r>
            <a:r>
              <a:rPr lang="en-US" sz="2400" dirty="0" err="1"/>
              <a:t>IgE</a:t>
            </a:r>
            <a:r>
              <a:rPr lang="en-US" sz="2400" dirty="0"/>
              <a:t> antibodies</a:t>
            </a:r>
            <a:r>
              <a:rPr lang="en-US" sz="240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396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376988" cy="59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prstClr val="black"/>
                </a:solidFill>
                <a:ea typeface="+mn-ea"/>
                <a:cs typeface="+mn-cs"/>
              </a:rPr>
              <a:t>Somatic hyper mutation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80"/>
            <a:ext cx="8229600" cy="4525963"/>
          </a:xfrm>
        </p:spPr>
        <p:txBody>
          <a:bodyPr/>
          <a:lstStyle/>
          <a:p>
            <a:r>
              <a:rPr lang="en-US" sz="2400" dirty="0" smtClean="0"/>
              <a:t>Affinity maturation or somatic hyper mutation is the process that leads to increased affinity of produced antibodies, </a:t>
            </a:r>
          </a:p>
          <a:p>
            <a:r>
              <a:rPr lang="en-US" sz="2400" dirty="0" smtClean="0"/>
              <a:t>In proliferating B cells, Ig V genes undergo point mutations at an extremely high rate (</a:t>
            </a:r>
            <a:r>
              <a:rPr lang="en-US" sz="2400" dirty="0" err="1" smtClean="0"/>
              <a:t>hypermutation</a:t>
            </a:r>
            <a:r>
              <a:rPr lang="en-US" sz="2400" dirty="0" smtClean="0"/>
              <a:t>) to produce high affinity Antibody. For this reason, by increase duration of infection or repeated infections the produced antibody becomes more strong and specific</a:t>
            </a:r>
          </a:p>
          <a:p>
            <a:r>
              <a:rPr lang="en-US" sz="2400" dirty="0"/>
              <a:t>The antibodies produced have variable affinities (binding strength) to the antigen so that B cells producing high affinity Ab </a:t>
            </a:r>
            <a:r>
              <a:rPr lang="en-US" sz="2400" dirty="0" smtClean="0"/>
              <a:t>proliferate </a:t>
            </a:r>
            <a:r>
              <a:rPr lang="en-US" sz="2400" dirty="0"/>
              <a:t>and become (antibody secretors) plasma cells and (non antibody secretors) memory B cells. While cells producing low affinity Ab die. This is called selection.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414"/>
            <a:ext cx="6858000" cy="677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9144000" cy="51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09"/>
            <a:ext cx="8229600" cy="1143000"/>
          </a:xfrm>
        </p:spPr>
        <p:txBody>
          <a:bodyPr/>
          <a:lstStyle/>
          <a:p>
            <a:r>
              <a:rPr lang="en-US" dirty="0" smtClean="0"/>
              <a:t>Plasma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en-US" sz="2400" dirty="0" smtClean="0"/>
              <a:t>Long-lived plasma cells are generated in T-dependent B cells responses to protein antigens. Signals from the B cell antigen receptor and IL-21 cooperate in the generation of plasma cells; plasma cells are identified as antibody- secreting cells that do not express CD20, a marker of mature B cells.  </a:t>
            </a:r>
          </a:p>
          <a:p>
            <a:r>
              <a:rPr lang="en-US" sz="2400" dirty="0"/>
              <a:t>Some memory B cells will differentiate into plasma cells</a:t>
            </a:r>
          </a:p>
          <a:p>
            <a:pPr marL="0" indent="0">
              <a:buNone/>
            </a:pPr>
            <a:r>
              <a:rPr lang="en-US" sz="2400" dirty="0"/>
              <a:t>Results in rapid production of antibodies</a:t>
            </a:r>
          </a:p>
        </p:txBody>
      </p:sp>
    </p:spTree>
    <p:extLst>
      <p:ext uri="{BB962C8B-B14F-4D97-AF65-F5344CB8AC3E}">
        <p14:creationId xmlns:p14="http://schemas.microsoft.com/office/powerpoint/2010/main" val="42156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-152400"/>
            <a:ext cx="8229600" cy="1143000"/>
          </a:xfrm>
        </p:spPr>
        <p:txBody>
          <a:bodyPr/>
          <a:lstStyle/>
          <a:p>
            <a:r>
              <a:rPr lang="en-US" dirty="0"/>
              <a:t>B1 cells (CD5+ B cells)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429"/>
            <a:ext cx="8229600" cy="4525963"/>
          </a:xfrm>
        </p:spPr>
        <p:txBody>
          <a:bodyPr/>
          <a:lstStyle/>
          <a:p>
            <a:r>
              <a:rPr lang="en-US" sz="2400" dirty="0" smtClean="0"/>
              <a:t>B-1 </a:t>
            </a:r>
            <a:r>
              <a:rPr lang="en-US" sz="2400" dirty="0"/>
              <a:t>cells 5-10% of blood B cells naturally found from fetal life </a:t>
            </a:r>
            <a:endParaRPr lang="en-US" sz="2400" dirty="0" smtClean="0"/>
          </a:p>
          <a:p>
            <a:r>
              <a:rPr lang="en-US" sz="2400" dirty="0" smtClean="0"/>
              <a:t>B1 cells response to non-protein </a:t>
            </a:r>
            <a:r>
              <a:rPr lang="en-US" sz="2400" dirty="0"/>
              <a:t>antigens (T-independent </a:t>
            </a:r>
            <a:r>
              <a:rPr lang="en-US" sz="2400" dirty="0" smtClean="0"/>
              <a:t>antigens) with repeating determinants, such as polysaccharides, some lipids, and nucleic acids. </a:t>
            </a:r>
            <a:r>
              <a:rPr lang="en-US" sz="2400" dirty="0"/>
              <a:t>These </a:t>
            </a:r>
            <a:r>
              <a:rPr lang="en-US" sz="2400" dirty="0" smtClean="0"/>
              <a:t>cells are </a:t>
            </a:r>
            <a:r>
              <a:rPr lang="en-US" sz="2400" dirty="0"/>
              <a:t>self renewing, present in the peritoneum and in mucosal sites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Their responses are elicited by engagement of the B cell receptor (BCR) and Toll-like </a:t>
            </a:r>
            <a:r>
              <a:rPr lang="en-US" sz="2400" dirty="0"/>
              <a:t>receptors (TLRs) on B cells by molecules </a:t>
            </a:r>
            <a:r>
              <a:rPr lang="en-US" sz="2400" dirty="0" smtClean="0"/>
              <a:t>[</a:t>
            </a:r>
            <a:r>
              <a:rPr lang="en-US" sz="2400" dirty="0"/>
              <a:t>PAMPs]) derived from the </a:t>
            </a:r>
            <a:r>
              <a:rPr lang="en-US" sz="2400" dirty="0" smtClean="0"/>
              <a:t>microbe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 activated B cells differentiate into short-lived antibody-secreting plasma cells, do not do isotype switch or do affinity maturation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Most natural antibodies </a:t>
            </a:r>
            <a:r>
              <a:rPr lang="en-US" sz="2400" dirty="0" smtClean="0"/>
              <a:t>are produced; </a:t>
            </a:r>
            <a:r>
              <a:rPr lang="en-US" sz="2400" dirty="0"/>
              <a:t>low-affinity anti-carbohydrate antibodies</a:t>
            </a:r>
            <a:r>
              <a:rPr lang="en-US" sz="2400" dirty="0" smtClean="0"/>
              <a:t>, maybe IGM, IGG, IGA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8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T-Independent B cell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981200"/>
            <a:ext cx="5048250" cy="33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457200"/>
            <a:ext cx="4949759" cy="57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Memory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sz="2400" dirty="0" smtClean="0"/>
              <a:t>B cells activated only in a T-dependent manner and protein antigens may differentiate into memory cells. These memory B cells survive in a resting state in peripheral</a:t>
            </a:r>
            <a:r>
              <a:rPr lang="en-US" sz="2400" dirty="0"/>
              <a:t> </a:t>
            </a:r>
            <a:r>
              <a:rPr lang="en-US" sz="2400" dirty="0" smtClean="0"/>
              <a:t>lymph nodes or in bone marrow or tissues without secreting antibodies for many years, but they mount rapid responses on subsequent encounters with the antigen.</a:t>
            </a:r>
          </a:p>
          <a:p>
            <a:r>
              <a:rPr lang="en-US" sz="2400" dirty="0"/>
              <a:t>high levels of the </a:t>
            </a:r>
            <a:r>
              <a:rPr lang="en-US" sz="2400" dirty="0" smtClean="0"/>
              <a:t>anti-apoptotic protein </a:t>
            </a:r>
            <a:r>
              <a:rPr lang="en-US" sz="2400" dirty="0"/>
              <a:t>Bcl-2, which contributes to their long life </a:t>
            </a:r>
            <a:r>
              <a:rPr lang="en-US" sz="2400" dirty="0" smtClean="0"/>
              <a:t>span</a:t>
            </a:r>
          </a:p>
          <a:p>
            <a:r>
              <a:rPr lang="en-US" sz="2400" dirty="0" smtClean="0"/>
              <a:t>Contribute mainly to secondary immune response. This </a:t>
            </a:r>
            <a:r>
              <a:rPr lang="en-US" sz="2400" dirty="0"/>
              <a:t>concept has been applied to the design of </a:t>
            </a:r>
            <a:r>
              <a:rPr lang="en-US" sz="2400" dirty="0" smtClean="0"/>
              <a:t>vaccines</a:t>
            </a:r>
          </a:p>
          <a:p>
            <a:r>
              <a:rPr lang="en-US" sz="2400" dirty="0" smtClean="0"/>
              <a:t>vaccines </a:t>
            </a:r>
            <a:r>
              <a:rPr lang="en-US" sz="2400" dirty="0"/>
              <a:t>for some bacterial infections in which the target antigen is a capsular </a:t>
            </a:r>
            <a:r>
              <a:rPr lang="en-US" sz="2400" dirty="0" smtClean="0"/>
              <a:t>polysaccharide. Then the </a:t>
            </a:r>
            <a:r>
              <a:rPr lang="en-US" sz="2400" dirty="0"/>
              <a:t>polysaccharide is covalently linked to a foreign protein to form the equivalent of a conjugate, which does activate helper T cells. Such vaccines, which are called conjugate vaccines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-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Primary and secondary immune response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762000"/>
            <a:ext cx="8229600" cy="4525963"/>
          </a:xfrm>
        </p:spPr>
        <p:txBody>
          <a:bodyPr/>
          <a:lstStyle/>
          <a:p>
            <a:r>
              <a:rPr lang="en-US" sz="2400" dirty="0" smtClean="0"/>
              <a:t>Primary and secondary antibody responses to protein antigens differ qualitatively and quantitatively. </a:t>
            </a:r>
          </a:p>
          <a:p>
            <a:r>
              <a:rPr lang="en-US" sz="2400" dirty="0" smtClean="0"/>
              <a:t>Primary responses result from the activation of previously unstimulated naive B (production of IGM more) and T cells, whereas secondary responses are due to the stimulation of memory B and T cells. </a:t>
            </a:r>
          </a:p>
          <a:p>
            <a:r>
              <a:rPr lang="en-US" sz="2400" dirty="0" smtClean="0"/>
              <a:t>Therefore, the secondary response develops more rapidly than does the primary response, and larger amounts of antibodies (more IGG) are produced in the secondary response. </a:t>
            </a:r>
          </a:p>
          <a:p>
            <a:r>
              <a:rPr lang="en-US" sz="2400" dirty="0" smtClean="0"/>
              <a:t>isotype switching and affinity maturation also increase with repeated exposure to protein antigens.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43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895246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respu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2" y="381000"/>
            <a:ext cx="8320933" cy="624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influencing the Strength binding of the </a:t>
            </a:r>
            <a:r>
              <a:rPr lang="en-US" dirty="0" smtClean="0"/>
              <a:t>BCR to antigen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B cell co-receptor</a:t>
            </a:r>
            <a:r>
              <a:rPr lang="en-US" dirty="0" smtClean="0"/>
              <a:t>, CR2 (CD21) is expressed on mature B cells as a complex with two other membrane proteins, CD19 and CD81 (also  called TAPA-1). The CR2-CD19-CD81 complex is often called the B cell </a:t>
            </a:r>
            <a:r>
              <a:rPr lang="en-US" dirty="0" err="1" smtClean="0"/>
              <a:t>coreceptor</a:t>
            </a:r>
            <a:r>
              <a:rPr lang="en-US" dirty="0" smtClean="0"/>
              <a:t> complex. CD21bind complement proteins C3d on the microbe, C19 transduces the signal and CD81 stabilizes both molecules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immunoglobulin alpha and beta beside </a:t>
            </a:r>
            <a:r>
              <a:rPr lang="en-US" dirty="0" smtClean="0"/>
              <a:t>BCR are also co-receptor do signal transduction to inside B cells</a:t>
            </a:r>
            <a:endParaRPr lang="en-US" dirty="0"/>
          </a:p>
          <a:p>
            <a:endParaRPr lang="en-US" dirty="0" smtClean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463013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3600" kern="0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Costimulatory</a:t>
            </a:r>
            <a:r>
              <a:rPr lang="en-US" sz="3600" kern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kern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receptors on B cells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lvl="1" eaLnBrk="0" hangingPunct="0">
              <a:buFontTx/>
              <a:buChar char="–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B7-1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(CD80) and B7-2 (CD86), ligands on B cells and antigen presenting cells (APCs), they bind CD28 on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cells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(signal 2) in T-B cell binding lead to B cell activation</a:t>
            </a:r>
          </a:p>
          <a:p>
            <a:pPr lvl="1" eaLnBrk="0" hangingPunct="0">
              <a:buFontTx/>
              <a:buChar char="–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CD40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is a glycoprotein present on B cells and bind CD40L on T cells.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Lead to B cell activation and isotype switch, </a:t>
            </a:r>
          </a:p>
          <a:p>
            <a:pPr lvl="1" eaLnBrk="0" hangingPunct="0">
              <a:buFontTx/>
              <a:buChar char="–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MHC2 which present processed peptide to CD4 T cell for B-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</a:rPr>
              <a:t> cells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46" r="38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4727575"/>
            <a:ext cx="6056312" cy="1749425"/>
          </a:xfrm>
        </p:spPr>
        <p:txBody>
          <a:bodyPr>
            <a:noAutofit/>
          </a:bodyPr>
          <a:lstStyle/>
          <a:p>
            <a:r>
              <a:rPr lang="en-US" sz="2400" dirty="0"/>
              <a:t>B cells proliferation and differentiation by </a:t>
            </a:r>
            <a:r>
              <a:rPr lang="en-US" sz="2400" dirty="0" err="1"/>
              <a:t>Th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1.1st </a:t>
            </a:r>
            <a:r>
              <a:rPr lang="en-US" sz="2400" dirty="0" err="1"/>
              <a:t>signalling</a:t>
            </a:r>
            <a:r>
              <a:rPr lang="en-US" sz="2400" dirty="0"/>
              <a:t> through Ag-BCR</a:t>
            </a:r>
            <a:br>
              <a:rPr lang="en-US" sz="2400" dirty="0"/>
            </a:br>
            <a:r>
              <a:rPr lang="en-US" sz="2400" dirty="0"/>
              <a:t>2.2 </a:t>
            </a:r>
            <a:r>
              <a:rPr lang="en-US" sz="2400" dirty="0" err="1"/>
              <a:t>nd</a:t>
            </a:r>
            <a:r>
              <a:rPr lang="en-US" sz="2400" dirty="0"/>
              <a:t> </a:t>
            </a:r>
            <a:r>
              <a:rPr lang="en-US" sz="2400" dirty="0" err="1"/>
              <a:t>signalling</a:t>
            </a:r>
            <a:r>
              <a:rPr lang="en-US" sz="2400" dirty="0"/>
              <a:t> through CD40-CD40L and B7-CD228</a:t>
            </a:r>
            <a:br>
              <a:rPr lang="en-US" sz="2400" dirty="0"/>
            </a:br>
            <a:r>
              <a:rPr lang="en-US" sz="2400" dirty="0"/>
              <a:t>3.IL4 drives B cells to proliferate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3229212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BCR and co-stimulatory molecules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57294" cy="513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503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Inhibition of B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Secreted antibodies (IGG) inhibit continuing B cell activation by binding to inhibitory </a:t>
            </a:r>
            <a:r>
              <a:rPr lang="en-US" dirty="0"/>
              <a:t>CD32 (</a:t>
            </a:r>
            <a:r>
              <a:rPr lang="en-US" dirty="0" err="1"/>
              <a:t>FcγRIIB</a:t>
            </a:r>
            <a:r>
              <a:rPr lang="en-US" dirty="0"/>
              <a:t>) inhibitory receptor on B </a:t>
            </a:r>
            <a:r>
              <a:rPr lang="en-US" dirty="0" smtClean="0"/>
              <a:t>cells (negative feed back)</a:t>
            </a:r>
            <a:endParaRPr lang="en-US" dirty="0"/>
          </a:p>
          <a:p>
            <a:r>
              <a:rPr lang="en-US" dirty="0" smtClean="0"/>
              <a:t>IgM antibodies (which activate complement) are involved in amplification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5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 binding in B cells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B cell bind Antigens </a:t>
            </a:r>
            <a:r>
              <a:rPr lang="en-US" sz="2400" dirty="0">
                <a:solidFill>
                  <a:prstClr val="black"/>
                </a:solidFill>
              </a:rPr>
              <a:t>(always proteins) </a:t>
            </a:r>
            <a:r>
              <a:rPr lang="en-US" sz="2400" dirty="0" smtClean="0">
                <a:solidFill>
                  <a:prstClr val="black"/>
                </a:solidFill>
              </a:rPr>
              <a:t>then B cell activation is T </a:t>
            </a:r>
            <a:r>
              <a:rPr lang="en-US" sz="2400" dirty="0">
                <a:solidFill>
                  <a:prstClr val="black"/>
                </a:solidFill>
              </a:rPr>
              <a:t>cell dependent </a:t>
            </a:r>
            <a:endParaRPr lang="en-US" sz="2400" dirty="0" smtClean="0"/>
          </a:p>
          <a:p>
            <a:pPr lvl="0"/>
            <a:r>
              <a:rPr lang="en-US" sz="2400" dirty="0" smtClean="0"/>
              <a:t>First, </a:t>
            </a:r>
            <a:r>
              <a:rPr lang="en-US" sz="2400" dirty="0">
                <a:solidFill>
                  <a:prstClr val="black"/>
                </a:solidFill>
              </a:rPr>
              <a:t>the antigen that is </a:t>
            </a:r>
            <a:r>
              <a:rPr lang="en-US" sz="2400" dirty="0" smtClean="0">
                <a:solidFill>
                  <a:prstClr val="black"/>
                </a:solidFill>
              </a:rPr>
              <a:t>presented to B cells in follicle by follicular DC and bind BCR, it is </a:t>
            </a:r>
            <a:r>
              <a:rPr lang="en-US" sz="2400" dirty="0">
                <a:solidFill>
                  <a:prstClr val="black"/>
                </a:solidFill>
              </a:rPr>
              <a:t>generally in its intact, native conformation and is not processed by antigen-presenting </a:t>
            </a:r>
            <a:r>
              <a:rPr lang="en-US" sz="2400" dirty="0" smtClean="0">
                <a:solidFill>
                  <a:prstClr val="black"/>
                </a:solidFill>
              </a:rPr>
              <a:t>cells,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Second, the antigen carry C3d that bind another receptor on B cell (CR2). </a:t>
            </a:r>
          </a:p>
          <a:p>
            <a:pPr lvl="0"/>
            <a:r>
              <a:rPr lang="en-US" sz="2400" dirty="0" smtClean="0"/>
              <a:t>third, the receptor internalizes the bound antigen into endosomal</a:t>
            </a:r>
            <a:r>
              <a:rPr lang="en-US" sz="2400" dirty="0"/>
              <a:t> </a:t>
            </a:r>
            <a:r>
              <a:rPr lang="en-US" sz="2400" dirty="0" smtClean="0"/>
              <a:t>vesicles, and if the antigen is a protein, it is processed into peptides that is presented on the B cell surface for recognition by helper T cells.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0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polymorphism in the </a:t>
            </a:r>
            <a:r>
              <a:rPr lang="en-US" dirty="0" err="1" smtClean="0"/>
              <a:t>FcγRIIB</a:t>
            </a:r>
            <a:r>
              <a:rPr lang="en-US" dirty="0"/>
              <a:t> </a:t>
            </a:r>
            <a:r>
              <a:rPr lang="en-US" dirty="0" smtClean="0"/>
              <a:t>gene has been linked to susceptibility to the autoimmune disease systemic lupus </a:t>
            </a:r>
            <a:r>
              <a:rPr lang="en-US" dirty="0" err="1" smtClean="0"/>
              <a:t>erythematosus</a:t>
            </a:r>
            <a:r>
              <a:rPr lang="en-US" dirty="0" smtClean="0"/>
              <a:t> (SLE)</a:t>
            </a:r>
          </a:p>
          <a:p>
            <a:r>
              <a:rPr lang="en-US" dirty="0" smtClean="0"/>
              <a:t> B cells express another inhibitory receptor called CD22,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77015"/>
            <a:ext cx="9144000" cy="51777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 smtClean="0"/>
              <a:t>T- dependent (TD) B cell activation</a:t>
            </a:r>
            <a:br>
              <a:rPr lang="en-US" sz="3200" dirty="0" smtClean="0"/>
            </a:br>
            <a:r>
              <a:rPr lang="en-US" sz="3200" dirty="0" err="1" smtClean="0"/>
              <a:t>Humoral</a:t>
            </a:r>
            <a:r>
              <a:rPr lang="en-US" sz="3200" dirty="0" smtClean="0"/>
              <a:t> immune response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Helper </a:t>
            </a:r>
            <a:r>
              <a:rPr lang="en-US" sz="2400" dirty="0">
                <a:solidFill>
                  <a:prstClr val="black"/>
                </a:solidFill>
              </a:rPr>
              <a:t>T cell–dependent B cell responses to protein antigens require initial activation of naive T </a:t>
            </a:r>
            <a:r>
              <a:rPr lang="en-US" sz="2400" dirty="0" smtClean="0">
                <a:solidFill>
                  <a:prstClr val="black"/>
                </a:solidFill>
              </a:rPr>
              <a:t>cells by same antigen </a:t>
            </a:r>
            <a:r>
              <a:rPr lang="en-US" sz="2400" dirty="0">
                <a:solidFill>
                  <a:prstClr val="black"/>
                </a:solidFill>
              </a:rPr>
              <a:t>in the T cell </a:t>
            </a:r>
            <a:r>
              <a:rPr lang="en-US" sz="2400" dirty="0" smtClean="0">
                <a:solidFill>
                  <a:prstClr val="black"/>
                </a:solidFill>
              </a:rPr>
              <a:t>zones.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</a:rPr>
              <a:t>The activated lymphocytes migrate toward one another and interact at the edges of follicles, where the B cells present the antigen to helper T cells..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Activation </a:t>
            </a:r>
            <a:r>
              <a:rPr lang="en-US" sz="2400" dirty="0">
                <a:solidFill>
                  <a:prstClr val="black"/>
                </a:solidFill>
              </a:rPr>
              <a:t>of B cells by </a:t>
            </a:r>
            <a:r>
              <a:rPr lang="en-US" sz="2400" dirty="0" smtClean="0">
                <a:solidFill>
                  <a:prstClr val="black"/>
                </a:solidFill>
              </a:rPr>
              <a:t>antigen and </a:t>
            </a:r>
            <a:r>
              <a:rPr lang="en-US" sz="2400" dirty="0" err="1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results in increased expression of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</a:rPr>
              <a:t> class II major histocompatibility complex (MHC) molecules and B7 </a:t>
            </a:r>
            <a:r>
              <a:rPr lang="en-US" sz="2000" dirty="0" err="1">
                <a:solidFill>
                  <a:prstClr val="black"/>
                </a:solidFill>
              </a:rPr>
              <a:t>costimulators</a:t>
            </a:r>
            <a:r>
              <a:rPr lang="en-US" sz="2000" dirty="0" smtClean="0">
                <a:solidFill>
                  <a:prstClr val="black"/>
                </a:solidFill>
              </a:rPr>
              <a:t>. To bind their ligands on </a:t>
            </a:r>
            <a:r>
              <a:rPr lang="en-US" sz="2000" dirty="0" err="1" smtClean="0">
                <a:solidFill>
                  <a:prstClr val="black"/>
                </a:solidFill>
              </a:rPr>
              <a:t>Th</a:t>
            </a:r>
            <a:endParaRPr lang="en-US" sz="2000" dirty="0">
              <a:solidFill>
                <a:prstClr val="black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</a:rPr>
              <a:t> express </a:t>
            </a:r>
            <a:r>
              <a:rPr lang="en-US" sz="2000" dirty="0" smtClean="0">
                <a:solidFill>
                  <a:prstClr val="black"/>
                </a:solidFill>
              </a:rPr>
              <a:t>accessory molecules proteins as receptor for CD40 </a:t>
            </a:r>
            <a:r>
              <a:rPr lang="en-US" sz="2000" dirty="0">
                <a:solidFill>
                  <a:prstClr val="black"/>
                </a:solidFill>
              </a:rPr>
              <a:t>which engage CD40 ligand (CD40L</a:t>
            </a:r>
            <a:r>
              <a:rPr lang="en-US" sz="2000" dirty="0" smtClean="0">
                <a:solidFill>
                  <a:prstClr val="black"/>
                </a:solidFill>
              </a:rPr>
              <a:t>) </a:t>
            </a:r>
            <a:r>
              <a:rPr lang="en-US" sz="2000" dirty="0">
                <a:solidFill>
                  <a:prstClr val="black"/>
                </a:solidFill>
              </a:rPr>
              <a:t>on T cells (needed for isotype switch).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</a:rPr>
              <a:t>Increase in cytokine receptors on activated B cells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88391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-304800"/>
            <a:ext cx="8229600" cy="1143000"/>
          </a:xfrm>
        </p:spPr>
        <p:txBody>
          <a:bodyPr/>
          <a:lstStyle/>
          <a:p>
            <a:r>
              <a:rPr lang="en-US" dirty="0" smtClean="0"/>
              <a:t>In germinal center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685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--Activated </a:t>
            </a:r>
            <a:r>
              <a:rPr lang="en-US" sz="2400" dirty="0">
                <a:solidFill>
                  <a:prstClr val="black"/>
                </a:solidFill>
              </a:rPr>
              <a:t>B cells by T cells </a:t>
            </a:r>
            <a:r>
              <a:rPr lang="en-US" sz="2400" dirty="0" smtClean="0">
                <a:solidFill>
                  <a:prstClr val="black"/>
                </a:solidFill>
              </a:rPr>
              <a:t> form germinal centers, 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-</a:t>
            </a:r>
            <a:r>
              <a:rPr lang="en-US" sz="2400" dirty="0" smtClean="0">
                <a:solidFill>
                  <a:prstClr val="black"/>
                </a:solidFill>
              </a:rPr>
              <a:t> The </a:t>
            </a:r>
            <a:r>
              <a:rPr lang="en-US" sz="2400" dirty="0">
                <a:solidFill>
                  <a:prstClr val="black"/>
                </a:solidFill>
              </a:rPr>
              <a:t>proliferation </a:t>
            </a:r>
            <a:r>
              <a:rPr lang="en-US" sz="2400" dirty="0" smtClean="0">
                <a:solidFill>
                  <a:prstClr val="black"/>
                </a:solidFill>
              </a:rPr>
              <a:t>of each </a:t>
            </a:r>
            <a:r>
              <a:rPr lang="en-US" sz="2400" dirty="0">
                <a:solidFill>
                  <a:prstClr val="black"/>
                </a:solidFill>
              </a:rPr>
              <a:t>B cell in response to one antigen result in </a:t>
            </a:r>
            <a:r>
              <a:rPr lang="en-US" sz="2400" dirty="0" smtClean="0">
                <a:solidFill>
                  <a:prstClr val="black"/>
                </a:solidFill>
              </a:rPr>
              <a:t>one clone </a:t>
            </a:r>
            <a:r>
              <a:rPr lang="en-US" sz="2400" dirty="0">
                <a:solidFill>
                  <a:prstClr val="black"/>
                </a:solidFill>
              </a:rPr>
              <a:t>of cells with receptors of identical </a:t>
            </a:r>
            <a:r>
              <a:rPr lang="en-US" sz="2400" dirty="0" smtClean="0">
                <a:solidFill>
                  <a:prstClr val="black"/>
                </a:solidFill>
              </a:rPr>
              <a:t>specificities.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-During </a:t>
            </a:r>
            <a:r>
              <a:rPr lang="en-US" sz="2400" dirty="0">
                <a:solidFill>
                  <a:prstClr val="black"/>
                </a:solidFill>
              </a:rPr>
              <a:t>B cell proliferation, mutations (somatic hyper mutation) generate many clones of B cells bearing surface BCRs with different affinities towards the same </a:t>
            </a:r>
            <a:r>
              <a:rPr lang="en-US" sz="2400" dirty="0" smtClean="0">
                <a:solidFill>
                  <a:prstClr val="black"/>
                </a:solidFill>
              </a:rPr>
              <a:t>antigen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-In </a:t>
            </a:r>
            <a:r>
              <a:rPr lang="en-US" sz="2400" dirty="0">
                <a:solidFill>
                  <a:prstClr val="black"/>
                </a:solidFill>
              </a:rPr>
              <a:t>the lymph node germinal centers, high affinity B cells are selected and differentiated into plasma </a:t>
            </a:r>
            <a:r>
              <a:rPr lang="en-US" sz="2400" dirty="0" smtClean="0">
                <a:solidFill>
                  <a:prstClr val="black"/>
                </a:solidFill>
              </a:rPr>
              <a:t>cells (Follicular </a:t>
            </a:r>
            <a:r>
              <a:rPr lang="en-US" sz="2400" smtClean="0">
                <a:solidFill>
                  <a:prstClr val="black"/>
                </a:solidFill>
              </a:rPr>
              <a:t>dendritic cells)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-Class switch occurs as well in proliferating cells giving other types of antibodies but in primary response they are still less than IgM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</a:rPr>
              <a:t>Memory cells are formed mainly from IGG class switched B cells</a:t>
            </a:r>
          </a:p>
        </p:txBody>
      </p:sp>
    </p:spTree>
    <p:extLst>
      <p:ext uri="{BB962C8B-B14F-4D97-AF65-F5344CB8AC3E}">
        <p14:creationId xmlns:p14="http://schemas.microsoft.com/office/powerpoint/2010/main" val="24675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5298"/>
            <a:ext cx="8229600" cy="1143000"/>
          </a:xfrm>
        </p:spPr>
        <p:txBody>
          <a:bodyPr/>
          <a:lstStyle/>
          <a:p>
            <a:r>
              <a:rPr lang="en-US" dirty="0" smtClean="0"/>
              <a:t>Isotype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692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-Occurs in proliferating </a:t>
            </a:r>
            <a:r>
              <a:rPr lang="en-US" sz="2800" dirty="0">
                <a:solidFill>
                  <a:prstClr val="black"/>
                </a:solidFill>
              </a:rPr>
              <a:t>B cells on germinal </a:t>
            </a:r>
            <a:r>
              <a:rPr lang="en-US" sz="2800" dirty="0" smtClean="0">
                <a:solidFill>
                  <a:prstClr val="black"/>
                </a:solidFill>
              </a:rPr>
              <a:t>center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-Switch </a:t>
            </a:r>
            <a:r>
              <a:rPr lang="en-US" sz="2800" dirty="0">
                <a:solidFill>
                  <a:prstClr val="black"/>
                </a:solidFill>
              </a:rPr>
              <a:t>happen to other antibody isotypes, by combining other constant as </a:t>
            </a:r>
            <a:r>
              <a:rPr lang="en-US" sz="2800" dirty="0" err="1">
                <a:solidFill>
                  <a:prstClr val="black"/>
                </a:solidFill>
              </a:rPr>
              <a:t>Cγ</a:t>
            </a:r>
            <a:r>
              <a:rPr lang="en-US" sz="2800" dirty="0">
                <a:solidFill>
                  <a:prstClr val="black"/>
                </a:solidFill>
              </a:rPr>
              <a:t> for IGG, Cα for IGA and </a:t>
            </a:r>
            <a:r>
              <a:rPr lang="en-US" sz="2800" dirty="0" err="1">
                <a:solidFill>
                  <a:prstClr val="black"/>
                </a:solidFill>
              </a:rPr>
              <a:t>Cε</a:t>
            </a:r>
            <a:r>
              <a:rPr lang="en-US" sz="2800" dirty="0">
                <a:solidFill>
                  <a:prstClr val="black"/>
                </a:solidFill>
              </a:rPr>
              <a:t> for </a:t>
            </a:r>
            <a:r>
              <a:rPr lang="en-US" sz="2800" dirty="0" smtClean="0">
                <a:solidFill>
                  <a:prstClr val="black"/>
                </a:solidFill>
              </a:rPr>
              <a:t>IGE to the variable part of heavy chain.</a:t>
            </a:r>
            <a:r>
              <a:rPr lang="en-US" sz="2800" dirty="0"/>
              <a:t> but the specificity of the antibodies (which is determined by the variable regions) remains </a:t>
            </a:r>
            <a:r>
              <a:rPr lang="en-US" sz="2800" dirty="0" smtClean="0"/>
              <a:t>unaltered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-IgG </a:t>
            </a:r>
            <a:r>
              <a:rPr lang="en-US" sz="2800" dirty="0">
                <a:solidFill>
                  <a:prstClr val="black"/>
                </a:solidFill>
              </a:rPr>
              <a:t>is antibody of </a:t>
            </a:r>
            <a:r>
              <a:rPr lang="en-US" sz="2800" dirty="0" smtClean="0">
                <a:solidFill>
                  <a:prstClr val="black"/>
                </a:solidFill>
              </a:rPr>
              <a:t>memory. IgG </a:t>
            </a:r>
            <a:r>
              <a:rPr lang="en-US" sz="2800" dirty="0">
                <a:solidFill>
                  <a:prstClr val="black"/>
                </a:solidFill>
              </a:rPr>
              <a:t>antibody can circulate in body for years allowing protection against specific </a:t>
            </a:r>
            <a:r>
              <a:rPr lang="en-US" sz="2800" dirty="0" smtClean="0">
                <a:solidFill>
                  <a:prstClr val="black"/>
                </a:solidFill>
              </a:rPr>
              <a:t>antigens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r>
              <a:rPr lang="en-US" sz="2800" dirty="0"/>
              <a:t>The molecular mechanism of isotype switching is a process called DNA </a:t>
            </a:r>
            <a:r>
              <a:rPr lang="en-US" sz="2800" dirty="0" smtClean="0"/>
              <a:t>recombination </a:t>
            </a:r>
          </a:p>
          <a:p>
            <a:r>
              <a:rPr lang="en-US" sz="2800" dirty="0" smtClean="0"/>
              <a:t>The key enzyme required for isotype switching (and affinity maturation) is activation induced</a:t>
            </a:r>
            <a:r>
              <a:rPr lang="en-US" sz="2800" dirty="0">
                <a:solidFill>
                  <a:srgbClr val="2E2E2E"/>
                </a:solidFill>
              </a:rPr>
              <a:t> cytidine</a:t>
            </a:r>
            <a:r>
              <a:rPr lang="en-US" sz="2800" dirty="0" smtClean="0"/>
              <a:t> deaminase (AID)</a:t>
            </a:r>
          </a:p>
          <a:p>
            <a:r>
              <a:rPr lang="en-US" sz="2800" dirty="0" smtClean="0"/>
              <a:t>CD40 expression on B cells and its binding to CD40L on </a:t>
            </a:r>
            <a:r>
              <a:rPr lang="en-US" sz="2800" dirty="0" err="1" smtClean="0"/>
              <a:t>Th</a:t>
            </a:r>
            <a:r>
              <a:rPr lang="en-US" sz="2800" dirty="0" smtClean="0"/>
              <a:t> work to </a:t>
            </a:r>
            <a:r>
              <a:rPr lang="en-US" sz="2800" dirty="0"/>
              <a:t>induce isotype switching.</a:t>
            </a:r>
          </a:p>
          <a:p>
            <a:r>
              <a:rPr lang="en-US" sz="2800" dirty="0"/>
              <a:t>Mutations in the CD40L gene result in a disease called the X-linked hyper-IgM syndrome, which is characterized by defects in antibody production,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381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9234</TotalTime>
  <Words>1451</Words>
  <Application>Microsoft Office PowerPoint</Application>
  <PresentationFormat>On-screen Show (4:3)</PresentationFormat>
  <Paragraphs>85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2_Office Theme</vt:lpstr>
      <vt:lpstr>1_Office Theme</vt:lpstr>
      <vt:lpstr>Default Design</vt:lpstr>
      <vt:lpstr>13_Office Theme</vt:lpstr>
      <vt:lpstr>B cells activation &amp; antibody production, </vt:lpstr>
      <vt:lpstr>PowerPoint Presentation</vt:lpstr>
      <vt:lpstr>Antigen binding in B cells</vt:lpstr>
      <vt:lpstr>PowerPoint Presentation</vt:lpstr>
      <vt:lpstr>T- dependent (TD) B cell activation Humoral immune response</vt:lpstr>
      <vt:lpstr>PowerPoint Presentation</vt:lpstr>
      <vt:lpstr>In germinal center</vt:lpstr>
      <vt:lpstr>Isotype switch</vt:lpstr>
      <vt:lpstr>PowerPoint Presentation</vt:lpstr>
      <vt:lpstr>PowerPoint Presentation</vt:lpstr>
      <vt:lpstr>Isotype determinants</vt:lpstr>
      <vt:lpstr>PowerPoint Presentation</vt:lpstr>
      <vt:lpstr>Somatic hyper mutation</vt:lpstr>
      <vt:lpstr>PowerPoint Presentation</vt:lpstr>
      <vt:lpstr>PowerPoint Presentation</vt:lpstr>
      <vt:lpstr>Plasma cells</vt:lpstr>
      <vt:lpstr>B1 cells (CD5+ B cells)</vt:lpstr>
      <vt:lpstr>T-Independent B cell</vt:lpstr>
      <vt:lpstr>PowerPoint Presentation</vt:lpstr>
      <vt:lpstr>Memory cells</vt:lpstr>
      <vt:lpstr>Primary and secondary immune response </vt:lpstr>
      <vt:lpstr>PowerPoint Presentation</vt:lpstr>
      <vt:lpstr>PowerPoint Presentation</vt:lpstr>
      <vt:lpstr>PowerPoint Presentation</vt:lpstr>
      <vt:lpstr>Factors influencing the Strength binding of the BCR to antigen</vt:lpstr>
      <vt:lpstr>Costimulatory receptors on B cells</vt:lpstr>
      <vt:lpstr>PowerPoint Presentation</vt:lpstr>
      <vt:lpstr>BCR and co-stimulatory molecules</vt:lpstr>
      <vt:lpstr>Inhibition of B cells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user</cp:lastModifiedBy>
  <cp:revision>84</cp:revision>
  <dcterms:created xsi:type="dcterms:W3CDTF">2017-07-06T08:16:09Z</dcterms:created>
  <dcterms:modified xsi:type="dcterms:W3CDTF">2023-10-22T14:44:24Z</dcterms:modified>
</cp:coreProperties>
</file>