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6" r:id="rId7"/>
    <p:sldId id="261" r:id="rId8"/>
    <p:sldId id="262" r:id="rId9"/>
    <p:sldId id="263" r:id="rId10"/>
    <p:sldId id="274" r:id="rId11"/>
    <p:sldId id="264" r:id="rId12"/>
    <p:sldId id="277" r:id="rId13"/>
    <p:sldId id="265" r:id="rId14"/>
    <p:sldId id="278" r:id="rId15"/>
    <p:sldId id="266" r:id="rId16"/>
    <p:sldId id="279" r:id="rId17"/>
    <p:sldId id="267" r:id="rId18"/>
    <p:sldId id="268" r:id="rId19"/>
    <p:sldId id="269" r:id="rId20"/>
    <p:sldId id="270" r:id="rId21"/>
    <p:sldId id="271" r:id="rId22"/>
    <p:sldId id="272" r:id="rId23"/>
    <p:sldId id="273" r:id="rId24"/>
    <p:sldId id="275"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486" y="3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87AF080A-A1A4-49E5-8060-52C60E0B905A}" type="datetimeFigureOut">
              <a:rPr lang="en-US" smtClean="0"/>
              <a:pPr/>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00552-8262-410B-9D22-96737259E3C7}"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F080A-A1A4-49E5-8060-52C60E0B905A}" type="datetimeFigureOut">
              <a:rPr lang="en-US" smtClean="0"/>
              <a:pPr/>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F080A-A1A4-49E5-8060-52C60E0B905A}" type="datetimeFigureOut">
              <a:rPr lang="en-US" smtClean="0"/>
              <a:pPr/>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7AF080A-A1A4-49E5-8060-52C60E0B905A}" type="datetimeFigureOut">
              <a:rPr lang="en-US" smtClean="0"/>
              <a:pPr/>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00552-8262-410B-9D22-96737259E3C7}"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AF080A-A1A4-49E5-8060-52C60E0B905A}" type="datetimeFigureOut">
              <a:rPr lang="en-US" smtClean="0"/>
              <a:pPr/>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7AF080A-A1A4-49E5-8060-52C60E0B905A}" type="datetimeFigureOut">
              <a:rPr lang="en-US" smtClean="0"/>
              <a:pPr/>
              <a:t>3/19/2018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7AF080A-A1A4-49E5-8060-52C60E0B905A}" type="datetimeFigureOut">
              <a:rPr lang="en-US" smtClean="0"/>
              <a:pPr/>
              <a:t>3/19/2018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AF080A-A1A4-49E5-8060-52C60E0B905A}" type="datetimeFigureOut">
              <a:rPr lang="en-US" smtClean="0"/>
              <a:pPr/>
              <a:t>3/19/2018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F080A-A1A4-49E5-8060-52C60E0B905A}" type="datetimeFigureOut">
              <a:rPr lang="en-US" smtClean="0"/>
              <a:pPr/>
              <a:t>3/19/2018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F080A-A1A4-49E5-8060-52C60E0B905A}" type="datetimeFigureOut">
              <a:rPr lang="en-US" smtClean="0"/>
              <a:pPr/>
              <a:t>3/19/2018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F080A-A1A4-49E5-8060-52C60E0B905A}" type="datetimeFigureOut">
              <a:rPr lang="en-US" smtClean="0"/>
              <a:pPr/>
              <a:t>3/19/2018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00552-8262-410B-9D22-96737259E3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7AF080A-A1A4-49E5-8060-52C60E0B905A}" type="datetimeFigureOut">
              <a:rPr lang="en-US" smtClean="0"/>
              <a:pPr/>
              <a:t>3/19/2018</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F700552-8262-410B-9D22-96737259E3C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defRPr/>
            </a:pPr>
            <a:r>
              <a:rPr lang="en-US" altLang="en-US" sz="4800" dirty="0"/>
              <a:t>Dr. Mohammed </a:t>
            </a:r>
            <a:r>
              <a:rPr lang="en-US" altLang="en-US" sz="4800" dirty="0" err="1"/>
              <a:t>Khader</a:t>
            </a:r>
            <a:endParaRPr lang="en-US" altLang="en-US" sz="4800" dirty="0"/>
          </a:p>
          <a:p>
            <a:pPr>
              <a:defRPr/>
            </a:pPr>
            <a:r>
              <a:rPr lang="en-US" altLang="en-US" dirty="0"/>
              <a:t>Consultant obstetrician and gynecologist  </a:t>
            </a:r>
          </a:p>
          <a:p>
            <a:pPr>
              <a:defRPr/>
            </a:pPr>
            <a:r>
              <a:rPr lang="en-US" altLang="en-US" dirty="0"/>
              <a:t>oncologic gynecologist </a:t>
            </a:r>
          </a:p>
          <a:p>
            <a:endParaRPr lang="en-US" dirty="0"/>
          </a:p>
        </p:txBody>
      </p:sp>
      <p:sp>
        <p:nvSpPr>
          <p:cNvPr id="2" name="Title 1"/>
          <p:cNvSpPr>
            <a:spLocks noGrp="1"/>
          </p:cNvSpPr>
          <p:nvPr>
            <p:ph type="ctrTitle"/>
          </p:nvPr>
        </p:nvSpPr>
        <p:spPr/>
        <p:txBody>
          <a:bodyPr/>
          <a:lstStyle/>
          <a:p>
            <a:r>
              <a:rPr lang="en-US" sz="4400" b="1" dirty="0" smtClean="0"/>
              <a:t>Bleeding disorders in pregnancy</a:t>
            </a:r>
            <a:endParaRPr lang="en-US" sz="4400" b="1" dirty="0"/>
          </a:p>
        </p:txBody>
      </p:sp>
      <p:sp>
        <p:nvSpPr>
          <p:cNvPr id="5" name="مربع نص 4"/>
          <p:cNvSpPr txBox="1"/>
          <p:nvPr/>
        </p:nvSpPr>
        <p:spPr>
          <a:xfrm rot="16200000">
            <a:off x="-607367" y="3198168"/>
            <a:ext cx="1676400" cy="461665"/>
          </a:xfrm>
          <a:prstGeom prst="rect">
            <a:avLst/>
          </a:prstGeom>
          <a:noFill/>
        </p:spPr>
        <p:txBody>
          <a:bodyPr wrap="square" rtlCol="1">
            <a:spAutoFit/>
          </a:bodyPr>
          <a:lstStyle/>
          <a:p>
            <a:pPr algn="ctr" rtl="0"/>
            <a:r>
              <a:rPr lang="en-US" sz="2400" b="1" dirty="0" smtClean="0">
                <a:solidFill>
                  <a:schemeClr val="tx1">
                    <a:lumMod val="75000"/>
                    <a:lumOff val="25000"/>
                  </a:schemeClr>
                </a:solidFill>
                <a:effectLst>
                  <a:outerShdw blurRad="38100" dist="38100" dir="2700000" algn="tl">
                    <a:srgbClr val="000000">
                      <a:alpha val="43137"/>
                    </a:srgbClr>
                  </a:outerShdw>
                </a:effectLst>
                <a:latin typeface="Candara" pitchFamily="34" charset="0"/>
              </a:rPr>
              <a:t>|</a:t>
            </a:r>
            <a:r>
              <a:rPr lang="en-US" sz="2000" dirty="0" smtClean="0">
                <a:latin typeface="Candara" pitchFamily="34" charset="0"/>
              </a:rPr>
              <a:t>PRICE</a:t>
            </a:r>
            <a:r>
              <a:rPr lang="en-US" sz="2000" smtClean="0">
                <a:latin typeface="Candara" pitchFamily="34" charset="0"/>
              </a:rPr>
              <a:t>: 0.15 </a:t>
            </a:r>
            <a:r>
              <a:rPr lang="en-US" sz="2400" b="1" dirty="0" smtClean="0">
                <a:solidFill>
                  <a:schemeClr val="tx1">
                    <a:lumMod val="75000"/>
                    <a:lumOff val="25000"/>
                  </a:schemeClr>
                </a:solidFill>
                <a:effectLst>
                  <a:outerShdw blurRad="38100" dist="38100" dir="2700000" algn="tl">
                    <a:srgbClr val="000000">
                      <a:alpha val="43137"/>
                    </a:srgbClr>
                  </a:outerShdw>
                </a:effectLst>
                <a:latin typeface="Candara" pitchFamily="34" charset="0"/>
              </a:rPr>
              <a:t>|</a:t>
            </a:r>
            <a:endParaRPr lang="ar-JO" sz="2400" b="1" dirty="0">
              <a:solidFill>
                <a:schemeClr val="tx1">
                  <a:lumMod val="75000"/>
                  <a:lumOff val="25000"/>
                </a:schemeClr>
              </a:solidFill>
              <a:effectLst>
                <a:outerShdw blurRad="38100" dist="38100" dir="2700000" algn="tl">
                  <a:srgbClr val="000000">
                    <a:alpha val="43137"/>
                  </a:srgbClr>
                </a:outerShdw>
              </a:effectLst>
              <a:latin typeface="Candara" pitchFamily="34" charset="0"/>
            </a:endParaRPr>
          </a:p>
        </p:txBody>
      </p:sp>
      <p:pic>
        <p:nvPicPr>
          <p:cNvPr id="6" name="Picture 6" descr="C:\Users\TOSHIBA\Desktop\@ccs.medbank.png"/>
          <p:cNvPicPr>
            <a:picLocks noChangeAspect="1" noChangeArrowheads="1"/>
          </p:cNvPicPr>
          <p:nvPr/>
        </p:nvPicPr>
        <p:blipFill>
          <a:blip r:embed="rId2" cstate="print"/>
          <a:srcRect/>
          <a:stretch>
            <a:fillRect/>
          </a:stretch>
        </p:blipFill>
        <p:spPr bwMode="auto">
          <a:xfrm>
            <a:off x="228600" y="304800"/>
            <a:ext cx="2052000" cy="1167685"/>
          </a:xfrm>
          <a:prstGeom prst="rect">
            <a:avLst/>
          </a:prstGeom>
          <a:noFill/>
        </p:spPr>
      </p:pic>
    </p:spTree>
    <p:extLst>
      <p:ext uri="{BB962C8B-B14F-4D97-AF65-F5344CB8AC3E}">
        <p14:creationId xmlns="" xmlns:p14="http://schemas.microsoft.com/office/powerpoint/2010/main" val="3100232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09600" y="381000"/>
            <a:ext cx="7924800" cy="56388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err="1" smtClean="0">
                <a:ln>
                  <a:noFill/>
                </a:ln>
                <a:solidFill>
                  <a:srgbClr val="FF0000"/>
                </a:solidFill>
                <a:effectLst/>
                <a:uLnTx/>
                <a:uFillTx/>
                <a:latin typeface="+mn-lt"/>
                <a:ea typeface="+mn-ea"/>
                <a:cs typeface="+mn-cs"/>
              </a:rPr>
              <a:t>Rituximab</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is increasingly being used to treat ITP in non-pregnant patients. However, there is insufficient experience to know the safety of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rituximab</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administered during pregnancy.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rgbClr val="FF0000"/>
                </a:solidFill>
                <a:effectLst/>
                <a:uLnTx/>
                <a:uFillTx/>
                <a:latin typeface="+mn-lt"/>
                <a:ea typeface="+mn-ea"/>
                <a:cs typeface="+mn-cs"/>
              </a:rPr>
              <a:t>Intravenous immune globulin (IGIV, IVIG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is an alternative </a:t>
            </a:r>
            <a:r>
              <a:rPr kumimoji="0" lang="en-US" sz="2400" b="1" i="0" u="sng" strike="noStrike" kern="1200" cap="none" spc="30" normalizeH="0" baseline="0" noProof="0" dirty="0" smtClean="0">
                <a:ln>
                  <a:noFill/>
                </a:ln>
                <a:solidFill>
                  <a:srgbClr val="FF0000"/>
                </a:solidFill>
                <a:effectLst/>
                <a:uLnTx/>
                <a:uFillTx/>
                <a:latin typeface="+mn-lt"/>
                <a:ea typeface="+mn-ea"/>
                <a:cs typeface="+mn-cs"/>
              </a:rPr>
              <a:t>temporary</a:t>
            </a:r>
            <a:r>
              <a:rPr kumimoji="0" lang="en-US" sz="2400" b="1"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therapy that may help to delay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splenectomy</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although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splenectomy</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remains the most effective treatment for severe, symptomatic ITP.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thrombopoietin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-receptor agonists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romiplostim</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and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eltrombopag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stimulate platelet production by binding to the platelet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thrombopoietin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receptor and have been approved for treatment of chronic ITP in adults. These agents should be avoided during pregnancy because there is no information on their reproductive effects</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609600"/>
            <a:ext cx="8686800" cy="4572000"/>
          </a:xfrm>
        </p:spPr>
        <p:txBody>
          <a:bodyPr>
            <a:normAutofit/>
          </a:bodyPr>
          <a:lstStyle/>
          <a:p>
            <a:pPr>
              <a:spcBef>
                <a:spcPts val="600"/>
              </a:spcBef>
            </a:pPr>
            <a:r>
              <a:rPr lang="en-US" sz="2400" dirty="0"/>
              <a:t>The greatest concern for ITP during pregnancy comes as term approaches and the risks of thrombocytopenia in the newborn infant must be considered. Although published data vary widely on the risk of thrombocytopenia in infants born to mothers with </a:t>
            </a:r>
            <a:r>
              <a:rPr lang="en-US" sz="2400" dirty="0" smtClean="0"/>
              <a:t>ITP</a:t>
            </a:r>
          </a:p>
          <a:p>
            <a:pPr>
              <a:spcBef>
                <a:spcPts val="600"/>
              </a:spcBef>
            </a:pPr>
            <a:r>
              <a:rPr lang="en-US" sz="2400" dirty="0"/>
              <a:t>It is important to emphasize that platelet counts of infants born to mothers with ITP may decrease sharply during the several days </a:t>
            </a:r>
            <a:r>
              <a:rPr lang="en-US" sz="2400" b="1" dirty="0"/>
              <a:t>after </a:t>
            </a:r>
            <a:r>
              <a:rPr lang="en-US" sz="2400" dirty="0" smtClean="0"/>
              <a:t>birth</a:t>
            </a:r>
            <a:r>
              <a:rPr lang="en-US" sz="2400" dirty="0" smtClean="0">
                <a:solidFill>
                  <a:srgbClr val="FF0000"/>
                </a:solidFill>
              </a:rPr>
              <a:t>. </a:t>
            </a:r>
            <a:r>
              <a:rPr lang="en-US" sz="2400" dirty="0">
                <a:solidFill>
                  <a:srgbClr val="FF0000"/>
                </a:solidFill>
              </a:rPr>
              <a:t>This occurs because infants have minimal splenic function at the time of birth, as evidenced by the presence of Howell-Jolly </a:t>
            </a:r>
            <a:r>
              <a:rPr lang="en-US" sz="2400" dirty="0" smtClean="0">
                <a:solidFill>
                  <a:srgbClr val="FF0000"/>
                </a:solidFill>
              </a:rPr>
              <a:t>bodies </a:t>
            </a:r>
            <a:r>
              <a:rPr lang="en-US" sz="2400" dirty="0">
                <a:solidFill>
                  <a:srgbClr val="FF0000"/>
                </a:solidFill>
              </a:rPr>
              <a:t>and pitted red </a:t>
            </a:r>
            <a:r>
              <a:rPr lang="en-US" sz="2400" dirty="0" smtClean="0">
                <a:solidFill>
                  <a:srgbClr val="FF0000"/>
                </a:solidFill>
              </a:rPr>
              <a:t>cells</a:t>
            </a:r>
            <a:r>
              <a:rPr lang="en-US" sz="2400" dirty="0" smtClean="0"/>
              <a:t>. </a:t>
            </a:r>
            <a:r>
              <a:rPr lang="en-US" sz="2400" dirty="0"/>
              <a:t>As splenic function improves within the first few days after birth, destruction of antibody-sensitized platelet in the infant's spleen can increase </a:t>
            </a:r>
            <a:r>
              <a:rPr lang="en-US" sz="2400" dirty="0" smtClean="0"/>
              <a:t>sharply</a:t>
            </a:r>
            <a:endParaRPr lang="en-US" sz="2400" dirty="0"/>
          </a:p>
        </p:txBody>
      </p:sp>
    </p:spTree>
    <p:extLst>
      <p:ext uri="{BB962C8B-B14F-4D97-AF65-F5344CB8AC3E}">
        <p14:creationId xmlns="" xmlns:p14="http://schemas.microsoft.com/office/powerpoint/2010/main" val="2183854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28600" y="762000"/>
            <a:ext cx="8686800" cy="36576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Glucocorticoids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given for several weeks before delivery or IGIV closer to term does not seem to affect the fetal platelet count; thus, treatment should be given only as indicated for management of the </a:t>
            </a:r>
            <a:r>
              <a:rPr kumimoji="0" lang="en-US" sz="2400" b="1" i="0" u="none" strike="noStrike" kern="1200" cap="none" spc="30" normalizeH="0" baseline="0" noProof="0" dirty="0" smtClean="0">
                <a:ln>
                  <a:noFill/>
                </a:ln>
                <a:solidFill>
                  <a:schemeClr val="tx1"/>
                </a:solidFill>
                <a:effectLst/>
                <a:uLnTx/>
                <a:uFillTx/>
                <a:latin typeface="+mn-lt"/>
                <a:ea typeface="+mn-ea"/>
                <a:cs typeface="+mn-cs"/>
              </a:rPr>
              <a:t>mother’s </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thrombocytopenia</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Current recommendations are to manage the delivery in a conventional manner, without fetal platelet count determinations (by either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cordocentesis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or scalp sampling), and a cesarean delivery reserved only for standard obstetrical indications</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endParaRPr kumimoji="0" lang="en-US" sz="17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685800"/>
            <a:ext cx="8686800" cy="5638800"/>
          </a:xfrm>
        </p:spPr>
        <p:txBody>
          <a:bodyPr>
            <a:noAutofit/>
          </a:bodyPr>
          <a:lstStyle/>
          <a:p>
            <a:r>
              <a:rPr lang="en-US" sz="2400" dirty="0"/>
              <a:t>The feared complication of neonatal intracerebral hemorrhage at birth is very rare (&lt;1 percent), However, greater severity of maternal ITP appears to correlate with the risk for thrombocytopenia in the infant in the following situations: </a:t>
            </a:r>
          </a:p>
          <a:p>
            <a:pPr lvl="1">
              <a:buFont typeface="+mj-lt"/>
              <a:buAutoNum type="arabicPeriod"/>
            </a:pPr>
            <a:r>
              <a:rPr lang="en-US" sz="2400" dirty="0"/>
              <a:t>The mother has had a splenectomy  and/or has ITP refractory to splenectomy  </a:t>
            </a:r>
          </a:p>
          <a:p>
            <a:pPr lvl="1">
              <a:buFont typeface="+mj-lt"/>
              <a:buAutoNum type="arabicPeriod"/>
            </a:pPr>
            <a:r>
              <a:rPr lang="en-US" sz="2400" dirty="0"/>
              <a:t>The mother's platelet count has been &lt;50,000/</a:t>
            </a:r>
            <a:r>
              <a:rPr lang="en-US" sz="2400" dirty="0" err="1"/>
              <a:t>microL</a:t>
            </a:r>
            <a:r>
              <a:rPr lang="en-US" sz="2400" dirty="0"/>
              <a:t> at some time during the pregnancy  and/or had a platelet count &lt;100,000/</a:t>
            </a:r>
            <a:r>
              <a:rPr lang="en-US" sz="2400" dirty="0" err="1"/>
              <a:t>microL</a:t>
            </a:r>
            <a:r>
              <a:rPr lang="en-US" sz="2400" dirty="0"/>
              <a:t> at the time of delivery . </a:t>
            </a:r>
          </a:p>
          <a:p>
            <a:pPr lvl="1">
              <a:buFont typeface="+mj-lt"/>
              <a:buAutoNum type="arabicPeriod"/>
            </a:pPr>
            <a:r>
              <a:rPr lang="en-US" sz="2400" dirty="0"/>
              <a:t>An older sibling has had neonatal thrombocytopenia </a:t>
            </a:r>
          </a:p>
        </p:txBody>
      </p:sp>
    </p:spTree>
    <p:extLst>
      <p:ext uri="{BB962C8B-B14F-4D97-AF65-F5344CB8AC3E}">
        <p14:creationId xmlns="" xmlns:p14="http://schemas.microsoft.com/office/powerpoint/2010/main" val="3625741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686800" cy="3581400"/>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rgbClr val="FF0000"/>
                </a:solidFill>
                <a:effectLst/>
                <a:uLnTx/>
                <a:uFillTx/>
                <a:latin typeface="+mn-lt"/>
                <a:ea typeface="+mn-ea"/>
                <a:cs typeface="+mn-cs"/>
              </a:rPr>
              <a:t>A platelet count &gt;50,000/</a:t>
            </a:r>
            <a:r>
              <a:rPr kumimoji="0" lang="en-US" sz="2400" b="0" i="0" u="none" strike="noStrike" kern="1200" cap="none" spc="30" normalizeH="0" baseline="0" noProof="0" dirty="0" err="1" smtClean="0">
                <a:ln>
                  <a:noFill/>
                </a:ln>
                <a:solidFill>
                  <a:srgbClr val="FF0000"/>
                </a:solidFill>
                <a:effectLst/>
                <a:uLnTx/>
                <a:uFillTx/>
                <a:latin typeface="+mn-lt"/>
                <a:ea typeface="+mn-ea"/>
                <a:cs typeface="+mn-cs"/>
              </a:rPr>
              <a:t>microL</a:t>
            </a:r>
            <a:r>
              <a:rPr kumimoji="0" lang="en-US" sz="2400" b="0" i="0" u="none" strike="noStrike" kern="1200" cap="none" spc="30" normalizeH="0" baseline="0" noProof="0" dirty="0" smtClean="0">
                <a:ln>
                  <a:noFill/>
                </a:ln>
                <a:solidFill>
                  <a:srgbClr val="FF0000"/>
                </a:solidFill>
                <a:effectLst/>
                <a:uLnTx/>
                <a:uFillTx/>
                <a:latin typeface="+mn-lt"/>
                <a:ea typeface="+mn-ea"/>
                <a:cs typeface="+mn-cs"/>
              </a:rPr>
              <a:t> is considered safe for delivery (vaginal or cesarean)</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Antiplatelet</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drugs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aspirin,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nonsteroidal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antiinflammatory</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drugs) should be avoided postpartum in women with thrombocytopenia</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Although the precise platelet count needed to safely perform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neuraxial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analgesia is unknown, a platelet count variously given as &gt;50,000, &gt;69,000, or &gt;80,000/</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microliter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is considered safe for epidural/spinal anesthesia/analgesia if coagulation is otherwise normal</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924800" cy="579438"/>
          </a:xfrm>
        </p:spPr>
        <p:txBody>
          <a:bodyPr/>
          <a:lstStyle/>
          <a:p>
            <a:r>
              <a:rPr lang="en-US" b="1" dirty="0">
                <a:solidFill>
                  <a:srgbClr val="FFC000"/>
                </a:solidFill>
              </a:rPr>
              <a:t>TTP-HUS ASSOCIATED WITH PREGNANCY </a:t>
            </a:r>
          </a:p>
        </p:txBody>
      </p:sp>
      <p:sp>
        <p:nvSpPr>
          <p:cNvPr id="3" name="Content Placeholder 2"/>
          <p:cNvSpPr>
            <a:spLocks noGrp="1"/>
          </p:cNvSpPr>
          <p:nvPr>
            <p:ph sz="quarter" idx="13"/>
          </p:nvPr>
        </p:nvSpPr>
        <p:spPr>
          <a:xfrm>
            <a:off x="228600" y="1371600"/>
            <a:ext cx="8686800" cy="4495800"/>
          </a:xfrm>
        </p:spPr>
        <p:txBody>
          <a:bodyPr>
            <a:noAutofit/>
          </a:bodyPr>
          <a:lstStyle/>
          <a:p>
            <a:r>
              <a:rPr lang="en-US" sz="2400" dirty="0"/>
              <a:t>In many case series of TTP-HUS, 10 to 25 percent of patients were pregnant or in the postpartum period </a:t>
            </a:r>
            <a:r>
              <a:rPr lang="en-US" sz="2400" dirty="0" smtClean="0"/>
              <a:t>. </a:t>
            </a:r>
          </a:p>
          <a:p>
            <a:r>
              <a:rPr lang="en-US" sz="2400" dirty="0" smtClean="0"/>
              <a:t>However</a:t>
            </a:r>
            <a:r>
              <a:rPr lang="en-US" sz="2400" dirty="0"/>
              <a:t>, the incidence of TTP-HUS among all pregnancies is only 1 in </a:t>
            </a:r>
            <a:r>
              <a:rPr lang="en-US" sz="2400" dirty="0" smtClean="0"/>
              <a:t>25,000. </a:t>
            </a:r>
          </a:p>
          <a:p>
            <a:r>
              <a:rPr lang="en-US" sz="2400" dirty="0" smtClean="0"/>
              <a:t>TTP-HUS </a:t>
            </a:r>
            <a:r>
              <a:rPr lang="en-US" sz="2400" dirty="0"/>
              <a:t>with acute renal failure, which more frequently occurs postpartum, may be associated with abnormalities of complement </a:t>
            </a:r>
            <a:r>
              <a:rPr lang="en-US" sz="2400" dirty="0" smtClean="0"/>
              <a:t>regulation.</a:t>
            </a:r>
          </a:p>
          <a:p>
            <a:r>
              <a:rPr lang="en-US" sz="2400" dirty="0" smtClean="0"/>
              <a:t> </a:t>
            </a:r>
            <a:r>
              <a:rPr lang="en-US" sz="2400" dirty="0"/>
              <a:t>In addition to de novo disease, TTP-HUS that initially occurred in </a:t>
            </a:r>
            <a:r>
              <a:rPr lang="en-US" sz="2400" dirty="0" err="1"/>
              <a:t>nonpregnant</a:t>
            </a:r>
            <a:r>
              <a:rPr lang="en-US" sz="2400" dirty="0"/>
              <a:t> women may relapse during a subsequent pregnancy and recurrent TTP-HUS has developed during successive pregnancies </a:t>
            </a:r>
            <a:r>
              <a:rPr lang="en-US" sz="2400" dirty="0" smtClean="0"/>
              <a:t>.</a:t>
            </a:r>
          </a:p>
        </p:txBody>
      </p:sp>
    </p:spTree>
    <p:extLst>
      <p:ext uri="{BB962C8B-B14F-4D97-AF65-F5344CB8AC3E}">
        <p14:creationId xmlns="" xmlns:p14="http://schemas.microsoft.com/office/powerpoint/2010/main" val="3858330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28600" y="838200"/>
            <a:ext cx="8686800" cy="4419600"/>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There are no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pathognomonic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findings; the diagnosis is based upon the clinician's judgment after considering the history, physical examination, and laboratory findings</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 time of onset of TTP-HUS in pregnancy is variable. In one report of 13 pregnancies complicated by TTP-HUS, three developed before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midpregnancy</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eight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peripartum</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 time of possible confusion with preeclampsia), and two several weeks postpartum. In a larger series of 166 pregnancies complicated by TTP-HUS, the median onset was at 23 to 24 weeks, with 12, 55, and 33 percent having onset during the first, second, or third trimesters,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respectivel</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609600"/>
          </a:xfrm>
        </p:spPr>
        <p:txBody>
          <a:bodyPr/>
          <a:lstStyle/>
          <a:p>
            <a:r>
              <a:rPr lang="en-US" b="1" dirty="0" smtClean="0">
                <a:solidFill>
                  <a:srgbClr val="FFC000"/>
                </a:solidFill>
              </a:rPr>
              <a:t>Management</a:t>
            </a:r>
            <a:endParaRPr lang="en-US" b="1" dirty="0">
              <a:solidFill>
                <a:srgbClr val="FFC000"/>
              </a:solidFill>
            </a:endParaRPr>
          </a:p>
        </p:txBody>
      </p:sp>
      <p:sp>
        <p:nvSpPr>
          <p:cNvPr id="3" name="Content Placeholder 2"/>
          <p:cNvSpPr>
            <a:spLocks noGrp="1"/>
          </p:cNvSpPr>
          <p:nvPr>
            <p:ph sz="quarter" idx="13"/>
          </p:nvPr>
        </p:nvSpPr>
        <p:spPr>
          <a:xfrm>
            <a:off x="609600" y="762000"/>
            <a:ext cx="7924800" cy="5562600"/>
          </a:xfrm>
        </p:spPr>
        <p:txBody>
          <a:bodyPr>
            <a:normAutofit lnSpcReduction="10000"/>
          </a:bodyPr>
          <a:lstStyle/>
          <a:p>
            <a:r>
              <a:rPr lang="en-US" sz="2200" dirty="0"/>
              <a:t>The primary therapy for TTP-HUS related to pregnancy is </a:t>
            </a:r>
            <a:r>
              <a:rPr lang="en-US" sz="2200" u="sng" dirty="0">
                <a:solidFill>
                  <a:srgbClr val="FF0000"/>
                </a:solidFill>
              </a:rPr>
              <a:t>plasma exchange </a:t>
            </a:r>
            <a:r>
              <a:rPr lang="en-US" sz="2200" dirty="0"/>
              <a:t>as it is in </a:t>
            </a:r>
            <a:r>
              <a:rPr lang="en-US" sz="2200" dirty="0" err="1"/>
              <a:t>nonpregnant</a:t>
            </a:r>
            <a:r>
              <a:rPr lang="en-US" sz="2200" dirty="0"/>
              <a:t> </a:t>
            </a:r>
            <a:r>
              <a:rPr lang="en-US" sz="2200" dirty="0" smtClean="0"/>
              <a:t>patients. </a:t>
            </a:r>
            <a:r>
              <a:rPr lang="en-US" sz="2200" dirty="0"/>
              <a:t>One report, for example, treated 11 women with TTP-HUS with plasma infusion with or without plasma </a:t>
            </a:r>
            <a:r>
              <a:rPr lang="en-US" sz="2200" dirty="0" smtClean="0"/>
              <a:t>exchange. </a:t>
            </a:r>
            <a:r>
              <a:rPr lang="en-US" sz="2200" dirty="0"/>
              <a:t>Two women died, four had chronic renal insufficiency (one with a residual neurologic deficit), and five recovered without significant residua. Renal failure requires supportive care with dialysis and transfusion, as </a:t>
            </a:r>
            <a:r>
              <a:rPr lang="en-US" sz="2200" dirty="0" smtClean="0"/>
              <a:t>needed. </a:t>
            </a:r>
            <a:endParaRPr lang="en-US" sz="2200" dirty="0"/>
          </a:p>
          <a:p>
            <a:r>
              <a:rPr lang="en-US" sz="2200" dirty="0">
                <a:solidFill>
                  <a:srgbClr val="FF0000"/>
                </a:solidFill>
              </a:rPr>
              <a:t>If the disease is severe and the fetus is viable, delivery should be induced since this will resolve preeclampsia which may be confused with TTP-HUS</a:t>
            </a:r>
            <a:r>
              <a:rPr lang="en-US" sz="2200" dirty="0"/>
              <a:t>. Although delivery does not generally cause resolution of </a:t>
            </a:r>
            <a:r>
              <a:rPr lang="en-US" sz="2200" dirty="0" smtClean="0"/>
              <a:t>TTP-HUS, </a:t>
            </a:r>
            <a:r>
              <a:rPr lang="en-US" sz="2200" dirty="0"/>
              <a:t>there is anecdotal evidence that it may do so in selected </a:t>
            </a:r>
            <a:r>
              <a:rPr lang="en-US" sz="2200" dirty="0" smtClean="0"/>
              <a:t>patients. </a:t>
            </a:r>
            <a:r>
              <a:rPr lang="en-US" sz="2200" dirty="0"/>
              <a:t>However, termination of the pregnancy is usually not </a:t>
            </a:r>
            <a:r>
              <a:rPr lang="en-US" sz="2200" dirty="0" smtClean="0"/>
              <a:t>required. </a:t>
            </a:r>
            <a:endParaRPr lang="en-US" sz="2200" dirty="0"/>
          </a:p>
          <a:p>
            <a:r>
              <a:rPr lang="en-US" sz="2200" dirty="0"/>
              <a:t>There has been no report of transmission of TTP to the </a:t>
            </a:r>
            <a:r>
              <a:rPr lang="en-US" sz="2200" dirty="0" smtClean="0"/>
              <a:t>infant. </a:t>
            </a:r>
            <a:r>
              <a:rPr lang="en-US" sz="2200" dirty="0"/>
              <a:t>However, </a:t>
            </a:r>
            <a:r>
              <a:rPr lang="en-US" sz="2200" dirty="0">
                <a:solidFill>
                  <a:srgbClr val="FF0000"/>
                </a:solidFill>
              </a:rPr>
              <a:t>intrauterine fetal death may occur due to placental infarction caused by thrombosis of the </a:t>
            </a:r>
            <a:r>
              <a:rPr lang="en-US" sz="2200" dirty="0" err="1">
                <a:solidFill>
                  <a:srgbClr val="FF0000"/>
                </a:solidFill>
              </a:rPr>
              <a:t>decidual</a:t>
            </a:r>
            <a:r>
              <a:rPr lang="en-US" sz="2200" dirty="0">
                <a:solidFill>
                  <a:srgbClr val="FF0000"/>
                </a:solidFill>
              </a:rPr>
              <a:t> arterioles</a:t>
            </a:r>
          </a:p>
          <a:p>
            <a:endParaRPr lang="en-US" dirty="0"/>
          </a:p>
        </p:txBody>
      </p:sp>
    </p:spTree>
    <p:extLst>
      <p:ext uri="{BB962C8B-B14F-4D97-AF65-F5344CB8AC3E}">
        <p14:creationId xmlns="" xmlns:p14="http://schemas.microsoft.com/office/powerpoint/2010/main" val="4225569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disseminated intravascular coagulation</a:t>
            </a:r>
          </a:p>
        </p:txBody>
      </p:sp>
      <p:sp>
        <p:nvSpPr>
          <p:cNvPr id="3" name="Content Placeholder 2"/>
          <p:cNvSpPr>
            <a:spLocks noGrp="1"/>
          </p:cNvSpPr>
          <p:nvPr>
            <p:ph sz="quarter" idx="13"/>
          </p:nvPr>
        </p:nvSpPr>
        <p:spPr>
          <a:xfrm>
            <a:off x="609600" y="1600200"/>
            <a:ext cx="7924800" cy="4800600"/>
          </a:xfrm>
        </p:spPr>
        <p:txBody>
          <a:bodyPr>
            <a:normAutofit/>
          </a:bodyPr>
          <a:lstStyle/>
          <a:p>
            <a:r>
              <a:rPr lang="en-US" sz="2400" dirty="0"/>
              <a:t>Disseminated intravascular coagulation (DIC, also called consumption coagulopathy and </a:t>
            </a:r>
            <a:r>
              <a:rPr lang="en-US" sz="2400" dirty="0" err="1"/>
              <a:t>defibrination</a:t>
            </a:r>
            <a:r>
              <a:rPr lang="en-US" sz="2400" dirty="0"/>
              <a:t> syndrome) is a systemic process producing both thrombosis and hemorrhage. It is initiated by a number of defined disorders and consists of the following components: </a:t>
            </a:r>
          </a:p>
          <a:p>
            <a:pPr lvl="1">
              <a:buFont typeface="+mj-lt"/>
              <a:buAutoNum type="arabicPeriod"/>
            </a:pPr>
            <a:r>
              <a:rPr lang="en-US" sz="2200" dirty="0"/>
              <a:t>Exposure of blood to </a:t>
            </a:r>
            <a:r>
              <a:rPr lang="en-US" sz="2200" dirty="0" err="1"/>
              <a:t>procoagulants</a:t>
            </a:r>
            <a:r>
              <a:rPr lang="en-US" sz="2200" dirty="0"/>
              <a:t> </a:t>
            </a:r>
          </a:p>
          <a:p>
            <a:pPr lvl="1">
              <a:buFont typeface="+mj-lt"/>
              <a:buAutoNum type="arabicPeriod"/>
            </a:pPr>
            <a:r>
              <a:rPr lang="en-US" sz="2200" dirty="0"/>
              <a:t>Formation </a:t>
            </a:r>
            <a:r>
              <a:rPr lang="en-US" sz="2200" dirty="0">
                <a:solidFill>
                  <a:srgbClr val="FF0000"/>
                </a:solidFill>
              </a:rPr>
              <a:t>of fibrin </a:t>
            </a:r>
            <a:r>
              <a:rPr lang="en-US" sz="2200" dirty="0"/>
              <a:t>in the circulation </a:t>
            </a:r>
          </a:p>
          <a:p>
            <a:pPr lvl="1">
              <a:buFont typeface="+mj-lt"/>
              <a:buAutoNum type="arabicPeriod"/>
            </a:pPr>
            <a:r>
              <a:rPr lang="en-US" sz="2200" dirty="0"/>
              <a:t>Fibrinolysis </a:t>
            </a:r>
          </a:p>
          <a:p>
            <a:pPr lvl="1">
              <a:buFont typeface="+mj-lt"/>
              <a:buAutoNum type="arabicPeriod"/>
            </a:pPr>
            <a:r>
              <a:rPr lang="en-US" sz="2200" dirty="0"/>
              <a:t>Depletion of clotting factors </a:t>
            </a:r>
          </a:p>
          <a:p>
            <a:pPr lvl="1">
              <a:buFont typeface="+mj-lt"/>
              <a:buAutoNum type="arabicPeriod"/>
            </a:pPr>
            <a:r>
              <a:rPr lang="en-US" sz="2200" dirty="0"/>
              <a:t>End-organ damage </a:t>
            </a:r>
          </a:p>
          <a:p>
            <a:endParaRPr lang="en-US" dirty="0"/>
          </a:p>
        </p:txBody>
      </p:sp>
    </p:spTree>
    <p:extLst>
      <p:ext uri="{BB962C8B-B14F-4D97-AF65-F5344CB8AC3E}">
        <p14:creationId xmlns="" xmlns:p14="http://schemas.microsoft.com/office/powerpoint/2010/main" val="1870407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304800" y="228600"/>
            <a:ext cx="8382000" cy="6358500"/>
          </a:xfrm>
        </p:spPr>
      </p:pic>
    </p:spTree>
    <p:extLst>
      <p:ext uri="{BB962C8B-B14F-4D97-AF65-F5344CB8AC3E}">
        <p14:creationId xmlns="" xmlns:p14="http://schemas.microsoft.com/office/powerpoint/2010/main" val="369357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731838"/>
          </a:xfrm>
        </p:spPr>
        <p:txBody>
          <a:bodyPr/>
          <a:lstStyle/>
          <a:p>
            <a:r>
              <a:rPr lang="en-US" b="1" dirty="0">
                <a:solidFill>
                  <a:srgbClr val="FFC000"/>
                </a:solidFill>
              </a:rPr>
              <a:t>Thrombocytopenia in pregnancy</a:t>
            </a:r>
          </a:p>
        </p:txBody>
      </p:sp>
      <p:sp>
        <p:nvSpPr>
          <p:cNvPr id="3" name="Content Placeholder 2"/>
          <p:cNvSpPr>
            <a:spLocks noGrp="1"/>
          </p:cNvSpPr>
          <p:nvPr>
            <p:ph sz="quarter" idx="13"/>
          </p:nvPr>
        </p:nvSpPr>
        <p:spPr>
          <a:xfrm>
            <a:off x="609600" y="762000"/>
            <a:ext cx="7924800" cy="5791200"/>
          </a:xfrm>
        </p:spPr>
        <p:txBody>
          <a:bodyPr/>
          <a:lstStyle/>
          <a:p>
            <a:r>
              <a:rPr lang="en-US" sz="2400" dirty="0"/>
              <a:t>NORMAL PREGNANCY  — Platelet counts are within the normal range of </a:t>
            </a:r>
            <a:r>
              <a:rPr lang="en-US" sz="2400" dirty="0">
                <a:solidFill>
                  <a:srgbClr val="FF0000"/>
                </a:solidFill>
              </a:rPr>
              <a:t>150,000 to 450,000/</a:t>
            </a:r>
            <a:r>
              <a:rPr lang="en-US" sz="2400" dirty="0" err="1">
                <a:solidFill>
                  <a:srgbClr val="FF0000"/>
                </a:solidFill>
              </a:rPr>
              <a:t>microL</a:t>
            </a:r>
            <a:r>
              <a:rPr lang="en-US" sz="2400" dirty="0"/>
              <a:t> in the vast majority of women during normal pregnancies, however they may be slightly lower, on average, than in healthy, </a:t>
            </a:r>
            <a:r>
              <a:rPr lang="en-US" sz="2400" dirty="0" err="1"/>
              <a:t>nonpregnant</a:t>
            </a:r>
            <a:r>
              <a:rPr lang="en-US" sz="2400" dirty="0"/>
              <a:t> </a:t>
            </a:r>
            <a:r>
              <a:rPr lang="en-US" sz="2400" dirty="0" smtClean="0"/>
              <a:t>women. </a:t>
            </a:r>
            <a:endParaRPr lang="en-US" sz="2400" dirty="0"/>
          </a:p>
          <a:p>
            <a:r>
              <a:rPr lang="en-US" sz="2400" dirty="0"/>
              <a:t>Most reports of serial platelet counts during normal pregnancies have noted no change in the platelet count as pregnancy progresses </a:t>
            </a:r>
            <a:r>
              <a:rPr lang="en-US" sz="2400" dirty="0" smtClean="0"/>
              <a:t>. </a:t>
            </a:r>
            <a:endParaRPr lang="en-US" sz="2400" dirty="0"/>
          </a:p>
          <a:p>
            <a:r>
              <a:rPr lang="en-US" sz="2400" dirty="0"/>
              <a:t>Some studies have documented a slight but statistically significant decrease of the mean platelet count, still within the normal range, as pregnancy progresses, which may reflect the influence of the few women who develop mild </a:t>
            </a:r>
            <a:r>
              <a:rPr lang="en-US" sz="2400" dirty="0" smtClean="0"/>
              <a:t>gestational.</a:t>
            </a:r>
          </a:p>
          <a:p>
            <a:r>
              <a:rPr lang="en-US" sz="2400" dirty="0" smtClean="0"/>
              <a:t> Platelet </a:t>
            </a:r>
            <a:r>
              <a:rPr lang="en-US" sz="2400" dirty="0"/>
              <a:t>counts may be slightly lower in women with twin compared with singleton pregnancies, perhaps related to a greater increase of thrombin generation </a:t>
            </a:r>
          </a:p>
          <a:p>
            <a:endParaRPr lang="en-US" dirty="0"/>
          </a:p>
        </p:txBody>
      </p:sp>
    </p:spTree>
    <p:extLst>
      <p:ext uri="{BB962C8B-B14F-4D97-AF65-F5344CB8AC3E}">
        <p14:creationId xmlns="" xmlns:p14="http://schemas.microsoft.com/office/powerpoint/2010/main" val="2556255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731838"/>
          </a:xfrm>
        </p:spPr>
        <p:txBody>
          <a:bodyPr/>
          <a:lstStyle/>
          <a:p>
            <a:r>
              <a:rPr lang="en-US" b="1" dirty="0">
                <a:solidFill>
                  <a:srgbClr val="FFC000"/>
                </a:solidFill>
              </a:rPr>
              <a:t>Acute versus chronic DIC </a:t>
            </a:r>
          </a:p>
        </p:txBody>
      </p:sp>
      <p:sp>
        <p:nvSpPr>
          <p:cNvPr id="3" name="Content Placeholder 2"/>
          <p:cNvSpPr>
            <a:spLocks noGrp="1"/>
          </p:cNvSpPr>
          <p:nvPr>
            <p:ph sz="quarter" idx="13"/>
          </p:nvPr>
        </p:nvSpPr>
        <p:spPr>
          <a:xfrm>
            <a:off x="609600" y="838200"/>
            <a:ext cx="7924800" cy="4953000"/>
          </a:xfrm>
        </p:spPr>
        <p:txBody>
          <a:bodyPr>
            <a:noAutofit/>
          </a:bodyPr>
          <a:lstStyle/>
          <a:p>
            <a:r>
              <a:rPr lang="en-US" sz="2400" dirty="0"/>
              <a:t>DIC is a dynamic process and its consequences depend on its cause and the rapidity with which the initiating event is propagated. </a:t>
            </a:r>
            <a:endParaRPr lang="en-US" sz="2400" dirty="0" smtClean="0"/>
          </a:p>
          <a:p>
            <a:r>
              <a:rPr lang="en-US" sz="2400" dirty="0" smtClean="0"/>
              <a:t>If </a:t>
            </a:r>
            <a:r>
              <a:rPr lang="en-US" sz="2400" dirty="0"/>
              <a:t>the activation occurs slowly, an excess of </a:t>
            </a:r>
            <a:r>
              <a:rPr lang="en-US" sz="2400" dirty="0" err="1"/>
              <a:t>procoagulants</a:t>
            </a:r>
            <a:r>
              <a:rPr lang="en-US" sz="2400" dirty="0"/>
              <a:t> is produced, predisposing to thrombosis</a:t>
            </a:r>
            <a:r>
              <a:rPr lang="en-US" sz="2400" dirty="0" smtClean="0"/>
              <a:t>.</a:t>
            </a:r>
          </a:p>
          <a:p>
            <a:r>
              <a:rPr lang="en-US" sz="2400" dirty="0" smtClean="0"/>
              <a:t> </a:t>
            </a:r>
            <a:r>
              <a:rPr lang="en-US" sz="2400" dirty="0"/>
              <a:t>At the same time, as long as the liver can compensate for the consumption of clotting factors, and the bone marrow maintains an adequate platelet count, the bleeding diathesis will not be clinically apparent. This is the picture of chronic compensated DIC; its clinical presentation consists of primarily thrombotic manifestations, which can be both venous and arterial </a:t>
            </a:r>
          </a:p>
        </p:txBody>
      </p:sp>
    </p:spTree>
    <p:extLst>
      <p:ext uri="{BB962C8B-B14F-4D97-AF65-F5344CB8AC3E}">
        <p14:creationId xmlns="" xmlns:p14="http://schemas.microsoft.com/office/powerpoint/2010/main" val="1015488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152400" y="381000"/>
            <a:ext cx="8839200" cy="6172200"/>
          </a:xfrm>
        </p:spPr>
      </p:pic>
    </p:spTree>
    <p:extLst>
      <p:ext uri="{BB962C8B-B14F-4D97-AF65-F5344CB8AC3E}">
        <p14:creationId xmlns="" xmlns:p14="http://schemas.microsoft.com/office/powerpoint/2010/main" val="1489472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304800" y="152400"/>
            <a:ext cx="8458200" cy="6532967"/>
          </a:xfrm>
        </p:spPr>
      </p:pic>
    </p:spTree>
    <p:extLst>
      <p:ext uri="{BB962C8B-B14F-4D97-AF65-F5344CB8AC3E}">
        <p14:creationId xmlns="" xmlns:p14="http://schemas.microsoft.com/office/powerpoint/2010/main" val="26800758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24800" cy="579438"/>
          </a:xfrm>
        </p:spPr>
        <p:txBody>
          <a:bodyPr/>
          <a:lstStyle/>
          <a:p>
            <a:r>
              <a:rPr lang="en-US" b="1" dirty="0" smtClean="0">
                <a:solidFill>
                  <a:srgbClr val="FFC000"/>
                </a:solidFill>
              </a:rPr>
              <a:t>Management </a:t>
            </a:r>
            <a:endParaRPr lang="en-US" b="1" dirty="0">
              <a:solidFill>
                <a:srgbClr val="FFC000"/>
              </a:solidFill>
            </a:endParaRPr>
          </a:p>
        </p:txBody>
      </p:sp>
      <p:sp>
        <p:nvSpPr>
          <p:cNvPr id="3" name="Content Placeholder 2"/>
          <p:cNvSpPr>
            <a:spLocks noGrp="1"/>
          </p:cNvSpPr>
          <p:nvPr>
            <p:ph sz="quarter" idx="13"/>
          </p:nvPr>
        </p:nvSpPr>
        <p:spPr>
          <a:xfrm>
            <a:off x="609600" y="685800"/>
            <a:ext cx="7924800" cy="6019800"/>
          </a:xfrm>
        </p:spPr>
        <p:txBody>
          <a:bodyPr>
            <a:normAutofit/>
          </a:bodyPr>
          <a:lstStyle/>
          <a:p>
            <a:r>
              <a:rPr lang="en-US" sz="2400" dirty="0"/>
              <a:t>Treatment of the underlying disease (</a:t>
            </a:r>
            <a:r>
              <a:rPr lang="en-US" sz="2400" dirty="0" err="1"/>
              <a:t>eg</a:t>
            </a:r>
            <a:r>
              <a:rPr lang="en-US" sz="2400" dirty="0"/>
              <a:t>, sepsis) is of central importance in controlling acute or chronic DIC. Hemodynamic support is essential. </a:t>
            </a:r>
            <a:endParaRPr lang="en-US" sz="2400" dirty="0" smtClean="0"/>
          </a:p>
          <a:p>
            <a:r>
              <a:rPr lang="en-US" sz="2400" dirty="0" smtClean="0"/>
              <a:t>Many </a:t>
            </a:r>
            <a:r>
              <a:rPr lang="en-US" sz="2400" dirty="0"/>
              <a:t>patients do not require specific therapy for the coagulopathy associated with DIC, either because it is of short duration or because it is not severe enough to present a major risk of bleeding or thrombosis .</a:t>
            </a:r>
            <a:r>
              <a:rPr lang="en-US" sz="2400" dirty="0" smtClean="0"/>
              <a:t>There </a:t>
            </a:r>
            <a:r>
              <a:rPr lang="en-US" sz="2400" dirty="0"/>
              <a:t>is no evidence to support the administration of platelets and coagulation factors in patients who are not bleeding or who are not at high risk of bleeding. </a:t>
            </a:r>
          </a:p>
          <a:p>
            <a:r>
              <a:rPr lang="en-US" sz="2400" dirty="0"/>
              <a:t>Supportive modalities  — Recommendations concerning management of the coagulopathy associated with DIC are limited by the absence of controlled trials. We suggest the use of one or more of the following supportive modalities for the symptomatic </a:t>
            </a:r>
            <a:r>
              <a:rPr lang="en-US" sz="2400" dirty="0" smtClean="0"/>
              <a:t>patient: </a:t>
            </a:r>
            <a:endParaRPr lang="en-US" sz="2400" dirty="0"/>
          </a:p>
        </p:txBody>
      </p:sp>
    </p:spTree>
    <p:extLst>
      <p:ext uri="{BB962C8B-B14F-4D97-AF65-F5344CB8AC3E}">
        <p14:creationId xmlns="" xmlns:p14="http://schemas.microsoft.com/office/powerpoint/2010/main" val="2862747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534400" cy="6172200"/>
          </a:xfrm>
          <a:prstGeom prst="rect">
            <a:avLst/>
          </a:prstGeom>
        </p:spPr>
        <p:txBody>
          <a:bodyPr>
            <a:noAutofit/>
          </a:bodyPr>
          <a:lstStyle/>
          <a:p>
            <a:pPr marL="742950" marR="0" lvl="1" indent="-285750" algn="l" defTabSz="914400" rtl="0" eaLnBrk="1" fontAlgn="auto" latinLnBrk="0" hangingPunct="1">
              <a:lnSpc>
                <a:spcPct val="100000"/>
              </a:lnSpc>
              <a:spcBef>
                <a:spcPct val="20000"/>
              </a:spcBef>
              <a:spcAft>
                <a:spcPts val="600"/>
              </a:spcAft>
              <a:buClr>
                <a:schemeClr val="tx2"/>
              </a:buClr>
              <a:buSzTx/>
              <a:buFont typeface="+mj-lt"/>
              <a:buAutoNum type="arabicPeriod"/>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Treatment with platelets and coagulation factors is justified in patients who have serious bleeding, are at high risk for bleeding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after surgery), or require invasive procedures. Patients with marked or moderate thrombocytopenia (&lt;50,000/</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microL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and serious bleeding should be </a:t>
            </a:r>
            <a:r>
              <a:rPr kumimoji="0" lang="en-US" sz="2400" b="0" i="0" u="none" strike="noStrike" kern="1200" cap="none" spc="30" normalizeH="0" baseline="0" noProof="0" dirty="0" smtClean="0">
                <a:ln>
                  <a:noFill/>
                </a:ln>
                <a:solidFill>
                  <a:srgbClr val="FF0000"/>
                </a:solidFill>
                <a:effectLst/>
                <a:uLnTx/>
                <a:uFillTx/>
                <a:latin typeface="+mn-lt"/>
                <a:ea typeface="+mn-ea"/>
                <a:cs typeface="+mn-cs"/>
              </a:rPr>
              <a:t>given platelet transfusions </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(1 to 2 units per 10 kg per day)</a:t>
            </a:r>
          </a:p>
          <a:p>
            <a:pPr marL="742950" marR="0" lvl="1" indent="-285750" algn="l" defTabSz="914400" rtl="0" eaLnBrk="1" fontAlgn="auto" latinLnBrk="0" hangingPunct="1">
              <a:lnSpc>
                <a:spcPct val="100000"/>
              </a:lnSpc>
              <a:spcBef>
                <a:spcPct val="20000"/>
              </a:spcBef>
              <a:spcAft>
                <a:spcPts val="600"/>
              </a:spcAft>
              <a:buClr>
                <a:schemeClr val="tx2"/>
              </a:buClr>
              <a:buSzTx/>
              <a:buFont typeface="+mj-lt"/>
              <a:buAutoNum type="arabicPeriod"/>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Actively bleeding patients with a significantly elevated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prothrombin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time (INR) and/or a fibrinogen concentration &lt;50 mg/</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dL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should </a:t>
            </a:r>
            <a:r>
              <a:rPr kumimoji="0" lang="en-US" sz="2400" b="0" i="0" u="none" strike="noStrike" kern="1200" cap="none" spc="30" normalizeH="0" baseline="0" noProof="0" dirty="0" smtClean="0">
                <a:ln>
                  <a:noFill/>
                </a:ln>
                <a:solidFill>
                  <a:srgbClr val="FF0000"/>
                </a:solidFill>
                <a:effectLst/>
                <a:uLnTx/>
                <a:uFillTx/>
                <a:latin typeface="+mn-lt"/>
                <a:ea typeface="+mn-ea"/>
                <a:cs typeface="+mn-cs"/>
              </a:rPr>
              <a:t>receive fresh frozen plasma or cryoprecipitate in order to keep the fibrinogen level &gt;100 mg/</a:t>
            </a:r>
            <a:r>
              <a:rPr kumimoji="0" lang="en-US" sz="2400" b="0" i="0" u="none" strike="noStrike" kern="1200" cap="none" spc="30" normalizeH="0" baseline="0" noProof="0" dirty="0" err="1" smtClean="0">
                <a:ln>
                  <a:noFill/>
                </a:ln>
                <a:solidFill>
                  <a:srgbClr val="FF0000"/>
                </a:solidFill>
                <a:effectLst/>
                <a:uLnTx/>
                <a:uFillTx/>
                <a:latin typeface="+mn-lt"/>
                <a:ea typeface="+mn-ea"/>
                <a:cs typeface="+mn-cs"/>
              </a:rPr>
              <a:t>dL</a:t>
            </a:r>
            <a:r>
              <a:rPr kumimoji="0" lang="en-US" sz="2400" b="0" i="0" u="none" strike="noStrike" kern="1200" cap="none" spc="30" normalizeH="0" baseline="0" noProof="0" dirty="0" smtClean="0">
                <a:ln>
                  <a:noFill/>
                </a:ln>
                <a:solidFill>
                  <a:srgbClr val="FF0000"/>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600"/>
              </a:spcAft>
              <a:buClr>
                <a:schemeClr val="tx2"/>
              </a:buClr>
              <a:buSzTx/>
              <a:buFont typeface="+mj-lt"/>
              <a:buAutoNum type="arabicPeriod"/>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 administration of heparin is generally limited to the subset of patients with chronic, compensated DIC who have predominantly thrombotic manifestations. It is important to be sure that the patient's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antithrombin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level is near normal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ie</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80 to 100 percent) in order for heparin to be effective </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228600" y="228600"/>
            <a:ext cx="8686800" cy="6019800"/>
          </a:xfrm>
        </p:spPr>
      </p:pic>
    </p:spTree>
    <p:extLst>
      <p:ext uri="{BB962C8B-B14F-4D97-AF65-F5344CB8AC3E}">
        <p14:creationId xmlns="" xmlns:p14="http://schemas.microsoft.com/office/powerpoint/2010/main" val="3971670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731838"/>
          </a:xfrm>
        </p:spPr>
        <p:txBody>
          <a:bodyPr/>
          <a:lstStyle/>
          <a:p>
            <a:r>
              <a:rPr lang="en-US" b="1" dirty="0">
                <a:solidFill>
                  <a:srgbClr val="FFC000"/>
                </a:solidFill>
              </a:rPr>
              <a:t>GESTATIONAL THROMBOCYTOPENIA </a:t>
            </a:r>
          </a:p>
        </p:txBody>
      </p:sp>
      <p:sp>
        <p:nvSpPr>
          <p:cNvPr id="3" name="Content Placeholder 2"/>
          <p:cNvSpPr>
            <a:spLocks noGrp="1"/>
          </p:cNvSpPr>
          <p:nvPr>
            <p:ph sz="quarter" idx="13"/>
          </p:nvPr>
        </p:nvSpPr>
        <p:spPr>
          <a:xfrm>
            <a:off x="609600" y="838200"/>
            <a:ext cx="7924800" cy="5562600"/>
          </a:xfrm>
        </p:spPr>
        <p:txBody>
          <a:bodyPr>
            <a:noAutofit/>
          </a:bodyPr>
          <a:lstStyle/>
          <a:p>
            <a:r>
              <a:rPr lang="en-US" sz="2400" dirty="0"/>
              <a:t>gestational thrombocytopenia, is defined by the following </a:t>
            </a:r>
            <a:r>
              <a:rPr lang="en-US" sz="2400" u="sng" dirty="0">
                <a:solidFill>
                  <a:srgbClr val="FF0000"/>
                </a:solidFill>
              </a:rPr>
              <a:t>five </a:t>
            </a:r>
            <a:r>
              <a:rPr lang="en-US" sz="2400" u="sng" dirty="0" smtClean="0">
                <a:solidFill>
                  <a:srgbClr val="FF0000"/>
                </a:solidFill>
              </a:rPr>
              <a:t>criteria</a:t>
            </a:r>
            <a:r>
              <a:rPr lang="en-US" sz="2400" dirty="0" smtClean="0"/>
              <a:t>: </a:t>
            </a:r>
            <a:endParaRPr lang="en-US" sz="2400" dirty="0"/>
          </a:p>
          <a:p>
            <a:pPr lvl="1">
              <a:buFont typeface="+mj-lt"/>
              <a:buAutoNum type="arabicPeriod"/>
            </a:pPr>
            <a:r>
              <a:rPr lang="en-US" sz="2200" dirty="0"/>
              <a:t>Mild and asymptomatic thrombocytopenia </a:t>
            </a:r>
          </a:p>
          <a:p>
            <a:pPr lvl="1">
              <a:buFont typeface="+mj-lt"/>
              <a:buAutoNum type="arabicPeriod"/>
            </a:pPr>
            <a:r>
              <a:rPr lang="en-US" sz="2200" dirty="0"/>
              <a:t>No past history of thrombocytopenia (except possibly during a previous pregnancy) </a:t>
            </a:r>
          </a:p>
          <a:p>
            <a:pPr lvl="1">
              <a:buFont typeface="+mj-lt"/>
              <a:buAutoNum type="arabicPeriod"/>
            </a:pPr>
            <a:r>
              <a:rPr lang="en-US" sz="2200" dirty="0"/>
              <a:t>Occurrence during late gestation </a:t>
            </a:r>
          </a:p>
          <a:p>
            <a:pPr lvl="1">
              <a:buFont typeface="+mj-lt"/>
              <a:buAutoNum type="arabicPeriod"/>
            </a:pPr>
            <a:r>
              <a:rPr lang="en-US" sz="2200" dirty="0"/>
              <a:t>No association with fetal thrombocytopenia </a:t>
            </a:r>
          </a:p>
          <a:p>
            <a:pPr lvl="1">
              <a:buFont typeface="+mj-lt"/>
              <a:buAutoNum type="arabicPeriod"/>
            </a:pPr>
            <a:r>
              <a:rPr lang="en-US" sz="2200" dirty="0"/>
              <a:t>Spontaneous resolution after delivery </a:t>
            </a:r>
          </a:p>
          <a:p>
            <a:r>
              <a:rPr lang="en-US" sz="2400" dirty="0"/>
              <a:t>Platelet counts are typically </a:t>
            </a:r>
            <a:r>
              <a:rPr lang="en-US" sz="2400" dirty="0">
                <a:solidFill>
                  <a:srgbClr val="FF0000"/>
                </a:solidFill>
              </a:rPr>
              <a:t>&gt;70,000/</a:t>
            </a:r>
            <a:r>
              <a:rPr lang="en-US" sz="2400" dirty="0" err="1">
                <a:solidFill>
                  <a:srgbClr val="FF0000"/>
                </a:solidFill>
              </a:rPr>
              <a:t>microL</a:t>
            </a:r>
            <a:r>
              <a:rPr lang="en-US" sz="2400" dirty="0"/>
              <a:t>, with about two-thirds being 130,000 to 150,000/</a:t>
            </a:r>
            <a:r>
              <a:rPr lang="en-US" sz="2400" dirty="0" err="1"/>
              <a:t>microL</a:t>
            </a:r>
            <a:r>
              <a:rPr lang="en-US" sz="2400" dirty="0"/>
              <a:t> </a:t>
            </a:r>
            <a:endParaRPr lang="en-US" sz="2400" dirty="0" smtClean="0"/>
          </a:p>
          <a:p>
            <a:r>
              <a:rPr lang="en-US" sz="2400" dirty="0"/>
              <a:t>Etiology  — Many, if not all, of the features of gestational thrombocytopenia are similar to those of mild ITP, suggesting a possible immunologic </a:t>
            </a:r>
            <a:r>
              <a:rPr lang="en-US" sz="2400" dirty="0" smtClean="0"/>
              <a:t>etiology.</a:t>
            </a:r>
            <a:endParaRPr lang="en-US" sz="2400" dirty="0"/>
          </a:p>
        </p:txBody>
      </p:sp>
    </p:spTree>
    <p:extLst>
      <p:ext uri="{BB962C8B-B14F-4D97-AF65-F5344CB8AC3E}">
        <p14:creationId xmlns="" xmlns:p14="http://schemas.microsoft.com/office/powerpoint/2010/main" val="4238090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762000"/>
          </a:xfrm>
        </p:spPr>
        <p:txBody>
          <a:bodyPr/>
          <a:lstStyle/>
          <a:p>
            <a:r>
              <a:rPr lang="en-US" b="1" dirty="0">
                <a:solidFill>
                  <a:srgbClr val="FFC000"/>
                </a:solidFill>
              </a:rPr>
              <a:t>Platelet count monitoring </a:t>
            </a:r>
          </a:p>
        </p:txBody>
      </p:sp>
      <p:sp>
        <p:nvSpPr>
          <p:cNvPr id="3" name="Content Placeholder 2"/>
          <p:cNvSpPr>
            <a:spLocks noGrp="1"/>
          </p:cNvSpPr>
          <p:nvPr>
            <p:ph sz="quarter" idx="13"/>
          </p:nvPr>
        </p:nvSpPr>
        <p:spPr>
          <a:xfrm>
            <a:off x="381000" y="1371600"/>
            <a:ext cx="8153400" cy="3048000"/>
          </a:xfrm>
        </p:spPr>
        <p:txBody>
          <a:bodyPr>
            <a:normAutofit lnSpcReduction="10000"/>
          </a:bodyPr>
          <a:lstStyle/>
          <a:p>
            <a:r>
              <a:rPr lang="en-US" sz="2400" dirty="0" smtClean="0"/>
              <a:t>There </a:t>
            </a:r>
            <a:r>
              <a:rPr lang="en-US" sz="2400" dirty="0"/>
              <a:t>is no literature or level of evidence to guide the frequency of platelet counts in pregnant patients with thrombocytopenia. However, the following guidance appears most reasonable. </a:t>
            </a:r>
            <a:endParaRPr lang="en-US" sz="2400" dirty="0" smtClean="0"/>
          </a:p>
          <a:p>
            <a:pPr>
              <a:buNone/>
            </a:pPr>
            <a:endParaRPr lang="en-US" sz="2400" dirty="0"/>
          </a:p>
          <a:p>
            <a:pPr lvl="1">
              <a:buFont typeface="+mj-lt"/>
              <a:buAutoNum type="arabicPeriod"/>
            </a:pPr>
            <a:r>
              <a:rPr lang="en-US" sz="2400" dirty="0"/>
              <a:t>If there is a high level of confidence that a patient has gestational thrombocytopenia as defined above, checking the platelet count once a trimester or at the time of each routine prenatal visit would seem most reasonable. </a:t>
            </a:r>
          </a:p>
        </p:txBody>
      </p:sp>
    </p:spTree>
    <p:extLst>
      <p:ext uri="{BB962C8B-B14F-4D97-AF65-F5344CB8AC3E}">
        <p14:creationId xmlns="" xmlns:p14="http://schemas.microsoft.com/office/powerpoint/2010/main" val="146733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81000" y="762000"/>
            <a:ext cx="8153400" cy="3962400"/>
          </a:xfrm>
          <a:prstGeom prst="rect">
            <a:avLst/>
          </a:prstGeom>
        </p:spPr>
        <p:txBody>
          <a:bodyPr>
            <a:normAutofit/>
          </a:bodyPr>
          <a:lstStyle/>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2"/>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If one is less confident of a benign diagnosis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the platelet count is significantly depressed, the history is unclear or unhelpful), checking the platelet count more frequently would be prudent.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2"/>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One should adjust the frequency of platelet counts as needed, especially as delivery term approaches, as thrombocytopenia may worsen prior to delivery. In such cases, weekly platelet counts after week 35 would be appropriate if the platelet count is less than 70,000/</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microL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endParaRPr kumimoji="0" lang="en-US" sz="17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731838"/>
          </a:xfrm>
        </p:spPr>
        <p:txBody>
          <a:bodyPr/>
          <a:lstStyle/>
          <a:p>
            <a:r>
              <a:rPr lang="en-US" b="1" dirty="0">
                <a:solidFill>
                  <a:srgbClr val="FFC000"/>
                </a:solidFill>
              </a:rPr>
              <a:t>Management</a:t>
            </a:r>
            <a:r>
              <a:rPr lang="en-US" dirty="0"/>
              <a:t>  </a:t>
            </a:r>
          </a:p>
        </p:txBody>
      </p:sp>
      <p:sp>
        <p:nvSpPr>
          <p:cNvPr id="3" name="Content Placeholder 2"/>
          <p:cNvSpPr>
            <a:spLocks noGrp="1"/>
          </p:cNvSpPr>
          <p:nvPr>
            <p:ph sz="quarter" idx="13"/>
          </p:nvPr>
        </p:nvSpPr>
        <p:spPr>
          <a:xfrm>
            <a:off x="609600" y="914400"/>
            <a:ext cx="7924800" cy="5791200"/>
          </a:xfrm>
        </p:spPr>
        <p:txBody>
          <a:bodyPr>
            <a:noAutofit/>
          </a:bodyPr>
          <a:lstStyle/>
          <a:p>
            <a:r>
              <a:rPr lang="en-US" sz="2400" dirty="0" smtClean="0"/>
              <a:t>For </a:t>
            </a:r>
            <a:r>
              <a:rPr lang="en-US" sz="2400" dirty="0"/>
              <a:t>both mother and infant, routine obstetric management is appropriate </a:t>
            </a:r>
            <a:r>
              <a:rPr lang="en-US" sz="2400" dirty="0" smtClean="0"/>
              <a:t>.</a:t>
            </a:r>
          </a:p>
          <a:p>
            <a:r>
              <a:rPr lang="en-US" sz="2400" u="sng" dirty="0" smtClean="0">
                <a:solidFill>
                  <a:srgbClr val="FF0000"/>
                </a:solidFill>
              </a:rPr>
              <a:t>Epidural </a:t>
            </a:r>
            <a:r>
              <a:rPr lang="en-US" sz="2400" u="sng" dirty="0">
                <a:solidFill>
                  <a:srgbClr val="FF0000"/>
                </a:solidFill>
              </a:rPr>
              <a:t>anesthesia </a:t>
            </a:r>
            <a:r>
              <a:rPr lang="en-US" sz="2400" dirty="0"/>
              <a:t>is considered to be safe in women with gestational thrombocytopenia who have platelet </a:t>
            </a:r>
            <a:r>
              <a:rPr lang="en-US" sz="2400" u="sng" dirty="0">
                <a:solidFill>
                  <a:srgbClr val="FF0000"/>
                </a:solidFill>
              </a:rPr>
              <a:t>counts above 50,000 to </a:t>
            </a:r>
            <a:r>
              <a:rPr lang="en-US" sz="2400" u="sng" dirty="0" smtClean="0">
                <a:solidFill>
                  <a:srgbClr val="FF0000"/>
                </a:solidFill>
              </a:rPr>
              <a:t>80,000/</a:t>
            </a:r>
            <a:r>
              <a:rPr lang="en-US" sz="2400" u="sng" dirty="0" err="1" smtClean="0">
                <a:solidFill>
                  <a:srgbClr val="FF0000"/>
                </a:solidFill>
              </a:rPr>
              <a:t>microL</a:t>
            </a:r>
            <a:r>
              <a:rPr lang="en-US" sz="2400" u="sng" dirty="0" smtClean="0">
                <a:solidFill>
                  <a:srgbClr val="FF0000"/>
                </a:solidFill>
              </a:rPr>
              <a:t> </a:t>
            </a:r>
            <a:r>
              <a:rPr lang="en-US" sz="2400" dirty="0"/>
              <a:t>and, of the many women who have epidural anesthesia at delivery with no platelet count performed, some will predictably be mildly thrombocytopenic </a:t>
            </a:r>
            <a:endParaRPr lang="en-US" sz="2400" dirty="0" smtClean="0"/>
          </a:p>
          <a:p>
            <a:r>
              <a:rPr lang="en-US" sz="2400" dirty="0"/>
              <a:t>Women with documented thrombocytopenia should be followed with platelet counts to determine if spontaneous resolution occurs after </a:t>
            </a:r>
            <a:r>
              <a:rPr lang="en-US" sz="2400" dirty="0" smtClean="0"/>
              <a:t>delivery</a:t>
            </a:r>
          </a:p>
          <a:p>
            <a:r>
              <a:rPr lang="en-US" sz="2400" dirty="0"/>
              <a:t>For those women whose platelet counts recover, and who therefore fulfill the current definition of gestational thrombocytopenia, recurrent thrombocytopenia with a subsequent pregnancy may be common</a:t>
            </a:r>
          </a:p>
        </p:txBody>
      </p:sp>
    </p:spTree>
    <p:extLst>
      <p:ext uri="{BB962C8B-B14F-4D97-AF65-F5344CB8AC3E}">
        <p14:creationId xmlns="" xmlns:p14="http://schemas.microsoft.com/office/powerpoint/2010/main" val="2055045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579438"/>
          </a:xfrm>
        </p:spPr>
        <p:txBody>
          <a:bodyPr/>
          <a:lstStyle/>
          <a:p>
            <a:r>
              <a:rPr lang="en-US" b="1" dirty="0">
                <a:solidFill>
                  <a:srgbClr val="FFC000"/>
                </a:solidFill>
              </a:rPr>
              <a:t>ITP DURING PREGNANCY AND DELIVERY</a:t>
            </a:r>
          </a:p>
        </p:txBody>
      </p:sp>
      <p:sp>
        <p:nvSpPr>
          <p:cNvPr id="3" name="Content Placeholder 2"/>
          <p:cNvSpPr>
            <a:spLocks noGrp="1"/>
          </p:cNvSpPr>
          <p:nvPr>
            <p:ph sz="quarter" idx="13"/>
          </p:nvPr>
        </p:nvSpPr>
        <p:spPr>
          <a:xfrm>
            <a:off x="304800" y="914400"/>
            <a:ext cx="8534400" cy="5410200"/>
          </a:xfrm>
        </p:spPr>
        <p:txBody>
          <a:bodyPr>
            <a:noAutofit/>
          </a:bodyPr>
          <a:lstStyle/>
          <a:p>
            <a:r>
              <a:rPr lang="en-US" sz="2200" dirty="0"/>
              <a:t>Immune thrombocytopenia (also called idiopathic thrombocytopenic purpura, immune thrombocytopenic purpura, ITP) is an </a:t>
            </a:r>
            <a:r>
              <a:rPr lang="en-US" sz="2200" dirty="0">
                <a:solidFill>
                  <a:srgbClr val="FF0000"/>
                </a:solidFill>
              </a:rPr>
              <a:t>acquired disorder</a:t>
            </a:r>
            <a:r>
              <a:rPr lang="en-US" sz="2200" dirty="0"/>
              <a:t>. There are only two criteria required in order to make this </a:t>
            </a:r>
            <a:r>
              <a:rPr lang="en-US" sz="2200" dirty="0" smtClean="0"/>
              <a:t>diagnosis: </a:t>
            </a:r>
            <a:endParaRPr lang="en-US" sz="2200" dirty="0"/>
          </a:p>
          <a:p>
            <a:pPr lvl="1">
              <a:buFont typeface="+mj-lt"/>
              <a:buAutoNum type="arabicPeriod"/>
            </a:pPr>
            <a:r>
              <a:rPr lang="en-US" sz="2000" dirty="0">
                <a:solidFill>
                  <a:srgbClr val="FF0000"/>
                </a:solidFill>
              </a:rPr>
              <a:t>Isolated thrombocytopenia is present</a:t>
            </a:r>
            <a:r>
              <a:rPr lang="en-US" sz="2000" dirty="0"/>
              <a:t>. The rest of the complete blood count, including an examination of the peripheral blood smear, is entirely normal, unless other coincidental abnormalities are present, such as iron deficiency. </a:t>
            </a:r>
          </a:p>
          <a:p>
            <a:pPr lvl="1">
              <a:buFont typeface="+mj-lt"/>
              <a:buAutoNum type="arabicPeriod"/>
            </a:pPr>
            <a:r>
              <a:rPr lang="en-US" sz="2000" dirty="0">
                <a:solidFill>
                  <a:srgbClr val="FF0000"/>
                </a:solidFill>
              </a:rPr>
              <a:t>Clinically apparent associated conditions (</a:t>
            </a:r>
            <a:r>
              <a:rPr lang="en-US" sz="2000" dirty="0" err="1">
                <a:solidFill>
                  <a:srgbClr val="FF0000"/>
                </a:solidFill>
              </a:rPr>
              <a:t>eg</a:t>
            </a:r>
            <a:r>
              <a:rPr lang="en-US" sz="2000" dirty="0">
                <a:solidFill>
                  <a:srgbClr val="FF0000"/>
                </a:solidFill>
              </a:rPr>
              <a:t>, systemic lupus erythematosus, antiphospholipid syndrome, chronic lymphocytic leukemia) are not present</a:t>
            </a:r>
            <a:r>
              <a:rPr lang="en-US" sz="2000" dirty="0"/>
              <a:t>. Patients with these associated conditions are described as having "secondary immune thrombocytopenia</a:t>
            </a:r>
            <a:r>
              <a:rPr lang="en-US" sz="2000" dirty="0" smtClean="0"/>
              <a:t>". </a:t>
            </a:r>
            <a:r>
              <a:rPr lang="en-US" sz="2000" dirty="0"/>
              <a:t>Also, drugs, including herbal remedies and quinine -containing beverages that may cause thrombocytopenia are NOT apparent etiologies. </a:t>
            </a:r>
          </a:p>
          <a:p>
            <a:r>
              <a:rPr lang="en-US" sz="2200" dirty="0" smtClean="0"/>
              <a:t>The </a:t>
            </a:r>
            <a:r>
              <a:rPr lang="en-US" sz="2200" dirty="0"/>
              <a:t>distinction between ITP and gestational thrombocytopenia may not be possible during the </a:t>
            </a:r>
            <a:r>
              <a:rPr lang="en-US" sz="2200" dirty="0" smtClean="0"/>
              <a:t>pregnancy</a:t>
            </a:r>
            <a:endParaRPr lang="en-US" sz="2200" dirty="0"/>
          </a:p>
        </p:txBody>
      </p:sp>
    </p:spTree>
    <p:extLst>
      <p:ext uri="{BB962C8B-B14F-4D97-AF65-F5344CB8AC3E}">
        <p14:creationId xmlns="" xmlns:p14="http://schemas.microsoft.com/office/powerpoint/2010/main" val="151418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731838"/>
          </a:xfrm>
        </p:spPr>
        <p:txBody>
          <a:bodyPr/>
          <a:lstStyle/>
          <a:p>
            <a:r>
              <a:rPr lang="en-US" b="1" dirty="0">
                <a:solidFill>
                  <a:srgbClr val="FFC000"/>
                </a:solidFill>
              </a:rPr>
              <a:t>Specific management issues</a:t>
            </a:r>
          </a:p>
        </p:txBody>
      </p:sp>
      <p:sp>
        <p:nvSpPr>
          <p:cNvPr id="3" name="Content Placeholder 2"/>
          <p:cNvSpPr>
            <a:spLocks noGrp="1"/>
          </p:cNvSpPr>
          <p:nvPr>
            <p:ph sz="quarter" idx="13"/>
          </p:nvPr>
        </p:nvSpPr>
        <p:spPr>
          <a:xfrm>
            <a:off x="609600" y="762000"/>
            <a:ext cx="7924800" cy="5638800"/>
          </a:xfrm>
        </p:spPr>
        <p:txBody>
          <a:bodyPr>
            <a:noAutofit/>
          </a:bodyPr>
          <a:lstStyle/>
          <a:p>
            <a:r>
              <a:rPr lang="en-US" sz="2400" dirty="0"/>
              <a:t>Early in pregnancy the management of ITP is the same as if the patient were not pregnant, </a:t>
            </a:r>
            <a:r>
              <a:rPr lang="en-US" sz="2400" dirty="0">
                <a:solidFill>
                  <a:srgbClr val="FF0000"/>
                </a:solidFill>
              </a:rPr>
              <a:t>using prednisone as </a:t>
            </a:r>
            <a:r>
              <a:rPr lang="en-US" sz="2400" dirty="0"/>
              <a:t>initial therapy to treat patients whose platelet counts are less than 30,000 to 50,000/</a:t>
            </a:r>
            <a:r>
              <a:rPr lang="en-US" sz="2400" dirty="0" err="1"/>
              <a:t>microL</a:t>
            </a:r>
            <a:r>
              <a:rPr lang="en-US" sz="2400" dirty="0"/>
              <a:t>, depending upon the presence or absence of symptoms (</a:t>
            </a:r>
            <a:r>
              <a:rPr lang="en-US" sz="2400" dirty="0" err="1"/>
              <a:t>ie</a:t>
            </a:r>
            <a:r>
              <a:rPr lang="en-US" sz="2400" dirty="0"/>
              <a:t>, bleeding</a:t>
            </a:r>
            <a:r>
              <a:rPr lang="en-US" sz="2400" dirty="0" smtClean="0"/>
              <a:t>). </a:t>
            </a:r>
          </a:p>
          <a:p>
            <a:r>
              <a:rPr lang="en-US" sz="2400" dirty="0" smtClean="0"/>
              <a:t>Patients </a:t>
            </a:r>
            <a:r>
              <a:rPr lang="en-US" sz="2400" dirty="0"/>
              <a:t>with chronic ITP who have persistent platelet counts less than 30,000 to 50,000/</a:t>
            </a:r>
            <a:r>
              <a:rPr lang="en-US" sz="2400" dirty="0" err="1"/>
              <a:t>microL</a:t>
            </a:r>
            <a:r>
              <a:rPr lang="en-US" sz="2400" dirty="0"/>
              <a:t> and who are not being treated prior to their pregnancy may need no treatment during their pregnancy, except in preparation for </a:t>
            </a:r>
            <a:r>
              <a:rPr lang="en-US" sz="2400" dirty="0" smtClean="0"/>
              <a:t>delivery</a:t>
            </a:r>
          </a:p>
          <a:p>
            <a:r>
              <a:rPr lang="en-US" sz="2400" dirty="0">
                <a:solidFill>
                  <a:srgbClr val="FF0000"/>
                </a:solidFill>
              </a:rPr>
              <a:t>Splenectomy</a:t>
            </a:r>
            <a:r>
              <a:rPr lang="en-US" sz="2400" dirty="0"/>
              <a:t> should be deferred if possible, because the severity of thrombocytopenia may spontaneously improve after delivery </a:t>
            </a:r>
            <a:r>
              <a:rPr lang="en-US" sz="2400" dirty="0" smtClean="0"/>
              <a:t>. </a:t>
            </a:r>
            <a:r>
              <a:rPr lang="en-US" sz="2400" dirty="0"/>
              <a:t>Furthermore, splenectomy may increase the risk of fetal death and premature labor in early pregnancy and uterine enlargement presents technical problems in performing a splenectomy later during pregnancy. </a:t>
            </a:r>
          </a:p>
        </p:txBody>
      </p:sp>
    </p:spTree>
    <p:extLst>
      <p:ext uri="{BB962C8B-B14F-4D97-AF65-F5344CB8AC3E}">
        <p14:creationId xmlns="" xmlns:p14="http://schemas.microsoft.com/office/powerpoint/2010/main" val="3050577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257</TotalTime>
  <Words>1863</Words>
  <Application>Microsoft Office PowerPoint</Application>
  <PresentationFormat>عرض على الشاشة (3:4)‏</PresentationFormat>
  <Paragraphs>82</Paragraphs>
  <Slides>24</Slides>
  <Notes>0</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Horizon</vt:lpstr>
      <vt:lpstr>Bleeding disorders in pregnancy</vt:lpstr>
      <vt:lpstr>Thrombocytopenia in pregnancy</vt:lpstr>
      <vt:lpstr>الشريحة 3</vt:lpstr>
      <vt:lpstr>GESTATIONAL THROMBOCYTOPENIA </vt:lpstr>
      <vt:lpstr>Platelet count monitoring </vt:lpstr>
      <vt:lpstr>الشريحة 6</vt:lpstr>
      <vt:lpstr>Management  </vt:lpstr>
      <vt:lpstr>ITP DURING PREGNANCY AND DELIVERY</vt:lpstr>
      <vt:lpstr>Specific management issues</vt:lpstr>
      <vt:lpstr>الشريحة 10</vt:lpstr>
      <vt:lpstr>الشريحة 11</vt:lpstr>
      <vt:lpstr>الشريحة 12</vt:lpstr>
      <vt:lpstr>الشريحة 13</vt:lpstr>
      <vt:lpstr>الشريحة 14</vt:lpstr>
      <vt:lpstr>TTP-HUS ASSOCIATED WITH PREGNANCY </vt:lpstr>
      <vt:lpstr>الشريحة 16</vt:lpstr>
      <vt:lpstr>Management</vt:lpstr>
      <vt:lpstr>disseminated intravascular coagulation</vt:lpstr>
      <vt:lpstr>الشريحة 19</vt:lpstr>
      <vt:lpstr>Acute versus chronic DIC </vt:lpstr>
      <vt:lpstr>الشريحة 21</vt:lpstr>
      <vt:lpstr>الشريحة 22</vt:lpstr>
      <vt:lpstr>Management </vt:lpstr>
      <vt:lpstr>الشريحة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Bleeding disorders in pregnancy</dc:title>
  <dc:creator>DR MK</dc:creator>
  <cp:lastModifiedBy>TOSHIBA</cp:lastModifiedBy>
  <cp:revision>21</cp:revision>
  <dcterms:created xsi:type="dcterms:W3CDTF">2017-07-11T15:03:10Z</dcterms:created>
  <dcterms:modified xsi:type="dcterms:W3CDTF">2018-03-19T10:00:56Z</dcterms:modified>
</cp:coreProperties>
</file>