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709" r:id="rId2"/>
    <p:sldMasterId id="2147483722" r:id="rId3"/>
  </p:sldMasterIdLst>
  <p:sldIdLst>
    <p:sldId id="367" r:id="rId4"/>
    <p:sldId id="256" r:id="rId5"/>
    <p:sldId id="262" r:id="rId6"/>
    <p:sldId id="328" r:id="rId7"/>
    <p:sldId id="336" r:id="rId8"/>
    <p:sldId id="259" r:id="rId9"/>
    <p:sldId id="257" r:id="rId10"/>
    <p:sldId id="319" r:id="rId11"/>
    <p:sldId id="318" r:id="rId12"/>
    <p:sldId id="320" r:id="rId13"/>
    <p:sldId id="258" r:id="rId14"/>
    <p:sldId id="382" r:id="rId15"/>
    <p:sldId id="327" r:id="rId16"/>
    <p:sldId id="364" r:id="rId17"/>
    <p:sldId id="299" r:id="rId18"/>
    <p:sldId id="386" r:id="rId19"/>
    <p:sldId id="385" r:id="rId20"/>
    <p:sldId id="324" r:id="rId21"/>
    <p:sldId id="315" r:id="rId22"/>
    <p:sldId id="260" r:id="rId23"/>
    <p:sldId id="263" r:id="rId24"/>
    <p:sldId id="264" r:id="rId25"/>
    <p:sldId id="329" r:id="rId26"/>
    <p:sldId id="383" r:id="rId27"/>
    <p:sldId id="375" r:id="rId28"/>
    <p:sldId id="273" r:id="rId29"/>
    <p:sldId id="277" r:id="rId30"/>
    <p:sldId id="337" r:id="rId31"/>
    <p:sldId id="278" r:id="rId32"/>
    <p:sldId id="373" r:id="rId33"/>
    <p:sldId id="271" r:id="rId34"/>
    <p:sldId id="338" r:id="rId35"/>
    <p:sldId id="272" r:id="rId36"/>
    <p:sldId id="332" r:id="rId37"/>
    <p:sldId id="333" r:id="rId38"/>
    <p:sldId id="334" r:id="rId39"/>
    <p:sldId id="331" r:id="rId40"/>
    <p:sldId id="369" r:id="rId41"/>
    <p:sldId id="330" r:id="rId42"/>
    <p:sldId id="384" r:id="rId43"/>
    <p:sldId id="26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_walid@outlook.com" userId="e47a590ee7fb5184" providerId="LiveId" clId="{3D097155-462D-40A3-8F47-90FC715DFE22}"/>
    <pc:docChg chg="undo custSel delSld modSld sldOrd">
      <pc:chgData name="wadi_walid@outlook.com" userId="e47a590ee7fb5184" providerId="LiveId" clId="{3D097155-462D-40A3-8F47-90FC715DFE22}" dt="2020-04-21T08:03:05.885" v="88"/>
      <pc:docMkLst>
        <pc:docMk/>
      </pc:docMkLst>
      <pc:sldChg chg="modSp ord modAnim">
        <pc:chgData name="wadi_walid@outlook.com" userId="e47a590ee7fb5184" providerId="LiveId" clId="{3D097155-462D-40A3-8F47-90FC715DFE22}" dt="2020-04-21T08:01:39.872" v="85"/>
        <pc:sldMkLst>
          <pc:docMk/>
          <pc:sldMk cId="1061017698" sldId="271"/>
        </pc:sldMkLst>
        <pc:spChg chg="mod">
          <ac:chgData name="wadi_walid@outlook.com" userId="e47a590ee7fb5184" providerId="LiveId" clId="{3D097155-462D-40A3-8F47-90FC715DFE22}" dt="2020-04-21T08:01:26.478" v="82" actId="14100"/>
          <ac:spMkLst>
            <pc:docMk/>
            <pc:sldMk cId="1061017698" sldId="271"/>
            <ac:spMk id="3" creationId="{00000000-0000-0000-0000-000000000000}"/>
          </ac:spMkLst>
        </pc:spChg>
      </pc:sldChg>
      <pc:sldChg chg="modAnim">
        <pc:chgData name="wadi_walid@outlook.com" userId="e47a590ee7fb5184" providerId="LiveId" clId="{3D097155-462D-40A3-8F47-90FC715DFE22}" dt="2020-04-21T07:56:56.572" v="0"/>
        <pc:sldMkLst>
          <pc:docMk/>
          <pc:sldMk cId="0" sldId="277"/>
        </pc:sldMkLst>
      </pc:sldChg>
      <pc:sldChg chg="addSp delSp modSp">
        <pc:chgData name="wadi_walid@outlook.com" userId="e47a590ee7fb5184" providerId="LiveId" clId="{3D097155-462D-40A3-8F47-90FC715DFE22}" dt="2020-04-21T07:59:09.375" v="26" actId="20577"/>
        <pc:sldMkLst>
          <pc:docMk/>
          <pc:sldMk cId="0" sldId="278"/>
        </pc:sldMkLst>
        <pc:spChg chg="add mod">
          <ac:chgData name="wadi_walid@outlook.com" userId="e47a590ee7fb5184" providerId="LiveId" clId="{3D097155-462D-40A3-8F47-90FC715DFE22}" dt="2020-04-21T07:59:09.375" v="26" actId="20577"/>
          <ac:spMkLst>
            <pc:docMk/>
            <pc:sldMk cId="0" sldId="278"/>
            <ac:spMk id="2" creationId="{4F30DE39-3C4B-413C-95CB-5191DF9AFC40}"/>
          </ac:spMkLst>
        </pc:spChg>
        <pc:spChg chg="add mod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3" creationId="{70B3A7E4-F43D-41D6-8898-CD693C317748}"/>
          </ac:spMkLst>
        </pc:spChg>
        <pc:spChg chg="del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8" creationId="{00000000-0000-0000-0000-000000000000}"/>
          </ac:spMkLst>
        </pc:spChg>
        <pc:spChg chg="del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9" creationId="{00000000-0000-0000-0000-000000000000}"/>
          </ac:spMkLst>
        </pc:spChg>
        <pc:picChg chg="mod">
          <ac:chgData name="wadi_walid@outlook.com" userId="e47a590ee7fb5184" providerId="LiveId" clId="{3D097155-462D-40A3-8F47-90FC715DFE22}" dt="2020-04-21T07:58:49.970" v="7" actId="1076"/>
          <ac:picMkLst>
            <pc:docMk/>
            <pc:sldMk cId="0" sldId="278"/>
            <ac:picMk id="2052" creationId="{00000000-0000-0000-0000-000000000000}"/>
          </ac:picMkLst>
        </pc:picChg>
      </pc:sldChg>
      <pc:sldChg chg="del">
        <pc:chgData name="wadi_walid@outlook.com" userId="e47a590ee7fb5184" providerId="LiveId" clId="{3D097155-462D-40A3-8F47-90FC715DFE22}" dt="2020-04-21T08:02:24.661" v="86" actId="2696"/>
        <pc:sldMkLst>
          <pc:docMk/>
          <pc:sldMk cId="0" sldId="325"/>
        </pc:sldMkLst>
      </pc:sldChg>
      <pc:sldChg chg="modAnim">
        <pc:chgData name="wadi_walid@outlook.com" userId="e47a590ee7fb5184" providerId="LiveId" clId="{3D097155-462D-40A3-8F47-90FC715DFE22}" dt="2020-04-21T07:57:14.398" v="1"/>
        <pc:sldMkLst>
          <pc:docMk/>
          <pc:sldMk cId="0" sldId="337"/>
        </pc:sldMkLst>
      </pc:sldChg>
      <pc:sldChg chg="addSp delSp modSp modAnim">
        <pc:chgData name="wadi_walid@outlook.com" userId="e47a590ee7fb5184" providerId="LiveId" clId="{3D097155-462D-40A3-8F47-90FC715DFE22}" dt="2020-04-21T08:00:49.806" v="55"/>
        <pc:sldMkLst>
          <pc:docMk/>
          <pc:sldMk cId="0" sldId="373"/>
        </pc:sldMkLst>
        <pc:spChg chg="del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2" creationId="{00000000-0000-0000-0000-000000000000}"/>
          </ac:spMkLst>
        </pc:spChg>
        <pc:spChg chg="del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3" creationId="{00000000-0000-0000-0000-000000000000}"/>
          </ac:spMkLst>
        </pc:spChg>
        <pc:spChg chg="add mod">
          <ac:chgData name="wadi_walid@outlook.com" userId="e47a590ee7fb5184" providerId="LiveId" clId="{3D097155-462D-40A3-8F47-90FC715DFE22}" dt="2020-04-21T08:00:31.049" v="54" actId="5793"/>
          <ac:spMkLst>
            <pc:docMk/>
            <pc:sldMk cId="0" sldId="373"/>
            <ac:spMk id="4" creationId="{C2767A9D-B690-4851-860F-34A956720A1E}"/>
          </ac:spMkLst>
        </pc:spChg>
        <pc:spChg chg="add mod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5" creationId="{9A91D45A-5508-417D-B843-D761E0D9D394}"/>
          </ac:spMkLst>
        </pc:spChg>
        <pc:picChg chg="mod">
          <ac:chgData name="wadi_walid@outlook.com" userId="e47a590ee7fb5184" providerId="LiveId" clId="{3D097155-462D-40A3-8F47-90FC715DFE22}" dt="2020-04-21T08:00:05.226" v="34" actId="1076"/>
          <ac:picMkLst>
            <pc:docMk/>
            <pc:sldMk cId="0" sldId="373"/>
            <ac:picMk id="133122" creationId="{00000000-0000-0000-0000-000000000000}"/>
          </ac:picMkLst>
        </pc:picChg>
      </pc:sldChg>
      <pc:sldChg chg="addSp delSp modSp">
        <pc:chgData name="wadi_walid@outlook.com" userId="e47a590ee7fb5184" providerId="LiveId" clId="{3D097155-462D-40A3-8F47-90FC715DFE22}" dt="2020-04-21T07:59:51.325" v="32"/>
        <pc:sldMkLst>
          <pc:docMk/>
          <pc:sldMk cId="0" sldId="375"/>
        </pc:sldMkLst>
        <pc:spChg chg="add del mod">
          <ac:chgData name="wadi_walid@outlook.com" userId="e47a590ee7fb5184" providerId="LiveId" clId="{3D097155-462D-40A3-8F47-90FC715DFE22}" dt="2020-04-21T07:59:27.874" v="28"/>
          <ac:spMkLst>
            <pc:docMk/>
            <pc:sldMk cId="0" sldId="375"/>
            <ac:spMk id="2" creationId="{52AEA273-F1F7-43F8-A1AA-23D0CE1C1281}"/>
          </ac:spMkLst>
        </pc:spChg>
        <pc:spChg chg="add del mod">
          <ac:chgData name="wadi_walid@outlook.com" userId="e47a590ee7fb5184" providerId="LiveId" clId="{3D097155-462D-40A3-8F47-90FC715DFE22}" dt="2020-04-21T07:59:51.325" v="32"/>
          <ac:spMkLst>
            <pc:docMk/>
            <pc:sldMk cId="0" sldId="375"/>
            <ac:spMk id="3" creationId="{29438B7B-65F4-4C5B-BD7D-4EFA2884AC75}"/>
          </ac:spMkLst>
        </pc:spChg>
        <pc:picChg chg="mod">
          <ac:chgData name="wadi_walid@outlook.com" userId="e47a590ee7fb5184" providerId="LiveId" clId="{3D097155-462D-40A3-8F47-90FC715DFE22}" dt="2020-04-21T07:59:49.763" v="31" actId="1076"/>
          <ac:picMkLst>
            <pc:docMk/>
            <pc:sldMk cId="0" sldId="375"/>
            <ac:picMk id="68610" creationId="{00000000-0000-0000-0000-000000000000}"/>
          </ac:picMkLst>
        </pc:picChg>
      </pc:sldChg>
      <pc:sldChg chg="ord">
        <pc:chgData name="wadi_walid@outlook.com" userId="e47a590ee7fb5184" providerId="LiveId" clId="{3D097155-462D-40A3-8F47-90FC715DFE22}" dt="2020-04-21T08:03:05.885" v="88"/>
        <pc:sldMkLst>
          <pc:docMk/>
          <pc:sldMk cId="804618955" sldId="384"/>
        </pc:sldMkLst>
      </pc:sldChg>
      <pc:sldMasterChg chg="addSldLayout delSldLayout modSldLayout">
        <pc:chgData name="wadi_walid@outlook.com" userId="e47a590ee7fb5184" providerId="LiveId" clId="{3D097155-462D-40A3-8F47-90FC715DFE22}" dt="2020-04-21T07:58:34.260" v="4" actId="11236"/>
        <pc:sldMasterMkLst>
          <pc:docMk/>
          <pc:sldMasterMk cId="0" sldId="2147483684"/>
        </pc:sldMasterMkLst>
        <pc:sldLayoutChg chg="new del mod">
          <pc:chgData name="wadi_walid@outlook.com" userId="e47a590ee7fb5184" providerId="LiveId" clId="{3D097155-462D-40A3-8F47-90FC715DFE22}" dt="2020-04-21T07:58:34.260" v="4" actId="11236"/>
          <pc:sldLayoutMkLst>
            <pc:docMk/>
            <pc:sldMasterMk cId="0" sldId="2147483684"/>
            <pc:sldLayoutMk cId="392045859" sldId="214748373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ACBD3C-24E0-4609-AFC9-293895D1C8D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9796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E46-DC84-42DC-8239-CEE523A2D37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368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4455-8438-4C13-9B61-0C7A0E4C52B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FE2-2200-4CC9-AFA5-9F94D3709F8C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9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98DC-7B39-4F6C-B3DD-460620427006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66E6-37D2-47E8-B45E-A52047F0D99D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1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E34-054A-4506-8780-84E7992BA9E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7201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E631-6CDF-4828-82E9-C5E4958B1C91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FA5B-4557-44CA-880D-262F0B452CD2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2F0-3E1A-4CAB-9F29-6743CBAFCBC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268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0B14-F862-4F84-88E6-1E87319B4DD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8378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2986-34A1-4DE3-B170-BF8A6F2329EC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5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ACBD3C-24E0-4609-AFC9-293895D1C8D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16247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E46-DC84-42DC-8239-CEE523A2D37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2053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4455-8438-4C13-9B61-0C7A0E4C52B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FE2-2200-4CC9-AFA5-9F94D3709F8C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98DC-7B39-4F6C-B3DD-460620427006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3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66E6-37D2-47E8-B45E-A52047F0D99D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4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E34-054A-4506-8780-84E7992BA9E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291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E631-6CDF-4828-82E9-C5E4958B1C91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FA5B-4557-44CA-880D-262F0B452CD2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2F0-3E1A-4CAB-9F29-6743CBAFCBC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6624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0B14-F862-4F84-88E6-1E87319B4DD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964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2986-34A1-4DE3-B170-BF8A6F2329EC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F6DF78-04F5-4A8E-858A-88A5C9E07B7E}" type="datetimeFigureOut">
              <a:rPr lang="ar-SA" smtClean="0"/>
              <a:pPr/>
              <a:t>21/08/1444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BF18-D684-4218-8029-C8A5289D3743}" type="slidenum">
              <a:rPr lang="ar-SA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BF18-D684-4218-8029-C8A5289D3743}" type="slidenum">
              <a:rPr lang="ar-SA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interest.com/pin/5750534461395079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emedicine.com/med/images/329097-332244-5270t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545352"/>
          </a:xfrm>
        </p:spPr>
        <p:txBody>
          <a:bodyPr/>
          <a:lstStyle/>
          <a:p>
            <a:pPr algn="ctr"/>
            <a:r>
              <a:rPr lang="ar-SA" dirty="0"/>
              <a:t>بسم الله الرحمن الرحيم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Large joints=OA,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Serongative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spondyloarthropathy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other than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PsA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Small and large joints: RA, SLE, Psoriatic arthritis,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Relation to movement.</a:t>
            </a:r>
          </a:p>
          <a:p>
            <a:pPr marL="0" indent="0" algn="l" rtl="0">
              <a:buNone/>
            </a:pPr>
            <a:r>
              <a:rPr lang="en-US" b="1" dirty="0"/>
              <a:t>    - Worse at rest                Inflammatory</a:t>
            </a:r>
          </a:p>
          <a:p>
            <a:pPr marL="0" indent="0" algn="l" rtl="0">
              <a:buNone/>
            </a:pPr>
            <a:r>
              <a:rPr lang="en-US" b="1" dirty="0"/>
              <a:t>    - Worse on movement  Non-inflammatory</a:t>
            </a:r>
          </a:p>
          <a:p>
            <a:pPr marL="0" indent="0" algn="l" rtl="0">
              <a:buNone/>
            </a:pPr>
            <a:r>
              <a:rPr lang="en-US" b="1" dirty="0"/>
              <a:t>      (mechanical).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Early morning stiffness:</a:t>
            </a:r>
          </a:p>
          <a:p>
            <a:pPr algn="l" rtl="0">
              <a:buNone/>
            </a:pPr>
            <a:endParaRPr lang="en-US" b="1" dirty="0"/>
          </a:p>
          <a:p>
            <a:pPr algn="l" rtl="0">
              <a:buNone/>
            </a:pPr>
            <a:r>
              <a:rPr lang="en-US" b="1" dirty="0"/>
              <a:t>   &lt;  30 min.     Non- inflammatory  (OA)</a:t>
            </a:r>
          </a:p>
          <a:p>
            <a:pPr algn="l" rtl="0">
              <a:buNone/>
            </a:pPr>
            <a:r>
              <a:rPr lang="en-US" b="1" dirty="0"/>
              <a:t>    &gt; 30 min.     Inflammatory arthritis </a:t>
            </a:r>
          </a:p>
          <a:p>
            <a:pPr algn="l" rtl="0">
              <a:buNone/>
            </a:pPr>
            <a:r>
              <a:rPr lang="en-US" b="1" dirty="0"/>
              <a:t>    &gt;  1 hr          RA   </a:t>
            </a:r>
          </a:p>
          <a:p>
            <a:pPr algn="l" rtl="0">
              <a:buNone/>
            </a:pPr>
            <a:r>
              <a:rPr lang="en-US" b="1" dirty="0"/>
              <a:t>    </a:t>
            </a:r>
          </a:p>
          <a:p>
            <a:pPr algn="l" rtl="0">
              <a:buNone/>
            </a:pPr>
            <a:endParaRPr lang="en-US" b="1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0546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Inflammatory pain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EMS  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Site of involvement:</a:t>
            </a:r>
          </a:p>
          <a:p>
            <a:pPr algn="l" rtl="0">
              <a:buNone/>
            </a:pPr>
            <a:r>
              <a:rPr lang="en-US" b="1" dirty="0"/>
              <a:t>      Cervical region  RA       AS</a:t>
            </a:r>
          </a:p>
          <a:p>
            <a:pPr algn="l" rtl="0">
              <a:buNone/>
            </a:pPr>
            <a:r>
              <a:rPr lang="en-US" b="1" dirty="0"/>
              <a:t>      Low back pain (SI)      </a:t>
            </a:r>
            <a:r>
              <a:rPr lang="en-US" b="1" dirty="0" err="1"/>
              <a:t>SpA</a:t>
            </a:r>
            <a:endParaRPr lang="en-US" b="1" dirty="0"/>
          </a:p>
          <a:p>
            <a:pPr algn="l" rtl="0">
              <a:buNone/>
            </a:pPr>
            <a:r>
              <a:rPr lang="en-US" b="1" dirty="0"/>
              <a:t>      Mid back pain    infection TB  Brucellosis</a:t>
            </a:r>
          </a:p>
          <a:p>
            <a:pPr algn="l" rtl="0">
              <a:buNone/>
            </a:pPr>
            <a:endParaRPr lang="en-US" b="1" dirty="0"/>
          </a:p>
          <a:p>
            <a:pPr algn="l" rtl="0">
              <a:buNone/>
            </a:pPr>
            <a:r>
              <a:rPr lang="en-US" b="1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Duration of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&lt;6 wks= viral arthritis, systemic </a:t>
            </a:r>
          </a:p>
          <a:p>
            <a:pPr lvl="1" algn="l" rtl="0">
              <a:lnSpc>
                <a:spcPct val="9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rheumatic diseases.</a:t>
            </a:r>
          </a:p>
          <a:p>
            <a:pPr lvl="1" algn="l" rtl="0">
              <a:lnSpc>
                <a:spcPct val="90000"/>
              </a:lnSpc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&gt;6 wks=systemic rheumatic diseases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36837"/>
            <a:ext cx="6624736" cy="49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787" t="24692" r="14787" b="17554"/>
          <a:stretch>
            <a:fillRect/>
          </a:stretch>
        </p:blipFill>
        <p:spPr>
          <a:xfrm>
            <a:off x="900113" y="1268413"/>
            <a:ext cx="7416800" cy="44656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4D8F-475B-EC64-AD6C-BB5F05BE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Monoarthritis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0DEC-FA64-DA9B-C036-98C4881B4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Acute septic arthritis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Crystal induced arthritis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Hemarthrosis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Early stage of a systemic rheumatic disorder.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92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0D05-C9A6-5AC9-9E3D-0F4B01AF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Oligoarthritis</a:t>
            </a:r>
            <a:r>
              <a:rPr lang="en-US" dirty="0"/>
              <a:t> ( Seronegative spondyloarthropathy)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E13-6AB5-5C80-C920-FC056582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Ankylosing spondylitis</a:t>
            </a:r>
          </a:p>
          <a:p>
            <a:pPr marL="68580" indent="0" algn="l" rtl="0">
              <a:buNone/>
            </a:pPr>
            <a:r>
              <a:rPr lang="en-US" dirty="0"/>
              <a:t> </a:t>
            </a:r>
          </a:p>
          <a:p>
            <a:pPr algn="l" rtl="0"/>
            <a:r>
              <a:rPr lang="en-US" dirty="0"/>
              <a:t>Psoriatic arthritis 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Reactive arthritis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 err="1"/>
              <a:t>Enteropathic</a:t>
            </a:r>
            <a:r>
              <a:rPr lang="en-US" dirty="0"/>
              <a:t> arthritis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Undifferentiated spondyloarthropathy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Oligoarthritis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/>
              <a:t>(</a:t>
            </a:r>
            <a:r>
              <a:rPr lang="en-US" b="1" dirty="0" err="1"/>
              <a:t>Sero</a:t>
            </a:r>
            <a:r>
              <a:rPr lang="en-US" b="1" dirty="0"/>
              <a:t>-negative </a:t>
            </a:r>
            <a:r>
              <a:rPr lang="en-US" b="1" dirty="0" err="1"/>
              <a:t>spondylo-arthropathy</a:t>
            </a:r>
            <a:r>
              <a:rPr lang="en-US" b="1" dirty="0"/>
              <a:t>) 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A symmetrical, large joint, </a:t>
            </a:r>
            <a:r>
              <a:rPr lang="en-US" b="1" dirty="0" err="1"/>
              <a:t>oligo</a:t>
            </a:r>
            <a:r>
              <a:rPr lang="en-US" b="1" dirty="0"/>
              <a:t>-arthritis. (Except for psoriatic arthritis).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Can present with mono-arthritis.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Axial involvement (SI joint).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Eye/ Lung/ Heart / skin.</a:t>
            </a:r>
          </a:p>
          <a:p>
            <a:pPr algn="l" rtl="0">
              <a:buNone/>
            </a:pPr>
            <a:r>
              <a:rPr lang="en-US" b="1" dirty="0"/>
              <a:t> </a:t>
            </a:r>
            <a:endParaRPr lang="ar-SA" b="1" dirty="0"/>
          </a:p>
          <a:p>
            <a:pPr algn="l" rtl="0"/>
            <a:r>
              <a:rPr lang="en-US" b="1" dirty="0"/>
              <a:t>Rheumatoid factor/anti CCP are negative.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3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Polyarthritis..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Rheumatoid Arthritis</a:t>
            </a: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Systemic lupus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Erythematosus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Psoriatic arthritis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Viral arthritis</a:t>
            </a: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577920"/>
            <a:ext cx="3672408" cy="1702160"/>
          </a:xfrm>
        </p:spPr>
        <p:txBody>
          <a:bodyPr/>
          <a:lstStyle/>
          <a:p>
            <a:r>
              <a:rPr lang="en-US" dirty="0"/>
              <a:t>Rheumatology Approach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421080"/>
            <a:ext cx="3672407" cy="1456192"/>
          </a:xfrm>
        </p:spPr>
        <p:txBody>
          <a:bodyPr>
            <a:noAutofit/>
          </a:bodyPr>
          <a:lstStyle/>
          <a:p>
            <a:r>
              <a:rPr lang="en-US" sz="2000" b="1" dirty="0"/>
              <a:t>Dr. Walid Wadi, MD, </a:t>
            </a:r>
            <a:r>
              <a:rPr lang="en-US" sz="2000" b="1" dirty="0" err="1"/>
              <a:t>MsC</a:t>
            </a:r>
            <a:endParaRPr lang="en-US" sz="2000" b="1" dirty="0"/>
          </a:p>
          <a:p>
            <a:r>
              <a:rPr lang="en-US" sz="2000" b="1" dirty="0"/>
              <a:t>Internal Medicine/Rheumatology</a:t>
            </a:r>
          </a:p>
          <a:p>
            <a:r>
              <a:rPr lang="en-US" sz="2000" b="1" dirty="0"/>
              <a:t>College of Medicine</a:t>
            </a:r>
          </a:p>
          <a:p>
            <a:r>
              <a:rPr lang="en-US" sz="2000" b="1" dirty="0" err="1"/>
              <a:t>Mu’tah</a:t>
            </a:r>
            <a:r>
              <a:rPr lang="en-US" sz="2000" b="1" dirty="0"/>
              <a:t> University 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118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B. Constitutional symptoms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Fever</a:t>
            </a:r>
          </a:p>
          <a:p>
            <a:pPr marL="0" indent="0" algn="l" rtl="0">
              <a:buNone/>
            </a:pPr>
            <a:r>
              <a:rPr lang="en-US" b="1" dirty="0"/>
              <a:t>      Fever can occur in almost in almost all </a:t>
            </a:r>
          </a:p>
          <a:p>
            <a:pPr marL="0" indent="0" algn="l" rtl="0">
              <a:buNone/>
            </a:pPr>
            <a:r>
              <a:rPr lang="en-US" b="1" dirty="0"/>
              <a:t>      Rheumatic disorders.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Sweating  Brucellosis    TB     </a:t>
            </a:r>
          </a:p>
          <a:p>
            <a:pPr marL="0" indent="0" algn="l" rtl="0">
              <a:buNone/>
            </a:pPr>
            <a:r>
              <a:rPr lang="en-US" b="1" dirty="0"/>
              <a:t>                        SLE      RA     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Weight loss  TB   Lymphoma </a:t>
            </a:r>
          </a:p>
          <a:p>
            <a:pPr marL="0" indent="0" algn="l" rtl="0">
              <a:buNone/>
            </a:pPr>
            <a:r>
              <a:rPr lang="en-US" b="1" dirty="0"/>
              <a:t>   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85788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C. </a:t>
            </a:r>
            <a:r>
              <a:rPr lang="en-US" b="1" dirty="0" err="1"/>
              <a:t>Exrta</a:t>
            </a:r>
            <a:r>
              <a:rPr lang="en-US" b="1" dirty="0"/>
              <a:t>-articular manifestation</a:t>
            </a:r>
          </a:p>
          <a:p>
            <a:pPr marL="0" indent="0" algn="l" rtl="0">
              <a:buNone/>
            </a:pPr>
            <a:r>
              <a:rPr lang="en-US" b="1" dirty="0"/>
              <a:t>    - hair fall </a:t>
            </a:r>
          </a:p>
          <a:p>
            <a:pPr marL="0" indent="0" algn="l" rtl="0">
              <a:buNone/>
            </a:pPr>
            <a:r>
              <a:rPr lang="en-US" b="1" dirty="0"/>
              <a:t>    - rash    </a:t>
            </a:r>
            <a:r>
              <a:rPr lang="en-US" b="1" dirty="0" err="1"/>
              <a:t>malar</a:t>
            </a:r>
            <a:r>
              <a:rPr lang="en-US" b="1" dirty="0"/>
              <a:t>     discoid      relation on sun</a:t>
            </a:r>
          </a:p>
          <a:p>
            <a:pPr marL="0" indent="0" algn="l" rtl="0">
              <a:buNone/>
            </a:pPr>
            <a:r>
              <a:rPr lang="en-US" b="1" dirty="0"/>
              <a:t>       exposure</a:t>
            </a:r>
          </a:p>
          <a:p>
            <a:pPr marL="0" indent="0" algn="l" rtl="0">
              <a:buNone/>
            </a:pPr>
            <a:r>
              <a:rPr lang="en-US" b="1" dirty="0"/>
              <a:t>    - photosensitivity </a:t>
            </a:r>
          </a:p>
          <a:p>
            <a:pPr marL="0" indent="0" algn="l" rtl="0">
              <a:buNone/>
            </a:pPr>
            <a:r>
              <a:rPr lang="en-US" b="1" dirty="0"/>
              <a:t>    - oral ulcers SLE   BEHCET</a:t>
            </a:r>
          </a:p>
          <a:p>
            <a:pPr marL="0" indent="0" algn="l" rtl="0">
              <a:buNone/>
            </a:pPr>
            <a:r>
              <a:rPr lang="en-US" b="1" dirty="0"/>
              <a:t>    - Respiratory    ILD  RA  SLE  SCLERODERMA</a:t>
            </a:r>
          </a:p>
          <a:p>
            <a:pPr marL="0" indent="0" algn="l" rtl="0">
              <a:buNone/>
            </a:pPr>
            <a:r>
              <a:rPr lang="en-US" b="1" dirty="0"/>
              <a:t>    - CVS    IHD     </a:t>
            </a:r>
            <a:r>
              <a:rPr lang="en-US" b="1" dirty="0" err="1"/>
              <a:t>Arrythmias</a:t>
            </a:r>
            <a:r>
              <a:rPr lang="en-US" b="1" dirty="0"/>
              <a:t>   Pulmonary HPT.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398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err="1"/>
              <a:t>Contin</a:t>
            </a:r>
            <a:r>
              <a:rPr lang="en-US" b="1" dirty="0"/>
              <a:t>. </a:t>
            </a:r>
            <a:r>
              <a:rPr lang="en-US" b="1" dirty="0" err="1"/>
              <a:t>Exrta</a:t>
            </a:r>
            <a:r>
              <a:rPr lang="en-US" b="1" dirty="0"/>
              <a:t>-articular manifestations.</a:t>
            </a:r>
          </a:p>
          <a:p>
            <a:pPr marL="0" indent="0" algn="l" rtl="0">
              <a:buNone/>
            </a:pPr>
            <a:r>
              <a:rPr lang="en-US" b="1" dirty="0"/>
              <a:t>    </a:t>
            </a:r>
          </a:p>
          <a:p>
            <a:pPr marL="0" indent="0" algn="l" rtl="0">
              <a:buNone/>
            </a:pPr>
            <a:r>
              <a:rPr lang="en-US" b="1" dirty="0"/>
              <a:t>   - Renal  edema, frothy urine, hypertension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- Hematological  anemia  </a:t>
            </a:r>
            <a:r>
              <a:rPr lang="en-US" b="1" dirty="0" err="1"/>
              <a:t>purpura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</a:t>
            </a:r>
          </a:p>
          <a:p>
            <a:pPr marL="0" indent="0" algn="l" rtl="0">
              <a:buNone/>
            </a:pPr>
            <a:r>
              <a:rPr lang="en-US" b="1" dirty="0"/>
              <a:t>   - CNS   headaches  cognitive impairment</a:t>
            </a:r>
          </a:p>
          <a:p>
            <a:pPr marL="0" indent="0" algn="l" rtl="0">
              <a:buNone/>
            </a:pPr>
            <a:r>
              <a:rPr lang="en-US" b="1" dirty="0"/>
              <a:t>                seizure   strokes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103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pain </a:t>
            </a:r>
          </a:p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Proximal muscle weakness </a:t>
            </a:r>
          </a:p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 lesions : Heliotrope rash/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gottron’s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papules </a:t>
            </a:r>
          </a:p>
          <a:p>
            <a:pPr algn="l" rtl="0">
              <a:buFontTx/>
              <a:buChar char="-"/>
            </a:pP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8580" indent="0" algn="l" rtl="0">
              <a:buNone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Polymyositis /Dermatomyositis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D757-CEFD-D794-62DC-1B94373B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Symptoms of muscle weakness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5DDB-9997-0D8D-0B7B-070CE1C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508977"/>
          </a:xfrm>
        </p:spPr>
        <p:txBody>
          <a:bodyPr>
            <a:normAutofit/>
          </a:bodyPr>
          <a:lstStyle/>
          <a:p>
            <a:pPr lvl="1" algn="l" rtl="0"/>
            <a:r>
              <a:rPr lang="en-US" dirty="0"/>
              <a:t> </a:t>
            </a:r>
            <a:r>
              <a:rPr lang="en-US" b="1" dirty="0"/>
              <a:t>Proximal muscle weakness ( Upper limbs)</a:t>
            </a:r>
          </a:p>
          <a:p>
            <a:pPr marL="365760" lvl="1" indent="0" algn="l">
              <a:buNone/>
            </a:pPr>
            <a:r>
              <a:rPr lang="en-US" dirty="0"/>
              <a:t>          - Difficulty in getting dressed or undressed </a:t>
            </a:r>
          </a:p>
          <a:p>
            <a:pPr lvl="1" algn="l">
              <a:buFontTx/>
              <a:buChar char="-"/>
            </a:pPr>
            <a:r>
              <a:rPr lang="en-US" dirty="0"/>
              <a:t>          - Difficulty in combing hair     </a:t>
            </a:r>
          </a:p>
          <a:p>
            <a:pPr lvl="1" algn="l">
              <a:buFontTx/>
              <a:buChar char="-"/>
            </a:pPr>
            <a:endParaRPr lang="en-US" dirty="0"/>
          </a:p>
          <a:p>
            <a:pPr lvl="1" algn="l" rtl="0"/>
            <a:r>
              <a:rPr lang="en-US" b="1" dirty="0"/>
              <a:t>Proximal muscle weakness in lower limbs </a:t>
            </a:r>
          </a:p>
          <a:p>
            <a:pPr lvl="1" algn="l">
              <a:buFontTx/>
              <a:buChar char="-"/>
            </a:pPr>
            <a:r>
              <a:rPr lang="en-US" dirty="0"/>
              <a:t>        - Difficulty in getting up from sitting position</a:t>
            </a:r>
          </a:p>
          <a:p>
            <a:pPr lvl="1" algn="l">
              <a:buFontTx/>
              <a:buChar char="-"/>
            </a:pPr>
            <a:r>
              <a:rPr lang="en-US" dirty="0"/>
              <a:t>        -  Difficulty in getting up stairs    </a:t>
            </a:r>
          </a:p>
          <a:p>
            <a:pPr lvl="1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272"/>
          <a:stretch>
            <a:fillRect/>
          </a:stretch>
        </p:blipFill>
        <p:spPr>
          <a:xfrm>
            <a:off x="4929188" y="0"/>
            <a:ext cx="4214812" cy="4286250"/>
          </a:xfrm>
          <a:noFill/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 b="30588"/>
          <a:stretch>
            <a:fillRect/>
          </a:stretch>
        </p:blipFill>
        <p:spPr bwMode="auto">
          <a:xfrm>
            <a:off x="0" y="2286000"/>
            <a:ext cx="5072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37240"/>
          </a:xfrm>
        </p:spPr>
        <p:txBody>
          <a:bodyPr>
            <a:normAutofit fontScale="90000"/>
          </a:bodyPr>
          <a:lstStyle/>
          <a:p>
            <a:pPr rtl="0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Physical examination</a:t>
            </a:r>
            <a:br>
              <a:rPr lang="en-US" b="1" dirty="0"/>
            </a:br>
            <a:r>
              <a:rPr lang="en-US" b="1" dirty="0"/>
              <a:t> (Rheumatology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745308"/>
          </a:xfrm>
        </p:spPr>
        <p:txBody>
          <a:bodyPr/>
          <a:lstStyle/>
          <a:p>
            <a:pPr algn="l" rtl="0"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dirty="0" err="1"/>
              <a:t>Koilonychia</a:t>
            </a:r>
            <a:r>
              <a:rPr lang="en-US" dirty="0"/>
              <a:t>(spooning)</a:t>
            </a:r>
          </a:p>
        </p:txBody>
      </p:sp>
      <p:pic>
        <p:nvPicPr>
          <p:cNvPr id="1026" name="Picture 2" descr="C:\Users\samsung\Desktop\spoon-shaped-nai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620464" cy="4417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Onycholysis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ermnet.com/dn2/allJPG3/onycholysis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580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DE39-3C4B-413C-95CB-5191DF9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486138"/>
            <a:ext cx="7024744" cy="710614"/>
          </a:xfrm>
        </p:spPr>
        <p:txBody>
          <a:bodyPr>
            <a:normAutofit/>
          </a:bodyPr>
          <a:lstStyle/>
          <a:p>
            <a:r>
              <a:rPr lang="en-US" dirty="0"/>
              <a:t>Nail pitting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A7E4-F43D-41D6-8898-CD693C31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media-cache-ak0.pinimg.com/736x/d0/26/20/d02620c0e46a7459336d3b8ce189d3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50" y="1178853"/>
            <a:ext cx="7861600" cy="53464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Rheumatology</a:t>
            </a:r>
            <a:endParaRPr lang="ar-S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SA" sz="7200" dirty="0"/>
          </a:p>
          <a:p>
            <a:pPr marL="0" indent="0" algn="ctr">
              <a:buNone/>
            </a:pPr>
            <a:r>
              <a:rPr lang="ar-SA" sz="7200" dirty="0"/>
              <a:t>مبحث الرثويات</a:t>
            </a:r>
          </a:p>
        </p:txBody>
      </p:sp>
    </p:spTree>
    <p:extLst>
      <p:ext uri="{BB962C8B-B14F-4D97-AF65-F5344CB8AC3E}">
        <p14:creationId xmlns:p14="http://schemas.microsoft.com/office/powerpoint/2010/main" val="425331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67A9D-B690-4851-860F-34A95672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008112"/>
          </a:xfrm>
        </p:spPr>
        <p:txBody>
          <a:bodyPr/>
          <a:lstStyle/>
          <a:p>
            <a:r>
              <a:rPr lang="en-US" dirty="0"/>
              <a:t>Osteoarthritis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1D45A-5508-417D-B843-D761E0D9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22" name="Picture 2" descr="http://www.thelancet.com/pb/assets/raw/pb/assets/raw/Lancet/clinical/diseases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60" y="1361535"/>
            <a:ext cx="8180680" cy="543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Raynaud’s phenomenon</a:t>
            </a:r>
            <a:endParaRPr lang="ar-SA" dirty="0"/>
          </a:p>
        </p:txBody>
      </p:sp>
      <p:pic>
        <p:nvPicPr>
          <p:cNvPr id="119811" name="Picture 4" descr="http://www.uklupus.co.uk/raynaud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31750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2" descr="http://www.uklupus.co.uk/raynaud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429000"/>
            <a:ext cx="576263" cy="762000"/>
          </a:xfrm>
          <a:noFill/>
        </p:spPr>
      </p:pic>
      <p:pic>
        <p:nvPicPr>
          <p:cNvPr id="119813" name="Picture 2" descr="http://www.uklupus.co.uk/rayna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455987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17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en-US" dirty="0"/>
              <a:t>SCLERODERMA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412111" y="908721"/>
            <a:ext cx="3057148" cy="720080"/>
          </a:xfrm>
        </p:spPr>
        <p:txBody>
          <a:bodyPr/>
          <a:lstStyle/>
          <a:p>
            <a:r>
              <a:rPr lang="en-US" dirty="0"/>
              <a:t>EARLY             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011837" y="908720"/>
            <a:ext cx="3055717" cy="720080"/>
          </a:xfrm>
        </p:spPr>
        <p:txBody>
          <a:bodyPr/>
          <a:lstStyle/>
          <a:p>
            <a:r>
              <a:rPr lang="en-US" dirty="0"/>
              <a:t>LATE            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images.rheumatology.org/image_dir/album75672/md_99-10-0010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540076" cy="4248472"/>
          </a:xfrm>
          <a:prstGeom prst="rect">
            <a:avLst/>
          </a:prstGeom>
          <a:noFill/>
        </p:spPr>
      </p:pic>
      <p:pic>
        <p:nvPicPr>
          <p:cNvPr id="100356" name="Picture 4" descr="http://www.derm101.com/wp-content/uploads/at084g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211960" cy="4230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1177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5888"/>
            <a:ext cx="5545137" cy="6535737"/>
          </a:xfrm>
          <a:noFill/>
        </p:spPr>
      </p:pic>
    </p:spTree>
    <p:extLst>
      <p:ext uri="{BB962C8B-B14F-4D97-AF65-F5344CB8AC3E}">
        <p14:creationId xmlns:p14="http://schemas.microsoft.com/office/powerpoint/2010/main" val="1151854453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70659" name="Picture 2" descr="Diffuse alopecia areata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836613"/>
            <a:ext cx="7858125" cy="5238750"/>
          </a:xfr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72708" name="Picture 2" descr="Click to see larger pictur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76375" y="765175"/>
            <a:ext cx="6480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print"/>
          <a:srcRect b="12331"/>
          <a:stretch>
            <a:fillRect/>
          </a:stretch>
        </p:blipFill>
        <p:spPr bwMode="auto">
          <a:xfrm>
            <a:off x="1214438" y="0"/>
            <a:ext cx="671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Dermatomyositis</a:t>
            </a:r>
            <a:endParaRPr lang="en-US" dirty="0"/>
          </a:p>
        </p:txBody>
      </p:sp>
      <p:pic>
        <p:nvPicPr>
          <p:cNvPr id="686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" r="2234" b="26111"/>
          <a:stretch>
            <a:fillRect/>
          </a:stretch>
        </p:blipFill>
        <p:spPr>
          <a:xfrm>
            <a:off x="5364088" y="2276872"/>
            <a:ext cx="3600400" cy="4581128"/>
          </a:xfrm>
          <a:noFill/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 b="30588"/>
          <a:stretch>
            <a:fillRect/>
          </a:stretch>
        </p:blipFill>
        <p:spPr bwMode="auto">
          <a:xfrm>
            <a:off x="251520" y="2286000"/>
            <a:ext cx="5072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DR. WALID I. WADI\Documents\٢٠٠٧٠٥٠٩١٧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ar-SA" sz="4400" b="1" dirty="0"/>
              <a:t>بسم الله الرحمن الرحيم</a:t>
            </a:r>
          </a:p>
        </p:txBody>
      </p:sp>
      <p:pic>
        <p:nvPicPr>
          <p:cNvPr id="4" name="Picture 2" descr="8-C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DR. WALID I. WADI\Documents\٢٠٠٧٠٥٠٩١٧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3817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If active and passive movements are affected        </a:t>
            </a:r>
          </a:p>
          <a:p>
            <a:pPr algn="l" rtl="0">
              <a:buNone/>
            </a:pPr>
            <a:r>
              <a:rPr lang="en-US" b="1" dirty="0"/>
              <a:t>                           Joint pathology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If active movement is impaired and passive movement is normal </a:t>
            </a:r>
          </a:p>
          <a:p>
            <a:pPr algn="l" rtl="0">
              <a:buNone/>
            </a:pPr>
            <a:r>
              <a:rPr lang="en-US" b="1" dirty="0"/>
              <a:t>                              </a:t>
            </a:r>
            <a:r>
              <a:rPr lang="en-US" b="1" dirty="0" err="1"/>
              <a:t>Peri-articular</a:t>
            </a:r>
            <a:r>
              <a:rPr lang="en-US" b="1" dirty="0"/>
              <a:t>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endParaRPr lang="en-US" sz="2400" dirty="0">
              <a:solidFill>
                <a:srgbClr val="FF7C80"/>
              </a:solidFill>
              <a:latin typeface="Arial" pitchFamily="34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>
          <a:xfrm rot="5400000">
            <a:off x="-382587" y="3343275"/>
            <a:ext cx="3860800" cy="2879725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203575" y="2924175"/>
            <a:ext cx="30241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924175"/>
            <a:ext cx="27003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430338" y="2060575"/>
            <a:ext cx="80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7C80"/>
                </a:solidFill>
                <a:latin typeface="Aharoni" pitchFamily="2" charset="-79"/>
                <a:cs typeface="Aharoni" pitchFamily="2" charset="-79"/>
              </a:rPr>
              <a:t>Early </a:t>
            </a:r>
            <a:endParaRPr lang="ar-SA">
              <a:latin typeface="Aharoni" pitchFamily="2" charset="-79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851275" y="2060575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Intermediate</a:t>
            </a:r>
            <a:endParaRPr lang="ar-SA">
              <a:latin typeface="Aharoni" pitchFamily="2" charset="-79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451725" y="213360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Late</a:t>
            </a:r>
            <a:endParaRPr lang="ar-SA" b="1">
              <a:latin typeface="Aharoni" pitchFamily="2" charset="-79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4074-AF21-B62A-C3AD-064FADD5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maneuvers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021D-72A9-D897-DFA7-2BF4BBF0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l" rtl="0">
              <a:buNone/>
            </a:pPr>
            <a:r>
              <a:rPr lang="en-US" dirty="0"/>
              <a:t>Carpal tunnel syndrome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Tinel’s test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Phalen’s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905392"/>
          </a:xfrm>
        </p:spPr>
        <p:txBody>
          <a:bodyPr>
            <a:normAutofit/>
          </a:bodyPr>
          <a:lstStyle/>
          <a:p>
            <a:r>
              <a:rPr lang="en-US" sz="7200" dirty="0"/>
              <a:t>Thank you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9185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Acute/Chronic</a:t>
            </a:r>
          </a:p>
          <a:p>
            <a:pPr algn="l" rtl="0"/>
            <a:r>
              <a:rPr lang="en-US" b="1" dirty="0"/>
              <a:t>Systemic </a:t>
            </a:r>
          </a:p>
          <a:p>
            <a:pPr algn="l" rtl="0"/>
            <a:r>
              <a:rPr lang="en-US" b="1" dirty="0"/>
              <a:t>Inflammatory</a:t>
            </a:r>
          </a:p>
          <a:p>
            <a:pPr algn="l" rtl="0"/>
            <a:r>
              <a:rPr lang="en-US" b="1" dirty="0"/>
              <a:t>Autoimmune</a:t>
            </a:r>
          </a:p>
          <a:p>
            <a:pPr algn="l" rtl="0"/>
            <a:r>
              <a:rPr lang="en-US" b="1" dirty="0"/>
              <a:t>Joint symptoms may be prominent, among other systemic systems, or almost not appreciable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b="1" dirty="0"/>
              <a:t>Articular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Constitutional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Extra-articular manifestation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16861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l" rtl="0">
              <a:buAutoNum type="alphaUcPeriod"/>
            </a:pPr>
            <a:r>
              <a:rPr lang="en-US" sz="5200" b="1" dirty="0"/>
              <a:t>Articular</a:t>
            </a:r>
            <a:r>
              <a:rPr lang="en-US" sz="5200" dirty="0"/>
              <a:t> 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Arthralgia /  Arthritis.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Mono/ </a:t>
            </a:r>
            <a:r>
              <a:rPr lang="en-US" b="1" dirty="0" err="1"/>
              <a:t>Oligo</a:t>
            </a:r>
            <a:r>
              <a:rPr lang="en-US" b="1" dirty="0"/>
              <a:t> / Poly-</a:t>
            </a:r>
            <a:r>
              <a:rPr lang="en-US" b="1" dirty="0" err="1"/>
              <a:t>articular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Pattern of joint involvement: additive, intermittent, migratory </a:t>
            </a:r>
          </a:p>
          <a:p>
            <a:pPr marL="68580" indent="0"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Small /Large or both.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Symmetrical /asymmetrical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30531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rtl="0"/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Articular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history-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site of involvement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DIP= OA, Psoriatic arthritis (not involved in RA)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MCP= RA, SLE  </a:t>
            </a:r>
          </a:p>
          <a:p>
            <a:pPr lvl="1" algn="l" rtl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If MCP are not involved then RA is?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MTP= Gout, OA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Articular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history (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contin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20888"/>
            <a:ext cx="8534400" cy="3827512"/>
          </a:xfrm>
        </p:spPr>
        <p:txBody>
          <a:bodyPr>
            <a:normAutofit/>
          </a:bodyPr>
          <a:lstStyle/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Symmetrical= RA, SLE, Systemic sclerosis.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Asymmetrical=OA,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seronegatrive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spondyloarthro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lvl="1" algn="l" rtl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pathy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|0.1|0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1292</TotalTime>
  <Words>606</Words>
  <Application>Microsoft Office PowerPoint</Application>
  <PresentationFormat>On-screen Show (4:3)</PresentationFormat>
  <Paragraphs>188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Aharoni</vt:lpstr>
      <vt:lpstr>Arial</vt:lpstr>
      <vt:lpstr>Century Gothic</vt:lpstr>
      <vt:lpstr>Lucida Sans Unicode</vt:lpstr>
      <vt:lpstr>Verdana</vt:lpstr>
      <vt:lpstr>Wingdings 2</vt:lpstr>
      <vt:lpstr>Wingdings 3</vt:lpstr>
      <vt:lpstr>Austin</vt:lpstr>
      <vt:lpstr>1_Concourse</vt:lpstr>
      <vt:lpstr>2_Concourse</vt:lpstr>
      <vt:lpstr>بسم الله الرحمن الرحيم    </vt:lpstr>
      <vt:lpstr>Rheumatology Approach</vt:lpstr>
      <vt:lpstr>Rheumatology</vt:lpstr>
      <vt:lpstr>PowerPoint Presentation</vt:lpstr>
      <vt:lpstr>Rheumatic disorders</vt:lpstr>
      <vt:lpstr>History</vt:lpstr>
      <vt:lpstr>History</vt:lpstr>
      <vt:lpstr> Articular history- site of involvement</vt:lpstr>
      <vt:lpstr>Articular history (contin.)</vt:lpstr>
      <vt:lpstr>PowerPoint Presentation</vt:lpstr>
      <vt:lpstr>PowerPoint Presentation</vt:lpstr>
      <vt:lpstr>Back pain</vt:lpstr>
      <vt:lpstr>Duration of arthritis</vt:lpstr>
      <vt:lpstr>PowerPoint Presentation</vt:lpstr>
      <vt:lpstr>PowerPoint Presentation</vt:lpstr>
      <vt:lpstr>Monoarthritis</vt:lpstr>
      <vt:lpstr>Oligoarthritis ( Seronegative spondyloarthropathy) </vt:lpstr>
      <vt:lpstr>Oligoarthritis </vt:lpstr>
      <vt:lpstr>Polyarthritis..</vt:lpstr>
      <vt:lpstr>PowerPoint Presentation</vt:lpstr>
      <vt:lpstr>PowerPoint Presentation</vt:lpstr>
      <vt:lpstr>PowerPoint Presentation</vt:lpstr>
      <vt:lpstr>Myositis </vt:lpstr>
      <vt:lpstr>Symptoms of muscle weakness </vt:lpstr>
      <vt:lpstr>PowerPoint Presentation</vt:lpstr>
      <vt:lpstr>     Physical examination  (Rheumatology)</vt:lpstr>
      <vt:lpstr>Koilonychia(spooning)</vt:lpstr>
      <vt:lpstr>Onycholysis </vt:lpstr>
      <vt:lpstr>Nail pitting </vt:lpstr>
      <vt:lpstr>Osteoarthritis </vt:lpstr>
      <vt:lpstr>Raynaud’s phenomenon</vt:lpstr>
      <vt:lpstr>SCLERODERMA</vt:lpstr>
      <vt:lpstr>PowerPoint Presentation</vt:lpstr>
      <vt:lpstr>PowerPoint Presentation</vt:lpstr>
      <vt:lpstr>PowerPoint Presentation</vt:lpstr>
      <vt:lpstr>PowerPoint Presentation</vt:lpstr>
      <vt:lpstr>Dermatomyositis</vt:lpstr>
      <vt:lpstr>PowerPoint Presentation</vt:lpstr>
      <vt:lpstr>Joint movement</vt:lpstr>
      <vt:lpstr>Special maneuvers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Rhematology Approach</dc:title>
  <dc:creator>Home</dc:creator>
  <cp:lastModifiedBy>Walid Wadi</cp:lastModifiedBy>
  <cp:revision>194</cp:revision>
  <dcterms:created xsi:type="dcterms:W3CDTF">2013-03-01T04:23:53Z</dcterms:created>
  <dcterms:modified xsi:type="dcterms:W3CDTF">2023-03-13T18:09:18Z</dcterms:modified>
</cp:coreProperties>
</file>