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70" r:id="rId6"/>
    <p:sldId id="27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94E5-18AF-1C7B-61C2-E01744521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C2243-C805-74D0-F6E4-9B35D8DE3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EEA6B-F9D0-D8F3-68E5-76413B25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C699-57EE-4D42-98D0-D67BD2301014}" type="datetimeFigureOut">
              <a:rPr lang="en-JO" smtClean="0"/>
              <a:t>25/02/2025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EE3C3-038B-0BDF-9599-8BAF552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D14B5-5D19-E788-A956-B2441E62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25A-1B58-B246-9156-F543589FEFF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46876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7A17-9E76-32E6-0D46-C7A4ABB2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C0A06-1DE0-17B3-0431-9352556F6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0EE7D-CF46-41CC-BFDA-57DB4039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C699-57EE-4D42-98D0-D67BD2301014}" type="datetimeFigureOut">
              <a:rPr lang="en-JO" smtClean="0"/>
              <a:t>25/02/2025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1CF77-3E34-FC81-78B6-927BE5BF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75A6-BDB6-3FA9-84C3-2542AB9F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25A-1B58-B246-9156-F543589FEFF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50153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9DFE0C-4EB0-23FC-0A1B-7EAFE7B71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60FBD-7442-AD00-3C2B-554A7CB2E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1611-F634-D6D0-75DB-7E97F292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C699-57EE-4D42-98D0-D67BD2301014}" type="datetimeFigureOut">
              <a:rPr lang="en-JO" smtClean="0"/>
              <a:t>25/02/2025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E10E5-3DA2-F68C-E96F-C41F8A20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6A6E0-E86D-D747-C220-27E8C8B0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25A-1B58-B246-9156-F543589FEFF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63680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958B-6030-D1B8-2216-F85115B8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A1BD-B43C-C132-B3A7-74F11F3EF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EE851-A65C-B3BA-F358-45FDF575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C699-57EE-4D42-98D0-D67BD2301014}" type="datetimeFigureOut">
              <a:rPr lang="en-JO" smtClean="0"/>
              <a:t>25/02/2025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8E8B6-847D-62E6-1039-1C72CC46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D8D35-CC52-10AE-39F9-A2A4D748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25A-1B58-B246-9156-F543589FEFF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1288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42CEA-63B6-7235-35C2-D0421321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2D7E1-BBD5-4FFD-274A-83486C8D4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C5DB-F799-5517-69BC-77508342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C699-57EE-4D42-98D0-D67BD2301014}" type="datetimeFigureOut">
              <a:rPr lang="en-JO" smtClean="0"/>
              <a:t>25/02/2025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04B89-5302-46A9-08F1-5F1DCF7E8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6DBFE-AF15-3E48-43D6-C8294C56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25A-1B58-B246-9156-F543589FEFF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47267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C563-1A03-758A-8CF9-37E3FD60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0BDD6-B86D-A985-CCC1-DD1B3868B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3F6FE-33F7-6A60-07FA-A16C4F286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5829A-449D-F305-CC5E-3E44C08D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C699-57EE-4D42-98D0-D67BD2301014}" type="datetimeFigureOut">
              <a:rPr lang="en-JO" smtClean="0"/>
              <a:t>25/02/2025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CDC1D-0C2A-713E-95E0-5B0B0A0A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0F145-A8D1-25A6-E68E-94558A43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25A-1B58-B246-9156-F543589FEFF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20350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8960-69AA-5611-9677-5CECC666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64AA7-01E2-EB28-293B-9CC2D4164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C92B9-058B-0D87-A559-8F1AAD56D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2DF65-1F7C-7607-ECDB-D6F347F04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EB8B4F-F9EC-207C-F003-28DF18027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AF7FB-6268-065D-9550-884DBD5C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C699-57EE-4D42-98D0-D67BD2301014}" type="datetimeFigureOut">
              <a:rPr lang="en-JO" smtClean="0"/>
              <a:t>25/02/2025</a:t>
            </a:fld>
            <a:endParaRPr lang="en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51F04-55B7-933F-9742-BC0C49A6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8AA9A-D5BA-0887-F4C7-35C02301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25A-1B58-B246-9156-F543589FEFF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91793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17E4-B32A-6992-65DE-0E4A85FA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AAA70-CDE9-CDE9-434A-421ABF41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C699-57EE-4D42-98D0-D67BD2301014}" type="datetimeFigureOut">
              <a:rPr lang="en-JO" smtClean="0"/>
              <a:t>25/02/2025</a:t>
            </a:fld>
            <a:endParaRPr 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672AA-296A-CA30-E52E-C8492E84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7CE65-007F-E8F7-2AED-DA847216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25A-1B58-B246-9156-F543589FEFF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0595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066F4-AC33-10C1-7C82-E07AE826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C699-57EE-4D42-98D0-D67BD2301014}" type="datetimeFigureOut">
              <a:rPr lang="en-JO" smtClean="0"/>
              <a:t>25/02/2025</a:t>
            </a:fld>
            <a:endParaRPr lang="en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C239C-996F-244F-17B5-A0F8CB9F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A0563-9461-DA7F-8935-1BE422D7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25A-1B58-B246-9156-F543589FEFF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76055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5F84-5EE0-3C7B-D199-090480B6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55D9E-D40A-C864-B2DA-AFB3AC21E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A25AA-0929-4693-9F73-5034BAA13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F13D2-9185-B383-E561-92351D37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C699-57EE-4D42-98D0-D67BD2301014}" type="datetimeFigureOut">
              <a:rPr lang="en-JO" smtClean="0"/>
              <a:t>25/02/2025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503AA-AF4F-493B-B5BB-1B16921F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F380A-5C8B-798B-4D7F-0A6F311A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25A-1B58-B246-9156-F543589FEFF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72427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A16C-2E48-B3C2-4DC9-80B3D34A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977E3-0DB2-A005-F55D-EBA8C569A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4997D-8135-BF17-A764-49BB56F61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D4C91-F244-23A3-1E97-1A29D966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C699-57EE-4D42-98D0-D67BD2301014}" type="datetimeFigureOut">
              <a:rPr lang="en-JO" smtClean="0"/>
              <a:t>25/02/2025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4EB68-2854-939D-A6C8-8790751D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B1181-CFED-C4EE-F127-0B618CC8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25A-1B58-B246-9156-F543589FEFF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29093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A1CE6-0860-A6F1-E1C1-EAFCB7081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73C66-8F33-FE78-AFE7-68C88E871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763FE-AA53-8A1F-455F-39FDB31B2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16C699-57EE-4D42-98D0-D67BD2301014}" type="datetimeFigureOut">
              <a:rPr lang="en-JO" smtClean="0"/>
              <a:t>25/02/2025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5AFC9-C29C-AABC-3C23-E43076A08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98BB1-57A6-EDC7-9BAF-CB70DDA44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7DE25A-1B58-B246-9156-F543589FEFF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24558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12E59E-BBFC-42D7-5BA7-FF63C214C406}"/>
              </a:ext>
            </a:extLst>
          </p:cNvPr>
          <p:cNvSpPr txBox="1"/>
          <p:nvPr/>
        </p:nvSpPr>
        <p:spPr>
          <a:xfrm>
            <a:off x="1063988" y="5144199"/>
            <a:ext cx="29203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Presented by :</a:t>
            </a:r>
          </a:p>
          <a:p>
            <a:pPr algn="l"/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Leen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Abbadi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Sabeel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obeidat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Leen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hyasat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algn="l"/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43821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BD5B6F-465D-315E-A589-046394AE9731}"/>
              </a:ext>
            </a:extLst>
          </p:cNvPr>
          <p:cNvSpPr txBox="1"/>
          <p:nvPr/>
        </p:nvSpPr>
        <p:spPr>
          <a:xfrm>
            <a:off x="212414" y="174026"/>
            <a:ext cx="79312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sng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Skin :</a:t>
            </a:r>
          </a:p>
          <a:p>
            <a:endParaRPr lang="en-US" sz="3600" b="1" u="sng" dirty="0">
              <a:solidFill>
                <a:srgbClr val="030F53"/>
              </a:solidFill>
              <a:effectLst/>
              <a:latin typeface="Abad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Subcutaneous nodules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2.</a:t>
            </a:r>
            <a:r>
              <a:rPr lang="en-US" sz="2400" b="1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 </a:t>
            </a:r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Erythema </a:t>
            </a:r>
            <a:r>
              <a:rPr lang="en-US" sz="2400" b="0" i="0" dirty="0" err="1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marginatum</a:t>
            </a:r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: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  -</a:t>
            </a:r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centrifugally expanding pink or light red rash with a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   well-defined outer border and central clearing.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 </a:t>
            </a:r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 -Painless and </a:t>
            </a:r>
            <a:r>
              <a:rPr lang="en-US" sz="2400" b="0" i="0" dirty="0" err="1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nonpruritic</a:t>
            </a:r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.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  -</a:t>
            </a:r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Location: The trunk and limbs are affected;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    the face is spared. May rapidly appear and  disappear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    at different locations.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pPr algn="l"/>
            <a:endParaRPr lang="en-J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6E877-A7FF-FFDA-9E6A-2FC840648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855288"/>
            <a:ext cx="3687941" cy="2501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0DEFD3-F3AC-709F-5148-9DF212117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09" y="4182406"/>
            <a:ext cx="3775098" cy="2501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DEAD3C-0363-0678-856D-4363A32A3B54}"/>
              </a:ext>
            </a:extLst>
          </p:cNvPr>
          <p:cNvSpPr txBox="1"/>
          <p:nvPr/>
        </p:nvSpPr>
        <p:spPr>
          <a:xfrm>
            <a:off x="7986346" y="393005"/>
            <a:ext cx="360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Subcutaneous nodules</a:t>
            </a:r>
            <a:endParaRPr lang="en-JO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6DD36-664F-5AB8-F4FA-008C318934EA}"/>
              </a:ext>
            </a:extLst>
          </p:cNvPr>
          <p:cNvSpPr txBox="1"/>
          <p:nvPr/>
        </p:nvSpPr>
        <p:spPr>
          <a:xfrm>
            <a:off x="8143687" y="3635758"/>
            <a:ext cx="470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Erythema </a:t>
            </a:r>
            <a:r>
              <a:rPr lang="en-US" sz="2400" b="0" i="0" dirty="0" err="1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marginatum</a:t>
            </a:r>
            <a:endParaRPr lang="en-JO" sz="2400" dirty="0"/>
          </a:p>
        </p:txBody>
      </p:sp>
    </p:spTree>
    <p:extLst>
      <p:ext uri="{BB962C8B-B14F-4D97-AF65-F5344CB8AC3E}">
        <p14:creationId xmlns:p14="http://schemas.microsoft.com/office/powerpoint/2010/main" val="97674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E933E-D380-09B0-FD21-4D5B2B571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25" y="941605"/>
            <a:ext cx="10515600" cy="4351338"/>
          </a:xfrm>
        </p:spPr>
        <p:txBody>
          <a:bodyPr/>
          <a:lstStyle/>
          <a:p>
            <a:pPr fontAlgn="ctr"/>
            <a:r>
              <a:rPr lang="en-US" sz="3600" b="1" i="0" u="none" strike="noStrike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CNS : Sydenham chorea </a:t>
            </a:r>
          </a:p>
          <a:p>
            <a:pPr fontAlgn="ctr"/>
            <a:endParaRPr lang="en-US" sz="3600" b="0" i="0" u="none" strike="noStrike" dirty="0">
              <a:solidFill>
                <a:srgbClr val="030F53"/>
              </a:solidFill>
              <a:effectLst/>
              <a:latin typeface="Abadi" panose="020F0502020204030204" pitchFamily="34" charset="0"/>
            </a:endParaRP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(involuntary, irregular, </a:t>
            </a:r>
            <a:r>
              <a:rPr lang="en-US" b="0" i="0" u="none" strike="noStrike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nonrepetitive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 movements of the limbs, neck, head, and/or face) .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Most common cause of acute chorea in children in the US .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Occurs 1-8 months after the inciting infection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94894-8175-BAC8-1D52-BEB4D1F90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47" y="4666627"/>
            <a:ext cx="1804520" cy="18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F43F-E6D5-4584-E39C-C39FEC885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35" y="525096"/>
            <a:ext cx="10999665" cy="5651867"/>
          </a:xfrm>
        </p:spPr>
        <p:txBody>
          <a:bodyPr>
            <a:normAutofit/>
          </a:bodyPr>
          <a:lstStyle/>
          <a:p>
            <a:r>
              <a:rPr lang="en-US" sz="3600" b="1" i="0" u="none" strike="noStrike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Clinical features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 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Sometimes asymmetrical or confined to one side (</a:t>
            </a:r>
            <a:r>
              <a:rPr lang="en-US" b="0" i="0" u="none" strike="noStrike" dirty="0" err="1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hemichorea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).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•  </a:t>
            </a:r>
            <a:r>
              <a:rPr lang="en-US" b="1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Additional motor symptoms 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(e.g., </a:t>
            </a:r>
            <a:r>
              <a:rPr lang="en-US" b="0" i="0" u="none" strike="noStrike" dirty="0" err="1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ballismus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, muscle weakness) and </a:t>
            </a:r>
            <a:r>
              <a:rPr lang="en-US" b="1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speech disorders 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(slurred or "jerky" speech) :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• 1)Milkmaid grip: characterized by the inability to maintain muscle contraction in the hands intermittent loss of contraction results in alternating squeeze and release of grip ("milking"). 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•2) </a:t>
            </a:r>
            <a:r>
              <a:rPr lang="en-US" b="0" i="0" u="none" strike="noStrike" dirty="0" err="1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Choreic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 hand: characterized by intermittent wrist flexion with extension of the digits ("spooning" of the hand) .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•</a:t>
            </a:r>
            <a:r>
              <a:rPr lang="en-US" b="1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 Neuropsychiatric symptoms: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 (e.g., inappropriate laughing/crying, agitation, anxiety, apathy, obsessive- compulsive behavior)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BF954-4ACF-45D3-8CB9-C8CA33E3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11" y="5117352"/>
            <a:ext cx="1689972" cy="15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7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430F6-E93E-C457-44AF-18354ED0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24" y="460686"/>
            <a:ext cx="11054976" cy="5716277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sz="3900" b="1" i="0" u="none" strike="noStrike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Diagnosis</a:t>
            </a:r>
            <a:r>
              <a:rPr lang="en-US" sz="3900" b="0" i="0" u="none" strike="noStrike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 :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Approach :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1. Patients should be evaluated for evidence of a preceding GAS infection via throat culture, antigen, or antibody test.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2. ARF is diagnosed using the revised Jones criteria.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3. All patients with suspected or confirmed ARF require a cardiac workup.</a:t>
            </a:r>
          </a:p>
          <a:p>
            <a:r>
              <a:rPr lang="en-US" b="1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Revised Jones criteria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 : Diagnostic criteria for patients with laboratory findings of a preceding GAS infection 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Initial episode of ARF: two major criteria or one major plus two minor criteria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Recurrent ARF: either the same as for an initial episode of ARF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F7EDA-218F-8E1D-BD75-36A08D1DB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165" y="5251823"/>
            <a:ext cx="1864285" cy="15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6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43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E9CC2-63C4-092F-0AAC-19F3357C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725"/>
            <a:ext cx="10515600" cy="5853238"/>
          </a:xfrm>
        </p:spPr>
        <p:txBody>
          <a:bodyPr>
            <a:normAutofit lnSpcReduction="10000"/>
          </a:bodyPr>
          <a:lstStyle/>
          <a:p>
            <a:r>
              <a:rPr lang="en-US" sz="3900" b="1" i="0" u="sng" strike="noStrike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Routine laboratory studies : </a:t>
            </a:r>
          </a:p>
          <a:p>
            <a:endParaRPr lang="en-US" sz="3900" b="1" i="0" u="sng" strike="noStrike" dirty="0">
              <a:solidFill>
                <a:srgbClr val="030F53"/>
              </a:solidFill>
              <a:effectLst/>
              <a:latin typeface="Abadi" panose="020F0502020204030204" pitchFamily="34" charset="0"/>
            </a:endParaRP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CBC : Typically shows leukocytosis , May show </a:t>
            </a:r>
            <a:r>
              <a:rPr lang="en-US" b="0" i="0" u="none" strike="noStrike" dirty="0" err="1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normochromic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 </a:t>
            </a:r>
            <a:r>
              <a:rPr lang="en-US" b="0" i="0" u="none" strike="noStrike" dirty="0" err="1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normocytic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 anemia of chronic inflammation 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CRP: elevated, typically ≥ 30 mg/L .  ESR: elevated, typically ≥ 60 mm/hour. </a:t>
            </a:r>
          </a:p>
          <a:p>
            <a:r>
              <a:rPr lang="en-US" b="1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Confirmation of GAS infection 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: Any of the following test results can confirm recent GAS infection: 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1. Tests showing elevated or rising antibodies : </a:t>
            </a:r>
            <a:r>
              <a:rPr lang="en-US" b="1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↑ </a:t>
            </a:r>
            <a:r>
              <a:rPr lang="en-US" b="1" i="0" u="none" strike="noStrike" dirty="0" err="1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Antistreptolysin</a:t>
            </a:r>
            <a:r>
              <a:rPr lang="en-US" b="1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 O titer 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(ASO), </a:t>
            </a:r>
            <a:r>
              <a:rPr lang="en-US" b="1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↑ </a:t>
            </a:r>
            <a:r>
              <a:rPr lang="en-US" b="1" i="0" u="none" strike="noStrike" dirty="0" err="1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Antistreptococcal</a:t>
            </a:r>
            <a:r>
              <a:rPr lang="en-US" b="1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 </a:t>
            </a:r>
            <a:r>
              <a:rPr lang="en-US" b="1" i="0" u="none" strike="noStrike" dirty="0" err="1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DNAse</a:t>
            </a:r>
            <a:r>
              <a:rPr lang="en-US" b="1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 B titer</a:t>
            </a:r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 (ADB). 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2. Positive throat culture.</a:t>
            </a: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3. Positive rapid GAS carbohydrate antigen detection test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006AD-E9BE-5F73-4EEA-D3A4AECCA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970" y="5067549"/>
            <a:ext cx="1652619" cy="1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28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BFB7F-B871-F6E1-1A97-72633E62C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6554"/>
            <a:ext cx="8052518" cy="5128419"/>
          </a:xfrm>
        </p:spPr>
        <p:txBody>
          <a:bodyPr/>
          <a:lstStyle/>
          <a:p>
            <a:r>
              <a:rPr lang="en-US" sz="3600" b="1" i="0" u="none" strike="noStrike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Assessment for cardiac involvement </a:t>
            </a:r>
            <a:r>
              <a:rPr lang="en-US" sz="3600" b="0" i="0" u="none" strike="noStrike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:</a:t>
            </a:r>
          </a:p>
          <a:p>
            <a:endParaRPr lang="en-US" sz="1500" b="0" i="0" u="none" strike="noStrike" dirty="0">
              <a:solidFill>
                <a:srgbClr val="030F53"/>
              </a:solidFill>
              <a:effectLst/>
              <a:latin typeface="Abadi" panose="020F0502020204030204" pitchFamily="34" charset="0"/>
            </a:endParaRP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All patients with confirmed or suspected rheumatic fever require an ECG and echocardiography. </a:t>
            </a:r>
          </a:p>
          <a:p>
            <a:endParaRPr lang="en-US" b="0" i="0" u="none" strike="noStrike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Echocardiography should be obtained in all patients with Sydenham chorea because concurrent cardiac involvement is common.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09486-B8CB-E58E-6EB1-D99319116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840" y="1186128"/>
            <a:ext cx="4557061" cy="55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9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C0E852-7B0D-AC3A-25B2-EAB5302C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82" y="151369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sz="3900" b="1" dirty="0">
                <a:solidFill>
                  <a:srgbClr val="030F53"/>
                </a:solidFill>
                <a:latin typeface="Abadi" panose="020F0502020204030204" pitchFamily="34" charset="0"/>
              </a:rPr>
              <a:t>Treatment of ARF involves: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1- antibiotics to both treat acute GAS infection and prevent recurrence.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2-  pain relief for arthritis.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3- medical management of associated complications.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3900" b="1" dirty="0">
                <a:solidFill>
                  <a:srgbClr val="030F53"/>
                </a:solidFill>
                <a:latin typeface="Abadi" panose="020F0502020204030204" pitchFamily="34" charset="0"/>
              </a:rPr>
              <a:t>1- GAS eradication: 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First-line: penicillin V 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In patients with penicillin allergy, use:  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Cephalosporins (hypersensitivity without anaphylaxis)  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OR 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macrolides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(severe hypersensitivity to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beta-lactam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antibiotics) .  </a:t>
            </a:r>
            <a:endParaRPr lang="en-JO" sz="3000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FA59E9-2001-5E82-984B-74551D1370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30F53"/>
                </a:solidFill>
                <a:latin typeface="Abadi" panose="020F0502020204030204" pitchFamily="34" charset="0"/>
                <a:ea typeface="+mn-ea"/>
                <a:cs typeface="+mn-cs"/>
              </a:rPr>
              <a:t>Management</a:t>
            </a:r>
            <a:r>
              <a:rPr lang="en-US" b="1" dirty="0"/>
              <a:t> </a:t>
            </a:r>
            <a:endParaRPr lang="en-JO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6F8865-1D05-E834-3F03-26BF825B6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381" y="5276726"/>
            <a:ext cx="1652619" cy="1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8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1B673C-4530-C2F5-74D7-779DF70052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30F53"/>
                </a:solidFill>
                <a:latin typeface="Abadi" panose="020F0502020204030204" pitchFamily="34" charset="0"/>
              </a:rPr>
              <a:t>2- Symptomatic treatment of arthritis and fever: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First-line: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nonsteroidal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anti-inflammatory drugs ( Aspirin , Naproxen)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Second-line: glucocorticoids, e.g., prednisone.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30F53"/>
                </a:solidFill>
                <a:latin typeface="Abadi" panose="020F0502020204030204" pitchFamily="34" charset="0"/>
              </a:rPr>
              <a:t>3- Management of complications: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Sydenham chorea: In the majority of cases, is self-limiting, with most patients seeing an improvement within a few weeks and nearly all patients fully recovered by six months.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Cardiac involvement:</a:t>
            </a:r>
            <a:endParaRPr lang="en-JO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462EA-6D3A-18DE-78D3-76A1A10FA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1" y="3619500"/>
            <a:ext cx="8255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97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BF3BFB-2D61-C730-578A-78CD750365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34938"/>
            <a:ext cx="10075333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30F53"/>
                </a:solidFill>
                <a:latin typeface="Abadi" panose="020F0502020204030204" pitchFamily="34" charset="0"/>
                <a:ea typeface="+mn-ea"/>
                <a:cs typeface="+mn-cs"/>
              </a:rPr>
              <a:t>Prevention</a:t>
            </a:r>
            <a:r>
              <a:rPr lang="en-US" b="1" dirty="0"/>
              <a:t> </a:t>
            </a:r>
            <a:endParaRPr lang="en-JO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419A6B-AF72-B121-7CCE-C9BFEB5D32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1095376"/>
            <a:ext cx="121920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Primary prevention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Aims to prevent ARF from developing as a result of GAS infection . Patients should receive prompt antibiotic treatment for GAS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tonsillopharyngitis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 (e.g., with penicillin V)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Secondary prevention :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Patients with a history of ARF are at high risk for recurrence, which may worsen existing rheumatic heart disease.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All patients require antibiotic prophylaxis,  Start immediately after completion of antibiotics for ARF.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Drug of choice: IM penicillin G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benzathine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every 4 weeks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Alternatively: oral penicillin V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Patients with penicillin allergy: sulfadiazine </a:t>
            </a:r>
            <a:endParaRPr lang="en-JO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79DA90-88A2-22A7-ED51-399894148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381" y="5276726"/>
            <a:ext cx="1652619" cy="1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0FEBE0-8489-7D6F-0273-7467B53D3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04" y="4877757"/>
            <a:ext cx="1817843" cy="1817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2E3D6-57D6-D0A7-8FB8-B8212B41F106}"/>
              </a:ext>
            </a:extLst>
          </p:cNvPr>
          <p:cNvSpPr txBox="1"/>
          <p:nvPr/>
        </p:nvSpPr>
        <p:spPr>
          <a:xfrm>
            <a:off x="394770" y="821266"/>
            <a:ext cx="9935882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i="0" u="sng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Rheumatic fever: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  <a:p>
            <a:endParaRPr lang="en-US" sz="2400" b="0" i="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Delayed inflammatory complication of </a:t>
            </a:r>
            <a:r>
              <a:rPr lang="en-US" sz="2400" b="0" i="0" u="sng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group A B-hemolytic streptococcal </a:t>
            </a:r>
          </a:p>
          <a:p>
            <a:endParaRPr lang="en-US" sz="1200" u="sng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  <a:p>
            <a:r>
              <a:rPr lang="en-US" sz="2400" b="0" u="sng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pharyngitis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</a:t>
            </a:r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that usually occurs within 2-4 weeks of acute infection .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pPr algn="l"/>
            <a:endParaRPr lang="en-JO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CC2C8-BD7A-98CB-2E54-787CFD6FE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2" y="3818302"/>
            <a:ext cx="4110757" cy="222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D5365F-21BE-5C1C-5420-2182EC6EC684}"/>
              </a:ext>
            </a:extLst>
          </p:cNvPr>
          <p:cNvSpPr txBox="1"/>
          <p:nvPr/>
        </p:nvSpPr>
        <p:spPr>
          <a:xfrm>
            <a:off x="940680" y="6165114"/>
            <a:ext cx="4110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group A B-hemolytic streptococcal</a:t>
            </a:r>
            <a:endParaRPr lang="en-JO" sz="2000" b="1" dirty="0"/>
          </a:p>
        </p:txBody>
      </p:sp>
    </p:spTree>
    <p:extLst>
      <p:ext uri="{BB962C8B-B14F-4D97-AF65-F5344CB8AC3E}">
        <p14:creationId xmlns:p14="http://schemas.microsoft.com/office/powerpoint/2010/main" val="767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137A3A-569D-BB40-3472-6FB198D381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0200" y="392518"/>
            <a:ext cx="10515600" cy="4884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</a:t>
            </a:r>
            <a:r>
              <a:rPr lang="en-US" sz="3900" b="1" dirty="0">
                <a:solidFill>
                  <a:srgbClr val="030F53"/>
                </a:solidFill>
                <a:latin typeface="Abadi" panose="020F0502020204030204" pitchFamily="34" charset="0"/>
              </a:rPr>
              <a:t>Antibiotic prophylaxis should be decided according to whichever of the following  results in the longest treatment duration: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1.  Possible ARF: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12 months 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2.  Rheumatic fever without carditis: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5 years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or until the patient reaches 21 years of age.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3.  Rheumatic fever with carditis (with no residual heart disease):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10 years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or until the patient reaches 21 years of age 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4. Rheumatic fever with carditis and permanent valvular heart defects: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10 years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or until the patient reaches 40 years of age . </a:t>
            </a:r>
            <a:endParaRPr lang="en-JO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11E6B-6D2D-8C68-B214-5FB4E7085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381" y="5276726"/>
            <a:ext cx="1652619" cy="1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0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38367F-2DFE-4F85-51A0-EEE33B4C20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030F53"/>
                </a:solidFill>
                <a:latin typeface="Abadi" panose="020F0502020204030204" pitchFamily="34" charset="0"/>
                <a:ea typeface="+mn-ea"/>
                <a:cs typeface="+mn-cs"/>
              </a:rPr>
              <a:t>Prognosis</a:t>
            </a:r>
            <a:r>
              <a:rPr lang="en-US" dirty="0"/>
              <a:t> </a:t>
            </a:r>
            <a:endParaRPr lang="en-JO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98F38C-FB58-F114-D66D-23908C9AD31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Cardiac involvement is the most important prognostic factor.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• Early death from rheumatic fever is usually due to myocarditis rather than  valvular defects.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• Patients with a history of carditis (and possible post-inflammatory scarring and calcification) during an initial rheumatic fever episode are at high risk of developing valvular heart defects with recurrent episodes rheumatic heart disease. </a:t>
            </a:r>
            <a:endParaRPr lang="en-JO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768C7B-12D3-4709-7064-E30E5F046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381" y="5276726"/>
            <a:ext cx="1652619" cy="1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00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5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23B5D3-E2AA-218E-C5A6-020B552992AE}"/>
              </a:ext>
            </a:extLst>
          </p:cNvPr>
          <p:cNvSpPr txBox="1"/>
          <p:nvPr/>
        </p:nvSpPr>
        <p:spPr>
          <a:xfrm>
            <a:off x="435785" y="524885"/>
            <a:ext cx="1086970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u="sng" dirty="0">
                <a:solidFill>
                  <a:srgbClr val="030F53"/>
                </a:solidFill>
                <a:latin typeface="Abadi" panose="020F0502020204030204" pitchFamily="34" charset="0"/>
              </a:rPr>
              <a:t>Risk Factors :</a:t>
            </a:r>
          </a:p>
          <a:p>
            <a:pPr algn="l"/>
            <a:endParaRPr lang="en-US" sz="2400" b="1" u="sng" dirty="0">
              <a:solidFill>
                <a:srgbClr val="030F53"/>
              </a:solidFill>
              <a:latin typeface="Abad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1- Age ( most common in children and adolescents </a:t>
            </a:r>
            <a:r>
              <a:rPr lang="en-US" sz="2400" u="sng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5-15 years old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)</a:t>
            </a:r>
          </a:p>
          <a:p>
            <a:pPr algn="l"/>
            <a:endParaRPr lang="en-US" sz="2400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2- Genetic </a:t>
            </a:r>
          </a:p>
          <a:p>
            <a:pPr algn="l"/>
            <a:endParaRPr lang="en-US" sz="2400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3- Environmental Factors </a:t>
            </a:r>
          </a:p>
          <a:p>
            <a:pPr algn="l"/>
            <a:endParaRPr lang="en-US" sz="2400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    -Overcrowded or unsanitary living conditions can facilitate the spread of GAS </a:t>
            </a:r>
          </a:p>
          <a:p>
            <a:pPr algn="l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    infections.</a:t>
            </a:r>
          </a:p>
          <a:p>
            <a:pPr algn="l"/>
            <a:endParaRPr lang="en-US" sz="1100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    -Poor access to healthcare.</a:t>
            </a:r>
          </a:p>
          <a:p>
            <a:pPr algn="l"/>
            <a:endParaRPr lang="en-US" sz="2400" dirty="0">
              <a:solidFill>
                <a:srgbClr val="030F53"/>
              </a:solidFill>
              <a:latin typeface="Abadi" panose="020F0502020204030204" pitchFamily="34" charset="0"/>
            </a:endParaRPr>
          </a:p>
          <a:p>
            <a:pPr algn="l"/>
            <a:endParaRPr lang="en-US" sz="2400" dirty="0">
              <a:solidFill>
                <a:srgbClr val="030F53"/>
              </a:solidFill>
              <a:latin typeface="Abadi" panose="020F0502020204030204" pitchFamily="34" charset="0"/>
            </a:endParaRPr>
          </a:p>
          <a:p>
            <a:pPr algn="l"/>
            <a:r>
              <a:rPr lang="en-US" sz="2400" b="1" u="sng" dirty="0">
                <a:solidFill>
                  <a:srgbClr val="030F53"/>
                </a:solidFill>
                <a:latin typeface="Abadi" panose="020F0502020204030204" pitchFamily="34" charset="0"/>
              </a:rPr>
              <a:t>     </a:t>
            </a:r>
            <a:endParaRPr lang="en-JO" sz="3600" b="1" u="sng" dirty="0">
              <a:solidFill>
                <a:srgbClr val="030F53"/>
              </a:solidFill>
              <a:latin typeface="Abad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D4242-68DE-DE35-F5F1-BBF60A8A2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02" y="5032019"/>
            <a:ext cx="1813143" cy="164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B636B4-C6A0-92B2-9437-385EC1A762D2}"/>
              </a:ext>
            </a:extLst>
          </p:cNvPr>
          <p:cNvSpPr txBox="1"/>
          <p:nvPr/>
        </p:nvSpPr>
        <p:spPr>
          <a:xfrm>
            <a:off x="647451" y="212414"/>
            <a:ext cx="951254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u="sng" dirty="0">
                <a:solidFill>
                  <a:srgbClr val="030F53"/>
                </a:solidFill>
                <a:latin typeface="Abadi" panose="020F0502020204030204" pitchFamily="34" charset="0"/>
              </a:rPr>
              <a:t>Pathophysiology</a:t>
            </a:r>
            <a:r>
              <a:rPr lang="en-US" dirty="0">
                <a:latin typeface="Abadi" panose="020F0502020204030204" pitchFamily="34" charset="0"/>
              </a:rPr>
              <a:t> :</a:t>
            </a:r>
          </a:p>
          <a:p>
            <a:pPr algn="l"/>
            <a:endParaRPr lang="en-US" dirty="0"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Most common etiological bacteria leading to strep throat is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Specifically, Streptococci </a:t>
            </a:r>
            <a:r>
              <a:rPr lang="en-US" sz="2400" b="0" i="0" dirty="0" err="1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pyogenes</a:t>
            </a:r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 (pus-forming)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• It is triggered by an immune-mediated delayed response to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infection with specific strains of group A streptococci that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possess antigens </a:t>
            </a:r>
            <a:r>
              <a:rPr lang="en-US" sz="2400" b="1" i="1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(M protein)</a:t>
            </a:r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 which cross-react with cardiac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myosin and sarcolemmal membrane protein.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• Antibodies produced against the streptococcal antigens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mediate inflammation in the endocardium, myocardium and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pericardium, as well as the joints and ski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n</a:t>
            </a:r>
            <a:endParaRPr lang="en-JO" sz="2400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4AFDD-F088-23D1-0459-6D79A8114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963" y="1050192"/>
            <a:ext cx="2918556" cy="53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7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03F93B-9F67-49AE-62DB-EE97CFEF32F9}"/>
              </a:ext>
            </a:extLst>
          </p:cNvPr>
          <p:cNvSpPr txBox="1"/>
          <p:nvPr/>
        </p:nvSpPr>
        <p:spPr>
          <a:xfrm>
            <a:off x="435785" y="549787"/>
            <a:ext cx="9836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sng" dirty="0">
                <a:solidFill>
                  <a:srgbClr val="030F53"/>
                </a:solidFill>
                <a:effectLst/>
                <a:latin typeface="Helvetica" pitchFamily="2" charset="0"/>
              </a:rPr>
              <a:t>Clinical features:</a:t>
            </a:r>
          </a:p>
          <a:p>
            <a:endParaRPr lang="en-US" sz="1200" b="1" u="sng" dirty="0">
              <a:solidFill>
                <a:srgbClr val="030F53"/>
              </a:solidFill>
              <a:latin typeface="Helvetica" pitchFamily="2" charset="0"/>
            </a:endParaRPr>
          </a:p>
          <a:p>
            <a:endParaRPr lang="en-US" sz="1200" b="1" i="0" u="sng" dirty="0">
              <a:solidFill>
                <a:srgbClr val="030F53"/>
              </a:solidFill>
              <a:effectLst/>
              <a:latin typeface="Helvetica" pitchFamily="2" charset="0"/>
            </a:endParaRP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Abadi" panose="020F0502020204030204" pitchFamily="34" charset="0"/>
              </a:rPr>
              <a:t>The symptoms of acute rheumatic fever can be remembered by reading the </a:t>
            </a:r>
            <a:r>
              <a:rPr lang="en-US" sz="2400" b="0" i="1" u="sng" dirty="0">
                <a:solidFill>
                  <a:srgbClr val="030F53"/>
                </a:solidFill>
                <a:effectLst/>
                <a:latin typeface="Helvetica" pitchFamily="2" charset="0"/>
              </a:rPr>
              <a:t>JONES criteria</a:t>
            </a:r>
            <a:endParaRPr lang="en-US" sz="2400" i="1" u="sng" dirty="0">
              <a:solidFill>
                <a:srgbClr val="030F53"/>
              </a:solidFill>
              <a:effectLst/>
              <a:latin typeface="Helvetica" pitchFamily="2" charset="0"/>
            </a:endParaRPr>
          </a:p>
          <a:p>
            <a:endParaRPr lang="en-US" sz="3600" b="1" u="sng" dirty="0">
              <a:solidFill>
                <a:srgbClr val="030F53"/>
              </a:solidFill>
              <a:effectLst/>
              <a:latin typeface="Helvetica" pitchFamily="2" charset="0"/>
            </a:endParaRPr>
          </a:p>
          <a:p>
            <a:pPr algn="l"/>
            <a:endParaRPr lang="en-J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F4D9A-D8F9-C53E-C33E-C58CC18D1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64" y="2526370"/>
            <a:ext cx="6885392" cy="42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1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7A89-0239-09E1-D034-0B21E86E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C073F7-1E69-0AA3-B2BB-E534DD924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408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569C46-78DB-1B9A-C684-8E1794852E67}"/>
              </a:ext>
            </a:extLst>
          </p:cNvPr>
          <p:cNvSpPr txBox="1"/>
          <p:nvPr/>
        </p:nvSpPr>
        <p:spPr>
          <a:xfrm>
            <a:off x="152861" y="707180"/>
            <a:ext cx="818029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0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Constitutional symptoms: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Abadi" panose="020F0502020204030204" pitchFamily="34" charset="0"/>
              </a:rPr>
              <a:t> </a:t>
            </a:r>
            <a:r>
              <a:rPr lang="en-US" sz="25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fever, malaise, fatigue .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</a:t>
            </a:r>
          </a:p>
          <a:p>
            <a:endParaRPr lang="en-US" sz="2500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  <a:p>
            <a:endParaRPr lang="en-US" sz="2500" dirty="0">
              <a:solidFill>
                <a:schemeClr val="bg1">
                  <a:lumMod val="75000"/>
                </a:schemeClr>
              </a:solidFill>
              <a:latin typeface="Abadi" panose="020F0502020204030204" pitchFamily="34" charset="0"/>
            </a:endParaRPr>
          </a:p>
          <a:p>
            <a:r>
              <a:rPr lang="en-US" sz="2500" b="1" i="0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Joints:</a:t>
            </a:r>
            <a:r>
              <a:rPr lang="en-US" sz="2500" b="0" i="0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 </a:t>
            </a:r>
            <a:r>
              <a:rPr lang="en-US" sz="25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is the most common major manifestation, occurs in</a:t>
            </a:r>
          </a:p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approximately</a:t>
            </a:r>
            <a:r>
              <a:rPr lang="en-US" sz="2500" dirty="0">
                <a:solidFill>
                  <a:srgbClr val="030F53"/>
                </a:solidFill>
                <a:latin typeface="Abadi" panose="020F0502020204030204" pitchFamily="34" charset="0"/>
              </a:rPr>
              <a:t> 75%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of patients. </a:t>
            </a:r>
          </a:p>
          <a:p>
            <a:endParaRPr lang="en-US" sz="2500" b="0" i="0" dirty="0">
              <a:solidFill>
                <a:srgbClr val="030F53"/>
              </a:solidFill>
              <a:effectLst/>
              <a:latin typeface="Abadi" panose="020F0502020204030204" pitchFamily="34" charset="0"/>
            </a:endParaRPr>
          </a:p>
          <a:p>
            <a:r>
              <a:rPr lang="en-US" sz="2500" b="1" i="1" u="sng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Migratory </a:t>
            </a:r>
            <a:r>
              <a:rPr lang="en-US" sz="2500" b="1" i="1" u="sng" dirty="0" err="1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polyarthritis</a:t>
            </a:r>
            <a:r>
              <a:rPr lang="en-US" sz="25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 ( when pain spreads from one</a:t>
            </a:r>
          </a:p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Joint to another joint in the body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 ).</a:t>
            </a:r>
            <a:endParaRPr lang="en-US" sz="25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pPr algn="l"/>
            <a:endParaRPr lang="en-J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08D58-DE89-CC81-0F69-0AAB677A8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54" y="1630510"/>
            <a:ext cx="3858846" cy="522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6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B93C91-07B1-6841-B271-F1F383FE975E}"/>
              </a:ext>
            </a:extLst>
          </p:cNvPr>
          <p:cNvSpPr txBox="1"/>
          <p:nvPr/>
        </p:nvSpPr>
        <p:spPr>
          <a:xfrm>
            <a:off x="572747" y="512434"/>
            <a:ext cx="1007284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sng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Heart:</a:t>
            </a:r>
          </a:p>
          <a:p>
            <a:endParaRPr lang="en-US" sz="2300" b="1" u="sng" dirty="0">
              <a:solidFill>
                <a:srgbClr val="030F53"/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1" i="0" dirty="0" err="1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Pancarditis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badi" panose="020F0502020204030204" pitchFamily="34" charset="0"/>
              </a:rPr>
              <a:t> </a:t>
            </a:r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(endocarditis, myocarditis, and pericarditis) .</a:t>
            </a:r>
          </a:p>
          <a:p>
            <a:endParaRPr lang="en-US" dirty="0">
              <a:solidFill>
                <a:srgbClr val="000000"/>
              </a:solidFill>
              <a:effectLst/>
              <a:latin typeface="Abadi" panose="020F0502020204030204" pitchFamily="34" charset="0"/>
            </a:endParaRPr>
          </a:p>
          <a:p>
            <a:pPr algn="l"/>
            <a:endParaRPr lang="en-JO" dirty="0">
              <a:latin typeface="Abad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D3AF2-4FFB-8D48-6D08-E1FD3424F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45" y="2178922"/>
            <a:ext cx="8790391" cy="45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0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5C303-4310-C983-3C55-DEBA81CF0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55" y="173475"/>
            <a:ext cx="11230392" cy="4351338"/>
          </a:xfrm>
        </p:spPr>
        <p:txBody>
          <a:bodyPr>
            <a:noAutofit/>
          </a:bodyPr>
          <a:lstStyle/>
          <a:p>
            <a:r>
              <a:rPr lang="en-US" sz="2500" b="1" i="0" u="sng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Valvular lesions</a:t>
            </a:r>
            <a:r>
              <a:rPr lang="en-US" sz="2500" b="1" i="0" u="sng" dirty="0">
                <a:solidFill>
                  <a:srgbClr val="000000"/>
                </a:solidFill>
                <a:effectLst/>
                <a:latin typeface="Abadi" panose="020F0502020204030204" pitchFamily="34" charset="0"/>
              </a:rPr>
              <a:t>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badi" panose="020F0502020204030204" pitchFamily="34" charset="0"/>
              </a:rPr>
              <a:t> </a:t>
            </a:r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most commonly on high-pressure valves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u="sng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1.</a:t>
            </a:r>
            <a:r>
              <a:rPr lang="en-US" sz="2400" b="1" i="0" u="sng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 </a:t>
            </a:r>
            <a:r>
              <a:rPr lang="en-US" sz="2400" b="0" i="0" u="sng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Mitral valve (~65% of cases):</a:t>
            </a:r>
            <a:endParaRPr lang="en-US" sz="2400" u="sng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Early mitral regurgitation or prolapse .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Late mitral stenosis: Rheumatic fever is </a:t>
            </a:r>
            <a:r>
              <a:rPr lang="en-US" sz="2400" b="0" i="0" u="sng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the most frequent cause of mitral stenosis.</a:t>
            </a:r>
            <a:endParaRPr lang="en-US" sz="2400" u="sng" dirty="0">
              <a:solidFill>
                <a:srgbClr val="030F53"/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Mixed mitral stenosis/regurgitation .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u="sng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2.</a:t>
            </a:r>
            <a:r>
              <a:rPr lang="en-US" sz="2400" b="1" i="0" u="sng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 </a:t>
            </a:r>
            <a:r>
              <a:rPr lang="en-US" sz="2400" b="0" i="0" u="sng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Aortic valve (~25% of cases) :</a:t>
            </a:r>
            <a:endParaRPr lang="en-US" sz="2400" u="sng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Aortic regurgitation .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Aortic stenosis (late manifestation).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  <a:p>
            <a:r>
              <a:rPr lang="en-US" sz="2400" b="0" i="0" u="sng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3.</a:t>
            </a:r>
            <a:r>
              <a:rPr lang="en-US" sz="2400" b="1" i="0" u="sng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 </a:t>
            </a:r>
            <a:r>
              <a:rPr lang="en-US" sz="2400" b="0" i="0" u="sng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Tricuspid valve (~10% of cases)</a:t>
            </a:r>
          </a:p>
          <a:p>
            <a:endParaRPr lang="en-US" sz="2400" dirty="0">
              <a:solidFill>
                <a:srgbClr val="000000"/>
              </a:solidFill>
              <a:effectLst/>
              <a:latin typeface="Abadi" panose="020F0502020204030204" pitchFamily="34" charset="0"/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effectLst/>
              <a:latin typeface="Abad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FB714-6014-A9C9-2C21-51A4E66D1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36" y="2621280"/>
            <a:ext cx="6454464" cy="4236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1FD4AF-6F0F-83FA-9732-393250743E3A}"/>
              </a:ext>
            </a:extLst>
          </p:cNvPr>
          <p:cNvSpPr txBox="1"/>
          <p:nvPr/>
        </p:nvSpPr>
        <p:spPr>
          <a:xfrm>
            <a:off x="162255" y="5865159"/>
            <a:ext cx="5091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u="sng" dirty="0">
                <a:solidFill>
                  <a:srgbClr val="030F53"/>
                </a:solidFill>
                <a:effectLst/>
                <a:latin typeface="Abadi" panose="020F0502020204030204" pitchFamily="34" charset="0"/>
              </a:rPr>
              <a:t>Dilated cardiomyopathy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badi" panose="020F0502020204030204" pitchFamily="34" charset="0"/>
              </a:rPr>
              <a:t> </a:t>
            </a:r>
            <a:r>
              <a:rPr lang="en-US" sz="2400" b="0" i="0" dirty="0">
                <a:solidFill>
                  <a:schemeClr val="bg1">
                    <a:lumMod val="75000"/>
                  </a:schemeClr>
                </a:solidFill>
                <a:effectLst/>
                <a:latin typeface="Abadi" panose="020F0502020204030204" pitchFamily="34" charset="0"/>
              </a:rPr>
              <a:t>due to severe valvular disease, myocarditis.</a:t>
            </a:r>
            <a:endParaRPr lang="en-JO" sz="2400" dirty="0"/>
          </a:p>
        </p:txBody>
      </p:sp>
    </p:spTree>
    <p:extLst>
      <p:ext uri="{BB962C8B-B14F-4D97-AF65-F5344CB8AC3E}">
        <p14:creationId xmlns:p14="http://schemas.microsoft.com/office/powerpoint/2010/main" val="2837202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</vt:lpstr>
      <vt:lpstr>PowerPoint Presentation</vt:lpstr>
      <vt:lpstr>Prevention </vt:lpstr>
      <vt:lpstr>PowerPoint Presentation</vt:lpstr>
      <vt:lpstr>Prognosis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لين منصور محمد السليحات</dc:creator>
  <cp:lastModifiedBy>Leen Hyasat</cp:lastModifiedBy>
  <cp:revision>2</cp:revision>
  <dcterms:created xsi:type="dcterms:W3CDTF">2025-02-25T12:26:44Z</dcterms:created>
  <dcterms:modified xsi:type="dcterms:W3CDTF">2025-02-25T17:27:58Z</dcterms:modified>
</cp:coreProperties>
</file>