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  <p:sldId id="260" r:id="rId6"/>
    <p:sldId id="261" r:id="rId7"/>
    <p:sldId id="262" r:id="rId8"/>
    <p:sldId id="292" r:id="rId9"/>
    <p:sldId id="293" r:id="rId10"/>
    <p:sldId id="263" r:id="rId11"/>
    <p:sldId id="288" r:id="rId12"/>
    <p:sldId id="289" r:id="rId13"/>
    <p:sldId id="290" r:id="rId14"/>
    <p:sldId id="264" r:id="rId15"/>
    <p:sldId id="265" r:id="rId16"/>
    <p:sldId id="291" r:id="rId17"/>
    <p:sldId id="266" r:id="rId18"/>
    <p:sldId id="296" r:id="rId19"/>
    <p:sldId id="268" r:id="rId20"/>
    <p:sldId id="297" r:id="rId21"/>
    <p:sldId id="269" r:id="rId22"/>
    <p:sldId id="298" r:id="rId23"/>
    <p:sldId id="294" r:id="rId24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DA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83184" y="3202576"/>
            <a:ext cx="486003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cs typeface="Arial" pitchFamily="34" charset="0"/>
              </a:rPr>
              <a:t>Done by:</a:t>
            </a:r>
            <a:b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cs typeface="Arial" pitchFamily="34" charset="0"/>
              </a:rPr>
            </a:br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cs typeface="Arial" pitchFamily="34" charset="0"/>
              </a:rPr>
              <a:t>Shahed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cs typeface="Arial" pitchFamily="34" charset="0"/>
              </a:rPr>
              <a:t>Kawaleet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cs typeface="Arial" pitchFamily="34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cs typeface="Arial" pitchFamily="34" charset="0"/>
              </a:rPr>
              <a:t>Shahed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cs typeface="Arial" pitchFamily="34" charset="0"/>
              </a:rPr>
              <a:t>Nawaiseh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cs typeface="Arial" pitchFamily="34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latin typeface="Bahnschrift" panose="020B0502040204020203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cs typeface="Arial" pitchFamily="34" charset="0"/>
              </a:rPr>
              <a:t>Supervised by:</a:t>
            </a:r>
            <a:b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cs typeface="Arial" pitchFamily="34" charset="0"/>
              </a:rPr>
            </a:br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cs typeface="Arial" pitchFamily="34" charset="0"/>
              </a:rPr>
              <a:t>Dr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cs typeface="Arial" pitchFamily="34" charset="0"/>
              </a:rPr>
              <a:t> Mohammad Al Ani</a:t>
            </a:r>
            <a:endParaRPr kumimoji="0"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latin typeface="Bahnschrift" panose="020B0502040204020203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083184" y="2514350"/>
            <a:ext cx="48600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200" b="1" dirty="0" smtClean="0">
                <a:solidFill>
                  <a:srgbClr val="99DABA"/>
                </a:solidFill>
                <a:latin typeface="Bahnschrift" panose="020B0502040204020203" pitchFamily="34" charset="0"/>
                <a:ea typeface="맑은 고딕" pitchFamily="50" charset="-127"/>
                <a:cs typeface="Arial" pitchFamily="34" charset="0"/>
              </a:rPr>
              <a:t>Multiple Myeloma </a:t>
            </a:r>
          </a:p>
        </p:txBody>
      </p:sp>
      <p:sp>
        <p:nvSpPr>
          <p:cNvPr id="2" name="Rectangle 1"/>
          <p:cNvSpPr/>
          <p:nvPr/>
        </p:nvSpPr>
        <p:spPr>
          <a:xfrm>
            <a:off x="3851920" y="2931790"/>
            <a:ext cx="144016" cy="12241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201" y="-10390"/>
            <a:ext cx="4222799" cy="243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1707654"/>
            <a:ext cx="7427168" cy="460648"/>
          </a:xfrm>
        </p:spPr>
        <p:txBody>
          <a:bodyPr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Bone destruction by MM will cause what is called </a:t>
            </a:r>
            <a:r>
              <a:rPr lang="en-US" dirty="0" smtClean="0">
                <a:solidFill>
                  <a:srgbClr val="99DABA"/>
                </a:solidFill>
              </a:rPr>
              <a:t>“Punched</a:t>
            </a:r>
          </a:p>
          <a:p>
            <a:r>
              <a:rPr lang="en-US" dirty="0">
                <a:solidFill>
                  <a:srgbClr val="99DABA"/>
                </a:solidFill>
              </a:rPr>
              <a:t> </a:t>
            </a:r>
            <a:r>
              <a:rPr lang="en-US" dirty="0" smtClean="0">
                <a:solidFill>
                  <a:srgbClr val="99DABA"/>
                </a:solidFill>
              </a:rPr>
              <a:t>    out” </a:t>
            </a:r>
            <a:r>
              <a:rPr lang="en-US" dirty="0" smtClean="0"/>
              <a:t>lesions.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Bones pain is common as well as increased risk for fractures 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Hypercalcemia is also present.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47664" y="123478"/>
            <a:ext cx="55787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99DABA"/>
                </a:solidFill>
                <a:latin typeface="Bahnschrift" panose="020B0502040204020203" pitchFamily="34" charset="0"/>
              </a:rPr>
              <a:t>Multiple Myeloma  - Bone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2755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99DABA"/>
                </a:solidFill>
              </a:rPr>
              <a:t>Punched-out skull lesions on X-Ray</a:t>
            </a:r>
            <a:endParaRPr lang="en-US" sz="3200" dirty="0">
              <a:solidFill>
                <a:srgbClr val="99DABA"/>
              </a:solidFill>
            </a:endParaRPr>
          </a:p>
        </p:txBody>
      </p:sp>
      <p:pic>
        <p:nvPicPr>
          <p:cNvPr id="3076" name="Picture 4" descr="Multiple myeloma | Radiology Case | Radiopaedia.org"/>
          <p:cNvPicPr>
            <a:picLocks noGrp="1" noChangeAspect="1" noChangeArrowheads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203598"/>
            <a:ext cx="4115352" cy="345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 rot="7547559">
            <a:off x="6007999" y="2075827"/>
            <a:ext cx="224348" cy="10455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7547559">
            <a:off x="5431932" y="2049887"/>
            <a:ext cx="224348" cy="10455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0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99DABA"/>
                </a:solidFill>
              </a:rPr>
              <a:t>Punched-out </a:t>
            </a:r>
            <a:r>
              <a:rPr lang="en-US" sz="2800" dirty="0" smtClean="0">
                <a:solidFill>
                  <a:srgbClr val="99DABA"/>
                </a:solidFill>
              </a:rPr>
              <a:t>vertebral </a:t>
            </a:r>
            <a:r>
              <a:rPr lang="en-US" sz="2800" dirty="0">
                <a:solidFill>
                  <a:srgbClr val="99DABA"/>
                </a:solidFill>
              </a:rPr>
              <a:t>lesions on X-Ray</a:t>
            </a:r>
            <a:endParaRPr lang="en-US" sz="28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9792" y="1275606"/>
            <a:ext cx="4392488" cy="315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35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3200" dirty="0">
                <a:solidFill>
                  <a:srgbClr val="99DABA"/>
                </a:solidFill>
              </a:rPr>
              <a:t>Multiple Myeloma  - Humoral immunity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0"/>
          </p:nvPr>
        </p:nvSpPr>
        <p:spPr>
          <a:xfrm>
            <a:off x="251520" y="1131590"/>
            <a:ext cx="8892480" cy="2995737"/>
          </a:xfrm>
        </p:spPr>
        <p:txBody>
          <a:bodyPr/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Bahnschrift" panose="020B0502040204020203" pitchFamily="34" charset="0"/>
              </a:rPr>
              <a:t>Production of normal and functional Ig is depressed, which compromises the body to serious infections.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400" dirty="0">
              <a:latin typeface="Bahnschrift" panose="020B0502040204020203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400" dirty="0" smtClean="0">
              <a:latin typeface="Bahnschrift" panose="020B0502040204020203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Bahnschrift" panose="020B0502040204020203" pitchFamily="34" charset="0"/>
              </a:rPr>
              <a:t>Infections are the most common cause of death in multiple myeloma patients. </a:t>
            </a:r>
            <a:endParaRPr lang="en-US" sz="24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35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99DABA"/>
                </a:solidFill>
              </a:rPr>
              <a:t>Multiple Myeloma  - Renal dysfunction</a:t>
            </a:r>
            <a:endParaRPr lang="ko-KR" altLang="en-US" sz="2800" dirty="0">
              <a:solidFill>
                <a:srgbClr val="99DABA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b="1" dirty="0" smtClean="0"/>
              <a:t>This is due to: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/>
              <a:t>M-protein and </a:t>
            </a:r>
            <a:r>
              <a:rPr lang="en-US" sz="2000" dirty="0" err="1" smtClean="0"/>
              <a:t>Bence</a:t>
            </a:r>
            <a:r>
              <a:rPr lang="en-US" sz="2000" dirty="0" smtClean="0"/>
              <a:t> Jones proteins deposition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/>
              <a:t>Hypercalcemia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/>
              <a:t>Infection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/>
              <a:t>NSAIDs-used for bone pain.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altLang="ko-KR" sz="2000" smtClean="0"/>
              <a:t>Amyloidosis. 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12548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691680" y="771550"/>
            <a:ext cx="6984776" cy="2995737"/>
          </a:xfrm>
        </p:spPr>
        <p:txBody>
          <a:bodyPr/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Bahnschrift" panose="020B0502040204020203" pitchFamily="34" charset="0"/>
              </a:rPr>
              <a:t>Anemia, thrombocytopenia and leukopenia due to</a:t>
            </a:r>
          </a:p>
          <a:p>
            <a:r>
              <a:rPr lang="en-US" sz="2000" dirty="0">
                <a:latin typeface="Bahnschrift" panose="020B0502040204020203" pitchFamily="34" charset="0"/>
              </a:rPr>
              <a:t> </a:t>
            </a:r>
            <a:r>
              <a:rPr lang="en-US" sz="2000" dirty="0" smtClean="0">
                <a:latin typeface="Bahnschrift" panose="020B0502040204020203" pitchFamily="34" charset="0"/>
              </a:rPr>
              <a:t>   bone marrow infiltration.</a:t>
            </a:r>
          </a:p>
          <a:p>
            <a:r>
              <a:rPr lang="en-US" sz="2000" dirty="0">
                <a:latin typeface="Bahnschrift" panose="020B0502040204020203" pitchFamily="34" charset="0"/>
              </a:rPr>
              <a:t> </a:t>
            </a:r>
            <a:r>
              <a:rPr lang="en-US" sz="2000" dirty="0" smtClean="0">
                <a:latin typeface="Bahnschrift" panose="020B0502040204020203" pitchFamily="34" charset="0"/>
              </a:rPr>
              <a:t>     (anemia occur also from renal failure)</a:t>
            </a:r>
            <a:endParaRPr lang="en-US" sz="2000" dirty="0">
              <a:latin typeface="Bahnschrift" panose="020B0502040204020203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 smtClean="0">
                <a:latin typeface="Bahnschrift" panose="020B0502040204020203" pitchFamily="34" charset="0"/>
              </a:rPr>
              <a:t>Paraproteinemia</a:t>
            </a:r>
            <a:r>
              <a:rPr lang="en-US" sz="2000" dirty="0" smtClean="0">
                <a:latin typeface="Bahnschrift" panose="020B0502040204020203" pitchFamily="34" charset="0"/>
              </a:rPr>
              <a:t>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 smtClean="0">
              <a:latin typeface="Bahnschrift" panose="020B0502040204020203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Bahnschrift" panose="020B0502040204020203" pitchFamily="34" charset="0"/>
              </a:rPr>
              <a:t>Rouleaux formation of RBCs on blood smear due to increased serum proteins </a:t>
            </a:r>
            <a:endParaRPr lang="en-US" sz="2000" dirty="0">
              <a:latin typeface="Bahnschrift" panose="020B0502040204020203" pitchFamily="34" charset="0"/>
            </a:endParaRPr>
          </a:p>
        </p:txBody>
      </p:sp>
      <p:pic>
        <p:nvPicPr>
          <p:cNvPr id="7172" name="Picture 4" descr="Autoagglutination vs Rouleaux formation | Medical Laborator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435846"/>
            <a:ext cx="2832249" cy="150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00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ource Sans Pro" panose="020B0604020202020204" charset="0"/>
              </a:rPr>
              <a:t> </a:t>
            </a:r>
            <a:r>
              <a:rPr lang="en-US" dirty="0" smtClean="0">
                <a:solidFill>
                  <a:srgbClr val="99DABA"/>
                </a:solidFill>
                <a:latin typeface="Source Sans Pro" panose="020B0604020202020204" charset="0"/>
              </a:rPr>
              <a:t>D</a:t>
            </a:r>
            <a:r>
              <a:rPr lang="en-US" altLang="ko-KR" dirty="0" smtClean="0">
                <a:solidFill>
                  <a:srgbClr val="99DABA"/>
                </a:solidFill>
                <a:latin typeface="Source Sans Pro" panose="020B0604020202020204" charset="0"/>
              </a:rPr>
              <a:t>iagnosis</a:t>
            </a:r>
            <a:endParaRPr lang="en-US" dirty="0">
              <a:solidFill>
                <a:srgbClr val="99DABA"/>
              </a:solidFill>
              <a:latin typeface="Source Sans Pro" panose="020B060402020202020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0"/>
          </p:nvPr>
        </p:nvSpPr>
        <p:spPr>
          <a:xfrm>
            <a:off x="17140" y="1203598"/>
            <a:ext cx="9126860" cy="3312369"/>
          </a:xfrm>
        </p:spPr>
        <p:txBody>
          <a:bodyPr/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Bahnschrift" panose="020B0502040204020203" pitchFamily="34" charset="0"/>
              </a:rPr>
              <a:t> serum and/or urinary M-protein(by electrophoresis)</a:t>
            </a:r>
          </a:p>
          <a:p>
            <a:r>
              <a:rPr lang="en-US" sz="1600" dirty="0" smtClean="0">
                <a:latin typeface="Bahnschrift" panose="020B0502040204020203" pitchFamily="34" charset="0"/>
              </a:rPr>
              <a:t> </a:t>
            </a:r>
          </a:p>
          <a:p>
            <a:endParaRPr lang="en-US" sz="1600" dirty="0" smtClean="0">
              <a:latin typeface="Bahnschrift" panose="020B0502040204020203" pitchFamily="34" charset="0"/>
            </a:endParaRPr>
          </a:p>
          <a:p>
            <a:r>
              <a:rPr lang="en-US" sz="1600" dirty="0" smtClean="0">
                <a:latin typeface="Bahnschrift" panose="020B0502040204020203" pitchFamily="34" charset="0"/>
              </a:rPr>
              <a:t>   </a:t>
            </a:r>
            <a:endParaRPr lang="en-US" dirty="0">
              <a:latin typeface="Bahnschrift" panose="020B0502040204020203" pitchFamily="34" charset="0"/>
            </a:endParaRPr>
          </a:p>
          <a:p>
            <a:endParaRPr lang="en-US" dirty="0" smtClean="0">
              <a:latin typeface="Bahnschrift" panose="020B0502040204020203" pitchFamily="34" charset="0"/>
            </a:endParaRPr>
          </a:p>
          <a:p>
            <a:endParaRPr lang="en-US" dirty="0" smtClean="0">
              <a:latin typeface="Bahnschrift" panose="020B0502040204020203" pitchFamily="34" charset="0"/>
            </a:endParaRPr>
          </a:p>
          <a:p>
            <a:endParaRPr lang="en-US" dirty="0">
              <a:latin typeface="Bahnschrift" panose="020B0502040204020203" pitchFamily="34" charset="0"/>
            </a:endParaRPr>
          </a:p>
          <a:p>
            <a:endParaRPr lang="en-US" dirty="0" smtClean="0">
              <a:latin typeface="Bahnschrift" panose="020B0502040204020203" pitchFamily="34" charset="0"/>
            </a:endParaRPr>
          </a:p>
          <a:p>
            <a:endParaRPr lang="en-US" dirty="0" smtClean="0">
              <a:latin typeface="Bahnschrift" panose="020B0502040204020203" pitchFamily="34" charset="0"/>
            </a:endParaRPr>
          </a:p>
          <a:p>
            <a:endParaRPr lang="en-US" dirty="0" smtClean="0">
              <a:latin typeface="Bahnschrift" panose="020B0502040204020203" pitchFamily="34" charset="0"/>
            </a:endParaRPr>
          </a:p>
          <a:p>
            <a:r>
              <a:rPr lang="en-US" dirty="0" smtClean="0">
                <a:latin typeface="Bahnschrift" panose="020B0502040204020203" pitchFamily="34" charset="0"/>
              </a:rPr>
              <a:t>             b. Serum monoclonal protein is present in 85% of patients, and 75% have a urine monoclonal protein </a:t>
            </a:r>
          </a:p>
          <a:p>
            <a:endParaRPr lang="en-US" sz="1600" dirty="0" smtClean="0">
              <a:latin typeface="Bahnschrift" panose="020B0502040204020203" pitchFamily="34" charset="0"/>
            </a:endParaRPr>
          </a:p>
          <a:p>
            <a:pPr lvl="0"/>
            <a:endParaRPr lang="en-US" sz="1600" dirty="0">
              <a:latin typeface="Bahnschrift" panose="020B0502040204020203" pitchFamily="34" charset="0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1" t="399" r="12929" b="7601"/>
          <a:stretch/>
        </p:blipFill>
        <p:spPr>
          <a:xfrm>
            <a:off x="5220072" y="1563638"/>
            <a:ext cx="2664296" cy="2159631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-1044624" y="1839362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JO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860879" y="1707654"/>
            <a:ext cx="4032448" cy="155734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a. Monoclonal spike due to a malignant clone </a:t>
            </a:r>
          </a:p>
          <a:p>
            <a:pPr lvl="0" algn="ctr">
              <a:spcBef>
                <a:spcPct val="20000"/>
              </a:spcBef>
            </a:pP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        of plasma cells synthesizing a single </a:t>
            </a:r>
            <a:r>
              <a:rPr lang="en-US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lg</a:t>
            </a: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 </a:t>
            </a:r>
          </a:p>
          <a:p>
            <a:pPr lvl="0" algn="ctr">
              <a:spcBef>
                <a:spcPct val="20000"/>
              </a:spcBef>
            </a:pP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        (usually IgG) called a monoclonal 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protein    </a:t>
            </a: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(M-protein)</a:t>
            </a:r>
          </a:p>
          <a:p>
            <a:pPr lvl="0" algn="ctr">
              <a:spcBef>
                <a:spcPct val="20000"/>
              </a:spcBef>
            </a:pPr>
            <a:endParaRPr lang="en-US" sz="1400" dirty="0">
              <a:solidFill>
                <a:prstClr val="black">
                  <a:lumMod val="75000"/>
                  <a:lumOff val="25000"/>
                </a:prstClr>
              </a:solidFill>
              <a:latin typeface="Bahnschrift" panose="020B0502040204020203" pitchFamily="34" charset="0"/>
              <a:cs typeface="Arial" pitchFamily="34" charset="0"/>
            </a:endParaRPr>
          </a:p>
          <a:p>
            <a:pPr lvl="0" algn="ctr">
              <a:spcBef>
                <a:spcPct val="20000"/>
              </a:spcBef>
            </a:pPr>
            <a:endParaRPr lang="en-US" sz="1400" dirty="0">
              <a:solidFill>
                <a:prstClr val="black">
                  <a:lumMod val="75000"/>
                  <a:lumOff val="25000"/>
                </a:prstClr>
              </a:solidFill>
              <a:latin typeface="Bahnschrift" panose="020B0502040204020203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15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3"/>
          <p:cNvSpPr>
            <a:spLocks noGrp="1"/>
          </p:cNvSpPr>
          <p:nvPr>
            <p:ph idx="10"/>
          </p:nvPr>
        </p:nvSpPr>
        <p:spPr>
          <a:xfrm>
            <a:off x="405880" y="627534"/>
            <a:ext cx="8496944" cy="4176465"/>
          </a:xfrm>
        </p:spPr>
        <p:txBody>
          <a:bodyPr/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 smtClean="0">
                <a:latin typeface="Bahnschrift" panose="020B0502040204020203" pitchFamily="34" charset="0"/>
              </a:rPr>
              <a:t>Plain </a:t>
            </a:r>
            <a:r>
              <a:rPr lang="en-US" sz="1800" dirty="0">
                <a:latin typeface="Bahnschrift" panose="020B0502040204020203" pitchFamily="34" charset="0"/>
              </a:rPr>
              <a:t>radiographs detect lytic bone </a:t>
            </a:r>
            <a:r>
              <a:rPr lang="en-US" sz="1800" dirty="0" smtClean="0">
                <a:latin typeface="Bahnschrift" panose="020B0502040204020203" pitchFamily="34" charset="0"/>
              </a:rPr>
              <a:t>lesions</a:t>
            </a:r>
            <a:endParaRPr lang="en-US" sz="1800" dirty="0">
              <a:latin typeface="Bahnschrift" panose="020B0502040204020203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800" dirty="0" smtClean="0">
              <a:latin typeface="Bahnschrift" panose="020B0502040204020203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800" dirty="0">
              <a:latin typeface="Bahnschrift" panose="020B0502040204020203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 smtClean="0">
                <a:latin typeface="Bahnschrift" panose="020B0502040204020203" pitchFamily="34" charset="0"/>
              </a:rPr>
              <a:t>Bone </a:t>
            </a:r>
            <a:r>
              <a:rPr lang="en-US" sz="1800" dirty="0">
                <a:latin typeface="Bahnschrift" panose="020B0502040204020203" pitchFamily="34" charset="0"/>
              </a:rPr>
              <a:t>marrow biopsy is essential for diagnosis and reveals at least 10% abnormal plasma cells</a:t>
            </a:r>
            <a:endParaRPr lang="ar-JO" sz="18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86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627534"/>
            <a:ext cx="8496944" cy="460648"/>
          </a:xfrm>
        </p:spPr>
        <p:txBody>
          <a:bodyPr/>
          <a:lstStyle/>
          <a:p>
            <a:r>
              <a:rPr lang="en-US" altLang="ko-KR" b="1" dirty="0" smtClean="0"/>
              <a:t>Other diagnostic measures: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Hypercalcemia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Elevated creatinine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Pancytopenia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Rouleaux formation in peripheral blood smear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Substantially elevated ESR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 </a:t>
            </a:r>
            <a:r>
              <a:rPr lang="en-US" dirty="0"/>
              <a:t>Urine-large amounts of free light chains </a:t>
            </a:r>
            <a:r>
              <a:rPr lang="en-US" dirty="0" smtClean="0"/>
              <a:t>called</a:t>
            </a:r>
          </a:p>
          <a:p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smtClean="0"/>
              <a:t> </a:t>
            </a:r>
            <a:r>
              <a:rPr lang="en-US" dirty="0" err="1"/>
              <a:t>Bence</a:t>
            </a:r>
            <a:r>
              <a:rPr lang="en-US" dirty="0"/>
              <a:t> Jones </a:t>
            </a:r>
            <a:r>
              <a:rPr lang="en-US" dirty="0" smtClean="0"/>
              <a:t>protein.  </a:t>
            </a:r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</p:txBody>
      </p:sp>
      <p:pic>
        <p:nvPicPr>
          <p:cNvPr id="1026" name="Picture 2" descr="No description availabl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520" y="892041"/>
            <a:ext cx="3744416" cy="372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6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0" dirty="0">
                <a:solidFill>
                  <a:srgbClr val="99DABA"/>
                </a:solidFill>
                <a:latin typeface="Arial Black" panose="020B0A04020102020204" pitchFamily="34" charset="0"/>
                <a:ea typeface="+mn-ea"/>
              </a:rPr>
              <a:t>CRITERIA OF DIAGNOSIS Multiple Myeloma</a:t>
            </a:r>
            <a:endParaRPr lang="ar-JO" sz="4800" dirty="0">
              <a:solidFill>
                <a:srgbClr val="99DABA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Bahnschrift" panose="020B0502040204020203" pitchFamily="34" charset="0"/>
              </a:rPr>
              <a:t>Both of these criteria must be found :- </a:t>
            </a:r>
          </a:p>
          <a:p>
            <a:endParaRPr lang="ar-JO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342900" indent="-342900">
              <a:buAutoNum type="arabicParenBoth"/>
            </a:pPr>
            <a:r>
              <a:rPr lang="en-US" dirty="0" smtClean="0">
                <a:latin typeface="Bahnschrift" panose="020B0502040204020203" pitchFamily="34" charset="0"/>
              </a:rPr>
              <a:t>plasma </a:t>
            </a:r>
            <a:r>
              <a:rPr lang="en-US" dirty="0">
                <a:latin typeface="Bahnschrift" panose="020B0502040204020203" pitchFamily="34" charset="0"/>
              </a:rPr>
              <a:t>cells &gt; 10% of Bone marrow </a:t>
            </a:r>
            <a:endParaRPr lang="en-US" dirty="0" smtClean="0">
              <a:latin typeface="Bahnschrift" panose="020B0502040204020203" pitchFamily="34" charset="0"/>
            </a:endParaRPr>
          </a:p>
          <a:p>
            <a:endParaRPr lang="en-US" dirty="0">
              <a:latin typeface="Bahnschrift" panose="020B0502040204020203" pitchFamily="34" charset="0"/>
            </a:endParaRPr>
          </a:p>
          <a:p>
            <a:r>
              <a:rPr lang="en-US" dirty="0">
                <a:latin typeface="Bahnschrift" panose="020B0502040204020203" pitchFamily="34" charset="0"/>
              </a:rPr>
              <a:t>(2) Any one of the following "myeloma defining events : </a:t>
            </a:r>
          </a:p>
          <a:p>
            <a:r>
              <a:rPr lang="en-US" dirty="0" smtClean="0">
                <a:latin typeface="Bahnschrift" panose="020B0502040204020203" pitchFamily="34" charset="0"/>
              </a:rPr>
              <a:t>      a- </a:t>
            </a:r>
            <a:r>
              <a:rPr lang="en-US" dirty="0">
                <a:latin typeface="Bahnschrift" panose="020B0502040204020203" pitchFamily="34" charset="0"/>
              </a:rPr>
              <a:t>Evidence of end organ damage "CRAB" </a:t>
            </a:r>
          </a:p>
          <a:p>
            <a:r>
              <a:rPr lang="en-US" dirty="0" smtClean="0">
                <a:latin typeface="Bahnschrift" panose="020B0502040204020203" pitchFamily="34" charset="0"/>
              </a:rPr>
              <a:t>                 serum </a:t>
            </a:r>
            <a:r>
              <a:rPr lang="en-US" dirty="0">
                <a:latin typeface="Bahnschrift" panose="020B0502040204020203" pitchFamily="34" charset="0"/>
              </a:rPr>
              <a:t>Calcium &gt; 11 mg / </a:t>
            </a:r>
            <a:r>
              <a:rPr lang="en-US" dirty="0" smtClean="0">
                <a:latin typeface="Bahnschrift" panose="020B0502040204020203" pitchFamily="34" charset="0"/>
              </a:rPr>
              <a:t>dl                                               </a:t>
            </a:r>
            <a:r>
              <a:rPr lang="en-US" dirty="0">
                <a:latin typeface="Bahnschrift" panose="020B0502040204020203" pitchFamily="34" charset="0"/>
              </a:rPr>
              <a:t>Anemia : </a:t>
            </a:r>
            <a:r>
              <a:rPr lang="en-US" dirty="0" err="1">
                <a:latin typeface="Bahnschrift" panose="020B0502040204020203" pitchFamily="34" charset="0"/>
              </a:rPr>
              <a:t>Hgb</a:t>
            </a:r>
            <a:r>
              <a:rPr lang="en-US" dirty="0">
                <a:latin typeface="Bahnschrift" panose="020B0502040204020203" pitchFamily="34" charset="0"/>
              </a:rPr>
              <a:t>&lt;10 g/ dl </a:t>
            </a:r>
          </a:p>
          <a:p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smtClean="0">
                <a:latin typeface="Bahnschrift" panose="020B0502040204020203" pitchFamily="34" charset="0"/>
              </a:rPr>
              <a:t>                Renal </a:t>
            </a:r>
            <a:r>
              <a:rPr lang="en-US" dirty="0">
                <a:latin typeface="Bahnschrift" panose="020B0502040204020203" pitchFamily="34" charset="0"/>
              </a:rPr>
              <a:t>: Serum Cr &gt; 2 mg/dl </a:t>
            </a:r>
            <a:r>
              <a:rPr lang="en-US" dirty="0" smtClean="0">
                <a:latin typeface="Bahnschrift" panose="020B0502040204020203" pitchFamily="34" charset="0"/>
              </a:rPr>
              <a:t>                                              Bone lesions </a:t>
            </a:r>
            <a:r>
              <a:rPr lang="en-US" dirty="0">
                <a:latin typeface="Bahnschrift" panose="020B0502040204020203" pitchFamily="34" charset="0"/>
              </a:rPr>
              <a:t>&gt;= 1 lesions </a:t>
            </a:r>
            <a:endParaRPr lang="en-US" dirty="0" smtClean="0">
              <a:latin typeface="Bahnschrift" panose="020B0502040204020203" pitchFamily="34" charset="0"/>
            </a:endParaRPr>
          </a:p>
          <a:p>
            <a:endParaRPr lang="en-US" dirty="0">
              <a:latin typeface="Bahnschrift" panose="020B0502040204020203" pitchFamily="34" charset="0"/>
            </a:endParaRPr>
          </a:p>
          <a:p>
            <a:r>
              <a:rPr lang="en-US" dirty="0" smtClean="0">
                <a:latin typeface="Bahnschrift" panose="020B0502040204020203" pitchFamily="34" charset="0"/>
              </a:rPr>
              <a:t>       b- </a:t>
            </a:r>
            <a:r>
              <a:rPr lang="en-US" dirty="0">
                <a:latin typeface="Bahnschrift" panose="020B0502040204020203" pitchFamily="34" charset="0"/>
              </a:rPr>
              <a:t>Any one </a:t>
            </a:r>
            <a:r>
              <a:rPr lang="en-US" dirty="0" smtClean="0">
                <a:latin typeface="Bahnschrift" panose="020B0502040204020203" pitchFamily="34" charset="0"/>
              </a:rPr>
              <a:t>of </a:t>
            </a:r>
            <a:r>
              <a:rPr lang="en-US" dirty="0">
                <a:latin typeface="Bahnschrift" panose="020B0502040204020203" pitchFamily="34" charset="0"/>
              </a:rPr>
              <a:t>these </a:t>
            </a:r>
            <a:r>
              <a:rPr lang="en-US" dirty="0" smtClean="0">
                <a:latin typeface="Bahnschrift" panose="020B0502040204020203" pitchFamily="34" charset="0"/>
              </a:rPr>
              <a:t>biomarkers </a:t>
            </a:r>
            <a:r>
              <a:rPr lang="en-US" dirty="0">
                <a:latin typeface="Bahnschrift" panose="020B0502040204020203" pitchFamily="34" charset="0"/>
              </a:rPr>
              <a:t>for cancer </a:t>
            </a:r>
          </a:p>
          <a:p>
            <a:r>
              <a:rPr lang="en-US" dirty="0" smtClean="0">
                <a:latin typeface="Bahnschrift" panose="020B0502040204020203" pitchFamily="34" charset="0"/>
              </a:rPr>
              <a:t>               - plasma </a:t>
            </a:r>
            <a:r>
              <a:rPr lang="en-US" dirty="0">
                <a:latin typeface="Bahnschrift" panose="020B0502040204020203" pitchFamily="34" charset="0"/>
              </a:rPr>
              <a:t>cells &gt; 60% </a:t>
            </a:r>
          </a:p>
          <a:p>
            <a:r>
              <a:rPr lang="en-US" dirty="0" smtClean="0">
                <a:latin typeface="Bahnschrift" panose="020B0502040204020203" pitchFamily="34" charset="0"/>
              </a:rPr>
              <a:t>               - serum </a:t>
            </a:r>
            <a:r>
              <a:rPr lang="en-US" dirty="0">
                <a:latin typeface="Bahnschrift" panose="020B0502040204020203" pitchFamily="34" charset="0"/>
              </a:rPr>
              <a:t>light chains &gt; 100 mg /dl </a:t>
            </a:r>
            <a:endParaRPr lang="en-US" dirty="0" smtClean="0">
              <a:latin typeface="Bahnschrift" panose="020B0502040204020203" pitchFamily="34" charset="0"/>
            </a:endParaRPr>
          </a:p>
          <a:p>
            <a:r>
              <a:rPr lang="en-US" dirty="0" smtClean="0">
                <a:latin typeface="Bahnschrift" panose="020B0502040204020203" pitchFamily="34" charset="0"/>
              </a:rPr>
              <a:t>               - </a:t>
            </a:r>
            <a:r>
              <a:rPr lang="en-US" dirty="0">
                <a:latin typeface="Bahnschrift" panose="020B0502040204020203" pitchFamily="34" charset="0"/>
              </a:rPr>
              <a:t>&gt;1 focal lesions on MRI</a:t>
            </a:r>
            <a:endParaRPr lang="ar-JO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18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altLang="ko-KR" dirty="0" smtClean="0">
                <a:solidFill>
                  <a:srgbClr val="99DABA"/>
                </a:solidFill>
                <a:latin typeface="Bahnschrift" panose="020B0502040204020203" pitchFamily="34" charset="0"/>
              </a:rPr>
              <a:t>Contents</a:t>
            </a:r>
            <a:r>
              <a:rPr lang="en-US" altLang="ko-KR" dirty="0" smtClean="0">
                <a:solidFill>
                  <a:srgbClr val="99DABA"/>
                </a:solidFill>
              </a:rPr>
              <a:t>: </a:t>
            </a:r>
            <a:endParaRPr lang="en-US" dirty="0">
              <a:solidFill>
                <a:srgbClr val="99DABA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0"/>
          </p:nvPr>
        </p:nvSpPr>
        <p:spPr>
          <a:xfrm>
            <a:off x="323528" y="1203598"/>
            <a:ext cx="8496944" cy="2995737"/>
          </a:xfrm>
        </p:spPr>
        <p:txBody>
          <a:bodyPr/>
          <a:lstStyle/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3600" dirty="0" smtClean="0">
                <a:latin typeface="Bahnschrift" panose="020B0502040204020203" pitchFamily="34" charset="0"/>
              </a:rPr>
              <a:t>Definition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3600" dirty="0" smtClean="0">
                <a:latin typeface="Bahnschrift" panose="020B0502040204020203" pitchFamily="34" charset="0"/>
              </a:rPr>
              <a:t>Morphology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3600" dirty="0" smtClean="0">
                <a:latin typeface="Bahnschrift" panose="020B0502040204020203" pitchFamily="34" charset="0"/>
              </a:rPr>
              <a:t>Clinical features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3600" dirty="0" smtClean="0">
                <a:latin typeface="Bahnschrift" panose="020B0502040204020203" pitchFamily="34" charset="0"/>
              </a:rPr>
              <a:t>Diagnosis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3600" dirty="0" smtClean="0">
                <a:latin typeface="Bahnschrift" panose="020B0502040204020203" pitchFamily="34" charset="0"/>
              </a:rPr>
              <a:t>Treatment</a:t>
            </a:r>
            <a:endParaRPr lang="en-US" sz="36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99DABA"/>
                </a:solidFill>
                <a:latin typeface="Source Sans Pro" panose="020B0604020202020204" charset="0"/>
              </a:rPr>
              <a:t>Treatment</a:t>
            </a:r>
            <a:endParaRPr lang="ko-KR" altLang="en-US" dirty="0">
              <a:solidFill>
                <a:srgbClr val="99DABA"/>
              </a:solidFill>
              <a:latin typeface="Source Sans Pro" panose="020B060402020202020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619672" y="1131590"/>
            <a:ext cx="6912768" cy="2995737"/>
          </a:xfrm>
        </p:spPr>
        <p:txBody>
          <a:bodyPr/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altLang="ko-KR" dirty="0">
                <a:latin typeface="Bahnschrift" panose="020B0502040204020203" pitchFamily="34" charset="0"/>
              </a:rPr>
              <a:t> Systemic chemotherapy-preferred initial treatment (alkylating agents) for patients who are not transplant candidates</a:t>
            </a:r>
            <a:r>
              <a:rPr lang="en-US" altLang="ko-KR" dirty="0" smtClean="0">
                <a:latin typeface="Bahnschrift" panose="020B0502040204020203" pitchFamily="34" charset="0"/>
              </a:rPr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altLang="ko-KR" dirty="0">
              <a:latin typeface="Bahnschrift" panose="020B0502040204020203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altLang="ko-KR" dirty="0" smtClean="0">
                <a:latin typeface="Bahnschrift" panose="020B0502040204020203" pitchFamily="34" charset="0"/>
              </a:rPr>
              <a:t>Autologous hematopoietic cell transplantation ( HCT ) </a:t>
            </a:r>
          </a:p>
          <a:p>
            <a:r>
              <a:rPr lang="en-US" altLang="ko-KR" dirty="0">
                <a:latin typeface="Bahnschrift" panose="020B0502040204020203" pitchFamily="34" charset="0"/>
              </a:rPr>
              <a:t>     </a:t>
            </a:r>
            <a:r>
              <a:rPr lang="en-US" altLang="ko-KR" dirty="0" smtClean="0">
                <a:latin typeface="Bahnschrift" panose="020B0502040204020203" pitchFamily="34" charset="0"/>
              </a:rPr>
              <a:t>   - which is the </a:t>
            </a:r>
            <a:r>
              <a:rPr lang="en-US" altLang="ko-KR" dirty="0">
                <a:latin typeface="Bahnschrift" panose="020B0502040204020203" pitchFamily="34" charset="0"/>
              </a:rPr>
              <a:t>preferred treatment for multiple </a:t>
            </a:r>
            <a:r>
              <a:rPr lang="en-US" altLang="ko-KR" dirty="0" smtClean="0">
                <a:latin typeface="Bahnschrift" panose="020B0502040204020203" pitchFamily="34" charset="0"/>
              </a:rPr>
              <a:t>myeloma</a:t>
            </a:r>
          </a:p>
          <a:p>
            <a:r>
              <a:rPr lang="en-US" altLang="ko-KR" dirty="0">
                <a:latin typeface="Bahnschrift" panose="020B0502040204020203" pitchFamily="34" charset="0"/>
              </a:rPr>
              <a:t> </a:t>
            </a:r>
            <a:r>
              <a:rPr lang="en-US" altLang="ko-KR" dirty="0" smtClean="0">
                <a:latin typeface="Bahnschrift" panose="020B0502040204020203" pitchFamily="34" charset="0"/>
              </a:rPr>
              <a:t>       - For younger patient </a:t>
            </a:r>
          </a:p>
          <a:p>
            <a:r>
              <a:rPr lang="en-US" altLang="ko-KR" dirty="0">
                <a:latin typeface="Bahnschrift" panose="020B0502040204020203" pitchFamily="34" charset="0"/>
              </a:rPr>
              <a:t> </a:t>
            </a:r>
            <a:r>
              <a:rPr lang="en-US" altLang="ko-KR" dirty="0" smtClean="0">
                <a:latin typeface="Bahnschrift" panose="020B0502040204020203" pitchFamily="34" charset="0"/>
              </a:rPr>
              <a:t>       - dramatically improve survival and decrease </a:t>
            </a:r>
            <a:r>
              <a:rPr lang="en-US" altLang="ko-KR" dirty="0" err="1" smtClean="0">
                <a:latin typeface="Bahnschrift" panose="020B0502040204020203" pitchFamily="34" charset="0"/>
              </a:rPr>
              <a:t>mortility</a:t>
            </a:r>
            <a:r>
              <a:rPr lang="en-US" altLang="ko-KR" dirty="0" smtClean="0">
                <a:latin typeface="Bahnschrift" panose="020B0502040204020203" pitchFamily="34" charset="0"/>
              </a:rPr>
              <a:t> </a:t>
            </a:r>
          </a:p>
          <a:p>
            <a:endParaRPr lang="en-US" altLang="ko-KR" dirty="0">
              <a:latin typeface="Bahnschrift" panose="020B0502040204020203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altLang="ko-KR" dirty="0" smtClean="0">
                <a:latin typeface="Bahnschrift" panose="020B0502040204020203" pitchFamily="34" charset="0"/>
              </a:rPr>
              <a:t>Palliative care “ For elderly “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altLang="ko-KR" dirty="0">
              <a:latin typeface="Bahnschrift" panose="020B0502040204020203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altLang="ko-KR" dirty="0" smtClean="0">
                <a:latin typeface="Bahnschrift" panose="020B0502040204020203" pitchFamily="34" charset="0"/>
              </a:rPr>
              <a:t>Radiation therapy – if no response to chemotherapy &amp; if disabling pain is present . </a:t>
            </a:r>
            <a:endParaRPr lang="ko-KR" altLang="en-US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57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3"/>
          <p:cNvSpPr>
            <a:spLocks noGrp="1"/>
          </p:cNvSpPr>
          <p:nvPr>
            <p:ph idx="10"/>
          </p:nvPr>
        </p:nvSpPr>
        <p:spPr>
          <a:xfrm>
            <a:off x="1619672" y="1347615"/>
            <a:ext cx="7283152" cy="3312368"/>
          </a:xfrm>
        </p:spPr>
        <p:txBody>
          <a:bodyPr/>
          <a:lstStyle/>
          <a:p>
            <a:pPr lvl="0"/>
            <a:endParaRPr lang="en-US" altLang="ko-KR" sz="1800" dirty="0">
              <a:solidFill>
                <a:prstClr val="black">
                  <a:lumMod val="75000"/>
                  <a:lumOff val="25000"/>
                </a:prstClr>
              </a:solidFill>
              <a:latin typeface="Bahnschrift" panose="020B0502040204020203" pitchFamily="34" charset="0"/>
            </a:endParaRP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US" altLang="ko-KR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</a:rPr>
              <a:t>Treatment depends on the patient’s case.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US" altLang="ko-KR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</a:rPr>
              <a:t>If he was asymptomatic with no end-organ damage no treatment is required but should be closely monitored.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endParaRPr lang="ko-KR" altLang="en-US" sz="1800" dirty="0">
              <a:solidFill>
                <a:prstClr val="black">
                  <a:lumMod val="75000"/>
                  <a:lumOff val="25000"/>
                </a:prstClr>
              </a:solidFill>
              <a:latin typeface="Bahnschrift" panose="020B0502040204020203" pitchFamily="34" charset="0"/>
            </a:endParaRPr>
          </a:p>
          <a:p>
            <a:endParaRPr lang="ar-JO" sz="1800" dirty="0"/>
          </a:p>
        </p:txBody>
      </p:sp>
    </p:spTree>
    <p:extLst>
      <p:ext uri="{BB962C8B-B14F-4D97-AF65-F5344CB8AC3E}">
        <p14:creationId xmlns:p14="http://schemas.microsoft.com/office/powerpoint/2010/main" val="1162220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83184" y="3202576"/>
            <a:ext cx="48600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cs typeface="Arial" pitchFamily="34" charset="0"/>
              </a:rPr>
              <a:t>Resources: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kumimoji="0"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cs typeface="Arial" pitchFamily="34" charset="0"/>
              </a:rPr>
              <a:t>Davidson’s principles and practice of medicine.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cs typeface="Arial" pitchFamily="34" charset="0"/>
              </a:rPr>
              <a:t>Fundamentals of pathology | </a:t>
            </a:r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cs typeface="Arial" pitchFamily="34" charset="0"/>
              </a:rPr>
              <a:t>Pathoma</a:t>
            </a:r>
            <a:endParaRPr lang="en-US" altLang="ko-KR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Bahnschrift" panose="020B0502040204020203" pitchFamily="34" charset="0"/>
              <a:cs typeface="Arial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cs typeface="Arial" pitchFamily="34" charset="0"/>
              </a:rPr>
              <a:t>Step up to medicine 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083184" y="2514350"/>
            <a:ext cx="48600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200" b="1" dirty="0" smtClean="0">
                <a:solidFill>
                  <a:srgbClr val="99DABA"/>
                </a:solidFill>
                <a:latin typeface="Bahnschrift" panose="020B0502040204020203" pitchFamily="34" charset="0"/>
                <a:ea typeface="맑은 고딕" pitchFamily="50" charset="-127"/>
                <a:cs typeface="Arial" pitchFamily="34" charset="0"/>
              </a:rPr>
              <a:t>Thank you and stay safe </a:t>
            </a:r>
          </a:p>
        </p:txBody>
      </p:sp>
      <p:sp>
        <p:nvSpPr>
          <p:cNvPr id="2" name="Rectangle 1"/>
          <p:cNvSpPr/>
          <p:nvPr/>
        </p:nvSpPr>
        <p:spPr>
          <a:xfrm>
            <a:off x="3851920" y="2931790"/>
            <a:ext cx="144016" cy="12241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805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99DABA"/>
                </a:solidFill>
                <a:latin typeface="Bahnschrift" panose="020B0502040204020203" pitchFamily="34" charset="0"/>
              </a:rPr>
              <a:t>What is multiple myeloma?</a:t>
            </a:r>
            <a:endParaRPr lang="ko-KR" altLang="en-US" dirty="0">
              <a:solidFill>
                <a:srgbClr val="99DABA"/>
              </a:solidFill>
              <a:latin typeface="Bahnschrift" panose="020B0502040204020203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b="1" dirty="0" smtClean="0">
                <a:latin typeface="Bahnschrift" panose="020B0502040204020203" pitchFamily="34" charset="0"/>
              </a:rPr>
              <a:t>It is a malignant proliferation of a single line of plasma cells in the bone marrow.</a:t>
            </a:r>
            <a:endParaRPr lang="en-US" b="1" dirty="0">
              <a:latin typeface="Bahnschrift" panose="020B0502040204020203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509937" y="1748507"/>
            <a:ext cx="6912768" cy="2995737"/>
          </a:xfrm>
        </p:spPr>
        <p:txBody>
          <a:bodyPr/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altLang="ko-KR" dirty="0" smtClean="0">
                <a:latin typeface="Bahnschrift" panose="020B0502040204020203" pitchFamily="34" charset="0"/>
              </a:rPr>
              <a:t>Plasma cells are derived from B cells and can produce immunoglobulins(Ig).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altLang="ko-KR" dirty="0" smtClean="0">
                <a:latin typeface="Bahnschrift" panose="020B0502040204020203" pitchFamily="34" charset="0"/>
              </a:rPr>
              <a:t>Normally these immunoglobulins are polyclonal (</a:t>
            </a:r>
            <a:r>
              <a:rPr lang="en-US" altLang="ko-KR" dirty="0" err="1" smtClean="0">
                <a:latin typeface="Bahnschrift" panose="020B0502040204020203" pitchFamily="34" charset="0"/>
              </a:rPr>
              <a:t>IgG,IgA</a:t>
            </a:r>
            <a:r>
              <a:rPr lang="en-US" altLang="ko-KR" dirty="0" smtClean="0">
                <a:latin typeface="Bahnschrift" panose="020B0502040204020203" pitchFamily="34" charset="0"/>
              </a:rPr>
              <a:t>,…), but in multiple myeloma </a:t>
            </a:r>
            <a:r>
              <a:rPr lang="en-US" dirty="0">
                <a:latin typeface="Bahnschrift" panose="020B0502040204020203" pitchFamily="34" charset="0"/>
              </a:rPr>
              <a:t>plasma cells produce immunoglobulin of a </a:t>
            </a:r>
            <a:r>
              <a:rPr lang="en-US" dirty="0" smtClean="0">
                <a:latin typeface="Bahnschrift" panose="020B0502040204020203" pitchFamily="34" charset="0"/>
              </a:rPr>
              <a:t>single type of </a:t>
            </a:r>
            <a:r>
              <a:rPr lang="en-US" dirty="0">
                <a:latin typeface="Bahnschrift" panose="020B0502040204020203" pitchFamily="34" charset="0"/>
              </a:rPr>
              <a:t>heavy and light </a:t>
            </a:r>
            <a:r>
              <a:rPr lang="en-US" dirty="0" smtClean="0">
                <a:latin typeface="Bahnschrift" panose="020B0502040204020203" pitchFamily="34" charset="0"/>
              </a:rPr>
              <a:t>chains.</a:t>
            </a:r>
          </a:p>
          <a:p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The plasma cells - Canadian Cancer Socie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859781"/>
            <a:ext cx="5616624" cy="218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35896" y="3219822"/>
            <a:ext cx="4104456" cy="1080120"/>
          </a:xfrm>
          <a:prstGeom prst="rect">
            <a:avLst/>
          </a:prstGeom>
          <a:noFill/>
          <a:ln>
            <a:solidFill>
              <a:srgbClr val="99DAB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0"/>
          </p:nvPr>
        </p:nvSpPr>
        <p:spPr>
          <a:xfrm>
            <a:off x="107504" y="976504"/>
            <a:ext cx="8748464" cy="2995737"/>
          </a:xfrm>
        </p:spPr>
        <p:txBody>
          <a:bodyPr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Bahnschrift" panose="020B0502040204020203" pitchFamily="34" charset="0"/>
              </a:rPr>
              <a:t>These neoplastic cells might produce whole immunoglobulins and are called M-Proteins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400" dirty="0">
              <a:latin typeface="Bahnschrift" panose="020B0502040204020203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400" dirty="0" smtClean="0">
              <a:latin typeface="Bahnschrift" panose="020B0502040204020203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400" dirty="0" smtClean="0">
              <a:latin typeface="Bahnschrift" panose="020B0502040204020203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Bahnschrift" panose="020B0502040204020203" pitchFamily="34" charset="0"/>
              </a:rPr>
              <a:t>In some cases, only light chains are produced in excess, which can be detected in urine because of their small size     </a:t>
            </a:r>
            <a:r>
              <a:rPr lang="en-US" sz="2000" u="sng" dirty="0" err="1" smtClean="0">
                <a:solidFill>
                  <a:srgbClr val="99DABA"/>
                </a:solidFill>
                <a:latin typeface="Bahnschrift" panose="020B0502040204020203" pitchFamily="34" charset="0"/>
              </a:rPr>
              <a:t>Bence</a:t>
            </a:r>
            <a:r>
              <a:rPr lang="en-US" sz="2000" u="sng" dirty="0" smtClean="0">
                <a:solidFill>
                  <a:srgbClr val="99DABA"/>
                </a:solidFill>
                <a:latin typeface="Bahnschrift" panose="020B0502040204020203" pitchFamily="34" charset="0"/>
              </a:rPr>
              <a:t> Jones proteins.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156176" y="3579862"/>
            <a:ext cx="2160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05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475656" y="411510"/>
            <a:ext cx="7308304" cy="2995737"/>
          </a:xfrm>
        </p:spPr>
        <p:txBody>
          <a:bodyPr/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altLang="ko-KR" dirty="0" smtClean="0">
                <a:latin typeface="Bahnschrift" panose="020B0502040204020203" pitchFamily="34" charset="0"/>
              </a:rPr>
              <a:t>More common in elderly (60-70)</a:t>
            </a:r>
          </a:p>
          <a:p>
            <a:r>
              <a:rPr lang="en-US" altLang="ko-KR" dirty="0" smtClean="0">
                <a:latin typeface="Bahnschrift" panose="020B0502040204020203" pitchFamily="34" charset="0"/>
              </a:rPr>
              <a:t>       With a male to female ratio 2:1.</a:t>
            </a:r>
            <a:endParaRPr lang="en-US" altLang="ko-KR" dirty="0">
              <a:latin typeface="Bahnschrift" panose="020B0502040204020203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altLang="ko-KR" dirty="0" smtClean="0">
              <a:latin typeface="Bahnschrift" panose="020B0502040204020203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altLang="ko-KR" dirty="0">
              <a:latin typeface="Bahnschrift" panose="020B0502040204020203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altLang="ko-KR" dirty="0" smtClean="0">
              <a:latin typeface="Bahnschrift" panose="020B0502040204020203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altLang="ko-KR" dirty="0">
              <a:latin typeface="Bahnschrift" panose="020B0502040204020203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altLang="ko-KR" dirty="0" smtClean="0">
                <a:latin typeface="Bahnschrift" panose="020B0502040204020203" pitchFamily="34" charset="0"/>
              </a:rPr>
              <a:t>Down below we can see </a:t>
            </a:r>
            <a:r>
              <a:rPr lang="en-US" dirty="0" smtClean="0">
                <a:latin typeface="Bahnschrift" panose="020B0502040204020203" pitchFamily="34" charset="0"/>
              </a:rPr>
              <a:t>the </a:t>
            </a:r>
            <a:r>
              <a:rPr lang="en-US" dirty="0">
                <a:latin typeface="Bahnschrift" panose="020B0502040204020203" pitchFamily="34" charset="0"/>
              </a:rPr>
              <a:t>frequency of different isotypes of monoclonal </a:t>
            </a:r>
            <a:r>
              <a:rPr lang="en-US" dirty="0" smtClean="0">
                <a:latin typeface="Bahnschrift" panose="020B0502040204020203" pitchFamily="34" charset="0"/>
              </a:rPr>
              <a:t>protein </a:t>
            </a:r>
            <a:r>
              <a:rPr lang="en-US" dirty="0">
                <a:latin typeface="Bahnschrift" panose="020B0502040204020203" pitchFamily="34" charset="0"/>
              </a:rPr>
              <a:t>in </a:t>
            </a:r>
            <a:r>
              <a:rPr lang="en-US" dirty="0" smtClean="0">
                <a:latin typeface="Bahnschrift" panose="020B0502040204020203" pitchFamily="34" charset="0"/>
              </a:rPr>
              <a:t>myeloma: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latin typeface="Bahnschrift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715766"/>
            <a:ext cx="4658337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04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0"/>
          </p:nvPr>
        </p:nvSpPr>
        <p:spPr>
          <a:xfrm>
            <a:off x="-180528" y="555526"/>
            <a:ext cx="8856984" cy="2995737"/>
          </a:xfrm>
        </p:spPr>
        <p:txBody>
          <a:bodyPr/>
          <a:lstStyle/>
          <a:p>
            <a:pPr marL="533400" indent="-457200">
              <a:spcAft>
                <a:spcPts val="600"/>
              </a:spcAft>
              <a:buClr>
                <a:srgbClr val="0DB7C4"/>
              </a:buClr>
              <a:buSzPts val="2400"/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415665"/>
                </a:solidFill>
                <a:latin typeface="Bahnschrift" panose="020B0502040204020203" pitchFamily="34" charset="0"/>
                <a:ea typeface="Source Sans Pro"/>
                <a:cs typeface="Source Sans Pro"/>
              </a:rPr>
              <a:t>Multiple myeloma has a number of effects on the </a:t>
            </a:r>
            <a:r>
              <a:rPr lang="en-US" sz="2800" dirty="0">
                <a:solidFill>
                  <a:srgbClr val="99DABA"/>
                </a:solidFill>
                <a:latin typeface="Bahnschrift" panose="020B0502040204020203" pitchFamily="34" charset="0"/>
                <a:ea typeface="Source Sans Pro"/>
                <a:cs typeface="Source Sans Pro"/>
              </a:rPr>
              <a:t>skeleton, the immune system, and the kidney</a:t>
            </a:r>
            <a:r>
              <a:rPr lang="en-US" sz="2800" dirty="0">
                <a:solidFill>
                  <a:srgbClr val="415665"/>
                </a:solidFill>
                <a:latin typeface="Bahnschrift" panose="020B0502040204020203" pitchFamily="34" charset="0"/>
                <a:ea typeface="Source Sans Pro"/>
                <a:cs typeface="Source Sans Pro"/>
              </a:rPr>
              <a:t>, all of which contribute to</a:t>
            </a:r>
            <a:r>
              <a:rPr lang="en-US" sz="2800" dirty="0">
                <a:solidFill>
                  <a:srgbClr val="99DABA"/>
                </a:solidFill>
                <a:latin typeface="Bahnschrift" panose="020B0502040204020203" pitchFamily="34" charset="0"/>
                <a:ea typeface="Source Sans Pro"/>
                <a:cs typeface="Source Sans Pro"/>
              </a:rPr>
              <a:t> morbidity and mortality </a:t>
            </a:r>
            <a:r>
              <a:rPr lang="en-US" sz="2800" dirty="0">
                <a:solidFill>
                  <a:srgbClr val="415665"/>
                </a:solidFill>
                <a:latin typeface="Bahnschrift" panose="020B0502040204020203" pitchFamily="34" charset="0"/>
                <a:ea typeface="Source Sans Pro"/>
                <a:cs typeface="Source Sans Pro"/>
              </a:rPr>
              <a:t>of the disease.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31632" y="2571750"/>
            <a:ext cx="33123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Showcard Gothic" panose="04020904020102020604" pitchFamily="82" charset="0"/>
              </a:rPr>
              <a:t>CRAB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Showcard Gothic" panose="04020904020102020604" pitchFamily="82" charset="0"/>
              </a:rPr>
              <a:t>C-calcium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Showcard Gothic" panose="04020904020102020604" pitchFamily="82" charset="0"/>
              </a:rPr>
              <a:t>R-renal failure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Showcard Gothic" panose="04020904020102020604" pitchFamily="82" charset="0"/>
              </a:rPr>
              <a:t>A-anemia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Showcard Gothic" panose="04020904020102020604" pitchFamily="82" charset="0"/>
              </a:rPr>
              <a:t>B-bone lesions</a:t>
            </a:r>
            <a:endParaRPr lang="en-US" sz="1600" dirty="0">
              <a:solidFill>
                <a:srgbClr val="FF0000"/>
              </a:solidFill>
              <a:latin typeface="Showcard Gothic" panose="04020904020102020604" pitchFamily="82" charset="0"/>
            </a:endParaRPr>
          </a:p>
          <a:p>
            <a:pPr algn="ctr"/>
            <a:endParaRPr lang="en-US" sz="3200" dirty="0" smtClean="0">
              <a:solidFill>
                <a:srgbClr val="FF0000"/>
              </a:solidFill>
              <a:latin typeface="Showcard Gothic" panose="04020904020102020604" pitchFamily="82" charset="0"/>
            </a:endParaRPr>
          </a:p>
          <a:p>
            <a:endParaRPr lang="en-US" sz="1600" dirty="0">
              <a:solidFill>
                <a:srgbClr val="FF0000"/>
              </a:solidFill>
              <a:latin typeface="Showcard Gothic" panose="040209040201020206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35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9DABA"/>
                </a:solidFill>
                <a:latin typeface="Source Sans Pro" panose="020B0604020202020204" charset="0"/>
              </a:rPr>
              <a:t>Microscopically</a:t>
            </a:r>
            <a:endParaRPr lang="en-US" dirty="0">
              <a:solidFill>
                <a:srgbClr val="99DABA"/>
              </a:solidFill>
              <a:latin typeface="Source Sans Pro" panose="020B06040202020202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-By bone marrow aspiration, plasma cells must be increase to </a:t>
            </a:r>
            <a:r>
              <a:rPr lang="ar-JO" dirty="0" smtClean="0"/>
              <a:t>&lt;</a:t>
            </a:r>
            <a:r>
              <a:rPr lang="en-US" dirty="0" smtClean="0"/>
              <a:t>10% of</a:t>
            </a:r>
          </a:p>
          <a:p>
            <a:r>
              <a:rPr lang="en-US" dirty="0" smtClean="0"/>
              <a:t> the cellularity.</a:t>
            </a:r>
            <a:endParaRPr lang="en-US" dirty="0"/>
          </a:p>
        </p:txBody>
      </p:sp>
      <p:pic>
        <p:nvPicPr>
          <p:cNvPr id="5122" name="Picture 2" descr="Plasma Cell Neoplasms: an overview"/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39362"/>
            <a:ext cx="5256584" cy="318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 rot="7547559">
            <a:off x="3982970" y="2464486"/>
            <a:ext cx="341168" cy="14263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7547559">
            <a:off x="6632170" y="3613398"/>
            <a:ext cx="504056" cy="18878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7547559">
            <a:off x="6424530" y="2961401"/>
            <a:ext cx="504056" cy="18878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34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9DABA"/>
                </a:solidFill>
                <a:latin typeface="Source Sans Pro" panose="020B0604020202020204" charset="0"/>
              </a:rPr>
              <a:t>Microscopically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748464" cy="460648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en-US" dirty="0" smtClean="0">
                <a:latin typeface="Bahnschrift" panose="020B0502040204020203" pitchFamily="34" charset="0"/>
              </a:rPr>
              <a:t>Mott cells: are plasma cells packed with inclusions of immunoglobulins</a:t>
            </a:r>
          </a:p>
          <a:p>
            <a:pPr marL="342900" indent="-342900">
              <a:buFontTx/>
              <a:buChar char="-"/>
            </a:pPr>
            <a:r>
              <a:rPr lang="en-US" dirty="0" smtClean="0">
                <a:latin typeface="Bahnschrift" panose="020B0502040204020203" pitchFamily="34" charset="0"/>
              </a:rPr>
              <a:t>Inclusions: </a:t>
            </a:r>
            <a:r>
              <a:rPr lang="en-US" b="1" dirty="0" smtClean="0">
                <a:solidFill>
                  <a:srgbClr val="99DABA"/>
                </a:solidFill>
                <a:latin typeface="Bahnschrift" panose="020B0502040204020203" pitchFamily="34" charset="0"/>
              </a:rPr>
              <a:t>Russell bodies</a:t>
            </a:r>
            <a:r>
              <a:rPr lang="en-US" dirty="0" smtClean="0">
                <a:latin typeface="Bahnschrift" panose="020B0502040204020203" pitchFamily="34" charset="0"/>
              </a:rPr>
              <a:t>.(yellow arrow)</a:t>
            </a:r>
            <a:endParaRPr lang="en-US" dirty="0">
              <a:latin typeface="Bahnschrift" panose="020B0502040204020203" pitchFamily="34" charset="0"/>
            </a:endParaRPr>
          </a:p>
        </p:txBody>
      </p:sp>
      <p:pic>
        <p:nvPicPr>
          <p:cNvPr id="6146" name="Picture 2" descr="The wonder of cells | Vet Times"/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17219"/>
            <a:ext cx="3269288" cy="299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The Story of the Mott Cell, COVID-19 and the Cute Little Mouse – Lablogato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43" y="1839362"/>
            <a:ext cx="3705225" cy="299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 rot="7547559">
            <a:off x="3247794" y="2960995"/>
            <a:ext cx="504056" cy="18878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7547559">
            <a:off x="7424258" y="2160928"/>
            <a:ext cx="504056" cy="188788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8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9DABA"/>
                </a:solidFill>
                <a:latin typeface="Bahnschrift" panose="020B0502040204020203" pitchFamily="34" charset="0"/>
              </a:rPr>
              <a:t>Multiple Myeloma  - Bone </a:t>
            </a:r>
            <a:endParaRPr lang="ko-KR" altLang="en-US" dirty="0">
              <a:solidFill>
                <a:srgbClr val="99DABA"/>
              </a:solidFill>
              <a:latin typeface="Bahnschrift" panose="020B0502040204020203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587430" y="2126884"/>
            <a:ext cx="7200800" cy="2995737"/>
          </a:xfrm>
        </p:spPr>
        <p:txBody>
          <a:bodyPr/>
          <a:lstStyle/>
          <a:p>
            <a:r>
              <a:rPr lang="en-US" sz="1800" dirty="0" smtClean="0">
                <a:solidFill>
                  <a:schemeClr val="tx1"/>
                </a:solidFill>
                <a:latin typeface="Bahnschrift" panose="020B0502040204020203" pitchFamily="34" charset="0"/>
                <a:ea typeface="Source Sans Pro"/>
                <a:cs typeface="Source Sans Pro"/>
              </a:rPr>
              <a:t>+   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  <a:ea typeface="Source Sans Pro"/>
                <a:cs typeface="Source Sans Pro"/>
              </a:rPr>
              <a:t>are potent </a:t>
            </a:r>
            <a:r>
              <a:rPr lang="en-US" sz="1800" u="sng" dirty="0">
                <a:solidFill>
                  <a:schemeClr val="tx1"/>
                </a:solidFill>
                <a:latin typeface="Bahnschrift" panose="020B0502040204020203" pitchFamily="34" charset="0"/>
                <a:ea typeface="Source Sans Pro"/>
                <a:cs typeface="Source Sans Pro"/>
              </a:rPr>
              <a:t>inhibitors of osteoblast </a:t>
            </a:r>
            <a:r>
              <a:rPr lang="en-US" sz="1800" dirty="0" smtClean="0">
                <a:solidFill>
                  <a:schemeClr val="tx1"/>
                </a:solidFill>
                <a:latin typeface="Bahnschrift" panose="020B0502040204020203" pitchFamily="34" charset="0"/>
                <a:ea typeface="Source Sans Pro"/>
                <a:cs typeface="Source Sans Pro"/>
              </a:rPr>
              <a:t>function,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1800" dirty="0" smtClean="0">
                <a:solidFill>
                  <a:schemeClr val="tx1"/>
                </a:solidFill>
                <a:latin typeface="Bahnschrift" panose="020B0502040204020203" pitchFamily="34" charset="0"/>
                <a:ea typeface="Source Sans Pro"/>
                <a:cs typeface="Source Sans Pro"/>
              </a:rPr>
              <a:t>   So, the net result : </a:t>
            </a:r>
            <a:r>
              <a:rPr lang="en-US" sz="1800" dirty="0" smtClean="0">
                <a:solidFill>
                  <a:srgbClr val="99DABA"/>
                </a:solidFill>
                <a:latin typeface="Bahnschrift" panose="020B0502040204020203" pitchFamily="34" charset="0"/>
                <a:ea typeface="Source Sans Pro"/>
                <a:cs typeface="Source Sans Pro"/>
              </a:rPr>
              <a:t>Bone resorption.</a:t>
            </a:r>
            <a:endParaRPr lang="en-US" sz="1800" dirty="0">
              <a:solidFill>
                <a:schemeClr val="tx1"/>
              </a:solidFill>
              <a:latin typeface="Bahnschrift" panose="020B0502040204020203" pitchFamily="34" charset="0"/>
              <a:ea typeface="Source Sans Pro"/>
              <a:cs typeface="Source Sans Pro"/>
            </a:endParaRPr>
          </a:p>
          <a:p>
            <a:endParaRPr lang="ko-KR" altLang="en-US" sz="1800" dirty="0">
              <a:latin typeface="Bahnschrift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5696" y="1008028"/>
            <a:ext cx="5976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Bahnschrift" panose="020B0502040204020203" pitchFamily="34" charset="0"/>
              </a:rPr>
              <a:t>The malignant plasma cells produce </a:t>
            </a:r>
            <a:r>
              <a:rPr lang="en-US" dirty="0" smtClean="0">
                <a:latin typeface="Bahnschrift" panose="020B0502040204020203" pitchFamily="34" charset="0"/>
              </a:rPr>
              <a:t>cytokines, which upregulate RANK receptors on osteoclasts,</a:t>
            </a:r>
          </a:p>
          <a:p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smtClean="0">
                <a:latin typeface="Bahnschrift" panose="020B0502040204020203" pitchFamily="34" charset="0"/>
              </a:rPr>
              <a:t>    which </a:t>
            </a:r>
            <a:r>
              <a:rPr lang="en-US" u="sng" dirty="0">
                <a:latin typeface="Bahnschrift" panose="020B0502040204020203" pitchFamily="34" charset="0"/>
              </a:rPr>
              <a:t>stimulate osteoclasts.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 smtClean="0">
              <a:latin typeface="Bahnschrift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893" y="3003798"/>
            <a:ext cx="4685419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66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1829</TotalTime>
  <Words>742</Words>
  <Application>Microsoft Office PowerPoint</Application>
  <PresentationFormat>On-screen Show (16:9)</PresentationFormat>
  <Paragraphs>128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맑은 고딕</vt:lpstr>
      <vt:lpstr>Arial</vt:lpstr>
      <vt:lpstr>Arial Black</vt:lpstr>
      <vt:lpstr>Bahnschrift</vt:lpstr>
      <vt:lpstr>Calibri</vt:lpstr>
      <vt:lpstr>Courier New</vt:lpstr>
      <vt:lpstr>Showcard Gothic</vt:lpstr>
      <vt:lpstr>Source Sans Pro</vt:lpstr>
      <vt:lpstr>Office Theme</vt:lpstr>
      <vt:lpstr>Custom Design</vt:lpstr>
      <vt:lpstr>PowerPoint Presentation</vt:lpstr>
      <vt:lpstr> Contents: </vt:lpstr>
      <vt:lpstr>What is multiple myeloma?</vt:lpstr>
      <vt:lpstr>PowerPoint Presentation</vt:lpstr>
      <vt:lpstr>PowerPoint Presentation</vt:lpstr>
      <vt:lpstr>PowerPoint Presentation</vt:lpstr>
      <vt:lpstr>Microscopically</vt:lpstr>
      <vt:lpstr>Microscopically </vt:lpstr>
      <vt:lpstr>Multiple Myeloma  - Bone </vt:lpstr>
      <vt:lpstr>PowerPoint Presentation</vt:lpstr>
      <vt:lpstr>Punched-out skull lesions on X-Ray</vt:lpstr>
      <vt:lpstr>Punched-out vertebral lesions on X-Ray</vt:lpstr>
      <vt:lpstr> Multiple Myeloma  - Humoral immunity</vt:lpstr>
      <vt:lpstr>Multiple Myeloma  - Renal dysfunction</vt:lpstr>
      <vt:lpstr>PowerPoint Presentation</vt:lpstr>
      <vt:lpstr> Diagnosis</vt:lpstr>
      <vt:lpstr>PowerPoint Presentation</vt:lpstr>
      <vt:lpstr>PowerPoint Presentation</vt:lpstr>
      <vt:lpstr>CRITERIA OF DIAGNOSIS Multiple Myeloma</vt:lpstr>
      <vt:lpstr>Treatment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HP</cp:lastModifiedBy>
  <cp:revision>65</cp:revision>
  <dcterms:created xsi:type="dcterms:W3CDTF">2014-04-01T16:27:38Z</dcterms:created>
  <dcterms:modified xsi:type="dcterms:W3CDTF">2020-09-11T19:06:04Z</dcterms:modified>
</cp:coreProperties>
</file>