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326" r:id="rId4"/>
    <p:sldId id="281" r:id="rId5"/>
    <p:sldId id="327" r:id="rId6"/>
    <p:sldId id="292" r:id="rId7"/>
    <p:sldId id="295" r:id="rId8"/>
    <p:sldId id="276" r:id="rId9"/>
    <p:sldId id="297" r:id="rId10"/>
    <p:sldId id="298" r:id="rId11"/>
    <p:sldId id="299" r:id="rId12"/>
    <p:sldId id="301" r:id="rId13"/>
    <p:sldId id="288" r:id="rId14"/>
    <p:sldId id="304" r:id="rId15"/>
    <p:sldId id="305" r:id="rId16"/>
    <p:sldId id="328" r:id="rId17"/>
    <p:sldId id="315" r:id="rId18"/>
    <p:sldId id="316" r:id="rId19"/>
    <p:sldId id="318" r:id="rId20"/>
    <p:sldId id="319" r:id="rId21"/>
    <p:sldId id="268" r:id="rId22"/>
    <p:sldId id="324" r:id="rId23"/>
    <p:sldId id="31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viewProps" Target="view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5D3C-2E5C-4BC6-9B02-AA9E725925E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D6673-287E-4965-80F9-008CF5387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21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5D3C-2E5C-4BC6-9B02-AA9E725925E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D6673-287E-4965-80F9-008CF5387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14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5D3C-2E5C-4BC6-9B02-AA9E725925E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D6673-287E-4965-80F9-008CF5387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6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5D3C-2E5C-4BC6-9B02-AA9E725925E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D6673-287E-4965-80F9-008CF5387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69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5D3C-2E5C-4BC6-9B02-AA9E725925E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D6673-287E-4965-80F9-008CF5387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20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5D3C-2E5C-4BC6-9B02-AA9E725925E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D6673-287E-4965-80F9-008CF5387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2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5D3C-2E5C-4BC6-9B02-AA9E725925E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D6673-287E-4965-80F9-008CF5387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86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5D3C-2E5C-4BC6-9B02-AA9E725925E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D6673-287E-4965-80F9-008CF5387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47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5D3C-2E5C-4BC6-9B02-AA9E725925E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D6673-287E-4965-80F9-008CF5387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27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5D3C-2E5C-4BC6-9B02-AA9E725925E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D6673-287E-4965-80F9-008CF5387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89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5D3C-2E5C-4BC6-9B02-AA9E725925E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D6673-287E-4965-80F9-008CF5387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40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35D3C-2E5C-4BC6-9B02-AA9E725925E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D6673-287E-4965-80F9-008CF5387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5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4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4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4.jpeg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4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4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19.png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4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5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4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4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4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7999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+mn-lt"/>
              </a:rPr>
              <a:t>Rash </a:t>
            </a:r>
          </a:p>
        </p:txBody>
      </p:sp>
    </p:spTree>
    <p:extLst>
      <p:ext uri="{BB962C8B-B14F-4D97-AF65-F5344CB8AC3E}">
        <p14:creationId xmlns:p14="http://schemas.microsoft.com/office/powerpoint/2010/main" val="657643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4860032" cy="6858000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What is this sign?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b="1" dirty="0">
                <a:solidFill>
                  <a:srgbClr val="FF0000"/>
                </a:solidFill>
              </a:rPr>
              <a:t>Desquamation of skin (Peeling).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4000" b="1" dirty="0">
              <a:solidFill>
                <a:srgbClr val="FF0000"/>
              </a:solidFill>
            </a:endParaRPr>
          </a:p>
          <a:p>
            <a:r>
              <a:rPr lang="en-US" sz="4000" b="1" dirty="0"/>
              <a:t>Two differential diagnosis 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b="1" dirty="0">
                <a:solidFill>
                  <a:srgbClr val="FF0000"/>
                </a:solidFill>
              </a:rPr>
              <a:t>Scarlet fever.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b="1" dirty="0">
                <a:solidFill>
                  <a:srgbClr val="FF0000"/>
                </a:solidFill>
              </a:rPr>
              <a:t>Kawasaki disease.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860032" y="0"/>
            <a:ext cx="42839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203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4491494" cy="6858000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What is this sign?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b="1" dirty="0">
                <a:solidFill>
                  <a:srgbClr val="FF0000"/>
                </a:solidFill>
              </a:rPr>
              <a:t>Circumoral pallor.</a:t>
            </a:r>
          </a:p>
          <a:p>
            <a:endParaRPr lang="en-US" sz="4000" b="1" dirty="0"/>
          </a:p>
          <a:p>
            <a:r>
              <a:rPr lang="en-US" sz="4000" b="1" dirty="0"/>
              <a:t>In which condition is seen 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b="1" dirty="0">
                <a:solidFill>
                  <a:srgbClr val="FF0000"/>
                </a:solidFill>
              </a:rPr>
              <a:t>Scarlet fever.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494" y="0"/>
            <a:ext cx="46525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993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494" y="11699"/>
            <a:ext cx="4652506" cy="356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0"/>
            <a:ext cx="4491494" cy="685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/>
              <a:t>The disease is biphasic 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sz="1500" b="1" dirty="0">
                <a:solidFill>
                  <a:srgbClr val="FF0000"/>
                </a:solidFill>
              </a:rPr>
              <a:t>Prodromal (as URTI) for 2-3 days then resolved completely then rash appear.</a:t>
            </a:r>
            <a:endParaRPr lang="en-US" sz="1500" b="1" dirty="0">
              <a:solidFill>
                <a:srgbClr val="FF0000"/>
              </a:solidFill>
            </a:endParaRPr>
          </a:p>
          <a:p>
            <a:r>
              <a:rPr lang="en-US" sz="1500" b="1" dirty="0"/>
              <a:t>The rash is </a:t>
            </a:r>
            <a:r>
              <a:rPr lang="en-US" sz="1500" b="1" dirty="0" err="1"/>
              <a:t>triphasic</a:t>
            </a:r>
            <a:r>
              <a:rPr lang="en-US" sz="1500" b="1" dirty="0"/>
              <a:t> 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sz="1500" b="1" u="sng" dirty="0">
                <a:solidFill>
                  <a:srgbClr val="FF0000"/>
                </a:solidFill>
              </a:rPr>
              <a:t>Phase 1</a:t>
            </a:r>
            <a:r>
              <a:rPr lang="en-US" altLang="en-US" sz="1500" b="1" dirty="0">
                <a:solidFill>
                  <a:srgbClr val="FF0000"/>
                </a:solidFill>
              </a:rPr>
              <a:t>: A bright red, raised, slapped-cheek rash with circumoral pallor develops. The nasolabial folds are usually spared.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sz="1500" b="1" u="sng" dirty="0">
                <a:solidFill>
                  <a:srgbClr val="FF0000"/>
                </a:solidFill>
              </a:rPr>
              <a:t>Phase 2</a:t>
            </a:r>
            <a:r>
              <a:rPr lang="en-US" altLang="en-US" sz="1500" b="1" dirty="0">
                <a:solidFill>
                  <a:srgbClr val="FF0000"/>
                </a:solidFill>
              </a:rPr>
              <a:t>: This phase occurs   1-4 days later and is characterized by an erythematous maculopapular rash on proximal extremities (usually arms and extensor surfaces) and trunk, which fades into a classic lace-like reticular pattern as confluent areas clear. The palms and soles usually are spared.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sz="1500" b="1" u="sng" dirty="0">
                <a:solidFill>
                  <a:srgbClr val="FF0000"/>
                </a:solidFill>
              </a:rPr>
              <a:t>Phase 3</a:t>
            </a:r>
            <a:r>
              <a:rPr lang="en-US" altLang="en-US" sz="1500" b="1" dirty="0">
                <a:solidFill>
                  <a:srgbClr val="FF0000"/>
                </a:solidFill>
              </a:rPr>
              <a:t>: Frequent clearing and recurrences for weeks, and occasionally months, may be due to stimuli such as exercise, irritation, or overheating of skin from bathing or sunlight.</a:t>
            </a:r>
            <a:endParaRPr lang="en-US" sz="1500" b="1" dirty="0">
              <a:solidFill>
                <a:srgbClr val="FF0000"/>
              </a:solidFill>
            </a:endParaRPr>
          </a:p>
          <a:p>
            <a:r>
              <a:rPr lang="en-US" sz="1500" b="1" dirty="0"/>
              <a:t>Mention name of this disease?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500" b="1" dirty="0">
                <a:solidFill>
                  <a:srgbClr val="FF0000"/>
                </a:solidFill>
              </a:rPr>
              <a:t>Erythema infectiousum (5</a:t>
            </a:r>
            <a:r>
              <a:rPr lang="en-US" sz="1500" b="1" baseline="30000" dirty="0">
                <a:solidFill>
                  <a:srgbClr val="FF0000"/>
                </a:solidFill>
              </a:rPr>
              <a:t>TH</a:t>
            </a:r>
            <a:r>
              <a:rPr lang="en-US" sz="1500" b="1" dirty="0">
                <a:solidFill>
                  <a:srgbClr val="FF0000"/>
                </a:solidFill>
              </a:rPr>
              <a:t> DISEASE).</a:t>
            </a:r>
            <a:endParaRPr lang="en-US" sz="1500" b="1" dirty="0"/>
          </a:p>
          <a:p>
            <a:r>
              <a:rPr lang="en-US" sz="1500" b="1" dirty="0"/>
              <a:t> Its  etiology 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500" b="1" dirty="0">
                <a:solidFill>
                  <a:srgbClr val="FF0000"/>
                </a:solidFill>
              </a:rPr>
              <a:t>Human Parvovirus B19.</a:t>
            </a:r>
            <a:endParaRPr lang="en-US" sz="1500" b="1" dirty="0"/>
          </a:p>
          <a:p>
            <a:r>
              <a:rPr lang="en-US" sz="1500" b="1" dirty="0"/>
              <a:t>Mention 3 complications 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500" b="1" dirty="0">
                <a:solidFill>
                  <a:srgbClr val="FF0000"/>
                </a:solidFill>
              </a:rPr>
              <a:t>Polyarthritis.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500" b="1" dirty="0">
                <a:solidFill>
                  <a:srgbClr val="FF0000"/>
                </a:solidFill>
              </a:rPr>
              <a:t>Aplastic anemia.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500" b="1" dirty="0">
                <a:solidFill>
                  <a:srgbClr val="FF0000"/>
                </a:solidFill>
              </a:rPr>
              <a:t>Hydrops fetalis.</a:t>
            </a:r>
          </a:p>
          <a:p>
            <a:endParaRPr lang="en-US" sz="1500" b="1" dirty="0"/>
          </a:p>
          <a:p>
            <a:endParaRPr lang="en-US" sz="15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494" y="3584715"/>
            <a:ext cx="2528778" cy="325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DELL - USER\Desktop\New Folder\old disktop\THE    DEAN\pictures  exanthematic\1800ss_science_source_rm_fifth_disease_childs_cheek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573016"/>
            <a:ext cx="2123728" cy="326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63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4495800" cy="6858000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What is  the name of this sign is soft palate?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sz="3600" b="1" dirty="0">
                <a:solidFill>
                  <a:srgbClr val="FF0000"/>
                </a:solidFill>
              </a:rPr>
              <a:t>Forchheimer's sign. </a:t>
            </a:r>
            <a:endParaRPr lang="ar-JO" sz="3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3600" b="1" dirty="0"/>
          </a:p>
          <a:p>
            <a:r>
              <a:rPr lang="en-US" sz="3600" b="1" dirty="0"/>
              <a:t>With which disease is associated 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b="1" dirty="0">
                <a:solidFill>
                  <a:srgbClr val="FF0000"/>
                </a:solidFill>
              </a:rPr>
              <a:t>Rubella.</a:t>
            </a:r>
          </a:p>
          <a:p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1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3563888" cy="6858000"/>
          </a:xfrm>
        </p:spPr>
        <p:txBody>
          <a:bodyPr anchor="ctr">
            <a:normAutofit/>
          </a:bodyPr>
          <a:lstStyle/>
          <a:p>
            <a:r>
              <a:rPr lang="en-US" sz="4400" b="1" dirty="0"/>
              <a:t>Name of this sign?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400" b="1" dirty="0">
                <a:solidFill>
                  <a:srgbClr val="FF0000"/>
                </a:solidFill>
              </a:rPr>
              <a:t>Koplik spots.</a:t>
            </a:r>
          </a:p>
          <a:p>
            <a:endParaRPr lang="en-US" sz="4400" b="1" dirty="0"/>
          </a:p>
          <a:p>
            <a:r>
              <a:rPr lang="en-US" sz="4400" b="1" dirty="0"/>
              <a:t>Diagnosis?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400" b="1" dirty="0">
                <a:solidFill>
                  <a:srgbClr val="FF0000"/>
                </a:solidFill>
              </a:rPr>
              <a:t>Measles.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0"/>
            <a:ext cx="55801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2294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/>
          </a:bodyPr>
          <a:lstStyle/>
          <a:p>
            <a:r>
              <a:rPr lang="en-US" b="1" u="sng" dirty="0"/>
              <a:t>At the top of fever ,the rash appear</a:t>
            </a:r>
            <a:r>
              <a:rPr lang="en-US" b="1" dirty="0"/>
              <a:t>, What condition?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Measles.</a:t>
            </a:r>
          </a:p>
          <a:p>
            <a:r>
              <a:rPr lang="en-US" b="1" dirty="0"/>
              <a:t>When </a:t>
            </a:r>
            <a:r>
              <a:rPr lang="en-US" b="1" u="sng" dirty="0"/>
              <a:t>fever disappear , rash appear </a:t>
            </a:r>
            <a:r>
              <a:rPr lang="en-US" b="1" dirty="0"/>
              <a:t>, What condition?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Roseola infantum.</a:t>
            </a:r>
          </a:p>
          <a:p>
            <a:r>
              <a:rPr lang="en-US" b="1" dirty="0"/>
              <a:t>What rash is </a:t>
            </a:r>
            <a:r>
              <a:rPr lang="en-US" b="1" u="sng" dirty="0"/>
              <a:t>vesicular</a:t>
            </a:r>
            <a:r>
              <a:rPr lang="en-US" b="1" dirty="0"/>
              <a:t> 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Chickenpox.</a:t>
            </a:r>
          </a:p>
          <a:p>
            <a:r>
              <a:rPr lang="en-US" b="1" dirty="0"/>
              <a:t>What rash is</a:t>
            </a:r>
            <a:r>
              <a:rPr lang="en-US" b="1" u="sng" dirty="0"/>
              <a:t> itching </a:t>
            </a:r>
            <a:r>
              <a:rPr lang="en-US" b="1" dirty="0"/>
              <a:t>?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Chickenpox.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Roseola.</a:t>
            </a:r>
            <a:endParaRPr lang="en-US" b="1" dirty="0"/>
          </a:p>
          <a:p>
            <a:r>
              <a:rPr lang="en-US" b="1" dirty="0"/>
              <a:t>What rash is associated with </a:t>
            </a:r>
            <a:r>
              <a:rPr lang="en-US" b="1" u="sng" dirty="0"/>
              <a:t>febrile seizures </a:t>
            </a:r>
            <a:r>
              <a:rPr lang="en-US" b="1" dirty="0"/>
              <a:t>as co morbidity ?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Roseola infantum.</a:t>
            </a:r>
          </a:p>
          <a:p>
            <a:r>
              <a:rPr lang="en-US" b="1" u="sng" dirty="0"/>
              <a:t>Occipital lymph nodes </a:t>
            </a:r>
            <a:r>
              <a:rPr lang="en-US" b="1" dirty="0"/>
              <a:t>is characteristic in Which condition?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Rubella.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FF0000"/>
              </a:solidFill>
            </a:endParaRPr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31732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0"/>
            <a:ext cx="5004048" cy="2751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51311"/>
            <a:ext cx="5037929" cy="1829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581128"/>
            <a:ext cx="5004048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844824"/>
            <a:ext cx="41399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Diagnosis ?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b="1" dirty="0">
                <a:solidFill>
                  <a:srgbClr val="FF0000"/>
                </a:solidFill>
              </a:rPr>
              <a:t>Hand , foot and mouth disease.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Etiological factor: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3600" b="1" dirty="0">
                <a:solidFill>
                  <a:srgbClr val="FF0000"/>
                </a:solidFill>
              </a:rPr>
              <a:t>Coxsackievirus type 16.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572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4495800" cy="6858000"/>
          </a:xfrm>
        </p:spPr>
        <p:txBody>
          <a:bodyPr>
            <a:normAutofit/>
          </a:bodyPr>
          <a:lstStyle/>
          <a:p>
            <a:r>
              <a:rPr lang="en-US" dirty="0"/>
              <a:t>Vaccination history.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Contact history.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Travel history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0"/>
            <a:ext cx="4648200" cy="6858000"/>
          </a:xfrm>
        </p:spPr>
        <p:txBody>
          <a:bodyPr>
            <a:normAutofit/>
          </a:bodyPr>
          <a:lstStyle/>
          <a:p>
            <a:r>
              <a:rPr lang="en-US" dirty="0"/>
              <a:t>Exanthema tic illness  having vaccine?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Incubation period for each?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Measles : 2-14 days.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Rubella : 3 weeks.</a:t>
            </a:r>
          </a:p>
          <a:p>
            <a:pPr marL="0" indent="0">
              <a:buNone/>
            </a:pPr>
            <a:r>
              <a:rPr lang="en-US" dirty="0"/>
              <a:t>Importance?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Contagious period? Importance?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946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586" y="-21285"/>
            <a:ext cx="9153586" cy="1866109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Teratogenicity  effect ? Associated to  which illness?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Rubella.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Varicella (Chickenpox).</a:t>
            </a:r>
          </a:p>
          <a:p>
            <a:pPr marL="0" indent="0">
              <a:buNone/>
            </a:pPr>
            <a:endParaRPr lang="en-US" b="1" dirty="0"/>
          </a:p>
          <a:p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" y="2276872"/>
            <a:ext cx="6287178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322792" y="2276872"/>
            <a:ext cx="2821208" cy="4581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Congenital Rubella syndrome</a:t>
            </a:r>
          </a:p>
        </p:txBody>
      </p:sp>
    </p:spTree>
    <p:extLst>
      <p:ext uri="{BB962C8B-B14F-4D97-AF65-F5344CB8AC3E}">
        <p14:creationId xmlns:p14="http://schemas.microsoft.com/office/powerpoint/2010/main" val="2981898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A young ,pregnant lady, visited her neighbor son because of his illness , during visit she was told that infant was diagnosed as rubella. </a:t>
            </a:r>
          </a:p>
          <a:p>
            <a:r>
              <a:rPr lang="en-US" b="1" dirty="0"/>
              <a:t>Next day the lady came to your office for consultation.</a:t>
            </a:r>
          </a:p>
          <a:p>
            <a:r>
              <a:rPr lang="en-US" b="1" dirty="0"/>
              <a:t>What is your approach ?</a:t>
            </a:r>
          </a:p>
          <a:p>
            <a:r>
              <a:rPr lang="en-US" b="1" dirty="0">
                <a:solidFill>
                  <a:srgbClr val="0070C0"/>
                </a:solidFill>
              </a:rPr>
              <a:t>History :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Which trimester ? (Congenital Rubella =1</a:t>
            </a:r>
            <a:r>
              <a:rPr lang="en-US" b="1" baseline="30000" dirty="0">
                <a:solidFill>
                  <a:srgbClr val="FF0000"/>
                </a:solidFill>
              </a:rPr>
              <a:t>st</a:t>
            </a:r>
            <a:r>
              <a:rPr lang="en-US" b="1" dirty="0">
                <a:solidFill>
                  <a:srgbClr val="FF0000"/>
                </a:solidFill>
              </a:rPr>
              <a:t> trimester transmission).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Had Rubella vaccine?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Previous Rubella infection?</a:t>
            </a:r>
          </a:p>
          <a:p>
            <a:r>
              <a:rPr lang="en-US" b="1" dirty="0">
                <a:solidFill>
                  <a:srgbClr val="0070C0"/>
                </a:solidFill>
              </a:rPr>
              <a:t>Investigate for Rubella 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Negative IgG + Negative IgM : No infection and Not vaccinated , and should come back after 2 weeks.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Negative IgG + Positive IgM : Consult to Gynecologist.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Positive IgG + Negative IgM : Old infection.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20221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6594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Questions  before the appearance of rash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1165940"/>
            <a:ext cx="9144000" cy="56920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Drugs (Penicillin).</a:t>
            </a:r>
          </a:p>
          <a:p>
            <a:r>
              <a:rPr lang="en-US" b="1" dirty="0">
                <a:solidFill>
                  <a:srgbClr val="FF0000"/>
                </a:solidFill>
              </a:rPr>
              <a:t>Associated symptoms with the rash : Fever , Cough , Coryza  ,Conjunctivitis.</a:t>
            </a:r>
          </a:p>
          <a:p>
            <a:r>
              <a:rPr lang="en-US" b="1" dirty="0">
                <a:solidFill>
                  <a:srgbClr val="FF0000"/>
                </a:solidFill>
              </a:rPr>
              <a:t>Vaccination history.</a:t>
            </a:r>
          </a:p>
          <a:p>
            <a:r>
              <a:rPr lang="en-US" b="1" dirty="0">
                <a:solidFill>
                  <a:srgbClr val="FF0000"/>
                </a:solidFill>
              </a:rPr>
              <a:t>Contact history.</a:t>
            </a:r>
          </a:p>
          <a:p>
            <a:r>
              <a:rPr lang="en-US" b="1" dirty="0">
                <a:solidFill>
                  <a:srgbClr val="FF0000"/>
                </a:solidFill>
              </a:rPr>
              <a:t>Travel history.</a:t>
            </a:r>
          </a:p>
          <a:p>
            <a:r>
              <a:rPr lang="en-US" b="1" dirty="0">
                <a:solidFill>
                  <a:srgbClr val="FF0000"/>
                </a:solidFill>
              </a:rPr>
              <a:t>Prodrome 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If  prodrome is severe : Measles.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If prodrome is unnoticed  or vey mild : Rubella , Chickenpox.</a:t>
            </a:r>
          </a:p>
          <a:p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8609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b="1" dirty="0"/>
              <a:t>A young lady delivered normally a term male  baby, his birth wt. was 3250 gm. Not needed any resuscitation.</a:t>
            </a:r>
          </a:p>
          <a:p>
            <a:r>
              <a:rPr lang="en-US" b="1" dirty="0"/>
              <a:t>One week later the mother developed chicken pox.  </a:t>
            </a:r>
          </a:p>
          <a:p>
            <a:r>
              <a:rPr lang="en-US" b="1" dirty="0"/>
              <a:t>What is your approach?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Incubation period of Chickenpox is 3 weeks.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So the neonate had it during delivery but didn’t develop the symptoms yet (Neonatal chickenpox).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So its not associated with Teratogenicity (</a:t>
            </a:r>
            <a:r>
              <a:rPr lang="en-US" altLang="en-US" b="1" dirty="0">
                <a:solidFill>
                  <a:srgbClr val="FF0000"/>
                </a:solidFill>
              </a:rPr>
              <a:t>Varicella-Zoster Virus Fetopathy) : this disease is transmitted during the 1</a:t>
            </a:r>
            <a:r>
              <a:rPr lang="en-US" altLang="en-US" b="1" baseline="30000" dirty="0">
                <a:solidFill>
                  <a:srgbClr val="FF0000"/>
                </a:solidFill>
              </a:rPr>
              <a:t>st</a:t>
            </a:r>
            <a:r>
              <a:rPr lang="en-US" altLang="en-US" b="1" dirty="0">
                <a:solidFill>
                  <a:srgbClr val="FF0000"/>
                </a:solidFill>
              </a:rPr>
              <a:t> trimester ( During Organogenesis).</a:t>
            </a:r>
            <a:endParaRPr lang="en-US" b="1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IVIg and acyclovir should be given to the neonate.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390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4290120" cy="6858000"/>
          </a:xfrm>
        </p:spPr>
        <p:txBody>
          <a:bodyPr anchor="ctr">
            <a:normAutofit/>
          </a:bodyPr>
          <a:lstStyle/>
          <a:p>
            <a:r>
              <a:rPr lang="en-US" sz="4400" b="1" dirty="0"/>
              <a:t>Developmental skills seen?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400" b="1" dirty="0">
                <a:solidFill>
                  <a:srgbClr val="FF0000"/>
                </a:solidFill>
              </a:rPr>
              <a:t>Raises all of the chest.</a:t>
            </a:r>
          </a:p>
          <a:p>
            <a:endParaRPr lang="en-US" sz="4400" b="1" dirty="0"/>
          </a:p>
          <a:p>
            <a:r>
              <a:rPr lang="en-US" sz="4400" b="1" dirty="0"/>
              <a:t>Developmental age?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400" b="1" dirty="0">
                <a:solidFill>
                  <a:srgbClr val="FF0000"/>
                </a:solidFill>
              </a:rPr>
              <a:t>6 months.</a:t>
            </a:r>
          </a:p>
          <a:p>
            <a:pPr marL="0" indent="0">
              <a:buNone/>
            </a:pPr>
            <a:endParaRPr lang="en-US" sz="4400" b="1" dirty="0"/>
          </a:p>
        </p:txBody>
      </p:sp>
      <p:pic>
        <p:nvPicPr>
          <p:cNvPr id="1026" name="Picture 2" descr="C:\Users\DELL - USER\Desktop\1800ss_science_source_rm_baby_with_chickenpox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999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106786"/>
              </p:ext>
            </p:extLst>
          </p:nvPr>
        </p:nvGraphicFramePr>
        <p:xfrm>
          <a:off x="-1" y="1"/>
          <a:ext cx="9173713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6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9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04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7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6428">
                <a:tc>
                  <a:txBody>
                    <a:bodyPr/>
                    <a:lstStyle/>
                    <a:p>
                      <a:r>
                        <a:rPr lang="en-US" sz="2000" b="1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Scientific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Number  according to  discovery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Etiology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4581">
                <a:tc>
                  <a:txBody>
                    <a:bodyPr/>
                    <a:lstStyle/>
                    <a:p>
                      <a:r>
                        <a:rPr lang="en-US" sz="2000" b="1" dirty="0"/>
                        <a:t>Measles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Rubeola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Paramyxovirus </a:t>
                      </a:r>
                    </a:p>
                    <a:p>
                      <a:r>
                        <a:rPr lang="en-US" sz="2000" b="1" dirty="0"/>
                        <a:t>Family : Morbillivirus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4581">
                <a:tc>
                  <a:txBody>
                    <a:bodyPr/>
                    <a:lstStyle/>
                    <a:p>
                      <a:r>
                        <a:rPr lang="en-US" sz="2000" b="1" dirty="0"/>
                        <a:t>German measles</a:t>
                      </a:r>
                    </a:p>
                    <a:p>
                      <a:r>
                        <a:rPr lang="en-US" sz="2000" b="1" dirty="0"/>
                        <a:t>3 days measles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rubella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Rubella virus</a:t>
                      </a:r>
                    </a:p>
                    <a:p>
                      <a:r>
                        <a:rPr lang="en-US" sz="2000" b="1" dirty="0"/>
                        <a:t>Family : Togavirus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4581">
                <a:tc>
                  <a:txBody>
                    <a:bodyPr/>
                    <a:lstStyle/>
                    <a:p>
                      <a:r>
                        <a:rPr lang="en-US" sz="2000" b="1" dirty="0"/>
                        <a:t>Scarlet fever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Scarlatina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Beta hemolytic streptococci group A (erythrotoxigenic)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4581">
                <a:tc>
                  <a:txBody>
                    <a:bodyPr/>
                    <a:lstStyle/>
                    <a:p>
                      <a:r>
                        <a:rPr lang="en-US" sz="2000" b="1" dirty="0"/>
                        <a:t>Chicken pox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varicella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Herpes zoster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4581">
                <a:tc>
                  <a:txBody>
                    <a:bodyPr/>
                    <a:lstStyle/>
                    <a:p>
                      <a:r>
                        <a:rPr lang="en-US" sz="2000" b="1" dirty="0"/>
                        <a:t>Slapped check disease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Erythema infectiousum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Fifth</a:t>
                      </a:r>
                      <a:r>
                        <a:rPr lang="en-US" sz="2000" b="1" baseline="0" dirty="0"/>
                        <a:t>  disease 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Parvovirus  B19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38667">
                <a:tc>
                  <a:txBody>
                    <a:bodyPr/>
                    <a:lstStyle/>
                    <a:p>
                      <a:r>
                        <a:rPr lang="en-US" sz="2000" b="1" dirty="0"/>
                        <a:t>Roseola infantum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Roseola infantum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Sixth disease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Human herpes simplex type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861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808" y="-1"/>
            <a:ext cx="9158808" cy="1916833"/>
          </a:xfrm>
        </p:spPr>
        <p:txBody>
          <a:bodyPr anchor="t">
            <a:normAutofit fontScale="90000"/>
          </a:bodyPr>
          <a:lstStyle/>
          <a:p>
            <a:pPr marL="514350" indent="-514350" algn="l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FF0000"/>
                </a:solidFill>
              </a:rPr>
              <a:t>Meningococcemia : following Neisseria Meningitides meningitis and can lead to Waterhouse-</a:t>
            </a:r>
            <a:r>
              <a:rPr lang="en-US" sz="3200" b="1" dirty="0" err="1">
                <a:solidFill>
                  <a:srgbClr val="FF0000"/>
                </a:solidFill>
              </a:rPr>
              <a:t>Friderchsen</a:t>
            </a:r>
            <a:r>
              <a:rPr lang="en-US" sz="3200" b="1" dirty="0">
                <a:solidFill>
                  <a:srgbClr val="FF0000"/>
                </a:solidFill>
              </a:rPr>
              <a:t> syndrome (Adrenal hemorrhage).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8" y="1916832"/>
            <a:ext cx="9158808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5579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336" y="0"/>
            <a:ext cx="9168335" cy="11430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Questions related to the RASH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4495800" cy="5715000"/>
          </a:xfrm>
        </p:spPr>
        <p:txBody>
          <a:bodyPr>
            <a:normAutofit/>
          </a:bodyPr>
          <a:lstStyle/>
          <a:p>
            <a:r>
              <a:rPr lang="en-US" b="1" dirty="0"/>
              <a:t>Order of  appearance. </a:t>
            </a:r>
          </a:p>
          <a:p>
            <a:r>
              <a:rPr lang="en-US" b="1" dirty="0"/>
              <a:t>Distribution.</a:t>
            </a:r>
          </a:p>
          <a:p>
            <a:r>
              <a:rPr lang="en-US" b="1" dirty="0"/>
              <a:t>Type.</a:t>
            </a:r>
          </a:p>
          <a:p>
            <a:r>
              <a:rPr lang="en-US" b="1" dirty="0"/>
              <a:t>Order of disappearance.</a:t>
            </a:r>
          </a:p>
          <a:p>
            <a:r>
              <a:rPr lang="en-US" b="1" dirty="0"/>
              <a:t>Duration.</a:t>
            </a:r>
          </a:p>
          <a:p>
            <a:r>
              <a:rPr lang="en-US" b="1" dirty="0"/>
              <a:t>Itching.</a:t>
            </a:r>
          </a:p>
          <a:p>
            <a:endParaRPr lang="en-US" b="1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495800" y="1143000"/>
            <a:ext cx="4648200" cy="581439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Start behind ears.</a:t>
            </a:r>
          </a:p>
          <a:p>
            <a:r>
              <a:rPr lang="en-US" b="1" dirty="0">
                <a:solidFill>
                  <a:srgbClr val="FF0000"/>
                </a:solidFill>
              </a:rPr>
              <a:t>Centripetal : Chest.</a:t>
            </a:r>
          </a:p>
          <a:p>
            <a:r>
              <a:rPr lang="en-US" b="1" dirty="0">
                <a:solidFill>
                  <a:srgbClr val="FF0000"/>
                </a:solidFill>
              </a:rPr>
              <a:t>Centrifugal : Limbs.</a:t>
            </a:r>
          </a:p>
          <a:p>
            <a:r>
              <a:rPr lang="en-US" b="1" dirty="0"/>
              <a:t>Cover all body including scalp.</a:t>
            </a:r>
          </a:p>
          <a:p>
            <a:r>
              <a:rPr lang="en-US" b="1" dirty="0">
                <a:solidFill>
                  <a:srgbClr val="FF0000"/>
                </a:solidFill>
              </a:rPr>
              <a:t>Spare hands and feet (Roseola infantum).</a:t>
            </a:r>
          </a:p>
          <a:p>
            <a:r>
              <a:rPr lang="en-US" b="1" dirty="0"/>
              <a:t>Macular.</a:t>
            </a:r>
          </a:p>
          <a:p>
            <a:r>
              <a:rPr lang="en-US" b="1" dirty="0"/>
              <a:t>Papular.</a:t>
            </a:r>
          </a:p>
          <a:p>
            <a:r>
              <a:rPr lang="en-US" b="1" dirty="0"/>
              <a:t>Vesicular.</a:t>
            </a:r>
          </a:p>
          <a:p>
            <a:r>
              <a:rPr lang="en-US" b="1" dirty="0"/>
              <a:t>Purpuric.</a:t>
            </a:r>
          </a:p>
          <a:p>
            <a:r>
              <a:rPr lang="en-US" b="1" dirty="0"/>
              <a:t>Petechial.</a:t>
            </a:r>
          </a:p>
          <a:p>
            <a:r>
              <a:rPr lang="en-US" b="1" dirty="0"/>
              <a:t>Echymotic. </a:t>
            </a:r>
          </a:p>
          <a:p>
            <a:r>
              <a:rPr lang="en-US" b="1" dirty="0">
                <a:solidFill>
                  <a:srgbClr val="FF0000"/>
                </a:solidFill>
              </a:rPr>
              <a:t>Polymorphic (Chickenpox). </a:t>
            </a:r>
          </a:p>
        </p:txBody>
      </p:sp>
    </p:spTree>
    <p:extLst>
      <p:ext uri="{BB962C8B-B14F-4D97-AF65-F5344CB8AC3E}">
        <p14:creationId xmlns:p14="http://schemas.microsoft.com/office/powerpoint/2010/main" val="2586756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-28660" y="0"/>
            <a:ext cx="9172660" cy="836712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Maculopapular rash</a:t>
            </a:r>
          </a:p>
        </p:txBody>
      </p:sp>
      <p:pic>
        <p:nvPicPr>
          <p:cNvPr id="188419" name="Picture 3" descr="measlesrash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660" y="836712"/>
            <a:ext cx="4816684" cy="6021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36712"/>
            <a:ext cx="4355976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911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913" y="836712"/>
            <a:ext cx="4809087" cy="601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334913" cy="601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-28660" y="0"/>
            <a:ext cx="9172660" cy="836712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Maculopapular rash</a:t>
            </a:r>
          </a:p>
        </p:txBody>
      </p:sp>
    </p:spTree>
    <p:extLst>
      <p:ext uri="{BB962C8B-B14F-4D97-AF65-F5344CB8AC3E}">
        <p14:creationId xmlns:p14="http://schemas.microsoft.com/office/powerpoint/2010/main" val="3167176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666" y="0"/>
            <a:ext cx="9159665" cy="65355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Scarlet fever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3556"/>
            <a:ext cx="9143999" cy="620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295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3707904" cy="6858000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What are characteristics of this skin  rash?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b="1" dirty="0">
                <a:solidFill>
                  <a:srgbClr val="FF0000"/>
                </a:solidFill>
              </a:rPr>
              <a:t>Polymorphic.</a:t>
            </a:r>
          </a:p>
          <a:p>
            <a:endParaRPr lang="en-US" sz="3600" b="1" dirty="0"/>
          </a:p>
          <a:p>
            <a:r>
              <a:rPr lang="en-US" sz="3600" b="1" dirty="0"/>
              <a:t>What is your diagnosis 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b="1" dirty="0">
                <a:solidFill>
                  <a:srgbClr val="FF0000"/>
                </a:solidFill>
              </a:rPr>
              <a:t>Chickenpox (Varicella).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410" y="0"/>
            <a:ext cx="4978896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234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68760"/>
            <a:ext cx="3748534" cy="558924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Conjunctivitis with exudate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56" y="1268760"/>
            <a:ext cx="4067944" cy="558924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Conjunctivitis without  exudate 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348880"/>
            <a:ext cx="406794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DELL - USER\Desktop\download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299295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5949280"/>
            <a:ext cx="2987824" cy="908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Measles </a:t>
            </a:r>
          </a:p>
        </p:txBody>
      </p:sp>
      <p:sp>
        <p:nvSpPr>
          <p:cNvPr id="8" name="Rectangle 7"/>
          <p:cNvSpPr/>
          <p:nvPr/>
        </p:nvSpPr>
        <p:spPr>
          <a:xfrm>
            <a:off x="5076056" y="5949280"/>
            <a:ext cx="4067944" cy="908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Kawasaki</a:t>
            </a:r>
          </a:p>
        </p:txBody>
      </p:sp>
    </p:spTree>
    <p:extLst>
      <p:ext uri="{BB962C8B-B14F-4D97-AF65-F5344CB8AC3E}">
        <p14:creationId xmlns:p14="http://schemas.microsoft.com/office/powerpoint/2010/main" val="2371734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4495800" cy="6858000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What is this sign?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b="1" dirty="0">
                <a:solidFill>
                  <a:srgbClr val="FF0000"/>
                </a:solidFill>
              </a:rPr>
              <a:t>Strawberry tongue.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4000" b="1" dirty="0">
              <a:solidFill>
                <a:srgbClr val="FF0000"/>
              </a:solidFill>
            </a:endParaRPr>
          </a:p>
          <a:p>
            <a:r>
              <a:rPr lang="en-US" sz="4000" b="1" dirty="0"/>
              <a:t>Mention two differential diagnosis 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b="1" dirty="0">
                <a:solidFill>
                  <a:srgbClr val="FF0000"/>
                </a:solidFill>
              </a:rPr>
              <a:t>Scarlet fever.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b="1" dirty="0">
                <a:solidFill>
                  <a:srgbClr val="FF0000"/>
                </a:solidFill>
              </a:rPr>
              <a:t>Kawasaki disease.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4279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460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</TotalTime>
  <Words>845</Words>
  <Application>Microsoft Office PowerPoint</Application>
  <PresentationFormat>On-screen Show (4:3)</PresentationFormat>
  <Paragraphs>186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Rash </vt:lpstr>
      <vt:lpstr>Questions  before the appearance of rash</vt:lpstr>
      <vt:lpstr>Questions related to the RASH</vt:lpstr>
      <vt:lpstr>Maculopapular rash</vt:lpstr>
      <vt:lpstr>Maculopapular rash</vt:lpstr>
      <vt:lpstr>Scarlet fever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Meningococcemia : following Neisseria Meningitides meningitis and can lead to Waterhouse-Friderchsen syndrome (Adrenal hemorrhage).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training</dc:title>
  <dc:creator>DELL - USER</dc:creator>
  <cp:lastModifiedBy>962798521433</cp:lastModifiedBy>
  <cp:revision>81</cp:revision>
  <dcterms:created xsi:type="dcterms:W3CDTF">2021-04-03T20:39:38Z</dcterms:created>
  <dcterms:modified xsi:type="dcterms:W3CDTF">2023-10-08T06:53:50Z</dcterms:modified>
</cp:coreProperties>
</file>