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4"/>
  </p:sldMasterIdLst>
  <p:notesMasterIdLst>
    <p:notesMasterId r:id="rId17"/>
  </p:notesMasterIdLst>
  <p:sldIdLst>
    <p:sldId id="256" r:id="rId5"/>
    <p:sldId id="308" r:id="rId6"/>
    <p:sldId id="309" r:id="rId7"/>
    <p:sldId id="310" r:id="rId8"/>
    <p:sldId id="311" r:id="rId9"/>
    <p:sldId id="304" r:id="rId10"/>
    <p:sldId id="307" r:id="rId11"/>
    <p:sldId id="305" r:id="rId12"/>
    <p:sldId id="306" r:id="rId13"/>
    <p:sldId id="286" r:id="rId14"/>
    <p:sldId id="287" r:id="rId15"/>
    <p:sldId id="296" r:id="rId16"/>
  </p:sldIdLst>
  <p:sldSz cx="9144000" cy="5143500" type="screen16x9"/>
  <p:notesSz cx="6858000" cy="9144000"/>
  <p:embeddedFontLst>
    <p:embeddedFont>
      <p:font typeface="Calibri" panose="020F0502020204030204" pitchFamily="34" charset="0"/>
      <p:regular r:id="rId18"/>
      <p:bold r:id="rId19"/>
      <p:italic r:id="rId20"/>
      <p:boldItalic r:id="rId21"/>
    </p:embeddedFont>
    <p:embeddedFont>
      <p:font typeface="Lexend Deca" pitchFamily="2" charset="0"/>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84C8AE5-3B9D-472B-8AFB-D0E228A2648C}">
  <a:tblStyle styleId="{E84C8AE5-3B9D-472B-8AFB-D0E228A2648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2" d="100"/>
          <a:sy n="102" d="100"/>
        </p:scale>
        <p:origin x="-456" y="21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font" Target="fonts/font1.fntdata" /><Relationship Id="rId26" Type="http://schemas.openxmlformats.org/officeDocument/2006/relationships/tableStyles" Target="tableStyles.xml" /><Relationship Id="rId3" Type="http://schemas.openxmlformats.org/officeDocument/2006/relationships/customXml" Target="../customXml/item3.xml" /><Relationship Id="rId21" Type="http://schemas.openxmlformats.org/officeDocument/2006/relationships/font" Target="fonts/font4.fntdata"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notesMaster" Target="notesMasters/notesMaster1.xml" /><Relationship Id="rId25"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font" Target="fonts/font3.fntdata"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viewProps" Target="viewProp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presProps" Target="presProps.xml" /><Relationship Id="rId10" Type="http://schemas.openxmlformats.org/officeDocument/2006/relationships/slide" Target="slides/slide6.xml" /><Relationship Id="rId19" Type="http://schemas.openxmlformats.org/officeDocument/2006/relationships/font" Target="fonts/font2.fntdata"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font" Target="fonts/font5.fntdata"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9132965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082789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pic>
        <p:nvPicPr>
          <p:cNvPr id="10" name="Google Shape;10;p2"/>
          <p:cNvPicPr preferRelativeResize="0"/>
          <p:nvPr/>
        </p:nvPicPr>
        <p:blipFill rotWithShape="1">
          <a:blip r:embed="rId2">
            <a:alphaModFix/>
          </a:blip>
          <a:srcRect/>
          <a:stretch/>
        </p:blipFill>
        <p:spPr>
          <a:xfrm>
            <a:off x="0" y="-25"/>
            <a:ext cx="9143957" cy="5143500"/>
          </a:xfrm>
          <a:prstGeom prst="rect">
            <a:avLst/>
          </a:prstGeom>
          <a:noFill/>
          <a:ln>
            <a:noFill/>
          </a:ln>
        </p:spPr>
      </p:pic>
      <p:sp>
        <p:nvSpPr>
          <p:cNvPr id="11" name="Google Shape;11;p2"/>
          <p:cNvSpPr txBox="1">
            <a:spLocks noGrp="1"/>
          </p:cNvSpPr>
          <p:nvPr>
            <p:ph type="ctrTitle"/>
          </p:nvPr>
        </p:nvSpPr>
        <p:spPr>
          <a:xfrm>
            <a:off x="685800" y="1991825"/>
            <a:ext cx="4539000" cy="1159800"/>
          </a:xfrm>
          <a:prstGeom prst="rect">
            <a:avLst/>
          </a:prstGeom>
        </p:spPr>
        <p:txBody>
          <a:bodyPr spcFirstLastPara="1" wrap="square" lIns="0" tIns="0" rIns="0" bIns="0" anchor="ctr" anchorCtr="0">
            <a:noAutofit/>
          </a:bodyPr>
          <a:lstStyle>
            <a:lvl1pPr lvl="0">
              <a:spcBef>
                <a:spcPts val="0"/>
              </a:spcBef>
              <a:spcAft>
                <a:spcPts val="0"/>
              </a:spcAft>
              <a:buSzPts val="5000"/>
              <a:buNone/>
              <a:defRPr sz="5000"/>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27"/>
        <p:cNvGrpSpPr/>
        <p:nvPr/>
      </p:nvGrpSpPr>
      <p:grpSpPr>
        <a:xfrm>
          <a:off x="0" y="0"/>
          <a:ext cx="0" cy="0"/>
          <a:chOff x="0" y="0"/>
          <a:chExt cx="0" cy="0"/>
        </a:xfrm>
      </p:grpSpPr>
      <p:pic>
        <p:nvPicPr>
          <p:cNvPr id="28" name="Google Shape;28;p6"/>
          <p:cNvPicPr preferRelativeResize="0"/>
          <p:nvPr/>
        </p:nvPicPr>
        <p:blipFill>
          <a:blip r:embed="rId2">
            <a:alphaModFix/>
          </a:blip>
          <a:stretch>
            <a:fillRect/>
          </a:stretch>
        </p:blipFill>
        <p:spPr>
          <a:xfrm>
            <a:off x="0" y="0"/>
            <a:ext cx="9144000" cy="5143500"/>
          </a:xfrm>
          <a:prstGeom prst="rect">
            <a:avLst/>
          </a:prstGeom>
          <a:noFill/>
          <a:ln>
            <a:noFill/>
          </a:ln>
        </p:spPr>
      </p:pic>
      <p:sp>
        <p:nvSpPr>
          <p:cNvPr id="29" name="Google Shape;29;p6"/>
          <p:cNvSpPr txBox="1">
            <a:spLocks noGrp="1"/>
          </p:cNvSpPr>
          <p:nvPr>
            <p:ph type="title"/>
          </p:nvPr>
        </p:nvSpPr>
        <p:spPr>
          <a:xfrm>
            <a:off x="580550" y="205975"/>
            <a:ext cx="6014400" cy="857400"/>
          </a:xfrm>
          <a:prstGeom prst="rect">
            <a:avLst/>
          </a:prstGeom>
        </p:spPr>
        <p:txBody>
          <a:bodyPr spcFirstLastPara="1" wrap="square" lIns="0" tIns="0" rIns="0" bIns="0"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body" idx="1"/>
          </p:nvPr>
        </p:nvSpPr>
        <p:spPr>
          <a:xfrm>
            <a:off x="580550"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1" name="Google Shape;31;p6"/>
          <p:cNvSpPr txBox="1">
            <a:spLocks noGrp="1"/>
          </p:cNvSpPr>
          <p:nvPr>
            <p:ph type="body" idx="2"/>
          </p:nvPr>
        </p:nvSpPr>
        <p:spPr>
          <a:xfrm>
            <a:off x="3753943"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2" name="Google Shape;32;p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gradFill flip="none" rotWithShape="1">
          <a:gsLst>
            <a:gs pos="0">
              <a:srgbClr val="A458FF"/>
            </a:gs>
            <a:gs pos="93000">
              <a:srgbClr val="3544FF">
                <a:alpha val="51000"/>
              </a:srgbClr>
            </a:gs>
            <a:gs pos="100000">
              <a:srgbClr val="0A2F9E"/>
            </a:gs>
          </a:gsLst>
          <a:lin ang="13500000" scaled="1"/>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80550" y="205975"/>
            <a:ext cx="6014400" cy="857400"/>
          </a:xfrm>
          <a:prstGeom prst="rect">
            <a:avLst/>
          </a:prstGeom>
          <a:noFill/>
          <a:ln>
            <a:noFill/>
          </a:ln>
        </p:spPr>
        <p:txBody>
          <a:bodyPr spcFirstLastPara="1" wrap="square" lIns="0" tIns="0" rIns="0" bIns="0" anchor="b" anchorCtr="0">
            <a:noAutofit/>
          </a:bodyPr>
          <a:lstStyle>
            <a:lvl1pPr lvl="0">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1pPr>
            <a:lvl2pPr lvl="1">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2pPr>
            <a:lvl3pPr lvl="2">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3pPr>
            <a:lvl4pPr lvl="3">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4pPr>
            <a:lvl5pPr lvl="4">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5pPr>
            <a:lvl6pPr lvl="5">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6pPr>
            <a:lvl7pPr lvl="6">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7pPr>
            <a:lvl8pPr lvl="7">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8pPr>
            <a:lvl9pPr lvl="8">
              <a:spcBef>
                <a:spcPts val="0"/>
              </a:spcBef>
              <a:spcAft>
                <a:spcPts val="0"/>
              </a:spcAft>
              <a:buClr>
                <a:schemeClr val="lt1"/>
              </a:buClr>
              <a:buSzPts val="3200"/>
              <a:buFont typeface="Lexend Deca"/>
              <a:buNone/>
              <a:defRPr sz="3200" b="1">
                <a:solidFill>
                  <a:schemeClr val="lt1"/>
                </a:solidFill>
                <a:latin typeface="Lexend Deca"/>
                <a:ea typeface="Lexend Deca"/>
                <a:cs typeface="Lexend Deca"/>
                <a:sym typeface="Lexend Deca"/>
              </a:defRPr>
            </a:lvl9pPr>
          </a:lstStyle>
          <a:p>
            <a:endParaRPr/>
          </a:p>
        </p:txBody>
      </p:sp>
      <p:sp>
        <p:nvSpPr>
          <p:cNvPr id="7" name="Google Shape;7;p1"/>
          <p:cNvSpPr txBox="1">
            <a:spLocks noGrp="1"/>
          </p:cNvSpPr>
          <p:nvPr>
            <p:ph type="body" idx="1"/>
          </p:nvPr>
        </p:nvSpPr>
        <p:spPr>
          <a:xfrm>
            <a:off x="580550" y="1352550"/>
            <a:ext cx="6014400" cy="3161700"/>
          </a:xfrm>
          <a:prstGeom prst="rect">
            <a:avLst/>
          </a:prstGeom>
          <a:noFill/>
          <a:ln>
            <a:noFill/>
          </a:ln>
        </p:spPr>
        <p:txBody>
          <a:bodyPr spcFirstLastPara="1" wrap="square" lIns="0" tIns="0" rIns="0" bIns="0" anchor="t" anchorCtr="0">
            <a:noAutofit/>
          </a:bodyPr>
          <a:lstStyle>
            <a:lvl1pPr marL="457200" lvl="0" indent="-342900">
              <a:lnSpc>
                <a:spcPct val="115000"/>
              </a:lnSpc>
              <a:spcBef>
                <a:spcPts val="600"/>
              </a:spcBef>
              <a:spcAft>
                <a:spcPts val="0"/>
              </a:spcAft>
              <a:buClr>
                <a:schemeClr val="accent5"/>
              </a:buClr>
              <a:buSzPts val="1800"/>
              <a:buFont typeface="Muli"/>
              <a:buChar char="⬡"/>
              <a:defRPr sz="2400">
                <a:solidFill>
                  <a:schemeClr val="lt1"/>
                </a:solidFill>
                <a:latin typeface="Muli"/>
                <a:ea typeface="Muli"/>
                <a:cs typeface="Muli"/>
                <a:sym typeface="Muli"/>
              </a:defRPr>
            </a:lvl1pPr>
            <a:lvl2pPr marL="914400" lvl="1" indent="-381000">
              <a:lnSpc>
                <a:spcPct val="115000"/>
              </a:lnSpc>
              <a:spcBef>
                <a:spcPts val="0"/>
              </a:spcBef>
              <a:spcAft>
                <a:spcPts val="0"/>
              </a:spcAft>
              <a:buClr>
                <a:schemeClr val="accent5"/>
              </a:buClr>
              <a:buSzPts val="2400"/>
              <a:buFont typeface="Muli"/>
              <a:buChar char="∙"/>
              <a:defRPr sz="2400">
                <a:solidFill>
                  <a:schemeClr val="lt1"/>
                </a:solidFill>
                <a:latin typeface="Muli"/>
                <a:ea typeface="Muli"/>
                <a:cs typeface="Muli"/>
                <a:sym typeface="Muli"/>
              </a:defRPr>
            </a:lvl2pPr>
            <a:lvl3pPr marL="1371600" lvl="2" indent="-381000">
              <a:lnSpc>
                <a:spcPct val="115000"/>
              </a:lnSpc>
              <a:spcBef>
                <a:spcPts val="0"/>
              </a:spcBef>
              <a:spcAft>
                <a:spcPts val="0"/>
              </a:spcAft>
              <a:buClr>
                <a:schemeClr val="accent5"/>
              </a:buClr>
              <a:buSzPts val="2400"/>
              <a:buFont typeface="Muli"/>
              <a:buChar char="∙"/>
              <a:defRPr sz="2400">
                <a:solidFill>
                  <a:schemeClr val="lt1"/>
                </a:solidFill>
                <a:latin typeface="Muli"/>
                <a:ea typeface="Muli"/>
                <a:cs typeface="Muli"/>
                <a:sym typeface="Muli"/>
              </a:defRPr>
            </a:lvl3pPr>
            <a:lvl4pPr marL="1828800" lvl="3"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4pPr>
            <a:lvl5pPr marL="2286000" lvl="4"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5pPr>
            <a:lvl6pPr marL="2743200" lvl="5"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6pPr>
            <a:lvl7pPr marL="3200400" lvl="6"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7pPr>
            <a:lvl8pPr marL="3657600" lvl="7"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8pPr>
            <a:lvl9pPr marL="4114800" lvl="8" indent="-381000">
              <a:lnSpc>
                <a:spcPct val="115000"/>
              </a:lnSpc>
              <a:spcBef>
                <a:spcPts val="0"/>
              </a:spcBef>
              <a:spcAft>
                <a:spcPts val="0"/>
              </a:spcAft>
              <a:buClr>
                <a:schemeClr val="lt1"/>
              </a:buClr>
              <a:buSzPts val="2400"/>
              <a:buFont typeface="Muli"/>
              <a:buChar char="■"/>
              <a:defRPr sz="2400">
                <a:solidFill>
                  <a:schemeClr val="lt1"/>
                </a:solidFill>
                <a:latin typeface="Muli"/>
                <a:ea typeface="Muli"/>
                <a:cs typeface="Muli"/>
                <a:sym typeface="Muli"/>
              </a:defRPr>
            </a:lvl9pPr>
          </a:lstStyle>
          <a:p>
            <a:endParaRPr/>
          </a:p>
        </p:txBody>
      </p:sp>
      <p:sp>
        <p:nvSpPr>
          <p:cNvPr id="8" name="Google Shape;8;p1"/>
          <p:cNvSpPr txBox="1">
            <a:spLocks noGrp="1"/>
          </p:cNvSpPr>
          <p:nvPr>
            <p:ph type="sldNum" idx="12"/>
          </p:nvPr>
        </p:nvSpPr>
        <p:spPr>
          <a:xfrm>
            <a:off x="8480584" y="4749851"/>
            <a:ext cx="548700" cy="3936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Lexend Deca"/>
                <a:ea typeface="Lexend Deca"/>
                <a:cs typeface="Lexend Deca"/>
                <a:sym typeface="Lexend Deca"/>
              </a:defRPr>
            </a:lvl1pPr>
            <a:lvl2pPr lvl="1" algn="r">
              <a:buNone/>
              <a:defRPr sz="1300">
                <a:solidFill>
                  <a:schemeClr val="lt1"/>
                </a:solidFill>
                <a:latin typeface="Lexend Deca"/>
                <a:ea typeface="Lexend Deca"/>
                <a:cs typeface="Lexend Deca"/>
                <a:sym typeface="Lexend Deca"/>
              </a:defRPr>
            </a:lvl2pPr>
            <a:lvl3pPr lvl="2" algn="r">
              <a:buNone/>
              <a:defRPr sz="1300">
                <a:solidFill>
                  <a:schemeClr val="lt1"/>
                </a:solidFill>
                <a:latin typeface="Lexend Deca"/>
                <a:ea typeface="Lexend Deca"/>
                <a:cs typeface="Lexend Deca"/>
                <a:sym typeface="Lexend Deca"/>
              </a:defRPr>
            </a:lvl3pPr>
            <a:lvl4pPr lvl="3" algn="r">
              <a:buNone/>
              <a:defRPr sz="1300">
                <a:solidFill>
                  <a:schemeClr val="lt1"/>
                </a:solidFill>
                <a:latin typeface="Lexend Deca"/>
                <a:ea typeface="Lexend Deca"/>
                <a:cs typeface="Lexend Deca"/>
                <a:sym typeface="Lexend Deca"/>
              </a:defRPr>
            </a:lvl4pPr>
            <a:lvl5pPr lvl="4" algn="r">
              <a:buNone/>
              <a:defRPr sz="1300">
                <a:solidFill>
                  <a:schemeClr val="lt1"/>
                </a:solidFill>
                <a:latin typeface="Lexend Deca"/>
                <a:ea typeface="Lexend Deca"/>
                <a:cs typeface="Lexend Deca"/>
                <a:sym typeface="Lexend Deca"/>
              </a:defRPr>
            </a:lvl5pPr>
            <a:lvl6pPr lvl="5" algn="r">
              <a:buNone/>
              <a:defRPr sz="1300">
                <a:solidFill>
                  <a:schemeClr val="lt1"/>
                </a:solidFill>
                <a:latin typeface="Lexend Deca"/>
                <a:ea typeface="Lexend Deca"/>
                <a:cs typeface="Lexend Deca"/>
                <a:sym typeface="Lexend Deca"/>
              </a:defRPr>
            </a:lvl6pPr>
            <a:lvl7pPr lvl="6" algn="r">
              <a:buNone/>
              <a:defRPr sz="1300">
                <a:solidFill>
                  <a:schemeClr val="lt1"/>
                </a:solidFill>
                <a:latin typeface="Lexend Deca"/>
                <a:ea typeface="Lexend Deca"/>
                <a:cs typeface="Lexend Deca"/>
                <a:sym typeface="Lexend Deca"/>
              </a:defRPr>
            </a:lvl7pPr>
            <a:lvl8pPr lvl="7" algn="r">
              <a:buNone/>
              <a:defRPr sz="1300">
                <a:solidFill>
                  <a:schemeClr val="lt1"/>
                </a:solidFill>
                <a:latin typeface="Lexend Deca"/>
                <a:ea typeface="Lexend Deca"/>
                <a:cs typeface="Lexend Deca"/>
                <a:sym typeface="Lexend Deca"/>
              </a:defRPr>
            </a:lvl8pPr>
            <a:lvl9pPr lvl="8" algn="r">
              <a:buNone/>
              <a:defRPr sz="1300">
                <a:solidFill>
                  <a:schemeClr val="lt1"/>
                </a:solidFill>
                <a:latin typeface="Lexend Deca"/>
                <a:ea typeface="Lexend Deca"/>
                <a:cs typeface="Lexend Deca"/>
                <a:sym typeface="Lexend Deca"/>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 /><Relationship Id="rId7" Type="http://schemas.openxmlformats.org/officeDocument/2006/relationships/image" Target="../media/image7.jpeg" /><Relationship Id="rId2" Type="http://schemas.openxmlformats.org/officeDocument/2006/relationships/notesSlide" Target="../notesSlides/notesSlide1.xml" /><Relationship Id="rId1" Type="http://schemas.openxmlformats.org/officeDocument/2006/relationships/slideLayout" Target="../slideLayouts/slideLayout1.xml" /><Relationship Id="rId6" Type="http://schemas.openxmlformats.org/officeDocument/2006/relationships/image" Target="../media/image6.png" /><Relationship Id="rId5" Type="http://schemas.openxmlformats.org/officeDocument/2006/relationships/image" Target="../media/image5.png" /><Relationship Id="rId4" Type="http://schemas.openxmlformats.org/officeDocument/2006/relationships/image" Target="../media/image4.png"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8.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3"/>
          <p:cNvSpPr txBox="1">
            <a:spLocks noGrp="1"/>
          </p:cNvSpPr>
          <p:nvPr>
            <p:ph type="ctrTitle"/>
          </p:nvPr>
        </p:nvSpPr>
        <p:spPr>
          <a:xfrm>
            <a:off x="0" y="2291481"/>
            <a:ext cx="7287818" cy="1159800"/>
          </a:xfrm>
          <a:prstGeom prst="rect">
            <a:avLst/>
          </a:prstGeom>
        </p:spPr>
        <p:txBody>
          <a:bodyPr spcFirstLastPara="1" wrap="square" lIns="0" tIns="0" rIns="0" bIns="0" anchor="ctr" anchorCtr="0">
            <a:noAutofit/>
          </a:bodyPr>
          <a:lstStyle/>
          <a:p>
            <a:pPr lvl="0" algn="ctr"/>
            <a:r>
              <a:rPr lang="en-US" sz="3200" dirty="0">
                <a:solidFill>
                  <a:schemeClr val="tx1">
                    <a:lumMod val="90000"/>
                    <a:lumOff val="10000"/>
                  </a:schemeClr>
                </a:solidFill>
              </a:rPr>
              <a:t>7 - Ventilation / </a:t>
            </a:r>
            <a:r>
              <a:rPr lang="en-US" sz="3200">
                <a:solidFill>
                  <a:schemeClr val="tx1">
                    <a:lumMod val="90000"/>
                    <a:lumOff val="10000"/>
                  </a:schemeClr>
                </a:solidFill>
              </a:rPr>
              <a:t>perfusion ratio -I</a:t>
            </a:r>
            <a:br>
              <a:rPr lang="en-US" sz="2800" dirty="0">
                <a:solidFill>
                  <a:schemeClr val="tx1">
                    <a:lumMod val="90000"/>
                    <a:lumOff val="10000"/>
                  </a:schemeClr>
                </a:solidFill>
              </a:rPr>
            </a:br>
            <a:br>
              <a:rPr lang="en-US" sz="2800" dirty="0">
                <a:solidFill>
                  <a:schemeClr val="tx1">
                    <a:lumMod val="90000"/>
                    <a:lumOff val="10000"/>
                  </a:schemeClr>
                </a:solidFill>
              </a:rPr>
            </a:br>
            <a:r>
              <a:rPr lang="en-US" sz="2800" dirty="0">
                <a:solidFill>
                  <a:schemeClr val="tx1">
                    <a:lumMod val="90000"/>
                    <a:lumOff val="10000"/>
                  </a:schemeClr>
                </a:solidFill>
              </a:rPr>
              <a:t>By</a:t>
            </a:r>
            <a:br>
              <a:rPr lang="en-US" sz="2800" dirty="0">
                <a:solidFill>
                  <a:schemeClr val="tx1">
                    <a:lumMod val="90000"/>
                    <a:lumOff val="10000"/>
                  </a:schemeClr>
                </a:solidFill>
              </a:rPr>
            </a:br>
            <a:r>
              <a:rPr lang="en-US" sz="2800" dirty="0">
                <a:solidFill>
                  <a:schemeClr val="tx1">
                    <a:lumMod val="90000"/>
                    <a:lumOff val="10000"/>
                  </a:schemeClr>
                </a:solidFill>
              </a:rPr>
              <a:t>Prof. Sherif W. Mansour</a:t>
            </a:r>
            <a:br>
              <a:rPr lang="en-US" sz="2800" dirty="0">
                <a:solidFill>
                  <a:schemeClr val="tx1">
                    <a:lumMod val="90000"/>
                    <a:lumOff val="10000"/>
                  </a:schemeClr>
                </a:solidFill>
              </a:rPr>
            </a:br>
            <a:br>
              <a:rPr lang="en-US" sz="2800" dirty="0">
                <a:solidFill>
                  <a:schemeClr val="tx1">
                    <a:lumMod val="90000"/>
                    <a:lumOff val="10000"/>
                  </a:schemeClr>
                </a:solidFill>
              </a:rPr>
            </a:br>
            <a:r>
              <a:rPr lang="en-US" sz="1800" dirty="0">
                <a:solidFill>
                  <a:schemeClr val="tx1">
                    <a:lumMod val="90000"/>
                    <a:lumOff val="10000"/>
                  </a:schemeClr>
                </a:solidFill>
              </a:rPr>
              <a:t>Physiology dpt., Mutah school of Medicine</a:t>
            </a:r>
            <a:r>
              <a:rPr lang="en" sz="1800" dirty="0">
                <a:solidFill>
                  <a:schemeClr val="tx1">
                    <a:lumMod val="90000"/>
                    <a:lumOff val="10000"/>
                  </a:schemeClr>
                </a:solidFill>
              </a:rPr>
              <a:t> .</a:t>
            </a:r>
            <a:endParaRPr sz="1800" dirty="0">
              <a:solidFill>
                <a:schemeClr val="tx1">
                  <a:lumMod val="90000"/>
                  <a:lumOff val="10000"/>
                </a:schemeClr>
              </a:solidFill>
            </a:endParaRPr>
          </a:p>
        </p:txBody>
      </p:sp>
      <p:pic>
        <p:nvPicPr>
          <p:cNvPr id="61" name="Google Shape;61;p13"/>
          <p:cNvPicPr preferRelativeResize="0"/>
          <p:nvPr/>
        </p:nvPicPr>
        <p:blipFill>
          <a:blip r:embed="rId3">
            <a:alphaModFix/>
          </a:blip>
          <a:stretch>
            <a:fillRect/>
          </a:stretch>
        </p:blipFill>
        <p:spPr>
          <a:xfrm>
            <a:off x="6906896" y="1275606"/>
            <a:ext cx="1782850" cy="2031750"/>
          </a:xfrm>
          <a:prstGeom prst="rect">
            <a:avLst/>
          </a:prstGeom>
          <a:noFill/>
          <a:ln>
            <a:noFill/>
          </a:ln>
        </p:spPr>
      </p:pic>
      <p:pic>
        <p:nvPicPr>
          <p:cNvPr id="62" name="Google Shape;62;p13"/>
          <p:cNvPicPr preferRelativeResize="0"/>
          <p:nvPr/>
        </p:nvPicPr>
        <p:blipFill>
          <a:blip r:embed="rId4">
            <a:alphaModFix/>
          </a:blip>
          <a:stretch>
            <a:fillRect/>
          </a:stretch>
        </p:blipFill>
        <p:spPr>
          <a:xfrm>
            <a:off x="5320814" y="378324"/>
            <a:ext cx="662500" cy="726550"/>
          </a:xfrm>
          <a:prstGeom prst="rect">
            <a:avLst/>
          </a:prstGeom>
          <a:noFill/>
          <a:ln>
            <a:noFill/>
          </a:ln>
        </p:spPr>
      </p:pic>
      <p:pic>
        <p:nvPicPr>
          <p:cNvPr id="63" name="Google Shape;63;p13"/>
          <p:cNvPicPr preferRelativeResize="0"/>
          <p:nvPr/>
        </p:nvPicPr>
        <p:blipFill>
          <a:blip r:embed="rId5">
            <a:alphaModFix/>
          </a:blip>
          <a:stretch>
            <a:fillRect/>
          </a:stretch>
        </p:blipFill>
        <p:spPr>
          <a:xfrm>
            <a:off x="7593770" y="884611"/>
            <a:ext cx="482075" cy="525200"/>
          </a:xfrm>
          <a:prstGeom prst="rect">
            <a:avLst/>
          </a:prstGeom>
          <a:noFill/>
          <a:ln>
            <a:noFill/>
          </a:ln>
        </p:spPr>
      </p:pic>
      <p:pic>
        <p:nvPicPr>
          <p:cNvPr id="65" name="Google Shape;65;p13"/>
          <p:cNvPicPr preferRelativeResize="0"/>
          <p:nvPr/>
        </p:nvPicPr>
        <p:blipFill>
          <a:blip r:embed="rId6">
            <a:alphaModFix/>
          </a:blip>
          <a:stretch>
            <a:fillRect/>
          </a:stretch>
        </p:blipFill>
        <p:spPr>
          <a:xfrm>
            <a:off x="8404399" y="3624439"/>
            <a:ext cx="321850" cy="448425"/>
          </a:xfrm>
          <a:prstGeom prst="rect">
            <a:avLst/>
          </a:prstGeom>
          <a:noFill/>
          <a:ln>
            <a:noFill/>
          </a:ln>
        </p:spPr>
      </p:pic>
      <p:pic>
        <p:nvPicPr>
          <p:cNvPr id="66" name="Google Shape;66;p13"/>
          <p:cNvPicPr preferRelativeResize="0"/>
          <p:nvPr/>
        </p:nvPicPr>
        <p:blipFill>
          <a:blip r:embed="rId6">
            <a:alphaModFix/>
          </a:blip>
          <a:stretch>
            <a:fillRect/>
          </a:stretch>
        </p:blipFill>
        <p:spPr>
          <a:xfrm>
            <a:off x="8664593" y="3757882"/>
            <a:ext cx="321850" cy="448425"/>
          </a:xfrm>
          <a:prstGeom prst="rect">
            <a:avLst/>
          </a:prstGeom>
          <a:noFill/>
          <a:ln>
            <a:noFill/>
          </a:ln>
        </p:spPr>
      </p:pic>
      <p:pic>
        <p:nvPicPr>
          <p:cNvPr id="1026" name="Picture 2" descr="C:\Users\Dr Sherif\Desktop\مؤتة.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51920" y="152354"/>
            <a:ext cx="1085906" cy="10810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483518"/>
            <a:ext cx="8712968" cy="3155100"/>
          </a:xfrm>
        </p:spPr>
        <p:txBody>
          <a:bodyPr/>
          <a:lstStyle/>
          <a:p>
            <a:pPr marL="101600" indent="0">
              <a:buNone/>
            </a:pPr>
            <a:r>
              <a:rPr lang="en-US" sz="1800" b="1" dirty="0">
                <a:solidFill>
                  <a:schemeClr val="tx1">
                    <a:lumMod val="75000"/>
                    <a:lumOff val="25000"/>
                  </a:schemeClr>
                </a:solidFill>
                <a:latin typeface="Times New Roman"/>
                <a:ea typeface="Times New Roman"/>
              </a:rPr>
              <a:t>Regional pulmonary blood flow:</a:t>
            </a:r>
            <a:r>
              <a:rPr lang="en-US" sz="1800" dirty="0">
                <a:solidFill>
                  <a:schemeClr val="tx1">
                    <a:lumMod val="75000"/>
                    <a:lumOff val="25000"/>
                  </a:schemeClr>
                </a:solidFill>
                <a:latin typeface="Times New Roman"/>
                <a:ea typeface="Times New Roman"/>
              </a:rPr>
              <a:t> </a:t>
            </a:r>
            <a:r>
              <a:rPr lang="en-US" sz="1800" b="1" dirty="0">
                <a:solidFill>
                  <a:schemeClr val="tx1">
                    <a:lumMod val="75000"/>
                    <a:lumOff val="25000"/>
                  </a:schemeClr>
                </a:solidFill>
                <a:latin typeface="Times New Roman"/>
                <a:ea typeface="Times New Roman"/>
              </a:rPr>
              <a:t>(gravity effect)</a:t>
            </a:r>
            <a:endParaRPr lang="en-US" sz="1600" dirty="0">
              <a:solidFill>
                <a:schemeClr val="tx1">
                  <a:lumMod val="75000"/>
                  <a:lumOff val="25000"/>
                </a:schemeClr>
              </a:solidFill>
              <a:latin typeface="Times New Roman"/>
              <a:ea typeface="Times New Roman"/>
            </a:endParaRPr>
          </a:p>
          <a:p>
            <a:pPr marL="0" indent="0" algn="justLow">
              <a:buNone/>
            </a:pPr>
            <a:r>
              <a:rPr lang="en-US" sz="1800" dirty="0">
                <a:solidFill>
                  <a:schemeClr val="tx1">
                    <a:lumMod val="75000"/>
                    <a:lumOff val="25000"/>
                  </a:schemeClr>
                </a:solidFill>
                <a:latin typeface="Times New Roman"/>
                <a:ea typeface="Times New Roman"/>
                <a:sym typeface="Symbol"/>
              </a:rPr>
              <a:t></a:t>
            </a:r>
            <a:r>
              <a:rPr lang="en-US" sz="1800" dirty="0">
                <a:solidFill>
                  <a:schemeClr val="tx1">
                    <a:lumMod val="75000"/>
                    <a:lumOff val="25000"/>
                  </a:schemeClr>
                </a:solidFill>
                <a:latin typeface="Times New Roman"/>
                <a:ea typeface="Times New Roman"/>
              </a:rPr>
              <a:t>In </a:t>
            </a:r>
            <a:r>
              <a:rPr lang="en-US" sz="1800" b="1" dirty="0">
                <a:solidFill>
                  <a:schemeClr val="tx1">
                    <a:lumMod val="75000"/>
                    <a:lumOff val="25000"/>
                  </a:schemeClr>
                </a:solidFill>
                <a:latin typeface="Times New Roman"/>
                <a:ea typeface="Times New Roman"/>
              </a:rPr>
              <a:t>upright position </a:t>
            </a:r>
            <a:r>
              <a:rPr lang="en-US" sz="1800" dirty="0">
                <a:solidFill>
                  <a:schemeClr val="tx1">
                    <a:lumMod val="75000"/>
                    <a:lumOff val="25000"/>
                  </a:schemeClr>
                </a:solidFill>
                <a:latin typeface="Times New Roman"/>
                <a:ea typeface="Times New Roman"/>
              </a:rPr>
              <a:t>the pulmonary blood flow at </a:t>
            </a:r>
            <a:r>
              <a:rPr lang="en-US" sz="1800" b="1" dirty="0">
                <a:solidFill>
                  <a:schemeClr val="tx1">
                    <a:lumMod val="75000"/>
                    <a:lumOff val="25000"/>
                  </a:schemeClr>
                </a:solidFill>
                <a:latin typeface="Times New Roman"/>
                <a:ea typeface="Times New Roman"/>
              </a:rPr>
              <a:t>base</a:t>
            </a:r>
            <a:r>
              <a:rPr lang="en-US" sz="1800" dirty="0">
                <a:solidFill>
                  <a:schemeClr val="tx1">
                    <a:lumMod val="75000"/>
                    <a:lumOff val="25000"/>
                  </a:schemeClr>
                </a:solidFill>
                <a:latin typeface="Times New Roman"/>
                <a:ea typeface="Times New Roman"/>
              </a:rPr>
              <a:t> of the lung = </a:t>
            </a:r>
            <a:r>
              <a:rPr lang="en-US" sz="1800" b="1" dirty="0">
                <a:solidFill>
                  <a:schemeClr val="tx1">
                    <a:lumMod val="75000"/>
                    <a:lumOff val="25000"/>
                  </a:schemeClr>
                </a:solidFill>
                <a:latin typeface="Times New Roman"/>
                <a:ea typeface="Times New Roman"/>
              </a:rPr>
              <a:t>5 times</a:t>
            </a:r>
            <a:r>
              <a:rPr lang="en-US" sz="1800" dirty="0">
                <a:solidFill>
                  <a:schemeClr val="tx1">
                    <a:lumMod val="75000"/>
                    <a:lumOff val="25000"/>
                  </a:schemeClr>
                </a:solidFill>
                <a:latin typeface="Times New Roman"/>
                <a:ea typeface="Times New Roman"/>
              </a:rPr>
              <a:t> as at lung </a:t>
            </a:r>
            <a:r>
              <a:rPr lang="en-US" sz="1800" b="1" dirty="0">
                <a:solidFill>
                  <a:schemeClr val="tx1">
                    <a:lumMod val="75000"/>
                    <a:lumOff val="25000"/>
                  </a:schemeClr>
                </a:solidFill>
                <a:latin typeface="Times New Roman"/>
                <a:ea typeface="Times New Roman"/>
              </a:rPr>
              <a:t>apex</a:t>
            </a:r>
            <a:r>
              <a:rPr lang="en-US" sz="1800" dirty="0">
                <a:solidFill>
                  <a:schemeClr val="tx1">
                    <a:lumMod val="75000"/>
                    <a:lumOff val="25000"/>
                  </a:schemeClr>
                </a:solidFill>
                <a:latin typeface="Times New Roman"/>
                <a:ea typeface="Times New Roman"/>
              </a:rPr>
              <a:t> and the pulmonary pressure in base is higher than at apex by </a:t>
            </a:r>
            <a:r>
              <a:rPr lang="en-US" sz="1800" b="1" dirty="0">
                <a:solidFill>
                  <a:schemeClr val="tx1">
                    <a:lumMod val="75000"/>
                    <a:lumOff val="25000"/>
                  </a:schemeClr>
                </a:solidFill>
                <a:latin typeface="Times New Roman"/>
                <a:ea typeface="Times New Roman"/>
              </a:rPr>
              <a:t>23 mmHg</a:t>
            </a:r>
            <a:r>
              <a:rPr lang="en-US" sz="1800" dirty="0">
                <a:solidFill>
                  <a:schemeClr val="tx1">
                    <a:lumMod val="75000"/>
                    <a:lumOff val="25000"/>
                  </a:schemeClr>
                </a:solidFill>
                <a:latin typeface="Times New Roman"/>
                <a:ea typeface="Times New Roman"/>
              </a:rPr>
              <a:t>.</a:t>
            </a:r>
            <a:endParaRPr lang="en-US" sz="1600" dirty="0">
              <a:solidFill>
                <a:schemeClr val="tx1">
                  <a:lumMod val="75000"/>
                  <a:lumOff val="25000"/>
                </a:schemeClr>
              </a:solidFill>
              <a:latin typeface="Times New Roman"/>
              <a:ea typeface="Times New Roman"/>
            </a:endParaRPr>
          </a:p>
          <a:p>
            <a:pPr marL="0" indent="0" algn="justLow">
              <a:buNone/>
            </a:pPr>
            <a:r>
              <a:rPr lang="en-US" sz="1800" dirty="0">
                <a:solidFill>
                  <a:schemeClr val="tx1">
                    <a:lumMod val="75000"/>
                    <a:lumOff val="25000"/>
                  </a:schemeClr>
                </a:solidFill>
                <a:latin typeface="Times New Roman"/>
                <a:ea typeface="Times New Roman"/>
                <a:sym typeface="Symbol"/>
              </a:rPr>
              <a:t></a:t>
            </a:r>
            <a:r>
              <a:rPr lang="en-US" sz="1800" dirty="0">
                <a:solidFill>
                  <a:schemeClr val="tx1">
                    <a:lumMod val="75000"/>
                    <a:lumOff val="25000"/>
                  </a:schemeClr>
                </a:solidFill>
                <a:latin typeface="Times New Roman"/>
                <a:ea typeface="Times New Roman"/>
              </a:rPr>
              <a:t>The pulmonary blood flow depends on either the pressure inside the capillaries and outside the capillaries (alveolar pr.). So, the lung can be classified into 3 zones according to blood flow in relation to cardiac cycle:</a:t>
            </a:r>
            <a:endParaRPr lang="en-US" sz="1600" dirty="0">
              <a:solidFill>
                <a:schemeClr val="tx1">
                  <a:lumMod val="75000"/>
                  <a:lumOff val="25000"/>
                </a:schemeClr>
              </a:solidFill>
              <a:latin typeface="Times New Roman"/>
              <a:ea typeface="Times New Roman"/>
            </a:endParaRPr>
          </a:p>
          <a:p>
            <a:pPr marL="180340" indent="-180340" algn="justLow">
              <a:buNone/>
            </a:pPr>
            <a:r>
              <a:rPr lang="en-US" sz="1800" b="1" dirty="0">
                <a:solidFill>
                  <a:schemeClr val="tx1">
                    <a:lumMod val="75000"/>
                    <a:lumOff val="25000"/>
                  </a:schemeClr>
                </a:solidFill>
                <a:latin typeface="Times New Roman"/>
                <a:ea typeface="Times New Roman"/>
              </a:rPr>
              <a:t> </a:t>
            </a:r>
            <a:endParaRPr lang="en-US" sz="1600" dirty="0">
              <a:solidFill>
                <a:schemeClr val="tx1">
                  <a:lumMod val="75000"/>
                  <a:lumOff val="25000"/>
                </a:schemeClr>
              </a:solidFill>
              <a:latin typeface="Times New Roman"/>
              <a:ea typeface="Times New Roman"/>
            </a:endParaRPr>
          </a:p>
          <a:p>
            <a:pPr marL="0" indent="0" algn="justLow">
              <a:buNone/>
            </a:pPr>
            <a:r>
              <a:rPr lang="en-US" sz="1800" b="1" u="sng" dirty="0">
                <a:solidFill>
                  <a:schemeClr val="tx1">
                    <a:lumMod val="75000"/>
                    <a:lumOff val="25000"/>
                  </a:schemeClr>
                </a:solidFill>
                <a:latin typeface="Times New Roman"/>
                <a:ea typeface="Times New Roman"/>
              </a:rPr>
              <a:t>Zone I</a:t>
            </a:r>
            <a:r>
              <a:rPr lang="en-US" sz="1800" dirty="0">
                <a:solidFill>
                  <a:schemeClr val="tx1">
                    <a:lumMod val="75000"/>
                    <a:lumOff val="25000"/>
                  </a:schemeClr>
                </a:solidFill>
                <a:latin typeface="Times New Roman"/>
                <a:ea typeface="Times New Roman"/>
              </a:rPr>
              <a:t>: No blood flow at all (alveolar pressure </a:t>
            </a:r>
            <a:r>
              <a:rPr lang="en-US" sz="1800" b="1" dirty="0">
                <a:solidFill>
                  <a:schemeClr val="tx1">
                    <a:lumMod val="75000"/>
                    <a:lumOff val="25000"/>
                  </a:schemeClr>
                </a:solidFill>
                <a:latin typeface="Times New Roman"/>
                <a:ea typeface="Times New Roman"/>
              </a:rPr>
              <a:t>&gt; c</a:t>
            </a:r>
            <a:r>
              <a:rPr lang="en-US" sz="1800" dirty="0">
                <a:solidFill>
                  <a:schemeClr val="tx1">
                    <a:lumMod val="75000"/>
                    <a:lumOff val="25000"/>
                  </a:schemeClr>
                </a:solidFill>
                <a:latin typeface="Times New Roman"/>
                <a:ea typeface="Times New Roman"/>
              </a:rPr>
              <a:t>apillary pressure)</a:t>
            </a:r>
            <a:endParaRPr lang="en-US" sz="1600" dirty="0">
              <a:solidFill>
                <a:schemeClr val="tx1">
                  <a:lumMod val="75000"/>
                  <a:lumOff val="25000"/>
                </a:schemeClr>
              </a:solidFill>
              <a:latin typeface="Times New Roman"/>
              <a:ea typeface="Times New Roman"/>
            </a:endParaRPr>
          </a:p>
          <a:p>
            <a:pPr marL="0" indent="0" algn="justLow">
              <a:buNone/>
            </a:pPr>
            <a:r>
              <a:rPr lang="en-US" sz="1800" b="1" u="sng" dirty="0">
                <a:solidFill>
                  <a:schemeClr val="tx1">
                    <a:lumMod val="75000"/>
                    <a:lumOff val="25000"/>
                  </a:schemeClr>
                </a:solidFill>
                <a:latin typeface="Times New Roman"/>
                <a:ea typeface="Times New Roman"/>
              </a:rPr>
              <a:t>Zone II</a:t>
            </a:r>
            <a:r>
              <a:rPr lang="en-US" sz="1800" dirty="0">
                <a:solidFill>
                  <a:schemeClr val="tx1">
                    <a:lumMod val="75000"/>
                    <a:lumOff val="25000"/>
                  </a:schemeClr>
                </a:solidFill>
                <a:latin typeface="Times New Roman"/>
                <a:ea typeface="Times New Roman"/>
              </a:rPr>
              <a:t>: Blood flow occurs only during </a:t>
            </a:r>
            <a:r>
              <a:rPr lang="en-US" sz="1800" b="1" dirty="0">
                <a:solidFill>
                  <a:schemeClr val="tx1">
                    <a:lumMod val="75000"/>
                    <a:lumOff val="25000"/>
                  </a:schemeClr>
                </a:solidFill>
                <a:latin typeface="Times New Roman"/>
                <a:ea typeface="Times New Roman"/>
              </a:rPr>
              <a:t>systolic </a:t>
            </a:r>
            <a:r>
              <a:rPr lang="en-US" sz="1800" dirty="0">
                <a:solidFill>
                  <a:schemeClr val="tx1">
                    <a:lumMod val="75000"/>
                    <a:lumOff val="25000"/>
                  </a:schemeClr>
                </a:solidFill>
                <a:latin typeface="Times New Roman"/>
                <a:ea typeface="Times New Roman"/>
              </a:rPr>
              <a:t>pressure but the diastolic pressure is less than alveolar pr.</a:t>
            </a:r>
            <a:endParaRPr lang="en-US" sz="1600" dirty="0">
              <a:solidFill>
                <a:schemeClr val="tx1">
                  <a:lumMod val="75000"/>
                  <a:lumOff val="25000"/>
                </a:schemeClr>
              </a:solidFill>
              <a:latin typeface="Times New Roman"/>
              <a:ea typeface="Times New Roman"/>
            </a:endParaRPr>
          </a:p>
          <a:p>
            <a:pPr marL="0" indent="0" algn="justLow">
              <a:buNone/>
            </a:pPr>
            <a:r>
              <a:rPr lang="en-US" sz="1800" b="1" u="sng" dirty="0">
                <a:solidFill>
                  <a:schemeClr val="tx1">
                    <a:lumMod val="75000"/>
                    <a:lumOff val="25000"/>
                  </a:schemeClr>
                </a:solidFill>
                <a:latin typeface="Times New Roman"/>
                <a:ea typeface="Times New Roman"/>
              </a:rPr>
              <a:t>Zone III</a:t>
            </a:r>
            <a:r>
              <a:rPr lang="en-US" sz="1800" dirty="0">
                <a:solidFill>
                  <a:schemeClr val="tx1">
                    <a:lumMod val="75000"/>
                    <a:lumOff val="25000"/>
                  </a:schemeClr>
                </a:solidFill>
                <a:latin typeface="Times New Roman"/>
                <a:ea typeface="Times New Roman"/>
              </a:rPr>
              <a:t>: continuous blood flow as the blood pressure is always above alveolar pressure.</a:t>
            </a:r>
            <a:endParaRPr lang="en-US" sz="16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10</a:t>
            </a:fld>
            <a:endParaRPr lang="en"/>
          </a:p>
        </p:txBody>
      </p:sp>
    </p:spTree>
    <p:extLst>
      <p:ext uri="{BB962C8B-B14F-4D97-AF65-F5344CB8AC3E}">
        <p14:creationId xmlns:p14="http://schemas.microsoft.com/office/powerpoint/2010/main" val="16742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7504" y="0"/>
            <a:ext cx="8856984" cy="3155100"/>
          </a:xfrm>
        </p:spPr>
        <p:txBody>
          <a:bodyPr/>
          <a:lstStyle/>
          <a:p>
            <a:pPr marL="180340" indent="-182880" algn="justLow">
              <a:buNone/>
            </a:pPr>
            <a:r>
              <a:rPr lang="en-US" sz="1600" dirty="0">
                <a:solidFill>
                  <a:schemeClr val="tx1">
                    <a:lumMod val="75000"/>
                    <a:lumOff val="25000"/>
                  </a:schemeClr>
                </a:solidFill>
                <a:latin typeface="Times New Roman"/>
                <a:ea typeface="Times New Roman"/>
              </a:rPr>
              <a:t>-In normal healthy lung during </a:t>
            </a:r>
            <a:r>
              <a:rPr lang="en-US" sz="1600" b="1" dirty="0">
                <a:solidFill>
                  <a:schemeClr val="tx1">
                    <a:lumMod val="75000"/>
                    <a:lumOff val="25000"/>
                  </a:schemeClr>
                </a:solidFill>
                <a:latin typeface="Times New Roman"/>
                <a:ea typeface="Times New Roman"/>
              </a:rPr>
              <a:t>standing</a:t>
            </a:r>
            <a:r>
              <a:rPr lang="en-US" sz="1600" dirty="0">
                <a:solidFill>
                  <a:schemeClr val="tx1">
                    <a:lumMod val="75000"/>
                    <a:lumOff val="25000"/>
                  </a:schemeClr>
                </a:solidFill>
                <a:latin typeface="Times New Roman"/>
                <a:ea typeface="Times New Roman"/>
              </a:rPr>
              <a:t>, there are zone II (Apex) and zone III (at base) and during </a:t>
            </a:r>
            <a:r>
              <a:rPr lang="en-US" sz="1600" b="1" dirty="0">
                <a:solidFill>
                  <a:schemeClr val="tx1">
                    <a:lumMod val="75000"/>
                    <a:lumOff val="25000"/>
                  </a:schemeClr>
                </a:solidFill>
                <a:latin typeface="Times New Roman"/>
                <a:ea typeface="Times New Roman"/>
              </a:rPr>
              <a:t>recumbent position </a:t>
            </a:r>
            <a:r>
              <a:rPr lang="en-US" sz="1600" dirty="0">
                <a:solidFill>
                  <a:schemeClr val="tx1">
                    <a:lumMod val="75000"/>
                    <a:lumOff val="25000"/>
                  </a:schemeClr>
                </a:solidFill>
                <a:latin typeface="Times New Roman"/>
                <a:ea typeface="Times New Roman"/>
              </a:rPr>
              <a:t>all lung are of zone III. </a:t>
            </a:r>
          </a:p>
          <a:p>
            <a:pPr marL="180340" indent="-182880" algn="justLow">
              <a:buNone/>
            </a:pPr>
            <a:r>
              <a:rPr lang="en-US" sz="1600" dirty="0">
                <a:solidFill>
                  <a:schemeClr val="tx1">
                    <a:lumMod val="75000"/>
                    <a:lumOff val="25000"/>
                  </a:schemeClr>
                </a:solidFill>
                <a:latin typeface="Times New Roman"/>
                <a:ea typeface="Times New Roman"/>
              </a:rPr>
              <a:t>So, in cases of hypertension with more blood flow to the lung  during lying down lead to severe </a:t>
            </a:r>
            <a:r>
              <a:rPr lang="en-US" sz="1600" b="1" dirty="0">
                <a:solidFill>
                  <a:schemeClr val="tx1">
                    <a:lumMod val="75000"/>
                    <a:lumOff val="25000"/>
                  </a:schemeClr>
                </a:solidFill>
                <a:latin typeface="Times New Roman"/>
                <a:ea typeface="Times New Roman"/>
              </a:rPr>
              <a:t>dyspnea</a:t>
            </a:r>
            <a:r>
              <a:rPr lang="en-US" sz="1600" dirty="0">
                <a:solidFill>
                  <a:schemeClr val="tx1">
                    <a:lumMod val="75000"/>
                    <a:lumOff val="25000"/>
                  </a:schemeClr>
                </a:solidFill>
                <a:latin typeface="Times New Roman"/>
                <a:ea typeface="Times New Roman"/>
              </a:rPr>
              <a:t>.</a:t>
            </a:r>
          </a:p>
          <a:p>
            <a:pPr marL="180340" indent="-182880" algn="justLow">
              <a:buNone/>
            </a:pPr>
            <a:r>
              <a:rPr lang="en-US" sz="1600" dirty="0">
                <a:solidFill>
                  <a:schemeClr val="tx1">
                    <a:lumMod val="75000"/>
                    <a:lumOff val="25000"/>
                  </a:schemeClr>
                </a:solidFill>
                <a:latin typeface="Times New Roman"/>
                <a:ea typeface="Times New Roman"/>
              </a:rPr>
              <a:t>-</a:t>
            </a:r>
            <a:r>
              <a:rPr lang="en-US" sz="1600" b="1" dirty="0">
                <a:solidFill>
                  <a:schemeClr val="tx1">
                    <a:lumMod val="75000"/>
                    <a:lumOff val="25000"/>
                  </a:schemeClr>
                </a:solidFill>
                <a:latin typeface="Times New Roman"/>
                <a:ea typeface="Times New Roman"/>
              </a:rPr>
              <a:t>Zone I  </a:t>
            </a:r>
            <a:r>
              <a:rPr lang="en-US" sz="1600" dirty="0">
                <a:solidFill>
                  <a:schemeClr val="tx1">
                    <a:lumMod val="75000"/>
                    <a:lumOff val="25000"/>
                  </a:schemeClr>
                </a:solidFill>
                <a:latin typeface="Times New Roman"/>
                <a:ea typeface="Times New Roman"/>
              </a:rPr>
              <a:t>presents abnormally if  the person  breaths air under </a:t>
            </a:r>
            <a:r>
              <a:rPr lang="en-US" sz="1600" b="1" dirty="0">
                <a:solidFill>
                  <a:schemeClr val="tx1">
                    <a:lumMod val="75000"/>
                    <a:lumOff val="25000"/>
                  </a:schemeClr>
                </a:solidFill>
                <a:latin typeface="Times New Roman"/>
                <a:ea typeface="Times New Roman"/>
              </a:rPr>
              <a:t>positive pressure </a:t>
            </a:r>
            <a:r>
              <a:rPr lang="en-US" sz="1600" dirty="0">
                <a:solidFill>
                  <a:schemeClr val="tx1">
                    <a:lumMod val="75000"/>
                    <a:lumOff val="25000"/>
                  </a:schemeClr>
                </a:solidFill>
                <a:latin typeface="Times New Roman"/>
                <a:ea typeface="Times New Roman"/>
              </a:rPr>
              <a:t>in which intra-alveolar pressure reaches 10 mmHg also occur in </a:t>
            </a:r>
            <a:r>
              <a:rPr lang="en-US" sz="1600" b="1" dirty="0">
                <a:solidFill>
                  <a:schemeClr val="tx1">
                    <a:lumMod val="75000"/>
                    <a:lumOff val="25000"/>
                  </a:schemeClr>
                </a:solidFill>
                <a:latin typeface="Times New Roman"/>
                <a:ea typeface="Times New Roman"/>
              </a:rPr>
              <a:t>hypovolemic shock</a:t>
            </a:r>
            <a:r>
              <a:rPr lang="en-US" sz="1600" dirty="0">
                <a:solidFill>
                  <a:schemeClr val="tx1">
                    <a:lumMod val="75000"/>
                    <a:lumOff val="25000"/>
                  </a:schemeClr>
                </a:solidFill>
                <a:latin typeface="Times New Roman"/>
                <a:ea typeface="Times New Roman"/>
              </a:rPr>
              <a:t>.</a:t>
            </a:r>
          </a:p>
          <a:p>
            <a:pPr>
              <a:buNone/>
            </a:pPr>
            <a:r>
              <a:rPr lang="en-US" sz="1600" dirty="0">
                <a:solidFill>
                  <a:schemeClr val="tx1">
                    <a:lumMod val="75000"/>
                    <a:lumOff val="25000"/>
                  </a:schemeClr>
                </a:solidFill>
                <a:latin typeface="Times New Roman"/>
                <a:ea typeface="Times New Roman"/>
              </a:rPr>
              <a:t>-During </a:t>
            </a:r>
            <a:r>
              <a:rPr lang="en-US" sz="1600" b="1" dirty="0">
                <a:solidFill>
                  <a:schemeClr val="tx1">
                    <a:lumMod val="75000"/>
                    <a:lumOff val="25000"/>
                  </a:schemeClr>
                </a:solidFill>
                <a:latin typeface="Times New Roman"/>
                <a:ea typeface="Times New Roman"/>
              </a:rPr>
              <a:t>muscular exercise </a:t>
            </a:r>
            <a:r>
              <a:rPr lang="en-US" sz="1600" dirty="0">
                <a:solidFill>
                  <a:schemeClr val="tx1">
                    <a:lumMod val="75000"/>
                    <a:lumOff val="25000"/>
                  </a:schemeClr>
                </a:solidFill>
                <a:latin typeface="Times New Roman"/>
                <a:ea typeface="Times New Roman"/>
              </a:rPr>
              <a:t>the pulmonary blood flow increases in all parts of the lung via opening of new capillaries especially the apex which has already closed capillaries during rest. Whole lung becomes </a:t>
            </a:r>
            <a:r>
              <a:rPr lang="en-US" sz="1600" b="1" dirty="0">
                <a:solidFill>
                  <a:schemeClr val="tx1">
                    <a:lumMod val="75000"/>
                    <a:lumOff val="25000"/>
                  </a:schemeClr>
                </a:solidFill>
                <a:latin typeface="Times New Roman"/>
                <a:ea typeface="Times New Roman"/>
              </a:rPr>
              <a:t>Zone III.</a:t>
            </a:r>
            <a:r>
              <a:rPr lang="en-US" sz="1600" b="1" dirty="0"/>
              <a:t> </a:t>
            </a:r>
          </a:p>
          <a:p>
            <a:pPr>
              <a:buNone/>
            </a:pPr>
            <a:r>
              <a:rPr lang="en-US" sz="1600" b="1" dirty="0">
                <a:solidFill>
                  <a:schemeClr val="tx1">
                    <a:lumMod val="90000"/>
                    <a:lumOff val="10000"/>
                  </a:schemeClr>
                </a:solidFill>
              </a:rPr>
              <a:t>As a result of the regional differences in V/Q ratio, there are </a:t>
            </a:r>
            <a:r>
              <a:rPr lang="en-US" sz="1600" dirty="0">
                <a:solidFill>
                  <a:schemeClr val="tx1">
                    <a:lumMod val="90000"/>
                    <a:lumOff val="10000"/>
                  </a:schemeClr>
                </a:solidFill>
              </a:rPr>
              <a:t>corresponding differences in the efficiency of gas exchange and in the resulting pulmonary capillary PO2 and PCO2. Regional differences for PO2 are greater than those for PCO2.</a:t>
            </a:r>
          </a:p>
          <a:p>
            <a:pPr>
              <a:buNone/>
            </a:pPr>
            <a:r>
              <a:rPr lang="en-US" sz="1600" b="1" dirty="0">
                <a:solidFill>
                  <a:schemeClr val="tx1">
                    <a:lumMod val="90000"/>
                    <a:lumOff val="10000"/>
                  </a:schemeClr>
                </a:solidFill>
              </a:rPr>
              <a:t>a. At the apex (higher V/Q), PO2 is highest and PCO2 is lowest because gas </a:t>
            </a:r>
            <a:r>
              <a:rPr lang="en-US" sz="1600" dirty="0">
                <a:solidFill>
                  <a:schemeClr val="tx1">
                    <a:lumMod val="90000"/>
                    <a:lumOff val="10000"/>
                  </a:schemeClr>
                </a:solidFill>
              </a:rPr>
              <a:t>exchange is more efficient.</a:t>
            </a:r>
          </a:p>
          <a:p>
            <a:pPr>
              <a:buNone/>
            </a:pPr>
            <a:r>
              <a:rPr lang="en-US" sz="1600" b="1" dirty="0">
                <a:solidFill>
                  <a:schemeClr val="tx1">
                    <a:lumMod val="90000"/>
                    <a:lumOff val="10000"/>
                  </a:schemeClr>
                </a:solidFill>
              </a:rPr>
              <a:t>b. At the base (lower V/Q), PO2 is lowest and PCO2 is highest because gas </a:t>
            </a:r>
            <a:r>
              <a:rPr lang="en-US" sz="1600" dirty="0">
                <a:solidFill>
                  <a:schemeClr val="tx1">
                    <a:lumMod val="90000"/>
                    <a:lumOff val="10000"/>
                  </a:schemeClr>
                </a:solidFill>
              </a:rPr>
              <a:t>exchange is less efficient.</a:t>
            </a:r>
            <a:endParaRPr lang="en-US" sz="1600" b="1" dirty="0">
              <a:solidFill>
                <a:schemeClr val="tx1">
                  <a:lumMod val="90000"/>
                  <a:lumOff val="10000"/>
                </a:schemeClr>
              </a:solidFill>
              <a:latin typeface="Times New Roman"/>
              <a:ea typeface="Times New Roman"/>
            </a:endParaRPr>
          </a:p>
          <a:p>
            <a:pPr marL="457200" marR="1172210" lvl="1" indent="0" algn="just">
              <a:buNone/>
              <a:tabLst>
                <a:tab pos="1172210" algn="l"/>
              </a:tabLst>
            </a:pPr>
            <a:endParaRPr lang="en-US" sz="1400" dirty="0">
              <a:solidFill>
                <a:schemeClr val="tx1">
                  <a:lumMod val="75000"/>
                  <a:lumOff val="25000"/>
                </a:schemeClr>
              </a:solidFill>
              <a:latin typeface="Calibri"/>
              <a:ea typeface="Times New Roman"/>
              <a:cs typeface="Arial"/>
            </a:endParaRPr>
          </a:p>
          <a:p>
            <a:endParaRPr lang="en-US" dirty="0"/>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11</a:t>
            </a:fld>
            <a:endParaRPr lang="en"/>
          </a:p>
        </p:txBody>
      </p:sp>
    </p:spTree>
    <p:extLst>
      <p:ext uri="{BB962C8B-B14F-4D97-AF65-F5344CB8AC3E}">
        <p14:creationId xmlns:p14="http://schemas.microsoft.com/office/powerpoint/2010/main" val="127071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tx1">
                    <a:lumMod val="90000"/>
                    <a:lumOff val="10000"/>
                  </a:schemeClr>
                </a:solidFill>
                <a:effectLst>
                  <a:outerShdw blurRad="38100" dist="38100" dir="2700000" algn="tl">
                    <a:srgbClr val="000000">
                      <a:alpha val="43137"/>
                    </a:srgbClr>
                  </a:outerShdw>
                </a:effectLst>
              </a:rPr>
              <a:t>Thank You</a:t>
            </a:r>
          </a:p>
        </p:txBody>
      </p:sp>
    </p:spTree>
    <p:extLst>
      <p:ext uri="{BB962C8B-B14F-4D97-AF65-F5344CB8AC3E}">
        <p14:creationId xmlns:p14="http://schemas.microsoft.com/office/powerpoint/2010/main" val="1787455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101600" indent="0" algn="ctr">
              <a:buNone/>
            </a:pPr>
            <a:r>
              <a:rPr lang="en-US" sz="1800" b="1" dirty="0">
                <a:solidFill>
                  <a:schemeClr val="tx1">
                    <a:lumMod val="75000"/>
                    <a:lumOff val="25000"/>
                  </a:schemeClr>
                </a:solidFill>
                <a:latin typeface="Times New Roman"/>
                <a:ea typeface="Times New Roman"/>
              </a:rPr>
              <a:t>Ventilation</a:t>
            </a:r>
          </a:p>
          <a:p>
            <a:pPr algn="ctr"/>
            <a:endParaRPr lang="en-US" sz="1600" dirty="0">
              <a:solidFill>
                <a:schemeClr val="tx1">
                  <a:lumMod val="75000"/>
                  <a:lumOff val="25000"/>
                </a:schemeClr>
              </a:solidFill>
              <a:latin typeface="Times New Roman"/>
              <a:ea typeface="Times New Roman"/>
            </a:endParaRPr>
          </a:p>
          <a:p>
            <a:pPr marL="101600" indent="0" algn="just">
              <a:buNone/>
            </a:pPr>
            <a:r>
              <a:rPr lang="en-US" sz="1800" dirty="0">
                <a:solidFill>
                  <a:schemeClr val="tx1">
                    <a:lumMod val="75000"/>
                    <a:lumOff val="25000"/>
                  </a:schemeClr>
                </a:solidFill>
                <a:latin typeface="Times New Roman"/>
                <a:ea typeface="Times New Roman"/>
              </a:rPr>
              <a:t>Gravity and the weight of the lung act on ventilation by </a:t>
            </a:r>
            <a:r>
              <a:rPr lang="en-US" sz="1800" b="1" dirty="0">
                <a:solidFill>
                  <a:schemeClr val="tx1">
                    <a:lumMod val="75000"/>
                    <a:lumOff val="25000"/>
                  </a:schemeClr>
                </a:solidFill>
                <a:latin typeface="Times New Roman"/>
                <a:ea typeface="Times New Roman"/>
              </a:rPr>
              <a:t>increasing</a:t>
            </a:r>
            <a:r>
              <a:rPr lang="en-US" sz="1800" dirty="0">
                <a:solidFill>
                  <a:schemeClr val="tx1">
                    <a:lumMod val="75000"/>
                    <a:lumOff val="25000"/>
                  </a:schemeClr>
                </a:solidFill>
                <a:latin typeface="Times New Roman"/>
                <a:ea typeface="Times New Roman"/>
              </a:rPr>
              <a:t> pleural pressure at the </a:t>
            </a:r>
            <a:r>
              <a:rPr lang="en-US" sz="1800" b="1" dirty="0">
                <a:solidFill>
                  <a:schemeClr val="tx1">
                    <a:lumMod val="75000"/>
                    <a:lumOff val="25000"/>
                  </a:schemeClr>
                </a:solidFill>
                <a:latin typeface="Times New Roman"/>
                <a:ea typeface="Times New Roman"/>
              </a:rPr>
              <a:t>base</a:t>
            </a:r>
            <a:r>
              <a:rPr lang="en-US" sz="1800" dirty="0">
                <a:solidFill>
                  <a:schemeClr val="tx1">
                    <a:lumMod val="75000"/>
                    <a:lumOff val="25000"/>
                  </a:schemeClr>
                </a:solidFill>
                <a:latin typeface="Times New Roman"/>
                <a:ea typeface="Times New Roman"/>
              </a:rPr>
              <a:t> (making it less negative) and thus </a:t>
            </a:r>
            <a:r>
              <a:rPr lang="en-US" sz="1800" b="1" dirty="0">
                <a:solidFill>
                  <a:schemeClr val="tx1">
                    <a:lumMod val="75000"/>
                    <a:lumOff val="25000"/>
                  </a:schemeClr>
                </a:solidFill>
                <a:latin typeface="Times New Roman"/>
                <a:ea typeface="Times New Roman"/>
              </a:rPr>
              <a:t>reducing the alveolar volume</a:t>
            </a:r>
            <a:r>
              <a:rPr lang="en-US" sz="1800" dirty="0">
                <a:solidFill>
                  <a:schemeClr val="tx1">
                    <a:lumMod val="75000"/>
                    <a:lumOff val="25000"/>
                  </a:schemeClr>
                </a:solidFill>
                <a:latin typeface="Times New Roman"/>
                <a:ea typeface="Times New Roman"/>
              </a:rPr>
              <a:t>. </a:t>
            </a:r>
          </a:p>
          <a:p>
            <a:pPr marL="101600" indent="0" algn="just">
              <a:buNone/>
            </a:pPr>
            <a:endParaRPr lang="en-US" sz="1800" dirty="0">
              <a:solidFill>
                <a:schemeClr val="tx1">
                  <a:lumMod val="75000"/>
                  <a:lumOff val="25000"/>
                </a:schemeClr>
              </a:solidFill>
              <a:latin typeface="Times New Roman"/>
              <a:ea typeface="Times New Roman"/>
            </a:endParaRPr>
          </a:p>
          <a:p>
            <a:pPr marL="101600" indent="0" algn="just">
              <a:buNone/>
            </a:pPr>
            <a:r>
              <a:rPr lang="en-US" sz="1800" dirty="0">
                <a:solidFill>
                  <a:schemeClr val="tx1">
                    <a:lumMod val="75000"/>
                    <a:lumOff val="25000"/>
                  </a:schemeClr>
                </a:solidFill>
                <a:latin typeface="Times New Roman"/>
                <a:ea typeface="Times New Roman"/>
              </a:rPr>
              <a:t>-The lowest part of the lung in relation to gravity is called the dependent region. </a:t>
            </a:r>
          </a:p>
          <a:p>
            <a:pPr marL="101600" indent="0" algn="just">
              <a:buNone/>
            </a:pPr>
            <a:r>
              <a:rPr lang="en-US" sz="1800" dirty="0">
                <a:solidFill>
                  <a:schemeClr val="tx1">
                    <a:lumMod val="75000"/>
                    <a:lumOff val="25000"/>
                  </a:schemeClr>
                </a:solidFill>
                <a:latin typeface="Times New Roman"/>
                <a:ea typeface="Times New Roman"/>
              </a:rPr>
              <a:t>In the dependent region </a:t>
            </a:r>
            <a:r>
              <a:rPr lang="en-US" sz="1800" b="1" dirty="0">
                <a:solidFill>
                  <a:schemeClr val="tx1">
                    <a:lumMod val="75000"/>
                    <a:lumOff val="25000"/>
                  </a:schemeClr>
                </a:solidFill>
                <a:latin typeface="Times New Roman"/>
                <a:ea typeface="Times New Roman"/>
              </a:rPr>
              <a:t>smaller alveolar volumes </a:t>
            </a:r>
            <a:r>
              <a:rPr lang="en-US" sz="1800" dirty="0">
                <a:solidFill>
                  <a:schemeClr val="tx1">
                    <a:lumMod val="75000"/>
                    <a:lumOff val="25000"/>
                  </a:schemeClr>
                </a:solidFill>
                <a:latin typeface="Times New Roman"/>
                <a:ea typeface="Times New Roman"/>
              </a:rPr>
              <a:t>mean the alveoli are more compliant (more distensible) and so capable of more oxygen exchange. </a:t>
            </a:r>
          </a:p>
          <a:p>
            <a:pPr marL="101600" indent="0" algn="just">
              <a:buNone/>
            </a:pPr>
            <a:endParaRPr lang="en-US" sz="1800">
              <a:solidFill>
                <a:schemeClr val="tx1">
                  <a:lumMod val="75000"/>
                  <a:lumOff val="25000"/>
                </a:schemeClr>
              </a:solidFill>
              <a:latin typeface="Times New Roman"/>
              <a:ea typeface="Times New Roman"/>
            </a:endParaRPr>
          </a:p>
          <a:p>
            <a:pPr marL="101600" indent="0" algn="just">
              <a:buNone/>
            </a:pPr>
            <a:r>
              <a:rPr lang="en-US" sz="1800">
                <a:solidFill>
                  <a:schemeClr val="tx1">
                    <a:lumMod val="75000"/>
                    <a:lumOff val="25000"/>
                  </a:schemeClr>
                </a:solidFill>
                <a:latin typeface="Times New Roman"/>
                <a:ea typeface="Times New Roman"/>
              </a:rPr>
              <a:t>-</a:t>
            </a:r>
            <a:r>
              <a:rPr lang="en-US" sz="1800" dirty="0">
                <a:solidFill>
                  <a:schemeClr val="tx1">
                    <a:lumMod val="75000"/>
                    <a:lumOff val="25000"/>
                  </a:schemeClr>
                </a:solidFill>
                <a:latin typeface="Times New Roman"/>
                <a:ea typeface="Times New Roman"/>
              </a:rPr>
              <a:t>The apex, though showing a higher oxygen partial pressure, ventilates less efficiently since its compliance is lower and so smaller volumes are exchanged</a:t>
            </a:r>
            <a:r>
              <a:rPr lang="ar-SA" sz="1800" dirty="0">
                <a:solidFill>
                  <a:schemeClr val="tx1">
                    <a:lumMod val="75000"/>
                    <a:lumOff val="25000"/>
                  </a:schemeClr>
                </a:solidFill>
                <a:latin typeface="Times New Roman"/>
                <a:ea typeface="Times New Roman"/>
              </a:rPr>
              <a:t>.</a:t>
            </a:r>
            <a:endParaRPr lang="en-US" sz="16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2</a:t>
            </a:fld>
            <a:endParaRPr lang="en"/>
          </a:p>
        </p:txBody>
      </p:sp>
    </p:spTree>
    <p:extLst>
      <p:ext uri="{BB962C8B-B14F-4D97-AF65-F5344CB8AC3E}">
        <p14:creationId xmlns:p14="http://schemas.microsoft.com/office/powerpoint/2010/main" val="289219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101600" indent="0" algn="ctr">
              <a:buNone/>
            </a:pPr>
            <a:r>
              <a:rPr lang="en-US" sz="1800" b="1" dirty="0">
                <a:solidFill>
                  <a:schemeClr val="tx1">
                    <a:lumMod val="75000"/>
                    <a:lumOff val="25000"/>
                  </a:schemeClr>
                </a:solidFill>
                <a:latin typeface="Times New Roman"/>
                <a:ea typeface="Times New Roman"/>
              </a:rPr>
              <a:t>Pulmonary Perfusion</a:t>
            </a:r>
          </a:p>
          <a:p>
            <a:pPr marL="101600" indent="0" algn="ctr">
              <a:buNone/>
            </a:pPr>
            <a:endParaRPr lang="en-US" sz="1600" dirty="0">
              <a:solidFill>
                <a:schemeClr val="tx1">
                  <a:lumMod val="75000"/>
                  <a:lumOff val="25000"/>
                </a:schemeClr>
              </a:solidFill>
              <a:latin typeface="Times New Roman"/>
              <a:ea typeface="Times New Roman"/>
            </a:endParaRPr>
          </a:p>
          <a:p>
            <a:pPr marL="101600" indent="0" algn="just">
              <a:buNone/>
            </a:pPr>
            <a:r>
              <a:rPr lang="en-US" sz="1800" dirty="0">
                <a:solidFill>
                  <a:schemeClr val="tx1">
                    <a:lumMod val="75000"/>
                    <a:lumOff val="25000"/>
                  </a:schemeClr>
                </a:solidFill>
                <a:latin typeface="Times New Roman"/>
                <a:ea typeface="Times New Roman"/>
              </a:rPr>
              <a:t>The impact of gravity on pulmonary </a:t>
            </a:r>
            <a:r>
              <a:rPr lang="en-US" sz="1800" b="1" dirty="0">
                <a:solidFill>
                  <a:schemeClr val="tx1">
                    <a:lumMod val="75000"/>
                    <a:lumOff val="25000"/>
                  </a:schemeClr>
                </a:solidFill>
                <a:latin typeface="Times New Roman"/>
                <a:ea typeface="Times New Roman"/>
              </a:rPr>
              <a:t>perfusion</a:t>
            </a:r>
            <a:r>
              <a:rPr lang="en-US" sz="1800" dirty="0">
                <a:solidFill>
                  <a:schemeClr val="tx1">
                    <a:lumMod val="75000"/>
                    <a:lumOff val="25000"/>
                  </a:schemeClr>
                </a:solidFill>
                <a:latin typeface="Times New Roman"/>
                <a:ea typeface="Times New Roman"/>
              </a:rPr>
              <a:t> expresses itself as the hydrostatic pressure of the blood passing through the branches of the pulmonary artery in order to reach the apical and basal areas of the lungs, acting synergistically with the pressure developed by the </a:t>
            </a:r>
            <a:r>
              <a:rPr lang="en-US" sz="1800" b="1" dirty="0">
                <a:solidFill>
                  <a:schemeClr val="tx1">
                    <a:lumMod val="75000"/>
                    <a:lumOff val="25000"/>
                  </a:schemeClr>
                </a:solidFill>
                <a:latin typeface="Times New Roman"/>
                <a:ea typeface="Times New Roman"/>
              </a:rPr>
              <a:t>right</a:t>
            </a:r>
            <a:r>
              <a:rPr lang="en-US" sz="1800" dirty="0">
                <a:solidFill>
                  <a:schemeClr val="tx1">
                    <a:lumMod val="75000"/>
                    <a:lumOff val="25000"/>
                  </a:schemeClr>
                </a:solidFill>
                <a:latin typeface="Times New Roman"/>
                <a:ea typeface="Times New Roman"/>
              </a:rPr>
              <a:t> ventricle. </a:t>
            </a:r>
          </a:p>
          <a:p>
            <a:pPr marL="101600" indent="0" algn="just">
              <a:buNone/>
            </a:pPr>
            <a:r>
              <a:rPr lang="en-US" sz="1800" dirty="0">
                <a:solidFill>
                  <a:schemeClr val="tx1">
                    <a:lumMod val="75000"/>
                    <a:lumOff val="25000"/>
                  </a:schemeClr>
                </a:solidFill>
                <a:latin typeface="Times New Roman"/>
                <a:ea typeface="Times New Roman"/>
              </a:rPr>
              <a:t>Thus at the </a:t>
            </a:r>
            <a:r>
              <a:rPr lang="en-US" sz="1800" b="1" dirty="0">
                <a:solidFill>
                  <a:schemeClr val="tx1">
                    <a:lumMod val="75000"/>
                    <a:lumOff val="25000"/>
                  </a:schemeClr>
                </a:solidFill>
                <a:latin typeface="Times New Roman"/>
                <a:ea typeface="Times New Roman"/>
              </a:rPr>
              <a:t>apex</a:t>
            </a:r>
            <a:r>
              <a:rPr lang="en-US" sz="1800" dirty="0">
                <a:solidFill>
                  <a:schemeClr val="tx1">
                    <a:lumMod val="75000"/>
                    <a:lumOff val="25000"/>
                  </a:schemeClr>
                </a:solidFill>
                <a:latin typeface="Times New Roman"/>
                <a:ea typeface="Times New Roman"/>
              </a:rPr>
              <a:t> of the lung the resulting pressure can be insufficient for developing a flow (which can be sustained only by the negative pressure generated by venous flow towards the left atrium) or even for preventing the collapse of the vascular structures surrounding the alveoli, while the </a:t>
            </a:r>
            <a:r>
              <a:rPr lang="en-US" sz="1800" b="1" dirty="0">
                <a:solidFill>
                  <a:schemeClr val="tx1">
                    <a:lumMod val="75000"/>
                    <a:lumOff val="25000"/>
                  </a:schemeClr>
                </a:solidFill>
                <a:latin typeface="Times New Roman"/>
                <a:ea typeface="Times New Roman"/>
              </a:rPr>
              <a:t>base</a:t>
            </a:r>
            <a:r>
              <a:rPr lang="en-US" sz="1800" dirty="0">
                <a:solidFill>
                  <a:schemeClr val="tx1">
                    <a:lumMod val="75000"/>
                    <a:lumOff val="25000"/>
                  </a:schemeClr>
                </a:solidFill>
                <a:latin typeface="Times New Roman"/>
                <a:ea typeface="Times New Roman"/>
              </a:rPr>
              <a:t> of the lung shows an intense flow due to the higher pressure</a:t>
            </a:r>
            <a:r>
              <a:rPr lang="ar-SA" sz="1800" dirty="0">
                <a:solidFill>
                  <a:schemeClr val="tx1">
                    <a:lumMod val="75000"/>
                    <a:lumOff val="25000"/>
                  </a:schemeClr>
                </a:solidFill>
                <a:latin typeface="Times New Roman"/>
                <a:ea typeface="Times New Roman"/>
              </a:rPr>
              <a:t>.</a:t>
            </a:r>
            <a:endParaRPr lang="en-US" sz="1600" dirty="0">
              <a:solidFill>
                <a:schemeClr val="tx1">
                  <a:lumMod val="75000"/>
                  <a:lumOff val="25000"/>
                </a:schemeClr>
              </a:solidFill>
              <a:latin typeface="Times New Roman"/>
              <a:ea typeface="Times New Roman"/>
            </a:endParaRPr>
          </a:p>
          <a:p>
            <a:pPr marL="101600" indent="0" algn="just">
              <a:buNone/>
            </a:pPr>
            <a:endParaRPr lang="en-US" sz="16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3</a:t>
            </a:fld>
            <a:endParaRPr lang="en"/>
          </a:p>
        </p:txBody>
      </p:sp>
    </p:spTree>
    <p:extLst>
      <p:ext uri="{BB962C8B-B14F-4D97-AF65-F5344CB8AC3E}">
        <p14:creationId xmlns:p14="http://schemas.microsoft.com/office/powerpoint/2010/main" val="2341480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101600" indent="0" algn="just">
              <a:buNone/>
            </a:pPr>
            <a:r>
              <a:rPr lang="en-US" sz="1600" dirty="0">
                <a:solidFill>
                  <a:schemeClr val="tx1">
                    <a:lumMod val="90000"/>
                    <a:lumOff val="10000"/>
                  </a:schemeClr>
                </a:solidFill>
              </a:rPr>
              <a:t>When a person is </a:t>
            </a:r>
            <a:r>
              <a:rPr lang="en-US" sz="1600" b="1" dirty="0">
                <a:solidFill>
                  <a:schemeClr val="tx1">
                    <a:lumMod val="90000"/>
                    <a:lumOff val="10000"/>
                  </a:schemeClr>
                </a:solidFill>
              </a:rPr>
              <a:t>supine</a:t>
            </a:r>
            <a:r>
              <a:rPr lang="en-US" sz="1600" dirty="0">
                <a:solidFill>
                  <a:schemeClr val="tx1">
                    <a:lumMod val="90000"/>
                    <a:lumOff val="10000"/>
                  </a:schemeClr>
                </a:solidFill>
              </a:rPr>
              <a:t>, blood flow is nearly uniform throughout the lung. When a person is </a:t>
            </a:r>
            <a:r>
              <a:rPr lang="en-US" sz="1600" b="1" dirty="0">
                <a:solidFill>
                  <a:schemeClr val="tx1">
                    <a:lumMod val="90000"/>
                    <a:lumOff val="10000"/>
                  </a:schemeClr>
                </a:solidFill>
              </a:rPr>
              <a:t>standing</a:t>
            </a:r>
            <a:r>
              <a:rPr lang="en-US" sz="1600" dirty="0">
                <a:solidFill>
                  <a:schemeClr val="tx1">
                    <a:lumMod val="90000"/>
                    <a:lumOff val="10000"/>
                  </a:schemeClr>
                </a:solidFill>
              </a:rPr>
              <a:t>, blood flow is unevenly distributed because of the effect of gravity. Blood flow is lowest at the apex of the lung (zone 1) and highest at the base of the lung (zone 3). </a:t>
            </a:r>
          </a:p>
          <a:p>
            <a:pPr marL="444500" indent="-342900" algn="just">
              <a:buNone/>
            </a:pPr>
            <a:r>
              <a:rPr lang="en-US" sz="1600" b="1" dirty="0">
                <a:solidFill>
                  <a:schemeClr val="tx1">
                    <a:lumMod val="90000"/>
                    <a:lumOff val="10000"/>
                  </a:schemeClr>
                </a:solidFill>
              </a:rPr>
              <a:t>Zone 1</a:t>
            </a:r>
            <a:r>
              <a:rPr lang="en-US" sz="1600" dirty="0">
                <a:solidFill>
                  <a:schemeClr val="tx1">
                    <a:lumMod val="90000"/>
                    <a:lumOff val="10000"/>
                  </a:schemeClr>
                </a:solidFill>
              </a:rPr>
              <a:t> —blood flow is lowest. Alveolar pressure &gt; arterial pressure &gt; venous pressure. </a:t>
            </a:r>
          </a:p>
          <a:p>
            <a:pPr marL="444500" indent="-342900" algn="just">
              <a:buNone/>
            </a:pPr>
            <a:r>
              <a:rPr lang="en-US" sz="1600" dirty="0">
                <a:solidFill>
                  <a:schemeClr val="tx1">
                    <a:lumMod val="90000"/>
                    <a:lumOff val="10000"/>
                  </a:schemeClr>
                </a:solidFill>
              </a:rPr>
              <a:t>The high alveolar pressure may compress the capillaries and reduce blood flow in zone 1. This situation can occur if arterial blood pressure is decreased as a result of hemorrhage or if alveolar pressure is increased because of positive pressure ventilation. </a:t>
            </a:r>
          </a:p>
          <a:p>
            <a:pPr marL="444500" indent="-342900" algn="just">
              <a:buNone/>
            </a:pPr>
            <a:r>
              <a:rPr lang="en-US" sz="1600" dirty="0">
                <a:solidFill>
                  <a:schemeClr val="tx1">
                    <a:lumMod val="90000"/>
                    <a:lumOff val="10000"/>
                  </a:schemeClr>
                </a:solidFill>
              </a:rPr>
              <a:t>2. </a:t>
            </a:r>
            <a:r>
              <a:rPr lang="en-US" sz="1600" b="1" dirty="0">
                <a:solidFill>
                  <a:schemeClr val="tx1">
                    <a:lumMod val="90000"/>
                    <a:lumOff val="10000"/>
                  </a:schemeClr>
                </a:solidFill>
              </a:rPr>
              <a:t>Zone 2</a:t>
            </a:r>
            <a:r>
              <a:rPr lang="en-US" sz="1600" dirty="0">
                <a:solidFill>
                  <a:schemeClr val="tx1">
                    <a:lumMod val="90000"/>
                    <a:lumOff val="10000"/>
                  </a:schemeClr>
                </a:solidFill>
              </a:rPr>
              <a:t> —blood flow is medium. Arterial pressure &gt; alveolar pressure &gt; venous pressure. Moving down the lung, arterial pressure progressively increases because of gravitational effects on arterial pressure. Arterial pressure is greater than alveolar pressure in zone 2, and blood flow is driven by the difference between arterial pressure and alveolar pressure.</a:t>
            </a:r>
          </a:p>
          <a:p>
            <a:pPr marL="444500" indent="-342900" algn="just">
              <a:buNone/>
            </a:pPr>
            <a:r>
              <a:rPr lang="en-US" sz="1600" dirty="0">
                <a:solidFill>
                  <a:schemeClr val="tx1">
                    <a:lumMod val="90000"/>
                    <a:lumOff val="10000"/>
                  </a:schemeClr>
                </a:solidFill>
              </a:rPr>
              <a:t> </a:t>
            </a:r>
            <a:r>
              <a:rPr lang="en-US" sz="1600" b="1" dirty="0">
                <a:solidFill>
                  <a:schemeClr val="tx1">
                    <a:lumMod val="90000"/>
                    <a:lumOff val="10000"/>
                  </a:schemeClr>
                </a:solidFill>
              </a:rPr>
              <a:t>3. Zone 3 </a:t>
            </a:r>
            <a:r>
              <a:rPr lang="en-US" sz="1600" dirty="0">
                <a:solidFill>
                  <a:schemeClr val="tx1">
                    <a:lumMod val="90000"/>
                    <a:lumOff val="10000"/>
                  </a:schemeClr>
                </a:solidFill>
              </a:rPr>
              <a:t>—blood flow is highest. Arterial pressure &gt; venous pressure &gt; alveolar pressure. Moving down toward the base of the lung, arterial pressure is highest because of gravitational effects, and venous pressure finally increases to the point where it exceeds alveolar pressure. In zone 3, blood flow is driven by the difference between arterial and venous pressures, as in most vascular beds.</a:t>
            </a:r>
            <a:endParaRPr lang="en-US" sz="1600" dirty="0">
              <a:solidFill>
                <a:schemeClr val="tx1">
                  <a:lumMod val="90000"/>
                  <a:lumOff val="10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4</a:t>
            </a:fld>
            <a:endParaRPr lang="en"/>
          </a:p>
        </p:txBody>
      </p:sp>
    </p:spTree>
    <p:extLst>
      <p:ext uri="{BB962C8B-B14F-4D97-AF65-F5344CB8AC3E}">
        <p14:creationId xmlns:p14="http://schemas.microsoft.com/office/powerpoint/2010/main" val="2341480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101600" indent="0" algn="just">
              <a:buNone/>
            </a:pPr>
            <a:endParaRPr lang="en-US" sz="1600" dirty="0">
              <a:solidFill>
                <a:schemeClr val="tx1">
                  <a:lumMod val="90000"/>
                  <a:lumOff val="10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5</a:t>
            </a:fld>
            <a:endParaRPr lang="en"/>
          </a:p>
        </p:txBody>
      </p:sp>
      <p:pic>
        <p:nvPicPr>
          <p:cNvPr id="1026" name="Picture 2"/>
          <p:cNvPicPr>
            <a:picLocks noChangeAspect="1" noChangeArrowheads="1"/>
          </p:cNvPicPr>
          <p:nvPr/>
        </p:nvPicPr>
        <p:blipFill>
          <a:blip r:embed="rId2">
            <a:lum bright="-10000" contrast="20000"/>
          </a:blip>
          <a:srcRect/>
          <a:stretch>
            <a:fillRect/>
          </a:stretch>
        </p:blipFill>
        <p:spPr bwMode="auto">
          <a:xfrm>
            <a:off x="1115616" y="0"/>
            <a:ext cx="6696744" cy="4924425"/>
          </a:xfrm>
          <a:prstGeom prst="rect">
            <a:avLst/>
          </a:prstGeom>
          <a:noFill/>
          <a:ln w="9525">
            <a:noFill/>
            <a:miter lim="800000"/>
            <a:headEnd/>
            <a:tailEnd/>
          </a:ln>
        </p:spPr>
      </p:pic>
      <p:sp>
        <p:nvSpPr>
          <p:cNvPr id="6" name="TextBox 5"/>
          <p:cNvSpPr txBox="1"/>
          <p:nvPr/>
        </p:nvSpPr>
        <p:spPr>
          <a:xfrm>
            <a:off x="1979712" y="3651870"/>
            <a:ext cx="504056" cy="307777"/>
          </a:xfrm>
          <a:prstGeom prst="rect">
            <a:avLst/>
          </a:prstGeom>
          <a:solidFill>
            <a:schemeClr val="bg1">
              <a:lumMod val="95000"/>
            </a:schemeClr>
          </a:solidFill>
        </p:spPr>
        <p:txBody>
          <a:bodyPr wrap="square" rtlCol="0">
            <a:spAutoFit/>
          </a:bodyPr>
          <a:lstStyle/>
          <a:p>
            <a:endParaRPr lang="en-US" dirty="0"/>
          </a:p>
        </p:txBody>
      </p:sp>
    </p:spTree>
    <p:extLst>
      <p:ext uri="{BB962C8B-B14F-4D97-AF65-F5344CB8AC3E}">
        <p14:creationId xmlns:p14="http://schemas.microsoft.com/office/powerpoint/2010/main" val="2341480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195486"/>
            <a:ext cx="8640960" cy="3155100"/>
          </a:xfrm>
        </p:spPr>
        <p:txBody>
          <a:bodyPr/>
          <a:lstStyle/>
          <a:p>
            <a:pPr marL="180340" indent="-180340" algn="justLow">
              <a:buNone/>
            </a:pPr>
            <a:r>
              <a:rPr lang="en-US" sz="1800" b="1" i="1" dirty="0">
                <a:solidFill>
                  <a:schemeClr val="tx1">
                    <a:lumMod val="75000"/>
                    <a:lumOff val="25000"/>
                  </a:schemeClr>
                </a:solidFill>
                <a:latin typeface="Times New Roman"/>
                <a:ea typeface="Times New Roman"/>
              </a:rPr>
              <a:t>N.B.:</a:t>
            </a:r>
            <a:r>
              <a:rPr lang="en-US" sz="1800" i="1" dirty="0">
                <a:solidFill>
                  <a:schemeClr val="tx1">
                    <a:lumMod val="75000"/>
                    <a:lumOff val="25000"/>
                  </a:schemeClr>
                </a:solidFill>
                <a:latin typeface="Times New Roman"/>
                <a:ea typeface="Times New Roman"/>
              </a:rPr>
              <a:t> in lung apex the ventilation &amp; perfusion decreases but the decrease in </a:t>
            </a:r>
            <a:r>
              <a:rPr lang="en-US" sz="1800" b="1" i="1" dirty="0">
                <a:solidFill>
                  <a:schemeClr val="tx1">
                    <a:lumMod val="75000"/>
                    <a:lumOff val="25000"/>
                  </a:schemeClr>
                </a:solidFill>
                <a:latin typeface="Times New Roman"/>
                <a:ea typeface="Times New Roman"/>
              </a:rPr>
              <a:t>perfusion</a:t>
            </a:r>
            <a:r>
              <a:rPr lang="en-US" sz="1800" i="1" dirty="0">
                <a:solidFill>
                  <a:schemeClr val="tx1">
                    <a:lumMod val="75000"/>
                    <a:lumOff val="25000"/>
                  </a:schemeClr>
                </a:solidFill>
                <a:latin typeface="Times New Roman"/>
                <a:ea typeface="Times New Roman"/>
              </a:rPr>
              <a:t> is </a:t>
            </a:r>
            <a:r>
              <a:rPr lang="en-US" sz="1800" b="1" i="1" dirty="0">
                <a:solidFill>
                  <a:schemeClr val="tx1">
                    <a:lumMod val="75000"/>
                    <a:lumOff val="25000"/>
                  </a:schemeClr>
                </a:solidFill>
                <a:latin typeface="Times New Roman"/>
                <a:ea typeface="Times New Roman"/>
              </a:rPr>
              <a:t>more</a:t>
            </a:r>
            <a:r>
              <a:rPr lang="en-US" sz="1800" i="1" dirty="0">
                <a:solidFill>
                  <a:schemeClr val="tx1">
                    <a:lumMod val="75000"/>
                    <a:lumOff val="25000"/>
                  </a:schemeClr>
                </a:solidFill>
                <a:latin typeface="Times New Roman"/>
                <a:ea typeface="Times New Roman"/>
              </a:rPr>
              <a:t>, So, ventilation/perfusion ratio is more than normal but at base this ratio is less than normal .</a:t>
            </a:r>
            <a:r>
              <a:rPr lang="en-US" sz="1400" dirty="0">
                <a:solidFill>
                  <a:schemeClr val="tx1">
                    <a:lumMod val="75000"/>
                    <a:lumOff val="25000"/>
                  </a:schemeClr>
                </a:solidFill>
                <a:latin typeface="Times New Roman"/>
                <a:ea typeface="Times New Roman"/>
              </a:rPr>
              <a:t> </a:t>
            </a:r>
          </a:p>
          <a:p>
            <a:pPr algn="r">
              <a:buNone/>
            </a:pPr>
            <a:r>
              <a:rPr lang="en-US" sz="1400" dirty="0">
                <a:solidFill>
                  <a:schemeClr val="tx1">
                    <a:lumMod val="75000"/>
                    <a:lumOff val="25000"/>
                  </a:schemeClr>
                </a:solidFill>
                <a:latin typeface="Times New Roman"/>
                <a:ea typeface="Times New Roman"/>
              </a:rPr>
              <a:t> </a:t>
            </a:r>
          </a:p>
          <a:p>
            <a:pPr marL="101600" indent="0">
              <a:buNone/>
            </a:pPr>
            <a:r>
              <a:rPr lang="en-US" sz="1600" dirty="0">
                <a:solidFill>
                  <a:schemeClr val="tx1">
                    <a:lumMod val="75000"/>
                    <a:lumOff val="25000"/>
                  </a:schemeClr>
                </a:solidFill>
                <a:latin typeface="Times New Roman"/>
                <a:ea typeface="Times New Roman"/>
              </a:rPr>
              <a:t>-</a:t>
            </a:r>
            <a:r>
              <a:rPr lang="en-US" sz="1600" b="1" dirty="0">
                <a:solidFill>
                  <a:schemeClr val="tx1">
                    <a:lumMod val="75000"/>
                    <a:lumOff val="25000"/>
                  </a:schemeClr>
                </a:solidFill>
                <a:latin typeface="Times New Roman"/>
                <a:ea typeface="Times New Roman"/>
              </a:rPr>
              <a:t>In respiratory physiology</a:t>
            </a:r>
            <a:r>
              <a:rPr lang="en-US" sz="1600" dirty="0">
                <a:solidFill>
                  <a:schemeClr val="tx1">
                    <a:lumMod val="75000"/>
                    <a:lumOff val="25000"/>
                  </a:schemeClr>
                </a:solidFill>
                <a:latin typeface="Times New Roman"/>
                <a:ea typeface="Times New Roman"/>
              </a:rPr>
              <a:t>, the ventilation/perfusion ratio (V/Q ratio) is a ratio used to assess the efficiency and adequacy of the matching of two variables</a:t>
            </a:r>
            <a:r>
              <a:rPr lang="ar-SA" sz="1600" dirty="0">
                <a:solidFill>
                  <a:schemeClr val="tx1">
                    <a:lumMod val="75000"/>
                    <a:lumOff val="25000"/>
                  </a:schemeClr>
                </a:solidFill>
                <a:latin typeface="Times New Roman"/>
                <a:ea typeface="Times New Roman"/>
              </a:rPr>
              <a:t>: </a:t>
            </a:r>
            <a:endParaRPr lang="en-US" sz="1400" dirty="0">
              <a:solidFill>
                <a:schemeClr val="tx1">
                  <a:lumMod val="75000"/>
                  <a:lumOff val="25000"/>
                </a:schemeClr>
              </a:solidFill>
              <a:latin typeface="Times New Roman"/>
              <a:ea typeface="Times New Roman"/>
            </a:endParaRPr>
          </a:p>
          <a:p>
            <a:pPr marL="101600" indent="0">
              <a:buNone/>
            </a:pPr>
            <a:r>
              <a:rPr lang="en-US" sz="1600" b="1" dirty="0">
                <a:solidFill>
                  <a:schemeClr val="tx1">
                    <a:lumMod val="75000"/>
                    <a:lumOff val="25000"/>
                  </a:schemeClr>
                </a:solidFill>
                <a:latin typeface="Times New Roman"/>
                <a:ea typeface="Times New Roman"/>
              </a:rPr>
              <a:t>                              V̇ – ventilation</a:t>
            </a:r>
            <a:r>
              <a:rPr lang="en-US" sz="1600" dirty="0">
                <a:solidFill>
                  <a:schemeClr val="tx1">
                    <a:lumMod val="75000"/>
                    <a:lumOff val="25000"/>
                  </a:schemeClr>
                </a:solidFill>
                <a:latin typeface="Times New Roman"/>
                <a:ea typeface="Times New Roman"/>
              </a:rPr>
              <a:t> – the air that reaches the alveoli</a:t>
            </a:r>
            <a:endParaRPr lang="en-US" sz="1400" dirty="0">
              <a:solidFill>
                <a:schemeClr val="tx1">
                  <a:lumMod val="75000"/>
                  <a:lumOff val="25000"/>
                </a:schemeClr>
              </a:solidFill>
              <a:latin typeface="Times New Roman"/>
              <a:ea typeface="Times New Roman"/>
            </a:endParaRPr>
          </a:p>
          <a:p>
            <a:pPr marL="101600" indent="0">
              <a:buNone/>
            </a:pPr>
            <a:r>
              <a:rPr lang="en-US" sz="1600" b="1" dirty="0">
                <a:solidFill>
                  <a:schemeClr val="tx1">
                    <a:lumMod val="75000"/>
                    <a:lumOff val="25000"/>
                  </a:schemeClr>
                </a:solidFill>
                <a:latin typeface="Times New Roman"/>
                <a:ea typeface="Times New Roman"/>
              </a:rPr>
              <a:t>                              Q̇– perfusion</a:t>
            </a:r>
            <a:r>
              <a:rPr lang="en-US" sz="1600" dirty="0">
                <a:solidFill>
                  <a:schemeClr val="tx1">
                    <a:lumMod val="75000"/>
                    <a:lumOff val="25000"/>
                  </a:schemeClr>
                </a:solidFill>
                <a:latin typeface="Times New Roman"/>
                <a:ea typeface="Times New Roman"/>
              </a:rPr>
              <a:t> – the blood that reaches the alveoli via the capillaries</a:t>
            </a:r>
            <a:endParaRPr lang="en-US" sz="1400" dirty="0">
              <a:solidFill>
                <a:schemeClr val="tx1">
                  <a:lumMod val="75000"/>
                  <a:lumOff val="25000"/>
                </a:schemeClr>
              </a:solidFill>
              <a:latin typeface="Times New Roman"/>
              <a:ea typeface="Times New Roman"/>
            </a:endParaRPr>
          </a:p>
          <a:p>
            <a:pPr marL="101600" indent="0">
              <a:buNone/>
            </a:pPr>
            <a:r>
              <a:rPr lang="en-US" sz="1600" dirty="0">
                <a:solidFill>
                  <a:schemeClr val="tx1">
                    <a:lumMod val="75000"/>
                    <a:lumOff val="25000"/>
                  </a:schemeClr>
                </a:solidFill>
                <a:latin typeface="Times New Roman"/>
                <a:ea typeface="Times New Roman"/>
              </a:rPr>
              <a:t>The </a:t>
            </a:r>
            <a:r>
              <a:rPr lang="en-US" sz="1600" b="1" dirty="0">
                <a:solidFill>
                  <a:schemeClr val="tx1">
                    <a:lumMod val="75000"/>
                    <a:lumOff val="25000"/>
                  </a:schemeClr>
                </a:solidFill>
                <a:latin typeface="Times New Roman"/>
                <a:ea typeface="Times New Roman"/>
              </a:rPr>
              <a:t>V/Q ratio </a:t>
            </a:r>
            <a:r>
              <a:rPr lang="en-US" sz="1600" dirty="0">
                <a:solidFill>
                  <a:schemeClr val="tx1">
                    <a:lumMod val="75000"/>
                    <a:lumOff val="25000"/>
                  </a:schemeClr>
                </a:solidFill>
                <a:latin typeface="Times New Roman"/>
                <a:ea typeface="Times New Roman"/>
              </a:rPr>
              <a:t>can therefore be defined as the ratio of the amount of air reaching the alveoli per minute to the amount of blood reaching the alveoli / minute—a ratio of volumetric flow rates. These two variables, V &amp; Q, constitute the main determinants of the blood oxygen (O2) and carbon dioxide (CO2) concentration</a:t>
            </a:r>
            <a:r>
              <a:rPr lang="ar-SA" sz="1600" dirty="0">
                <a:solidFill>
                  <a:schemeClr val="tx1">
                    <a:lumMod val="75000"/>
                    <a:lumOff val="25000"/>
                  </a:schemeClr>
                </a:solidFill>
                <a:latin typeface="Times New Roman"/>
                <a:ea typeface="Times New Roman"/>
              </a:rPr>
              <a:t>.</a:t>
            </a:r>
            <a:endParaRPr lang="en-US" sz="1400" dirty="0">
              <a:solidFill>
                <a:schemeClr val="tx1">
                  <a:lumMod val="75000"/>
                  <a:lumOff val="25000"/>
                </a:schemeClr>
              </a:solidFill>
              <a:latin typeface="Times New Roman"/>
              <a:ea typeface="Times New Roman"/>
            </a:endParaRPr>
          </a:p>
          <a:p>
            <a:pPr marL="101600" indent="0">
              <a:buNone/>
            </a:pPr>
            <a:r>
              <a:rPr lang="en-US" sz="1600" dirty="0">
                <a:solidFill>
                  <a:schemeClr val="tx1">
                    <a:lumMod val="75000"/>
                    <a:lumOff val="25000"/>
                  </a:schemeClr>
                </a:solidFill>
                <a:latin typeface="Times New Roman"/>
                <a:ea typeface="Times New Roman"/>
              </a:rPr>
              <a:t>The V/Q ratio can be measured with a </a:t>
            </a:r>
            <a:r>
              <a:rPr lang="en-US" sz="1600" b="1" dirty="0">
                <a:solidFill>
                  <a:schemeClr val="tx1">
                    <a:lumMod val="75000"/>
                    <a:lumOff val="25000"/>
                  </a:schemeClr>
                </a:solidFill>
                <a:latin typeface="Times New Roman"/>
                <a:ea typeface="Times New Roman"/>
              </a:rPr>
              <a:t>ventilation/perfusion scan</a:t>
            </a:r>
            <a:r>
              <a:rPr lang="ar-SA" sz="1600" dirty="0">
                <a:solidFill>
                  <a:schemeClr val="tx1">
                    <a:lumMod val="75000"/>
                    <a:lumOff val="25000"/>
                  </a:schemeClr>
                </a:solidFill>
                <a:latin typeface="Times New Roman"/>
                <a:ea typeface="Times New Roman"/>
              </a:rPr>
              <a:t>.</a:t>
            </a:r>
            <a:endParaRPr lang="en-US" sz="1400" dirty="0">
              <a:solidFill>
                <a:schemeClr val="tx1">
                  <a:lumMod val="75000"/>
                  <a:lumOff val="25000"/>
                </a:schemeClr>
              </a:solidFill>
              <a:latin typeface="Times New Roman"/>
              <a:ea typeface="Times New Roman"/>
            </a:endParaRPr>
          </a:p>
          <a:p>
            <a:pPr>
              <a:buNone/>
            </a:pPr>
            <a:r>
              <a:rPr lang="en-US" sz="1600" dirty="0">
                <a:solidFill>
                  <a:schemeClr val="tx1">
                    <a:lumMod val="75000"/>
                    <a:lumOff val="25000"/>
                  </a:schemeClr>
                </a:solidFill>
                <a:latin typeface="Times New Roman"/>
                <a:ea typeface="Times New Roman"/>
              </a:rPr>
              <a:t>     A V/Q mismatch can cause a type 1 respiratory failure</a:t>
            </a:r>
            <a:r>
              <a:rPr lang="ar-SA" sz="1600" dirty="0">
                <a:solidFill>
                  <a:schemeClr val="tx1">
                    <a:lumMod val="75000"/>
                    <a:lumOff val="25000"/>
                  </a:schemeClr>
                </a:solidFill>
                <a:latin typeface="Times New Roman"/>
                <a:ea typeface="Times New Roman"/>
              </a:rPr>
              <a:t>.</a:t>
            </a:r>
            <a:endParaRPr lang="en-US" sz="14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tx1">
                    <a:lumMod val="75000"/>
                    <a:lumOff val="25000"/>
                  </a:schemeClr>
                </a:solidFill>
              </a:rPr>
              <a:pPr marL="0" lvl="0" indent="0" algn="r" rtl="0">
                <a:spcBef>
                  <a:spcPts val="0"/>
                </a:spcBef>
                <a:spcAft>
                  <a:spcPts val="0"/>
                </a:spcAft>
                <a:buNone/>
              </a:pPr>
              <a:t>6</a:t>
            </a:fld>
            <a:endParaRPr lang="en">
              <a:solidFill>
                <a:schemeClr val="tx1">
                  <a:lumMod val="75000"/>
                  <a:lumOff val="25000"/>
                </a:schemeClr>
              </a:solidFill>
            </a:endParaRPr>
          </a:p>
        </p:txBody>
      </p:sp>
    </p:spTree>
    <p:extLst>
      <p:ext uri="{BB962C8B-B14F-4D97-AF65-F5344CB8AC3E}">
        <p14:creationId xmlns:p14="http://schemas.microsoft.com/office/powerpoint/2010/main" val="2722250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1520" y="267494"/>
            <a:ext cx="8712968" cy="3155100"/>
          </a:xfrm>
        </p:spPr>
        <p:txBody>
          <a:bodyPr/>
          <a:lstStyle/>
          <a:p>
            <a:pPr marL="101600" indent="0" algn="just">
              <a:buNone/>
            </a:pPr>
            <a:r>
              <a:rPr lang="en-US" sz="1800" dirty="0">
                <a:solidFill>
                  <a:schemeClr val="tx1">
                    <a:lumMod val="75000"/>
                    <a:lumOff val="25000"/>
                  </a:schemeClr>
                </a:solidFill>
                <a:latin typeface="Times New Roman"/>
                <a:ea typeface="Times New Roman"/>
              </a:rPr>
              <a:t>The actual values in the lung vary depending on the position within the lung. If taken as a whole, the typical value is approximately </a:t>
            </a:r>
            <a:r>
              <a:rPr lang="en-US" sz="1800" b="1" dirty="0">
                <a:solidFill>
                  <a:schemeClr val="tx1">
                    <a:lumMod val="75000"/>
                    <a:lumOff val="25000"/>
                  </a:schemeClr>
                </a:solidFill>
                <a:latin typeface="Times New Roman"/>
                <a:ea typeface="Times New Roman"/>
              </a:rPr>
              <a:t>0.8</a:t>
            </a:r>
            <a:r>
              <a:rPr lang="en-US" sz="1800" dirty="0">
                <a:solidFill>
                  <a:schemeClr val="tx1">
                    <a:lumMod val="75000"/>
                    <a:lumOff val="25000"/>
                  </a:schemeClr>
                </a:solidFill>
                <a:latin typeface="Times New Roman"/>
                <a:ea typeface="Times New Roman"/>
              </a:rPr>
              <a:t>.</a:t>
            </a:r>
            <a:endParaRPr lang="en-US" sz="1600" dirty="0">
              <a:solidFill>
                <a:schemeClr val="tx1">
                  <a:lumMod val="75000"/>
                  <a:lumOff val="25000"/>
                </a:schemeClr>
              </a:solidFill>
              <a:latin typeface="Times New Roman"/>
              <a:ea typeface="Times New Roman"/>
            </a:endParaRPr>
          </a:p>
          <a:p>
            <a:pPr marL="101600" indent="0" algn="just">
              <a:buNone/>
            </a:pPr>
            <a:r>
              <a:rPr lang="en-US" sz="1800" dirty="0">
                <a:solidFill>
                  <a:schemeClr val="tx1">
                    <a:lumMod val="75000"/>
                    <a:lumOff val="25000"/>
                  </a:schemeClr>
                </a:solidFill>
                <a:latin typeface="Times New Roman"/>
                <a:ea typeface="Times New Roman"/>
              </a:rPr>
              <a:t>Because the </a:t>
            </a:r>
            <a:r>
              <a:rPr lang="en-US" sz="1800" b="1" dirty="0">
                <a:solidFill>
                  <a:schemeClr val="tx1">
                    <a:lumMod val="75000"/>
                    <a:lumOff val="25000"/>
                  </a:schemeClr>
                </a:solidFill>
                <a:latin typeface="Times New Roman"/>
                <a:ea typeface="Times New Roman"/>
              </a:rPr>
              <a:t>lung</a:t>
            </a:r>
            <a:r>
              <a:rPr lang="en-US" sz="1800" dirty="0">
                <a:solidFill>
                  <a:schemeClr val="tx1">
                    <a:lumMod val="75000"/>
                    <a:lumOff val="25000"/>
                  </a:schemeClr>
                </a:solidFill>
                <a:latin typeface="Times New Roman"/>
                <a:ea typeface="Times New Roman"/>
              </a:rPr>
              <a:t> is centered </a:t>
            </a:r>
            <a:r>
              <a:rPr lang="en-US" sz="1800" b="1" dirty="0">
                <a:solidFill>
                  <a:schemeClr val="tx1">
                    <a:lumMod val="75000"/>
                    <a:lumOff val="25000"/>
                  </a:schemeClr>
                </a:solidFill>
                <a:latin typeface="Times New Roman"/>
                <a:ea typeface="Times New Roman"/>
              </a:rPr>
              <a:t>vertically</a:t>
            </a:r>
            <a:r>
              <a:rPr lang="en-US" sz="1800" dirty="0">
                <a:solidFill>
                  <a:schemeClr val="tx1">
                    <a:lumMod val="75000"/>
                    <a:lumOff val="25000"/>
                  </a:schemeClr>
                </a:solidFill>
                <a:latin typeface="Times New Roman"/>
                <a:ea typeface="Times New Roman"/>
              </a:rPr>
              <a:t> around the </a:t>
            </a:r>
            <a:r>
              <a:rPr lang="en-US" sz="1800" b="1" dirty="0">
                <a:solidFill>
                  <a:schemeClr val="tx1">
                    <a:lumMod val="75000"/>
                    <a:lumOff val="25000"/>
                  </a:schemeClr>
                </a:solidFill>
                <a:latin typeface="Times New Roman"/>
                <a:ea typeface="Times New Roman"/>
              </a:rPr>
              <a:t>heart</a:t>
            </a:r>
            <a:r>
              <a:rPr lang="en-US" sz="1800" dirty="0">
                <a:solidFill>
                  <a:schemeClr val="tx1">
                    <a:lumMod val="75000"/>
                    <a:lumOff val="25000"/>
                  </a:schemeClr>
                </a:solidFill>
                <a:latin typeface="Times New Roman"/>
                <a:ea typeface="Times New Roman"/>
              </a:rPr>
              <a:t>, part of the lung is </a:t>
            </a:r>
            <a:r>
              <a:rPr lang="en-US" sz="1800" b="1" dirty="0">
                <a:solidFill>
                  <a:schemeClr val="tx1">
                    <a:lumMod val="75000"/>
                    <a:lumOff val="25000"/>
                  </a:schemeClr>
                </a:solidFill>
                <a:latin typeface="Times New Roman"/>
                <a:ea typeface="Times New Roman"/>
              </a:rPr>
              <a:t>superior</a:t>
            </a:r>
            <a:r>
              <a:rPr lang="en-US" sz="1800" dirty="0">
                <a:solidFill>
                  <a:schemeClr val="tx1">
                    <a:lumMod val="75000"/>
                    <a:lumOff val="25000"/>
                  </a:schemeClr>
                </a:solidFill>
                <a:latin typeface="Times New Roman"/>
                <a:ea typeface="Times New Roman"/>
              </a:rPr>
              <a:t> to the heart, and part is </a:t>
            </a:r>
            <a:r>
              <a:rPr lang="en-US" sz="1800" b="1" dirty="0">
                <a:solidFill>
                  <a:schemeClr val="tx1">
                    <a:lumMod val="75000"/>
                    <a:lumOff val="25000"/>
                  </a:schemeClr>
                </a:solidFill>
                <a:latin typeface="Times New Roman"/>
                <a:ea typeface="Times New Roman"/>
              </a:rPr>
              <a:t>inferior</a:t>
            </a:r>
            <a:r>
              <a:rPr lang="en-US" sz="1800" dirty="0">
                <a:solidFill>
                  <a:schemeClr val="tx1">
                    <a:lumMod val="75000"/>
                    <a:lumOff val="25000"/>
                  </a:schemeClr>
                </a:solidFill>
                <a:latin typeface="Times New Roman"/>
                <a:ea typeface="Times New Roman"/>
              </a:rPr>
              <a:t>. This has a major impact on the V/Q ratio:</a:t>
            </a:r>
            <a:endParaRPr lang="en-US" sz="1600" dirty="0">
              <a:solidFill>
                <a:schemeClr val="tx1">
                  <a:lumMod val="75000"/>
                  <a:lumOff val="25000"/>
                </a:schemeClr>
              </a:solidFill>
              <a:latin typeface="Times New Roman"/>
              <a:ea typeface="Times New Roman"/>
            </a:endParaRPr>
          </a:p>
          <a:p>
            <a:pPr marL="101600" indent="0" algn="just">
              <a:buNone/>
            </a:pPr>
            <a:r>
              <a:rPr lang="en-US" sz="1800" dirty="0">
                <a:solidFill>
                  <a:schemeClr val="tx1">
                    <a:lumMod val="75000"/>
                    <a:lumOff val="25000"/>
                  </a:schemeClr>
                </a:solidFill>
                <a:latin typeface="Times New Roman"/>
                <a:ea typeface="Times New Roman"/>
              </a:rPr>
              <a:t>                          Apex of lung – </a:t>
            </a:r>
            <a:r>
              <a:rPr lang="en-US" sz="1800" b="1" dirty="0">
                <a:solidFill>
                  <a:schemeClr val="tx1">
                    <a:lumMod val="75000"/>
                    <a:lumOff val="25000"/>
                  </a:schemeClr>
                </a:solidFill>
                <a:latin typeface="Times New Roman"/>
                <a:ea typeface="Times New Roman"/>
              </a:rPr>
              <a:t>higher</a:t>
            </a:r>
            <a:r>
              <a:rPr lang="en-US" sz="1800" dirty="0">
                <a:solidFill>
                  <a:schemeClr val="tx1">
                    <a:lumMod val="75000"/>
                    <a:lumOff val="25000"/>
                  </a:schemeClr>
                </a:solidFill>
                <a:latin typeface="Times New Roman"/>
                <a:ea typeface="Times New Roman"/>
              </a:rPr>
              <a:t>     ,       Base of lung – </a:t>
            </a:r>
            <a:r>
              <a:rPr lang="en-US" sz="1800" b="1" dirty="0">
                <a:solidFill>
                  <a:schemeClr val="tx1">
                    <a:lumMod val="75000"/>
                    <a:lumOff val="25000"/>
                  </a:schemeClr>
                </a:solidFill>
                <a:latin typeface="Times New Roman"/>
                <a:ea typeface="Times New Roman"/>
              </a:rPr>
              <a:t>lower</a:t>
            </a:r>
            <a:r>
              <a:rPr lang="en-US" sz="1800" dirty="0">
                <a:solidFill>
                  <a:schemeClr val="tx1">
                    <a:lumMod val="75000"/>
                    <a:lumOff val="25000"/>
                  </a:schemeClr>
                </a:solidFill>
                <a:latin typeface="Times New Roman"/>
                <a:ea typeface="Times New Roman"/>
              </a:rPr>
              <a:t> </a:t>
            </a:r>
            <a:endParaRPr lang="en-US" sz="1600" dirty="0">
              <a:solidFill>
                <a:schemeClr val="tx1">
                  <a:lumMod val="75000"/>
                  <a:lumOff val="25000"/>
                </a:schemeClr>
              </a:solidFill>
              <a:latin typeface="Times New Roman"/>
              <a:ea typeface="Times New Roman"/>
            </a:endParaRPr>
          </a:p>
          <a:p>
            <a:pPr marL="101600" indent="0" algn="just">
              <a:buNone/>
            </a:pPr>
            <a:r>
              <a:rPr lang="en-US" sz="1800" dirty="0">
                <a:solidFill>
                  <a:schemeClr val="tx1">
                    <a:lumMod val="75000"/>
                    <a:lumOff val="25000"/>
                  </a:schemeClr>
                </a:solidFill>
                <a:latin typeface="Times New Roman"/>
                <a:ea typeface="Times New Roman"/>
              </a:rPr>
              <a:t> In a subject standing in </a:t>
            </a:r>
            <a:r>
              <a:rPr lang="en-US" sz="1800" b="1" dirty="0">
                <a:solidFill>
                  <a:schemeClr val="tx1">
                    <a:lumMod val="75000"/>
                    <a:lumOff val="25000"/>
                  </a:schemeClr>
                </a:solidFill>
                <a:latin typeface="Times New Roman"/>
                <a:ea typeface="Times New Roman"/>
              </a:rPr>
              <a:t>orthostatic</a:t>
            </a:r>
            <a:r>
              <a:rPr lang="en-US" sz="1800" dirty="0">
                <a:solidFill>
                  <a:schemeClr val="tx1">
                    <a:lumMod val="75000"/>
                    <a:lumOff val="25000"/>
                  </a:schemeClr>
                </a:solidFill>
                <a:latin typeface="Times New Roman"/>
                <a:ea typeface="Times New Roman"/>
              </a:rPr>
              <a:t> position (</a:t>
            </a:r>
            <a:r>
              <a:rPr lang="en-US" sz="1800" b="1" dirty="0">
                <a:solidFill>
                  <a:schemeClr val="tx1">
                    <a:lumMod val="75000"/>
                    <a:lumOff val="25000"/>
                  </a:schemeClr>
                </a:solidFill>
                <a:latin typeface="Times New Roman"/>
                <a:ea typeface="Times New Roman"/>
              </a:rPr>
              <a:t>upright</a:t>
            </a:r>
            <a:r>
              <a:rPr lang="en-US" sz="1800" dirty="0">
                <a:solidFill>
                  <a:schemeClr val="tx1">
                    <a:lumMod val="75000"/>
                    <a:lumOff val="25000"/>
                  </a:schemeClr>
                </a:solidFill>
                <a:latin typeface="Times New Roman"/>
                <a:ea typeface="Times New Roman"/>
              </a:rPr>
              <a:t>) the </a:t>
            </a:r>
            <a:r>
              <a:rPr lang="en-US" sz="1800" b="1" dirty="0">
                <a:solidFill>
                  <a:schemeClr val="tx1">
                    <a:lumMod val="75000"/>
                    <a:lumOff val="25000"/>
                  </a:schemeClr>
                </a:solidFill>
                <a:latin typeface="Times New Roman"/>
                <a:ea typeface="Times New Roman"/>
              </a:rPr>
              <a:t>apex</a:t>
            </a:r>
            <a:r>
              <a:rPr lang="en-US" sz="1800" dirty="0">
                <a:solidFill>
                  <a:schemeClr val="tx1">
                    <a:lumMod val="75000"/>
                    <a:lumOff val="25000"/>
                  </a:schemeClr>
                </a:solidFill>
                <a:latin typeface="Times New Roman"/>
                <a:ea typeface="Times New Roman"/>
              </a:rPr>
              <a:t> of the lung shows </a:t>
            </a:r>
            <a:r>
              <a:rPr lang="en-US" sz="1800" b="1" dirty="0">
                <a:solidFill>
                  <a:schemeClr val="tx1">
                    <a:lumMod val="75000"/>
                    <a:lumOff val="25000"/>
                  </a:schemeClr>
                </a:solidFill>
                <a:latin typeface="Times New Roman"/>
                <a:ea typeface="Times New Roman"/>
              </a:rPr>
              <a:t>higher</a:t>
            </a:r>
            <a:r>
              <a:rPr lang="en-US" sz="1800" dirty="0">
                <a:solidFill>
                  <a:schemeClr val="tx1">
                    <a:lumMod val="75000"/>
                    <a:lumOff val="25000"/>
                  </a:schemeClr>
                </a:solidFill>
                <a:latin typeface="Times New Roman"/>
                <a:ea typeface="Times New Roman"/>
              </a:rPr>
              <a:t> V/Q ratio </a:t>
            </a:r>
            <a:r>
              <a:rPr lang="en-US" sz="1800" b="1" dirty="0">
                <a:solidFill>
                  <a:schemeClr val="tx1">
                    <a:lumMod val="75000"/>
                    <a:lumOff val="25000"/>
                  </a:schemeClr>
                </a:solidFill>
                <a:latin typeface="Times New Roman"/>
                <a:ea typeface="Times New Roman"/>
              </a:rPr>
              <a:t>3.6</a:t>
            </a:r>
            <a:r>
              <a:rPr lang="en-US" sz="1800" dirty="0">
                <a:solidFill>
                  <a:schemeClr val="tx1">
                    <a:lumMod val="75000"/>
                    <a:lumOff val="25000"/>
                  </a:schemeClr>
                </a:solidFill>
                <a:latin typeface="Times New Roman"/>
                <a:ea typeface="Times New Roman"/>
              </a:rPr>
              <a:t>, while at the </a:t>
            </a:r>
            <a:r>
              <a:rPr lang="en-US" sz="1800" b="1" dirty="0">
                <a:solidFill>
                  <a:schemeClr val="tx1">
                    <a:lumMod val="75000"/>
                    <a:lumOff val="25000"/>
                  </a:schemeClr>
                </a:solidFill>
                <a:latin typeface="Times New Roman"/>
                <a:ea typeface="Times New Roman"/>
              </a:rPr>
              <a:t>base</a:t>
            </a:r>
            <a:r>
              <a:rPr lang="en-US" sz="1800" dirty="0">
                <a:solidFill>
                  <a:schemeClr val="tx1">
                    <a:lumMod val="75000"/>
                    <a:lumOff val="25000"/>
                  </a:schemeClr>
                </a:solidFill>
                <a:latin typeface="Times New Roman"/>
                <a:ea typeface="Times New Roman"/>
              </a:rPr>
              <a:t> of the lung the ratio is </a:t>
            </a:r>
            <a:r>
              <a:rPr lang="en-US" sz="1800" b="1" dirty="0">
                <a:solidFill>
                  <a:schemeClr val="tx1">
                    <a:lumMod val="75000"/>
                    <a:lumOff val="25000"/>
                  </a:schemeClr>
                </a:solidFill>
                <a:latin typeface="Times New Roman"/>
                <a:ea typeface="Times New Roman"/>
              </a:rPr>
              <a:t>lower</a:t>
            </a:r>
            <a:r>
              <a:rPr lang="en-US" sz="1800" dirty="0">
                <a:solidFill>
                  <a:schemeClr val="tx1">
                    <a:lumMod val="75000"/>
                    <a:lumOff val="25000"/>
                  </a:schemeClr>
                </a:solidFill>
                <a:latin typeface="Times New Roman"/>
                <a:ea typeface="Times New Roman"/>
              </a:rPr>
              <a:t> but nearer to the optimal value for reaching adequate blood oxygen concentrations. While both ventilation and perfusion increase going from the apex to the base, </a:t>
            </a:r>
            <a:r>
              <a:rPr lang="en-US" sz="1800" b="1" dirty="0">
                <a:solidFill>
                  <a:schemeClr val="tx1">
                    <a:lumMod val="75000"/>
                    <a:lumOff val="25000"/>
                  </a:schemeClr>
                </a:solidFill>
                <a:latin typeface="Times New Roman"/>
                <a:ea typeface="Times New Roman"/>
              </a:rPr>
              <a:t>perfusion increases to a greater degree than ventilation</a:t>
            </a:r>
            <a:r>
              <a:rPr lang="en-US" sz="1800" dirty="0">
                <a:solidFill>
                  <a:schemeClr val="tx1">
                    <a:lumMod val="75000"/>
                    <a:lumOff val="25000"/>
                  </a:schemeClr>
                </a:solidFill>
                <a:latin typeface="Times New Roman"/>
                <a:ea typeface="Times New Roman"/>
              </a:rPr>
              <a:t>, lowering the V/Q ratio at the base of the lungs  </a:t>
            </a:r>
            <a:r>
              <a:rPr lang="en-US" sz="1800" b="1" dirty="0">
                <a:solidFill>
                  <a:schemeClr val="tx1">
                    <a:lumMod val="75000"/>
                    <a:lumOff val="25000"/>
                  </a:schemeClr>
                </a:solidFill>
                <a:latin typeface="Times New Roman"/>
                <a:ea typeface="Times New Roman"/>
              </a:rPr>
              <a:t>0.6</a:t>
            </a:r>
            <a:r>
              <a:rPr lang="en-US" sz="1800" dirty="0">
                <a:solidFill>
                  <a:schemeClr val="tx1">
                    <a:lumMod val="75000"/>
                    <a:lumOff val="25000"/>
                  </a:schemeClr>
                </a:solidFill>
                <a:latin typeface="Times New Roman"/>
                <a:ea typeface="Times New Roman"/>
              </a:rPr>
              <a:t>. The principal factor involved in the creation of this V/Q gradient between the apex and the base of the lung is </a:t>
            </a:r>
            <a:r>
              <a:rPr lang="en-US" sz="1800" b="1" dirty="0">
                <a:solidFill>
                  <a:schemeClr val="tx1">
                    <a:lumMod val="75000"/>
                    <a:lumOff val="25000"/>
                  </a:schemeClr>
                </a:solidFill>
                <a:latin typeface="Times New Roman"/>
                <a:ea typeface="Times New Roman"/>
              </a:rPr>
              <a:t>gravity</a:t>
            </a:r>
            <a:r>
              <a:rPr lang="en-US" sz="1800" dirty="0">
                <a:solidFill>
                  <a:schemeClr val="tx1">
                    <a:lumMod val="75000"/>
                    <a:lumOff val="25000"/>
                  </a:schemeClr>
                </a:solidFill>
                <a:latin typeface="Times New Roman"/>
                <a:ea typeface="Times New Roman"/>
              </a:rPr>
              <a:t> (this is why V/Q ratios change in positions other than the orthostatic position.</a:t>
            </a:r>
            <a:endParaRPr lang="en-US" sz="16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7</a:t>
            </a:fld>
            <a:endParaRPr lang="en"/>
          </a:p>
        </p:txBody>
      </p:sp>
    </p:spTree>
    <p:extLst>
      <p:ext uri="{BB962C8B-B14F-4D97-AF65-F5344CB8AC3E}">
        <p14:creationId xmlns:p14="http://schemas.microsoft.com/office/powerpoint/2010/main" val="3901952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195486"/>
            <a:ext cx="8640960" cy="3155100"/>
          </a:xfrm>
        </p:spPr>
        <p:txBody>
          <a:bodyPr/>
          <a:lstStyle/>
          <a:p>
            <a:pPr marL="180340" indent="-180340" algn="justLow"/>
            <a:endParaRPr lang="en-US" sz="1400" dirty="0">
              <a:solidFill>
                <a:schemeClr val="tx1">
                  <a:lumMod val="75000"/>
                  <a:lumOff val="25000"/>
                </a:schemeClr>
              </a:solidFill>
              <a:effectLst/>
              <a:latin typeface="Times New Roman"/>
              <a:ea typeface="Times New Roman"/>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solidFill>
                  <a:schemeClr val="tx1">
                    <a:lumMod val="75000"/>
                    <a:lumOff val="25000"/>
                  </a:schemeClr>
                </a:solidFill>
              </a:rPr>
              <a:pPr marL="0" lvl="0" indent="0" algn="r" rtl="0">
                <a:spcBef>
                  <a:spcPts val="0"/>
                </a:spcBef>
                <a:spcAft>
                  <a:spcPts val="0"/>
                </a:spcAft>
                <a:buNone/>
              </a:pPr>
              <a:t>8</a:t>
            </a:fld>
            <a:endParaRPr lang="en">
              <a:solidFill>
                <a:schemeClr val="tx1">
                  <a:lumMod val="75000"/>
                  <a:lumOff val="25000"/>
                </a:schemeClr>
              </a:solidFill>
            </a:endParaRPr>
          </a:p>
        </p:txBody>
      </p:sp>
      <p:pic>
        <p:nvPicPr>
          <p:cNvPr id="2050" name="Picture 2"/>
          <p:cNvPicPr>
            <a:picLocks noChangeAspect="1" noChangeArrowheads="1"/>
          </p:cNvPicPr>
          <p:nvPr/>
        </p:nvPicPr>
        <p:blipFill>
          <a:blip r:embed="rId2"/>
          <a:srcRect/>
          <a:stretch>
            <a:fillRect/>
          </a:stretch>
        </p:blipFill>
        <p:spPr bwMode="auto">
          <a:xfrm>
            <a:off x="323528" y="191423"/>
            <a:ext cx="8496944" cy="4811398"/>
          </a:xfrm>
          <a:prstGeom prst="rect">
            <a:avLst/>
          </a:prstGeom>
          <a:noFill/>
          <a:ln w="9525">
            <a:noFill/>
            <a:miter lim="800000"/>
            <a:headEnd/>
            <a:tailEnd/>
          </a:ln>
        </p:spPr>
      </p:pic>
      <p:sp>
        <p:nvSpPr>
          <p:cNvPr id="6" name="TextBox 5"/>
          <p:cNvSpPr txBox="1"/>
          <p:nvPr/>
        </p:nvSpPr>
        <p:spPr>
          <a:xfrm>
            <a:off x="1691680" y="4443958"/>
            <a:ext cx="648072" cy="307777"/>
          </a:xfrm>
          <a:prstGeom prst="rect">
            <a:avLst/>
          </a:prstGeom>
          <a:solidFill>
            <a:schemeClr val="bg1"/>
          </a:solidFill>
        </p:spPr>
        <p:txBody>
          <a:bodyPr wrap="square" rtlCol="0">
            <a:spAutoFit/>
          </a:bodyPr>
          <a:lstStyle/>
          <a:p>
            <a:endParaRPr lang="en-US" dirty="0"/>
          </a:p>
        </p:txBody>
      </p:sp>
      <p:sp>
        <p:nvSpPr>
          <p:cNvPr id="7" name="TextBox 6"/>
          <p:cNvSpPr txBox="1"/>
          <p:nvPr/>
        </p:nvSpPr>
        <p:spPr>
          <a:xfrm>
            <a:off x="8316416" y="2139702"/>
            <a:ext cx="432048" cy="400110"/>
          </a:xfrm>
          <a:prstGeom prst="rect">
            <a:avLst/>
          </a:prstGeom>
          <a:noFill/>
        </p:spPr>
        <p:txBody>
          <a:bodyPr wrap="square" rtlCol="0">
            <a:spAutoFit/>
          </a:bodyPr>
          <a:lstStyle/>
          <a:p>
            <a:r>
              <a:rPr lang="en-US" sz="1000" b="1" dirty="0"/>
              <a:t>28 cm</a:t>
            </a:r>
          </a:p>
        </p:txBody>
      </p:sp>
    </p:spTree>
    <p:extLst>
      <p:ext uri="{BB962C8B-B14F-4D97-AF65-F5344CB8AC3E}">
        <p14:creationId xmlns:p14="http://schemas.microsoft.com/office/powerpoint/2010/main" val="2722250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9</a:t>
            </a:fld>
            <a:endParaRPr lang="en"/>
          </a:p>
        </p:txBody>
      </p:sp>
      <p:sp>
        <p:nvSpPr>
          <p:cNvPr id="2" name="Text Placeholder 1"/>
          <p:cNvSpPr>
            <a:spLocks noGrp="1"/>
          </p:cNvSpPr>
          <p:nvPr>
            <p:ph type="body" idx="1"/>
          </p:nvPr>
        </p:nvSpPr>
        <p:spPr/>
        <p:txBody>
          <a:bodyPr/>
          <a:lstStyle/>
          <a:p>
            <a:endParaRPr lang="en-US"/>
          </a:p>
        </p:txBody>
      </p:sp>
      <p:pic>
        <p:nvPicPr>
          <p:cNvPr id="6" name="Picture 5" descr="rsaaeq22"/>
          <p:cNvPicPr/>
          <p:nvPr/>
        </p:nvPicPr>
        <p:blipFill>
          <a:blip r:embed="rId3">
            <a:extLst>
              <a:ext uri="{28A0092B-C50C-407E-A947-70E740481C1C}">
                <a14:useLocalDpi xmlns:a14="http://schemas.microsoft.com/office/drawing/2010/main" val="0"/>
              </a:ext>
            </a:extLst>
          </a:blip>
          <a:srcRect/>
          <a:stretch>
            <a:fillRect/>
          </a:stretch>
        </p:blipFill>
        <p:spPr bwMode="auto">
          <a:xfrm>
            <a:off x="395536" y="555526"/>
            <a:ext cx="8136903" cy="4104455"/>
          </a:xfrm>
          <a:prstGeom prst="rect">
            <a:avLst/>
          </a:prstGeom>
          <a:noFill/>
          <a:ln>
            <a:noFill/>
          </a:ln>
        </p:spPr>
      </p:pic>
      <p:sp>
        <p:nvSpPr>
          <p:cNvPr id="4" name="TextBox 3"/>
          <p:cNvSpPr txBox="1"/>
          <p:nvPr/>
        </p:nvSpPr>
        <p:spPr>
          <a:xfrm>
            <a:off x="971600" y="4731990"/>
            <a:ext cx="6336704" cy="307777"/>
          </a:xfrm>
          <a:prstGeom prst="rect">
            <a:avLst/>
          </a:prstGeom>
          <a:noFill/>
        </p:spPr>
        <p:txBody>
          <a:bodyPr wrap="square" rtlCol="0">
            <a:spAutoFit/>
          </a:bodyPr>
          <a:lstStyle/>
          <a:p>
            <a:pPr algn="ctr"/>
            <a:r>
              <a:rPr lang="en-US" b="1" dirty="0"/>
              <a:t>Effect of gravity on the pulmonary ventilation and perfusion</a:t>
            </a:r>
          </a:p>
        </p:txBody>
      </p:sp>
      <p:sp>
        <p:nvSpPr>
          <p:cNvPr id="7" name="TextBox 6"/>
          <p:cNvSpPr txBox="1"/>
          <p:nvPr/>
        </p:nvSpPr>
        <p:spPr>
          <a:xfrm>
            <a:off x="2339752" y="4371950"/>
            <a:ext cx="2448272" cy="307777"/>
          </a:xfrm>
          <a:prstGeom prst="rect">
            <a:avLst/>
          </a:prstGeom>
          <a:noFill/>
        </p:spPr>
        <p:txBody>
          <a:bodyPr wrap="square" rtlCol="0">
            <a:spAutoFit/>
          </a:bodyPr>
          <a:lstStyle/>
          <a:p>
            <a:r>
              <a:rPr lang="en-US" dirty="0"/>
              <a:t>                28 cm</a:t>
            </a:r>
          </a:p>
        </p:txBody>
      </p:sp>
      <p:cxnSp>
        <p:nvCxnSpPr>
          <p:cNvPr id="9" name="Straight Arrow Connector 8"/>
          <p:cNvCxnSpPr/>
          <p:nvPr/>
        </p:nvCxnSpPr>
        <p:spPr>
          <a:xfrm flipH="1">
            <a:off x="2051720" y="4515966"/>
            <a:ext cx="1008112"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923928" y="4515966"/>
            <a:ext cx="648072"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5965625"/>
      </p:ext>
    </p:extLst>
  </p:cSld>
  <p:clrMapOvr>
    <a:masterClrMapping/>
  </p:clrMapOvr>
</p:sld>
</file>

<file path=ppt/theme/theme1.xml><?xml version="1.0" encoding="utf-8"?>
<a:theme xmlns:a="http://schemas.openxmlformats.org/drawingml/2006/main" name="Aliena template">
  <a:themeElements>
    <a:clrScheme name="Custom 347">
      <a:dk1>
        <a:srgbClr val="050060"/>
      </a:dk1>
      <a:lt1>
        <a:srgbClr val="FFFFFF"/>
      </a:lt1>
      <a:dk2>
        <a:srgbClr val="585963"/>
      </a:dk2>
      <a:lt2>
        <a:srgbClr val="F3F3F3"/>
      </a:lt2>
      <a:accent1>
        <a:srgbClr val="0A2F9E"/>
      </a:accent1>
      <a:accent2>
        <a:srgbClr val="3544FF"/>
      </a:accent2>
      <a:accent3>
        <a:srgbClr val="24D6FF"/>
      </a:accent3>
      <a:accent4>
        <a:srgbClr val="00FFFF"/>
      </a:accent4>
      <a:accent5>
        <a:srgbClr val="A458FF"/>
      </a:accent5>
      <a:accent6>
        <a:srgbClr val="D392FF"/>
      </a:accent6>
      <a:hlink>
        <a:srgbClr val="FFFFFF"/>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مستند" ma:contentTypeID="0x0101007AD75CD05149204EA8D6A289868C053B" ma:contentTypeVersion="10" ma:contentTypeDescription="إنشاء مستند جديد." ma:contentTypeScope="" ma:versionID="ce7521c3792f0a6fdedb2699242eeb1f">
  <xsd:schema xmlns:xsd="http://www.w3.org/2001/XMLSchema" xmlns:xs="http://www.w3.org/2001/XMLSchema" xmlns:p="http://schemas.microsoft.com/office/2006/metadata/properties" xmlns:ns2="cc361b34-c351-46d5-aafa-b4fab23ebf94" xmlns:ns3="9856e37d-40ad-4ecd-8dba-820d65ef22d0" targetNamespace="http://schemas.microsoft.com/office/2006/metadata/properties" ma:root="true" ma:fieldsID="2949777b3ee1c27dd44d0e8aec30de2c" ns2:_="" ns3:_="">
    <xsd:import namespace="cc361b34-c351-46d5-aafa-b4fab23ebf94"/>
    <xsd:import namespace="9856e37d-40ad-4ecd-8dba-820d65ef22d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361b34-c351-46d5-aafa-b4fab23ebf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56e37d-40ad-4ecd-8dba-820d65ef22d0" elementFormDefault="qualified">
    <xsd:import namespace="http://schemas.microsoft.com/office/2006/documentManagement/types"/>
    <xsd:import namespace="http://schemas.microsoft.com/office/infopath/2007/PartnerControls"/>
    <xsd:element name="SharedWithUsers" ma:index="10" nillable="true" ma:displayName="تمت مشاركته مع"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مشتركة مع تفاصيل"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1DDE542-B9BC-4217-83A4-4E474EB534A6}">
  <ds:schemaRefs>
    <ds:schemaRef ds:uri="http://schemas.microsoft.com/sharepoint/v3/contenttype/forms"/>
  </ds:schemaRefs>
</ds:datastoreItem>
</file>

<file path=customXml/itemProps2.xml><?xml version="1.0" encoding="utf-8"?>
<ds:datastoreItem xmlns:ds="http://schemas.openxmlformats.org/officeDocument/2006/customXml" ds:itemID="{F05901FC-12BD-4BA1-BB92-E04589CFE6CA}">
  <ds:schemaRefs>
    <ds:schemaRef ds:uri="http://schemas.microsoft.com/office/2006/metadata/contentType"/>
    <ds:schemaRef ds:uri="http://schemas.microsoft.com/office/2006/metadata/properties/metaAttributes"/>
    <ds:schemaRef ds:uri="http://www.w3.org/2000/xmlns/"/>
    <ds:schemaRef ds:uri="http://www.w3.org/2001/XMLSchema"/>
    <ds:schemaRef ds:uri="cc361b34-c351-46d5-aafa-b4fab23ebf94"/>
    <ds:schemaRef ds:uri="9856e37d-40ad-4ecd-8dba-820d65ef22d0"/>
  </ds:schemaRefs>
</ds:datastoreItem>
</file>

<file path=customXml/itemProps3.xml><?xml version="1.0" encoding="utf-8"?>
<ds:datastoreItem xmlns:ds="http://schemas.openxmlformats.org/officeDocument/2006/customXml" ds:itemID="{EF27AB47-0EDC-46BE-83B5-E9F2EEB7ECD1}">
  <ds:schemaRefs>
    <ds:schemaRef ds:uri="http://schemas.microsoft.com/office/2006/metadata/properties"/>
    <ds:schemaRef ds:uri="http://www.w3.org/2000/xmlns/"/>
  </ds:schemaRefs>
</ds:datastoreItem>
</file>

<file path=docProps/app.xml><?xml version="1.0" encoding="utf-8"?>
<Properties xmlns="http://schemas.openxmlformats.org/officeDocument/2006/extended-properties" xmlns:vt="http://schemas.openxmlformats.org/officeDocument/2006/docPropsVTypes">
  <TotalTime>1313</TotalTime>
  <Words>907</Words>
  <Application>Microsoft Office PowerPoint</Application>
  <PresentationFormat>On-screen Show (16:9)</PresentationFormat>
  <Paragraphs>58</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Aliena template</vt:lpstr>
      <vt:lpstr>7 - Ventilation / perfusion ratio -I  By Prof. Sherif W. Mansour  Physiology dpt., Mutah school of Medicine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The pulmonary circulation  By Prof. Sherif W. Mansour  Physiology dpt., Mutah school of Medicine .</dc:title>
  <dc:creator>Dr Sherif</dc:creator>
  <cp:lastModifiedBy>Sanabil Hassanat</cp:lastModifiedBy>
  <cp:revision>21</cp:revision>
  <dcterms:modified xsi:type="dcterms:W3CDTF">2021-10-20T06:04:59Z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0x0101007AD75CD05149204EA8D6A289868C053B</vt:lpwstr>
  </property>
</Properties>
</file>