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4" r:id="rId2"/>
    <p:sldId id="278" r:id="rId3"/>
    <p:sldId id="266" r:id="rId4"/>
    <p:sldId id="265" r:id="rId5"/>
    <p:sldId id="258" r:id="rId6"/>
    <p:sldId id="282" r:id="rId7"/>
    <p:sldId id="283" r:id="rId8"/>
    <p:sldId id="259" r:id="rId9"/>
    <p:sldId id="260" r:id="rId10"/>
    <p:sldId id="261" r:id="rId11"/>
    <p:sldId id="262" r:id="rId12"/>
    <p:sldId id="279" r:id="rId13"/>
    <p:sldId id="263" r:id="rId14"/>
    <p:sldId id="267" r:id="rId15"/>
    <p:sldId id="268" r:id="rId16"/>
    <p:sldId id="284" r:id="rId17"/>
    <p:sldId id="285" r:id="rId18"/>
    <p:sldId id="271" r:id="rId19"/>
    <p:sldId id="274" r:id="rId20"/>
    <p:sldId id="275" r:id="rId21"/>
    <p:sldId id="277" r:id="rId22"/>
    <p:sldId id="273" r:id="rId23"/>
    <p:sldId id="280" r:id="rId24"/>
    <p:sldId id="281" r:id="rId25"/>
    <p:sldId id="286" r:id="rId26"/>
    <p:sldId id="287" r:id="rId27"/>
    <p:sldId id="288" r:id="rId28"/>
    <p:sldId id="289" r:id="rId29"/>
    <p:sldId id="29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D23"/>
    <a:srgbClr val="1C05C5"/>
    <a:srgbClr val="2FFB25"/>
    <a:srgbClr val="009900"/>
    <a:srgbClr val="FF33CC"/>
    <a:srgbClr val="2EF245"/>
    <a:srgbClr val="FB91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28652EB-2515-4A0B-B7E8-1FCA3D3EBD64}" type="datetimeFigureOut">
              <a:rPr lang="ar-IQ" smtClean="0"/>
              <a:pPr/>
              <a:t>03/03/1443</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2B7430B-BF49-455C-9F7C-38FFEFF2B263}" type="slidenum">
              <a:rPr lang="ar-IQ" smtClean="0"/>
              <a:pPr/>
              <a:t>‹#›</a:t>
            </a:fld>
            <a:endParaRPr lang="ar-IQ"/>
          </a:p>
        </p:txBody>
      </p:sp>
    </p:spTree>
    <p:extLst>
      <p:ext uri="{BB962C8B-B14F-4D97-AF65-F5344CB8AC3E}">
        <p14:creationId xmlns:p14="http://schemas.microsoft.com/office/powerpoint/2010/main" val="22770564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Sunday 10 October 2021</a:t>
            </a:r>
            <a:endParaRPr lang="en-US" dirty="0"/>
          </a:p>
        </p:txBody>
      </p:sp>
      <p:sp>
        <p:nvSpPr>
          <p:cNvPr id="5" name="Footer Placeholder 4"/>
          <p:cNvSpPr>
            <a:spLocks noGrp="1"/>
          </p:cNvSpPr>
          <p:nvPr>
            <p:ph type="ftr" sz="quarter" idx="11"/>
          </p:nvPr>
        </p:nvSpPr>
        <p:spPr/>
        <p:txBody>
          <a:bodyPr/>
          <a:lstStyle/>
          <a:p>
            <a:r>
              <a:rPr lang="en-US" smtClean="0"/>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Sunday 10 October 2021</a:t>
            </a:r>
            <a:endParaRPr lang="en-US" dirty="0"/>
          </a:p>
        </p:txBody>
      </p:sp>
      <p:sp>
        <p:nvSpPr>
          <p:cNvPr id="5" name="Footer Placeholder 4"/>
          <p:cNvSpPr>
            <a:spLocks noGrp="1"/>
          </p:cNvSpPr>
          <p:nvPr>
            <p:ph type="ftr" sz="quarter" idx="11"/>
          </p:nvPr>
        </p:nvSpPr>
        <p:spPr/>
        <p:txBody>
          <a:bodyPr/>
          <a:lstStyle/>
          <a:p>
            <a:r>
              <a:rPr lang="en-US" smtClean="0"/>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Sunday 10 October 2021</a:t>
            </a:r>
            <a:endParaRPr lang="en-US" dirty="0"/>
          </a:p>
        </p:txBody>
      </p:sp>
      <p:sp>
        <p:nvSpPr>
          <p:cNvPr id="5" name="Footer Placeholder 4"/>
          <p:cNvSpPr>
            <a:spLocks noGrp="1"/>
          </p:cNvSpPr>
          <p:nvPr>
            <p:ph type="ftr" sz="quarter" idx="11"/>
          </p:nvPr>
        </p:nvSpPr>
        <p:spPr/>
        <p:txBody>
          <a:bodyPr/>
          <a:lstStyle/>
          <a:p>
            <a:r>
              <a:rPr lang="en-US" smtClean="0"/>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Sunday 10 October 2021</a:t>
            </a:r>
            <a:endParaRPr lang="en-US" dirty="0"/>
          </a:p>
        </p:txBody>
      </p:sp>
      <p:sp>
        <p:nvSpPr>
          <p:cNvPr id="5" name="Footer Placeholder 4"/>
          <p:cNvSpPr>
            <a:spLocks noGrp="1"/>
          </p:cNvSpPr>
          <p:nvPr>
            <p:ph type="ftr" sz="quarter" idx="11"/>
          </p:nvPr>
        </p:nvSpPr>
        <p:spPr/>
        <p:txBody>
          <a:bodyPr/>
          <a:lstStyle/>
          <a:p>
            <a:r>
              <a:rPr lang="en-US" smtClean="0"/>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Sunday 10 October 2021</a:t>
            </a:r>
            <a:endParaRPr lang="en-US" dirty="0"/>
          </a:p>
        </p:txBody>
      </p:sp>
      <p:sp>
        <p:nvSpPr>
          <p:cNvPr id="5" name="Footer Placeholder 4"/>
          <p:cNvSpPr>
            <a:spLocks noGrp="1"/>
          </p:cNvSpPr>
          <p:nvPr>
            <p:ph type="ftr" sz="quarter" idx="11"/>
          </p:nvPr>
        </p:nvSpPr>
        <p:spPr/>
        <p:txBody>
          <a:bodyPr/>
          <a:lstStyle/>
          <a:p>
            <a:r>
              <a:rPr lang="en-US" smtClean="0"/>
              <a:t>Dr. Aiman Qais Afar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Sunday 10 October 2021</a:t>
            </a:r>
            <a:endParaRPr lang="en-US" dirty="0"/>
          </a:p>
        </p:txBody>
      </p:sp>
      <p:sp>
        <p:nvSpPr>
          <p:cNvPr id="6" name="Footer Placeholder 5"/>
          <p:cNvSpPr>
            <a:spLocks noGrp="1"/>
          </p:cNvSpPr>
          <p:nvPr>
            <p:ph type="ftr" sz="quarter" idx="11"/>
          </p:nvPr>
        </p:nvSpPr>
        <p:spPr/>
        <p:txBody>
          <a:bodyPr/>
          <a:lstStyle/>
          <a:p>
            <a:r>
              <a:rPr lang="en-US" smtClean="0"/>
              <a:t>Dr. Aiman Qais Afar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Sunday 10 October 2021</a:t>
            </a:r>
            <a:endParaRPr lang="en-US" dirty="0"/>
          </a:p>
        </p:txBody>
      </p:sp>
      <p:sp>
        <p:nvSpPr>
          <p:cNvPr id="8" name="Footer Placeholder 7"/>
          <p:cNvSpPr>
            <a:spLocks noGrp="1"/>
          </p:cNvSpPr>
          <p:nvPr>
            <p:ph type="ftr" sz="quarter" idx="11"/>
          </p:nvPr>
        </p:nvSpPr>
        <p:spPr/>
        <p:txBody>
          <a:bodyPr/>
          <a:lstStyle/>
          <a:p>
            <a:r>
              <a:rPr lang="en-US" smtClean="0"/>
              <a:t>Dr. Aiman Qais Afar</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Sunday 10 October 2021</a:t>
            </a:r>
            <a:endParaRPr lang="en-US" dirty="0"/>
          </a:p>
        </p:txBody>
      </p:sp>
      <p:sp>
        <p:nvSpPr>
          <p:cNvPr id="4" name="Footer Placeholder 3"/>
          <p:cNvSpPr>
            <a:spLocks noGrp="1"/>
          </p:cNvSpPr>
          <p:nvPr>
            <p:ph type="ftr" sz="quarter" idx="11"/>
          </p:nvPr>
        </p:nvSpPr>
        <p:spPr/>
        <p:txBody>
          <a:bodyPr/>
          <a:lstStyle/>
          <a:p>
            <a:r>
              <a:rPr lang="en-US" smtClean="0"/>
              <a:t>Dr. Aiman Qais Afar</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Sunday 10 October 2021</a:t>
            </a:r>
            <a:endParaRPr lang="en-US" dirty="0"/>
          </a:p>
        </p:txBody>
      </p:sp>
      <p:sp>
        <p:nvSpPr>
          <p:cNvPr id="3" name="Footer Placeholder 2"/>
          <p:cNvSpPr>
            <a:spLocks noGrp="1"/>
          </p:cNvSpPr>
          <p:nvPr>
            <p:ph type="ftr" sz="quarter" idx="11"/>
          </p:nvPr>
        </p:nvSpPr>
        <p:spPr/>
        <p:txBody>
          <a:bodyPr/>
          <a:lstStyle/>
          <a:p>
            <a:r>
              <a:rPr lang="en-US" smtClean="0"/>
              <a:t>Dr. Aiman Qais Afar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Sunday 10 October 2021</a:t>
            </a:r>
            <a:endParaRPr lang="en-US" dirty="0"/>
          </a:p>
        </p:txBody>
      </p:sp>
      <p:sp>
        <p:nvSpPr>
          <p:cNvPr id="6" name="Footer Placeholder 5"/>
          <p:cNvSpPr>
            <a:spLocks noGrp="1"/>
          </p:cNvSpPr>
          <p:nvPr>
            <p:ph type="ftr" sz="quarter" idx="11"/>
          </p:nvPr>
        </p:nvSpPr>
        <p:spPr/>
        <p:txBody>
          <a:bodyPr/>
          <a:lstStyle/>
          <a:p>
            <a:r>
              <a:rPr lang="en-US" smtClean="0"/>
              <a:t>Dr. Aiman Qais Afar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Sunday 10 October 2021</a:t>
            </a:r>
            <a:endParaRPr lang="en-US" dirty="0"/>
          </a:p>
        </p:txBody>
      </p:sp>
      <p:sp>
        <p:nvSpPr>
          <p:cNvPr id="6" name="Footer Placeholder 5"/>
          <p:cNvSpPr>
            <a:spLocks noGrp="1"/>
          </p:cNvSpPr>
          <p:nvPr>
            <p:ph type="ftr" sz="quarter" idx="11"/>
          </p:nvPr>
        </p:nvSpPr>
        <p:spPr/>
        <p:txBody>
          <a:bodyPr/>
          <a:lstStyle/>
          <a:p>
            <a:r>
              <a:rPr lang="en-US" smtClean="0"/>
              <a:t>Dr. Aiman Qais Afar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Sunday 10 October 2021</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 Aiman Qais Afar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924800" cy="4647426"/>
          </a:xfrm>
          <a:prstGeom prst="rect">
            <a:avLst/>
          </a:prstGeom>
          <a:noFill/>
          <a:ln>
            <a:solidFill>
              <a:srgbClr val="C00000"/>
            </a:solidFill>
          </a:ln>
        </p:spPr>
        <p:txBody>
          <a:bodyPr wrap="square" rtlCol="1">
            <a:spAutoFit/>
          </a:bodyPr>
          <a:lstStyle/>
          <a:p>
            <a:pPr algn="ctr"/>
            <a:r>
              <a:rPr lang="en-US" sz="3600" b="1" i="1" dirty="0" smtClean="0">
                <a:solidFill>
                  <a:srgbClr val="23FD23"/>
                </a:solidFill>
                <a:latin typeface="Candara" pitchFamily="34" charset="0"/>
              </a:rPr>
              <a:t>Respiratory System Module</a:t>
            </a:r>
          </a:p>
          <a:p>
            <a:pPr algn="ctr"/>
            <a:endParaRPr lang="en-US" sz="3200" b="1" i="1" dirty="0" smtClean="0">
              <a:solidFill>
                <a:srgbClr val="FF0000"/>
              </a:solidFill>
              <a:latin typeface="Candara" pitchFamily="34" charset="0"/>
            </a:endParaRPr>
          </a:p>
          <a:p>
            <a:pPr algn="ctr"/>
            <a:r>
              <a:rPr lang="en-US" sz="3600" b="1" i="1" dirty="0" smtClean="0">
                <a:solidFill>
                  <a:srgbClr val="FF0000"/>
                </a:solidFill>
                <a:latin typeface="Candara" pitchFamily="34" charset="0"/>
              </a:rPr>
              <a:t>NOSE &amp; PARANASAL SINUSES</a:t>
            </a:r>
          </a:p>
          <a:p>
            <a:pPr algn="ctr"/>
            <a:endParaRPr lang="en-US" sz="3200" b="1" i="1" dirty="0" smtClean="0">
              <a:solidFill>
                <a:schemeClr val="tx2">
                  <a:lumMod val="60000"/>
                  <a:lumOff val="40000"/>
                </a:schemeClr>
              </a:solidFill>
              <a:latin typeface="Candara" pitchFamily="34" charset="0"/>
            </a:endParaRPr>
          </a:p>
          <a:p>
            <a:pPr algn="ctr"/>
            <a:r>
              <a:rPr lang="en-US" sz="3200" b="1" i="1" dirty="0" smtClean="0">
                <a:solidFill>
                  <a:srgbClr val="1C05C5"/>
                </a:solidFill>
                <a:latin typeface="Candara" pitchFamily="34" charset="0"/>
              </a:rPr>
              <a:t>Dr. Aiman Qais Afar</a:t>
            </a:r>
          </a:p>
          <a:p>
            <a:pPr algn="ctr"/>
            <a:r>
              <a:rPr lang="en-US" sz="3200" b="1" i="1" dirty="0" smtClean="0">
                <a:solidFill>
                  <a:srgbClr val="2FFB25"/>
                </a:solidFill>
                <a:latin typeface="Candara" pitchFamily="34" charset="0"/>
              </a:rPr>
              <a:t>Clinical Anatomist</a:t>
            </a:r>
          </a:p>
          <a:p>
            <a:pPr algn="ctr"/>
            <a:endParaRPr lang="en-US" sz="3200" b="1" i="1" dirty="0" smtClean="0">
              <a:solidFill>
                <a:srgbClr val="FF0000"/>
              </a:solidFill>
              <a:latin typeface="Candara" pitchFamily="34" charset="0"/>
            </a:endParaRPr>
          </a:p>
          <a:p>
            <a:pPr algn="ctr"/>
            <a:r>
              <a:rPr lang="en-US" sz="3200" b="1" i="1" dirty="0" smtClean="0">
                <a:solidFill>
                  <a:srgbClr val="FF0000"/>
                </a:solidFill>
                <a:latin typeface="Candara" pitchFamily="34" charset="0"/>
              </a:rPr>
              <a:t>College of Medicine / University of Mutah</a:t>
            </a:r>
          </a:p>
          <a:p>
            <a:pPr algn="ctr"/>
            <a:endParaRPr lang="en-US" sz="3200" b="1" i="1" dirty="0" smtClean="0">
              <a:solidFill>
                <a:schemeClr val="tx2">
                  <a:lumMod val="60000"/>
                  <a:lumOff val="40000"/>
                </a:schemeClr>
              </a:solidFill>
              <a:latin typeface="Candara" pitchFamily="34" charset="0"/>
            </a:endParaRPr>
          </a:p>
        </p:txBody>
      </p:sp>
      <p:sp>
        <p:nvSpPr>
          <p:cNvPr id="3" name="Date Placeholder 4"/>
          <p:cNvSpPr>
            <a:spLocks noGrp="1"/>
          </p:cNvSpPr>
          <p:nvPr>
            <p:ph type="dt" sz="half" idx="10"/>
          </p:nvPr>
        </p:nvSpPr>
        <p:spPr>
          <a:xfrm>
            <a:off x="2514600" y="5502275"/>
            <a:ext cx="4343400" cy="365125"/>
          </a:xfrm>
        </p:spPr>
        <p:txBody>
          <a:bodyPr/>
          <a:lstStyle/>
          <a:p>
            <a:r>
              <a:rPr lang="en-US" sz="3200" b="1" i="1" dirty="0" smtClean="0">
                <a:solidFill>
                  <a:srgbClr val="1C05C5"/>
                </a:solidFill>
                <a:latin typeface="Candara" pitchFamily="34" charset="0"/>
              </a:rPr>
              <a:t>Sunday 10 October 2021</a:t>
            </a:r>
            <a:endParaRPr lang="en-US" sz="3200" b="1" i="1" dirty="0">
              <a:solidFill>
                <a:srgbClr val="1C05C5"/>
              </a:solidFill>
              <a:latin typeface="Candara"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76200"/>
            <a:ext cx="4386329" cy="584775"/>
          </a:xfrm>
          <a:prstGeom prst="rect">
            <a:avLst/>
          </a:prstGeom>
          <a:ln w="57150">
            <a:solidFill>
              <a:srgbClr val="23FD23"/>
            </a:solidFill>
          </a:ln>
        </p:spPr>
        <p:txBody>
          <a:bodyPr wrap="none">
            <a:spAutoFit/>
          </a:bodyPr>
          <a:lstStyle/>
          <a:p>
            <a:r>
              <a:rPr lang="en-US" sz="3200" b="1" dirty="0" smtClean="0">
                <a:solidFill>
                  <a:srgbClr val="FF0000"/>
                </a:solidFill>
              </a:rPr>
              <a:t>Walls of the Nasal Cavity</a:t>
            </a:r>
            <a:endParaRPr lang="ar-IQ" sz="3200" dirty="0">
              <a:solidFill>
                <a:srgbClr val="FF0000"/>
              </a:solidFill>
            </a:endParaRPr>
          </a:p>
        </p:txBody>
      </p:sp>
      <p:sp>
        <p:nvSpPr>
          <p:cNvPr id="4" name="Rectangle 3"/>
          <p:cNvSpPr/>
          <p:nvPr/>
        </p:nvSpPr>
        <p:spPr>
          <a:xfrm>
            <a:off x="152400" y="721578"/>
            <a:ext cx="3581400" cy="5755422"/>
          </a:xfrm>
          <a:prstGeom prst="rect">
            <a:avLst/>
          </a:prstGeom>
        </p:spPr>
        <p:txBody>
          <a:bodyPr wrap="square">
            <a:spAutoFit/>
          </a:bodyPr>
          <a:lstStyle/>
          <a:p>
            <a:r>
              <a:rPr lang="en-US" sz="2800" b="1" u="sng" dirty="0" smtClean="0">
                <a:solidFill>
                  <a:schemeClr val="accent6">
                    <a:lumMod val="75000"/>
                  </a:schemeClr>
                </a:solidFill>
              </a:rPr>
              <a:t>Floor:</a:t>
            </a:r>
            <a:r>
              <a:rPr lang="en-US" sz="2400" b="1" dirty="0" smtClean="0">
                <a:solidFill>
                  <a:schemeClr val="accent6">
                    <a:lumMod val="75000"/>
                  </a:schemeClr>
                </a:solidFill>
              </a:rPr>
              <a:t> </a:t>
            </a:r>
            <a:r>
              <a:rPr lang="en-US" sz="2400" b="1" dirty="0" smtClean="0">
                <a:solidFill>
                  <a:srgbClr val="1C05C5"/>
                </a:solidFill>
              </a:rPr>
              <a:t>The palatine process of the maxilla </a:t>
            </a:r>
            <a:r>
              <a:rPr lang="en-US" sz="2400" dirty="0" smtClean="0"/>
              <a:t>and the </a:t>
            </a:r>
            <a:r>
              <a:rPr lang="en-US" sz="2400" b="1" dirty="0" smtClean="0">
                <a:solidFill>
                  <a:srgbClr val="1C05C5"/>
                </a:solidFill>
              </a:rPr>
              <a:t>horizontal plate of the palatine bone</a:t>
            </a:r>
            <a:r>
              <a:rPr lang="en-US" sz="2400" dirty="0" smtClean="0"/>
              <a:t>.</a:t>
            </a:r>
          </a:p>
          <a:p>
            <a:r>
              <a:rPr lang="en-US" sz="2800" b="1" u="sng" dirty="0" smtClean="0">
                <a:solidFill>
                  <a:schemeClr val="accent6">
                    <a:lumMod val="75000"/>
                  </a:schemeClr>
                </a:solidFill>
              </a:rPr>
              <a:t>Roof:</a:t>
            </a:r>
            <a:r>
              <a:rPr lang="en-US" sz="2400" b="1" dirty="0" smtClean="0">
                <a:solidFill>
                  <a:schemeClr val="accent6">
                    <a:lumMod val="75000"/>
                  </a:schemeClr>
                </a:solidFill>
              </a:rPr>
              <a:t> </a:t>
            </a:r>
            <a:r>
              <a:rPr lang="en-US" sz="2400" dirty="0" smtClean="0"/>
              <a:t>is narrow and is formed </a:t>
            </a:r>
          </a:p>
          <a:p>
            <a:r>
              <a:rPr lang="en-US" sz="2400" b="1" dirty="0" smtClean="0">
                <a:solidFill>
                  <a:srgbClr val="7030A0"/>
                </a:solidFill>
              </a:rPr>
              <a:t>anteriorly</a:t>
            </a:r>
            <a:r>
              <a:rPr lang="en-US" sz="2400" dirty="0" smtClean="0">
                <a:solidFill>
                  <a:srgbClr val="7030A0"/>
                </a:solidFill>
              </a:rPr>
              <a:t> </a:t>
            </a:r>
            <a:r>
              <a:rPr lang="en-US" sz="2400" dirty="0" smtClean="0"/>
              <a:t>by the </a:t>
            </a:r>
            <a:r>
              <a:rPr lang="en-US" sz="2400" b="1" dirty="0" smtClean="0"/>
              <a:t>nasal and frontal bones, </a:t>
            </a:r>
            <a:endParaRPr lang="en-US" sz="2400" dirty="0" smtClean="0"/>
          </a:p>
          <a:p>
            <a:r>
              <a:rPr lang="en-US" sz="2400" b="1" dirty="0" smtClean="0">
                <a:solidFill>
                  <a:srgbClr val="7030A0"/>
                </a:solidFill>
              </a:rPr>
              <a:t>in the middle </a:t>
            </a:r>
            <a:r>
              <a:rPr lang="en-US" sz="2400" dirty="0" smtClean="0"/>
              <a:t>by the </a:t>
            </a:r>
            <a:r>
              <a:rPr lang="en-US" sz="2400" b="1" dirty="0" smtClean="0"/>
              <a:t>cribriform plate of the ethmoid</a:t>
            </a:r>
            <a:r>
              <a:rPr lang="en-US" sz="2400" dirty="0" smtClean="0"/>
              <a:t>, located beneath the anterior cranial fossa, </a:t>
            </a:r>
          </a:p>
          <a:p>
            <a:r>
              <a:rPr lang="en-US" sz="2400" b="1" dirty="0" smtClean="0">
                <a:solidFill>
                  <a:srgbClr val="7030A0"/>
                </a:solidFill>
              </a:rPr>
              <a:t>posteriorly</a:t>
            </a:r>
            <a:r>
              <a:rPr lang="en-US" sz="2400" b="1" dirty="0" smtClean="0"/>
              <a:t> </a:t>
            </a:r>
            <a:r>
              <a:rPr lang="en-US" sz="2400" dirty="0" smtClean="0"/>
              <a:t>by the downward sloping </a:t>
            </a:r>
            <a:r>
              <a:rPr lang="en-US" sz="2400" b="1" dirty="0" smtClean="0"/>
              <a:t>body of the sphenoid</a:t>
            </a:r>
            <a:endParaRPr lang="ar-IQ" sz="2400" b="1" dirty="0"/>
          </a:p>
        </p:txBody>
      </p:sp>
      <p:pic>
        <p:nvPicPr>
          <p:cNvPr id="7170" name="Picture 2"/>
          <p:cNvPicPr>
            <a:picLocks noChangeAspect="1" noChangeArrowheads="1"/>
          </p:cNvPicPr>
          <p:nvPr/>
        </p:nvPicPr>
        <p:blipFill>
          <a:blip r:embed="rId2" cstate="print"/>
          <a:srcRect l="28697" t="46875" r="49634" b="22917"/>
          <a:stretch>
            <a:fillRect/>
          </a:stretch>
        </p:blipFill>
        <p:spPr bwMode="auto">
          <a:xfrm>
            <a:off x="9982200" y="1524000"/>
            <a:ext cx="1663262" cy="1303638"/>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a:xfrm>
            <a:off x="457200" y="6416675"/>
            <a:ext cx="1981200" cy="365125"/>
          </a:xfrm>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534400" y="6477000"/>
            <a:ext cx="381000" cy="365125"/>
          </a:xfrm>
        </p:spPr>
        <p:txBody>
          <a:bodyPr/>
          <a:lstStyle/>
          <a:p>
            <a:fld id="{B6F15528-21DE-4FAA-801E-634DDDAF4B2B}" type="slidenum">
              <a:rPr lang="en-US" b="1" smtClean="0">
                <a:solidFill>
                  <a:srgbClr val="7030A0"/>
                </a:solidFill>
              </a:rPr>
              <a:pPr/>
              <a:t>10</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pic>
        <p:nvPicPr>
          <p:cNvPr id="1026" name="Picture 2" descr="Nasal Cavity and Pterygopalatine Fossa Flashcards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278" y="1066800"/>
            <a:ext cx="5202122" cy="5029200"/>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4386329" cy="584775"/>
          </a:xfrm>
          <a:prstGeom prst="rect">
            <a:avLst/>
          </a:prstGeom>
          <a:ln w="57150">
            <a:solidFill>
              <a:srgbClr val="23FD23"/>
            </a:solidFill>
          </a:ln>
        </p:spPr>
        <p:txBody>
          <a:bodyPr wrap="none">
            <a:spAutoFit/>
          </a:bodyPr>
          <a:lstStyle/>
          <a:p>
            <a:r>
              <a:rPr lang="en-US" sz="3200" b="1" dirty="0" smtClean="0">
                <a:solidFill>
                  <a:srgbClr val="FF0000"/>
                </a:solidFill>
              </a:rPr>
              <a:t>Walls of the Nasal Cavity</a:t>
            </a:r>
            <a:endParaRPr lang="ar-IQ" sz="3200" dirty="0">
              <a:solidFill>
                <a:srgbClr val="FF0000"/>
              </a:solidFill>
            </a:endParaRPr>
          </a:p>
        </p:txBody>
      </p:sp>
      <p:sp>
        <p:nvSpPr>
          <p:cNvPr id="3" name="Rectangle 2"/>
          <p:cNvSpPr/>
          <p:nvPr/>
        </p:nvSpPr>
        <p:spPr>
          <a:xfrm>
            <a:off x="228600" y="733961"/>
            <a:ext cx="8763000" cy="892552"/>
          </a:xfrm>
          <a:prstGeom prst="rect">
            <a:avLst/>
          </a:prstGeom>
        </p:spPr>
        <p:txBody>
          <a:bodyPr wrap="square">
            <a:spAutoFit/>
          </a:bodyPr>
          <a:lstStyle/>
          <a:p>
            <a:r>
              <a:rPr lang="en-US" sz="2800" b="1" dirty="0" smtClean="0">
                <a:solidFill>
                  <a:schemeClr val="accent6">
                    <a:lumMod val="75000"/>
                  </a:schemeClr>
                </a:solidFill>
              </a:rPr>
              <a:t>Lateral Wall: </a:t>
            </a:r>
            <a:r>
              <a:rPr lang="en-US" sz="2400" dirty="0" smtClean="0"/>
              <a:t>has three projections of bone called the </a:t>
            </a:r>
            <a:r>
              <a:rPr lang="en-US" sz="2400" b="1" u="sng" dirty="0" smtClean="0">
                <a:solidFill>
                  <a:schemeClr val="accent2">
                    <a:lumMod val="75000"/>
                  </a:schemeClr>
                </a:solidFill>
              </a:rPr>
              <a:t>superior</a:t>
            </a:r>
            <a:r>
              <a:rPr lang="en-US" sz="2400" b="1" dirty="0" smtClean="0">
                <a:solidFill>
                  <a:schemeClr val="accent2">
                    <a:lumMod val="75000"/>
                  </a:schemeClr>
                </a:solidFill>
              </a:rPr>
              <a:t>, </a:t>
            </a:r>
            <a:r>
              <a:rPr lang="en-US" sz="2400" b="1" u="sng" dirty="0" smtClean="0">
                <a:solidFill>
                  <a:schemeClr val="accent2">
                    <a:lumMod val="75000"/>
                  </a:schemeClr>
                </a:solidFill>
              </a:rPr>
              <a:t>middle</a:t>
            </a:r>
            <a:r>
              <a:rPr lang="en-US" sz="2400" b="1" dirty="0" smtClean="0">
                <a:solidFill>
                  <a:schemeClr val="accent2">
                    <a:lumMod val="75000"/>
                  </a:schemeClr>
                </a:solidFill>
              </a:rPr>
              <a:t>, and </a:t>
            </a:r>
            <a:r>
              <a:rPr lang="en-US" sz="2400" b="1" u="sng" dirty="0" smtClean="0">
                <a:solidFill>
                  <a:schemeClr val="accent2">
                    <a:lumMod val="75000"/>
                  </a:schemeClr>
                </a:solidFill>
              </a:rPr>
              <a:t>inferior</a:t>
            </a:r>
            <a:r>
              <a:rPr lang="en-US" sz="2400" b="1" dirty="0" smtClean="0">
                <a:solidFill>
                  <a:schemeClr val="accent2">
                    <a:lumMod val="75000"/>
                  </a:schemeClr>
                </a:solidFill>
              </a:rPr>
              <a:t> nasal conchae </a:t>
            </a:r>
          </a:p>
        </p:txBody>
      </p:sp>
      <p:pic>
        <p:nvPicPr>
          <p:cNvPr id="8194" name="Picture 2"/>
          <p:cNvPicPr>
            <a:picLocks noChangeAspect="1" noChangeArrowheads="1"/>
          </p:cNvPicPr>
          <p:nvPr/>
        </p:nvPicPr>
        <p:blipFill>
          <a:blip r:embed="rId2" cstate="print"/>
          <a:srcRect l="31039" t="28125" r="15081" b="21875"/>
          <a:stretch>
            <a:fillRect/>
          </a:stretch>
        </p:blipFill>
        <p:spPr bwMode="auto">
          <a:xfrm>
            <a:off x="9296400" y="1981200"/>
            <a:ext cx="2482850" cy="1295400"/>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11</a:t>
            </a:fld>
            <a:endParaRPr lang="en-US" b="1" dirty="0">
              <a:solidFill>
                <a:srgbClr val="7030A0"/>
              </a:solidFill>
            </a:endParaRPr>
          </a:p>
        </p:txBody>
      </p:sp>
      <p:sp>
        <p:nvSpPr>
          <p:cNvPr id="7" name="Footer Placeholder 6"/>
          <p:cNvSpPr>
            <a:spLocks noGrp="1"/>
          </p:cNvSpPr>
          <p:nvPr>
            <p:ph type="ftr" sz="quarter" idx="11"/>
          </p:nvPr>
        </p:nvSpPr>
        <p:spPr>
          <a:xfrm>
            <a:off x="4724400" y="59703"/>
            <a:ext cx="2895600" cy="365125"/>
          </a:xfrm>
        </p:spPr>
        <p:txBody>
          <a:bodyPr/>
          <a:lstStyle/>
          <a:p>
            <a:r>
              <a:rPr lang="en-US" b="1" smtClean="0">
                <a:solidFill>
                  <a:srgbClr val="7030A0"/>
                </a:solidFill>
              </a:rPr>
              <a:t>Dr. Aiman Qais Afar</a:t>
            </a:r>
            <a:endParaRPr lang="en-US" b="1" dirty="0">
              <a:solidFill>
                <a:srgbClr val="7030A0"/>
              </a:solidFill>
            </a:endParaRPr>
          </a:p>
        </p:txBody>
      </p:sp>
      <p:pic>
        <p:nvPicPr>
          <p:cNvPr id="2050" name="Picture 2" descr="Image result for lateral wall of nose | Nose diagram, Nasal cavity, Cav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42" y="1752600"/>
            <a:ext cx="6192383" cy="4615726"/>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12103" y="2404687"/>
            <a:ext cx="2286000" cy="1569660"/>
          </a:xfrm>
          <a:prstGeom prst="rect">
            <a:avLst/>
          </a:prstGeom>
        </p:spPr>
        <p:txBody>
          <a:bodyPr wrap="square">
            <a:spAutoFit/>
          </a:bodyPr>
          <a:lstStyle/>
          <a:p>
            <a:pPr lvl="0"/>
            <a:r>
              <a:rPr lang="en-US" sz="2400" b="1" dirty="0">
                <a:solidFill>
                  <a:srgbClr val="7030A0"/>
                </a:solidFill>
                <a:latin typeface="Candara" pitchFamily="34" charset="0"/>
              </a:rPr>
              <a:t>The space below each concha is called </a:t>
            </a:r>
            <a:r>
              <a:rPr lang="en-US" sz="2400" b="1" u="sng" dirty="0">
                <a:solidFill>
                  <a:srgbClr val="7030A0"/>
                </a:solidFill>
                <a:latin typeface="Candara" pitchFamily="34" charset="0"/>
              </a:rPr>
              <a:t>a meatus.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4386329" cy="584775"/>
          </a:xfrm>
          <a:prstGeom prst="rect">
            <a:avLst/>
          </a:prstGeom>
          <a:ln w="57150">
            <a:solidFill>
              <a:srgbClr val="23FD23"/>
            </a:solidFill>
          </a:ln>
        </p:spPr>
        <p:txBody>
          <a:bodyPr wrap="none">
            <a:spAutoFit/>
          </a:bodyPr>
          <a:lstStyle/>
          <a:p>
            <a:r>
              <a:rPr lang="en-US" sz="3200" b="1" dirty="0" smtClean="0">
                <a:solidFill>
                  <a:srgbClr val="FF0000"/>
                </a:solidFill>
              </a:rPr>
              <a:t>Walls of the Nasal Cavity</a:t>
            </a:r>
            <a:endParaRPr lang="ar-IQ" sz="3200" dirty="0">
              <a:solidFill>
                <a:srgbClr val="FF0000"/>
              </a:solidFill>
            </a:endParaRPr>
          </a:p>
        </p:txBody>
      </p:sp>
      <p:sp>
        <p:nvSpPr>
          <p:cNvPr id="3" name="Rectangle 2"/>
          <p:cNvSpPr/>
          <p:nvPr/>
        </p:nvSpPr>
        <p:spPr>
          <a:xfrm>
            <a:off x="152400" y="668469"/>
            <a:ext cx="8534400" cy="1261884"/>
          </a:xfrm>
          <a:prstGeom prst="rect">
            <a:avLst/>
          </a:prstGeom>
        </p:spPr>
        <p:txBody>
          <a:bodyPr wrap="square">
            <a:spAutoFit/>
          </a:bodyPr>
          <a:lstStyle/>
          <a:p>
            <a:r>
              <a:rPr lang="en-US" sz="2800" b="1" dirty="0" smtClean="0">
                <a:solidFill>
                  <a:srgbClr val="00B0F0"/>
                </a:solidFill>
              </a:rPr>
              <a:t>Sphenoethmoidal Recess :</a:t>
            </a:r>
          </a:p>
          <a:p>
            <a:r>
              <a:rPr lang="en-US" sz="2400" dirty="0" smtClean="0"/>
              <a:t>is a small area above the superior concha. It receives the opening of the </a:t>
            </a:r>
            <a:r>
              <a:rPr lang="en-US" sz="2400" b="1" dirty="0" smtClean="0"/>
              <a:t>sphenoid air sinus.</a:t>
            </a:r>
          </a:p>
        </p:txBody>
      </p:sp>
      <p:sp>
        <p:nvSpPr>
          <p:cNvPr id="6" name="Slide Number Placeholder 5"/>
          <p:cNvSpPr>
            <a:spLocks noGrp="1"/>
          </p:cNvSpPr>
          <p:nvPr>
            <p:ph type="sldNum" sz="quarter" idx="12"/>
          </p:nvPr>
        </p:nvSpPr>
        <p:spPr>
          <a:xfrm>
            <a:off x="8382000" y="228600"/>
            <a:ext cx="457200" cy="365125"/>
          </a:xfrm>
        </p:spPr>
        <p:txBody>
          <a:bodyPr/>
          <a:lstStyle/>
          <a:p>
            <a:fld id="{B6F15528-21DE-4FAA-801E-634DDDAF4B2B}" type="slidenum">
              <a:rPr lang="en-US" b="1" smtClean="0">
                <a:solidFill>
                  <a:srgbClr val="7030A0"/>
                </a:solidFill>
              </a:rPr>
              <a:pPr/>
              <a:t>12</a:t>
            </a:fld>
            <a:endParaRPr lang="en-US" b="1" dirty="0">
              <a:solidFill>
                <a:srgbClr val="7030A0"/>
              </a:solidFill>
            </a:endParaRPr>
          </a:p>
        </p:txBody>
      </p:sp>
      <p:sp>
        <p:nvSpPr>
          <p:cNvPr id="8" name="Date Placeholder 7"/>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9" name="Footer Placeholder 8"/>
          <p:cNvSpPr>
            <a:spLocks noGrp="1"/>
          </p:cNvSpPr>
          <p:nvPr>
            <p:ph type="ftr" sz="quarter" idx="11"/>
          </p:nvPr>
        </p:nvSpPr>
        <p:spPr>
          <a:xfrm>
            <a:off x="5715000" y="228600"/>
            <a:ext cx="2209800" cy="365125"/>
          </a:xfrm>
        </p:spPr>
        <p:txBody>
          <a:bodyPr/>
          <a:lstStyle/>
          <a:p>
            <a:r>
              <a:rPr lang="en-US" b="1" smtClean="0">
                <a:solidFill>
                  <a:srgbClr val="7030A0"/>
                </a:solidFill>
              </a:rPr>
              <a:t>Dr. Aiman Qais Afar</a:t>
            </a:r>
            <a:endParaRPr lang="en-US" b="1" dirty="0">
              <a:solidFill>
                <a:srgbClr val="7030A0"/>
              </a:solidFill>
            </a:endParaRPr>
          </a:p>
        </p:txBody>
      </p:sp>
      <p:sp>
        <p:nvSpPr>
          <p:cNvPr id="4" name="AutoShape 2" descr="Nose, Nasal cavity, Paranasal Sinuses &amp;amp; Pharyn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ose, Nasal cavity, Paranasal Sinuses &amp;amp; Pharyn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Nose, Nasal cavity, Paranasal Sinuses &amp;amp; Pharyn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738" y="2133600"/>
            <a:ext cx="5796862" cy="4459719"/>
          </a:xfrm>
          <a:prstGeom prst="rect">
            <a:avLst/>
          </a:prstGeom>
          <a:noFill/>
          <a:ln w="57150">
            <a:solidFill>
              <a:srgbClr val="23FD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64719" y="2438400"/>
            <a:ext cx="3264281" cy="2369880"/>
          </a:xfrm>
          <a:prstGeom prst="rect">
            <a:avLst/>
          </a:prstGeom>
        </p:spPr>
        <p:txBody>
          <a:bodyPr wrap="square">
            <a:spAutoFit/>
          </a:bodyPr>
          <a:lstStyle/>
          <a:p>
            <a:pPr lvl="0"/>
            <a:r>
              <a:rPr lang="en-US" sz="2800" b="1" u="sng" dirty="0">
                <a:solidFill>
                  <a:srgbClr val="009900"/>
                </a:solidFill>
              </a:rPr>
              <a:t>Superior Meatus </a:t>
            </a:r>
            <a:r>
              <a:rPr lang="en-US" sz="2800" b="1" dirty="0">
                <a:solidFill>
                  <a:srgbClr val="009900"/>
                </a:solidFill>
              </a:rPr>
              <a:t>:</a:t>
            </a:r>
            <a:r>
              <a:rPr lang="en-US" sz="2800" b="1" dirty="0">
                <a:solidFill>
                  <a:prstClr val="black"/>
                </a:solidFill>
              </a:rPr>
              <a:t> </a:t>
            </a:r>
            <a:r>
              <a:rPr lang="en-US" sz="2400" dirty="0">
                <a:solidFill>
                  <a:prstClr val="black"/>
                </a:solidFill>
              </a:rPr>
              <a:t>lies below the superior concha It receives the openings of </a:t>
            </a:r>
            <a:r>
              <a:rPr lang="en-US" sz="2400" dirty="0" smtClean="0">
                <a:solidFill>
                  <a:prstClr val="black"/>
                </a:solidFill>
              </a:rPr>
              <a:t>the </a:t>
            </a:r>
            <a:r>
              <a:rPr lang="en-US" sz="2400" b="1" dirty="0" smtClean="0">
                <a:solidFill>
                  <a:prstClr val="black"/>
                </a:solidFill>
              </a:rPr>
              <a:t>posterior </a:t>
            </a:r>
            <a:r>
              <a:rPr lang="en-US" sz="2400" b="1" dirty="0" err="1">
                <a:solidFill>
                  <a:prstClr val="black"/>
                </a:solidFill>
              </a:rPr>
              <a:t>ethmoid</a:t>
            </a:r>
            <a:r>
              <a:rPr lang="en-US" sz="2400" b="1" dirty="0">
                <a:solidFill>
                  <a:prstClr val="black"/>
                </a:solidFill>
              </a:rPr>
              <a:t> sinuses</a:t>
            </a:r>
            <a:endParaRPr lang="ar-IQ" sz="2400" dirty="0">
              <a:solidFill>
                <a:prstClr val="black"/>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4386329" cy="584775"/>
          </a:xfrm>
          <a:prstGeom prst="rect">
            <a:avLst/>
          </a:prstGeom>
          <a:ln w="57150">
            <a:solidFill>
              <a:srgbClr val="23FD23"/>
            </a:solidFill>
          </a:ln>
        </p:spPr>
        <p:txBody>
          <a:bodyPr wrap="none">
            <a:spAutoFit/>
          </a:bodyPr>
          <a:lstStyle/>
          <a:p>
            <a:r>
              <a:rPr lang="en-US" sz="3200" b="1" dirty="0" smtClean="0">
                <a:solidFill>
                  <a:srgbClr val="FF0000"/>
                </a:solidFill>
              </a:rPr>
              <a:t>Walls of the Nasal Cavity</a:t>
            </a:r>
            <a:endParaRPr lang="ar-IQ" sz="3200" dirty="0">
              <a:solidFill>
                <a:srgbClr val="FF0000"/>
              </a:solidFill>
            </a:endParaRPr>
          </a:p>
        </p:txBody>
      </p:sp>
      <p:sp>
        <p:nvSpPr>
          <p:cNvPr id="3" name="Rectangle 2"/>
          <p:cNvSpPr/>
          <p:nvPr/>
        </p:nvSpPr>
        <p:spPr>
          <a:xfrm>
            <a:off x="76200" y="724793"/>
            <a:ext cx="3276600" cy="3847207"/>
          </a:xfrm>
          <a:prstGeom prst="rect">
            <a:avLst/>
          </a:prstGeom>
        </p:spPr>
        <p:txBody>
          <a:bodyPr wrap="square">
            <a:spAutoFit/>
          </a:bodyPr>
          <a:lstStyle/>
          <a:p>
            <a:r>
              <a:rPr lang="en-US" sz="2400" b="1" u="sng" dirty="0" smtClean="0">
                <a:solidFill>
                  <a:srgbClr val="009900"/>
                </a:solidFill>
              </a:rPr>
              <a:t>Middle Meatus </a:t>
            </a:r>
            <a:r>
              <a:rPr lang="en-US" sz="2400" b="1" dirty="0" smtClean="0">
                <a:solidFill>
                  <a:srgbClr val="009900"/>
                </a:solidFill>
              </a:rPr>
              <a:t>:</a:t>
            </a:r>
          </a:p>
          <a:p>
            <a:pPr marL="342900" indent="-342900">
              <a:buFont typeface="Wingdings" panose="05000000000000000000" pitchFamily="2" charset="2"/>
              <a:buChar char="ü"/>
            </a:pPr>
            <a:r>
              <a:rPr lang="en-US" sz="2400" dirty="0" smtClean="0"/>
              <a:t>lies below the middle concha. </a:t>
            </a:r>
          </a:p>
          <a:p>
            <a:pPr marL="342900" indent="-342900">
              <a:buFont typeface="Wingdings" panose="05000000000000000000" pitchFamily="2" charset="2"/>
              <a:buChar char="ü"/>
            </a:pPr>
            <a:r>
              <a:rPr lang="en-US" sz="2400" dirty="0" smtClean="0"/>
              <a:t>It has a rounded swelling called the </a:t>
            </a:r>
            <a:r>
              <a:rPr lang="en-US" sz="2400" b="1" dirty="0" smtClean="0">
                <a:solidFill>
                  <a:srgbClr val="1C05C5"/>
                </a:solidFill>
              </a:rPr>
              <a:t>bulla ethmoidalis </a:t>
            </a:r>
            <a:r>
              <a:rPr lang="en-US" sz="2400" dirty="0" smtClean="0"/>
              <a:t>that is formed by </a:t>
            </a:r>
            <a:r>
              <a:rPr lang="en-US" sz="2400" b="1" dirty="0" smtClean="0">
                <a:solidFill>
                  <a:srgbClr val="C00000"/>
                </a:solidFill>
              </a:rPr>
              <a:t>the middle ethmoidal air sinuses</a:t>
            </a:r>
            <a:r>
              <a:rPr lang="en-US" sz="2400" b="1" dirty="0" smtClean="0">
                <a:solidFill>
                  <a:schemeClr val="accent2">
                    <a:lumMod val="75000"/>
                  </a:schemeClr>
                </a:solidFill>
              </a:rPr>
              <a:t>,</a:t>
            </a:r>
            <a:r>
              <a:rPr lang="en-US" sz="2400" b="1" dirty="0" smtClean="0"/>
              <a:t> </a:t>
            </a:r>
            <a:r>
              <a:rPr lang="en-US" sz="2400" dirty="0" smtClean="0"/>
              <a:t>which open on its upper border.</a:t>
            </a:r>
            <a:endParaRPr lang="en-US" sz="2400" b="1" dirty="0" smtClean="0"/>
          </a:p>
        </p:txBody>
      </p:sp>
      <p:sp>
        <p:nvSpPr>
          <p:cNvPr id="6" name="Rectangle 5"/>
          <p:cNvSpPr/>
          <p:nvPr/>
        </p:nvSpPr>
        <p:spPr>
          <a:xfrm>
            <a:off x="76200" y="4648200"/>
            <a:ext cx="3124200" cy="1569660"/>
          </a:xfrm>
          <a:prstGeom prst="rect">
            <a:avLst/>
          </a:prstGeom>
        </p:spPr>
        <p:txBody>
          <a:bodyPr wrap="square">
            <a:spAutoFit/>
          </a:bodyPr>
          <a:lstStyle/>
          <a:p>
            <a:pPr marL="342900" indent="-342900">
              <a:buFont typeface="Wingdings" panose="05000000000000000000" pitchFamily="2" charset="2"/>
              <a:buChar char="ü"/>
            </a:pPr>
            <a:r>
              <a:rPr lang="en-US" sz="2400" dirty="0" smtClean="0"/>
              <a:t>A curved opening, </a:t>
            </a:r>
            <a:r>
              <a:rPr lang="en-US" sz="2400" b="1" dirty="0" smtClean="0">
                <a:solidFill>
                  <a:srgbClr val="1C05C5"/>
                </a:solidFill>
              </a:rPr>
              <a:t>the hiatus semilunaris, </a:t>
            </a:r>
            <a:r>
              <a:rPr lang="en-US" sz="2400" dirty="0" smtClean="0"/>
              <a:t>lies just below the bulla.</a:t>
            </a:r>
          </a:p>
        </p:txBody>
      </p:sp>
      <p:sp>
        <p:nvSpPr>
          <p:cNvPr id="7" name="Date Placeholder 6"/>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8" name="Slide Number Placeholder 7"/>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13</a:t>
            </a:fld>
            <a:endParaRPr lang="en-US" b="1" dirty="0">
              <a:solidFill>
                <a:srgbClr val="7030A0"/>
              </a:solidFill>
            </a:endParaRPr>
          </a:p>
        </p:txBody>
      </p:sp>
      <p:sp>
        <p:nvSpPr>
          <p:cNvPr id="9" name="Footer Placeholder 8"/>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pic>
        <p:nvPicPr>
          <p:cNvPr id="10" name="Picture 2"/>
          <p:cNvPicPr>
            <a:picLocks noChangeAspect="1" noChangeArrowheads="1"/>
          </p:cNvPicPr>
          <p:nvPr/>
        </p:nvPicPr>
        <p:blipFill>
          <a:blip r:embed="rId2" cstate="print"/>
          <a:srcRect l="31039" t="28125" r="15081" b="21875"/>
          <a:stretch>
            <a:fillRect/>
          </a:stretch>
        </p:blipFill>
        <p:spPr bwMode="auto">
          <a:xfrm>
            <a:off x="3352800" y="2920418"/>
            <a:ext cx="5638800" cy="3175581"/>
          </a:xfrm>
          <a:prstGeom prst="rect">
            <a:avLst/>
          </a:prstGeom>
          <a:noFill/>
          <a:ln w="76200">
            <a:solidFill>
              <a:srgbClr val="23FD23"/>
            </a:solidFill>
            <a:miter lim="800000"/>
            <a:headEnd/>
            <a:tailEnd/>
          </a:ln>
        </p:spPr>
      </p:pic>
      <p:sp>
        <p:nvSpPr>
          <p:cNvPr id="11" name="Rectangle 10"/>
          <p:cNvSpPr/>
          <p:nvPr/>
        </p:nvSpPr>
        <p:spPr>
          <a:xfrm>
            <a:off x="3886200" y="792540"/>
            <a:ext cx="4953000" cy="1569660"/>
          </a:xfrm>
          <a:prstGeom prst="rect">
            <a:avLst/>
          </a:prstGeom>
        </p:spPr>
        <p:txBody>
          <a:bodyPr wrap="square">
            <a:spAutoFit/>
          </a:bodyPr>
          <a:lstStyle/>
          <a:p>
            <a:pPr marL="342900" indent="-342900">
              <a:buFont typeface="Wingdings" panose="05000000000000000000" pitchFamily="2" charset="2"/>
              <a:buChar char="ü"/>
            </a:pPr>
            <a:r>
              <a:rPr lang="en-US" sz="2400" dirty="0" smtClean="0"/>
              <a:t>The anterior end of the hiatus leads into a funnel-shaped channel called </a:t>
            </a:r>
            <a:r>
              <a:rPr lang="en-US" sz="2400" b="1" dirty="0" smtClean="0">
                <a:solidFill>
                  <a:srgbClr val="1C05C5"/>
                </a:solidFill>
              </a:rPr>
              <a:t>the</a:t>
            </a:r>
            <a:r>
              <a:rPr lang="en-US" sz="2400" dirty="0" smtClean="0"/>
              <a:t> </a:t>
            </a:r>
            <a:r>
              <a:rPr lang="en-US" sz="2400" b="1" dirty="0" smtClean="0">
                <a:solidFill>
                  <a:srgbClr val="1C05C5"/>
                </a:solidFill>
              </a:rPr>
              <a:t>infundibulum,</a:t>
            </a:r>
            <a:r>
              <a:rPr lang="en-US" sz="2400" b="1" dirty="0" smtClean="0">
                <a:solidFill>
                  <a:schemeClr val="tx2">
                    <a:lumMod val="60000"/>
                    <a:lumOff val="40000"/>
                  </a:schemeClr>
                </a:solidFill>
              </a:rPr>
              <a:t> </a:t>
            </a:r>
            <a:r>
              <a:rPr lang="en-US" sz="2400" b="1" dirty="0" smtClean="0"/>
              <a:t>which is continuous with the frontal sinus.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85800"/>
            <a:ext cx="8382000" cy="2000548"/>
          </a:xfrm>
          <a:prstGeom prst="rect">
            <a:avLst/>
          </a:prstGeom>
        </p:spPr>
        <p:txBody>
          <a:bodyPr wrap="square">
            <a:spAutoFit/>
          </a:bodyPr>
          <a:lstStyle/>
          <a:p>
            <a:r>
              <a:rPr lang="en-US" sz="2400" b="1" dirty="0" smtClean="0">
                <a:solidFill>
                  <a:srgbClr val="7030A0"/>
                </a:solidFill>
                <a:latin typeface="Candara" pitchFamily="34" charset="0"/>
              </a:rPr>
              <a:t>The maxillary sinus opens into the middle meatus through the hiatus semilunaris.</a:t>
            </a:r>
            <a:endParaRPr lang="en-US" sz="2400" b="1" dirty="0" smtClean="0"/>
          </a:p>
          <a:p>
            <a:r>
              <a:rPr lang="en-US" sz="2800" b="1" u="sng" dirty="0" smtClean="0">
                <a:solidFill>
                  <a:srgbClr val="009900"/>
                </a:solidFill>
              </a:rPr>
              <a:t>Inferior Meatus</a:t>
            </a:r>
            <a:r>
              <a:rPr lang="en-US" sz="2800" b="1" dirty="0" smtClean="0">
                <a:solidFill>
                  <a:srgbClr val="009900"/>
                </a:solidFill>
              </a:rPr>
              <a:t> : </a:t>
            </a:r>
            <a:r>
              <a:rPr lang="en-US" sz="2400" b="1" dirty="0" smtClean="0"/>
              <a:t>lies below the </a:t>
            </a:r>
            <a:r>
              <a:rPr lang="en-US" sz="2400" b="1" dirty="0" smtClean="0">
                <a:solidFill>
                  <a:schemeClr val="accent2">
                    <a:lumMod val="75000"/>
                  </a:schemeClr>
                </a:solidFill>
              </a:rPr>
              <a:t>inferior concha </a:t>
            </a:r>
            <a:r>
              <a:rPr lang="en-US" sz="2400" dirty="0" smtClean="0"/>
              <a:t>and receives the opening of the lower end of </a:t>
            </a:r>
            <a:r>
              <a:rPr lang="en-US" sz="2400" b="1" dirty="0" smtClean="0">
                <a:solidFill>
                  <a:srgbClr val="1C05C5"/>
                </a:solidFill>
              </a:rPr>
              <a:t>the nasolacrimal duct</a:t>
            </a:r>
            <a:r>
              <a:rPr lang="en-US" sz="2400" b="1" dirty="0" smtClean="0"/>
              <a:t>, which is guarded by a fold of mucous membrane</a:t>
            </a:r>
            <a:r>
              <a:rPr lang="en-US" sz="2400" dirty="0" smtClean="0"/>
              <a:t>.</a:t>
            </a:r>
            <a:endParaRPr lang="ar-IQ" sz="2400" dirty="0"/>
          </a:p>
        </p:txBody>
      </p:sp>
      <p:sp>
        <p:nvSpPr>
          <p:cNvPr id="3" name="Rectangle 2"/>
          <p:cNvSpPr/>
          <p:nvPr/>
        </p:nvSpPr>
        <p:spPr>
          <a:xfrm>
            <a:off x="152400" y="76200"/>
            <a:ext cx="4386329" cy="584775"/>
          </a:xfrm>
          <a:prstGeom prst="rect">
            <a:avLst/>
          </a:prstGeom>
          <a:ln w="57150">
            <a:solidFill>
              <a:srgbClr val="23FD23"/>
            </a:solidFill>
          </a:ln>
        </p:spPr>
        <p:txBody>
          <a:bodyPr wrap="none">
            <a:spAutoFit/>
          </a:bodyPr>
          <a:lstStyle/>
          <a:p>
            <a:r>
              <a:rPr lang="en-US" sz="3200" b="1" dirty="0" smtClean="0">
                <a:solidFill>
                  <a:srgbClr val="FF0000"/>
                </a:solidFill>
              </a:rPr>
              <a:t>Walls of the Nasal Cavity</a:t>
            </a:r>
            <a:endParaRPr lang="ar-IQ" sz="3200" dirty="0">
              <a:solidFill>
                <a:srgbClr val="FF0000"/>
              </a:solidFill>
            </a:endParaRPr>
          </a:p>
        </p:txBody>
      </p:sp>
      <p:pic>
        <p:nvPicPr>
          <p:cNvPr id="4" name="Picture 2"/>
          <p:cNvPicPr>
            <a:picLocks noChangeAspect="1" noChangeArrowheads="1"/>
          </p:cNvPicPr>
          <p:nvPr/>
        </p:nvPicPr>
        <p:blipFill>
          <a:blip r:embed="rId2" cstate="print"/>
          <a:srcRect l="31039" t="28125" r="15081" b="21875"/>
          <a:stretch>
            <a:fillRect/>
          </a:stretch>
        </p:blipFill>
        <p:spPr bwMode="auto">
          <a:xfrm>
            <a:off x="1314451" y="2819400"/>
            <a:ext cx="7448549" cy="3886200"/>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a:xfrm>
            <a:off x="7200900" y="205798"/>
            <a:ext cx="1943100" cy="365125"/>
          </a:xfrm>
        </p:spPr>
        <p:txBody>
          <a:bodyPr/>
          <a:lstStyle/>
          <a:p>
            <a:r>
              <a:rPr lang="en-US" b="1" dirty="0"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14</a:t>
            </a:fld>
            <a:endParaRPr lang="en-US" b="1" dirty="0">
              <a:solidFill>
                <a:srgbClr val="7030A0"/>
              </a:solidFill>
            </a:endParaRPr>
          </a:p>
        </p:txBody>
      </p:sp>
      <p:sp>
        <p:nvSpPr>
          <p:cNvPr id="7" name="Footer Placeholder 6"/>
          <p:cNvSpPr>
            <a:spLocks noGrp="1"/>
          </p:cNvSpPr>
          <p:nvPr>
            <p:ph type="ftr" sz="quarter" idx="11"/>
          </p:nvPr>
        </p:nvSpPr>
        <p:spPr>
          <a:xfrm>
            <a:off x="4953000" y="228600"/>
            <a:ext cx="2895600" cy="365125"/>
          </a:xfrm>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4911153" cy="646331"/>
          </a:xfrm>
          <a:prstGeom prst="rect">
            <a:avLst/>
          </a:prstGeom>
          <a:ln w="57150">
            <a:solidFill>
              <a:srgbClr val="23FD23"/>
            </a:solidFill>
          </a:ln>
        </p:spPr>
        <p:txBody>
          <a:bodyPr wrap="none">
            <a:spAutoFit/>
          </a:bodyPr>
          <a:lstStyle/>
          <a:p>
            <a:r>
              <a:rPr lang="en-US" sz="3600" b="1" dirty="0" smtClean="0">
                <a:solidFill>
                  <a:srgbClr val="FF0000"/>
                </a:solidFill>
              </a:rPr>
              <a:t>Walls of the Nasal Cavity</a:t>
            </a:r>
            <a:endParaRPr lang="ar-IQ" sz="3600" dirty="0">
              <a:solidFill>
                <a:srgbClr val="FF0000"/>
              </a:solidFill>
            </a:endParaRPr>
          </a:p>
        </p:txBody>
      </p:sp>
      <p:sp>
        <p:nvSpPr>
          <p:cNvPr id="3" name="Rectangle 2"/>
          <p:cNvSpPr/>
          <p:nvPr/>
        </p:nvSpPr>
        <p:spPr>
          <a:xfrm>
            <a:off x="152400" y="685800"/>
            <a:ext cx="3962400" cy="5693866"/>
          </a:xfrm>
          <a:prstGeom prst="rect">
            <a:avLst/>
          </a:prstGeom>
        </p:spPr>
        <p:txBody>
          <a:bodyPr wrap="square">
            <a:spAutoFit/>
          </a:bodyPr>
          <a:lstStyle/>
          <a:p>
            <a:r>
              <a:rPr lang="en-US" sz="2800" b="1" dirty="0" smtClean="0">
                <a:solidFill>
                  <a:schemeClr val="accent6">
                    <a:lumMod val="75000"/>
                  </a:schemeClr>
                </a:solidFill>
              </a:rPr>
              <a:t>Medial Wall: </a:t>
            </a:r>
            <a:r>
              <a:rPr lang="en-US" sz="2400" dirty="0" smtClean="0"/>
              <a:t>is formed by </a:t>
            </a:r>
            <a:r>
              <a:rPr lang="en-US" sz="2400" b="1" dirty="0" smtClean="0">
                <a:solidFill>
                  <a:srgbClr val="1C05C5"/>
                </a:solidFill>
              </a:rPr>
              <a:t>the nasal septum</a:t>
            </a:r>
            <a:r>
              <a:rPr lang="en-US" sz="2400" dirty="0" smtClean="0"/>
              <a:t>.</a:t>
            </a:r>
          </a:p>
          <a:p>
            <a:endParaRPr lang="en-US" sz="2400" dirty="0" smtClean="0"/>
          </a:p>
          <a:p>
            <a:r>
              <a:rPr lang="en-US" sz="2400" dirty="0" smtClean="0"/>
              <a:t> </a:t>
            </a:r>
            <a:r>
              <a:rPr lang="en-US" sz="2400" b="1" u="sng" dirty="0" smtClean="0"/>
              <a:t>The upper part </a:t>
            </a:r>
            <a:r>
              <a:rPr lang="en-US" sz="2400" dirty="0" smtClean="0"/>
              <a:t>is formed by </a:t>
            </a:r>
            <a:r>
              <a:rPr lang="en-US" sz="2400" b="1" dirty="0" smtClean="0">
                <a:solidFill>
                  <a:srgbClr val="00B0F0"/>
                </a:solidFill>
              </a:rPr>
              <a:t>the vertical plate of the ethmoid</a:t>
            </a:r>
            <a:r>
              <a:rPr lang="en-US" sz="2400" b="1" dirty="0" smtClean="0"/>
              <a:t> </a:t>
            </a:r>
            <a:r>
              <a:rPr lang="en-US" sz="2400" dirty="0" smtClean="0"/>
              <a:t>and </a:t>
            </a:r>
            <a:r>
              <a:rPr lang="en-US" sz="2400" b="1" dirty="0" smtClean="0">
                <a:solidFill>
                  <a:srgbClr val="00B0F0"/>
                </a:solidFill>
              </a:rPr>
              <a:t>the Vomer </a:t>
            </a:r>
            <a:endParaRPr lang="en-US" sz="2400" b="1" dirty="0" smtClean="0">
              <a:solidFill>
                <a:schemeClr val="tx2">
                  <a:lumMod val="60000"/>
                  <a:lumOff val="40000"/>
                </a:schemeClr>
              </a:solidFill>
            </a:endParaRPr>
          </a:p>
          <a:p>
            <a:endParaRPr lang="en-US" sz="2400" dirty="0" smtClean="0"/>
          </a:p>
          <a:p>
            <a:r>
              <a:rPr lang="en-US" sz="2400" b="1" u="sng" dirty="0" smtClean="0"/>
              <a:t>The anterior part </a:t>
            </a:r>
            <a:r>
              <a:rPr lang="en-US" sz="2400" dirty="0" smtClean="0"/>
              <a:t>is formed by</a:t>
            </a:r>
          </a:p>
          <a:p>
            <a:r>
              <a:rPr lang="en-US" sz="2400" dirty="0" smtClean="0"/>
              <a:t>the </a:t>
            </a:r>
            <a:r>
              <a:rPr lang="en-US" sz="2400" b="1" dirty="0" smtClean="0">
                <a:solidFill>
                  <a:schemeClr val="tx2">
                    <a:lumMod val="60000"/>
                    <a:lumOff val="40000"/>
                  </a:schemeClr>
                </a:solidFill>
              </a:rPr>
              <a:t>septal cartilage. </a:t>
            </a:r>
          </a:p>
          <a:p>
            <a:endParaRPr lang="en-US" sz="2400" dirty="0" smtClean="0"/>
          </a:p>
          <a:p>
            <a:pPr>
              <a:buFont typeface="Wingdings" pitchFamily="2" charset="2"/>
              <a:buChar char="ü"/>
            </a:pPr>
            <a:r>
              <a:rPr lang="en-US" sz="2400" b="1" dirty="0" smtClean="0">
                <a:solidFill>
                  <a:srgbClr val="7030A0"/>
                </a:solidFill>
                <a:latin typeface="Candara" pitchFamily="34" charset="0"/>
              </a:rPr>
              <a:t>The septum rarely lies in the midline, thus increasing the size of one half of the nasal cavity and decreasing the size of the other</a:t>
            </a:r>
            <a:endParaRPr lang="ar-IQ" sz="2400" b="1" dirty="0">
              <a:solidFill>
                <a:srgbClr val="7030A0"/>
              </a:solidFill>
              <a:latin typeface="Candara" pitchFamily="34" charset="0"/>
            </a:endParaRPr>
          </a:p>
        </p:txBody>
      </p:sp>
      <p:pic>
        <p:nvPicPr>
          <p:cNvPr id="10242" name="Picture 2"/>
          <p:cNvPicPr>
            <a:picLocks noChangeAspect="1" noChangeArrowheads="1"/>
          </p:cNvPicPr>
          <p:nvPr/>
        </p:nvPicPr>
        <p:blipFill>
          <a:blip r:embed="rId2" cstate="print"/>
          <a:srcRect l="31039" t="18750" r="18009" b="12500"/>
          <a:stretch>
            <a:fillRect/>
          </a:stretch>
        </p:blipFill>
        <p:spPr bwMode="auto">
          <a:xfrm>
            <a:off x="4190997" y="1981200"/>
            <a:ext cx="4720937" cy="3581400"/>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15</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C00000"/>
                </a:solidFill>
              </a:rPr>
              <a:t>Sunday 10 October 2021</a:t>
            </a:r>
            <a:endParaRPr lang="en-US" b="1" dirty="0">
              <a:solidFill>
                <a:srgbClr val="C00000"/>
              </a:solidFill>
            </a:endParaRPr>
          </a:p>
        </p:txBody>
      </p:sp>
      <p:sp>
        <p:nvSpPr>
          <p:cNvPr id="3" name="Footer Placeholder 2"/>
          <p:cNvSpPr>
            <a:spLocks noGrp="1"/>
          </p:cNvSpPr>
          <p:nvPr>
            <p:ph type="ftr" sz="quarter" idx="11"/>
          </p:nvPr>
        </p:nvSpPr>
        <p:spPr/>
        <p:txBody>
          <a:bodyPr/>
          <a:lstStyle/>
          <a:p>
            <a:r>
              <a:rPr lang="en-US" b="1" smtClean="0">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C00000"/>
                </a:solidFill>
              </a:rPr>
              <a:pPr/>
              <a:t>16</a:t>
            </a:fld>
            <a:endParaRPr lang="en-US" b="1" dirty="0">
              <a:solidFill>
                <a:srgbClr val="C00000"/>
              </a:solidFill>
            </a:endParaRPr>
          </a:p>
        </p:txBody>
      </p:sp>
      <p:sp>
        <p:nvSpPr>
          <p:cNvPr id="5" name="Rectangle 4"/>
          <p:cNvSpPr/>
          <p:nvPr/>
        </p:nvSpPr>
        <p:spPr>
          <a:xfrm>
            <a:off x="76200" y="101025"/>
            <a:ext cx="6791411" cy="584775"/>
          </a:xfrm>
          <a:prstGeom prst="rect">
            <a:avLst/>
          </a:prstGeom>
          <a:ln w="57150">
            <a:solidFill>
              <a:srgbClr val="23FD23"/>
            </a:solidFill>
          </a:ln>
        </p:spPr>
        <p:txBody>
          <a:bodyPr wrap="none">
            <a:spAutoFit/>
          </a:bodyPr>
          <a:lstStyle/>
          <a:p>
            <a:r>
              <a:rPr lang="en-GB" sz="3200" b="1" dirty="0" smtClean="0">
                <a:solidFill>
                  <a:srgbClr val="C00000"/>
                </a:solidFill>
              </a:rPr>
              <a:t>Mucous Membrane of the Nasal Cavity</a:t>
            </a:r>
            <a:endParaRPr lang="en-GB" sz="3200" b="1" dirty="0">
              <a:solidFill>
                <a:srgbClr val="C00000"/>
              </a:solidFill>
            </a:endParaRPr>
          </a:p>
        </p:txBody>
      </p:sp>
      <p:sp>
        <p:nvSpPr>
          <p:cNvPr id="6" name="Rectangle 5"/>
          <p:cNvSpPr/>
          <p:nvPr/>
        </p:nvSpPr>
        <p:spPr>
          <a:xfrm>
            <a:off x="152400" y="768489"/>
            <a:ext cx="4343400" cy="5632311"/>
          </a:xfrm>
          <a:prstGeom prst="rect">
            <a:avLst/>
          </a:prstGeom>
        </p:spPr>
        <p:txBody>
          <a:bodyPr wrap="square">
            <a:spAutoFit/>
          </a:bodyPr>
          <a:lstStyle/>
          <a:p>
            <a:pPr>
              <a:buFont typeface="Wingdings" pitchFamily="2" charset="2"/>
              <a:buChar char="ü"/>
            </a:pPr>
            <a:r>
              <a:rPr lang="en-GB" sz="2400" b="1" dirty="0" smtClean="0">
                <a:solidFill>
                  <a:srgbClr val="7030A0"/>
                </a:solidFill>
              </a:rPr>
              <a:t>The vestibule </a:t>
            </a:r>
            <a:r>
              <a:rPr lang="en-GB" sz="2400" b="1" dirty="0" smtClean="0"/>
              <a:t>is lined with modified skin and has coarse hairs</a:t>
            </a:r>
            <a:r>
              <a:rPr lang="en-GB" sz="2400" dirty="0" smtClean="0"/>
              <a:t>.</a:t>
            </a:r>
          </a:p>
          <a:p>
            <a:pPr>
              <a:buFont typeface="Wingdings" pitchFamily="2" charset="2"/>
              <a:buChar char="ü"/>
            </a:pPr>
            <a:r>
              <a:rPr lang="en-GB" sz="2400" b="1" dirty="0" smtClean="0">
                <a:solidFill>
                  <a:srgbClr val="7030A0"/>
                </a:solidFill>
              </a:rPr>
              <a:t>The area above the superior concha</a:t>
            </a:r>
            <a:r>
              <a:rPr lang="en-GB" sz="2400" dirty="0" smtClean="0">
                <a:solidFill>
                  <a:srgbClr val="7030A0"/>
                </a:solidFill>
              </a:rPr>
              <a:t> </a:t>
            </a:r>
            <a:r>
              <a:rPr lang="en-GB" sz="2400" dirty="0" smtClean="0"/>
              <a:t>is lined with </a:t>
            </a:r>
            <a:r>
              <a:rPr lang="en-GB" sz="2400" b="1" dirty="0" smtClean="0"/>
              <a:t>olfactory mucous membrane a</a:t>
            </a:r>
            <a:r>
              <a:rPr lang="en-GB" sz="2400" dirty="0" smtClean="0"/>
              <a:t>nd contains nerve endings </a:t>
            </a:r>
            <a:r>
              <a:rPr lang="en-GB" sz="2400" b="1" dirty="0" smtClean="0">
                <a:solidFill>
                  <a:srgbClr val="FF33CC"/>
                </a:solidFill>
              </a:rPr>
              <a:t>sensitive to the reception of smell. </a:t>
            </a:r>
            <a:endParaRPr lang="en-GB" sz="2400" dirty="0" smtClean="0"/>
          </a:p>
          <a:p>
            <a:pPr>
              <a:buFont typeface="Wingdings" pitchFamily="2" charset="2"/>
              <a:buChar char="ü"/>
            </a:pPr>
            <a:r>
              <a:rPr lang="en-GB" sz="2400" b="1" dirty="0" smtClean="0">
                <a:solidFill>
                  <a:srgbClr val="7030A0"/>
                </a:solidFill>
              </a:rPr>
              <a:t>The lower part of the nasal cavity </a:t>
            </a:r>
            <a:r>
              <a:rPr lang="en-GB" sz="2400" dirty="0" smtClean="0"/>
              <a:t>is lined with </a:t>
            </a:r>
            <a:r>
              <a:rPr lang="en-GB" sz="2400" b="1" dirty="0" smtClean="0"/>
              <a:t>respiratory mucous membrane.</a:t>
            </a:r>
            <a:endParaRPr lang="en-GB" sz="2400" dirty="0" smtClean="0"/>
          </a:p>
          <a:p>
            <a:pPr>
              <a:buFont typeface="Wingdings" pitchFamily="2" charset="2"/>
              <a:buChar char="ü"/>
            </a:pPr>
            <a:r>
              <a:rPr lang="en-GB" sz="2400" b="1" dirty="0" smtClean="0">
                <a:solidFill>
                  <a:srgbClr val="1C05C5"/>
                </a:solidFill>
                <a:latin typeface="Candara" pitchFamily="34" charset="0"/>
              </a:rPr>
              <a:t> A large plexus of veins in the submucous connective tissue is present in the respiratory region. </a:t>
            </a:r>
            <a:endParaRPr lang="en-GB" sz="2400" b="1" dirty="0">
              <a:solidFill>
                <a:srgbClr val="1C05C5"/>
              </a:solidFill>
              <a:latin typeface="Candara" pitchFamily="34" charset="0"/>
            </a:endParaRPr>
          </a:p>
        </p:txBody>
      </p:sp>
      <p:pic>
        <p:nvPicPr>
          <p:cNvPr id="3074" name="Picture 2" descr="نتيجة بحث الصور عن ‪Mucous Membrane of the Nasal Cavity‬‏"/>
          <p:cNvPicPr>
            <a:picLocks noChangeAspect="1" noChangeArrowheads="1"/>
          </p:cNvPicPr>
          <p:nvPr/>
        </p:nvPicPr>
        <p:blipFill>
          <a:blip r:embed="rId2" cstate="print"/>
          <a:srcRect l="5069" t="8448" r="2429" b="13833"/>
          <a:stretch>
            <a:fillRect/>
          </a:stretch>
        </p:blipFill>
        <p:spPr bwMode="auto">
          <a:xfrm>
            <a:off x="4495800" y="838200"/>
            <a:ext cx="4353339" cy="2743200"/>
          </a:xfrm>
          <a:prstGeom prst="rect">
            <a:avLst/>
          </a:prstGeom>
          <a:noFill/>
          <a:ln w="76200">
            <a:solidFill>
              <a:srgbClr val="23FD23"/>
            </a:solidFill>
          </a:ln>
        </p:spPr>
      </p:pic>
      <p:pic>
        <p:nvPicPr>
          <p:cNvPr id="3076" name="Picture 4" descr="نتيجة بحث الصور عن ‪Mucous Membrane of the Nasal Cavity‬‏"/>
          <p:cNvPicPr>
            <a:picLocks noChangeAspect="1" noChangeArrowheads="1"/>
          </p:cNvPicPr>
          <p:nvPr/>
        </p:nvPicPr>
        <p:blipFill>
          <a:blip r:embed="rId3" cstate="print"/>
          <a:srcRect l="48903" t="11482"/>
          <a:stretch>
            <a:fillRect/>
          </a:stretch>
        </p:blipFill>
        <p:spPr bwMode="auto">
          <a:xfrm>
            <a:off x="5638800" y="3808597"/>
            <a:ext cx="2438400" cy="2973203"/>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1C05C5"/>
                </a:solidFill>
              </a:rPr>
              <a:t>Sunday 10 October 2021</a:t>
            </a:r>
            <a:endParaRPr lang="en-US" b="1" dirty="0">
              <a:solidFill>
                <a:srgbClr val="1C05C5"/>
              </a:solidFill>
            </a:endParaRPr>
          </a:p>
        </p:txBody>
      </p:sp>
      <p:sp>
        <p:nvSpPr>
          <p:cNvPr id="3" name="Footer Placeholder 2"/>
          <p:cNvSpPr>
            <a:spLocks noGrp="1"/>
          </p:cNvSpPr>
          <p:nvPr>
            <p:ph type="ftr" sz="quarter" idx="11"/>
          </p:nvPr>
        </p:nvSpPr>
        <p:spPr/>
        <p:txBody>
          <a:bodyPr/>
          <a:lstStyle/>
          <a:p>
            <a:r>
              <a:rPr lang="en-US" b="1" smtClean="0">
                <a:solidFill>
                  <a:srgbClr val="1C05C5"/>
                </a:solidFill>
              </a:rPr>
              <a:t>Dr. Aiman Qais Afar</a:t>
            </a:r>
            <a:endParaRPr lang="en-US" b="1" dirty="0">
              <a:solidFill>
                <a:srgbClr val="1C05C5"/>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1C05C5"/>
                </a:solidFill>
              </a:rPr>
              <a:pPr/>
              <a:t>17</a:t>
            </a:fld>
            <a:endParaRPr lang="en-US" b="1" dirty="0">
              <a:solidFill>
                <a:srgbClr val="1C05C5"/>
              </a:solidFill>
            </a:endParaRPr>
          </a:p>
        </p:txBody>
      </p:sp>
      <p:sp>
        <p:nvSpPr>
          <p:cNvPr id="5" name="Rectangle 4"/>
          <p:cNvSpPr/>
          <p:nvPr/>
        </p:nvSpPr>
        <p:spPr>
          <a:xfrm>
            <a:off x="76200" y="86380"/>
            <a:ext cx="8915400" cy="523220"/>
          </a:xfrm>
          <a:prstGeom prst="rect">
            <a:avLst/>
          </a:prstGeom>
          <a:ln w="57150">
            <a:solidFill>
              <a:srgbClr val="23FD23"/>
            </a:solidFill>
          </a:ln>
        </p:spPr>
        <p:txBody>
          <a:bodyPr wrap="square">
            <a:spAutoFit/>
          </a:bodyPr>
          <a:lstStyle/>
          <a:p>
            <a:r>
              <a:rPr lang="en-GB" sz="2800" b="1" dirty="0" smtClean="0">
                <a:solidFill>
                  <a:schemeClr val="accent6">
                    <a:lumMod val="75000"/>
                  </a:schemeClr>
                </a:solidFill>
              </a:rPr>
              <a:t>Function of Warm Blood and Mucus of Mucous Membrane </a:t>
            </a:r>
            <a:endParaRPr lang="en-GB" sz="2800" b="1" dirty="0">
              <a:solidFill>
                <a:schemeClr val="accent6">
                  <a:lumMod val="75000"/>
                </a:schemeClr>
              </a:solidFill>
            </a:endParaRPr>
          </a:p>
        </p:txBody>
      </p:sp>
      <p:sp>
        <p:nvSpPr>
          <p:cNvPr id="6" name="Rectangle 5"/>
          <p:cNvSpPr/>
          <p:nvPr/>
        </p:nvSpPr>
        <p:spPr>
          <a:xfrm>
            <a:off x="152400" y="728008"/>
            <a:ext cx="8839200" cy="1938992"/>
          </a:xfrm>
          <a:prstGeom prst="rect">
            <a:avLst/>
          </a:prstGeom>
        </p:spPr>
        <p:txBody>
          <a:bodyPr wrap="square">
            <a:spAutoFit/>
          </a:bodyPr>
          <a:lstStyle/>
          <a:p>
            <a:r>
              <a:rPr lang="en-GB" sz="2400" dirty="0" smtClean="0"/>
              <a:t>The presence of </a:t>
            </a:r>
            <a:r>
              <a:rPr lang="en-GB" sz="2400" b="1" dirty="0" smtClean="0">
                <a:solidFill>
                  <a:srgbClr val="1C05C5"/>
                </a:solidFill>
              </a:rPr>
              <a:t>warm blood in the venous plexuses </a:t>
            </a:r>
            <a:r>
              <a:rPr lang="en-GB" sz="2400" dirty="0" smtClean="0"/>
              <a:t>serves to </a:t>
            </a:r>
            <a:r>
              <a:rPr lang="en-GB" sz="2400" b="1" dirty="0" smtClean="0"/>
              <a:t>heat up </a:t>
            </a:r>
            <a:r>
              <a:rPr lang="en-GB" sz="2400" dirty="0" smtClean="0"/>
              <a:t>the </a:t>
            </a:r>
            <a:r>
              <a:rPr lang="en-GB" sz="2400" b="1" dirty="0" smtClean="0"/>
              <a:t>inspired air </a:t>
            </a:r>
            <a:r>
              <a:rPr lang="en-GB" sz="2400" dirty="0" smtClean="0"/>
              <a:t>as it enters the respiratory system. </a:t>
            </a:r>
            <a:r>
              <a:rPr lang="en-GB" sz="2400" b="1" dirty="0" smtClean="0">
                <a:solidFill>
                  <a:srgbClr val="1C05C5"/>
                </a:solidFill>
              </a:rPr>
              <a:t>The presence of mucus </a:t>
            </a:r>
            <a:r>
              <a:rPr lang="en-GB" sz="2400" dirty="0" smtClean="0"/>
              <a:t>on the surfaces of the conchae </a:t>
            </a:r>
            <a:r>
              <a:rPr lang="en-GB" sz="2400" b="1" dirty="0" smtClean="0"/>
              <a:t>traps foreign particles </a:t>
            </a:r>
            <a:r>
              <a:rPr lang="en-GB" sz="2400" dirty="0" smtClean="0"/>
              <a:t>and </a:t>
            </a:r>
            <a:r>
              <a:rPr lang="en-GB" sz="2400" b="1" dirty="0" smtClean="0"/>
              <a:t>organisms i</a:t>
            </a:r>
            <a:r>
              <a:rPr lang="en-GB" sz="2400" dirty="0" smtClean="0"/>
              <a:t>n the inspired air, which are then swallowed and destroyed by gastric acid. </a:t>
            </a:r>
            <a:endParaRPr lang="en-GB" sz="2400" dirty="0"/>
          </a:p>
        </p:txBody>
      </p:sp>
      <p:pic>
        <p:nvPicPr>
          <p:cNvPr id="37890" name="Picture 2" descr="نتيجة بحث الصور عن ‪Function of Warm Blood and Mucus of Mucous Membrane‬‏"/>
          <p:cNvPicPr>
            <a:picLocks noChangeAspect="1" noChangeArrowheads="1"/>
          </p:cNvPicPr>
          <p:nvPr/>
        </p:nvPicPr>
        <p:blipFill>
          <a:blip r:embed="rId2" cstate="print"/>
          <a:srcRect/>
          <a:stretch>
            <a:fillRect/>
          </a:stretch>
        </p:blipFill>
        <p:spPr bwMode="auto">
          <a:xfrm>
            <a:off x="664210" y="2895600"/>
            <a:ext cx="7829550" cy="3429000"/>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836" y="812479"/>
            <a:ext cx="3733800" cy="2308324"/>
          </a:xfrm>
          <a:prstGeom prst="rect">
            <a:avLst/>
          </a:prstGeom>
        </p:spPr>
        <p:txBody>
          <a:bodyPr wrap="square">
            <a:spAutoFit/>
          </a:bodyPr>
          <a:lstStyle/>
          <a:p>
            <a:pPr>
              <a:buFont typeface="Wingdings" pitchFamily="2" charset="2"/>
              <a:buChar char="v"/>
            </a:pPr>
            <a:r>
              <a:rPr lang="en-US" sz="2400" b="1" dirty="0" smtClean="0">
                <a:solidFill>
                  <a:schemeClr val="accent6">
                    <a:lumMod val="50000"/>
                  </a:schemeClr>
                </a:solidFill>
              </a:rPr>
              <a:t>The olfactory nerves:</a:t>
            </a:r>
          </a:p>
          <a:p>
            <a:r>
              <a:rPr lang="en-US" sz="2400" b="1" dirty="0" smtClean="0">
                <a:solidFill>
                  <a:schemeClr val="accent6">
                    <a:lumMod val="50000"/>
                  </a:schemeClr>
                </a:solidFill>
              </a:rPr>
              <a:t> </a:t>
            </a:r>
            <a:r>
              <a:rPr lang="en-US" sz="2400" dirty="0" smtClean="0"/>
              <a:t>from the </a:t>
            </a:r>
            <a:r>
              <a:rPr lang="en-US" sz="2400" b="1" dirty="0" smtClean="0">
                <a:solidFill>
                  <a:schemeClr val="accent6">
                    <a:lumMod val="50000"/>
                  </a:schemeClr>
                </a:solidFill>
              </a:rPr>
              <a:t>olfactory mucous membrane </a:t>
            </a:r>
            <a:r>
              <a:rPr lang="en-US" sz="2400" dirty="0" smtClean="0"/>
              <a:t>ascend through </a:t>
            </a:r>
            <a:r>
              <a:rPr lang="en-US" sz="2400" b="1" dirty="0" smtClean="0"/>
              <a:t>the cribriform plate of the ethmoid </a:t>
            </a:r>
            <a:r>
              <a:rPr lang="en-US" sz="2400" dirty="0" smtClean="0"/>
              <a:t>bone to </a:t>
            </a:r>
            <a:r>
              <a:rPr lang="en-US" sz="2400" b="1" dirty="0" smtClean="0">
                <a:solidFill>
                  <a:srgbClr val="009900"/>
                </a:solidFill>
              </a:rPr>
              <a:t>the olfactory bulbs </a:t>
            </a:r>
            <a:endParaRPr lang="ar-IQ" sz="2400" b="1" dirty="0">
              <a:solidFill>
                <a:srgbClr val="009900"/>
              </a:solidFill>
            </a:endParaRPr>
          </a:p>
        </p:txBody>
      </p:sp>
      <p:sp>
        <p:nvSpPr>
          <p:cNvPr id="3" name="Rectangle 2"/>
          <p:cNvSpPr/>
          <p:nvPr/>
        </p:nvSpPr>
        <p:spPr>
          <a:xfrm>
            <a:off x="76200" y="76200"/>
            <a:ext cx="5041316" cy="523220"/>
          </a:xfrm>
          <a:prstGeom prst="rect">
            <a:avLst/>
          </a:prstGeom>
          <a:ln w="57150">
            <a:solidFill>
              <a:srgbClr val="23FD23"/>
            </a:solidFill>
          </a:ln>
        </p:spPr>
        <p:txBody>
          <a:bodyPr wrap="none">
            <a:spAutoFit/>
          </a:bodyPr>
          <a:lstStyle/>
          <a:p>
            <a:r>
              <a:rPr lang="en-US" sz="2800" b="1" dirty="0" smtClean="0">
                <a:solidFill>
                  <a:srgbClr val="FF0000"/>
                </a:solidFill>
              </a:rPr>
              <a:t>Nerve Supply of the Nasal Cavity</a:t>
            </a:r>
          </a:p>
        </p:txBody>
      </p:sp>
      <p:pic>
        <p:nvPicPr>
          <p:cNvPr id="1026" name="Picture 2"/>
          <p:cNvPicPr>
            <a:picLocks noChangeAspect="1" noChangeArrowheads="1"/>
          </p:cNvPicPr>
          <p:nvPr/>
        </p:nvPicPr>
        <p:blipFill>
          <a:blip r:embed="rId2" cstate="print"/>
          <a:srcRect l="29868" t="56250" r="48463" b="15625"/>
          <a:stretch>
            <a:fillRect/>
          </a:stretch>
        </p:blipFill>
        <p:spPr bwMode="auto">
          <a:xfrm>
            <a:off x="4953000" y="766120"/>
            <a:ext cx="3962400" cy="2891480"/>
          </a:xfrm>
          <a:prstGeom prst="rect">
            <a:avLst/>
          </a:prstGeom>
          <a:noFill/>
          <a:ln w="76200">
            <a:solidFill>
              <a:srgbClr val="23FD23"/>
            </a:solidFill>
            <a:miter lim="800000"/>
            <a:headEnd/>
            <a:tailEnd/>
          </a:ln>
        </p:spPr>
      </p:pic>
      <p:pic>
        <p:nvPicPr>
          <p:cNvPr id="1027" name="Picture 3"/>
          <p:cNvPicPr>
            <a:picLocks noChangeAspect="1" noChangeArrowheads="1"/>
          </p:cNvPicPr>
          <p:nvPr/>
        </p:nvPicPr>
        <p:blipFill>
          <a:blip r:embed="rId3" cstate="print"/>
          <a:srcRect l="51171" t="59375" r="28331" b="15625"/>
          <a:stretch>
            <a:fillRect/>
          </a:stretch>
        </p:blipFill>
        <p:spPr bwMode="auto">
          <a:xfrm>
            <a:off x="4953000" y="3864428"/>
            <a:ext cx="4032251" cy="2764972"/>
          </a:xfrm>
          <a:prstGeom prst="rect">
            <a:avLst/>
          </a:prstGeom>
          <a:noFill/>
          <a:ln w="76200">
            <a:solidFill>
              <a:srgbClr val="23FD23"/>
            </a:solidFill>
            <a:miter lim="800000"/>
            <a:headEnd/>
            <a:tailEnd/>
          </a:ln>
        </p:spPr>
      </p:pic>
      <p:sp>
        <p:nvSpPr>
          <p:cNvPr id="6" name="Rectangle 5"/>
          <p:cNvSpPr/>
          <p:nvPr/>
        </p:nvSpPr>
        <p:spPr>
          <a:xfrm>
            <a:off x="152400" y="3406676"/>
            <a:ext cx="4038600" cy="2677656"/>
          </a:xfrm>
          <a:prstGeom prst="rect">
            <a:avLst/>
          </a:prstGeom>
        </p:spPr>
        <p:txBody>
          <a:bodyPr wrap="square">
            <a:spAutoFit/>
          </a:bodyPr>
          <a:lstStyle/>
          <a:p>
            <a:pPr>
              <a:buFont typeface="Wingdings" pitchFamily="2" charset="2"/>
              <a:buChar char="v"/>
            </a:pPr>
            <a:r>
              <a:rPr lang="en-US" sz="2400" b="1" dirty="0" smtClean="0">
                <a:solidFill>
                  <a:schemeClr val="accent6">
                    <a:lumMod val="50000"/>
                  </a:schemeClr>
                </a:solidFill>
              </a:rPr>
              <a:t>The nerves of ordinary Sensation:</a:t>
            </a:r>
          </a:p>
          <a:p>
            <a:r>
              <a:rPr lang="en-US" sz="2400" dirty="0" smtClean="0"/>
              <a:t>are branches of </a:t>
            </a:r>
            <a:r>
              <a:rPr lang="en-US" sz="2400" b="1" dirty="0" smtClean="0">
                <a:solidFill>
                  <a:srgbClr val="009900"/>
                </a:solidFill>
              </a:rPr>
              <a:t>the ophthalmic division (V1)</a:t>
            </a:r>
          </a:p>
          <a:p>
            <a:pPr>
              <a:buFont typeface="Wingdings" pitchFamily="2" charset="2"/>
              <a:buChar char="v"/>
            </a:pPr>
            <a:endParaRPr lang="en-US" sz="2400" b="1" dirty="0">
              <a:solidFill>
                <a:srgbClr val="009900"/>
              </a:solidFill>
            </a:endParaRPr>
          </a:p>
          <a:p>
            <a:pPr>
              <a:buFont typeface="Wingdings" pitchFamily="2" charset="2"/>
              <a:buChar char="v"/>
            </a:pPr>
            <a:r>
              <a:rPr lang="en-US" sz="2400" dirty="0" smtClean="0"/>
              <a:t>and the </a:t>
            </a:r>
            <a:r>
              <a:rPr lang="en-US" sz="2400" b="1" dirty="0" smtClean="0">
                <a:solidFill>
                  <a:srgbClr val="009900"/>
                </a:solidFill>
              </a:rPr>
              <a:t>maxillary division (V2) </a:t>
            </a:r>
            <a:r>
              <a:rPr lang="en-US" sz="2400" dirty="0" smtClean="0"/>
              <a:t>of </a:t>
            </a:r>
            <a:r>
              <a:rPr lang="en-US" sz="2400" b="1" dirty="0" smtClean="0">
                <a:solidFill>
                  <a:srgbClr val="1C05C5"/>
                </a:solidFill>
              </a:rPr>
              <a:t>the trigeminal nerve</a:t>
            </a:r>
          </a:p>
        </p:txBody>
      </p:sp>
      <p:sp>
        <p:nvSpPr>
          <p:cNvPr id="7" name="Date Placeholder 6"/>
          <p:cNvSpPr>
            <a:spLocks noGrp="1"/>
          </p:cNvSpPr>
          <p:nvPr>
            <p:ph type="dt" sz="half" idx="10"/>
          </p:nvPr>
        </p:nvSpPr>
        <p:spPr>
          <a:xfrm>
            <a:off x="457200" y="6356350"/>
            <a:ext cx="1905000" cy="365125"/>
          </a:xfrm>
        </p:spPr>
        <p:txBody>
          <a:bodyPr/>
          <a:lstStyle/>
          <a:p>
            <a:r>
              <a:rPr lang="en-US" b="1" smtClean="0">
                <a:solidFill>
                  <a:srgbClr val="7030A0"/>
                </a:solidFill>
              </a:rPr>
              <a:t>Sunday 10 October 2021</a:t>
            </a:r>
            <a:endParaRPr lang="en-US" b="1" dirty="0">
              <a:solidFill>
                <a:srgbClr val="7030A0"/>
              </a:solidFill>
            </a:endParaRPr>
          </a:p>
        </p:txBody>
      </p:sp>
      <p:sp>
        <p:nvSpPr>
          <p:cNvPr id="8" name="Slide Number Placeholder 7"/>
          <p:cNvSpPr>
            <a:spLocks noGrp="1"/>
          </p:cNvSpPr>
          <p:nvPr>
            <p:ph type="sldNum" sz="quarter" idx="12"/>
          </p:nvPr>
        </p:nvSpPr>
        <p:spPr>
          <a:xfrm>
            <a:off x="4191000" y="6356350"/>
            <a:ext cx="533400" cy="501650"/>
          </a:xfrm>
        </p:spPr>
        <p:txBody>
          <a:bodyPr/>
          <a:lstStyle/>
          <a:p>
            <a:fld id="{B6F15528-21DE-4FAA-801E-634DDDAF4B2B}" type="slidenum">
              <a:rPr lang="en-US" b="1" smtClean="0">
                <a:solidFill>
                  <a:srgbClr val="7030A0"/>
                </a:solidFill>
              </a:rPr>
              <a:pPr/>
              <a:t>18</a:t>
            </a:fld>
            <a:endParaRPr lang="en-US" b="1" dirty="0">
              <a:solidFill>
                <a:srgbClr val="7030A0"/>
              </a:solidFill>
            </a:endParaRPr>
          </a:p>
        </p:txBody>
      </p:sp>
      <p:sp>
        <p:nvSpPr>
          <p:cNvPr id="9" name="Footer Placeholder 8"/>
          <p:cNvSpPr>
            <a:spLocks noGrp="1"/>
          </p:cNvSpPr>
          <p:nvPr>
            <p:ph type="ftr" sz="quarter" idx="11"/>
          </p:nvPr>
        </p:nvSpPr>
        <p:spPr>
          <a:xfrm>
            <a:off x="6248400" y="228600"/>
            <a:ext cx="2895600" cy="365125"/>
          </a:xfrm>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16089"/>
            <a:ext cx="4724400" cy="5632311"/>
          </a:xfrm>
          <a:prstGeom prst="rect">
            <a:avLst/>
          </a:prstGeom>
        </p:spPr>
        <p:txBody>
          <a:bodyPr wrap="square">
            <a:spAutoFit/>
          </a:bodyPr>
          <a:lstStyle/>
          <a:p>
            <a:r>
              <a:rPr lang="en-US" sz="2400" dirty="0" smtClean="0"/>
              <a:t>The arterial supply to the nasal cavity is from branches of the </a:t>
            </a:r>
            <a:r>
              <a:rPr lang="en-US" sz="2400" b="1" dirty="0" smtClean="0">
                <a:solidFill>
                  <a:srgbClr val="FF0000"/>
                </a:solidFill>
              </a:rPr>
              <a:t>maxillary artery, </a:t>
            </a:r>
            <a:r>
              <a:rPr lang="en-US" sz="2400" dirty="0" smtClean="0"/>
              <a:t>one of the terminal branches of the </a:t>
            </a:r>
            <a:r>
              <a:rPr lang="en-US" sz="2400" b="1" dirty="0" smtClean="0">
                <a:solidFill>
                  <a:srgbClr val="FF0000"/>
                </a:solidFill>
              </a:rPr>
              <a:t>external carotid artery. </a:t>
            </a:r>
          </a:p>
          <a:p>
            <a:endParaRPr lang="en-US" sz="2400" dirty="0" smtClean="0"/>
          </a:p>
          <a:p>
            <a:r>
              <a:rPr lang="en-US" sz="2400" dirty="0" smtClean="0"/>
              <a:t>The most important branch is the </a:t>
            </a:r>
            <a:r>
              <a:rPr lang="en-US" sz="2400" b="1" u="sng" dirty="0" smtClean="0">
                <a:solidFill>
                  <a:srgbClr val="FF0000"/>
                </a:solidFill>
              </a:rPr>
              <a:t>sphenopalatine artery </a:t>
            </a:r>
            <a:r>
              <a:rPr lang="en-US" sz="2400" dirty="0" smtClean="0"/>
              <a:t>which anastomoses with </a:t>
            </a:r>
            <a:r>
              <a:rPr lang="en-US" sz="2400" b="1" dirty="0" smtClean="0">
                <a:solidFill>
                  <a:srgbClr val="C00000"/>
                </a:solidFill>
              </a:rPr>
              <a:t>the septal branch </a:t>
            </a:r>
            <a:r>
              <a:rPr lang="en-US" sz="2400" dirty="0" smtClean="0"/>
              <a:t>of the </a:t>
            </a:r>
            <a:r>
              <a:rPr lang="en-US" sz="2400" b="1" dirty="0" smtClean="0">
                <a:solidFill>
                  <a:srgbClr val="FF0000"/>
                </a:solidFill>
              </a:rPr>
              <a:t>superior labial branch of the facial artery </a:t>
            </a:r>
            <a:r>
              <a:rPr lang="en-US" sz="2400" dirty="0" smtClean="0"/>
              <a:t>in the region of the vestibule.</a:t>
            </a:r>
          </a:p>
          <a:p>
            <a:pPr>
              <a:buFont typeface="Wingdings" pitchFamily="2" charset="2"/>
              <a:buChar char="ü"/>
            </a:pPr>
            <a:r>
              <a:rPr lang="en-US" sz="2400" b="1" dirty="0" smtClean="0">
                <a:solidFill>
                  <a:srgbClr val="002060"/>
                </a:solidFill>
                <a:latin typeface="Candara" pitchFamily="34" charset="0"/>
              </a:rPr>
              <a:t>The submucous venous plexus is drained by veins that accompany the arteries</a:t>
            </a:r>
            <a:endParaRPr lang="ar-IQ" sz="2400" b="1" dirty="0">
              <a:solidFill>
                <a:srgbClr val="002060"/>
              </a:solidFill>
              <a:latin typeface="Candara" pitchFamily="34" charset="0"/>
            </a:endParaRPr>
          </a:p>
        </p:txBody>
      </p:sp>
      <p:sp>
        <p:nvSpPr>
          <p:cNvPr id="3" name="Rectangle 2"/>
          <p:cNvSpPr/>
          <p:nvPr/>
        </p:nvSpPr>
        <p:spPr>
          <a:xfrm>
            <a:off x="76200" y="76200"/>
            <a:ext cx="5705152" cy="584775"/>
          </a:xfrm>
          <a:prstGeom prst="rect">
            <a:avLst/>
          </a:prstGeom>
          <a:ln w="57150">
            <a:solidFill>
              <a:srgbClr val="23FD23"/>
            </a:solidFill>
          </a:ln>
        </p:spPr>
        <p:txBody>
          <a:bodyPr wrap="none">
            <a:spAutoFit/>
          </a:bodyPr>
          <a:lstStyle/>
          <a:p>
            <a:r>
              <a:rPr lang="en-US" sz="3200" b="1" dirty="0" smtClean="0">
                <a:solidFill>
                  <a:srgbClr val="FF0000"/>
                </a:solidFill>
              </a:rPr>
              <a:t>Blood Supply to the Nasal Cavity</a:t>
            </a:r>
          </a:p>
        </p:txBody>
      </p:sp>
      <p:pic>
        <p:nvPicPr>
          <p:cNvPr id="2050" name="Picture 2"/>
          <p:cNvPicPr>
            <a:picLocks noChangeAspect="1" noChangeArrowheads="1"/>
          </p:cNvPicPr>
          <p:nvPr/>
        </p:nvPicPr>
        <p:blipFill>
          <a:blip r:embed="rId2" cstate="print"/>
          <a:srcRect l="28111" t="17708" r="49634" b="50000"/>
          <a:stretch>
            <a:fillRect/>
          </a:stretch>
        </p:blipFill>
        <p:spPr bwMode="auto">
          <a:xfrm>
            <a:off x="5105400" y="762000"/>
            <a:ext cx="3657600" cy="2983831"/>
          </a:xfrm>
          <a:prstGeom prst="rect">
            <a:avLst/>
          </a:prstGeom>
          <a:noFill/>
          <a:ln w="57150">
            <a:solidFill>
              <a:srgbClr val="23FD23"/>
            </a:solidFill>
            <a:miter lim="800000"/>
            <a:headEnd/>
            <a:tailEnd/>
          </a:ln>
        </p:spPr>
      </p:pic>
      <p:pic>
        <p:nvPicPr>
          <p:cNvPr id="2051" name="Picture 3"/>
          <p:cNvPicPr>
            <a:picLocks noChangeAspect="1" noChangeArrowheads="1"/>
          </p:cNvPicPr>
          <p:nvPr/>
        </p:nvPicPr>
        <p:blipFill>
          <a:blip r:embed="rId3" cstate="print"/>
          <a:srcRect l="47658" t="19792" r="29502" b="50000"/>
          <a:stretch>
            <a:fillRect/>
          </a:stretch>
        </p:blipFill>
        <p:spPr bwMode="auto">
          <a:xfrm>
            <a:off x="5105400" y="3905738"/>
            <a:ext cx="3657600" cy="2719754"/>
          </a:xfrm>
          <a:prstGeom prst="rect">
            <a:avLst/>
          </a:prstGeom>
          <a:noFill/>
          <a:ln w="57150">
            <a:solidFill>
              <a:srgbClr val="23FD23"/>
            </a:solidFill>
            <a:miter lim="800000"/>
            <a:headEnd/>
            <a:tailEnd/>
          </a:ln>
        </p:spPr>
      </p:pic>
      <p:sp>
        <p:nvSpPr>
          <p:cNvPr id="6" name="Date Placeholder 5"/>
          <p:cNvSpPr>
            <a:spLocks noGrp="1"/>
          </p:cNvSpPr>
          <p:nvPr>
            <p:ph type="dt" sz="half" idx="10"/>
          </p:nvPr>
        </p:nvSpPr>
        <p:spPr>
          <a:xfrm>
            <a:off x="304800" y="6400800"/>
            <a:ext cx="2133600" cy="365125"/>
          </a:xfrm>
        </p:spPr>
        <p:txBody>
          <a:bodyPr/>
          <a:lstStyle/>
          <a:p>
            <a:r>
              <a:rPr lang="en-US" b="1" dirty="0" smtClean="0">
                <a:solidFill>
                  <a:srgbClr val="7030A0"/>
                </a:solidFill>
              </a:rPr>
              <a:t>Sunday 10 October 2021</a:t>
            </a:r>
            <a:endParaRPr lang="en-US" b="1" dirty="0">
              <a:solidFill>
                <a:srgbClr val="7030A0"/>
              </a:solidFill>
            </a:endParaRPr>
          </a:p>
        </p:txBody>
      </p:sp>
      <p:sp>
        <p:nvSpPr>
          <p:cNvPr id="7" name="Slide Number Placeholder 6"/>
          <p:cNvSpPr>
            <a:spLocks noGrp="1"/>
          </p:cNvSpPr>
          <p:nvPr>
            <p:ph type="sldNum" sz="quarter" idx="12"/>
          </p:nvPr>
        </p:nvSpPr>
        <p:spPr>
          <a:xfrm>
            <a:off x="4191000" y="6492875"/>
            <a:ext cx="381000" cy="365125"/>
          </a:xfrm>
        </p:spPr>
        <p:txBody>
          <a:bodyPr/>
          <a:lstStyle/>
          <a:p>
            <a:fld id="{B6F15528-21DE-4FAA-801E-634DDDAF4B2B}" type="slidenum">
              <a:rPr lang="en-US" b="1" smtClean="0">
                <a:solidFill>
                  <a:srgbClr val="7030A0"/>
                </a:solidFill>
              </a:rPr>
              <a:pPr/>
              <a:t>19</a:t>
            </a:fld>
            <a:endParaRPr lang="en-US" b="1" dirty="0">
              <a:solidFill>
                <a:srgbClr val="7030A0"/>
              </a:solidFill>
            </a:endParaRPr>
          </a:p>
        </p:txBody>
      </p:sp>
      <p:sp>
        <p:nvSpPr>
          <p:cNvPr id="8" name="Footer Placeholder 7"/>
          <p:cNvSpPr>
            <a:spLocks noGrp="1"/>
          </p:cNvSpPr>
          <p:nvPr>
            <p:ph type="ftr" sz="quarter" idx="11"/>
          </p:nvPr>
        </p:nvSpPr>
        <p:spPr>
          <a:xfrm>
            <a:off x="6858000" y="228600"/>
            <a:ext cx="1676400" cy="365125"/>
          </a:xfrm>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Image:Illu conducting passages.jpg"/>
          <p:cNvPicPr>
            <a:picLocks noChangeAspect="1" noChangeArrowheads="1"/>
          </p:cNvPicPr>
          <p:nvPr/>
        </p:nvPicPr>
        <p:blipFill>
          <a:blip r:embed="rId2" cstate="print">
            <a:lum bright="-18000" contrast="6000"/>
          </a:blip>
          <a:srcRect/>
          <a:stretch>
            <a:fillRect/>
          </a:stretch>
        </p:blipFill>
        <p:spPr bwMode="auto">
          <a:xfrm>
            <a:off x="1752600" y="412750"/>
            <a:ext cx="5564187" cy="5759450"/>
          </a:xfrm>
          <a:prstGeom prst="rect">
            <a:avLst/>
          </a:prstGeom>
          <a:ln w="76200">
            <a:solidFill>
              <a:srgbClr val="2FFB25"/>
            </a:solidFill>
          </a:ln>
        </p:spPr>
        <p:style>
          <a:lnRef idx="0">
            <a:schemeClr val="accent2"/>
          </a:lnRef>
          <a:fillRef idx="3">
            <a:schemeClr val="accent2"/>
          </a:fillRef>
          <a:effectRef idx="3">
            <a:schemeClr val="accent2"/>
          </a:effectRef>
          <a:fontRef idx="minor">
            <a:schemeClr val="lt1"/>
          </a:fontRef>
        </p:style>
      </p:pic>
      <p:sp>
        <p:nvSpPr>
          <p:cNvPr id="3" name="Date Placeholder 2"/>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b="1" smtClean="0">
                <a:solidFill>
                  <a:srgbClr val="7030A0"/>
                </a:solidFill>
              </a:rPr>
              <a:pPr/>
              <a:t>2</a:t>
            </a:fld>
            <a:endParaRPr lang="en-US" b="1" dirty="0">
              <a:solidFill>
                <a:srgbClr val="7030A0"/>
              </a:solidFill>
            </a:endParaRPr>
          </a:p>
        </p:txBody>
      </p:sp>
      <p:sp>
        <p:nvSpPr>
          <p:cNvPr id="5" name="Footer Placeholder 4"/>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1025"/>
            <a:ext cx="3907416" cy="584775"/>
          </a:xfrm>
          <a:prstGeom prst="rect">
            <a:avLst/>
          </a:prstGeom>
          <a:ln w="57150">
            <a:solidFill>
              <a:srgbClr val="23FD23"/>
            </a:solidFill>
          </a:ln>
        </p:spPr>
        <p:txBody>
          <a:bodyPr wrap="none">
            <a:spAutoFit/>
          </a:bodyPr>
          <a:lstStyle/>
          <a:p>
            <a:r>
              <a:rPr lang="en-US" sz="3200" b="1" dirty="0" smtClean="0">
                <a:solidFill>
                  <a:srgbClr val="FF0000"/>
                </a:solidFill>
              </a:rPr>
              <a:t>The Paranasal Sinuses</a:t>
            </a:r>
            <a:endParaRPr lang="ar-IQ" sz="3200" b="1" dirty="0">
              <a:solidFill>
                <a:srgbClr val="FF0000"/>
              </a:solidFill>
            </a:endParaRPr>
          </a:p>
        </p:txBody>
      </p:sp>
      <p:sp>
        <p:nvSpPr>
          <p:cNvPr id="3" name="Rectangle 2"/>
          <p:cNvSpPr/>
          <p:nvPr/>
        </p:nvSpPr>
        <p:spPr>
          <a:xfrm>
            <a:off x="152400" y="914400"/>
            <a:ext cx="3581400" cy="3785652"/>
          </a:xfrm>
          <a:prstGeom prst="rect">
            <a:avLst/>
          </a:prstGeom>
        </p:spPr>
        <p:txBody>
          <a:bodyPr wrap="square">
            <a:spAutoFit/>
          </a:bodyPr>
          <a:lstStyle/>
          <a:p>
            <a:pPr>
              <a:buFont typeface="Wingdings" pitchFamily="2" charset="2"/>
              <a:buChar char="v"/>
            </a:pPr>
            <a:r>
              <a:rPr lang="en-US" sz="2400" dirty="0" smtClean="0"/>
              <a:t>Are cavities found in the interior of the </a:t>
            </a:r>
            <a:r>
              <a:rPr lang="en-US" sz="2400" b="1" u="sng" dirty="0" smtClean="0">
                <a:solidFill>
                  <a:srgbClr val="00B050"/>
                </a:solidFill>
              </a:rPr>
              <a:t>maxilla</a:t>
            </a:r>
            <a:r>
              <a:rPr lang="en-US" sz="2400" dirty="0" smtClean="0"/>
              <a:t>, </a:t>
            </a:r>
            <a:r>
              <a:rPr lang="en-US" sz="2400" b="1" u="sng" dirty="0" smtClean="0">
                <a:solidFill>
                  <a:srgbClr val="00B050"/>
                </a:solidFill>
              </a:rPr>
              <a:t>frontal</a:t>
            </a:r>
            <a:r>
              <a:rPr lang="en-US" sz="2400" dirty="0" smtClean="0"/>
              <a:t>, </a:t>
            </a:r>
            <a:r>
              <a:rPr lang="en-US" sz="2400" b="1" u="sng" dirty="0" smtClean="0">
                <a:solidFill>
                  <a:srgbClr val="00B050"/>
                </a:solidFill>
              </a:rPr>
              <a:t>sphenoid</a:t>
            </a:r>
            <a:r>
              <a:rPr lang="en-US" sz="2400" dirty="0" smtClean="0"/>
              <a:t>, and </a:t>
            </a:r>
            <a:r>
              <a:rPr lang="en-US" sz="2400" b="1" u="sng" dirty="0" smtClean="0">
                <a:solidFill>
                  <a:srgbClr val="00B050"/>
                </a:solidFill>
              </a:rPr>
              <a:t>ethmoid</a:t>
            </a:r>
            <a:r>
              <a:rPr lang="en-US" sz="2400" b="1" dirty="0" smtClean="0">
                <a:solidFill>
                  <a:srgbClr val="00B050"/>
                </a:solidFill>
              </a:rPr>
              <a:t> bones </a:t>
            </a:r>
            <a:r>
              <a:rPr lang="en-US" sz="2400" dirty="0" smtClean="0"/>
              <a:t>.</a:t>
            </a:r>
          </a:p>
          <a:p>
            <a:pPr>
              <a:buFont typeface="Wingdings" pitchFamily="2" charset="2"/>
              <a:buChar char="v"/>
            </a:pPr>
            <a:r>
              <a:rPr lang="en-US" sz="2400" dirty="0" smtClean="0"/>
              <a:t>They are lined with </a:t>
            </a:r>
            <a:r>
              <a:rPr lang="en-US" sz="2400" b="1" dirty="0" smtClean="0">
                <a:solidFill>
                  <a:srgbClr val="7030A0"/>
                </a:solidFill>
              </a:rPr>
              <a:t>mucoperiosteum</a:t>
            </a:r>
            <a:r>
              <a:rPr lang="en-US" sz="2400" dirty="0" smtClean="0">
                <a:solidFill>
                  <a:srgbClr val="7030A0"/>
                </a:solidFill>
              </a:rPr>
              <a:t> </a:t>
            </a:r>
            <a:r>
              <a:rPr lang="en-US" sz="2400" dirty="0" smtClean="0"/>
              <a:t>and filled with air.</a:t>
            </a:r>
          </a:p>
          <a:p>
            <a:pPr>
              <a:buFont typeface="Wingdings" pitchFamily="2" charset="2"/>
              <a:buChar char="v"/>
            </a:pPr>
            <a:r>
              <a:rPr lang="en-US" sz="2400" dirty="0" smtClean="0"/>
              <a:t>they communicate with the nasal cavity through relatively </a:t>
            </a:r>
            <a:r>
              <a:rPr lang="en-US" sz="2400" b="1" dirty="0" smtClean="0"/>
              <a:t>small apertures</a:t>
            </a:r>
            <a:r>
              <a:rPr lang="en-US" sz="2400" dirty="0" smtClean="0"/>
              <a:t>. </a:t>
            </a:r>
            <a:endParaRPr lang="ar-IQ" sz="2400" dirty="0"/>
          </a:p>
        </p:txBody>
      </p:sp>
      <p:pic>
        <p:nvPicPr>
          <p:cNvPr id="1026" name="Picture 2"/>
          <p:cNvPicPr>
            <a:picLocks noChangeAspect="1" noChangeArrowheads="1"/>
          </p:cNvPicPr>
          <p:nvPr/>
        </p:nvPicPr>
        <p:blipFill>
          <a:blip r:embed="rId2" cstate="print"/>
          <a:srcRect l="52123" t="19792" r="28551" b="52083"/>
          <a:stretch>
            <a:fillRect/>
          </a:stretch>
        </p:blipFill>
        <p:spPr bwMode="auto">
          <a:xfrm>
            <a:off x="3894666" y="969818"/>
            <a:ext cx="5054601" cy="4135582"/>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20</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
        <p:nvSpPr>
          <p:cNvPr id="8" name="Rectangle 7"/>
          <p:cNvSpPr/>
          <p:nvPr/>
        </p:nvSpPr>
        <p:spPr>
          <a:xfrm>
            <a:off x="228600" y="5181600"/>
            <a:ext cx="8534400" cy="1200329"/>
          </a:xfrm>
          <a:prstGeom prst="rect">
            <a:avLst/>
          </a:prstGeom>
        </p:spPr>
        <p:txBody>
          <a:bodyPr wrap="square">
            <a:spAutoFit/>
          </a:bodyPr>
          <a:lstStyle/>
          <a:p>
            <a:pPr>
              <a:buFont typeface="Wingdings" pitchFamily="2" charset="2"/>
              <a:buChar char="v"/>
            </a:pPr>
            <a:r>
              <a:rPr lang="en-GB" sz="2400" b="1" dirty="0" smtClean="0">
                <a:solidFill>
                  <a:srgbClr val="1C05C5"/>
                </a:solidFill>
                <a:latin typeface="Candara" pitchFamily="34" charset="0"/>
              </a:rPr>
              <a:t>The maxillary and </a:t>
            </a:r>
            <a:r>
              <a:rPr lang="en-GB" sz="2400" b="1" dirty="0" err="1" smtClean="0">
                <a:solidFill>
                  <a:srgbClr val="1C05C5"/>
                </a:solidFill>
                <a:latin typeface="Candara" pitchFamily="34" charset="0"/>
              </a:rPr>
              <a:t>sphenoidal</a:t>
            </a:r>
            <a:r>
              <a:rPr lang="en-GB" sz="2400" b="1" dirty="0" smtClean="0">
                <a:solidFill>
                  <a:srgbClr val="1C05C5"/>
                </a:solidFill>
                <a:latin typeface="Candara" pitchFamily="34" charset="0"/>
              </a:rPr>
              <a:t> sinuses are present in a rudimentary form at birth; they enlarge appreciably after the eighth year and become fully formed in adolescence. </a:t>
            </a:r>
            <a:endParaRPr lang="en-GB" sz="2400" b="1" dirty="0">
              <a:solidFill>
                <a:srgbClr val="1C05C5"/>
              </a:solidFill>
              <a:latin typeface="Candar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33485"/>
            <a:ext cx="3124200" cy="4524315"/>
          </a:xfrm>
          <a:prstGeom prst="rect">
            <a:avLst/>
          </a:prstGeom>
        </p:spPr>
        <p:txBody>
          <a:bodyPr wrap="square">
            <a:spAutoFit/>
          </a:bodyPr>
          <a:lstStyle/>
          <a:p>
            <a:r>
              <a:rPr lang="en-US" sz="2400" dirty="0" smtClean="0"/>
              <a:t>Is pyramidal in shape and located within </a:t>
            </a:r>
            <a:r>
              <a:rPr lang="en-US" sz="2400" dirty="0" smtClean="0">
                <a:solidFill>
                  <a:srgbClr val="009900"/>
                </a:solidFill>
              </a:rPr>
              <a:t>the </a:t>
            </a:r>
            <a:r>
              <a:rPr lang="en-US" sz="2400" b="1" dirty="0" smtClean="0">
                <a:solidFill>
                  <a:srgbClr val="009900"/>
                </a:solidFill>
              </a:rPr>
              <a:t>body of the maxilla </a:t>
            </a:r>
            <a:r>
              <a:rPr lang="en-US" sz="2400" dirty="0" smtClean="0"/>
              <a:t>behind the skin of the cheek</a:t>
            </a:r>
          </a:p>
          <a:p>
            <a:r>
              <a:rPr lang="en-US" sz="2400" b="1" dirty="0" smtClean="0">
                <a:solidFill>
                  <a:srgbClr val="1C05C5"/>
                </a:solidFill>
              </a:rPr>
              <a:t>The roof </a:t>
            </a:r>
            <a:r>
              <a:rPr lang="en-US" sz="2400" dirty="0" smtClean="0"/>
              <a:t>is formed by the </a:t>
            </a:r>
            <a:r>
              <a:rPr lang="en-US" sz="2400" b="1" dirty="0" smtClean="0"/>
              <a:t>floor of the orbit</a:t>
            </a:r>
            <a:r>
              <a:rPr lang="en-US" sz="2400" dirty="0" smtClean="0"/>
              <a:t>, and</a:t>
            </a:r>
          </a:p>
          <a:p>
            <a:r>
              <a:rPr lang="en-US" sz="2400" b="1" dirty="0" smtClean="0">
                <a:solidFill>
                  <a:srgbClr val="1C05C5"/>
                </a:solidFill>
              </a:rPr>
              <a:t>The floor </a:t>
            </a:r>
            <a:r>
              <a:rPr lang="en-US" sz="2400" dirty="0" smtClean="0"/>
              <a:t>is related to the </a:t>
            </a:r>
            <a:r>
              <a:rPr lang="en-US" sz="2400" b="1" dirty="0" smtClean="0"/>
              <a:t>roots of the premolars and molar teeth</a:t>
            </a:r>
            <a:r>
              <a:rPr lang="en-US" sz="2400" dirty="0" smtClean="0"/>
              <a:t>. </a:t>
            </a:r>
          </a:p>
        </p:txBody>
      </p:sp>
      <p:sp>
        <p:nvSpPr>
          <p:cNvPr id="3" name="Rectangle 2"/>
          <p:cNvSpPr/>
          <p:nvPr/>
        </p:nvSpPr>
        <p:spPr>
          <a:xfrm>
            <a:off x="152400" y="76200"/>
            <a:ext cx="2768322" cy="584775"/>
          </a:xfrm>
          <a:prstGeom prst="rect">
            <a:avLst/>
          </a:prstGeom>
          <a:ln w="57150">
            <a:solidFill>
              <a:srgbClr val="23FD23"/>
            </a:solidFill>
          </a:ln>
        </p:spPr>
        <p:txBody>
          <a:bodyPr wrap="none">
            <a:spAutoFit/>
          </a:bodyPr>
          <a:lstStyle/>
          <a:p>
            <a:r>
              <a:rPr lang="en-US" sz="3200" b="1" dirty="0" smtClean="0">
                <a:solidFill>
                  <a:srgbClr val="FF0000"/>
                </a:solidFill>
              </a:rPr>
              <a:t>Maxillary Sinus</a:t>
            </a:r>
          </a:p>
        </p:txBody>
      </p:sp>
      <p:pic>
        <p:nvPicPr>
          <p:cNvPr id="3074" name="Picture 2"/>
          <p:cNvPicPr>
            <a:picLocks noChangeAspect="1" noChangeArrowheads="1"/>
          </p:cNvPicPr>
          <p:nvPr/>
        </p:nvPicPr>
        <p:blipFill>
          <a:blip r:embed="rId2" cstate="print"/>
          <a:srcRect l="38067" t="25000" r="19766" b="19792"/>
          <a:stretch>
            <a:fillRect/>
          </a:stretch>
        </p:blipFill>
        <p:spPr bwMode="auto">
          <a:xfrm>
            <a:off x="3276600" y="609600"/>
            <a:ext cx="5486400" cy="4038600"/>
          </a:xfrm>
          <a:prstGeom prst="rect">
            <a:avLst/>
          </a:prstGeom>
          <a:noFill/>
          <a:ln w="7620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21</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
        <p:nvSpPr>
          <p:cNvPr id="8" name="Rectangle 7"/>
          <p:cNvSpPr/>
          <p:nvPr/>
        </p:nvSpPr>
        <p:spPr>
          <a:xfrm>
            <a:off x="304800" y="5493603"/>
            <a:ext cx="8382000" cy="830997"/>
          </a:xfrm>
          <a:prstGeom prst="rect">
            <a:avLst/>
          </a:prstGeom>
        </p:spPr>
        <p:txBody>
          <a:bodyPr wrap="square">
            <a:spAutoFit/>
          </a:bodyPr>
          <a:lstStyle/>
          <a:p>
            <a:r>
              <a:rPr lang="en-US" sz="2400" dirty="0" smtClean="0"/>
              <a:t>The maxillary sinus opens into the </a:t>
            </a:r>
            <a:r>
              <a:rPr lang="en-US" sz="2400" b="1" dirty="0" smtClean="0">
                <a:solidFill>
                  <a:srgbClr val="7030A0"/>
                </a:solidFill>
              </a:rPr>
              <a:t>middle meatus </a:t>
            </a:r>
            <a:r>
              <a:rPr lang="en-US" sz="2400" dirty="0" smtClean="0"/>
              <a:t>of the nose through </a:t>
            </a:r>
            <a:r>
              <a:rPr lang="en-US" sz="2400" b="1" dirty="0" smtClean="0">
                <a:solidFill>
                  <a:srgbClr val="7030A0"/>
                </a:solidFill>
              </a:rPr>
              <a:t>the hiatus semilunaris</a:t>
            </a:r>
            <a:endParaRPr lang="ar-IQ" sz="2400" b="1" dirty="0">
              <a:solidFill>
                <a:srgbClr val="7030A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2819400" cy="4154984"/>
          </a:xfrm>
          <a:prstGeom prst="rect">
            <a:avLst/>
          </a:prstGeom>
        </p:spPr>
        <p:txBody>
          <a:bodyPr wrap="square">
            <a:spAutoFit/>
          </a:bodyPr>
          <a:lstStyle/>
          <a:p>
            <a:r>
              <a:rPr lang="en-US" sz="2400" dirty="0" smtClean="0"/>
              <a:t>The two frontal sinuses are contained </a:t>
            </a:r>
            <a:r>
              <a:rPr lang="en-US" sz="2400" b="1" dirty="0" smtClean="0">
                <a:solidFill>
                  <a:srgbClr val="009900"/>
                </a:solidFill>
              </a:rPr>
              <a:t>within the frontal Bone.</a:t>
            </a:r>
          </a:p>
          <a:p>
            <a:endParaRPr lang="en-US" sz="2400" dirty="0" smtClean="0"/>
          </a:p>
          <a:p>
            <a:r>
              <a:rPr lang="en-US" sz="2400" dirty="0" smtClean="0"/>
              <a:t> They are separated from each other by a </a:t>
            </a:r>
            <a:r>
              <a:rPr lang="en-US" sz="2400" b="1" dirty="0" smtClean="0">
                <a:solidFill>
                  <a:srgbClr val="1C05C5"/>
                </a:solidFill>
              </a:rPr>
              <a:t>bony septum. </a:t>
            </a:r>
          </a:p>
          <a:p>
            <a:endParaRPr lang="en-US" sz="2400" dirty="0" smtClean="0"/>
          </a:p>
          <a:p>
            <a:r>
              <a:rPr lang="en-US" sz="2400" dirty="0" smtClean="0"/>
              <a:t>Each sinus is roughly </a:t>
            </a:r>
            <a:r>
              <a:rPr lang="en-US" sz="2400" b="1" dirty="0" smtClean="0">
                <a:solidFill>
                  <a:schemeClr val="accent2">
                    <a:lumMod val="75000"/>
                  </a:schemeClr>
                </a:solidFill>
              </a:rPr>
              <a:t>triangular.</a:t>
            </a:r>
          </a:p>
        </p:txBody>
      </p:sp>
      <p:sp>
        <p:nvSpPr>
          <p:cNvPr id="3" name="Rectangle 2"/>
          <p:cNvSpPr/>
          <p:nvPr/>
        </p:nvSpPr>
        <p:spPr>
          <a:xfrm>
            <a:off x="76200" y="76200"/>
            <a:ext cx="2754280" cy="584775"/>
          </a:xfrm>
          <a:prstGeom prst="rect">
            <a:avLst/>
          </a:prstGeom>
          <a:ln w="57150">
            <a:solidFill>
              <a:srgbClr val="23FD23"/>
            </a:solidFill>
          </a:ln>
        </p:spPr>
        <p:txBody>
          <a:bodyPr wrap="none">
            <a:spAutoFit/>
          </a:bodyPr>
          <a:lstStyle/>
          <a:p>
            <a:r>
              <a:rPr lang="en-US" sz="3200" b="1" dirty="0" smtClean="0">
                <a:solidFill>
                  <a:srgbClr val="FF0000"/>
                </a:solidFill>
              </a:rPr>
              <a:t>Frontal Sinuses</a:t>
            </a:r>
          </a:p>
        </p:txBody>
      </p:sp>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22</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
        <p:nvSpPr>
          <p:cNvPr id="27650" name="AutoShape 2"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52" name="AutoShape 4"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54" name="AutoShape 6"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56" name="AutoShape 8" descr="نتيجة بحث الصور عن ‪nasal sin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7657" name="Picture 9" descr="C:\Users\MCC\Documents\download.jpg"/>
          <p:cNvPicPr>
            <a:picLocks noChangeAspect="1" noChangeArrowheads="1"/>
          </p:cNvPicPr>
          <p:nvPr/>
        </p:nvPicPr>
        <p:blipFill>
          <a:blip r:embed="rId2" cstate="print"/>
          <a:srcRect/>
          <a:stretch>
            <a:fillRect/>
          </a:stretch>
        </p:blipFill>
        <p:spPr bwMode="auto">
          <a:xfrm>
            <a:off x="3220432" y="838200"/>
            <a:ext cx="5595200" cy="4191000"/>
          </a:xfrm>
          <a:prstGeom prst="rect">
            <a:avLst/>
          </a:prstGeom>
          <a:noFill/>
          <a:ln w="57150">
            <a:solidFill>
              <a:srgbClr val="23FD23"/>
            </a:solidFill>
          </a:ln>
        </p:spPr>
      </p:pic>
      <p:sp>
        <p:nvSpPr>
          <p:cNvPr id="12" name="Rectangle 11"/>
          <p:cNvSpPr/>
          <p:nvPr/>
        </p:nvSpPr>
        <p:spPr>
          <a:xfrm>
            <a:off x="304800" y="5486400"/>
            <a:ext cx="8001000" cy="830997"/>
          </a:xfrm>
          <a:prstGeom prst="rect">
            <a:avLst/>
          </a:prstGeom>
        </p:spPr>
        <p:txBody>
          <a:bodyPr wrap="square">
            <a:spAutoFit/>
          </a:bodyPr>
          <a:lstStyle/>
          <a:p>
            <a:r>
              <a:rPr lang="en-US" sz="2400" dirty="0" smtClean="0"/>
              <a:t>Each frontal sinus opens into the </a:t>
            </a:r>
            <a:r>
              <a:rPr lang="en-US" sz="2400" b="1" dirty="0" smtClean="0">
                <a:solidFill>
                  <a:srgbClr val="7030A0"/>
                </a:solidFill>
              </a:rPr>
              <a:t>middle meatus </a:t>
            </a:r>
            <a:r>
              <a:rPr lang="en-US" sz="2400" dirty="0" smtClean="0"/>
              <a:t>of the nose through the </a:t>
            </a:r>
            <a:r>
              <a:rPr lang="en-US" sz="2400" b="1" dirty="0" smtClean="0">
                <a:solidFill>
                  <a:srgbClr val="7030A0"/>
                </a:solidFill>
              </a:rPr>
              <a:t>infundibulum</a:t>
            </a:r>
            <a:endParaRPr lang="ar-IQ" sz="2400" b="1" dirty="0">
              <a:solidFill>
                <a:srgbClr val="7030A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92540"/>
            <a:ext cx="8610600" cy="1569660"/>
          </a:xfrm>
          <a:prstGeom prst="rect">
            <a:avLst/>
          </a:prstGeom>
          <a:ln w="28575">
            <a:solidFill>
              <a:schemeClr val="accent1"/>
            </a:solidFill>
          </a:ln>
        </p:spPr>
        <p:txBody>
          <a:bodyPr wrap="square">
            <a:spAutoFit/>
          </a:bodyPr>
          <a:lstStyle/>
          <a:p>
            <a:pPr>
              <a:buFont typeface="Wingdings" pitchFamily="2" charset="2"/>
              <a:buChar char="v"/>
            </a:pPr>
            <a:r>
              <a:rPr lang="en-US" sz="2400" dirty="0" smtClean="0"/>
              <a:t>The two sphenoidal sinuses lie within the </a:t>
            </a:r>
            <a:r>
              <a:rPr lang="en-US" sz="2400" b="1" dirty="0" smtClean="0">
                <a:solidFill>
                  <a:schemeClr val="tx2">
                    <a:lumMod val="60000"/>
                    <a:lumOff val="40000"/>
                  </a:schemeClr>
                </a:solidFill>
              </a:rPr>
              <a:t>body of the sphenoid bone </a:t>
            </a:r>
            <a:endParaRPr lang="en-US" sz="2400" dirty="0" smtClean="0"/>
          </a:p>
          <a:p>
            <a:pPr>
              <a:buFont typeface="Wingdings" pitchFamily="2" charset="2"/>
              <a:buChar char="v"/>
            </a:pPr>
            <a:r>
              <a:rPr lang="en-US" sz="2400" dirty="0" smtClean="0"/>
              <a:t>Each sinus opens into the </a:t>
            </a:r>
            <a:r>
              <a:rPr lang="en-US" sz="2400" b="1" dirty="0" smtClean="0">
                <a:solidFill>
                  <a:srgbClr val="7030A0"/>
                </a:solidFill>
              </a:rPr>
              <a:t>Sphenoethmoidal recess </a:t>
            </a:r>
            <a:r>
              <a:rPr lang="en-US" sz="2400" dirty="0" smtClean="0"/>
              <a:t>above the </a:t>
            </a:r>
            <a:r>
              <a:rPr lang="en-US" sz="2400" b="1" dirty="0" smtClean="0">
                <a:solidFill>
                  <a:srgbClr val="7030A0"/>
                </a:solidFill>
              </a:rPr>
              <a:t>superior concha</a:t>
            </a:r>
            <a:r>
              <a:rPr lang="en-US" sz="2400" dirty="0" smtClean="0"/>
              <a:t>.</a:t>
            </a:r>
            <a:endParaRPr lang="ar-IQ" sz="2400" dirty="0"/>
          </a:p>
        </p:txBody>
      </p:sp>
      <p:sp>
        <p:nvSpPr>
          <p:cNvPr id="3" name="Rectangle 2"/>
          <p:cNvSpPr/>
          <p:nvPr/>
        </p:nvSpPr>
        <p:spPr>
          <a:xfrm>
            <a:off x="152400" y="76200"/>
            <a:ext cx="3449983" cy="584775"/>
          </a:xfrm>
          <a:prstGeom prst="rect">
            <a:avLst/>
          </a:prstGeom>
          <a:ln w="76200">
            <a:solidFill>
              <a:srgbClr val="23FD23"/>
            </a:solidFill>
          </a:ln>
        </p:spPr>
        <p:txBody>
          <a:bodyPr wrap="none">
            <a:spAutoFit/>
          </a:bodyPr>
          <a:lstStyle/>
          <a:p>
            <a:r>
              <a:rPr lang="en-US" sz="3200" b="1" dirty="0" smtClean="0">
                <a:solidFill>
                  <a:srgbClr val="FF0000"/>
                </a:solidFill>
              </a:rPr>
              <a:t>Sphenoidal Sinuses</a:t>
            </a:r>
          </a:p>
        </p:txBody>
      </p:sp>
      <p:pic>
        <p:nvPicPr>
          <p:cNvPr id="4" name="Picture 2"/>
          <p:cNvPicPr>
            <a:picLocks noChangeAspect="1" noChangeArrowheads="1"/>
          </p:cNvPicPr>
          <p:nvPr/>
        </p:nvPicPr>
        <p:blipFill>
          <a:blip r:embed="rId2" cstate="print"/>
          <a:srcRect l="31039" t="28125" r="15081" b="21875"/>
          <a:stretch>
            <a:fillRect/>
          </a:stretch>
        </p:blipFill>
        <p:spPr bwMode="auto">
          <a:xfrm>
            <a:off x="812801" y="2514600"/>
            <a:ext cx="7340599" cy="3829878"/>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23</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3429000" cy="5262979"/>
          </a:xfrm>
          <a:prstGeom prst="rect">
            <a:avLst/>
          </a:prstGeom>
          <a:ln w="28575">
            <a:solidFill>
              <a:schemeClr val="accent1"/>
            </a:solidFill>
          </a:ln>
        </p:spPr>
        <p:txBody>
          <a:bodyPr wrap="square">
            <a:spAutoFit/>
          </a:bodyPr>
          <a:lstStyle/>
          <a:p>
            <a:r>
              <a:rPr lang="en-US" sz="2400" dirty="0" smtClean="0"/>
              <a:t>Are </a:t>
            </a:r>
            <a:r>
              <a:rPr lang="en-US" sz="2400" b="1" dirty="0" smtClean="0">
                <a:solidFill>
                  <a:schemeClr val="tx2">
                    <a:lumMod val="60000"/>
                    <a:lumOff val="40000"/>
                  </a:schemeClr>
                </a:solidFill>
              </a:rPr>
              <a:t>anterior, middle, and posterior </a:t>
            </a:r>
            <a:r>
              <a:rPr lang="en-US" sz="2400" dirty="0" smtClean="0"/>
              <a:t>and they are contained within the </a:t>
            </a:r>
            <a:r>
              <a:rPr lang="en-US" sz="2400" b="1" dirty="0" smtClean="0">
                <a:solidFill>
                  <a:srgbClr val="FF0000"/>
                </a:solidFill>
              </a:rPr>
              <a:t>ethmoid bone, </a:t>
            </a:r>
            <a:r>
              <a:rPr lang="en-US" sz="2400" dirty="0" smtClean="0"/>
              <a:t>between the nose and the orbit </a:t>
            </a:r>
          </a:p>
          <a:p>
            <a:endParaRPr lang="en-US" sz="2400" dirty="0" smtClean="0"/>
          </a:p>
          <a:p>
            <a:pPr>
              <a:buFont typeface="Wingdings" pitchFamily="2" charset="2"/>
              <a:buChar char="ü"/>
            </a:pPr>
            <a:r>
              <a:rPr lang="en-US" sz="2400" b="1" dirty="0" smtClean="0">
                <a:solidFill>
                  <a:srgbClr val="7030A0"/>
                </a:solidFill>
              </a:rPr>
              <a:t>The </a:t>
            </a:r>
            <a:r>
              <a:rPr lang="en-US" sz="2400" b="1" u="sng" dirty="0" smtClean="0">
                <a:solidFill>
                  <a:srgbClr val="FF0000"/>
                </a:solidFill>
              </a:rPr>
              <a:t>anterior sinuses</a:t>
            </a:r>
          </a:p>
          <a:p>
            <a:r>
              <a:rPr lang="en-US" sz="2400" b="1" dirty="0" smtClean="0">
                <a:solidFill>
                  <a:srgbClr val="7030A0"/>
                </a:solidFill>
              </a:rPr>
              <a:t>open into the infundibulum</a:t>
            </a:r>
            <a:endParaRPr lang="en-US" sz="2400" dirty="0" smtClean="0"/>
          </a:p>
          <a:p>
            <a:endParaRPr lang="en-US" sz="2400" dirty="0" smtClean="0"/>
          </a:p>
          <a:p>
            <a:pPr>
              <a:buFont typeface="Wingdings" pitchFamily="2" charset="2"/>
              <a:buChar char="ü"/>
            </a:pPr>
            <a:r>
              <a:rPr lang="en-US" sz="2400" b="1" dirty="0" smtClean="0">
                <a:solidFill>
                  <a:srgbClr val="009900"/>
                </a:solidFill>
              </a:rPr>
              <a:t>The</a:t>
            </a:r>
            <a:r>
              <a:rPr lang="en-US" sz="2400" b="1" dirty="0" smtClean="0">
                <a:solidFill>
                  <a:srgbClr val="92D050"/>
                </a:solidFill>
              </a:rPr>
              <a:t> </a:t>
            </a:r>
            <a:r>
              <a:rPr lang="en-US" sz="2400" b="1" u="sng" dirty="0" smtClean="0">
                <a:solidFill>
                  <a:srgbClr val="FF0000"/>
                </a:solidFill>
              </a:rPr>
              <a:t>middle sinuses</a:t>
            </a:r>
            <a:r>
              <a:rPr lang="en-US" sz="2400" b="1" dirty="0" smtClean="0">
                <a:solidFill>
                  <a:srgbClr val="FF0000"/>
                </a:solidFill>
              </a:rPr>
              <a:t> </a:t>
            </a:r>
            <a:r>
              <a:rPr lang="en-US" sz="2400" b="1" dirty="0" smtClean="0">
                <a:solidFill>
                  <a:srgbClr val="009900"/>
                </a:solidFill>
              </a:rPr>
              <a:t>open into the middle meatus, on or above the bulla </a:t>
            </a:r>
            <a:r>
              <a:rPr lang="en-US" sz="2400" b="1" dirty="0" err="1" smtClean="0">
                <a:solidFill>
                  <a:srgbClr val="009900"/>
                </a:solidFill>
              </a:rPr>
              <a:t>ethmoidalis</a:t>
            </a:r>
            <a:endParaRPr lang="en-US" sz="2400" dirty="0" smtClean="0">
              <a:solidFill>
                <a:srgbClr val="009900"/>
              </a:solidFill>
            </a:endParaRPr>
          </a:p>
        </p:txBody>
      </p:sp>
      <p:sp>
        <p:nvSpPr>
          <p:cNvPr id="3" name="Rectangle 2"/>
          <p:cNvSpPr/>
          <p:nvPr/>
        </p:nvSpPr>
        <p:spPr>
          <a:xfrm>
            <a:off x="152400" y="101025"/>
            <a:ext cx="2977482" cy="584775"/>
          </a:xfrm>
          <a:prstGeom prst="rect">
            <a:avLst/>
          </a:prstGeom>
          <a:ln w="57150">
            <a:solidFill>
              <a:srgbClr val="23FD23"/>
            </a:solidFill>
          </a:ln>
        </p:spPr>
        <p:txBody>
          <a:bodyPr wrap="none">
            <a:spAutoFit/>
          </a:bodyPr>
          <a:lstStyle/>
          <a:p>
            <a:r>
              <a:rPr lang="en-US" sz="3200" b="1" dirty="0" smtClean="0">
                <a:solidFill>
                  <a:srgbClr val="FF0000"/>
                </a:solidFill>
              </a:rPr>
              <a:t>Ethmoid Sinuses</a:t>
            </a:r>
          </a:p>
        </p:txBody>
      </p:sp>
      <p:pic>
        <p:nvPicPr>
          <p:cNvPr id="2051" name="Picture 3"/>
          <p:cNvPicPr>
            <a:picLocks noChangeAspect="1" noChangeArrowheads="1"/>
          </p:cNvPicPr>
          <p:nvPr/>
        </p:nvPicPr>
        <p:blipFill>
          <a:blip r:embed="rId2" cstate="print"/>
          <a:srcRect l="51537" t="57292" r="27965" b="13542"/>
          <a:stretch>
            <a:fillRect/>
          </a:stretch>
        </p:blipFill>
        <p:spPr bwMode="auto">
          <a:xfrm>
            <a:off x="3962400" y="1188720"/>
            <a:ext cx="4991100" cy="3992880"/>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7030A0"/>
                </a:solidFill>
              </a:rPr>
              <a:pPr/>
              <a:t>24</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
        <p:nvSpPr>
          <p:cNvPr id="8" name="Rectangle 7"/>
          <p:cNvSpPr/>
          <p:nvPr/>
        </p:nvSpPr>
        <p:spPr>
          <a:xfrm>
            <a:off x="4038600" y="5410200"/>
            <a:ext cx="4572000" cy="830997"/>
          </a:xfrm>
          <a:prstGeom prst="rect">
            <a:avLst/>
          </a:prstGeom>
        </p:spPr>
        <p:txBody>
          <a:bodyPr>
            <a:spAutoFit/>
          </a:bodyPr>
          <a:lstStyle/>
          <a:p>
            <a:pPr>
              <a:buFont typeface="Wingdings" pitchFamily="2" charset="2"/>
              <a:buChar char="ü"/>
            </a:pPr>
            <a:r>
              <a:rPr lang="en-US" sz="2400" b="1" dirty="0" smtClean="0">
                <a:solidFill>
                  <a:srgbClr val="7030A0"/>
                </a:solidFill>
              </a:rPr>
              <a:t>The </a:t>
            </a:r>
            <a:r>
              <a:rPr lang="en-US" sz="2400" b="1" u="sng" dirty="0" smtClean="0">
                <a:solidFill>
                  <a:srgbClr val="FF0000"/>
                </a:solidFill>
              </a:rPr>
              <a:t>posterior sinuses </a:t>
            </a:r>
            <a:r>
              <a:rPr lang="en-US" sz="2400" b="1" dirty="0" smtClean="0">
                <a:solidFill>
                  <a:srgbClr val="7030A0"/>
                </a:solidFill>
              </a:rPr>
              <a:t>open into the superior meatus</a:t>
            </a:r>
            <a:r>
              <a:rPr lang="en-US" sz="2400" dirty="0"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FF0000"/>
                </a:solidFill>
              </a:rPr>
              <a:t>Sunday 10 October 2021</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b="1" smtClean="0">
                <a:solidFill>
                  <a:srgbClr val="FF0000"/>
                </a:solidFill>
              </a:rPr>
              <a:t>Dr. Aiman Qais Afar</a:t>
            </a:r>
            <a:endParaRPr lang="en-US" b="1" dirty="0">
              <a:solidFill>
                <a:srgbClr val="FF0000"/>
              </a:solidFill>
            </a:endParaRPr>
          </a:p>
        </p:txBody>
      </p:sp>
      <p:sp>
        <p:nvSpPr>
          <p:cNvPr id="4" name="Slide Number Placeholder 3"/>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25</a:t>
            </a:fld>
            <a:endParaRPr lang="en-US" b="1" dirty="0">
              <a:solidFill>
                <a:srgbClr val="FF0000"/>
              </a:solidFill>
            </a:endParaRPr>
          </a:p>
        </p:txBody>
      </p:sp>
      <p:sp>
        <p:nvSpPr>
          <p:cNvPr id="5" name="Rectangle 4"/>
          <p:cNvSpPr/>
          <p:nvPr/>
        </p:nvSpPr>
        <p:spPr>
          <a:xfrm>
            <a:off x="152400" y="76200"/>
            <a:ext cx="8382000" cy="2000548"/>
          </a:xfrm>
          <a:prstGeom prst="rect">
            <a:avLst/>
          </a:prstGeom>
          <a:solidFill>
            <a:schemeClr val="tx2">
              <a:lumMod val="20000"/>
              <a:lumOff val="80000"/>
            </a:schemeClr>
          </a:solidFill>
        </p:spPr>
        <p:txBody>
          <a:bodyPr wrap="square">
            <a:spAutoFit/>
          </a:bodyPr>
          <a:lstStyle/>
          <a:p>
            <a:r>
              <a:rPr lang="en-GB" sz="2800" b="1" dirty="0" smtClean="0">
                <a:solidFill>
                  <a:srgbClr val="FF0000"/>
                </a:solidFill>
              </a:rPr>
              <a:t>Trauma to the Nose </a:t>
            </a:r>
            <a:r>
              <a:rPr lang="en-GB" sz="2400" b="1" dirty="0" smtClean="0"/>
              <a:t>Fractures </a:t>
            </a:r>
            <a:r>
              <a:rPr lang="en-GB" sz="2400" dirty="0" smtClean="0"/>
              <a:t>involving </a:t>
            </a:r>
            <a:r>
              <a:rPr lang="en-GB" sz="2400" b="1" dirty="0" smtClean="0"/>
              <a:t>the nasal bones </a:t>
            </a:r>
            <a:r>
              <a:rPr lang="en-GB" sz="2400" dirty="0" smtClean="0"/>
              <a:t>are common. Blows directed from the front may cause </a:t>
            </a:r>
            <a:r>
              <a:rPr lang="en-GB" sz="2400" b="1" dirty="0" smtClean="0"/>
              <a:t>one or both nasal bones to be displaced downward and inward</a:t>
            </a:r>
            <a:r>
              <a:rPr lang="en-GB" sz="2400" dirty="0" smtClean="0"/>
              <a:t>. Lateral fractures also occur in which one nasal bone is driven inward and the other outward; </a:t>
            </a:r>
            <a:r>
              <a:rPr lang="en-GB" sz="2400" b="1" dirty="0" smtClean="0">
                <a:solidFill>
                  <a:srgbClr val="1C05C5"/>
                </a:solidFill>
              </a:rPr>
              <a:t>the nasal septum is usually involved</a:t>
            </a:r>
            <a:r>
              <a:rPr lang="en-GB" sz="2400" dirty="0" smtClean="0"/>
              <a:t>. </a:t>
            </a:r>
            <a:endParaRPr lang="en-GB" sz="2400" dirty="0"/>
          </a:p>
        </p:txBody>
      </p:sp>
      <p:sp>
        <p:nvSpPr>
          <p:cNvPr id="38914" name="AutoShape 2" descr="نتيجة بحث الصور عن ‪Fractures involving the nasal bo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8916" name="AutoShape 4" descr="نتيجة بحث الصور عن ‪Fractures involving the nasal bo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8918" name="Picture 6" descr="نتيجة بحث الصور عن ‪Fractures involving the nasal bones‬‏"/>
          <p:cNvPicPr>
            <a:picLocks noChangeAspect="1" noChangeArrowheads="1"/>
          </p:cNvPicPr>
          <p:nvPr/>
        </p:nvPicPr>
        <p:blipFill>
          <a:blip r:embed="rId2" cstate="print"/>
          <a:srcRect/>
          <a:stretch>
            <a:fillRect/>
          </a:stretch>
        </p:blipFill>
        <p:spPr bwMode="auto">
          <a:xfrm>
            <a:off x="4114800" y="2286000"/>
            <a:ext cx="4775200" cy="3581400"/>
          </a:xfrm>
          <a:prstGeom prst="rect">
            <a:avLst/>
          </a:prstGeom>
          <a:noFill/>
          <a:ln w="76200">
            <a:solidFill>
              <a:srgbClr val="23FD23"/>
            </a:solidFill>
          </a:ln>
        </p:spPr>
      </p:pic>
      <p:pic>
        <p:nvPicPr>
          <p:cNvPr id="38922" name="Picture 10" descr="نتيجة بحث الصور عن ‪Fractures involving the nasal bones‬‏"/>
          <p:cNvPicPr>
            <a:picLocks noChangeAspect="1" noChangeArrowheads="1"/>
          </p:cNvPicPr>
          <p:nvPr/>
        </p:nvPicPr>
        <p:blipFill>
          <a:blip r:embed="rId3" cstate="print"/>
          <a:srcRect/>
          <a:stretch>
            <a:fillRect/>
          </a:stretch>
        </p:blipFill>
        <p:spPr bwMode="auto">
          <a:xfrm>
            <a:off x="457200" y="2209800"/>
            <a:ext cx="3276600" cy="4184492"/>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FF0000"/>
                </a:solidFill>
              </a:rPr>
              <a:t>Sunday 10 October 2021</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b="1" smtClean="0">
                <a:solidFill>
                  <a:srgbClr val="FF0000"/>
                </a:solidFill>
              </a:rPr>
              <a:t>Dr. Aiman Qais Afar</a:t>
            </a:r>
            <a:endParaRPr lang="en-US" b="1" dirty="0">
              <a:solidFill>
                <a:srgbClr val="FF0000"/>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26</a:t>
            </a:fld>
            <a:endParaRPr lang="en-US" b="1" dirty="0">
              <a:solidFill>
                <a:srgbClr val="FF0000"/>
              </a:solidFill>
            </a:endParaRPr>
          </a:p>
        </p:txBody>
      </p:sp>
      <p:sp>
        <p:nvSpPr>
          <p:cNvPr id="5" name="Rectangle 4"/>
          <p:cNvSpPr/>
          <p:nvPr/>
        </p:nvSpPr>
        <p:spPr>
          <a:xfrm>
            <a:off x="152400" y="152400"/>
            <a:ext cx="8534400" cy="2000548"/>
          </a:xfrm>
          <a:prstGeom prst="rect">
            <a:avLst/>
          </a:prstGeom>
          <a:solidFill>
            <a:schemeClr val="tx2">
              <a:lumMod val="20000"/>
              <a:lumOff val="80000"/>
            </a:schemeClr>
          </a:solidFill>
        </p:spPr>
        <p:txBody>
          <a:bodyPr wrap="square">
            <a:spAutoFit/>
          </a:bodyPr>
          <a:lstStyle/>
          <a:p>
            <a:r>
              <a:rPr lang="en-GB" sz="2800" b="1" dirty="0" smtClean="0">
                <a:solidFill>
                  <a:srgbClr val="FF0000"/>
                </a:solidFill>
              </a:rPr>
              <a:t>Nose Bleeding Epistaxis</a:t>
            </a:r>
            <a:r>
              <a:rPr lang="en-GB" sz="2400" dirty="0" smtClean="0"/>
              <a:t>, or bleeding from the nose, is a frequent condition. The most common cause is </a:t>
            </a:r>
            <a:r>
              <a:rPr lang="en-GB" sz="2400" b="1" dirty="0" smtClean="0"/>
              <a:t>nose picking</a:t>
            </a:r>
            <a:r>
              <a:rPr lang="en-GB" sz="2400" dirty="0" smtClean="0"/>
              <a:t>. The bleeding may be arterial or venous, and most episodes occur on </a:t>
            </a:r>
            <a:r>
              <a:rPr lang="en-GB" sz="2400" b="1" dirty="0" smtClean="0"/>
              <a:t>the anteroinferior portion of the septum </a:t>
            </a:r>
            <a:r>
              <a:rPr lang="en-GB" sz="2400" dirty="0" smtClean="0"/>
              <a:t>and involve the </a:t>
            </a:r>
            <a:r>
              <a:rPr lang="en-GB" sz="2400" b="1" dirty="0" smtClean="0"/>
              <a:t>septal branches of the </a:t>
            </a:r>
            <a:r>
              <a:rPr lang="en-GB" sz="2400" b="1" dirty="0" err="1" smtClean="0"/>
              <a:t>sphenopalatine</a:t>
            </a:r>
            <a:r>
              <a:rPr lang="en-GB" sz="2400" b="1" dirty="0" smtClean="0"/>
              <a:t> and facial vessels</a:t>
            </a:r>
            <a:endParaRPr lang="en-GB" sz="2400" b="1" dirty="0"/>
          </a:p>
        </p:txBody>
      </p:sp>
      <p:pic>
        <p:nvPicPr>
          <p:cNvPr id="39940" name="Picture 4" descr="نتيجة بحث الصور عن ‪Nose Bleeding Epistaxis‬‏"/>
          <p:cNvPicPr>
            <a:picLocks noChangeAspect="1" noChangeArrowheads="1"/>
          </p:cNvPicPr>
          <p:nvPr/>
        </p:nvPicPr>
        <p:blipFill>
          <a:blip r:embed="rId2" cstate="print"/>
          <a:srcRect/>
          <a:stretch>
            <a:fillRect/>
          </a:stretch>
        </p:blipFill>
        <p:spPr bwMode="auto">
          <a:xfrm>
            <a:off x="76200" y="3276600"/>
            <a:ext cx="3809998" cy="2209800"/>
          </a:xfrm>
          <a:prstGeom prst="rect">
            <a:avLst/>
          </a:prstGeom>
          <a:noFill/>
          <a:ln w="57150">
            <a:solidFill>
              <a:srgbClr val="23FD23"/>
            </a:solidFill>
          </a:ln>
        </p:spPr>
      </p:pic>
      <p:pic>
        <p:nvPicPr>
          <p:cNvPr id="1026" name="Picture 2" descr="What is Little&amp;#39;s area or Kiesselbach&amp;#39;s area and the Arteries in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011" y="2514600"/>
            <a:ext cx="5026789" cy="3676651"/>
          </a:xfrm>
          <a:prstGeom prst="rect">
            <a:avLst/>
          </a:prstGeom>
          <a:noFill/>
          <a:ln w="57150">
            <a:solidFill>
              <a:srgbClr val="23FD23"/>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FF0000"/>
                </a:solidFill>
              </a:rPr>
              <a:t>Sunday 10 October 2021</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smtClean="0">
                <a:solidFill>
                  <a:srgbClr val="FF0000"/>
                </a:solidFill>
              </a:rPr>
              <a:t>Dr. Aiman Qais Afar</a:t>
            </a:r>
            <a:endParaRPr lang="en-US" dirty="0">
              <a:solidFill>
                <a:srgbClr val="FF0000"/>
              </a:solidFill>
            </a:endParaRPr>
          </a:p>
        </p:txBody>
      </p:sp>
      <p:sp>
        <p:nvSpPr>
          <p:cNvPr id="4" name="Slide Number Placeholder 3"/>
          <p:cNvSpPr>
            <a:spLocks noGrp="1"/>
          </p:cNvSpPr>
          <p:nvPr>
            <p:ph type="sldNum" sz="quarter" idx="12"/>
          </p:nvPr>
        </p:nvSpPr>
        <p:spPr>
          <a:xfrm>
            <a:off x="6553200" y="6172200"/>
            <a:ext cx="2133600" cy="365125"/>
          </a:xfrm>
        </p:spPr>
        <p:txBody>
          <a:bodyPr/>
          <a:lstStyle/>
          <a:p>
            <a:fld id="{B6F15528-21DE-4FAA-801E-634DDDAF4B2B}" type="slidenum">
              <a:rPr lang="en-US" b="1" smtClean="0">
                <a:solidFill>
                  <a:srgbClr val="FF0000"/>
                </a:solidFill>
              </a:rPr>
              <a:pPr/>
              <a:t>27</a:t>
            </a:fld>
            <a:endParaRPr lang="en-US" b="1" dirty="0">
              <a:solidFill>
                <a:srgbClr val="FF0000"/>
              </a:solidFill>
            </a:endParaRPr>
          </a:p>
        </p:txBody>
      </p:sp>
      <p:sp>
        <p:nvSpPr>
          <p:cNvPr id="5" name="Rectangle 4"/>
          <p:cNvSpPr/>
          <p:nvPr/>
        </p:nvSpPr>
        <p:spPr>
          <a:xfrm>
            <a:off x="76200" y="76200"/>
            <a:ext cx="8991600" cy="3108543"/>
          </a:xfrm>
          <a:prstGeom prst="rect">
            <a:avLst/>
          </a:prstGeom>
          <a:solidFill>
            <a:schemeClr val="tx2">
              <a:lumMod val="20000"/>
              <a:lumOff val="80000"/>
            </a:schemeClr>
          </a:solidFill>
        </p:spPr>
        <p:txBody>
          <a:bodyPr wrap="square">
            <a:spAutoFit/>
          </a:bodyPr>
          <a:lstStyle/>
          <a:p>
            <a:r>
              <a:rPr lang="en-GB" sz="2800" b="1" dirty="0" smtClean="0">
                <a:solidFill>
                  <a:srgbClr val="FF0000"/>
                </a:solidFill>
              </a:rPr>
              <a:t>Sinusitis and the Examination of the Paranasal Sinuses </a:t>
            </a:r>
            <a:endParaRPr lang="en-GB" sz="2800" b="1" dirty="0" smtClean="0">
              <a:solidFill>
                <a:srgbClr val="FF0000"/>
              </a:solidFill>
            </a:endParaRPr>
          </a:p>
          <a:p>
            <a:r>
              <a:rPr lang="en-GB" sz="2400" dirty="0" smtClean="0"/>
              <a:t>Infection </a:t>
            </a:r>
            <a:r>
              <a:rPr lang="en-GB" sz="2400" dirty="0" smtClean="0"/>
              <a:t>of the paranasal sinuses is a common complication of nasal infections. Rarely, the cause of </a:t>
            </a:r>
            <a:r>
              <a:rPr lang="en-GB" sz="2400" b="1" dirty="0" smtClean="0"/>
              <a:t>maxillary sinusitis </a:t>
            </a:r>
            <a:r>
              <a:rPr lang="en-GB" sz="2400" dirty="0" smtClean="0"/>
              <a:t>is extension from an </a:t>
            </a:r>
            <a:r>
              <a:rPr lang="en-GB" sz="2400" b="1" dirty="0" smtClean="0"/>
              <a:t>apical dental abscess</a:t>
            </a:r>
            <a:r>
              <a:rPr lang="en-GB" sz="2400" dirty="0" smtClean="0"/>
              <a:t>. The frontal, ethmoidal, and maxillary sinuses can be palpated </a:t>
            </a:r>
            <a:r>
              <a:rPr lang="en-GB" sz="2400" b="1" dirty="0" smtClean="0"/>
              <a:t>clinically for areas of tenderness</a:t>
            </a:r>
            <a:r>
              <a:rPr lang="en-GB" sz="2400" dirty="0" smtClean="0"/>
              <a:t>. The frontal sinus can be examined by pressing the finger upward beneath the medial end of the superior orbital margin. Here, the floor of the frontal sinus is closest to the surface. </a:t>
            </a:r>
            <a:endParaRPr lang="en-GB" sz="2400" dirty="0"/>
          </a:p>
        </p:txBody>
      </p:sp>
      <p:pic>
        <p:nvPicPr>
          <p:cNvPr id="41986" name="Picture 2" descr="نتيجة بحث الصور عن ‪Sinusitis and the Examination of the Paranasal Sinuses‬‏"/>
          <p:cNvPicPr>
            <a:picLocks noChangeAspect="1" noChangeArrowheads="1"/>
          </p:cNvPicPr>
          <p:nvPr/>
        </p:nvPicPr>
        <p:blipFill>
          <a:blip r:embed="rId2" cstate="print"/>
          <a:srcRect/>
          <a:stretch>
            <a:fillRect/>
          </a:stretch>
        </p:blipFill>
        <p:spPr bwMode="auto">
          <a:xfrm>
            <a:off x="4112472" y="3428999"/>
            <a:ext cx="4862613" cy="2790825"/>
          </a:xfrm>
          <a:prstGeom prst="rect">
            <a:avLst/>
          </a:prstGeom>
          <a:noFill/>
          <a:ln w="76200">
            <a:solidFill>
              <a:srgbClr val="23FD23"/>
            </a:solidFill>
          </a:ln>
        </p:spPr>
      </p:pic>
      <p:pic>
        <p:nvPicPr>
          <p:cNvPr id="41988" name="Picture 4" descr="نتيجة بحث الصور عن ‪Sinusitis and the Examination of the Paranasal Sinuses‬‏"/>
          <p:cNvPicPr>
            <a:picLocks noChangeAspect="1" noChangeArrowheads="1"/>
          </p:cNvPicPr>
          <p:nvPr/>
        </p:nvPicPr>
        <p:blipFill>
          <a:blip r:embed="rId3" cstate="print"/>
          <a:srcRect/>
          <a:stretch>
            <a:fillRect/>
          </a:stretch>
        </p:blipFill>
        <p:spPr bwMode="auto">
          <a:xfrm>
            <a:off x="76200" y="3428999"/>
            <a:ext cx="3759200" cy="2819401"/>
          </a:xfrm>
          <a:prstGeom prst="rect">
            <a:avLst/>
          </a:prstGeom>
          <a:noFill/>
          <a:ln w="76200">
            <a:solidFill>
              <a:srgbClr val="23FD23"/>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365125"/>
          </a:xfrm>
        </p:spPr>
        <p:txBody>
          <a:bodyPr/>
          <a:lstStyle/>
          <a:p>
            <a:r>
              <a:rPr lang="en-US" b="1" dirty="0" smtClean="0">
                <a:solidFill>
                  <a:srgbClr val="C00000"/>
                </a:solidFill>
              </a:rPr>
              <a:t>Sunday 10 October 2021</a:t>
            </a:r>
            <a:endParaRPr lang="en-US" b="1" dirty="0">
              <a:solidFill>
                <a:srgbClr val="C00000"/>
              </a:solidFill>
            </a:endParaRPr>
          </a:p>
        </p:txBody>
      </p:sp>
      <p:sp>
        <p:nvSpPr>
          <p:cNvPr id="3" name="Footer Placeholder 2"/>
          <p:cNvSpPr>
            <a:spLocks noGrp="1"/>
          </p:cNvSpPr>
          <p:nvPr>
            <p:ph type="ftr" sz="quarter" idx="11"/>
          </p:nvPr>
        </p:nvSpPr>
        <p:spPr/>
        <p:txBody>
          <a:bodyPr/>
          <a:lstStyle/>
          <a:p>
            <a:r>
              <a:rPr lang="en-US" b="1" smtClean="0">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C00000"/>
                </a:solidFill>
              </a:rPr>
              <a:pPr/>
              <a:t>28</a:t>
            </a:fld>
            <a:endParaRPr lang="en-US" b="1" dirty="0">
              <a:solidFill>
                <a:srgbClr val="C00000"/>
              </a:solidFill>
            </a:endParaRPr>
          </a:p>
        </p:txBody>
      </p:sp>
      <p:sp>
        <p:nvSpPr>
          <p:cNvPr id="5" name="Rectangle 4"/>
          <p:cNvSpPr/>
          <p:nvPr/>
        </p:nvSpPr>
        <p:spPr>
          <a:xfrm>
            <a:off x="228600" y="1600200"/>
            <a:ext cx="5029200" cy="4154984"/>
          </a:xfrm>
          <a:prstGeom prst="rect">
            <a:avLst/>
          </a:prstGeom>
          <a:solidFill>
            <a:schemeClr val="tx2">
              <a:lumMod val="20000"/>
              <a:lumOff val="80000"/>
            </a:schemeClr>
          </a:solidFill>
        </p:spPr>
        <p:txBody>
          <a:bodyPr wrap="square">
            <a:spAutoFit/>
          </a:bodyPr>
          <a:lstStyle/>
          <a:p>
            <a:r>
              <a:rPr lang="en-GB" sz="2400" b="1" dirty="0" smtClean="0">
                <a:solidFill>
                  <a:srgbClr val="C00000"/>
                </a:solidFill>
              </a:rPr>
              <a:t>The ethmoidal sinuses </a:t>
            </a:r>
            <a:r>
              <a:rPr lang="en-GB" sz="2400" dirty="0" smtClean="0"/>
              <a:t>can be palpated by pressing the </a:t>
            </a:r>
            <a:r>
              <a:rPr lang="en-GB" sz="2400" b="1" dirty="0" smtClean="0"/>
              <a:t>finger medially against the medial wall of the orbit</a:t>
            </a:r>
            <a:r>
              <a:rPr lang="en-GB" sz="2400" dirty="0" smtClean="0"/>
              <a:t>. </a:t>
            </a:r>
          </a:p>
          <a:p>
            <a:endParaRPr lang="en-GB" sz="2400" dirty="0" smtClean="0"/>
          </a:p>
          <a:p>
            <a:r>
              <a:rPr lang="en-GB" sz="2400" b="1" dirty="0" smtClean="0">
                <a:solidFill>
                  <a:srgbClr val="C00000"/>
                </a:solidFill>
              </a:rPr>
              <a:t>The maxillary sinus </a:t>
            </a:r>
            <a:r>
              <a:rPr lang="en-GB" sz="2400" dirty="0" smtClean="0"/>
              <a:t>can be examined for tenderness by pressing the </a:t>
            </a:r>
            <a:r>
              <a:rPr lang="en-GB" sz="2400" b="1" dirty="0" smtClean="0"/>
              <a:t>finger against the anterior wall of the maxilla below the inferior orbital margin</a:t>
            </a:r>
            <a:r>
              <a:rPr lang="en-GB" sz="2400" dirty="0" smtClean="0"/>
              <a:t>; pressure over the infraorbital nerve may reveal increased sensitivity.</a:t>
            </a:r>
            <a:endParaRPr lang="en-GB" sz="2400" dirty="0"/>
          </a:p>
        </p:txBody>
      </p:sp>
      <p:pic>
        <p:nvPicPr>
          <p:cNvPr id="40962" name="Picture 2" descr="صورة ذات صلة"/>
          <p:cNvPicPr>
            <a:picLocks noChangeAspect="1" noChangeArrowheads="1"/>
          </p:cNvPicPr>
          <p:nvPr/>
        </p:nvPicPr>
        <p:blipFill>
          <a:blip r:embed="rId2" cstate="print"/>
          <a:srcRect/>
          <a:stretch>
            <a:fillRect/>
          </a:stretch>
        </p:blipFill>
        <p:spPr bwMode="auto">
          <a:xfrm>
            <a:off x="5491696" y="142875"/>
            <a:ext cx="3242729" cy="5876925"/>
          </a:xfrm>
          <a:prstGeom prst="rect">
            <a:avLst/>
          </a:prstGeom>
          <a:noFill/>
          <a:ln w="76200">
            <a:solidFill>
              <a:srgbClr val="23FD23"/>
            </a:solidFill>
          </a:ln>
        </p:spPr>
      </p:pic>
      <p:sp>
        <p:nvSpPr>
          <p:cNvPr id="7" name="Rectangle 6"/>
          <p:cNvSpPr/>
          <p:nvPr/>
        </p:nvSpPr>
        <p:spPr>
          <a:xfrm>
            <a:off x="152400" y="235803"/>
            <a:ext cx="4572000" cy="954107"/>
          </a:xfrm>
          <a:prstGeom prst="rect">
            <a:avLst/>
          </a:prstGeom>
          <a:solidFill>
            <a:schemeClr val="tx2">
              <a:lumMod val="20000"/>
              <a:lumOff val="80000"/>
            </a:schemeClr>
          </a:solidFill>
        </p:spPr>
        <p:txBody>
          <a:bodyPr>
            <a:spAutoFit/>
          </a:bodyPr>
          <a:lstStyle/>
          <a:p>
            <a:r>
              <a:rPr lang="en-GB" sz="2800" b="1" dirty="0" smtClean="0">
                <a:solidFill>
                  <a:srgbClr val="FF0000"/>
                </a:solidFill>
              </a:rPr>
              <a:t>Sinusitis and the Examination of the Paranasal Sinuses </a:t>
            </a:r>
            <a:endParaRPr lang="en-GB"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Sunday 10 October 2021</a:t>
            </a:r>
            <a:endParaRPr lang="en-US" dirty="0"/>
          </a:p>
        </p:txBody>
      </p:sp>
      <p:sp>
        <p:nvSpPr>
          <p:cNvPr id="3" name="Footer Placeholder 2"/>
          <p:cNvSpPr>
            <a:spLocks noGrp="1"/>
          </p:cNvSpPr>
          <p:nvPr>
            <p:ph type="ftr" sz="quarter" idx="11"/>
          </p:nvPr>
        </p:nvSpPr>
        <p:spPr/>
        <p:txBody>
          <a:bodyPr/>
          <a:lstStyle/>
          <a:p>
            <a:r>
              <a:rPr lang="en-US" smtClean="0"/>
              <a:t>Dr. Aiman Qais Afar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2"/>
          <p:cNvSpPr txBox="1">
            <a:spLocks/>
          </p:cNvSpPr>
          <p:nvPr/>
        </p:nvSpPr>
        <p:spPr>
          <a:xfrm>
            <a:off x="3810000" y="473075"/>
            <a:ext cx="5105400" cy="5175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smtClean="0">
                <a:solidFill>
                  <a:srgbClr val="FFFF00"/>
                </a:solidFill>
                <a:latin typeface="Candara" pitchFamily="34" charset="0"/>
              </a:rPr>
              <a:t>Dr. Aiman Qais Afar</a:t>
            </a:r>
            <a:endParaRPr lang="en-US" sz="4000" b="1" i="1" dirty="0">
              <a:solidFill>
                <a:srgbClr val="FFFF00"/>
              </a:solidFill>
              <a:latin typeface="Candara" pitchFamily="34" charset="0"/>
            </a:endParaRPr>
          </a:p>
        </p:txBody>
      </p:sp>
      <p:sp>
        <p:nvSpPr>
          <p:cNvPr id="8" name="Date Placeholder 1"/>
          <p:cNvSpPr txBox="1">
            <a:spLocks/>
          </p:cNvSpPr>
          <p:nvPr/>
        </p:nvSpPr>
        <p:spPr>
          <a:xfrm>
            <a:off x="3733800" y="1066800"/>
            <a:ext cx="571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smtClean="0">
                <a:solidFill>
                  <a:srgbClr val="FFFF00"/>
                </a:solidFill>
                <a:latin typeface="Candara" pitchFamily="34" charset="0"/>
              </a:rPr>
              <a:t>Sunday 10 October 2021</a:t>
            </a:r>
            <a:endParaRPr lang="en-US" sz="4000" b="1" i="1" dirty="0">
              <a:solidFill>
                <a:srgbClr val="FFFF00"/>
              </a:solidFill>
              <a:latin typeface="Candara" pitchFamily="34" charset="0"/>
            </a:endParaRPr>
          </a:p>
        </p:txBody>
      </p:sp>
    </p:spTree>
    <p:extLst>
      <p:ext uri="{BB962C8B-B14F-4D97-AF65-F5344CB8AC3E}">
        <p14:creationId xmlns:p14="http://schemas.microsoft.com/office/powerpoint/2010/main" val="884747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8458200" cy="830997"/>
          </a:xfrm>
          <a:prstGeom prst="rect">
            <a:avLst/>
          </a:prstGeom>
        </p:spPr>
        <p:txBody>
          <a:bodyPr wrap="square">
            <a:spAutoFit/>
          </a:bodyPr>
          <a:lstStyle/>
          <a:p>
            <a:r>
              <a:rPr lang="en-US" sz="2400" dirty="0" smtClean="0">
                <a:cs typeface="Times New Roman" pitchFamily="18" charset="0"/>
              </a:rPr>
              <a:t>The nose consists of the </a:t>
            </a:r>
            <a:r>
              <a:rPr lang="en-US" sz="2400" b="1" u="sng" dirty="0" smtClean="0">
                <a:solidFill>
                  <a:srgbClr val="FF0000"/>
                </a:solidFill>
                <a:cs typeface="Times New Roman" pitchFamily="18" charset="0"/>
              </a:rPr>
              <a:t>external nose </a:t>
            </a:r>
            <a:r>
              <a:rPr lang="en-US" sz="2400" dirty="0" smtClean="0">
                <a:cs typeface="Times New Roman" pitchFamily="18" charset="0"/>
              </a:rPr>
              <a:t>and the </a:t>
            </a:r>
            <a:r>
              <a:rPr lang="en-US" sz="2400" b="1" u="sng" dirty="0" smtClean="0">
                <a:solidFill>
                  <a:srgbClr val="FF0000"/>
                </a:solidFill>
                <a:cs typeface="Times New Roman" pitchFamily="18" charset="0"/>
              </a:rPr>
              <a:t>nasal cavity</a:t>
            </a:r>
            <a:r>
              <a:rPr lang="en-US" sz="2400" dirty="0" smtClean="0">
                <a:cs typeface="Times New Roman" pitchFamily="18" charset="0"/>
              </a:rPr>
              <a:t>, both of which are divided by a septum into right and left halves.</a:t>
            </a:r>
            <a:endParaRPr lang="ar-IQ" sz="2400" dirty="0">
              <a:cs typeface="Times New Roman" pitchFamily="18" charset="0"/>
            </a:endParaRPr>
          </a:p>
        </p:txBody>
      </p:sp>
      <p:sp>
        <p:nvSpPr>
          <p:cNvPr id="3" name="Rectangle 2"/>
          <p:cNvSpPr/>
          <p:nvPr/>
        </p:nvSpPr>
        <p:spPr>
          <a:xfrm>
            <a:off x="152400" y="101025"/>
            <a:ext cx="1770036" cy="584775"/>
          </a:xfrm>
          <a:prstGeom prst="rect">
            <a:avLst/>
          </a:prstGeom>
          <a:ln w="76200">
            <a:solidFill>
              <a:srgbClr val="2FFB25"/>
            </a:solidFill>
          </a:ln>
        </p:spPr>
        <p:txBody>
          <a:bodyPr wrap="none">
            <a:spAutoFit/>
          </a:bodyPr>
          <a:lstStyle/>
          <a:p>
            <a:r>
              <a:rPr lang="en-US" sz="3200" b="1" dirty="0" smtClean="0">
                <a:solidFill>
                  <a:srgbClr val="FF0000"/>
                </a:solidFill>
              </a:rPr>
              <a:t>The Nose</a:t>
            </a:r>
          </a:p>
        </p:txBody>
      </p:sp>
      <p:pic>
        <p:nvPicPr>
          <p:cNvPr id="6" name="Picture 2"/>
          <p:cNvPicPr>
            <a:picLocks noChangeAspect="1" noChangeArrowheads="1"/>
          </p:cNvPicPr>
          <p:nvPr/>
        </p:nvPicPr>
        <p:blipFill>
          <a:blip r:embed="rId2" cstate="print"/>
          <a:srcRect l="34553" t="31250" r="20937" b="17708"/>
          <a:stretch>
            <a:fillRect/>
          </a:stretch>
        </p:blipFill>
        <p:spPr bwMode="auto">
          <a:xfrm>
            <a:off x="1524000" y="1865897"/>
            <a:ext cx="6324600" cy="4077703"/>
          </a:xfrm>
          <a:prstGeom prst="rect">
            <a:avLst/>
          </a:prstGeom>
          <a:noFill/>
          <a:ln w="76200">
            <a:solidFill>
              <a:srgbClr val="FB9103"/>
            </a:solidFill>
            <a:miter lim="800000"/>
            <a:headEnd/>
            <a:tailEnd/>
          </a:ln>
        </p:spPr>
      </p:pic>
      <p:sp>
        <p:nvSpPr>
          <p:cNvPr id="5" name="Date Placeholder 4"/>
          <p:cNvSpPr>
            <a:spLocks noGrp="1"/>
          </p:cNvSpPr>
          <p:nvPr>
            <p:ph type="dt" sz="half" idx="10"/>
          </p:nvPr>
        </p:nvSpPr>
        <p:spPr>
          <a:xfrm>
            <a:off x="457200" y="6324600"/>
            <a:ext cx="1828800" cy="365125"/>
          </a:xfrm>
        </p:spPr>
        <p:txBody>
          <a:bodyPr/>
          <a:lstStyle/>
          <a:p>
            <a:r>
              <a:rPr lang="en-US" b="1" dirty="0" smtClean="0">
                <a:solidFill>
                  <a:srgbClr val="7030A0"/>
                </a:solidFill>
              </a:rPr>
              <a:t>Sunday 10 October 2021</a:t>
            </a:r>
            <a:endParaRPr lang="en-US" b="1" dirty="0">
              <a:solidFill>
                <a:srgbClr val="7030A0"/>
              </a:solidFill>
            </a:endParaRPr>
          </a:p>
        </p:txBody>
      </p:sp>
      <p:sp>
        <p:nvSpPr>
          <p:cNvPr id="7" name="Slide Number Placeholder 6"/>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7030A0"/>
                </a:solidFill>
              </a:rPr>
              <a:pPr/>
              <a:t>3</a:t>
            </a:fld>
            <a:endParaRPr lang="en-US" b="1" dirty="0">
              <a:solidFill>
                <a:srgbClr val="7030A0"/>
              </a:solidFill>
            </a:endParaRPr>
          </a:p>
        </p:txBody>
      </p:sp>
      <p:sp>
        <p:nvSpPr>
          <p:cNvPr id="8" name="Footer Placeholder 7"/>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22280"/>
            <a:ext cx="3733800" cy="3416320"/>
          </a:xfrm>
          <a:prstGeom prst="rect">
            <a:avLst/>
          </a:prstGeom>
          <a:ln>
            <a:noFill/>
          </a:ln>
        </p:spPr>
        <p:txBody>
          <a:bodyPr wrap="square">
            <a:spAutoFit/>
          </a:bodyPr>
          <a:lstStyle/>
          <a:p>
            <a:r>
              <a:rPr lang="en-US" sz="2400" dirty="0" smtClean="0">
                <a:cs typeface="Times New Roman" pitchFamily="18" charset="0"/>
              </a:rPr>
              <a:t>The external nose has two elliptical orifices called the </a:t>
            </a:r>
            <a:r>
              <a:rPr lang="en-US" sz="2400" b="1" dirty="0" smtClean="0">
                <a:solidFill>
                  <a:srgbClr val="1C05C5"/>
                </a:solidFill>
                <a:cs typeface="Times New Roman" pitchFamily="18" charset="0"/>
              </a:rPr>
              <a:t>nostrils,</a:t>
            </a:r>
          </a:p>
          <a:p>
            <a:r>
              <a:rPr lang="en-US" sz="2400" dirty="0" smtClean="0">
                <a:cs typeface="Times New Roman" pitchFamily="18" charset="0"/>
              </a:rPr>
              <a:t>which are separated from each other by the </a:t>
            </a:r>
            <a:r>
              <a:rPr lang="en-US" sz="2400" b="1" dirty="0" smtClean="0">
                <a:solidFill>
                  <a:srgbClr val="1C05C5"/>
                </a:solidFill>
                <a:cs typeface="Times New Roman" pitchFamily="18" charset="0"/>
              </a:rPr>
              <a:t>nasal septum</a:t>
            </a:r>
            <a:r>
              <a:rPr lang="en-US" sz="2400" b="1" dirty="0" smtClean="0">
                <a:cs typeface="Times New Roman" pitchFamily="18" charset="0"/>
              </a:rPr>
              <a:t>.</a:t>
            </a:r>
          </a:p>
          <a:p>
            <a:endParaRPr lang="en-US" sz="2400" b="1" dirty="0" smtClean="0">
              <a:cs typeface="Times New Roman" pitchFamily="18" charset="0"/>
            </a:endParaRPr>
          </a:p>
          <a:p>
            <a:r>
              <a:rPr lang="en-US" sz="2400" dirty="0" smtClean="0">
                <a:cs typeface="Times New Roman" pitchFamily="18" charset="0"/>
              </a:rPr>
              <a:t>The lateral margin, </a:t>
            </a:r>
            <a:r>
              <a:rPr lang="en-US" sz="2400" b="1" u="sng" dirty="0" smtClean="0">
                <a:solidFill>
                  <a:srgbClr val="1C05C5"/>
                </a:solidFill>
                <a:cs typeface="Times New Roman" pitchFamily="18" charset="0"/>
              </a:rPr>
              <a:t>the ala nasi</a:t>
            </a:r>
            <a:r>
              <a:rPr lang="en-US" sz="2400" b="1" dirty="0" smtClean="0">
                <a:cs typeface="Times New Roman" pitchFamily="18" charset="0"/>
              </a:rPr>
              <a:t>, </a:t>
            </a:r>
            <a:r>
              <a:rPr lang="en-US" sz="2400" dirty="0" smtClean="0">
                <a:cs typeface="Times New Roman" pitchFamily="18" charset="0"/>
              </a:rPr>
              <a:t>is</a:t>
            </a:r>
            <a:r>
              <a:rPr lang="en-US" sz="2400" b="1" dirty="0" smtClean="0">
                <a:cs typeface="Times New Roman" pitchFamily="18" charset="0"/>
              </a:rPr>
              <a:t> </a:t>
            </a:r>
            <a:r>
              <a:rPr lang="en-US" sz="2400" dirty="0" smtClean="0">
                <a:cs typeface="Times New Roman" pitchFamily="18" charset="0"/>
              </a:rPr>
              <a:t>rounded and mobile</a:t>
            </a:r>
            <a:r>
              <a:rPr lang="en-US" sz="2400" dirty="0" smtClean="0">
                <a:latin typeface="Times New Roman" pitchFamily="18" charset="0"/>
                <a:cs typeface="Times New Roman" pitchFamily="18" charset="0"/>
              </a:rPr>
              <a:t>.</a:t>
            </a:r>
          </a:p>
        </p:txBody>
      </p:sp>
      <p:sp>
        <p:nvSpPr>
          <p:cNvPr id="4" name="Rectangle 3"/>
          <p:cNvSpPr/>
          <p:nvPr/>
        </p:nvSpPr>
        <p:spPr>
          <a:xfrm>
            <a:off x="152400" y="76200"/>
            <a:ext cx="2542491" cy="584775"/>
          </a:xfrm>
          <a:prstGeom prst="rect">
            <a:avLst/>
          </a:prstGeom>
          <a:ln w="57150">
            <a:solidFill>
              <a:srgbClr val="23FD23"/>
            </a:solidFill>
          </a:ln>
        </p:spPr>
        <p:txBody>
          <a:bodyPr wrap="none">
            <a:spAutoFit/>
          </a:bodyPr>
          <a:lstStyle/>
          <a:p>
            <a:r>
              <a:rPr lang="en-US" sz="3200" b="1" dirty="0" smtClean="0">
                <a:solidFill>
                  <a:srgbClr val="FF0000"/>
                </a:solidFill>
                <a:cs typeface="Times New Roman" pitchFamily="18" charset="0"/>
              </a:rPr>
              <a:t>External Nose</a:t>
            </a:r>
          </a:p>
        </p:txBody>
      </p:sp>
      <p:pic>
        <p:nvPicPr>
          <p:cNvPr id="3075" name="Picture 3"/>
          <p:cNvPicPr>
            <a:picLocks noChangeAspect="1" noChangeArrowheads="1"/>
          </p:cNvPicPr>
          <p:nvPr/>
        </p:nvPicPr>
        <p:blipFill>
          <a:blip r:embed="rId2" cstate="print"/>
          <a:srcRect l="28111" t="12500" r="34407" b="14583"/>
          <a:stretch>
            <a:fillRect/>
          </a:stretch>
        </p:blipFill>
        <p:spPr bwMode="auto">
          <a:xfrm>
            <a:off x="3988526" y="457200"/>
            <a:ext cx="4737462" cy="5181600"/>
          </a:xfrm>
          <a:prstGeom prst="rect">
            <a:avLst/>
          </a:prstGeom>
          <a:noFill/>
          <a:ln w="76200">
            <a:solidFill>
              <a:srgbClr val="23FD23"/>
            </a:solidFill>
            <a:miter lim="800000"/>
            <a:headEnd/>
            <a:tailEnd/>
          </a:ln>
        </p:spPr>
      </p:pic>
      <p:pic>
        <p:nvPicPr>
          <p:cNvPr id="3076" name="Picture 4"/>
          <p:cNvPicPr>
            <a:picLocks noChangeAspect="1" noChangeArrowheads="1"/>
          </p:cNvPicPr>
          <p:nvPr/>
        </p:nvPicPr>
        <p:blipFill>
          <a:blip r:embed="rId3" cstate="print"/>
          <a:srcRect l="65813" t="20833" r="13690" b="21875"/>
          <a:stretch>
            <a:fillRect/>
          </a:stretch>
        </p:blipFill>
        <p:spPr bwMode="auto">
          <a:xfrm>
            <a:off x="1600200" y="4071258"/>
            <a:ext cx="1676400" cy="2634342"/>
          </a:xfrm>
          <a:prstGeom prst="rect">
            <a:avLst/>
          </a:prstGeom>
          <a:noFill/>
          <a:ln w="76200">
            <a:solidFill>
              <a:srgbClr val="23FD23"/>
            </a:solidFill>
            <a:miter lim="800000"/>
            <a:headEnd/>
            <a:tailEnd/>
          </a:ln>
        </p:spPr>
      </p:pic>
      <p:sp>
        <p:nvSpPr>
          <p:cNvPr id="6" name="Date Placeholder 5"/>
          <p:cNvSpPr>
            <a:spLocks noGrp="1"/>
          </p:cNvSpPr>
          <p:nvPr>
            <p:ph type="dt" sz="half" idx="10"/>
          </p:nvPr>
        </p:nvSpPr>
        <p:spPr>
          <a:xfrm>
            <a:off x="228600" y="6248400"/>
            <a:ext cx="1295400" cy="365125"/>
          </a:xfrm>
        </p:spPr>
        <p:txBody>
          <a:bodyPr/>
          <a:lstStyle/>
          <a:p>
            <a:r>
              <a:rPr lang="en-US" b="1" smtClean="0">
                <a:solidFill>
                  <a:srgbClr val="7030A0"/>
                </a:solidFill>
              </a:rPr>
              <a:t>Sunday 10 October 2021</a:t>
            </a:r>
            <a:endParaRPr lang="en-US" b="1" dirty="0">
              <a:solidFill>
                <a:srgbClr val="7030A0"/>
              </a:solidFill>
            </a:endParaRPr>
          </a:p>
        </p:txBody>
      </p:sp>
      <p:sp>
        <p:nvSpPr>
          <p:cNvPr id="7" name="Slide Number Placeholder 6"/>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4</a:t>
            </a:fld>
            <a:endParaRPr lang="en-US" b="1" dirty="0">
              <a:solidFill>
                <a:srgbClr val="7030A0"/>
              </a:solidFill>
            </a:endParaRPr>
          </a:p>
        </p:txBody>
      </p:sp>
      <p:sp>
        <p:nvSpPr>
          <p:cNvPr id="8" name="Footer Placeholder 7"/>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51808"/>
            <a:ext cx="8839200" cy="1938992"/>
          </a:xfrm>
          <a:prstGeom prst="rect">
            <a:avLst/>
          </a:prstGeom>
        </p:spPr>
        <p:txBody>
          <a:bodyPr wrap="square">
            <a:spAutoFit/>
          </a:bodyPr>
          <a:lstStyle/>
          <a:p>
            <a:r>
              <a:rPr lang="en-US" sz="2400" dirty="0" smtClean="0">
                <a:cs typeface="Times New Roman" pitchFamily="18" charset="0"/>
              </a:rPr>
              <a:t>The framework of the external nose is made up above by</a:t>
            </a:r>
          </a:p>
          <a:p>
            <a:r>
              <a:rPr lang="en-US" sz="2400" b="1" dirty="0" smtClean="0">
                <a:solidFill>
                  <a:srgbClr val="1C05C5"/>
                </a:solidFill>
                <a:cs typeface="Times New Roman" pitchFamily="18" charset="0"/>
              </a:rPr>
              <a:t>the</a:t>
            </a:r>
            <a:r>
              <a:rPr lang="en-US" sz="2400" dirty="0" smtClean="0">
                <a:solidFill>
                  <a:srgbClr val="1C05C5"/>
                </a:solidFill>
                <a:cs typeface="Times New Roman" pitchFamily="18" charset="0"/>
              </a:rPr>
              <a:t> </a:t>
            </a:r>
            <a:r>
              <a:rPr lang="en-US" sz="2400" b="1" u="sng" dirty="0" smtClean="0">
                <a:solidFill>
                  <a:srgbClr val="1C05C5"/>
                </a:solidFill>
                <a:cs typeface="Times New Roman" pitchFamily="18" charset="0"/>
              </a:rPr>
              <a:t>nasal bones</a:t>
            </a:r>
            <a:r>
              <a:rPr lang="en-US" sz="2400" dirty="0" smtClean="0">
                <a:solidFill>
                  <a:srgbClr val="1C05C5"/>
                </a:solidFill>
                <a:cs typeface="Times New Roman" pitchFamily="18" charset="0"/>
              </a:rPr>
              <a:t>,  </a:t>
            </a:r>
            <a:r>
              <a:rPr lang="en-US" sz="2400" b="1" dirty="0" smtClean="0">
                <a:solidFill>
                  <a:srgbClr val="1C05C5"/>
                </a:solidFill>
                <a:cs typeface="Times New Roman" pitchFamily="18" charset="0"/>
              </a:rPr>
              <a:t>the </a:t>
            </a:r>
            <a:r>
              <a:rPr lang="en-US" sz="2400" b="1" u="sng" dirty="0" smtClean="0">
                <a:solidFill>
                  <a:srgbClr val="1C05C5"/>
                </a:solidFill>
                <a:cs typeface="Simple Bold Jut Out" pitchFamily="2" charset="-78"/>
              </a:rPr>
              <a:t>frontal</a:t>
            </a:r>
            <a:r>
              <a:rPr lang="en-US" sz="2400" b="1" u="sng" dirty="0" smtClean="0">
                <a:solidFill>
                  <a:srgbClr val="1C05C5"/>
                </a:solidFill>
                <a:cs typeface="Times New Roman" pitchFamily="18" charset="0"/>
              </a:rPr>
              <a:t> processes of the maxillae</a:t>
            </a:r>
            <a:r>
              <a:rPr lang="en-US" sz="2400" dirty="0" smtClean="0">
                <a:solidFill>
                  <a:schemeClr val="accent1">
                    <a:lumMod val="75000"/>
                  </a:schemeClr>
                </a:solidFill>
                <a:cs typeface="Times New Roman" pitchFamily="18" charset="0"/>
              </a:rPr>
              <a:t>, and </a:t>
            </a:r>
            <a:r>
              <a:rPr lang="en-US" sz="2400" b="1" dirty="0" smtClean="0">
                <a:solidFill>
                  <a:schemeClr val="accent1">
                    <a:lumMod val="75000"/>
                  </a:schemeClr>
                </a:solidFill>
                <a:cs typeface="Times New Roman" pitchFamily="18" charset="0"/>
              </a:rPr>
              <a:t>the </a:t>
            </a:r>
            <a:r>
              <a:rPr lang="en-US" sz="2400" b="1" u="sng" dirty="0" smtClean="0">
                <a:solidFill>
                  <a:srgbClr val="1C05C5"/>
                </a:solidFill>
                <a:cs typeface="Times New Roman" pitchFamily="18" charset="0"/>
              </a:rPr>
              <a:t>nasal part of the frontal bone</a:t>
            </a:r>
            <a:r>
              <a:rPr lang="en-US" sz="2400" dirty="0" smtClean="0">
                <a:solidFill>
                  <a:srgbClr val="1C05C5"/>
                </a:solidFill>
                <a:cs typeface="Times New Roman" pitchFamily="18" charset="0"/>
              </a:rPr>
              <a:t>. </a:t>
            </a:r>
          </a:p>
          <a:p>
            <a:endParaRPr lang="en-US" sz="2400" dirty="0" smtClean="0">
              <a:cs typeface="Times New Roman" pitchFamily="18" charset="0"/>
            </a:endParaRPr>
          </a:p>
          <a:p>
            <a:r>
              <a:rPr lang="en-US" sz="2400" dirty="0" smtClean="0">
                <a:cs typeface="Times New Roman" pitchFamily="18" charset="0"/>
              </a:rPr>
              <a:t>Below, the framework is formed of </a:t>
            </a:r>
            <a:r>
              <a:rPr lang="en-US" sz="2400" b="1" dirty="0" smtClean="0">
                <a:solidFill>
                  <a:srgbClr val="1C05C5"/>
                </a:solidFill>
                <a:cs typeface="Times New Roman" pitchFamily="18" charset="0"/>
              </a:rPr>
              <a:t>plates of hyaline cartilage .</a:t>
            </a:r>
            <a:endParaRPr lang="ar-IQ" sz="2400" dirty="0">
              <a:solidFill>
                <a:srgbClr val="1C05C5"/>
              </a:solidFill>
              <a:cs typeface="Times New Roman" pitchFamily="18" charset="0"/>
            </a:endParaRPr>
          </a:p>
        </p:txBody>
      </p:sp>
      <p:sp>
        <p:nvSpPr>
          <p:cNvPr id="3" name="Rectangle 2"/>
          <p:cNvSpPr/>
          <p:nvPr/>
        </p:nvSpPr>
        <p:spPr>
          <a:xfrm>
            <a:off x="76200" y="101025"/>
            <a:ext cx="2743200" cy="584775"/>
          </a:xfrm>
          <a:prstGeom prst="rect">
            <a:avLst/>
          </a:prstGeom>
          <a:ln w="57150">
            <a:solidFill>
              <a:srgbClr val="23FD23"/>
            </a:solidFill>
          </a:ln>
        </p:spPr>
        <p:txBody>
          <a:bodyPr wrap="square">
            <a:spAutoFit/>
          </a:bodyPr>
          <a:lstStyle/>
          <a:p>
            <a:r>
              <a:rPr lang="en-US" sz="3200" b="1" dirty="0" smtClean="0">
                <a:solidFill>
                  <a:srgbClr val="FF0000"/>
                </a:solidFill>
                <a:cs typeface="Times New Roman" pitchFamily="18" charset="0"/>
              </a:rPr>
              <a:t>External Nose</a:t>
            </a:r>
          </a:p>
        </p:txBody>
      </p:sp>
      <p:pic>
        <p:nvPicPr>
          <p:cNvPr id="4098" name="Picture 2"/>
          <p:cNvPicPr>
            <a:picLocks noChangeAspect="1" noChangeArrowheads="1"/>
          </p:cNvPicPr>
          <p:nvPr/>
        </p:nvPicPr>
        <p:blipFill>
          <a:blip r:embed="rId2" cstate="print"/>
          <a:srcRect l="28111" t="19792" r="29722" b="44791"/>
          <a:stretch>
            <a:fillRect/>
          </a:stretch>
        </p:blipFill>
        <p:spPr bwMode="auto">
          <a:xfrm>
            <a:off x="838200" y="2726267"/>
            <a:ext cx="7620000" cy="3598333"/>
          </a:xfrm>
          <a:prstGeom prst="rect">
            <a:avLst/>
          </a:prstGeom>
          <a:noFill/>
          <a:ln w="76200">
            <a:solidFill>
              <a:srgbClr val="2FFB25"/>
            </a:solidFill>
            <a:miter lim="800000"/>
            <a:headEnd/>
            <a:tailEnd/>
          </a:ln>
        </p:spPr>
      </p:pic>
      <p:sp>
        <p:nvSpPr>
          <p:cNvPr id="5" name="Date Placeholder 4"/>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7030A0"/>
                </a:solidFill>
              </a:rPr>
              <a:pPr/>
              <a:t>5</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356350"/>
            <a:ext cx="2286000" cy="365125"/>
          </a:xfrm>
        </p:spPr>
        <p:txBody>
          <a:bodyPr/>
          <a:lstStyle/>
          <a:p>
            <a:r>
              <a:rPr lang="en-US" b="1" dirty="0" smtClean="0">
                <a:solidFill>
                  <a:srgbClr val="C00000"/>
                </a:solidFill>
              </a:rPr>
              <a:t>Sunday 10 October 2021</a:t>
            </a:r>
            <a:endParaRPr lang="en-US" b="1" dirty="0">
              <a:solidFill>
                <a:srgbClr val="C00000"/>
              </a:solidFill>
            </a:endParaRPr>
          </a:p>
        </p:txBody>
      </p:sp>
      <p:sp>
        <p:nvSpPr>
          <p:cNvPr id="3" name="Footer Placeholder 2"/>
          <p:cNvSpPr>
            <a:spLocks noGrp="1"/>
          </p:cNvSpPr>
          <p:nvPr>
            <p:ph type="ftr" sz="quarter" idx="11"/>
          </p:nvPr>
        </p:nvSpPr>
        <p:spPr>
          <a:xfrm>
            <a:off x="-457200" y="6188075"/>
            <a:ext cx="2895600" cy="365125"/>
          </a:xfrm>
        </p:spPr>
        <p:txBody>
          <a:bodyPr/>
          <a:lstStyle/>
          <a:p>
            <a:r>
              <a:rPr lang="en-US" b="1" smtClean="0">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153400" y="381000"/>
            <a:ext cx="304800" cy="365125"/>
          </a:xfrm>
        </p:spPr>
        <p:txBody>
          <a:bodyPr/>
          <a:lstStyle/>
          <a:p>
            <a:fld id="{B6F15528-21DE-4FAA-801E-634DDDAF4B2B}" type="slidenum">
              <a:rPr lang="en-US" b="1" smtClean="0">
                <a:solidFill>
                  <a:srgbClr val="C00000"/>
                </a:solidFill>
              </a:rPr>
              <a:pPr/>
              <a:t>6</a:t>
            </a:fld>
            <a:endParaRPr lang="en-US" b="1" dirty="0">
              <a:solidFill>
                <a:srgbClr val="C00000"/>
              </a:solidFill>
            </a:endParaRPr>
          </a:p>
        </p:txBody>
      </p:sp>
      <p:sp>
        <p:nvSpPr>
          <p:cNvPr id="5" name="Rectangle 4"/>
          <p:cNvSpPr/>
          <p:nvPr/>
        </p:nvSpPr>
        <p:spPr>
          <a:xfrm>
            <a:off x="152400" y="1191161"/>
            <a:ext cx="8382000" cy="1569660"/>
          </a:xfrm>
          <a:prstGeom prst="rect">
            <a:avLst/>
          </a:prstGeom>
        </p:spPr>
        <p:txBody>
          <a:bodyPr wrap="square">
            <a:spAutoFit/>
          </a:bodyPr>
          <a:lstStyle/>
          <a:p>
            <a:pPr>
              <a:buFont typeface="Wingdings" pitchFamily="2" charset="2"/>
              <a:buChar char="ü"/>
            </a:pPr>
            <a:r>
              <a:rPr lang="en-GB" sz="2400" b="1" dirty="0" smtClean="0"/>
              <a:t>The skin of the external nose </a:t>
            </a:r>
            <a:r>
              <a:rPr lang="en-GB" sz="2400" dirty="0" smtClean="0"/>
              <a:t>is supplied by branches </a:t>
            </a:r>
            <a:r>
              <a:rPr lang="en-GB" sz="2400" b="1" dirty="0" smtClean="0">
                <a:solidFill>
                  <a:srgbClr val="FF0000"/>
                </a:solidFill>
              </a:rPr>
              <a:t>of the ophthalmic and the maxillary arteries</a:t>
            </a:r>
            <a:r>
              <a:rPr lang="en-GB" sz="2400" dirty="0" smtClean="0"/>
              <a:t> </a:t>
            </a:r>
          </a:p>
          <a:p>
            <a:pPr>
              <a:buFont typeface="Wingdings" pitchFamily="2" charset="2"/>
              <a:buChar char="ü"/>
            </a:pPr>
            <a:r>
              <a:rPr lang="en-GB" sz="2400" b="1" dirty="0" smtClean="0"/>
              <a:t>The skin of the ala and the lower part of the septum </a:t>
            </a:r>
            <a:r>
              <a:rPr lang="en-GB" sz="2400" dirty="0" smtClean="0"/>
              <a:t>are supplied by branches from </a:t>
            </a:r>
            <a:r>
              <a:rPr lang="en-GB" sz="2400" b="1" dirty="0" smtClean="0">
                <a:solidFill>
                  <a:srgbClr val="FF0000"/>
                </a:solidFill>
              </a:rPr>
              <a:t>the facial artery</a:t>
            </a:r>
            <a:endParaRPr lang="en-GB" sz="2400" b="1" dirty="0">
              <a:solidFill>
                <a:srgbClr val="FF0000"/>
              </a:solidFill>
            </a:endParaRPr>
          </a:p>
        </p:txBody>
      </p:sp>
      <p:sp>
        <p:nvSpPr>
          <p:cNvPr id="6" name="Rectangle 5"/>
          <p:cNvSpPr/>
          <p:nvPr/>
        </p:nvSpPr>
        <p:spPr>
          <a:xfrm>
            <a:off x="76200" y="101025"/>
            <a:ext cx="2743200" cy="584775"/>
          </a:xfrm>
          <a:prstGeom prst="rect">
            <a:avLst/>
          </a:prstGeom>
          <a:ln w="57150">
            <a:solidFill>
              <a:srgbClr val="23FD23"/>
            </a:solidFill>
          </a:ln>
        </p:spPr>
        <p:txBody>
          <a:bodyPr wrap="square">
            <a:spAutoFit/>
          </a:bodyPr>
          <a:lstStyle/>
          <a:p>
            <a:r>
              <a:rPr lang="en-US" sz="3200" b="1" dirty="0" smtClean="0">
                <a:solidFill>
                  <a:srgbClr val="FF0000"/>
                </a:solidFill>
                <a:cs typeface="Times New Roman" pitchFamily="18" charset="0"/>
              </a:rPr>
              <a:t>External Nose</a:t>
            </a:r>
          </a:p>
        </p:txBody>
      </p:sp>
      <p:sp>
        <p:nvSpPr>
          <p:cNvPr id="7" name="Rectangle 6"/>
          <p:cNvSpPr/>
          <p:nvPr/>
        </p:nvSpPr>
        <p:spPr>
          <a:xfrm>
            <a:off x="76200" y="685800"/>
            <a:ext cx="5654561" cy="523220"/>
          </a:xfrm>
          <a:prstGeom prst="rect">
            <a:avLst/>
          </a:prstGeom>
        </p:spPr>
        <p:txBody>
          <a:bodyPr wrap="none">
            <a:spAutoFit/>
          </a:bodyPr>
          <a:lstStyle/>
          <a:p>
            <a:pPr>
              <a:buFont typeface="Wingdings" pitchFamily="2" charset="2"/>
              <a:buChar char="q"/>
            </a:pPr>
            <a:r>
              <a:rPr lang="en-GB" sz="2800" b="1" dirty="0" smtClean="0">
                <a:solidFill>
                  <a:srgbClr val="FF0000"/>
                </a:solidFill>
              </a:rPr>
              <a:t>Blood Supply of the External Nose </a:t>
            </a:r>
            <a:endParaRPr lang="en-GB" sz="2800" b="1" dirty="0">
              <a:solidFill>
                <a:srgbClr val="FF0000"/>
              </a:solidFill>
            </a:endParaRPr>
          </a:p>
        </p:txBody>
      </p:sp>
      <p:pic>
        <p:nvPicPr>
          <p:cNvPr id="1026" name="Picture 2"/>
          <p:cNvPicPr>
            <a:picLocks noChangeAspect="1" noChangeArrowheads="1"/>
          </p:cNvPicPr>
          <p:nvPr/>
        </p:nvPicPr>
        <p:blipFill>
          <a:blip r:embed="rId2" cstate="print"/>
          <a:srcRect l="50366" t="27083" r="14495" b="20833"/>
          <a:stretch>
            <a:fillRect/>
          </a:stretch>
        </p:blipFill>
        <p:spPr bwMode="auto">
          <a:xfrm>
            <a:off x="3962400" y="2743200"/>
            <a:ext cx="4724400" cy="3937000"/>
          </a:xfrm>
          <a:prstGeom prst="rect">
            <a:avLst/>
          </a:prstGeom>
          <a:noFill/>
          <a:ln w="76200">
            <a:solidFill>
              <a:srgbClr val="23FD23"/>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smtClean="0">
                <a:solidFill>
                  <a:srgbClr val="C00000"/>
                </a:solidFill>
              </a:rPr>
              <a:t>Sunday 10 October 2021</a:t>
            </a:r>
            <a:endParaRPr lang="en-US" b="1" dirty="0">
              <a:solidFill>
                <a:srgbClr val="C00000"/>
              </a:solidFill>
            </a:endParaRPr>
          </a:p>
        </p:txBody>
      </p:sp>
      <p:sp>
        <p:nvSpPr>
          <p:cNvPr id="3" name="Footer Placeholder 2"/>
          <p:cNvSpPr>
            <a:spLocks noGrp="1"/>
          </p:cNvSpPr>
          <p:nvPr>
            <p:ph type="ftr" sz="quarter" idx="11"/>
          </p:nvPr>
        </p:nvSpPr>
        <p:spPr/>
        <p:txBody>
          <a:bodyPr/>
          <a:lstStyle/>
          <a:p>
            <a:r>
              <a:rPr lang="en-US" b="1" smtClean="0">
                <a:solidFill>
                  <a:srgbClr val="C00000"/>
                </a:solidFill>
              </a:rPr>
              <a:t>Dr. Aiman Qais Afar</a:t>
            </a:r>
            <a:endParaRPr lang="en-US" b="1" dirty="0">
              <a:solidFill>
                <a:srgbClr val="C00000"/>
              </a:solidFill>
            </a:endParaRPr>
          </a:p>
        </p:txBody>
      </p:sp>
      <p:sp>
        <p:nvSpPr>
          <p:cNvPr id="4" name="Slide Number Placeholder 3"/>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C00000"/>
                </a:solidFill>
              </a:rPr>
              <a:pPr/>
              <a:t>7</a:t>
            </a:fld>
            <a:endParaRPr lang="en-US" b="1" dirty="0">
              <a:solidFill>
                <a:srgbClr val="C00000"/>
              </a:solidFill>
            </a:endParaRPr>
          </a:p>
        </p:txBody>
      </p:sp>
      <p:pic>
        <p:nvPicPr>
          <p:cNvPr id="2050" name="Picture 2"/>
          <p:cNvPicPr>
            <a:picLocks noChangeAspect="1" noChangeArrowheads="1"/>
          </p:cNvPicPr>
          <p:nvPr/>
        </p:nvPicPr>
        <p:blipFill>
          <a:blip r:embed="rId2" cstate="print"/>
          <a:srcRect l="19912" t="28125" r="49048" b="18750"/>
          <a:stretch>
            <a:fillRect/>
          </a:stretch>
        </p:blipFill>
        <p:spPr bwMode="auto">
          <a:xfrm>
            <a:off x="3810000" y="1473679"/>
            <a:ext cx="5041153" cy="4850921"/>
          </a:xfrm>
          <a:prstGeom prst="rect">
            <a:avLst/>
          </a:prstGeom>
          <a:noFill/>
          <a:ln w="76200">
            <a:solidFill>
              <a:srgbClr val="23FD23"/>
            </a:solidFill>
            <a:miter lim="800000"/>
            <a:headEnd/>
            <a:tailEnd/>
          </a:ln>
        </p:spPr>
      </p:pic>
      <p:sp>
        <p:nvSpPr>
          <p:cNvPr id="6" name="Rectangle 5"/>
          <p:cNvSpPr/>
          <p:nvPr/>
        </p:nvSpPr>
        <p:spPr>
          <a:xfrm>
            <a:off x="304800" y="1600200"/>
            <a:ext cx="3429000" cy="3046988"/>
          </a:xfrm>
          <a:prstGeom prst="rect">
            <a:avLst/>
          </a:prstGeom>
        </p:spPr>
        <p:txBody>
          <a:bodyPr wrap="square">
            <a:spAutoFit/>
          </a:bodyPr>
          <a:lstStyle/>
          <a:p>
            <a:pPr>
              <a:buFont typeface="Wingdings" pitchFamily="2" charset="2"/>
              <a:buChar char="ü"/>
            </a:pPr>
            <a:r>
              <a:rPr lang="en-GB" sz="2400" b="1" dirty="0" smtClean="0">
                <a:solidFill>
                  <a:srgbClr val="C00000"/>
                </a:solidFill>
              </a:rPr>
              <a:t>The infratrochlear and external nasal branches of the ophthalmic nerve (CN V)</a:t>
            </a:r>
          </a:p>
          <a:p>
            <a:pPr>
              <a:buFont typeface="Wingdings" pitchFamily="2" charset="2"/>
              <a:buChar char="ü"/>
            </a:pPr>
            <a:endParaRPr lang="en-GB" sz="2400" dirty="0" smtClean="0"/>
          </a:p>
          <a:p>
            <a:pPr>
              <a:buFont typeface="Wingdings" pitchFamily="2" charset="2"/>
              <a:buChar char="ü"/>
            </a:pPr>
            <a:r>
              <a:rPr lang="en-GB" sz="2400" dirty="0" smtClean="0"/>
              <a:t> and </a:t>
            </a:r>
            <a:r>
              <a:rPr lang="en-GB" sz="2400" b="1" dirty="0" smtClean="0">
                <a:solidFill>
                  <a:srgbClr val="C00000"/>
                </a:solidFill>
              </a:rPr>
              <a:t>the infraorbital branch of the maxillary nerve (CN V)</a:t>
            </a:r>
            <a:endParaRPr lang="en-GB" sz="2400" dirty="0"/>
          </a:p>
        </p:txBody>
      </p:sp>
      <p:sp>
        <p:nvSpPr>
          <p:cNvPr id="7" name="Rectangle 6"/>
          <p:cNvSpPr/>
          <p:nvPr/>
        </p:nvSpPr>
        <p:spPr>
          <a:xfrm>
            <a:off x="228600" y="838200"/>
            <a:ext cx="5867400" cy="523220"/>
          </a:xfrm>
          <a:prstGeom prst="rect">
            <a:avLst/>
          </a:prstGeom>
        </p:spPr>
        <p:txBody>
          <a:bodyPr wrap="square">
            <a:spAutoFit/>
          </a:bodyPr>
          <a:lstStyle/>
          <a:p>
            <a:pPr>
              <a:buFont typeface="Wingdings" pitchFamily="2" charset="2"/>
              <a:buChar char="q"/>
            </a:pPr>
            <a:r>
              <a:rPr lang="en-GB" sz="2800" b="1" dirty="0" smtClean="0">
                <a:solidFill>
                  <a:schemeClr val="accent6">
                    <a:lumMod val="75000"/>
                  </a:schemeClr>
                </a:solidFill>
              </a:rPr>
              <a:t>Nerve Supply of the External Nose </a:t>
            </a:r>
            <a:endParaRPr lang="en-GB" sz="2800" b="1" dirty="0">
              <a:solidFill>
                <a:schemeClr val="accent6">
                  <a:lumMod val="75000"/>
                </a:schemeClr>
              </a:solidFill>
            </a:endParaRPr>
          </a:p>
        </p:txBody>
      </p:sp>
      <p:sp>
        <p:nvSpPr>
          <p:cNvPr id="8" name="Rectangle 7"/>
          <p:cNvSpPr/>
          <p:nvPr/>
        </p:nvSpPr>
        <p:spPr>
          <a:xfrm>
            <a:off x="152400" y="101025"/>
            <a:ext cx="2743200" cy="584775"/>
          </a:xfrm>
          <a:prstGeom prst="rect">
            <a:avLst/>
          </a:prstGeom>
          <a:ln w="57150">
            <a:solidFill>
              <a:srgbClr val="23FD23"/>
            </a:solidFill>
          </a:ln>
        </p:spPr>
        <p:txBody>
          <a:bodyPr wrap="square">
            <a:spAutoFit/>
          </a:bodyPr>
          <a:lstStyle/>
          <a:p>
            <a:r>
              <a:rPr lang="en-US" sz="3200" b="1" dirty="0" smtClean="0">
                <a:solidFill>
                  <a:srgbClr val="FF0000"/>
                </a:solidFill>
                <a:cs typeface="Times New Roman" pitchFamily="18" charset="0"/>
              </a:rPr>
              <a:t>External Nose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3048000" cy="5262979"/>
          </a:xfrm>
          <a:prstGeom prst="rect">
            <a:avLst/>
          </a:prstGeom>
        </p:spPr>
        <p:txBody>
          <a:bodyPr wrap="square">
            <a:spAutoFit/>
          </a:bodyPr>
          <a:lstStyle/>
          <a:p>
            <a:r>
              <a:rPr lang="en-US" sz="2400" dirty="0" smtClean="0"/>
              <a:t>It extends from the </a:t>
            </a:r>
            <a:r>
              <a:rPr lang="en-US" sz="2400" b="1" dirty="0" smtClean="0">
                <a:solidFill>
                  <a:srgbClr val="2EF245"/>
                </a:solidFill>
              </a:rPr>
              <a:t>nostrils</a:t>
            </a:r>
            <a:r>
              <a:rPr lang="en-US" sz="2400" b="1" dirty="0" smtClean="0">
                <a:solidFill>
                  <a:srgbClr val="92D050"/>
                </a:solidFill>
              </a:rPr>
              <a:t> </a:t>
            </a:r>
            <a:r>
              <a:rPr lang="en-US" sz="2400" b="1" dirty="0" smtClean="0"/>
              <a:t>in front </a:t>
            </a:r>
            <a:r>
              <a:rPr lang="en-US" sz="2400" dirty="0" smtClean="0"/>
              <a:t>to the </a:t>
            </a:r>
            <a:r>
              <a:rPr lang="en-US" sz="2400" b="1" dirty="0" smtClean="0">
                <a:solidFill>
                  <a:srgbClr val="1C05C5"/>
                </a:solidFill>
              </a:rPr>
              <a:t>posterior nasal apertures </a:t>
            </a:r>
            <a:r>
              <a:rPr lang="en-US" sz="2400" b="1" dirty="0" smtClean="0"/>
              <a:t>or </a:t>
            </a:r>
            <a:r>
              <a:rPr lang="en-US" sz="2400" b="1" dirty="0" err="1" smtClean="0">
                <a:solidFill>
                  <a:srgbClr val="2EF245"/>
                </a:solidFill>
              </a:rPr>
              <a:t>choanae</a:t>
            </a:r>
            <a:r>
              <a:rPr lang="en-US" sz="2400" b="1" dirty="0" smtClean="0">
                <a:solidFill>
                  <a:srgbClr val="92D050"/>
                </a:solidFill>
              </a:rPr>
              <a:t> </a:t>
            </a:r>
            <a:r>
              <a:rPr lang="en-US" sz="2400" dirty="0" smtClean="0"/>
              <a:t>behind</a:t>
            </a:r>
            <a:r>
              <a:rPr lang="en-US" sz="2400" b="1" dirty="0" smtClean="0"/>
              <a:t>, </a:t>
            </a:r>
            <a:r>
              <a:rPr lang="en-US" sz="2400" dirty="0" smtClean="0"/>
              <a:t>where the nose opens into the </a:t>
            </a:r>
            <a:r>
              <a:rPr lang="en-US" sz="2400" b="1" dirty="0" smtClean="0">
                <a:solidFill>
                  <a:schemeClr val="accent2">
                    <a:lumMod val="75000"/>
                  </a:schemeClr>
                </a:solidFill>
              </a:rPr>
              <a:t>nasopharynx.</a:t>
            </a:r>
          </a:p>
          <a:p>
            <a:endParaRPr lang="en-US" sz="2400" dirty="0" smtClean="0"/>
          </a:p>
          <a:p>
            <a:endParaRPr lang="en-US" sz="2400" dirty="0" smtClean="0"/>
          </a:p>
          <a:p>
            <a:r>
              <a:rPr lang="en-US" sz="2400" dirty="0" smtClean="0"/>
              <a:t> The </a:t>
            </a:r>
            <a:r>
              <a:rPr lang="en-US" sz="2400" b="1" dirty="0" smtClean="0">
                <a:solidFill>
                  <a:srgbClr val="1C05C5"/>
                </a:solidFill>
              </a:rPr>
              <a:t>nasal vestibule</a:t>
            </a:r>
          </a:p>
          <a:p>
            <a:r>
              <a:rPr lang="en-US" sz="2400" dirty="0" smtClean="0"/>
              <a:t>is the area of the nasal cavity lying just inside the nostril.</a:t>
            </a:r>
          </a:p>
          <a:p>
            <a:endParaRPr lang="ar-IQ" sz="2400" dirty="0"/>
          </a:p>
        </p:txBody>
      </p:sp>
      <p:sp>
        <p:nvSpPr>
          <p:cNvPr id="3" name="Rectangle 2"/>
          <p:cNvSpPr/>
          <p:nvPr/>
        </p:nvSpPr>
        <p:spPr>
          <a:xfrm>
            <a:off x="152400" y="177225"/>
            <a:ext cx="2262735" cy="584775"/>
          </a:xfrm>
          <a:prstGeom prst="rect">
            <a:avLst/>
          </a:prstGeom>
          <a:ln w="57150">
            <a:solidFill>
              <a:srgbClr val="23FD23"/>
            </a:solidFill>
          </a:ln>
        </p:spPr>
        <p:txBody>
          <a:bodyPr wrap="none">
            <a:spAutoFit/>
          </a:bodyPr>
          <a:lstStyle/>
          <a:p>
            <a:r>
              <a:rPr lang="en-US" sz="3200" b="1" dirty="0" smtClean="0">
                <a:solidFill>
                  <a:srgbClr val="FF0000"/>
                </a:solidFill>
              </a:rPr>
              <a:t>Nasal Cavity</a:t>
            </a:r>
          </a:p>
        </p:txBody>
      </p:sp>
      <p:pic>
        <p:nvPicPr>
          <p:cNvPr id="5122" name="Picture 2"/>
          <p:cNvPicPr>
            <a:picLocks noChangeAspect="1" noChangeArrowheads="1"/>
          </p:cNvPicPr>
          <p:nvPr/>
        </p:nvPicPr>
        <p:blipFill>
          <a:blip r:embed="rId2" cstate="print"/>
          <a:srcRect l="31040" t="14583" r="12738" b="5208"/>
          <a:stretch>
            <a:fillRect/>
          </a:stretch>
        </p:blipFill>
        <p:spPr bwMode="auto">
          <a:xfrm>
            <a:off x="3352800" y="967176"/>
            <a:ext cx="5520031" cy="4671623"/>
          </a:xfrm>
          <a:prstGeom prst="rect">
            <a:avLst/>
          </a:prstGeom>
          <a:noFill/>
          <a:ln w="57150">
            <a:solidFill>
              <a:srgbClr val="23FD23"/>
            </a:solidFill>
            <a:miter lim="800000"/>
            <a:headEnd/>
            <a:tailEnd/>
          </a:ln>
        </p:spPr>
      </p:pic>
      <p:sp>
        <p:nvSpPr>
          <p:cNvPr id="5" name="Date Placeholder 4"/>
          <p:cNvSpPr>
            <a:spLocks noGrp="1"/>
          </p:cNvSpPr>
          <p:nvPr>
            <p:ph type="dt" sz="half" idx="10"/>
          </p:nvPr>
        </p:nvSpPr>
        <p:spPr>
          <a:xfrm>
            <a:off x="457200" y="6356350"/>
            <a:ext cx="1752600" cy="365125"/>
          </a:xfrm>
        </p:spPr>
        <p:txBody>
          <a:bodyPr/>
          <a:lstStyle/>
          <a:p>
            <a:r>
              <a:rPr lang="en-US" b="1" smtClean="0">
                <a:solidFill>
                  <a:srgbClr val="7030A0"/>
                </a:solidFill>
              </a:rPr>
              <a:t>Sunday 10 October 2021</a:t>
            </a:r>
            <a:endParaRPr lang="en-US" b="1" dirty="0">
              <a:solidFill>
                <a:srgbClr val="7030A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8</a:t>
            </a:fld>
            <a:endParaRPr lang="en-US" b="1" dirty="0">
              <a:solidFill>
                <a:srgbClr val="7030A0"/>
              </a:solidFill>
            </a:endParaRPr>
          </a:p>
        </p:txBody>
      </p:sp>
      <p:sp>
        <p:nvSpPr>
          <p:cNvPr id="7" name="Footer Placeholder 6"/>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0"/>
            <a:ext cx="8839200" cy="1569660"/>
          </a:xfrm>
          <a:prstGeom prst="rect">
            <a:avLst/>
          </a:prstGeom>
        </p:spPr>
        <p:txBody>
          <a:bodyPr wrap="square">
            <a:spAutoFit/>
          </a:bodyPr>
          <a:lstStyle/>
          <a:p>
            <a:r>
              <a:rPr lang="en-US" sz="2400" dirty="0" smtClean="0"/>
              <a:t>The nasal cavity is divided into </a:t>
            </a:r>
            <a:r>
              <a:rPr lang="en-US" sz="2400" b="1" dirty="0" smtClean="0"/>
              <a:t>right</a:t>
            </a:r>
            <a:r>
              <a:rPr lang="en-US" sz="2400" dirty="0" smtClean="0"/>
              <a:t> and </a:t>
            </a:r>
            <a:r>
              <a:rPr lang="en-US" sz="2400" b="1" dirty="0" smtClean="0"/>
              <a:t>left halves </a:t>
            </a:r>
            <a:r>
              <a:rPr lang="en-US" sz="2400" dirty="0" smtClean="0"/>
              <a:t>by </a:t>
            </a:r>
            <a:r>
              <a:rPr lang="en-US" sz="2400" b="1" dirty="0" smtClean="0">
                <a:solidFill>
                  <a:srgbClr val="1C05C5"/>
                </a:solidFill>
              </a:rPr>
              <a:t>the nasal septum </a:t>
            </a:r>
          </a:p>
          <a:p>
            <a:r>
              <a:rPr lang="en-US" sz="2400" b="1" dirty="0" smtClean="0"/>
              <a:t> The septum is </a:t>
            </a:r>
            <a:r>
              <a:rPr lang="en-US" sz="2400" dirty="0" smtClean="0"/>
              <a:t>made up of the </a:t>
            </a:r>
            <a:r>
              <a:rPr lang="en-US" sz="2400" b="1" dirty="0" smtClean="0">
                <a:solidFill>
                  <a:srgbClr val="1C05C5"/>
                </a:solidFill>
              </a:rPr>
              <a:t>septal cartilage</a:t>
            </a:r>
            <a:r>
              <a:rPr lang="en-US" sz="2400" b="1" dirty="0" smtClean="0"/>
              <a:t>, </a:t>
            </a:r>
            <a:r>
              <a:rPr lang="en-US" sz="2400" b="1" dirty="0" smtClean="0">
                <a:solidFill>
                  <a:srgbClr val="1C05C5"/>
                </a:solidFill>
              </a:rPr>
              <a:t>the vertical plate of the ethmoid</a:t>
            </a:r>
            <a:r>
              <a:rPr lang="en-US" sz="2400" b="1" dirty="0" smtClean="0"/>
              <a:t>, and </a:t>
            </a:r>
            <a:r>
              <a:rPr lang="en-US" sz="2400" b="1" dirty="0" smtClean="0">
                <a:solidFill>
                  <a:srgbClr val="1C05C5"/>
                </a:solidFill>
              </a:rPr>
              <a:t>the vomer</a:t>
            </a:r>
            <a:r>
              <a:rPr lang="en-US" sz="2400" b="1" dirty="0" smtClean="0"/>
              <a:t>.</a:t>
            </a:r>
            <a:endParaRPr lang="ar-IQ" sz="2400" dirty="0"/>
          </a:p>
        </p:txBody>
      </p:sp>
      <p:sp>
        <p:nvSpPr>
          <p:cNvPr id="3" name="Rectangle 2"/>
          <p:cNvSpPr/>
          <p:nvPr/>
        </p:nvSpPr>
        <p:spPr>
          <a:xfrm>
            <a:off x="152400" y="76200"/>
            <a:ext cx="2262735" cy="584775"/>
          </a:xfrm>
          <a:prstGeom prst="rect">
            <a:avLst/>
          </a:prstGeom>
          <a:ln w="57150">
            <a:solidFill>
              <a:srgbClr val="23FD23"/>
            </a:solidFill>
          </a:ln>
        </p:spPr>
        <p:txBody>
          <a:bodyPr wrap="none">
            <a:spAutoFit/>
          </a:bodyPr>
          <a:lstStyle/>
          <a:p>
            <a:r>
              <a:rPr lang="en-US" sz="3200" b="1" dirty="0" smtClean="0">
                <a:solidFill>
                  <a:srgbClr val="FF0000"/>
                </a:solidFill>
              </a:rPr>
              <a:t>Nasal Cavity</a:t>
            </a:r>
          </a:p>
        </p:txBody>
      </p:sp>
      <p:pic>
        <p:nvPicPr>
          <p:cNvPr id="6146" name="Picture 2"/>
          <p:cNvPicPr>
            <a:picLocks noChangeAspect="1" noChangeArrowheads="1"/>
          </p:cNvPicPr>
          <p:nvPr/>
        </p:nvPicPr>
        <p:blipFill>
          <a:blip r:embed="rId2" cstate="print"/>
          <a:srcRect l="40410" t="9375" r="14495" b="9375"/>
          <a:stretch>
            <a:fillRect/>
          </a:stretch>
        </p:blipFill>
        <p:spPr bwMode="auto">
          <a:xfrm>
            <a:off x="228600" y="2590800"/>
            <a:ext cx="3657600" cy="3705101"/>
          </a:xfrm>
          <a:prstGeom prst="rect">
            <a:avLst/>
          </a:prstGeom>
          <a:noFill/>
          <a:ln w="57150">
            <a:solidFill>
              <a:srgbClr val="23FD23"/>
            </a:solid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191000" y="2590800"/>
            <a:ext cx="4771696" cy="3657600"/>
          </a:xfrm>
          <a:prstGeom prst="rect">
            <a:avLst/>
          </a:prstGeom>
          <a:noFill/>
          <a:ln w="57150">
            <a:solidFill>
              <a:srgbClr val="23FD23"/>
            </a:solidFill>
            <a:miter lim="800000"/>
            <a:headEnd/>
            <a:tailEnd/>
          </a:ln>
        </p:spPr>
      </p:pic>
      <p:sp>
        <p:nvSpPr>
          <p:cNvPr id="6" name="Date Placeholder 5"/>
          <p:cNvSpPr>
            <a:spLocks noGrp="1"/>
          </p:cNvSpPr>
          <p:nvPr>
            <p:ph type="dt" sz="half" idx="10"/>
          </p:nvPr>
        </p:nvSpPr>
        <p:spPr/>
        <p:txBody>
          <a:bodyPr/>
          <a:lstStyle/>
          <a:p>
            <a:r>
              <a:rPr lang="en-US" b="1" smtClean="0">
                <a:solidFill>
                  <a:srgbClr val="7030A0"/>
                </a:solidFill>
              </a:rPr>
              <a:t>Sunday 10 October 2021</a:t>
            </a:r>
            <a:endParaRPr lang="en-US" b="1" dirty="0">
              <a:solidFill>
                <a:srgbClr val="7030A0"/>
              </a:solidFill>
            </a:endParaRPr>
          </a:p>
        </p:txBody>
      </p:sp>
      <p:sp>
        <p:nvSpPr>
          <p:cNvPr id="7" name="Slide Number Placeholder 6"/>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7030A0"/>
                </a:solidFill>
              </a:rPr>
              <a:pPr/>
              <a:t>9</a:t>
            </a:fld>
            <a:endParaRPr lang="en-US" b="1" dirty="0">
              <a:solidFill>
                <a:srgbClr val="7030A0"/>
              </a:solidFill>
            </a:endParaRPr>
          </a:p>
        </p:txBody>
      </p:sp>
      <p:sp>
        <p:nvSpPr>
          <p:cNvPr id="8" name="Footer Placeholder 7"/>
          <p:cNvSpPr>
            <a:spLocks noGrp="1"/>
          </p:cNvSpPr>
          <p:nvPr>
            <p:ph type="ftr" sz="quarter" idx="11"/>
          </p:nvPr>
        </p:nvSpPr>
        <p:spPr/>
        <p:txBody>
          <a:bodyPr/>
          <a:lstStyle/>
          <a:p>
            <a:r>
              <a:rPr lang="en-US" b="1" smtClean="0">
                <a:solidFill>
                  <a:srgbClr val="7030A0"/>
                </a:solidFill>
              </a:rPr>
              <a:t>Dr. Aiman Qais Afar</a:t>
            </a:r>
            <a:endParaRPr lang="en-US" b="1" dirty="0">
              <a:solidFill>
                <a:srgbClr val="7030A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2827</TotalTime>
  <Words>1699</Words>
  <Application>Microsoft Office PowerPoint</Application>
  <PresentationFormat>On-screen Show (4:3)</PresentationFormat>
  <Paragraphs>212</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Maher</cp:lastModifiedBy>
  <cp:revision>157</cp:revision>
  <dcterms:created xsi:type="dcterms:W3CDTF">2006-08-16T00:00:00Z</dcterms:created>
  <dcterms:modified xsi:type="dcterms:W3CDTF">2021-10-09T07:39:49Z</dcterms:modified>
</cp:coreProperties>
</file>