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6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yana bawalsah" initials="jb" lastIdx="1" clrIdx="0">
    <p:extLst>
      <p:ext uri="{19B8F6BF-5375-455C-9EA6-DF929625EA0E}">
        <p15:presenceInfo xmlns:p15="http://schemas.microsoft.com/office/powerpoint/2012/main" userId="d5e160beabaafb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29"/>
  </p:normalViewPr>
  <p:slideViewPr>
    <p:cSldViewPr snapToGrid="0" snapToObjects="1">
      <p:cViewPr varScale="1">
        <p:scale>
          <a:sx n="81" d="100"/>
          <a:sy n="81" d="100"/>
        </p:scale>
        <p:origin x="67" y="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06T23:47:51.198" idx="1">
    <p:pos x="7411" y="1957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2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37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3182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38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9328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61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765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5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81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2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2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4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1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4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007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60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4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F88E7-ED94-1349-8FD1-B10BDBDF3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63966"/>
            <a:ext cx="7766936" cy="1646302"/>
          </a:xfrm>
        </p:spPr>
        <p:txBody>
          <a:bodyPr/>
          <a:lstStyle/>
          <a:p>
            <a:r>
              <a:rPr lang="en-US" sz="6600" b="1" dirty="0">
                <a:solidFill>
                  <a:schemeClr val="accent4">
                    <a:lumMod val="50000"/>
                  </a:schemeClr>
                </a:solidFill>
              </a:rPr>
              <a:t>M</a:t>
            </a:r>
            <a:r>
              <a:rPr lang="x-none" sz="6600" b="1" dirty="0">
                <a:solidFill>
                  <a:schemeClr val="accent4">
                    <a:lumMod val="50000"/>
                  </a:schemeClr>
                </a:solidFill>
              </a:rPr>
              <a:t>yasthenia gravis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1298A-0565-024F-BECC-3ABB7D4FE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767632" y="5347288"/>
            <a:ext cx="7512022" cy="1049959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D</a:t>
            </a:r>
            <a:r>
              <a:rPr lang="x-none" b="1" dirty="0">
                <a:solidFill>
                  <a:schemeClr val="accent4">
                    <a:lumMod val="50000"/>
                  </a:schemeClr>
                </a:solidFill>
              </a:rPr>
              <a:t>one bye: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DEMA BAWALSAH </a:t>
            </a:r>
            <a:br>
              <a:rPr lang="en-US" b="1" dirty="0">
                <a:solidFill>
                  <a:schemeClr val="accent4">
                    <a:lumMod val="50000"/>
                  </a:schemeClr>
                </a:solidFill>
              </a:rPr>
            </a:br>
            <a:br>
              <a:rPr lang="en-US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x-none" b="1" dirty="0">
                <a:solidFill>
                  <a:schemeClr val="accent4">
                    <a:lumMod val="50000"/>
                  </a:schemeClr>
                </a:solidFill>
              </a:rPr>
              <a:t>upervised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by : Dr </a:t>
            </a:r>
            <a:r>
              <a:rPr lang="x-none" b="1" dirty="0">
                <a:solidFill>
                  <a:schemeClr val="accent4">
                    <a:lumMod val="50000"/>
                  </a:schemeClr>
                </a:solidFill>
              </a:rPr>
              <a:t>omar rawashdeh</a:t>
            </a:r>
          </a:p>
        </p:txBody>
      </p:sp>
      <p:pic>
        <p:nvPicPr>
          <p:cNvPr id="4" name="Picture 3" descr="291470430_411987244213125_6372832661361517983_n">
            <a:extLst>
              <a:ext uri="{FF2B5EF4-FFF2-40B4-BE49-F238E27FC236}">
                <a16:creationId xmlns:a16="http://schemas.microsoft.com/office/drawing/2014/main" id="{80019750-D8AE-AE57-ECDB-00E247CEF8A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951" y="1914252"/>
            <a:ext cx="4911044" cy="284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52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33CA-3B48-364B-99D7-BF98F52B8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</a:t>
            </a:r>
            <a:r>
              <a:rPr lang="x-none" dirty="0"/>
              <a:t>recipitants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F6B57-12EB-CF41-9D65-88DBFBC90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x-none" dirty="0"/>
              <a:t>oncurrent infections</a:t>
            </a:r>
          </a:p>
          <a:p>
            <a:r>
              <a:rPr lang="en-US" dirty="0"/>
              <a:t>P</a:t>
            </a:r>
            <a:r>
              <a:rPr lang="x-none" dirty="0"/>
              <a:t>regnancy</a:t>
            </a:r>
          </a:p>
          <a:p>
            <a:r>
              <a:rPr lang="en-US" dirty="0"/>
              <a:t>S</a:t>
            </a:r>
            <a:r>
              <a:rPr lang="x-none" dirty="0"/>
              <a:t>urgery</a:t>
            </a:r>
          </a:p>
          <a:p>
            <a:r>
              <a:rPr lang="en-US" dirty="0"/>
              <a:t>T</a:t>
            </a:r>
            <a:r>
              <a:rPr lang="x-none" dirty="0"/>
              <a:t>apering of immunosuppressive drugs.</a:t>
            </a:r>
          </a:p>
          <a:p>
            <a:r>
              <a:rPr lang="x-none" dirty="0"/>
              <a:t>certain medications, eg. </a:t>
            </a:r>
            <a:r>
              <a:rPr lang="en-US" dirty="0"/>
              <a:t>A</a:t>
            </a:r>
            <a:r>
              <a:rPr lang="x-none" dirty="0"/>
              <a:t>minoglycosides, </a:t>
            </a:r>
            <a:r>
              <a:rPr lang="en-US" dirty="0"/>
              <a:t>quinine </a:t>
            </a:r>
            <a:r>
              <a:rPr lang="x-none" dirty="0"/>
              <a:t>, b blockers, procanamide, tetracycline</a:t>
            </a:r>
            <a:r>
              <a:rPr lang="en-US" dirty="0"/>
              <a:t> . 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904488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80E05-F0C7-D94D-AB63-FE688757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EEF9A-77AA-5749-9273-9197AF319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x-none" dirty="0"/>
              <a:t>arly management, in addition to protection of the airway and ventilatory support, involves plasma exchange or intravenous immunoglobulin to gain rapid temporary control of the underlying disorder.</a:t>
            </a:r>
          </a:p>
          <a:p>
            <a:r>
              <a:rPr lang="en-US" dirty="0"/>
              <a:t>H</a:t>
            </a:r>
            <a:r>
              <a:rPr lang="x-none" dirty="0"/>
              <a:t>ow to asses if the patient needs ventilation</a:t>
            </a:r>
            <a:r>
              <a:rPr lang="en-US" dirty="0"/>
              <a:t>  </a:t>
            </a: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</a:rPr>
              <a:t>IF </a:t>
            </a:r>
            <a:r>
              <a:rPr lang="x-none" sz="4000" b="1" dirty="0">
                <a:solidFill>
                  <a:schemeClr val="accent4">
                    <a:lumMod val="50000"/>
                  </a:schemeClr>
                </a:solidFill>
              </a:rPr>
              <a:t>FVC </a:t>
            </a:r>
            <a:r>
              <a:rPr lang="x-none" sz="3600" b="1" dirty="0">
                <a:solidFill>
                  <a:schemeClr val="accent4">
                    <a:lumMod val="50000"/>
                  </a:schemeClr>
                </a:solidFill>
              </a:rPr>
              <a:t>is less than 15ml/kg</a:t>
            </a:r>
            <a:r>
              <a:rPr lang="en-US" sz="3600" b="1" dirty="0">
                <a:solidFill>
                  <a:schemeClr val="accent4">
                    <a:lumMod val="50000"/>
                  </a:schemeClr>
                </a:solidFill>
              </a:rPr>
              <a:t> . </a:t>
            </a:r>
            <a:endParaRPr lang="x-non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71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E14E2-3B5C-F841-AF19-92D050072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x-none" dirty="0"/>
              <a:t>dmission to icu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8F0FF-2F10-8940-A652-366C32332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x-none" dirty="0"/>
              <a:t>apidly increasing weakness secondary to an exacerbation of MG.</a:t>
            </a:r>
          </a:p>
          <a:p>
            <a:r>
              <a:rPr lang="en-US" dirty="0"/>
              <a:t>F</a:t>
            </a:r>
            <a:r>
              <a:rPr lang="x-none" dirty="0"/>
              <a:t>requent monitoring.</a:t>
            </a:r>
          </a:p>
          <a:p>
            <a:r>
              <a:rPr lang="en-US" dirty="0"/>
              <a:t>S</a:t>
            </a:r>
            <a:r>
              <a:rPr lang="x-none" dirty="0"/>
              <a:t>ymptoms of dyspnea, severe dysphagia with weak cough and difficulty clearing secretions.</a:t>
            </a:r>
          </a:p>
          <a:p>
            <a:r>
              <a:rPr lang="en-US" dirty="0"/>
              <a:t>S</a:t>
            </a:r>
            <a:r>
              <a:rPr lang="x-none" dirty="0"/>
              <a:t>igns of respiratory muscle weakness such as poor respiratory effort, shallow breathing, paradoxical breathing.</a:t>
            </a:r>
          </a:p>
        </p:txBody>
      </p:sp>
    </p:spTree>
    <p:extLst>
      <p:ext uri="{BB962C8B-B14F-4D97-AF65-F5344CB8AC3E}">
        <p14:creationId xmlns:p14="http://schemas.microsoft.com/office/powerpoint/2010/main" val="65658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4575B-15D5-F79D-C5AE-BEF9E2D5FB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!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49055-9513-DB7B-0A31-DD34EB815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8469" y="2205873"/>
            <a:ext cx="7766936" cy="312096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9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EAB05D-E4C5-4B4C-BE74-D8DADA670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44905"/>
            <a:ext cx="8596669" cy="1585495"/>
          </a:xfrm>
        </p:spPr>
        <p:txBody>
          <a:bodyPr/>
          <a:lstStyle/>
          <a:p>
            <a:pPr algn="ctr"/>
            <a:r>
              <a:rPr lang="x-none" dirty="0"/>
              <a:t>definition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E65982-8579-6245-A597-B34D256B0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002633"/>
            <a:ext cx="9100329" cy="5038730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Myasthenia gravis  :</a:t>
            </a:r>
            <a:br>
              <a:rPr lang="en-US" sz="2800" b="1" dirty="0">
                <a:solidFill>
                  <a:schemeClr val="tx1"/>
                </a:solidFill>
              </a:rPr>
            </a:br>
            <a:br>
              <a:rPr lang="en-US" sz="2800" b="1" dirty="0">
                <a:solidFill>
                  <a:schemeClr val="tx1"/>
                </a:solidFill>
              </a:rPr>
            </a:b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chronic autoimmune disorder characterized by  progressive fatigability , weakness of skeletal muscles that worsens with exercise and improves with rest . </a:t>
            </a:r>
            <a:br>
              <a:rPr lang="en-US" sz="2800" b="1" dirty="0">
                <a:solidFill>
                  <a:schemeClr val="tx1"/>
                </a:solidFill>
              </a:rPr>
            </a:b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Acquired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autoimmune disorder in which there is circulating auto-antibodies to acetylcholine  nicotinic receptors at the neuromuscular junction.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It’s a type 2 hypersensitivity autoimmune disorder that affects the skeletal muscle.</a:t>
            </a:r>
          </a:p>
          <a:p>
            <a:endParaRPr lang="en-US" sz="2800" dirty="0"/>
          </a:p>
          <a:p>
            <a:r>
              <a:rPr lang="en-US" sz="2800" dirty="0"/>
              <a:t>-The body produces antibodies that target nicotinic acetylcholine receptors on the surface of muscle cells, the antibodies block the receptors which means the signal to contract is not received.</a:t>
            </a:r>
            <a:br>
              <a:rPr lang="en-US" sz="2800" dirty="0"/>
            </a:br>
            <a:r>
              <a:rPr lang="en-US" sz="2800" dirty="0"/>
              <a:t>- They also activate the complement pathway which leads to  muscle cell destruction.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26014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1A63D08-4290-8248-9C6B-C320CA04D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42" y="681788"/>
            <a:ext cx="9105559" cy="5359573"/>
          </a:xfrm>
        </p:spPr>
        <p:txBody>
          <a:bodyPr/>
          <a:lstStyle/>
          <a:p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Bimodal distribution : </a:t>
            </a:r>
            <a:br>
              <a:rPr lang="en-US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dirty="0"/>
              <a:t> often affecting females in their second and third decades (&lt;40s) , and males in their sixth and seventh decades (above 60s)  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Thymus is abnormal in 75% of cases (15% thymoma, 85% thymic hyperplasia).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Commonly affects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  <a:t>proximal muscles and Small muscles of head + neck  </a:t>
            </a:r>
            <a:b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</a:br>
            <a:endParaRPr lang="x-none" sz="20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dirty="0"/>
              <a:t>May be associated with other autoimmune diseases:</a:t>
            </a:r>
            <a:br>
              <a:rPr lang="en-US" dirty="0"/>
            </a:br>
            <a:r>
              <a:rPr lang="en-US" dirty="0"/>
              <a:t> thyroiditis, Graves disease, RA, SLE, pernicious anemia, Addison disease, vitiligo. 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2875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E602-A203-1845-BDAC-52737317E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</a:t>
            </a:r>
            <a:r>
              <a:rPr lang="x-none" dirty="0"/>
              <a:t>linical features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9DBC3-5D38-1E4D-8842-C6E8DA376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89221"/>
            <a:ext cx="8596668" cy="4052141"/>
          </a:xfrm>
        </p:spPr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x-none" dirty="0"/>
              <a:t>atigable ptosis</a:t>
            </a:r>
            <a:r>
              <a:rPr lang="en-US" dirty="0"/>
              <a:t> ( eyelid muscle weakness ) </a:t>
            </a:r>
            <a:r>
              <a:rPr lang="x-none" dirty="0"/>
              <a:t>.</a:t>
            </a:r>
          </a:p>
          <a:p>
            <a:r>
              <a:rPr lang="en-US" dirty="0"/>
              <a:t>D</a:t>
            </a:r>
            <a:r>
              <a:rPr lang="x-none" dirty="0"/>
              <a:t>iplopia with limitation of eye movements.</a:t>
            </a:r>
            <a:r>
              <a:rPr lang="en-US" dirty="0"/>
              <a:t>( Extraocular muscle weakness ) </a:t>
            </a:r>
            <a:endParaRPr lang="x-none" dirty="0"/>
          </a:p>
          <a:p>
            <a:r>
              <a:rPr lang="en-US" dirty="0"/>
              <a:t>F</a:t>
            </a:r>
            <a:r>
              <a:rPr lang="x-none" dirty="0"/>
              <a:t>acial weakness.</a:t>
            </a:r>
          </a:p>
          <a:p>
            <a:r>
              <a:rPr lang="en-US" dirty="0"/>
              <a:t>M</a:t>
            </a:r>
            <a:r>
              <a:rPr lang="x-none" dirty="0"/>
              <a:t>yasthenic snarl, weakness of eye closure.</a:t>
            </a:r>
          </a:p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B</a:t>
            </a:r>
            <a:r>
              <a:rPr lang="x-none" dirty="0">
                <a:solidFill>
                  <a:schemeClr val="accent4">
                    <a:lumMod val="50000"/>
                  </a:schemeClr>
                </a:solidFill>
              </a:rPr>
              <a:t>ulbar signs and symptoms:</a:t>
            </a:r>
          </a:p>
          <a:p>
            <a:pPr marL="0" indent="0">
              <a:buNone/>
            </a:pPr>
            <a:r>
              <a:rPr lang="en-US" dirty="0"/>
              <a:t>1.D</a:t>
            </a:r>
            <a:r>
              <a:rPr lang="x-none" dirty="0"/>
              <a:t>ysphagia with nasal regurgitation of liquids.</a:t>
            </a:r>
          </a:p>
          <a:p>
            <a:pPr marL="0" indent="0">
              <a:buNone/>
            </a:pPr>
            <a:r>
              <a:rPr lang="en-US" dirty="0"/>
              <a:t>2.D</a:t>
            </a:r>
            <a:r>
              <a:rPr lang="x-none" dirty="0"/>
              <a:t>ysarthria (nasal quality).</a:t>
            </a:r>
            <a:br>
              <a:rPr lang="en-US" dirty="0"/>
            </a:br>
            <a:r>
              <a:rPr lang="en-US" dirty="0"/>
              <a:t>3. fatigable chewing . </a:t>
            </a:r>
            <a:endParaRPr lang="x-none" dirty="0"/>
          </a:p>
          <a:p>
            <a:pPr marL="0" indent="0">
              <a:buNone/>
            </a:pPr>
            <a:r>
              <a:rPr lang="en-US" dirty="0"/>
              <a:t>N</a:t>
            </a:r>
            <a:r>
              <a:rPr lang="x-none" dirty="0"/>
              <a:t>eck and limb muscle weakness,</a:t>
            </a:r>
            <a:r>
              <a:rPr lang="en-US" dirty="0"/>
              <a:t> </a:t>
            </a:r>
            <a:r>
              <a:rPr lang="x-none" dirty="0"/>
              <a:t> worse</a:t>
            </a:r>
            <a:r>
              <a:rPr lang="en-US" dirty="0"/>
              <a:t>n </a:t>
            </a:r>
            <a:r>
              <a:rPr lang="x-none" dirty="0"/>
              <a:t> at the end of the day </a:t>
            </a:r>
            <a:r>
              <a:rPr lang="en-US" dirty="0"/>
              <a:t>or following vigorous </a:t>
            </a:r>
            <a:r>
              <a:rPr lang="x-none" dirty="0"/>
              <a:t>exercise ( fatigability)</a:t>
            </a:r>
            <a:r>
              <a:rPr lang="en-US" dirty="0"/>
              <a:t> . 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94039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609600"/>
            <a:ext cx="7929255" cy="5701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082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2CD4-3C63-E540-B993-0B5234F10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5642"/>
            <a:ext cx="8596668" cy="1320800"/>
          </a:xfrm>
        </p:spPr>
        <p:txBody>
          <a:bodyPr/>
          <a:lstStyle/>
          <a:p>
            <a:pPr algn="ctr"/>
            <a:r>
              <a:rPr lang="x-none" dirty="0"/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1CF1E-31B9-F846-9729-F0E1442D4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67853"/>
            <a:ext cx="9343359" cy="4573509"/>
          </a:xfrm>
        </p:spPr>
        <p:txBody>
          <a:bodyPr/>
          <a:lstStyle/>
          <a:p>
            <a:r>
              <a:rPr lang="en-US" dirty="0"/>
              <a:t> - S</a:t>
            </a:r>
            <a:r>
              <a:rPr lang="x-none" dirty="0"/>
              <a:t>erum acetylcholine receptor antibody analysis ( most sensitive and specific) 85% </a:t>
            </a:r>
          </a:p>
          <a:p>
            <a:r>
              <a:rPr lang="en-US" dirty="0"/>
              <a:t>- Nerve conduction studies show decremental muscle response on repetitive            nerve stimulation.</a:t>
            </a:r>
            <a:br>
              <a:rPr lang="en-US" dirty="0"/>
            </a:br>
            <a:r>
              <a:rPr lang="en-US" dirty="0"/>
              <a:t>- electromyogram (EMG) detect abnormal electrical muscle activity . </a:t>
            </a:r>
          </a:p>
          <a:p>
            <a:r>
              <a:rPr lang="en-US" dirty="0"/>
              <a:t>- Thyroid function test for associated thyrotoxicosis.</a:t>
            </a:r>
          </a:p>
          <a:p>
            <a:r>
              <a:rPr lang="en-US" dirty="0"/>
              <a:t>- Ct scan of the anterior mediastinum for thymic enlargement.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dirty="0"/>
              <a:t>     - Anti-musk antibodies in 15% of patients ,LRP4 ( &lt;5%) . </a:t>
            </a:r>
            <a:br>
              <a:rPr lang="en-US" dirty="0"/>
            </a:br>
            <a:r>
              <a:rPr lang="en-US" dirty="0"/>
              <a:t>      </a:t>
            </a:r>
            <a:br>
              <a:rPr lang="en-US" dirty="0"/>
            </a:br>
            <a:r>
              <a:rPr lang="en-US" dirty="0"/>
              <a:t>*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</a:t>
            </a:r>
            <a:r>
              <a:rPr kumimoji="0" lang="x-non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iagnosis may be confirmed by an edrophonium (Tensilon tes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 )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sym typeface="Wingdings" panose="05000000000000000000" pitchFamily="2" charset="2"/>
              </a:rPr>
              <a:t>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sym typeface="Wingdings" panose="05000000000000000000" pitchFamily="2" charset="2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sym typeface="Wingdings" panose="05000000000000000000" pitchFamily="2" charset="2"/>
              </a:rPr>
              <a:t>IV edrophonium chloride or neostigmine will block Acetylcholinesterase + increase Ach will improve symptoms temporarily ,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Muscle power increase in 20 seconds and persist for 2-3mins . 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  <a:sym typeface="Wingdings" panose="05000000000000000000" pitchFamily="2" charset="2"/>
            </a:endParaRPr>
          </a:p>
          <a:p>
            <a:endParaRPr lang="x-none" dirty="0"/>
          </a:p>
        </p:txBody>
      </p:sp>
      <p:pic>
        <p:nvPicPr>
          <p:cNvPr id="4" name="Picture 3" descr="291738755_1098656160761980_4160354051138580510_n">
            <a:extLst>
              <a:ext uri="{FF2B5EF4-FFF2-40B4-BE49-F238E27FC236}">
                <a16:creationId xmlns:a16="http://schemas.microsoft.com/office/drawing/2014/main" id="{81E4ABC5-5B00-3D80-395D-47C813BA3FF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42722" y="2187020"/>
            <a:ext cx="3770167" cy="234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05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131D-F591-3C49-959C-64F8FEB0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/>
              <a:t>MANAGEMENT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C1F14-B7D5-6541-8082-52621054E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x-none" dirty="0"/>
              <a:t>A</a:t>
            </a:r>
            <a:r>
              <a:rPr lang="en-US" dirty="0" err="1"/>
              <a:t>nticholinesterases</a:t>
            </a:r>
            <a:r>
              <a:rPr lang="en-US" dirty="0"/>
              <a:t>, </a:t>
            </a:r>
            <a:r>
              <a:rPr lang="en-US" dirty="0" err="1"/>
              <a:t>eg.</a:t>
            </a:r>
            <a:r>
              <a:rPr lang="en-US" dirty="0"/>
              <a:t> </a:t>
            </a:r>
            <a:r>
              <a:rPr lang="en-US" dirty="0" err="1"/>
              <a:t>Pyridostagmine</a:t>
            </a:r>
            <a:r>
              <a:rPr lang="en-US" dirty="0"/>
              <a:t> , provide symptomatic relief.</a:t>
            </a:r>
          </a:p>
          <a:p>
            <a:r>
              <a:rPr lang="en-US" dirty="0"/>
              <a:t>Corticosteroids, </a:t>
            </a:r>
            <a:r>
              <a:rPr lang="en-US" dirty="0" err="1"/>
              <a:t>eg.</a:t>
            </a:r>
            <a:r>
              <a:rPr lang="en-US" dirty="0"/>
              <a:t> Prednisolone </a:t>
            </a:r>
          </a:p>
          <a:p>
            <a:r>
              <a:rPr lang="en-US" dirty="0" err="1"/>
              <a:t>Immunosuppresion</a:t>
            </a:r>
            <a:r>
              <a:rPr lang="en-US" dirty="0"/>
              <a:t>, </a:t>
            </a:r>
            <a:r>
              <a:rPr lang="en-US" dirty="0" err="1"/>
              <a:t>eg.</a:t>
            </a:r>
            <a:r>
              <a:rPr lang="en-US" dirty="0"/>
              <a:t> With azathioprine used in combination with steroids.</a:t>
            </a:r>
          </a:p>
          <a:p>
            <a:r>
              <a:rPr lang="en-US" dirty="0"/>
              <a:t>Plasmapheresis or IV immunoglobulin in preparation for thymectomy and in severe disease.</a:t>
            </a:r>
          </a:p>
          <a:p>
            <a:r>
              <a:rPr lang="en-US" dirty="0"/>
              <a:t>Thymectomy for thymoma, and for younger patients early in the course of the disease to reduce requirements for medical therapy, and in a minority, achieve complete remission.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92526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C5B5B-D711-894B-AFF1-E77C4B1EE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4800" b="1" dirty="0">
                <a:solidFill>
                  <a:schemeClr val="accent4">
                    <a:lumMod val="50000"/>
                  </a:schemeClr>
                </a:solidFill>
              </a:rPr>
              <a:t>MYASTHENIC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3EEEE-82B7-734D-924A-6DA170C9F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n-US" dirty="0"/>
              <a:t>  Acute life threatening complication of M</a:t>
            </a:r>
            <a:r>
              <a:rPr lang="x-none" dirty="0"/>
              <a:t>yasthenia gravis</a:t>
            </a:r>
            <a:br>
              <a:rPr lang="en-US" dirty="0"/>
            </a:br>
            <a:r>
              <a:rPr lang="en-US" dirty="0"/>
              <a:t>when </a:t>
            </a:r>
            <a:r>
              <a:rPr lang="x-none" dirty="0"/>
              <a:t>affect the diaphragm and intercostal muscles</a:t>
            </a:r>
            <a:r>
              <a:rPr lang="en-US" dirty="0"/>
              <a:t> result in profound weakness of respiratory muscles leads to RS failure that require mechanical ventilation </a:t>
            </a:r>
            <a:br>
              <a:rPr lang="en-US" dirty="0"/>
            </a:br>
            <a:endParaRPr lang="en-US" dirty="0"/>
          </a:p>
          <a:p>
            <a:r>
              <a:rPr lang="en-US" dirty="0"/>
              <a:t>W</a:t>
            </a:r>
            <a:r>
              <a:rPr lang="x-none" dirty="0"/>
              <a:t>eakness from acquired myasthenia gravis severe enough to necessitate intubation or delay extubation following surgery.</a:t>
            </a:r>
          </a:p>
          <a:p>
            <a:r>
              <a:rPr lang="en-US" dirty="0"/>
              <a:t>R</a:t>
            </a:r>
            <a:r>
              <a:rPr lang="x-none" dirty="0"/>
              <a:t>espiratory failure can be because of respiratory muscle weakness and/or oropharyngeal muscle weakness</a:t>
            </a:r>
            <a:r>
              <a:rPr lang="en-US" dirty="0"/>
              <a:t> and build up of secretions </a:t>
            </a:r>
            <a:r>
              <a:rPr lang="x-none" dirty="0"/>
              <a:t> leading to upper airway obstruction.</a:t>
            </a:r>
          </a:p>
        </p:txBody>
      </p:sp>
    </p:spTree>
    <p:extLst>
      <p:ext uri="{BB962C8B-B14F-4D97-AF65-F5344CB8AC3E}">
        <p14:creationId xmlns:p14="http://schemas.microsoft.com/office/powerpoint/2010/main" val="23772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B5948-45A4-D34C-915F-0388895C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</a:t>
            </a:r>
            <a:r>
              <a:rPr lang="x-none" dirty="0"/>
              <a:t>linical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1E5E8-F70B-6544-BB96-946E2FA97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x-none" dirty="0"/>
              <a:t>ncre</a:t>
            </a:r>
            <a:r>
              <a:rPr lang="en-US" dirty="0" err="1"/>
              <a:t>asing</a:t>
            </a:r>
            <a:r>
              <a:rPr lang="en-US" dirty="0"/>
              <a:t> generalized or bulbar weakness as a warning.</a:t>
            </a:r>
          </a:p>
          <a:p>
            <a:r>
              <a:rPr lang="en-US" dirty="0"/>
              <a:t>Respiratory insufficiency can be out of proportion to limb or muscle weakness.</a:t>
            </a:r>
          </a:p>
          <a:p>
            <a:r>
              <a:rPr lang="en-US" dirty="0"/>
              <a:t>Weak respiratory muscles may fatigue suddenly and can lead to respiratory collapse.</a:t>
            </a:r>
          </a:p>
          <a:p>
            <a:r>
              <a:rPr lang="en-US" dirty="0"/>
              <a:t>Bulbar weakness may cause aspiration and upper airway obstruction leading to intubation.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2682862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208</TotalTime>
  <Words>773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Myasthenia gravis</vt:lpstr>
      <vt:lpstr>definition</vt:lpstr>
      <vt:lpstr>PowerPoint Presentation</vt:lpstr>
      <vt:lpstr>Clinical features </vt:lpstr>
      <vt:lpstr>PowerPoint Presentation</vt:lpstr>
      <vt:lpstr>investigations</vt:lpstr>
      <vt:lpstr>MANAGEMENT </vt:lpstr>
      <vt:lpstr>MYASTHENIC CRISIS</vt:lpstr>
      <vt:lpstr>Clinical presentation</vt:lpstr>
      <vt:lpstr>Precipitants </vt:lpstr>
      <vt:lpstr>PowerPoint Presentation</vt:lpstr>
      <vt:lpstr>Admission to icu</vt:lpstr>
      <vt:lpstr>THANK YOU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Myasthenia gravis</dc:title>
  <dc:creator>Alhaddadein,Dana</dc:creator>
  <cp:lastModifiedBy>jeyana bawalsah</cp:lastModifiedBy>
  <cp:revision>10</cp:revision>
  <dcterms:created xsi:type="dcterms:W3CDTF">2021-07-26T11:18:44Z</dcterms:created>
  <dcterms:modified xsi:type="dcterms:W3CDTF">2022-07-06T21:27:46Z</dcterms:modified>
</cp:coreProperties>
</file>