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Ultra"/>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9" roundtripDataSignature="AMtx7mi9WIQLzRkUDmvpxmHWGLZtPseq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Ultra-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 name="Google Shape;5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 name="Google Shape;103;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 name="Google Shape;123;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7741777c24bb63c6_4"/>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g7741777c24bb63c6_4"/>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g7741777c24bb63c6_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7741777c24bb63c6_3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g7741777c24bb63c6_39"/>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47" name="Google Shape;47;g7741777c24bb63c6_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7741777c24bb63c6_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7741777c24bb63c6_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g7741777c24bb63c6_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7741777c24bb63c6_1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g7741777c24bb63c6_1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9" name="Google Shape;19;g7741777c24bb63c6_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7741777c24bb63c6_1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g7741777c24bb63c6_1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3" name="Google Shape;23;g7741777c24bb63c6_1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4" name="Google Shape;24;g7741777c24bb63c6_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7741777c24bb63c6_2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g7741777c24bb63c6_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7741777c24bb63c6_2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g7741777c24bb63c6_2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1" name="Google Shape;31;g7741777c24bb63c6_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7741777c24bb63c6_2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g7741777c24bb63c6_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7741777c24bb63c6_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g7741777c24bb63c6_30"/>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g7741777c24bb63c6_30"/>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g7741777c24bb63c6_30"/>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0" name="Google Shape;40;g7741777c24bb63c6_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7741777c24bb63c6_36"/>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3" name="Google Shape;43;g7741777c24bb63c6_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7741777c24bb63c6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g7741777c24bb63c6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8" name="Google Shape;8;g7741777c24bb63c6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
          <p:cNvSpPr/>
          <p:nvPr/>
        </p:nvSpPr>
        <p:spPr>
          <a:xfrm>
            <a:off x="3048" y="0"/>
            <a:ext cx="12189001"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1"/>
          <p:cNvSpPr/>
          <p:nvPr/>
        </p:nvSpPr>
        <p:spPr>
          <a:xfrm>
            <a:off x="0" y="0"/>
            <a:ext cx="12189001" cy="6858000"/>
          </a:xfrm>
          <a:prstGeom prst="rect">
            <a:avLst/>
          </a:prstGeom>
          <a:solidFill>
            <a:schemeClr val="dk1">
              <a:alpha val="5254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6" name="Google Shape;56;p1"/>
          <p:cNvGrpSpPr/>
          <p:nvPr/>
        </p:nvGrpSpPr>
        <p:grpSpPr>
          <a:xfrm>
            <a:off x="1" y="2075484"/>
            <a:ext cx="12396024" cy="4440579"/>
            <a:chOff x="1" y="2075484"/>
            <a:chExt cx="12396024" cy="4440579"/>
          </a:xfrm>
        </p:grpSpPr>
        <p:sp>
          <p:nvSpPr>
            <p:cNvPr id="57" name="Google Shape;57;p1"/>
            <p:cNvSpPr/>
            <p:nvPr/>
          </p:nvSpPr>
          <p:spPr>
            <a:xfrm rot="4499921">
              <a:off x="7942165" y="2507610"/>
              <a:ext cx="3563960" cy="3563960"/>
            </a:xfrm>
            <a:prstGeom prst="ellipse">
              <a:avLst/>
            </a:prstGeom>
            <a:noFill/>
            <a:ln cap="flat" cmpd="sng" w="31750">
              <a:solidFill>
                <a:srgbClr val="8296B0">
                  <a:alpha val="9411"/>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1"/>
            <p:cNvSpPr/>
            <p:nvPr/>
          </p:nvSpPr>
          <p:spPr>
            <a:xfrm rot="-5400000">
              <a:off x="10435065" y="4049038"/>
              <a:ext cx="1381500" cy="1381500"/>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p1"/>
            <p:cNvSpPr/>
            <p:nvPr/>
          </p:nvSpPr>
          <p:spPr>
            <a:xfrm rot="-5400000">
              <a:off x="1" y="2075484"/>
              <a:ext cx="3144300" cy="3144300"/>
            </a:xfrm>
            <a:prstGeom prst="ellipse">
              <a:avLst/>
            </a:prstGeom>
            <a:gradFill>
              <a:gsLst>
                <a:gs pos="0">
                  <a:srgbClr val="323F4F">
                    <a:alpha val="20000"/>
                  </a:srgbClr>
                </a:gs>
                <a:gs pos="100000">
                  <a:srgbClr val="222A35">
                    <a:alpha val="9411"/>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1"/>
            <p:cNvSpPr/>
            <p:nvPr/>
          </p:nvSpPr>
          <p:spPr>
            <a:xfrm rot="-9000142">
              <a:off x="10150757" y="4270795"/>
              <a:ext cx="1897936" cy="1897936"/>
            </a:xfrm>
            <a:prstGeom prst="ellipse">
              <a:avLst/>
            </a:prstGeom>
            <a:gradFill>
              <a:gsLst>
                <a:gs pos="0">
                  <a:srgbClr val="323F4F">
                    <a:alpha val="9411"/>
                  </a:srgbClr>
                </a:gs>
                <a:gs pos="100000">
                  <a:srgbClr val="323F4F">
                    <a:alpha val="20000"/>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1"/>
            <p:cNvSpPr/>
            <p:nvPr/>
          </p:nvSpPr>
          <p:spPr>
            <a:xfrm rot="4500123">
              <a:off x="2046686" y="3040464"/>
              <a:ext cx="2579366" cy="2579366"/>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1"/>
            <p:cNvSpPr/>
            <p:nvPr/>
          </p:nvSpPr>
          <p:spPr>
            <a:xfrm rot="4500176">
              <a:off x="2224470" y="3193947"/>
              <a:ext cx="2243309" cy="2243309"/>
            </a:xfrm>
            <a:prstGeom prst="ellipse">
              <a:avLst/>
            </a:prstGeom>
            <a:noFill/>
            <a:ln cap="flat" cmpd="sng" w="31750">
              <a:solidFill>
                <a:srgbClr val="8296B0">
                  <a:alpha val="941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3" name="Google Shape;63;p1"/>
          <p:cNvSpPr/>
          <p:nvPr/>
        </p:nvSpPr>
        <p:spPr>
          <a:xfrm rot="-5400000">
            <a:off x="10438101" y="1042512"/>
            <a:ext cx="2796600" cy="711300"/>
          </a:xfrm>
          <a:prstGeom prst="rect">
            <a:avLst/>
          </a:prstGeom>
          <a:gradFill>
            <a:gsLst>
              <a:gs pos="0">
                <a:srgbClr val="ACB8CA">
                  <a:alpha val="0"/>
                </a:srgbClr>
              </a:gs>
              <a:gs pos="100000">
                <a:srgbClr val="323F4F">
                  <a:alpha val="9411"/>
                </a:srgbClr>
              </a:gs>
            </a:gsLst>
            <a:lin ang="840013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64" name="Google Shape;64;p1"/>
          <p:cNvGrpSpPr/>
          <p:nvPr/>
        </p:nvGrpSpPr>
        <p:grpSpPr>
          <a:xfrm>
            <a:off x="11259773" y="317578"/>
            <a:ext cx="548651" cy="549007"/>
            <a:chOff x="7029447" y="3514725"/>
            <a:chExt cx="1285800" cy="549007"/>
          </a:xfrm>
        </p:grpSpPr>
        <p:cxnSp>
          <p:nvCxnSpPr>
            <p:cNvPr id="65" name="Google Shape;65;p1"/>
            <p:cNvCxnSpPr/>
            <p:nvPr/>
          </p:nvCxnSpPr>
          <p:spPr>
            <a:xfrm>
              <a:off x="7029447" y="3514725"/>
              <a:ext cx="1285800"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66" name="Google Shape;66;p1"/>
            <p:cNvCxnSpPr/>
            <p:nvPr/>
          </p:nvCxnSpPr>
          <p:spPr>
            <a:xfrm>
              <a:off x="7029447" y="3697727"/>
              <a:ext cx="1285800"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67" name="Google Shape;67;p1"/>
            <p:cNvCxnSpPr/>
            <p:nvPr/>
          </p:nvCxnSpPr>
          <p:spPr>
            <a:xfrm>
              <a:off x="7029447" y="3880729"/>
              <a:ext cx="1285800"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68" name="Google Shape;68;p1"/>
            <p:cNvCxnSpPr/>
            <p:nvPr/>
          </p:nvCxnSpPr>
          <p:spPr>
            <a:xfrm>
              <a:off x="7029447" y="4063732"/>
              <a:ext cx="1285800"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69" name="Google Shape;69;p1"/>
          <p:cNvSpPr/>
          <p:nvPr/>
        </p:nvSpPr>
        <p:spPr>
          <a:xfrm rot="10800000">
            <a:off x="-4" y="6140737"/>
            <a:ext cx="6096000" cy="711300"/>
          </a:xfrm>
          <a:prstGeom prst="rect">
            <a:avLst/>
          </a:prstGeom>
          <a:gradFill>
            <a:gsLst>
              <a:gs pos="0">
                <a:srgbClr val="222A35">
                  <a:alpha val="9411"/>
                </a:srgbClr>
              </a:gs>
              <a:gs pos="10000">
                <a:srgbClr val="222A35">
                  <a:alpha val="9411"/>
                </a:srgbClr>
              </a:gs>
              <a:gs pos="100000">
                <a:srgbClr val="8296B0">
                  <a:alpha val="0"/>
                </a:srgbClr>
              </a:gs>
            </a:gsLst>
            <a:lin ang="840013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0" name="Google Shape;70;p1"/>
          <p:cNvGrpSpPr/>
          <p:nvPr/>
        </p:nvGrpSpPr>
        <p:grpSpPr>
          <a:xfrm rot="5400000">
            <a:off x="616382" y="5940522"/>
            <a:ext cx="1285800" cy="549007"/>
            <a:chOff x="7029447" y="3514725"/>
            <a:chExt cx="1285800" cy="549007"/>
          </a:xfrm>
        </p:grpSpPr>
        <p:cxnSp>
          <p:nvCxnSpPr>
            <p:cNvPr id="71" name="Google Shape;71;p1"/>
            <p:cNvCxnSpPr/>
            <p:nvPr/>
          </p:nvCxnSpPr>
          <p:spPr>
            <a:xfrm>
              <a:off x="7029447" y="3514725"/>
              <a:ext cx="1285800"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72" name="Google Shape;72;p1"/>
            <p:cNvCxnSpPr/>
            <p:nvPr/>
          </p:nvCxnSpPr>
          <p:spPr>
            <a:xfrm>
              <a:off x="7029447" y="3697727"/>
              <a:ext cx="1285800"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73" name="Google Shape;73;p1"/>
            <p:cNvCxnSpPr/>
            <p:nvPr/>
          </p:nvCxnSpPr>
          <p:spPr>
            <a:xfrm>
              <a:off x="7029447" y="3880729"/>
              <a:ext cx="1285800"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74" name="Google Shape;74;p1"/>
            <p:cNvCxnSpPr/>
            <p:nvPr/>
          </p:nvCxnSpPr>
          <p:spPr>
            <a:xfrm>
              <a:off x="7029447" y="4063732"/>
              <a:ext cx="1285800" cy="0"/>
            </a:xfrm>
            <a:prstGeom prst="straightConnector1">
              <a:avLst/>
            </a:prstGeom>
            <a:noFill/>
            <a:ln cap="rnd" cmpd="sng" w="31750">
              <a:solidFill>
                <a:srgbClr val="8296B0">
                  <a:alpha val="40000"/>
                </a:srgbClr>
              </a:solidFill>
              <a:prstDash val="dot"/>
              <a:round/>
              <a:headEnd len="sm" w="sm" type="none"/>
              <a:tailEnd len="sm" w="sm" type="none"/>
            </a:ln>
          </p:spPr>
        </p:cxnSp>
      </p:grpSp>
      <p:pic>
        <p:nvPicPr>
          <p:cNvPr id="75" name="Google Shape;75;p1"/>
          <p:cNvPicPr preferRelativeResize="0"/>
          <p:nvPr/>
        </p:nvPicPr>
        <p:blipFill rotWithShape="1">
          <a:blip r:embed="rId3">
            <a:alphaModFix amt="25000"/>
          </a:blip>
          <a:srcRect b="0" l="0" r="0" t="279"/>
          <a:stretch/>
        </p:blipFill>
        <p:spPr>
          <a:xfrm>
            <a:off x="767712" y="29548"/>
            <a:ext cx="10721194" cy="6013845"/>
          </a:xfrm>
          <a:prstGeom prst="rect">
            <a:avLst/>
          </a:prstGeom>
          <a:noFill/>
          <a:ln>
            <a:noFill/>
          </a:ln>
        </p:spPr>
      </p:pic>
      <p:sp>
        <p:nvSpPr>
          <p:cNvPr id="76" name="Google Shape;76;p1"/>
          <p:cNvSpPr txBox="1"/>
          <p:nvPr>
            <p:ph type="ctrTitle"/>
          </p:nvPr>
        </p:nvSpPr>
        <p:spPr>
          <a:xfrm>
            <a:off x="-206950" y="-150"/>
            <a:ext cx="12396000" cy="7488900"/>
          </a:xfrm>
          <a:prstGeom prst="rect">
            <a:avLst/>
          </a:prstGeom>
          <a:solidFill>
            <a:srgbClr val="FFFFFF"/>
          </a:solidFill>
          <a:ln>
            <a:noFill/>
          </a:ln>
        </p:spPr>
        <p:txBody>
          <a:bodyPr anchorCtr="0" anchor="ctr" bIns="45700" lIns="91425" spcFirstLastPara="1" rIns="91425" wrap="square" tIns="45700">
            <a:normAutofit/>
          </a:bodyPr>
          <a:lstStyle/>
          <a:p>
            <a:pPr indent="0" lvl="0" marL="457200" rtl="0" algn="ctr">
              <a:lnSpc>
                <a:spcPct val="90000"/>
              </a:lnSpc>
              <a:spcBef>
                <a:spcPts val="0"/>
              </a:spcBef>
              <a:spcAft>
                <a:spcPts val="0"/>
              </a:spcAft>
              <a:buNone/>
            </a:pPr>
            <a:r>
              <a:rPr lang="en-GB" sz="4800">
                <a:solidFill>
                  <a:srgbClr val="434343"/>
                </a:solidFill>
              </a:rPr>
              <a:t>Thyroid &amp; parathyroid gland</a:t>
            </a:r>
            <a:endParaRPr>
              <a:solidFill>
                <a:srgbClr val="434343"/>
              </a:solidFill>
            </a:endParaRPr>
          </a:p>
        </p:txBody>
      </p:sp>
      <p:sp>
        <p:nvSpPr>
          <p:cNvPr id="77" name="Google Shape;77;p1"/>
          <p:cNvSpPr txBox="1"/>
          <p:nvPr>
            <p:ph idx="1" type="subTitle"/>
          </p:nvPr>
        </p:nvSpPr>
        <p:spPr>
          <a:xfrm>
            <a:off x="2618175" y="4147692"/>
            <a:ext cx="7315200" cy="1896000"/>
          </a:xfrm>
          <a:prstGeom prst="rect">
            <a:avLst/>
          </a:prstGeom>
          <a:solidFill>
            <a:srgbClr val="FFFFFF"/>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GB">
                <a:solidFill>
                  <a:schemeClr val="lt1"/>
                </a:solidFill>
              </a:rPr>
              <a:t>Dr Amal Albtoosh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0"/>
          <p:cNvSpPr txBox="1"/>
          <p:nvPr/>
        </p:nvSpPr>
        <p:spPr>
          <a:xfrm>
            <a:off x="808382" y="1704417"/>
            <a:ext cx="35517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3000" u="none" cap="none" strike="noStrike">
                <a:solidFill>
                  <a:schemeClr val="dk1"/>
                </a:solidFill>
                <a:latin typeface="Calibri"/>
                <a:ea typeface="Calibri"/>
                <a:cs typeface="Calibri"/>
                <a:sym typeface="Calibri"/>
              </a:rPr>
              <a:t>Base: </a:t>
            </a:r>
            <a:endParaRPr b="0" i="0" sz="3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3000"/>
              <a:buFont typeface="Noto Sans Symbols"/>
              <a:buChar char="❖"/>
            </a:pPr>
            <a:r>
              <a:rPr b="0" i="0" lang="en-GB" sz="3000" u="none" cap="none" strike="noStrike">
                <a:solidFill>
                  <a:schemeClr val="dk1"/>
                </a:solidFill>
                <a:latin typeface="Calibri"/>
                <a:ea typeface="Calibri"/>
                <a:cs typeface="Calibri"/>
                <a:sym typeface="Calibri"/>
              </a:rPr>
              <a:t>The base reaches down to the 5th or 6th tracheal ring. </a:t>
            </a:r>
            <a:endParaRPr b="0" i="0" sz="3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3000"/>
              <a:buFont typeface="Noto Sans Symbols"/>
              <a:buChar char="❖"/>
            </a:pPr>
            <a:r>
              <a:rPr b="0" i="0" lang="en-GB" sz="3000" u="none" cap="none" strike="noStrike">
                <a:solidFill>
                  <a:schemeClr val="dk1"/>
                </a:solidFill>
                <a:latin typeface="Calibri"/>
                <a:ea typeface="Calibri"/>
                <a:cs typeface="Calibri"/>
                <a:sym typeface="Calibri"/>
              </a:rPr>
              <a:t>It’s related to:</a:t>
            </a:r>
            <a:endParaRPr b="0" i="0" sz="3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3000"/>
              <a:buFont typeface="Noto Sans Symbols"/>
              <a:buChar char="✓"/>
            </a:pPr>
            <a:r>
              <a:rPr b="0" i="0" lang="en-GB" sz="3000" u="none" cap="none" strike="noStrike">
                <a:solidFill>
                  <a:schemeClr val="dk1"/>
                </a:solidFill>
                <a:latin typeface="Calibri"/>
                <a:ea typeface="Calibri"/>
                <a:cs typeface="Calibri"/>
                <a:sym typeface="Calibri"/>
              </a:rPr>
              <a:t> inferior thyroid artery</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3000" u="none" cap="none" strike="noStrike">
                <a:solidFill>
                  <a:schemeClr val="dk1"/>
                </a:solidFill>
                <a:latin typeface="Calibri"/>
                <a:ea typeface="Calibri"/>
                <a:cs typeface="Calibri"/>
                <a:sym typeface="Calibri"/>
              </a:rPr>
              <a:t> </a:t>
            </a:r>
            <a:r>
              <a:rPr b="1" i="0" lang="en-GB" sz="3000" u="none" cap="none" strike="noStrike">
                <a:solidFill>
                  <a:schemeClr val="dk1"/>
                </a:solidFill>
                <a:latin typeface="Calibri"/>
                <a:ea typeface="Calibri"/>
                <a:cs typeface="Calibri"/>
                <a:sym typeface="Calibri"/>
              </a:rPr>
              <a:t>AND</a:t>
            </a:r>
            <a:endParaRPr b="0" i="0" sz="3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3000"/>
              <a:buFont typeface="Noto Sans Symbols"/>
              <a:buChar char="✓"/>
            </a:pPr>
            <a:r>
              <a:rPr b="0" i="0" lang="en-GB" sz="3000" u="none" cap="none" strike="noStrike">
                <a:solidFill>
                  <a:schemeClr val="dk1"/>
                </a:solidFill>
                <a:latin typeface="Calibri"/>
                <a:ea typeface="Calibri"/>
                <a:cs typeface="Calibri"/>
                <a:sym typeface="Calibri"/>
              </a:rPr>
              <a:t> recurrent laryngeal nerve.</a:t>
            </a:r>
            <a:endParaRPr b="0" i="0" sz="3000" u="none" cap="none" strike="noStrike">
              <a:solidFill>
                <a:srgbClr val="000000"/>
              </a:solidFill>
              <a:latin typeface="Arial"/>
              <a:ea typeface="Arial"/>
              <a:cs typeface="Arial"/>
              <a:sym typeface="Arial"/>
            </a:endParaRPr>
          </a:p>
        </p:txBody>
      </p:sp>
      <p:sp>
        <p:nvSpPr>
          <p:cNvPr id="146" name="Google Shape;146;p10"/>
          <p:cNvSpPr txBox="1"/>
          <p:nvPr/>
        </p:nvSpPr>
        <p:spPr>
          <a:xfrm>
            <a:off x="463826" y="156127"/>
            <a:ext cx="4417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chemeClr val="dk1"/>
                </a:solidFill>
                <a:latin typeface="Calibri"/>
                <a:ea typeface="Calibri"/>
                <a:cs typeface="Calibri"/>
                <a:sym typeface="Calibri"/>
              </a:rPr>
              <a:t>Thyroid gland</a:t>
            </a:r>
            <a:endParaRPr b="0" i="0" sz="1400" u="none" cap="none" strike="noStrike">
              <a:solidFill>
                <a:srgbClr val="000000"/>
              </a:solidFill>
              <a:latin typeface="Arial"/>
              <a:ea typeface="Arial"/>
              <a:cs typeface="Arial"/>
              <a:sym typeface="Arial"/>
            </a:endParaRPr>
          </a:p>
        </p:txBody>
      </p:sp>
      <p:pic>
        <p:nvPicPr>
          <p:cNvPr id="147" name="Google Shape;147;p10"/>
          <p:cNvPicPr preferRelativeResize="0"/>
          <p:nvPr/>
        </p:nvPicPr>
        <p:blipFill rotWithShape="1">
          <a:blip r:embed="rId3">
            <a:alphaModFix/>
          </a:blip>
          <a:srcRect b="0" l="0" r="0" t="0"/>
          <a:stretch/>
        </p:blipFill>
        <p:spPr>
          <a:xfrm>
            <a:off x="6188766" y="1497261"/>
            <a:ext cx="4106105" cy="48287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1"/>
          <p:cNvSpPr txBox="1"/>
          <p:nvPr/>
        </p:nvSpPr>
        <p:spPr>
          <a:xfrm>
            <a:off x="166363" y="972420"/>
            <a:ext cx="4518900" cy="614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300" u="none" cap="none" strike="noStrike">
                <a:solidFill>
                  <a:schemeClr val="dk1"/>
                </a:solidFill>
                <a:latin typeface="Calibri"/>
                <a:ea typeface="Calibri"/>
                <a:cs typeface="Calibri"/>
                <a:sym typeface="Calibri"/>
              </a:rPr>
              <a:t>Lateral (superficial) surfaces</a:t>
            </a:r>
            <a:r>
              <a:rPr b="0" i="0" lang="en-GB" sz="2300" u="none" cap="none" strike="noStrike">
                <a:solidFill>
                  <a:schemeClr val="dk1"/>
                </a:solidFill>
                <a:latin typeface="Calibri"/>
                <a:ea typeface="Calibri"/>
                <a:cs typeface="Calibri"/>
                <a:sym typeface="Calibri"/>
              </a:rPr>
              <a:t>:</a:t>
            </a:r>
            <a:endParaRPr b="0" i="0" sz="2300" u="none" cap="none" strike="noStrike">
              <a:solidFill>
                <a:schemeClr val="dk1"/>
              </a:solidFill>
              <a:latin typeface="Calibri"/>
              <a:ea typeface="Calibri"/>
              <a:cs typeface="Calibri"/>
              <a:sym typeface="Calibri"/>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latin typeface="Calibri"/>
                <a:ea typeface="Calibri"/>
                <a:cs typeface="Calibri"/>
                <a:sym typeface="Calibri"/>
              </a:rPr>
              <a:t>It’s convex and is covered by:</a:t>
            </a:r>
            <a:endParaRPr b="0" i="0" sz="23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latin typeface="Calibri"/>
                <a:ea typeface="Calibri"/>
                <a:cs typeface="Calibri"/>
                <a:sym typeface="Calibri"/>
              </a:rPr>
              <a:t>3 strap muscles (sternothyroid, sternohyoid and superior belly of omohyoid) AND</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300" u="none" cap="none" strike="noStrike">
                <a:solidFill>
                  <a:schemeClr val="dk1"/>
                </a:solidFill>
                <a:latin typeface="Calibri"/>
                <a:ea typeface="Calibri"/>
                <a:cs typeface="Calibri"/>
                <a:sym typeface="Calibri"/>
              </a:rPr>
              <a:t>anterior border of sternocleidomastoid overlapping it inferiorly</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GB" sz="2300" u="none" cap="none" strike="noStrike">
                <a:solidFill>
                  <a:schemeClr val="dk1"/>
                </a:solidFill>
                <a:latin typeface="Calibri"/>
                <a:ea typeface="Calibri"/>
                <a:cs typeface="Calibri"/>
                <a:sym typeface="Calibri"/>
              </a:rPr>
              <a:t>Medial surface </a:t>
            </a:r>
            <a:r>
              <a:rPr b="0" i="0" lang="en-GB" sz="2300" u="none" cap="none" strike="noStrike">
                <a:solidFill>
                  <a:schemeClr val="dk1"/>
                </a:solidFill>
                <a:latin typeface="Calibri"/>
                <a:ea typeface="Calibri"/>
                <a:cs typeface="Calibri"/>
                <a:sym typeface="Calibri"/>
              </a:rPr>
              <a:t>is related to:</a:t>
            </a:r>
            <a:endParaRPr b="0" i="0" sz="23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latin typeface="Calibri"/>
                <a:ea typeface="Calibri"/>
                <a:cs typeface="Calibri"/>
                <a:sym typeface="Calibri"/>
              </a:rPr>
              <a:t>trachea and esophagus)  2 tubes(</a:t>
            </a:r>
            <a:endParaRPr b="0" i="0" sz="2300" u="none" cap="none" strike="noStrike">
              <a:solidFill>
                <a:schemeClr val="dk1"/>
              </a:solidFill>
              <a:latin typeface="Calibri"/>
              <a:ea typeface="Calibri"/>
              <a:cs typeface="Calibri"/>
              <a:sym typeface="Calibri"/>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latin typeface="Calibri"/>
                <a:ea typeface="Calibri"/>
                <a:cs typeface="Calibri"/>
                <a:sym typeface="Calibri"/>
              </a:rPr>
              <a:t>inferior constrictor and cricothyroid ) 2 muscles)</a:t>
            </a:r>
            <a:endParaRPr b="0" i="0" sz="2300" u="none" cap="none" strike="noStrike">
              <a:solidFill>
                <a:schemeClr val="dk1"/>
              </a:solidFill>
              <a:latin typeface="Calibri"/>
              <a:ea typeface="Calibri"/>
              <a:cs typeface="Calibri"/>
              <a:sym typeface="Calibri"/>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latin typeface="Calibri"/>
                <a:ea typeface="Calibri"/>
                <a:cs typeface="Calibri"/>
                <a:sym typeface="Calibri"/>
              </a:rPr>
              <a:t>cricoid and thyroid (2 cartilages)</a:t>
            </a:r>
            <a:endParaRPr b="0" i="0" sz="2300" u="none" cap="none" strike="noStrike">
              <a:solidFill>
                <a:schemeClr val="dk1"/>
              </a:solidFill>
              <a:latin typeface="Calibri"/>
              <a:ea typeface="Calibri"/>
              <a:cs typeface="Calibri"/>
              <a:sym typeface="Calibri"/>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latin typeface="Calibri"/>
                <a:ea typeface="Calibri"/>
                <a:cs typeface="Calibri"/>
                <a:sym typeface="Calibri"/>
              </a:rPr>
              <a:t>External and recurrent laryngeal nerves ( 2 nerves)</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300" u="none" cap="none" strike="noStrike">
              <a:solidFill>
                <a:schemeClr val="dk1"/>
              </a:solidFill>
              <a:latin typeface="Calibri"/>
              <a:ea typeface="Calibri"/>
              <a:cs typeface="Calibri"/>
              <a:sym typeface="Calibri"/>
            </a:endParaRPr>
          </a:p>
        </p:txBody>
      </p:sp>
      <p:pic>
        <p:nvPicPr>
          <p:cNvPr id="153" name="Google Shape;153;p11"/>
          <p:cNvPicPr preferRelativeResize="0"/>
          <p:nvPr/>
        </p:nvPicPr>
        <p:blipFill rotWithShape="1">
          <a:blip r:embed="rId3">
            <a:alphaModFix/>
          </a:blip>
          <a:srcRect b="0" l="0" r="0" t="0"/>
          <a:stretch/>
        </p:blipFill>
        <p:spPr>
          <a:xfrm>
            <a:off x="5669582" y="1822920"/>
            <a:ext cx="6522418" cy="3693319"/>
          </a:xfrm>
          <a:prstGeom prst="rect">
            <a:avLst/>
          </a:prstGeom>
          <a:noFill/>
          <a:ln>
            <a:noFill/>
          </a:ln>
        </p:spPr>
      </p:pic>
      <p:sp>
        <p:nvSpPr>
          <p:cNvPr id="154" name="Google Shape;154;p11"/>
          <p:cNvSpPr txBox="1"/>
          <p:nvPr/>
        </p:nvSpPr>
        <p:spPr>
          <a:xfrm flipH="1">
            <a:off x="217075" y="293229"/>
            <a:ext cx="4417500" cy="67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3800" u="none" cap="none" strike="noStrike">
                <a:solidFill>
                  <a:schemeClr val="dk1"/>
                </a:solidFill>
                <a:latin typeface="Calibri"/>
                <a:ea typeface="Calibri"/>
                <a:cs typeface="Calibri"/>
                <a:sym typeface="Calibri"/>
              </a:rPr>
              <a:t>Thyroid gland</a:t>
            </a:r>
            <a:endParaRPr b="0" i="0" sz="3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2"/>
          <p:cNvSpPr txBox="1"/>
          <p:nvPr/>
        </p:nvSpPr>
        <p:spPr>
          <a:xfrm>
            <a:off x="217083" y="1944914"/>
            <a:ext cx="4819500" cy="442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3100" u="none" cap="none" strike="noStrike">
                <a:solidFill>
                  <a:schemeClr val="dk1"/>
                </a:solidFill>
                <a:latin typeface="Calibri"/>
                <a:ea typeface="Calibri"/>
                <a:cs typeface="Calibri"/>
                <a:sym typeface="Calibri"/>
              </a:rPr>
              <a:t>Posterolateral surface </a:t>
            </a:r>
            <a:r>
              <a:rPr b="0" i="0" lang="en-GB" sz="3100" u="none" cap="none" strike="noStrike">
                <a:solidFill>
                  <a:schemeClr val="dk1"/>
                </a:solidFill>
                <a:latin typeface="Calibri"/>
                <a:ea typeface="Calibri"/>
                <a:cs typeface="Calibri"/>
                <a:sym typeface="Calibri"/>
              </a:rPr>
              <a:t>is related to</a:t>
            </a:r>
            <a:endParaRPr b="0" i="0" sz="3100" u="none" cap="none" strike="noStrike">
              <a:solidFill>
                <a:srgbClr val="000000"/>
              </a:solidFill>
              <a:latin typeface="Arial"/>
              <a:ea typeface="Arial"/>
              <a:cs typeface="Arial"/>
              <a:sym typeface="Arial"/>
            </a:endParaRPr>
          </a:p>
          <a:p>
            <a:pPr indent="-330200" lvl="0" marL="285750" marR="0" rtl="0" algn="l">
              <a:lnSpc>
                <a:spcPct val="100000"/>
              </a:lnSpc>
              <a:spcBef>
                <a:spcPts val="0"/>
              </a:spcBef>
              <a:spcAft>
                <a:spcPts val="0"/>
              </a:spcAft>
              <a:buClr>
                <a:schemeClr val="dk1"/>
              </a:buClr>
              <a:buSzPts val="3100"/>
              <a:buFont typeface="Noto Sans Symbols"/>
              <a:buChar char="✓"/>
            </a:pPr>
            <a:r>
              <a:rPr b="0" i="0" lang="en-GB" sz="3100" u="none" cap="none" strike="noStrike">
                <a:solidFill>
                  <a:schemeClr val="dk1"/>
                </a:solidFill>
                <a:latin typeface="Calibri"/>
                <a:ea typeface="Calibri"/>
                <a:cs typeface="Calibri"/>
                <a:sym typeface="Calibri"/>
              </a:rPr>
              <a:t> carotid sheath and its contents (common carotid artery, internal jugular vein and vagus nerve). </a:t>
            </a:r>
            <a:endParaRPr b="0" i="0" sz="3100" u="none" cap="none" strike="noStrike">
              <a:solidFill>
                <a:srgbClr val="000000"/>
              </a:solidFill>
              <a:latin typeface="Arial"/>
              <a:ea typeface="Arial"/>
              <a:cs typeface="Arial"/>
              <a:sym typeface="Arial"/>
            </a:endParaRPr>
          </a:p>
          <a:p>
            <a:pPr indent="-330200" lvl="0" marL="285750" marR="0" rtl="0" algn="l">
              <a:lnSpc>
                <a:spcPct val="100000"/>
              </a:lnSpc>
              <a:spcBef>
                <a:spcPts val="0"/>
              </a:spcBef>
              <a:spcAft>
                <a:spcPts val="0"/>
              </a:spcAft>
              <a:buClr>
                <a:schemeClr val="dk1"/>
              </a:buClr>
              <a:buSzPts val="3100"/>
              <a:buFont typeface="Noto Sans Symbols"/>
              <a:buChar char="✓"/>
            </a:pPr>
            <a:r>
              <a:rPr b="0" i="0" lang="en-GB" sz="3100" u="none" cap="none" strike="noStrike">
                <a:solidFill>
                  <a:schemeClr val="dk1"/>
                </a:solidFill>
                <a:latin typeface="Calibri"/>
                <a:ea typeface="Calibri"/>
                <a:cs typeface="Calibri"/>
                <a:sym typeface="Calibri"/>
              </a:rPr>
              <a:t>The ansa-cervicalis is embedded in the anterior wall of the sheath</a:t>
            </a:r>
            <a:endParaRPr b="0" i="0" sz="3100" u="none" cap="none" strike="noStrike">
              <a:solidFill>
                <a:srgbClr val="000000"/>
              </a:solidFill>
              <a:latin typeface="Arial"/>
              <a:ea typeface="Arial"/>
              <a:cs typeface="Arial"/>
              <a:sym typeface="Arial"/>
            </a:endParaRPr>
          </a:p>
        </p:txBody>
      </p:sp>
      <p:sp>
        <p:nvSpPr>
          <p:cNvPr id="160" name="Google Shape;160;p12"/>
          <p:cNvSpPr txBox="1"/>
          <p:nvPr/>
        </p:nvSpPr>
        <p:spPr>
          <a:xfrm>
            <a:off x="217083" y="818541"/>
            <a:ext cx="4417500" cy="65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3600" u="none" cap="none" strike="noStrike">
                <a:solidFill>
                  <a:schemeClr val="dk1"/>
                </a:solidFill>
                <a:latin typeface="Calibri"/>
                <a:ea typeface="Calibri"/>
                <a:cs typeface="Calibri"/>
                <a:sym typeface="Calibri"/>
              </a:rPr>
              <a:t>Thyroid gland</a:t>
            </a:r>
            <a:endParaRPr b="0" i="0" sz="3600" u="none" cap="none" strike="noStrike">
              <a:solidFill>
                <a:srgbClr val="000000"/>
              </a:solidFill>
              <a:latin typeface="Arial"/>
              <a:ea typeface="Arial"/>
              <a:cs typeface="Arial"/>
              <a:sym typeface="Arial"/>
            </a:endParaRPr>
          </a:p>
        </p:txBody>
      </p:sp>
      <p:pic>
        <p:nvPicPr>
          <p:cNvPr descr="Diagram&#10;&#10;Description automatically generated" id="161" name="Google Shape;161;p12"/>
          <p:cNvPicPr preferRelativeResize="0"/>
          <p:nvPr/>
        </p:nvPicPr>
        <p:blipFill rotWithShape="1">
          <a:blip r:embed="rId3">
            <a:alphaModFix/>
          </a:blip>
          <a:srcRect b="0" l="0" r="0" t="0"/>
          <a:stretch/>
        </p:blipFill>
        <p:spPr>
          <a:xfrm>
            <a:off x="5617264" y="1709944"/>
            <a:ext cx="5753100" cy="3676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3"/>
          <p:cNvSpPr txBox="1"/>
          <p:nvPr/>
        </p:nvSpPr>
        <p:spPr>
          <a:xfrm>
            <a:off x="225200" y="1041600"/>
            <a:ext cx="5234700" cy="58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200" u="none" cap="none" strike="noStrike">
                <a:solidFill>
                  <a:schemeClr val="dk1"/>
                </a:solidFill>
                <a:latin typeface="Calibri"/>
                <a:ea typeface="Calibri"/>
                <a:cs typeface="Calibri"/>
                <a:sym typeface="Calibri"/>
              </a:rPr>
              <a:t>Anterior border </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is thin </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It splits superficial and medial surfaces. </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It’s related to anterior branch of the superior thyroid artery.</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GB" sz="2200" u="none" cap="none" strike="noStrike">
                <a:solidFill>
                  <a:schemeClr val="dk1"/>
                </a:solidFill>
                <a:latin typeface="Calibri"/>
                <a:ea typeface="Calibri"/>
                <a:cs typeface="Calibri"/>
                <a:sym typeface="Calibri"/>
              </a:rPr>
              <a:t>Posterior border </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is thick and rounded. </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It splits the medial and the posterior surfaces. </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It’s related to:</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200" u="none" cap="none" strike="noStrike">
              <a:solidFill>
                <a:schemeClr val="dk1"/>
              </a:solidFill>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longitudinal arterial anastomosis between superior and inferior thyroid arteries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200" u="none" cap="none" strike="noStrike">
                <a:solidFill>
                  <a:schemeClr val="dk1"/>
                </a:solidFill>
                <a:latin typeface="Calibri"/>
                <a:ea typeface="Calibri"/>
                <a:cs typeface="Calibri"/>
                <a:sym typeface="Calibri"/>
              </a:rPr>
              <a:t>AND</a:t>
            </a:r>
            <a:endParaRPr b="0" i="0" sz="22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200"/>
              <a:buFont typeface="Noto Sans Symbols"/>
              <a:buChar char="➢"/>
            </a:pPr>
            <a:r>
              <a:rPr b="0" i="0" lang="en-GB" sz="2200" u="none" cap="none" strike="noStrike">
                <a:solidFill>
                  <a:schemeClr val="dk1"/>
                </a:solidFill>
                <a:latin typeface="Calibri"/>
                <a:ea typeface="Calibri"/>
                <a:cs typeface="Calibri"/>
                <a:sym typeface="Calibri"/>
              </a:rPr>
              <a:t>parathyroid glands</a:t>
            </a:r>
            <a:endParaRPr b="0" i="0" sz="2200" u="none" cap="none" strike="noStrike">
              <a:solidFill>
                <a:srgbClr val="000000"/>
              </a:solidFill>
              <a:latin typeface="Arial"/>
              <a:ea typeface="Arial"/>
              <a:cs typeface="Arial"/>
              <a:sym typeface="Arial"/>
            </a:endParaRPr>
          </a:p>
        </p:txBody>
      </p:sp>
      <p:pic>
        <p:nvPicPr>
          <p:cNvPr id="167" name="Google Shape;167;p13"/>
          <p:cNvPicPr preferRelativeResize="0"/>
          <p:nvPr/>
        </p:nvPicPr>
        <p:blipFill rotWithShape="1">
          <a:blip r:embed="rId3">
            <a:alphaModFix/>
          </a:blip>
          <a:srcRect b="0" l="0" r="0" t="0"/>
          <a:stretch/>
        </p:blipFill>
        <p:spPr>
          <a:xfrm>
            <a:off x="0" y="-5"/>
            <a:ext cx="4541924" cy="1336500"/>
          </a:xfrm>
          <a:prstGeom prst="rect">
            <a:avLst/>
          </a:prstGeom>
          <a:noFill/>
          <a:ln>
            <a:noFill/>
          </a:ln>
        </p:spPr>
      </p:pic>
      <p:pic>
        <p:nvPicPr>
          <p:cNvPr id="168" name="Google Shape;168;p13"/>
          <p:cNvPicPr preferRelativeResize="0"/>
          <p:nvPr/>
        </p:nvPicPr>
        <p:blipFill rotWithShape="1">
          <a:blip r:embed="rId4">
            <a:alphaModFix/>
          </a:blip>
          <a:srcRect b="0" l="0" r="0" t="0"/>
          <a:stretch/>
        </p:blipFill>
        <p:spPr>
          <a:xfrm>
            <a:off x="5459896" y="2004781"/>
            <a:ext cx="6649936" cy="30831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4"/>
          <p:cNvSpPr txBox="1"/>
          <p:nvPr/>
        </p:nvSpPr>
        <p:spPr>
          <a:xfrm>
            <a:off x="230335" y="732162"/>
            <a:ext cx="6096000" cy="594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chemeClr val="dk1"/>
                </a:solidFill>
                <a:latin typeface="Calibri"/>
                <a:ea typeface="Calibri"/>
                <a:cs typeface="Calibri"/>
                <a:sym typeface="Calibri"/>
              </a:rPr>
              <a:t>The</a:t>
            </a:r>
            <a:r>
              <a:rPr b="1" i="0" lang="en-GB" sz="2000" u="none" cap="none" strike="noStrike">
                <a:solidFill>
                  <a:schemeClr val="dk1"/>
                </a:solidFill>
                <a:latin typeface="Calibri"/>
                <a:ea typeface="Calibri"/>
                <a:cs typeface="Calibri"/>
                <a:sym typeface="Calibri"/>
              </a:rPr>
              <a:t> ISTHMUS </a:t>
            </a:r>
            <a:r>
              <a:rPr b="0" i="0" lang="en-GB" sz="2000" u="none" cap="none" strike="noStrike">
                <a:solidFill>
                  <a:schemeClr val="dk1"/>
                </a:solidFill>
                <a:latin typeface="Calibri"/>
                <a:ea typeface="Calibri"/>
                <a:cs typeface="Calibri"/>
                <a:sym typeface="Calibri"/>
              </a:rPr>
              <a:t>is:</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000"/>
              <a:buFont typeface="Noto Sans Symbols"/>
              <a:buChar char="✓"/>
            </a:pPr>
            <a:r>
              <a:rPr b="0" i="0" lang="en-GB" sz="2000" u="none" cap="none" strike="noStrike">
                <a:solidFill>
                  <a:schemeClr val="dk1"/>
                </a:solidFill>
                <a:latin typeface="Calibri"/>
                <a:ea typeface="Calibri"/>
                <a:cs typeface="Calibri"/>
                <a:sym typeface="Calibri"/>
              </a:rPr>
              <a:t> horizontal</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000"/>
              <a:buFont typeface="Noto Sans Symbols"/>
              <a:buChar char="✓"/>
            </a:pPr>
            <a:r>
              <a:rPr b="0" i="0" lang="en-GB" sz="2000" u="none" cap="none" strike="noStrike">
                <a:solidFill>
                  <a:schemeClr val="dk1"/>
                </a:solidFill>
                <a:latin typeface="Calibri"/>
                <a:ea typeface="Calibri"/>
                <a:cs typeface="Calibri"/>
                <a:sym typeface="Calibri"/>
              </a:rPr>
              <a:t>It has 2 surfaces- anterior and posterior </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000"/>
              <a:buFont typeface="Noto Sans Symbols"/>
              <a:buChar char="✓"/>
            </a:pPr>
            <a:r>
              <a:rPr b="0" i="0" lang="en-GB" sz="2000" u="none" cap="none" strike="noStrike">
                <a:solidFill>
                  <a:schemeClr val="dk1"/>
                </a:solidFill>
                <a:latin typeface="Calibri"/>
                <a:ea typeface="Calibri"/>
                <a:cs typeface="Calibri"/>
                <a:sym typeface="Calibri"/>
              </a:rPr>
              <a:t>It has 2 edges- superior and inferior.</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2000" u="none" cap="none" strike="noStrike">
                <a:solidFill>
                  <a:schemeClr val="dk1"/>
                </a:solidFill>
                <a:latin typeface="Calibri"/>
                <a:ea typeface="Calibri"/>
                <a:cs typeface="Calibri"/>
                <a:sym typeface="Calibri"/>
              </a:rPr>
              <a:t>Anterior surface is related to:</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chemeClr val="dk1"/>
              </a:solidFill>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000"/>
              <a:buFont typeface="Noto Sans Symbols"/>
              <a:buChar char="➢"/>
            </a:pPr>
            <a:r>
              <a:rPr b="0" i="0" lang="en-GB" sz="2000" u="none" cap="none" strike="noStrike">
                <a:solidFill>
                  <a:schemeClr val="dk1"/>
                </a:solidFill>
                <a:latin typeface="Calibri"/>
                <a:ea typeface="Calibri"/>
                <a:cs typeface="Calibri"/>
                <a:sym typeface="Calibri"/>
              </a:rPr>
              <a:t>strap muscles (sternohyoid and sternothyroid</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000"/>
              <a:buFont typeface="Noto Sans Symbols"/>
              <a:buChar char="➢"/>
            </a:pPr>
            <a:r>
              <a:rPr b="0" i="0" lang="en-GB" sz="2000" u="none" cap="none" strike="noStrike">
                <a:solidFill>
                  <a:schemeClr val="dk1"/>
                </a:solidFill>
                <a:latin typeface="Calibri"/>
                <a:ea typeface="Calibri"/>
                <a:cs typeface="Calibri"/>
                <a:sym typeface="Calibri"/>
              </a:rPr>
              <a:t>anterior jugular veins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2000" u="none" cap="none" strike="noStrike">
                <a:solidFill>
                  <a:schemeClr val="dk1"/>
                </a:solidFill>
                <a:latin typeface="Calibri"/>
                <a:ea typeface="Calibri"/>
                <a:cs typeface="Calibri"/>
                <a:sym typeface="Calibri"/>
              </a:rPr>
              <a:t>Posterior surface </a:t>
            </a:r>
            <a:r>
              <a:rPr b="0" i="0" lang="en-GB" sz="2000" u="none" cap="none" strike="noStrike">
                <a:solidFill>
                  <a:schemeClr val="dk1"/>
                </a:solidFill>
                <a:latin typeface="Calibri"/>
                <a:ea typeface="Calibri"/>
                <a:cs typeface="Calibri"/>
                <a:sym typeface="Calibri"/>
              </a:rPr>
              <a:t>is related to:</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chemeClr val="dk1"/>
              </a:buClr>
              <a:buSzPts val="2000"/>
              <a:buFont typeface="Noto Sans Symbols"/>
              <a:buChar char="➢"/>
            </a:pPr>
            <a:r>
              <a:rPr b="0" i="0" lang="en-GB" sz="2000" u="none" cap="none" strike="noStrike">
                <a:solidFill>
                  <a:schemeClr val="dk1"/>
                </a:solidFill>
                <a:latin typeface="Calibri"/>
                <a:ea typeface="Calibri"/>
                <a:cs typeface="Calibri"/>
                <a:sym typeface="Calibri"/>
              </a:rPr>
              <a:t> second, third and 4th tracheal rings.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2000" u="none" cap="none" strike="noStrike">
                <a:solidFill>
                  <a:schemeClr val="dk1"/>
                </a:solidFill>
                <a:latin typeface="Calibri"/>
                <a:ea typeface="Calibri"/>
                <a:cs typeface="Calibri"/>
                <a:sym typeface="Calibri"/>
              </a:rPr>
              <a:t>Superior border </a:t>
            </a:r>
            <a:r>
              <a:rPr b="0" i="0" lang="en-GB" sz="2000" u="none" cap="none" strike="noStrike">
                <a:solidFill>
                  <a:schemeClr val="dk1"/>
                </a:solidFill>
                <a:latin typeface="Calibri"/>
                <a:ea typeface="Calibri"/>
                <a:cs typeface="Calibri"/>
                <a:sym typeface="Calibri"/>
              </a:rPr>
              <a:t>is associated with anastomosis between the anterior branches of 2 superior thyroid arteries.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2000" u="none" cap="none" strike="noStrike">
                <a:solidFill>
                  <a:schemeClr val="dk1"/>
                </a:solidFill>
                <a:latin typeface="Calibri"/>
                <a:ea typeface="Calibri"/>
                <a:cs typeface="Calibri"/>
                <a:sym typeface="Calibri"/>
              </a:rPr>
              <a:t>Inferior border: </a:t>
            </a:r>
            <a:r>
              <a:rPr b="0" i="0" lang="en-GB" sz="2000" u="none" cap="none" strike="noStrike">
                <a:solidFill>
                  <a:schemeClr val="dk1"/>
                </a:solidFill>
                <a:latin typeface="Calibri"/>
                <a:ea typeface="Calibri"/>
                <a:cs typeface="Calibri"/>
                <a:sym typeface="Calibri"/>
              </a:rPr>
              <a:t>Along this border inferior thyroid vein  and thyroidea ima artery (when present) enters.</a:t>
            </a:r>
            <a:endParaRPr b="0" i="0" sz="2000" u="none" cap="none" strike="noStrike">
              <a:solidFill>
                <a:srgbClr val="000000"/>
              </a:solidFill>
              <a:latin typeface="Arial"/>
              <a:ea typeface="Arial"/>
              <a:cs typeface="Arial"/>
              <a:sym typeface="Arial"/>
            </a:endParaRPr>
          </a:p>
        </p:txBody>
      </p:sp>
      <p:sp>
        <p:nvSpPr>
          <p:cNvPr id="174" name="Google Shape;174;p14"/>
          <p:cNvSpPr txBox="1"/>
          <p:nvPr/>
        </p:nvSpPr>
        <p:spPr>
          <a:xfrm flipH="1">
            <a:off x="230325" y="-150088"/>
            <a:ext cx="6096000" cy="52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chemeClr val="dk1"/>
                </a:solidFill>
                <a:latin typeface="Calibri"/>
                <a:ea typeface="Calibri"/>
                <a:cs typeface="Calibri"/>
                <a:sym typeface="Calibri"/>
              </a:rPr>
              <a:t>Thyroid gland</a:t>
            </a:r>
            <a:endParaRPr b="0" i="0" sz="1400" u="none" cap="none" strike="noStrike">
              <a:solidFill>
                <a:srgbClr val="000000"/>
              </a:solidFill>
              <a:latin typeface="Arial"/>
              <a:ea typeface="Arial"/>
              <a:cs typeface="Arial"/>
              <a:sym typeface="Arial"/>
            </a:endParaRPr>
          </a:p>
        </p:txBody>
      </p:sp>
      <p:pic>
        <p:nvPicPr>
          <p:cNvPr id="175" name="Google Shape;175;p14"/>
          <p:cNvPicPr preferRelativeResize="0"/>
          <p:nvPr/>
        </p:nvPicPr>
        <p:blipFill rotWithShape="1">
          <a:blip r:embed="rId3">
            <a:alphaModFix/>
          </a:blip>
          <a:srcRect b="0" l="22786" r="17390" t="0"/>
          <a:stretch/>
        </p:blipFill>
        <p:spPr>
          <a:xfrm>
            <a:off x="7404899" y="433267"/>
            <a:ext cx="4491059" cy="59385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1" name="Google Shape;181;p15"/>
          <p:cNvSpPr txBox="1"/>
          <p:nvPr/>
        </p:nvSpPr>
        <p:spPr>
          <a:xfrm>
            <a:off x="1245076" y="1289775"/>
            <a:ext cx="4303800" cy="4271100"/>
          </a:xfrm>
          <a:prstGeom prst="rect">
            <a:avLst/>
          </a:prstGeom>
          <a:solidFill>
            <a:srgbClr val="FFFFFF"/>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5600"/>
              <a:buFont typeface="Arial"/>
              <a:buNone/>
            </a:pPr>
            <a:r>
              <a:rPr b="1" i="0" lang="en-GB" sz="5600" u="none" cap="none" strike="noStrike">
                <a:solidFill>
                  <a:srgbClr val="434343"/>
                </a:solidFill>
                <a:latin typeface="Calibri"/>
                <a:ea typeface="Calibri"/>
                <a:cs typeface="Calibri"/>
                <a:sym typeface="Calibri"/>
              </a:rPr>
              <a:t>Arteries of Thyroid Gland</a:t>
            </a:r>
            <a:endParaRPr b="0" i="0" sz="1400" u="none" cap="none" strike="noStrike">
              <a:solidFill>
                <a:srgbClr val="434343"/>
              </a:solidFill>
              <a:latin typeface="Arial"/>
              <a:ea typeface="Arial"/>
              <a:cs typeface="Arial"/>
              <a:sym typeface="Arial"/>
            </a:endParaRPr>
          </a:p>
        </p:txBody>
      </p:sp>
      <p:sp>
        <p:nvSpPr>
          <p:cNvPr id="182" name="Google Shape;182;p15"/>
          <p:cNvSpPr/>
          <p:nvPr/>
        </p:nvSpPr>
        <p:spPr>
          <a:xfrm>
            <a:off x="1123493" y="374394"/>
            <a:ext cx="171515" cy="171515"/>
          </a:xfrm>
          <a:custGeom>
            <a:rect b="b" l="l" r="r" t="t"/>
            <a:pathLst>
              <a:path extrusionOk="0" h="171515" w="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 name="Google Shape;183;p15"/>
          <p:cNvSpPr/>
          <p:nvPr/>
        </p:nvSpPr>
        <p:spPr>
          <a:xfrm>
            <a:off x="550109" y="1084507"/>
            <a:ext cx="157545" cy="157545"/>
          </a:xfrm>
          <a:custGeom>
            <a:rect b="b" l="l" r="r" t="t"/>
            <a:pathLst>
              <a:path extrusionOk="0" h="157545" w="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 name="Google Shape;184;p15"/>
          <p:cNvSpPr txBox="1"/>
          <p:nvPr/>
        </p:nvSpPr>
        <p:spPr>
          <a:xfrm>
            <a:off x="6297233" y="518400"/>
            <a:ext cx="4771500" cy="5838000"/>
          </a:xfrm>
          <a:prstGeom prst="rect">
            <a:avLst/>
          </a:prstGeom>
          <a:noFill/>
          <a:ln>
            <a:noFill/>
          </a:ln>
        </p:spPr>
        <p:txBody>
          <a:bodyPr anchorCtr="0" anchor="ctr" bIns="45700" lIns="91425" spcFirstLastPara="1" rIns="91425" wrap="square" tIns="45700">
            <a:normAutofit/>
          </a:bodyPr>
          <a:lstStyle/>
          <a:p>
            <a:pPr indent="-158750" lvl="0" marL="0" marR="0" rtl="0" algn="l">
              <a:lnSpc>
                <a:spcPct val="90000"/>
              </a:lnSpc>
              <a:spcBef>
                <a:spcPts val="0"/>
              </a:spcBef>
              <a:spcAft>
                <a:spcPts val="0"/>
              </a:spcAft>
              <a:buClr>
                <a:schemeClr val="accent1"/>
              </a:buClr>
              <a:buSzPts val="2500"/>
              <a:buFont typeface="Arial"/>
              <a:buChar char="•"/>
            </a:pPr>
            <a:r>
              <a:rPr b="0" i="0" lang="en-GB" sz="2500" u="none" cap="none" strike="noStrike">
                <a:solidFill>
                  <a:schemeClr val="dk1"/>
                </a:solidFill>
                <a:latin typeface="Calibri"/>
                <a:ea typeface="Calibri"/>
                <a:cs typeface="Calibri"/>
                <a:sym typeface="Calibri"/>
              </a:rPr>
              <a:t>The highly vascular thyroid gland is supplied by the superior and inferior thyroid arteries.</a:t>
            </a:r>
            <a:endParaRPr b="0" i="0" sz="2500" u="none" cap="none" strike="noStrike">
              <a:solidFill>
                <a:srgbClr val="000000"/>
              </a:solidFill>
              <a:latin typeface="Arial"/>
              <a:ea typeface="Arial"/>
              <a:cs typeface="Arial"/>
              <a:sym typeface="Arial"/>
            </a:endParaRPr>
          </a:p>
          <a:p>
            <a:pPr indent="-158750" lvl="0" marL="0" marR="0" rtl="0" algn="l">
              <a:lnSpc>
                <a:spcPct val="90000"/>
              </a:lnSpc>
              <a:spcBef>
                <a:spcPts val="600"/>
              </a:spcBef>
              <a:spcAft>
                <a:spcPts val="0"/>
              </a:spcAft>
              <a:buClr>
                <a:schemeClr val="accent1"/>
              </a:buClr>
              <a:buSzPts val="2500"/>
              <a:buFont typeface="Arial"/>
              <a:buChar char="•"/>
            </a:pPr>
            <a:r>
              <a:rPr b="0" i="0" lang="en-GB" sz="2500" u="none" cap="none" strike="noStrike">
                <a:solidFill>
                  <a:schemeClr val="dk1"/>
                </a:solidFill>
                <a:latin typeface="Calibri"/>
                <a:ea typeface="Calibri"/>
                <a:cs typeface="Calibri"/>
                <a:sym typeface="Calibri"/>
              </a:rPr>
              <a:t>Usually, the first branches of the external carotid arteries, the superior thyroid arteries, descend to the superior poles of the gland</a:t>
            </a:r>
            <a:endParaRPr b="0" i="0" sz="2500" u="none" cap="none" strike="noStrike">
              <a:solidFill>
                <a:srgbClr val="000000"/>
              </a:solidFill>
              <a:latin typeface="Arial"/>
              <a:ea typeface="Arial"/>
              <a:cs typeface="Arial"/>
              <a:sym typeface="Arial"/>
            </a:endParaRPr>
          </a:p>
          <a:p>
            <a:pPr indent="-158750" lvl="0" marL="0" marR="0" rtl="0" algn="l">
              <a:lnSpc>
                <a:spcPct val="90000"/>
              </a:lnSpc>
              <a:spcBef>
                <a:spcPts val="600"/>
              </a:spcBef>
              <a:spcAft>
                <a:spcPts val="0"/>
              </a:spcAft>
              <a:buClr>
                <a:schemeClr val="accent1"/>
              </a:buClr>
              <a:buSzPts val="2500"/>
              <a:buFont typeface="Arial"/>
              <a:buChar char="•"/>
            </a:pPr>
            <a:r>
              <a:rPr b="0" i="0" lang="en-GB" sz="2500" u="none" cap="none" strike="noStrike">
                <a:solidFill>
                  <a:schemeClr val="dk1"/>
                </a:solidFill>
                <a:latin typeface="Calibri"/>
                <a:ea typeface="Calibri"/>
                <a:cs typeface="Calibri"/>
                <a:sym typeface="Calibri"/>
              </a:rPr>
              <a:t>It divides into anterior and posterior branches supplying mainly the anterosuperior aspect of the gland</a:t>
            </a:r>
            <a:endParaRPr b="0" i="0" sz="2500" u="none" cap="none" strike="noStrike">
              <a:solidFill>
                <a:srgbClr val="000000"/>
              </a:solidFill>
              <a:latin typeface="Arial"/>
              <a:ea typeface="Arial"/>
              <a:cs typeface="Arial"/>
              <a:sym typeface="Arial"/>
            </a:endParaRPr>
          </a:p>
        </p:txBody>
      </p:sp>
      <p:sp>
        <p:nvSpPr>
          <p:cNvPr id="185" name="Google Shape;185;p15"/>
          <p:cNvSpPr/>
          <p:nvPr/>
        </p:nvSpPr>
        <p:spPr>
          <a:xfrm>
            <a:off x="5436547" y="5751820"/>
            <a:ext cx="112426" cy="112426"/>
          </a:xfrm>
          <a:custGeom>
            <a:rect b="b" l="l" r="r" t="t"/>
            <a:pathLst>
              <a:path extrusionOk="0" h="112426" w="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86" name="Google Shape;186;p15"/>
          <p:cNvCxnSpPr/>
          <p:nvPr/>
        </p:nvCxnSpPr>
        <p:spPr>
          <a:xfrm>
            <a:off x="11586162" y="3610394"/>
            <a:ext cx="0" cy="3238800"/>
          </a:xfrm>
          <a:prstGeom prst="straightConnector1">
            <a:avLst/>
          </a:prstGeom>
          <a:noFill/>
          <a:ln cap="sq" cmpd="sng" w="25400">
            <a:solidFill>
              <a:schemeClr val="accent1"/>
            </a:solidFill>
            <a:prstDash val="solid"/>
            <a:bevel/>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6"/>
          <p:cNvSpPr txBox="1"/>
          <p:nvPr/>
        </p:nvSpPr>
        <p:spPr>
          <a:xfrm>
            <a:off x="304800" y="1028343"/>
            <a:ext cx="6096000" cy="564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434343"/>
                </a:solidFill>
                <a:highlight>
                  <a:srgbClr val="FFFFFF"/>
                </a:highlight>
                <a:latin typeface="Calibri"/>
                <a:ea typeface="Calibri"/>
                <a:cs typeface="Calibri"/>
                <a:sym typeface="Calibri"/>
              </a:rPr>
              <a:t>The inferior thyroid arteries:</a:t>
            </a:r>
            <a:endParaRPr b="0" i="0" sz="1400" u="none" cap="none" strike="noStrike">
              <a:solidFill>
                <a:srgbClr val="434343"/>
              </a:solidFill>
              <a:highlight>
                <a:srgbClr val="FFFFFF"/>
              </a:highlight>
              <a:latin typeface="Arial"/>
              <a:ea typeface="Arial"/>
              <a:cs typeface="Arial"/>
              <a:sym typeface="Arial"/>
            </a:endParaRPr>
          </a:p>
          <a:p>
            <a:pPr indent="-457200" lvl="0" marL="457200" marR="0" rtl="0" algn="l">
              <a:lnSpc>
                <a:spcPct val="100000"/>
              </a:lnSpc>
              <a:spcBef>
                <a:spcPts val="0"/>
              </a:spcBef>
              <a:spcAft>
                <a:spcPts val="0"/>
              </a:spcAft>
              <a:buClr>
                <a:srgbClr val="434343"/>
              </a:buClr>
              <a:buSzPts val="2400"/>
              <a:buFont typeface="Noto Sans Symbols"/>
              <a:buChar char="❖"/>
            </a:pPr>
            <a:r>
              <a:rPr b="1" i="0" lang="en-GB" sz="2400" u="none" cap="none" strike="noStrike">
                <a:solidFill>
                  <a:srgbClr val="434343"/>
                </a:solidFill>
                <a:highlight>
                  <a:srgbClr val="FFFFFF"/>
                </a:highlight>
                <a:latin typeface="Calibri"/>
                <a:ea typeface="Calibri"/>
                <a:cs typeface="Calibri"/>
                <a:sym typeface="Calibri"/>
              </a:rPr>
              <a:t> </a:t>
            </a:r>
            <a:r>
              <a:rPr b="0" i="0" lang="en-GB" sz="2400" u="none" cap="none" strike="noStrike">
                <a:solidFill>
                  <a:srgbClr val="434343"/>
                </a:solidFill>
                <a:highlight>
                  <a:srgbClr val="FFFFFF"/>
                </a:highlight>
                <a:latin typeface="Calibri"/>
                <a:ea typeface="Calibri"/>
                <a:cs typeface="Calibri"/>
                <a:sym typeface="Calibri"/>
              </a:rPr>
              <a:t>the largest branches of the </a:t>
            </a:r>
            <a:r>
              <a:rPr b="1" i="0" lang="en-GB" sz="2400" u="none" cap="none" strike="noStrike">
                <a:solidFill>
                  <a:srgbClr val="434343"/>
                </a:solidFill>
                <a:highlight>
                  <a:srgbClr val="FFFFFF"/>
                </a:highlight>
                <a:latin typeface="Calibri"/>
                <a:ea typeface="Calibri"/>
                <a:cs typeface="Calibri"/>
                <a:sym typeface="Calibri"/>
              </a:rPr>
              <a:t>THYROCERVICAL TRUNKS </a:t>
            </a:r>
            <a:r>
              <a:rPr b="0" i="0" lang="en-GB" sz="2400" u="none" cap="none" strike="noStrike">
                <a:solidFill>
                  <a:srgbClr val="434343"/>
                </a:solidFill>
                <a:highlight>
                  <a:srgbClr val="FFFFFF"/>
                </a:highlight>
                <a:latin typeface="Calibri"/>
                <a:ea typeface="Calibri"/>
                <a:cs typeface="Calibri"/>
                <a:sym typeface="Calibri"/>
              </a:rPr>
              <a:t>arising from the </a:t>
            </a:r>
            <a:r>
              <a:rPr b="1" i="0" lang="en-GB" sz="2400" u="none" cap="none" strike="noStrike">
                <a:solidFill>
                  <a:srgbClr val="434343"/>
                </a:solidFill>
                <a:highlight>
                  <a:srgbClr val="FFFFFF"/>
                </a:highlight>
                <a:latin typeface="Calibri"/>
                <a:ea typeface="Calibri"/>
                <a:cs typeface="Calibri"/>
                <a:sym typeface="Calibri"/>
              </a:rPr>
              <a:t>SUBCLAVIAN </a:t>
            </a:r>
            <a:r>
              <a:rPr b="0" i="0" lang="en-GB" sz="2400" u="none" cap="none" strike="noStrike">
                <a:solidFill>
                  <a:srgbClr val="434343"/>
                </a:solidFill>
                <a:highlight>
                  <a:srgbClr val="FFFFFF"/>
                </a:highlight>
                <a:latin typeface="Calibri"/>
                <a:ea typeface="Calibri"/>
                <a:cs typeface="Calibri"/>
                <a:sym typeface="Calibri"/>
              </a:rPr>
              <a:t>arteries</a:t>
            </a:r>
            <a:endParaRPr b="0" i="0" sz="1400" u="none" cap="none" strike="noStrike">
              <a:solidFill>
                <a:srgbClr val="434343"/>
              </a:solidFill>
              <a:highlight>
                <a:srgbClr val="FFFFFF"/>
              </a:highlight>
              <a:latin typeface="Arial"/>
              <a:ea typeface="Arial"/>
              <a:cs typeface="Arial"/>
              <a:sym typeface="Arial"/>
            </a:endParaRPr>
          </a:p>
          <a:p>
            <a:pPr indent="-457200" lvl="0" marL="457200" marR="0" rtl="0" algn="l">
              <a:lnSpc>
                <a:spcPct val="100000"/>
              </a:lnSpc>
              <a:spcBef>
                <a:spcPts val="0"/>
              </a:spcBef>
              <a:spcAft>
                <a:spcPts val="0"/>
              </a:spcAft>
              <a:buClr>
                <a:srgbClr val="434343"/>
              </a:buClr>
              <a:buSzPts val="2400"/>
              <a:buFont typeface="Noto Sans Symbols"/>
              <a:buChar char="❖"/>
            </a:pPr>
            <a:r>
              <a:rPr b="0" i="0" lang="en-GB" sz="2400" u="none" cap="none" strike="noStrike">
                <a:solidFill>
                  <a:srgbClr val="434343"/>
                </a:solidFill>
                <a:highlight>
                  <a:srgbClr val="FFFFFF"/>
                </a:highlight>
                <a:latin typeface="Calibri"/>
                <a:ea typeface="Calibri"/>
                <a:cs typeface="Calibri"/>
                <a:sym typeface="Calibri"/>
              </a:rPr>
              <a:t>They divide into </a:t>
            </a:r>
            <a:r>
              <a:rPr b="0" i="0" lang="en-GB" sz="2400" u="sng" cap="none" strike="noStrike">
                <a:solidFill>
                  <a:srgbClr val="434343"/>
                </a:solidFill>
                <a:highlight>
                  <a:srgbClr val="FFFFFF"/>
                </a:highlight>
                <a:latin typeface="Calibri"/>
                <a:ea typeface="Calibri"/>
                <a:cs typeface="Calibri"/>
                <a:sym typeface="Calibri"/>
              </a:rPr>
              <a:t>SEVERAL BRANCHES </a:t>
            </a:r>
            <a:r>
              <a:rPr b="0" i="0" lang="en-GB" sz="2400" u="none" cap="none" strike="noStrike">
                <a:solidFill>
                  <a:srgbClr val="434343"/>
                </a:solidFill>
                <a:highlight>
                  <a:srgbClr val="FFFFFF"/>
                </a:highlight>
                <a:latin typeface="Calibri"/>
                <a:ea typeface="Calibri"/>
                <a:cs typeface="Calibri"/>
                <a:sym typeface="Calibri"/>
              </a:rPr>
              <a:t>that pierce the pretracheal layer of the deep cervical fascia </a:t>
            </a:r>
            <a:endParaRPr b="0" i="0" sz="1400" u="none" cap="none" strike="noStrike">
              <a:solidFill>
                <a:srgbClr val="434343"/>
              </a:solidFill>
              <a:highlight>
                <a:srgbClr val="FFFFFF"/>
              </a:highlight>
              <a:latin typeface="Arial"/>
              <a:ea typeface="Arial"/>
              <a:cs typeface="Arial"/>
              <a:sym typeface="Arial"/>
            </a:endParaRPr>
          </a:p>
          <a:p>
            <a:pPr indent="-457200" lvl="0" marL="457200" marR="0" rtl="0" algn="l">
              <a:lnSpc>
                <a:spcPct val="100000"/>
              </a:lnSpc>
              <a:spcBef>
                <a:spcPts val="0"/>
              </a:spcBef>
              <a:spcAft>
                <a:spcPts val="0"/>
              </a:spcAft>
              <a:buClr>
                <a:srgbClr val="434343"/>
              </a:buClr>
              <a:buSzPts val="2400"/>
              <a:buFont typeface="Noto Sans Symbols"/>
              <a:buChar char="❖"/>
            </a:pPr>
            <a:r>
              <a:rPr b="0" i="0" lang="en-GB" sz="2400" u="none" cap="none" strike="noStrike">
                <a:solidFill>
                  <a:srgbClr val="434343"/>
                </a:solidFill>
                <a:highlight>
                  <a:srgbClr val="FFFFFF"/>
                </a:highlight>
                <a:latin typeface="Calibri"/>
                <a:ea typeface="Calibri"/>
                <a:cs typeface="Calibri"/>
                <a:sym typeface="Calibri"/>
              </a:rPr>
              <a:t>They supply the posteroinferior aspect,</a:t>
            </a:r>
            <a:endParaRPr b="0" i="0" sz="1400" u="none" cap="none" strike="noStrike">
              <a:solidFill>
                <a:srgbClr val="43434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34343"/>
                </a:solidFill>
                <a:highlight>
                  <a:srgbClr val="FFFFFF"/>
                </a:highlight>
                <a:latin typeface="Calibri"/>
                <a:ea typeface="Calibri"/>
                <a:cs typeface="Calibri"/>
                <a:sym typeface="Calibri"/>
              </a:rPr>
              <a:t>including the inferior poles of the gland. </a:t>
            </a:r>
            <a:endParaRPr b="0" i="0" sz="1400" u="none" cap="none" strike="noStrike">
              <a:solidFill>
                <a:srgbClr val="434343"/>
              </a:solidFill>
              <a:highlight>
                <a:srgbClr val="FFFFFF"/>
              </a:highlight>
              <a:latin typeface="Arial"/>
              <a:ea typeface="Arial"/>
              <a:cs typeface="Arial"/>
              <a:sym typeface="Arial"/>
            </a:endParaRPr>
          </a:p>
          <a:p>
            <a:pPr indent="-285750" lvl="0" marL="285750" marR="0" rtl="0" algn="l">
              <a:lnSpc>
                <a:spcPct val="100000"/>
              </a:lnSpc>
              <a:spcBef>
                <a:spcPts val="0"/>
              </a:spcBef>
              <a:spcAft>
                <a:spcPts val="0"/>
              </a:spcAft>
              <a:buClr>
                <a:srgbClr val="434343"/>
              </a:buClr>
              <a:buSzPts val="2400"/>
              <a:buFont typeface="Noto Sans Symbols"/>
              <a:buChar char="❖"/>
            </a:pPr>
            <a:r>
              <a:rPr b="0" i="0" lang="en-GB" sz="2400" u="none" cap="none" strike="noStrike">
                <a:solidFill>
                  <a:srgbClr val="434343"/>
                </a:solidFill>
                <a:highlight>
                  <a:srgbClr val="FFFFFF"/>
                </a:highlight>
                <a:latin typeface="Calibri"/>
                <a:ea typeface="Calibri"/>
                <a:cs typeface="Calibri"/>
                <a:sym typeface="Calibri"/>
              </a:rPr>
              <a:t>The right and left superior and inferior thyroid arteries </a:t>
            </a:r>
            <a:r>
              <a:rPr b="0" i="0" lang="en-GB" sz="2400" u="sng" cap="none" strike="noStrike">
                <a:solidFill>
                  <a:srgbClr val="434343"/>
                </a:solidFill>
                <a:highlight>
                  <a:srgbClr val="FFFFFF"/>
                </a:highlight>
                <a:latin typeface="Calibri"/>
                <a:ea typeface="Calibri"/>
                <a:cs typeface="Calibri"/>
                <a:sym typeface="Calibri"/>
              </a:rPr>
              <a:t>anastomose</a:t>
            </a:r>
            <a:r>
              <a:rPr b="0" i="0" lang="en-GB" sz="2400" u="none" cap="none" strike="noStrike">
                <a:solidFill>
                  <a:srgbClr val="434343"/>
                </a:solidFill>
                <a:highlight>
                  <a:srgbClr val="FFFFFF"/>
                </a:highlight>
                <a:latin typeface="Calibri"/>
                <a:ea typeface="Calibri"/>
                <a:cs typeface="Calibri"/>
                <a:sym typeface="Calibri"/>
              </a:rPr>
              <a:t> extensively WITHIN the gland, ensuring its supply while providing potential collateral circulation between the subclavian and external carotid arteries.</a:t>
            </a:r>
            <a:endParaRPr b="0" i="0" sz="1400" u="none" cap="none" strike="noStrike">
              <a:solidFill>
                <a:srgbClr val="434343"/>
              </a:solidFill>
              <a:highlight>
                <a:srgbClr val="FFFFFF"/>
              </a:highlight>
              <a:latin typeface="Arial"/>
              <a:ea typeface="Arial"/>
              <a:cs typeface="Arial"/>
              <a:sym typeface="Arial"/>
            </a:endParaRPr>
          </a:p>
        </p:txBody>
      </p:sp>
      <p:pic>
        <p:nvPicPr>
          <p:cNvPr id="192" name="Google Shape;192;p16"/>
          <p:cNvPicPr preferRelativeResize="0"/>
          <p:nvPr/>
        </p:nvPicPr>
        <p:blipFill rotWithShape="1">
          <a:blip r:embed="rId3">
            <a:alphaModFix/>
          </a:blip>
          <a:srcRect b="0" l="0" r="0" t="0"/>
          <a:stretch/>
        </p:blipFill>
        <p:spPr>
          <a:xfrm>
            <a:off x="7082975" y="972275"/>
            <a:ext cx="4703950" cy="54102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7"/>
          <p:cNvSpPr txBox="1"/>
          <p:nvPr/>
        </p:nvSpPr>
        <p:spPr>
          <a:xfrm>
            <a:off x="-7" y="330033"/>
            <a:ext cx="6096000" cy="5479800"/>
          </a:xfrm>
          <a:prstGeom prst="rect">
            <a:avLst/>
          </a:prstGeom>
          <a:noFill/>
          <a:ln>
            <a:noFill/>
          </a:ln>
        </p:spPr>
        <p:txBody>
          <a:bodyPr anchorCtr="0" anchor="t" bIns="45700" lIns="91425" spcFirstLastPara="1" rIns="91425" wrap="square" tIns="45700">
            <a:spAutoFit/>
          </a:bodyPr>
          <a:lstStyle/>
          <a:p>
            <a:pPr indent="-374650" lvl="0" marL="342900" marR="0" rtl="0" algn="l">
              <a:lnSpc>
                <a:spcPct val="100000"/>
              </a:lnSpc>
              <a:spcBef>
                <a:spcPts val="0"/>
              </a:spcBef>
              <a:spcAft>
                <a:spcPts val="0"/>
              </a:spcAft>
              <a:buClr>
                <a:schemeClr val="dk1"/>
              </a:buClr>
              <a:buSzPts val="2500"/>
              <a:buFont typeface="Noto Sans Symbols"/>
              <a:buChar char="❑"/>
            </a:pPr>
            <a:r>
              <a:rPr b="0" i="0" lang="en-GB" sz="2500" u="none" cap="none" strike="noStrike">
                <a:solidFill>
                  <a:schemeClr val="dk1"/>
                </a:solidFill>
                <a:latin typeface="Calibri"/>
                <a:ea typeface="Calibri"/>
                <a:cs typeface="Calibri"/>
                <a:sym typeface="Calibri"/>
              </a:rPr>
              <a:t>In approximately 10% of people, a small, unpaired thyroid ima artery (L. arteria thyroidea ima) arises from :</a:t>
            </a:r>
            <a:endParaRPr b="0" i="0" sz="2500" u="none" cap="none" strike="noStrike">
              <a:solidFill>
                <a:srgbClr val="000000"/>
              </a:solidFill>
              <a:latin typeface="Arial"/>
              <a:ea typeface="Arial"/>
              <a:cs typeface="Arial"/>
              <a:sym typeface="Arial"/>
            </a:endParaRPr>
          </a:p>
          <a:p>
            <a:pPr indent="-374650" lvl="0" marL="342900" marR="0" rtl="0" algn="l">
              <a:lnSpc>
                <a:spcPct val="100000"/>
              </a:lnSpc>
              <a:spcBef>
                <a:spcPts val="0"/>
              </a:spcBef>
              <a:spcAft>
                <a:spcPts val="0"/>
              </a:spcAft>
              <a:buClr>
                <a:schemeClr val="dk1"/>
              </a:buClr>
              <a:buSzPts val="2500"/>
              <a:buFont typeface="Noto Sans Symbols"/>
              <a:buChar char="✓"/>
            </a:pPr>
            <a:r>
              <a:rPr b="0" i="0" lang="en-GB" sz="2500" u="none" cap="none" strike="noStrike">
                <a:solidFill>
                  <a:schemeClr val="dk1"/>
                </a:solidFill>
                <a:latin typeface="Calibri"/>
                <a:ea typeface="Calibri"/>
                <a:cs typeface="Calibri"/>
                <a:sym typeface="Calibri"/>
              </a:rPr>
              <a:t>the BRACHIOCEPHALIC TRUNK (mainly)</a:t>
            </a:r>
            <a:endParaRPr b="0" i="0" sz="2500" u="none" cap="none" strike="noStrike">
              <a:solidFill>
                <a:srgbClr val="000000"/>
              </a:solidFill>
              <a:latin typeface="Arial"/>
              <a:ea typeface="Arial"/>
              <a:cs typeface="Arial"/>
              <a:sym typeface="Arial"/>
            </a:endParaRPr>
          </a:p>
          <a:p>
            <a:pPr indent="-374650" lvl="0" marL="342900" marR="0" rtl="0" algn="l">
              <a:lnSpc>
                <a:spcPct val="100000"/>
              </a:lnSpc>
              <a:spcBef>
                <a:spcPts val="0"/>
              </a:spcBef>
              <a:spcAft>
                <a:spcPts val="0"/>
              </a:spcAft>
              <a:buClr>
                <a:schemeClr val="dk1"/>
              </a:buClr>
              <a:buSzPts val="2500"/>
              <a:buFont typeface="Noto Sans Symbols"/>
              <a:buChar char="✓"/>
            </a:pPr>
            <a:r>
              <a:rPr b="0" i="0" lang="en-GB" sz="2500" u="none" cap="none" strike="noStrike">
                <a:solidFill>
                  <a:schemeClr val="dk1"/>
                </a:solidFill>
                <a:latin typeface="Calibri"/>
                <a:ea typeface="Calibri"/>
                <a:cs typeface="Calibri"/>
                <a:sym typeface="Calibri"/>
              </a:rPr>
              <a:t>however, it may arise from the ARCH OF THE AORTA</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GB" sz="2500" u="none" cap="none" strike="noStrike">
                <a:solidFill>
                  <a:schemeClr val="dk1"/>
                </a:solidFill>
                <a:latin typeface="Calibri"/>
                <a:ea typeface="Calibri"/>
                <a:cs typeface="Calibri"/>
                <a:sym typeface="Calibri"/>
              </a:rPr>
              <a:t>or</a:t>
            </a:r>
            <a:r>
              <a:rPr b="0" i="0" lang="en-GB" sz="2500" u="none" cap="none" strike="noStrike">
                <a:solidFill>
                  <a:schemeClr val="dk1"/>
                </a:solidFill>
                <a:latin typeface="Calibri"/>
                <a:ea typeface="Calibri"/>
                <a:cs typeface="Calibri"/>
                <a:sym typeface="Calibri"/>
              </a:rPr>
              <a:t> from </a:t>
            </a:r>
            <a:r>
              <a:rPr b="1" i="0" lang="en-GB" sz="2500" u="none" cap="none" strike="noStrike">
                <a:solidFill>
                  <a:schemeClr val="dk1"/>
                </a:solidFill>
                <a:latin typeface="Calibri"/>
                <a:ea typeface="Calibri"/>
                <a:cs typeface="Calibri"/>
                <a:sym typeface="Calibri"/>
              </a:rPr>
              <a:t>the right common carotid</a:t>
            </a:r>
            <a:r>
              <a:rPr b="0" i="0" lang="en-GB" sz="2500" u="none" cap="none" strike="noStrike">
                <a:solidFill>
                  <a:schemeClr val="dk1"/>
                </a:solidFill>
                <a:latin typeface="Calibri"/>
                <a:ea typeface="Calibri"/>
                <a:cs typeface="Calibri"/>
                <a:sym typeface="Calibri"/>
              </a:rPr>
              <a:t>, </a:t>
            </a:r>
            <a:r>
              <a:rPr b="1" i="0" lang="en-GB" sz="2500" u="none" cap="none" strike="noStrike">
                <a:solidFill>
                  <a:schemeClr val="dk1"/>
                </a:solidFill>
                <a:latin typeface="Calibri"/>
                <a:ea typeface="Calibri"/>
                <a:cs typeface="Calibri"/>
                <a:sym typeface="Calibri"/>
              </a:rPr>
              <a:t>subclavian</a:t>
            </a:r>
            <a:r>
              <a:rPr b="0" i="0" lang="en-GB" sz="2500" u="none" cap="none" strike="noStrike">
                <a:solidFill>
                  <a:schemeClr val="dk1"/>
                </a:solidFill>
                <a:latin typeface="Calibri"/>
                <a:ea typeface="Calibri"/>
                <a:cs typeface="Calibri"/>
                <a:sym typeface="Calibri"/>
              </a:rPr>
              <a:t>, or </a:t>
            </a:r>
            <a:r>
              <a:rPr b="1" i="0" lang="en-GB" sz="2500" u="none" cap="none" strike="noStrike">
                <a:solidFill>
                  <a:schemeClr val="dk1"/>
                </a:solidFill>
                <a:latin typeface="Calibri"/>
                <a:ea typeface="Calibri"/>
                <a:cs typeface="Calibri"/>
                <a:sym typeface="Calibri"/>
              </a:rPr>
              <a:t>internal thoracic arteries</a:t>
            </a:r>
            <a:r>
              <a:rPr b="0" i="0" lang="en-GB" sz="2500" u="none" cap="none" strike="noStrike">
                <a:solidFill>
                  <a:schemeClr val="dk1"/>
                </a:solidFill>
                <a:latin typeface="Calibri"/>
                <a:ea typeface="Calibri"/>
                <a:cs typeface="Calibri"/>
                <a:sym typeface="Calibri"/>
              </a:rPr>
              <a:t>. </a:t>
            </a:r>
            <a:endParaRPr b="0" i="0" sz="2500" u="none" cap="none" strike="noStrike">
              <a:solidFill>
                <a:srgbClr val="000000"/>
              </a:solidFill>
              <a:latin typeface="Arial"/>
              <a:ea typeface="Arial"/>
              <a:cs typeface="Arial"/>
              <a:sym typeface="Arial"/>
            </a:endParaRPr>
          </a:p>
          <a:p>
            <a:pPr indent="-374650" lvl="0" marL="342900" marR="0" rtl="0" algn="l">
              <a:lnSpc>
                <a:spcPct val="100000"/>
              </a:lnSpc>
              <a:spcBef>
                <a:spcPts val="0"/>
              </a:spcBef>
              <a:spcAft>
                <a:spcPts val="0"/>
              </a:spcAft>
              <a:buClr>
                <a:schemeClr val="dk1"/>
              </a:buClr>
              <a:buSzPts val="2500"/>
              <a:buFont typeface="Noto Sans Symbols"/>
              <a:buChar char="❑"/>
            </a:pPr>
            <a:r>
              <a:rPr b="0" i="0" lang="en-GB" sz="2500" u="none" cap="none" strike="noStrike">
                <a:solidFill>
                  <a:schemeClr val="dk1"/>
                </a:solidFill>
                <a:latin typeface="Calibri"/>
                <a:ea typeface="Calibri"/>
                <a:cs typeface="Calibri"/>
                <a:sym typeface="Calibri"/>
              </a:rPr>
              <a:t>When present, this small artery ascends on</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500" u="none" cap="none" strike="noStrike">
                <a:solidFill>
                  <a:schemeClr val="dk1"/>
                </a:solidFill>
                <a:latin typeface="Calibri"/>
                <a:ea typeface="Calibri"/>
                <a:cs typeface="Calibri"/>
                <a:sym typeface="Calibri"/>
              </a:rPr>
              <a:t>the anterior surface of the trachea, supplying small branches to it. The artery then continues to the</a:t>
            </a:r>
            <a:r>
              <a:rPr b="0" i="0" lang="en-GB" sz="2500" u="sng" cap="none" strike="noStrike">
                <a:solidFill>
                  <a:schemeClr val="dk1"/>
                </a:solidFill>
                <a:latin typeface="Calibri"/>
                <a:ea typeface="Calibri"/>
                <a:cs typeface="Calibri"/>
                <a:sym typeface="Calibri"/>
              </a:rPr>
              <a:t> isthmus of the thyroid gland</a:t>
            </a:r>
            <a:r>
              <a:rPr b="0" i="0" lang="en-GB" sz="2500" u="none" cap="none" strike="noStrike">
                <a:solidFill>
                  <a:schemeClr val="dk1"/>
                </a:solidFill>
                <a:latin typeface="Calibri"/>
                <a:ea typeface="Calibri"/>
                <a:cs typeface="Calibri"/>
                <a:sym typeface="Calibri"/>
              </a:rPr>
              <a:t>, where it divides and supplies it.</a:t>
            </a:r>
            <a:endParaRPr b="0" i="0" sz="2500" u="none" cap="none" strike="noStrike">
              <a:solidFill>
                <a:srgbClr val="000000"/>
              </a:solidFill>
              <a:latin typeface="Arial"/>
              <a:ea typeface="Arial"/>
              <a:cs typeface="Arial"/>
              <a:sym typeface="Arial"/>
            </a:endParaRPr>
          </a:p>
        </p:txBody>
      </p:sp>
      <p:pic>
        <p:nvPicPr>
          <p:cNvPr id="198" name="Google Shape;198;p17"/>
          <p:cNvPicPr preferRelativeResize="0"/>
          <p:nvPr/>
        </p:nvPicPr>
        <p:blipFill rotWithShape="1">
          <a:blip r:embed="rId3">
            <a:alphaModFix/>
          </a:blip>
          <a:srcRect b="0" l="0" r="0" t="0"/>
          <a:stretch/>
        </p:blipFill>
        <p:spPr>
          <a:xfrm>
            <a:off x="6990690" y="1296750"/>
            <a:ext cx="4804925" cy="55612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8"/>
          <p:cNvSpPr txBox="1"/>
          <p:nvPr/>
        </p:nvSpPr>
        <p:spPr>
          <a:xfrm>
            <a:off x="2" y="304359"/>
            <a:ext cx="6096000" cy="624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2000" u="none" cap="none" strike="noStrike">
                <a:solidFill>
                  <a:srgbClr val="434343"/>
                </a:solidFill>
                <a:latin typeface="Ultra"/>
                <a:ea typeface="Ultra"/>
                <a:cs typeface="Ultra"/>
                <a:sym typeface="Ultra"/>
              </a:rPr>
              <a:t>Veins of Thyroid Gland. </a:t>
            </a:r>
            <a:endParaRPr b="0" i="0" sz="2000" u="none" cap="none" strike="noStrike">
              <a:solidFill>
                <a:srgbClr val="434343"/>
              </a:solidFill>
              <a:latin typeface="Arial"/>
              <a:ea typeface="Arial"/>
              <a:cs typeface="Arial"/>
              <a:sym typeface="Arial"/>
            </a:endParaRPr>
          </a:p>
          <a:p>
            <a:pPr indent="-298450" lvl="0" marL="285750" marR="0" rtl="0" algn="l">
              <a:lnSpc>
                <a:spcPct val="100000"/>
              </a:lnSpc>
              <a:spcBef>
                <a:spcPts val="0"/>
              </a:spcBef>
              <a:spcAft>
                <a:spcPts val="0"/>
              </a:spcAft>
              <a:buClr>
                <a:srgbClr val="434343"/>
              </a:buClr>
              <a:buSzPts val="2000"/>
              <a:buFont typeface="Noto Sans Symbols"/>
              <a:buChar char="❑"/>
            </a:pPr>
            <a:r>
              <a:rPr b="0" i="0" lang="en-GB" sz="2000" u="none" cap="none" strike="noStrike">
                <a:solidFill>
                  <a:srgbClr val="434343"/>
                </a:solidFill>
                <a:latin typeface="Arial"/>
                <a:ea typeface="Arial"/>
                <a:cs typeface="Arial"/>
                <a:sym typeface="Arial"/>
              </a:rPr>
              <a:t>Three pairs of thyroid veins</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434343"/>
                </a:solidFill>
                <a:latin typeface="Arial"/>
                <a:ea typeface="Arial"/>
                <a:cs typeface="Arial"/>
                <a:sym typeface="Arial"/>
              </a:rPr>
              <a:t>usually form a </a:t>
            </a:r>
            <a:r>
              <a:rPr b="1" i="0" lang="en-GB" sz="2000" u="none" cap="none" strike="noStrike">
                <a:solidFill>
                  <a:srgbClr val="434343"/>
                </a:solidFill>
                <a:latin typeface="Arial"/>
                <a:ea typeface="Arial"/>
                <a:cs typeface="Arial"/>
                <a:sym typeface="Arial"/>
              </a:rPr>
              <a:t>thyroid plexus of veins </a:t>
            </a:r>
            <a:r>
              <a:rPr b="0" i="0" lang="en-GB" sz="2000" u="none" cap="none" strike="noStrike">
                <a:solidFill>
                  <a:srgbClr val="434343"/>
                </a:solidFill>
                <a:latin typeface="Arial"/>
                <a:ea typeface="Arial"/>
                <a:cs typeface="Arial"/>
                <a:sym typeface="Arial"/>
              </a:rPr>
              <a:t>on the anterior surface</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434343"/>
                </a:solidFill>
                <a:latin typeface="Arial"/>
                <a:ea typeface="Arial"/>
                <a:cs typeface="Arial"/>
                <a:sym typeface="Arial"/>
              </a:rPr>
              <a:t>of the thyroid gland and anterior to the trachea. </a:t>
            </a:r>
            <a:endParaRPr b="0" i="0" sz="2000" u="none" cap="none" strike="noStrike">
              <a:solidFill>
                <a:srgbClr val="434343"/>
              </a:solidFill>
              <a:latin typeface="Arial"/>
              <a:ea typeface="Arial"/>
              <a:cs typeface="Arial"/>
              <a:sym typeface="Arial"/>
            </a:endParaRPr>
          </a:p>
          <a:p>
            <a:pPr indent="-298450" lvl="0" marL="285750" marR="0" rtl="0" algn="l">
              <a:lnSpc>
                <a:spcPct val="100000"/>
              </a:lnSpc>
              <a:spcBef>
                <a:spcPts val="0"/>
              </a:spcBef>
              <a:spcAft>
                <a:spcPts val="0"/>
              </a:spcAft>
              <a:buClr>
                <a:srgbClr val="434343"/>
              </a:buClr>
              <a:buSzPts val="2000"/>
              <a:buFont typeface="Noto Sans Symbols"/>
              <a:buChar char="❑"/>
            </a:pPr>
            <a:r>
              <a:rPr b="0" i="0" lang="en-GB" sz="2000" u="none" cap="none" strike="noStrike">
                <a:solidFill>
                  <a:srgbClr val="434343"/>
                </a:solidFill>
                <a:latin typeface="Arial"/>
                <a:ea typeface="Arial"/>
                <a:cs typeface="Arial"/>
                <a:sym typeface="Arial"/>
              </a:rPr>
              <a:t>The </a:t>
            </a:r>
            <a:r>
              <a:rPr b="1" i="0" lang="en-GB" sz="2000" u="none" cap="none" strike="noStrike">
                <a:solidFill>
                  <a:srgbClr val="434343"/>
                </a:solidFill>
                <a:latin typeface="Arial"/>
                <a:ea typeface="Arial"/>
                <a:cs typeface="Arial"/>
                <a:sym typeface="Arial"/>
              </a:rPr>
              <a:t>superior thyroid veins </a:t>
            </a:r>
            <a:r>
              <a:rPr b="0" i="0" lang="en-GB" sz="2000" u="none" cap="none" strike="noStrike">
                <a:solidFill>
                  <a:srgbClr val="434343"/>
                </a:solidFill>
                <a:latin typeface="Arial"/>
                <a:ea typeface="Arial"/>
                <a:cs typeface="Arial"/>
                <a:sym typeface="Arial"/>
              </a:rPr>
              <a:t>accompany the</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434343"/>
                </a:solidFill>
                <a:latin typeface="Arial"/>
                <a:ea typeface="Arial"/>
                <a:cs typeface="Arial"/>
                <a:sym typeface="Arial"/>
              </a:rPr>
              <a:t>superior thyroid arteries; they drain the </a:t>
            </a:r>
            <a:r>
              <a:rPr b="1" i="0" lang="en-GB" sz="2000" u="none" cap="none" strike="noStrike">
                <a:solidFill>
                  <a:srgbClr val="434343"/>
                </a:solidFill>
                <a:latin typeface="Arial"/>
                <a:ea typeface="Arial"/>
                <a:cs typeface="Arial"/>
                <a:sym typeface="Arial"/>
              </a:rPr>
              <a:t>superior poles </a:t>
            </a:r>
            <a:r>
              <a:rPr b="0" i="0" lang="en-GB" sz="2000" u="none" cap="none" strike="noStrike">
                <a:solidFill>
                  <a:srgbClr val="434343"/>
                </a:solidFill>
                <a:latin typeface="Arial"/>
                <a:ea typeface="Arial"/>
                <a:cs typeface="Arial"/>
                <a:sym typeface="Arial"/>
              </a:rPr>
              <a:t>of</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434343"/>
                </a:solidFill>
                <a:latin typeface="Arial"/>
                <a:ea typeface="Arial"/>
                <a:cs typeface="Arial"/>
                <a:sym typeface="Arial"/>
              </a:rPr>
              <a:t>the thyroid gland; </a:t>
            </a:r>
            <a:endParaRPr b="0" i="0" sz="2000" u="none" cap="none" strike="noStrike">
              <a:solidFill>
                <a:srgbClr val="434343"/>
              </a:solidFill>
              <a:latin typeface="Arial"/>
              <a:ea typeface="Arial"/>
              <a:cs typeface="Arial"/>
              <a:sym typeface="Arial"/>
            </a:endParaRPr>
          </a:p>
          <a:p>
            <a:pPr indent="-298450" lvl="0" marL="285750" marR="0" rtl="0" algn="l">
              <a:lnSpc>
                <a:spcPct val="100000"/>
              </a:lnSpc>
              <a:spcBef>
                <a:spcPts val="0"/>
              </a:spcBef>
              <a:spcAft>
                <a:spcPts val="0"/>
              </a:spcAft>
              <a:buClr>
                <a:srgbClr val="434343"/>
              </a:buClr>
              <a:buSzPts val="2000"/>
              <a:buFont typeface="Noto Sans Symbols"/>
              <a:buChar char="❑"/>
            </a:pPr>
            <a:r>
              <a:rPr b="0" i="0" lang="en-GB" sz="2000" u="none" cap="none" strike="noStrike">
                <a:solidFill>
                  <a:srgbClr val="434343"/>
                </a:solidFill>
                <a:latin typeface="Arial"/>
                <a:ea typeface="Arial"/>
                <a:cs typeface="Arial"/>
                <a:sym typeface="Arial"/>
              </a:rPr>
              <a:t>the </a:t>
            </a:r>
            <a:r>
              <a:rPr b="1" i="0" lang="en-GB" sz="2000" u="none" cap="none" strike="noStrike">
                <a:solidFill>
                  <a:srgbClr val="434343"/>
                </a:solidFill>
                <a:latin typeface="Arial"/>
                <a:ea typeface="Arial"/>
                <a:cs typeface="Arial"/>
                <a:sym typeface="Arial"/>
              </a:rPr>
              <a:t>middle thyroid veins </a:t>
            </a:r>
            <a:r>
              <a:rPr b="0" i="0" lang="en-GB" sz="2000" u="none" cap="none" strike="noStrike">
                <a:solidFill>
                  <a:srgbClr val="434343"/>
                </a:solidFill>
                <a:latin typeface="Arial"/>
                <a:ea typeface="Arial"/>
                <a:cs typeface="Arial"/>
                <a:sym typeface="Arial"/>
              </a:rPr>
              <a:t>do not accompany</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434343"/>
                </a:solidFill>
                <a:latin typeface="Arial"/>
                <a:ea typeface="Arial"/>
                <a:cs typeface="Arial"/>
                <a:sym typeface="Arial"/>
              </a:rPr>
              <a:t>but run essentially parallel courses with the inferior thyroid</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434343"/>
                </a:solidFill>
                <a:latin typeface="Arial"/>
                <a:ea typeface="Arial"/>
                <a:cs typeface="Arial"/>
                <a:sym typeface="Arial"/>
              </a:rPr>
              <a:t>arteries; they drain the middle of the lobes. </a:t>
            </a:r>
            <a:endParaRPr b="0" i="0" sz="2000" u="none" cap="none" strike="noStrike">
              <a:solidFill>
                <a:srgbClr val="434343"/>
              </a:solidFill>
              <a:latin typeface="Arial"/>
              <a:ea typeface="Arial"/>
              <a:cs typeface="Arial"/>
              <a:sym typeface="Arial"/>
            </a:endParaRPr>
          </a:p>
          <a:p>
            <a:pPr indent="-298450" lvl="0" marL="285750" marR="0" rtl="0" algn="l">
              <a:lnSpc>
                <a:spcPct val="100000"/>
              </a:lnSpc>
              <a:spcBef>
                <a:spcPts val="0"/>
              </a:spcBef>
              <a:spcAft>
                <a:spcPts val="0"/>
              </a:spcAft>
              <a:buClr>
                <a:srgbClr val="434343"/>
              </a:buClr>
              <a:buSzPts val="2000"/>
              <a:buFont typeface="Noto Sans Symbols"/>
              <a:buChar char="➢"/>
            </a:pPr>
            <a:r>
              <a:rPr b="0" i="0" lang="en-GB" sz="2000" u="none" cap="none" strike="noStrike">
                <a:solidFill>
                  <a:srgbClr val="434343"/>
                </a:solidFill>
                <a:latin typeface="Arial"/>
                <a:ea typeface="Arial"/>
                <a:cs typeface="Arial"/>
                <a:sym typeface="Arial"/>
              </a:rPr>
              <a:t>The superior and middle thyroid veins drain into the Internal Jugular Vein</a:t>
            </a:r>
            <a:endParaRPr b="0" i="0" sz="20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434343"/>
              </a:solidFill>
              <a:latin typeface="Arial"/>
              <a:ea typeface="Arial"/>
              <a:cs typeface="Arial"/>
              <a:sym typeface="Arial"/>
            </a:endParaRPr>
          </a:p>
          <a:p>
            <a:pPr indent="-298450" lvl="0" marL="285750" marR="0" rtl="0" algn="l">
              <a:lnSpc>
                <a:spcPct val="100000"/>
              </a:lnSpc>
              <a:spcBef>
                <a:spcPts val="0"/>
              </a:spcBef>
              <a:spcAft>
                <a:spcPts val="0"/>
              </a:spcAft>
              <a:buClr>
                <a:srgbClr val="434343"/>
              </a:buClr>
              <a:buSzPts val="2000"/>
              <a:buFont typeface="Noto Sans Symbols"/>
              <a:buChar char="❑"/>
            </a:pPr>
            <a:r>
              <a:rPr b="0" i="0" lang="en-GB" sz="2000" u="none" cap="none" strike="noStrike">
                <a:solidFill>
                  <a:srgbClr val="434343"/>
                </a:solidFill>
                <a:latin typeface="Arial"/>
                <a:ea typeface="Arial"/>
                <a:cs typeface="Arial"/>
                <a:sym typeface="Arial"/>
              </a:rPr>
              <a:t>The usually independent </a:t>
            </a:r>
            <a:r>
              <a:rPr b="1" i="0" lang="en-GB" sz="2000" u="none" cap="none" strike="noStrike">
                <a:solidFill>
                  <a:srgbClr val="434343"/>
                </a:solidFill>
                <a:latin typeface="Arial"/>
                <a:ea typeface="Arial"/>
                <a:cs typeface="Arial"/>
                <a:sym typeface="Arial"/>
              </a:rPr>
              <a:t>inferior thyroid veins </a:t>
            </a:r>
            <a:r>
              <a:rPr b="0" i="0" lang="en-GB" sz="2000" u="none" cap="none" strike="noStrike">
                <a:solidFill>
                  <a:srgbClr val="434343"/>
                </a:solidFill>
                <a:latin typeface="Arial"/>
                <a:ea typeface="Arial"/>
                <a:cs typeface="Arial"/>
                <a:sym typeface="Arial"/>
              </a:rPr>
              <a:t>drain the inferior poles.</a:t>
            </a:r>
            <a:endParaRPr b="0" i="0" sz="2000" u="none" cap="none" strike="noStrike">
              <a:solidFill>
                <a:srgbClr val="434343"/>
              </a:solidFill>
              <a:latin typeface="Arial"/>
              <a:ea typeface="Arial"/>
              <a:cs typeface="Arial"/>
              <a:sym typeface="Arial"/>
            </a:endParaRPr>
          </a:p>
          <a:p>
            <a:pPr indent="-298450" lvl="0" marL="285750" marR="0" rtl="0" algn="l">
              <a:lnSpc>
                <a:spcPct val="100000"/>
              </a:lnSpc>
              <a:spcBef>
                <a:spcPts val="0"/>
              </a:spcBef>
              <a:spcAft>
                <a:spcPts val="0"/>
              </a:spcAft>
              <a:buClr>
                <a:srgbClr val="434343"/>
              </a:buClr>
              <a:buSzPts val="2000"/>
              <a:buFont typeface="Noto Sans Symbols"/>
              <a:buChar char="➢"/>
            </a:pPr>
            <a:r>
              <a:rPr b="0" i="0" lang="en-GB" sz="2000" u="none" cap="none" strike="noStrike">
                <a:solidFill>
                  <a:srgbClr val="434343"/>
                </a:solidFill>
                <a:latin typeface="Arial"/>
                <a:ea typeface="Arial"/>
                <a:cs typeface="Arial"/>
                <a:sym typeface="Arial"/>
              </a:rPr>
              <a:t>the inferior thyroid veins drain into the brachiocephalic veins posterior to the manubrium</a:t>
            </a:r>
            <a:endParaRPr b="0" i="0" sz="2000" u="none" cap="none" strike="noStrike">
              <a:solidFill>
                <a:srgbClr val="434343"/>
              </a:solidFill>
              <a:latin typeface="Calibri"/>
              <a:ea typeface="Calibri"/>
              <a:cs typeface="Calibri"/>
              <a:sym typeface="Calibri"/>
            </a:endParaRPr>
          </a:p>
        </p:txBody>
      </p:sp>
      <p:pic>
        <p:nvPicPr>
          <p:cNvPr id="204" name="Google Shape;204;p18"/>
          <p:cNvPicPr preferRelativeResize="0"/>
          <p:nvPr/>
        </p:nvPicPr>
        <p:blipFill rotWithShape="1">
          <a:blip r:embed="rId3">
            <a:alphaModFix/>
          </a:blip>
          <a:srcRect b="0" l="0" r="0" t="0"/>
          <a:stretch/>
        </p:blipFill>
        <p:spPr>
          <a:xfrm>
            <a:off x="6509575" y="1291775"/>
            <a:ext cx="5119625" cy="4570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9"/>
          <p:cNvSpPr txBox="1"/>
          <p:nvPr/>
        </p:nvSpPr>
        <p:spPr>
          <a:xfrm>
            <a:off x="11" y="-2"/>
            <a:ext cx="5128500" cy="685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300" u="none" cap="none" strike="noStrike">
                <a:solidFill>
                  <a:srgbClr val="92D050"/>
                </a:solidFill>
                <a:highlight>
                  <a:srgbClr val="FFFFFF"/>
                </a:highlight>
                <a:latin typeface="Calibri"/>
                <a:ea typeface="Calibri"/>
                <a:cs typeface="Calibri"/>
                <a:sym typeface="Calibri"/>
              </a:rPr>
              <a:t>Lymphatic Drainage of Thyroid Gland. </a:t>
            </a:r>
            <a:endParaRPr b="0" i="0" sz="2300" u="none" cap="none" strike="noStrike">
              <a:solidFill>
                <a:schemeClr val="dk1"/>
              </a:solidFill>
              <a:highlight>
                <a:srgbClr val="FFFFFF"/>
              </a:highlight>
              <a:latin typeface="Calibri"/>
              <a:ea typeface="Calibri"/>
              <a:cs typeface="Calibri"/>
              <a:sym typeface="Calibri"/>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highlight>
                  <a:srgbClr val="FFFFFF"/>
                </a:highlight>
                <a:latin typeface="Calibri"/>
                <a:ea typeface="Calibri"/>
                <a:cs typeface="Calibri"/>
                <a:sym typeface="Calibri"/>
              </a:rPr>
              <a:t>initially to prelaryngeal, pretracheal, and paratracheal</a:t>
            </a:r>
            <a:endParaRPr b="0" i="0" sz="23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300" u="none" cap="none" strike="noStrike">
                <a:solidFill>
                  <a:schemeClr val="dk1"/>
                </a:solidFill>
                <a:highlight>
                  <a:srgbClr val="FFFFFF"/>
                </a:highlight>
                <a:latin typeface="Calibri"/>
                <a:ea typeface="Calibri"/>
                <a:cs typeface="Calibri"/>
                <a:sym typeface="Calibri"/>
              </a:rPr>
              <a:t>lymph nodes. </a:t>
            </a:r>
            <a:endParaRPr b="0" i="0" sz="2300" u="none" cap="none" strike="noStrike">
              <a:solidFill>
                <a:srgbClr val="000000"/>
              </a:solidFill>
              <a:highlight>
                <a:srgbClr val="FFFFFF"/>
              </a:highlight>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highlight>
                  <a:srgbClr val="FFFFFF"/>
                </a:highlight>
                <a:latin typeface="Calibri"/>
                <a:ea typeface="Calibri"/>
                <a:cs typeface="Calibri"/>
                <a:sym typeface="Calibri"/>
              </a:rPr>
              <a:t>The </a:t>
            </a:r>
            <a:r>
              <a:rPr b="1" i="0" lang="en-GB" sz="2300" u="none" cap="none" strike="noStrike">
                <a:solidFill>
                  <a:schemeClr val="dk1"/>
                </a:solidFill>
                <a:highlight>
                  <a:srgbClr val="FFFFFF"/>
                </a:highlight>
                <a:latin typeface="Calibri"/>
                <a:ea typeface="Calibri"/>
                <a:cs typeface="Calibri"/>
                <a:sym typeface="Calibri"/>
              </a:rPr>
              <a:t>prelaryngeal </a:t>
            </a:r>
            <a:r>
              <a:rPr b="0" i="0" lang="en-GB" sz="2300" u="none" cap="none" strike="noStrike">
                <a:solidFill>
                  <a:schemeClr val="dk1"/>
                </a:solidFill>
                <a:highlight>
                  <a:srgbClr val="FFFFFF"/>
                </a:highlight>
                <a:latin typeface="Calibri"/>
                <a:ea typeface="Calibri"/>
                <a:cs typeface="Calibri"/>
                <a:sym typeface="Calibri"/>
              </a:rPr>
              <a:t>nodes drain in turn to the</a:t>
            </a:r>
            <a:endParaRPr b="0" i="0" sz="23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300" u="none" cap="none" strike="noStrike">
                <a:solidFill>
                  <a:schemeClr val="dk1"/>
                </a:solidFill>
                <a:highlight>
                  <a:srgbClr val="FFFFFF"/>
                </a:highlight>
                <a:latin typeface="Calibri"/>
                <a:ea typeface="Calibri"/>
                <a:cs typeface="Calibri"/>
                <a:sym typeface="Calibri"/>
              </a:rPr>
              <a:t>superior deep cervical lymph nodes</a:t>
            </a:r>
            <a:endParaRPr b="0" i="0" sz="2300" u="none" cap="none" strike="noStrike">
              <a:solidFill>
                <a:srgbClr val="000000"/>
              </a:solidFill>
              <a:highlight>
                <a:srgbClr val="FFFFFF"/>
              </a:highlight>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highlight>
                  <a:srgbClr val="FFFFFF"/>
                </a:highlight>
                <a:latin typeface="Calibri"/>
                <a:ea typeface="Calibri"/>
                <a:cs typeface="Calibri"/>
                <a:sym typeface="Calibri"/>
              </a:rPr>
              <a:t>the </a:t>
            </a:r>
            <a:r>
              <a:rPr b="1" i="0" lang="en-GB" sz="2300" u="none" cap="none" strike="noStrike">
                <a:solidFill>
                  <a:schemeClr val="dk1"/>
                </a:solidFill>
                <a:highlight>
                  <a:srgbClr val="FFFFFF"/>
                </a:highlight>
                <a:latin typeface="Calibri"/>
                <a:ea typeface="Calibri"/>
                <a:cs typeface="Calibri"/>
                <a:sym typeface="Calibri"/>
              </a:rPr>
              <a:t>pretracheal</a:t>
            </a:r>
            <a:r>
              <a:rPr b="0" i="0" lang="en-GB" sz="2300" u="none" cap="none" strike="noStrike">
                <a:solidFill>
                  <a:schemeClr val="dk1"/>
                </a:solidFill>
                <a:highlight>
                  <a:srgbClr val="FFFFFF"/>
                </a:highlight>
                <a:latin typeface="Calibri"/>
                <a:ea typeface="Calibri"/>
                <a:cs typeface="Calibri"/>
                <a:sym typeface="Calibri"/>
              </a:rPr>
              <a:t> and </a:t>
            </a:r>
            <a:r>
              <a:rPr b="1" i="0" lang="en-GB" sz="2300" u="none" cap="none" strike="noStrike">
                <a:solidFill>
                  <a:schemeClr val="dk1"/>
                </a:solidFill>
                <a:highlight>
                  <a:srgbClr val="FFFFFF"/>
                </a:highlight>
                <a:latin typeface="Calibri"/>
                <a:ea typeface="Calibri"/>
                <a:cs typeface="Calibri"/>
                <a:sym typeface="Calibri"/>
              </a:rPr>
              <a:t>paratracheal</a:t>
            </a:r>
            <a:r>
              <a:rPr b="0" i="0" lang="en-GB" sz="2300" u="none" cap="none" strike="noStrike">
                <a:solidFill>
                  <a:schemeClr val="dk1"/>
                </a:solidFill>
                <a:highlight>
                  <a:srgbClr val="FFFFFF"/>
                </a:highlight>
                <a:latin typeface="Calibri"/>
                <a:ea typeface="Calibri"/>
                <a:cs typeface="Calibri"/>
                <a:sym typeface="Calibri"/>
              </a:rPr>
              <a:t> lymph nodes drain to the inferior deep cervical nodes . </a:t>
            </a:r>
            <a:endParaRPr b="0" i="0" sz="2300" u="none" cap="none" strike="noStrike">
              <a:solidFill>
                <a:srgbClr val="000000"/>
              </a:solidFill>
              <a:highlight>
                <a:srgbClr val="FFFFFF"/>
              </a:highlight>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highlight>
                  <a:srgbClr val="FFFFFF"/>
                </a:highlight>
                <a:latin typeface="Calibri"/>
                <a:ea typeface="Calibri"/>
                <a:cs typeface="Calibri"/>
                <a:sym typeface="Calibri"/>
              </a:rPr>
              <a:t>Laterally, lymphatic vessels located along</a:t>
            </a:r>
            <a:endParaRPr b="0" i="0" sz="23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300" u="none" cap="none" strike="noStrike">
                <a:solidFill>
                  <a:schemeClr val="dk1"/>
                </a:solidFill>
                <a:highlight>
                  <a:srgbClr val="FFFFFF"/>
                </a:highlight>
                <a:latin typeface="Calibri"/>
                <a:ea typeface="Calibri"/>
                <a:cs typeface="Calibri"/>
                <a:sym typeface="Calibri"/>
              </a:rPr>
              <a:t>the superior thyroid veins pass directly to the inferior deep cervical lymph nodes. </a:t>
            </a:r>
            <a:endParaRPr b="0" i="0" sz="2300" u="none" cap="none" strike="noStrike">
              <a:solidFill>
                <a:srgbClr val="000000"/>
              </a:solidFill>
              <a:highlight>
                <a:srgbClr val="FFFFFF"/>
              </a:highlight>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300"/>
              <a:buFont typeface="Noto Sans Symbols"/>
              <a:buChar char="❑"/>
            </a:pPr>
            <a:r>
              <a:rPr b="0" i="0" lang="en-GB" sz="2300" u="none" cap="none" strike="noStrike">
                <a:solidFill>
                  <a:schemeClr val="dk1"/>
                </a:solidFill>
                <a:highlight>
                  <a:srgbClr val="FFFFFF"/>
                </a:highlight>
                <a:latin typeface="Calibri"/>
                <a:ea typeface="Calibri"/>
                <a:cs typeface="Calibri"/>
                <a:sym typeface="Calibri"/>
              </a:rPr>
              <a:t>Some lymphatic vessels may drain into the</a:t>
            </a:r>
            <a:endParaRPr b="0" i="0" sz="23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2300" u="none" cap="none" strike="noStrike">
                <a:solidFill>
                  <a:schemeClr val="dk1"/>
                </a:solidFill>
                <a:highlight>
                  <a:srgbClr val="FFFFFF"/>
                </a:highlight>
                <a:latin typeface="Calibri"/>
                <a:ea typeface="Calibri"/>
                <a:cs typeface="Calibri"/>
                <a:sym typeface="Calibri"/>
              </a:rPr>
              <a:t>brachiocephalic lymph nodes or the thoracic duct.</a:t>
            </a:r>
            <a:endParaRPr b="0" i="0" sz="2300" u="none" cap="none" strike="noStrike">
              <a:solidFill>
                <a:srgbClr val="000000"/>
              </a:solidFill>
              <a:highlight>
                <a:srgbClr val="FFFFFF"/>
              </a:highlight>
              <a:latin typeface="Arial"/>
              <a:ea typeface="Arial"/>
              <a:cs typeface="Arial"/>
              <a:sym typeface="Arial"/>
            </a:endParaRPr>
          </a:p>
        </p:txBody>
      </p:sp>
      <p:pic>
        <p:nvPicPr>
          <p:cNvPr id="210" name="Google Shape;210;p19"/>
          <p:cNvPicPr preferRelativeResize="0"/>
          <p:nvPr/>
        </p:nvPicPr>
        <p:blipFill rotWithShape="1">
          <a:blip r:embed="rId3">
            <a:alphaModFix/>
          </a:blip>
          <a:srcRect b="0" l="0" r="0" t="0"/>
          <a:stretch/>
        </p:blipFill>
        <p:spPr>
          <a:xfrm>
            <a:off x="5475350" y="474025"/>
            <a:ext cx="6351751" cy="6036624"/>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2"/>
          <p:cNvSpPr txBox="1"/>
          <p:nvPr/>
        </p:nvSpPr>
        <p:spPr>
          <a:xfrm>
            <a:off x="283490" y="-6"/>
            <a:ext cx="5380500" cy="655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2000" u="none" cap="none" strike="noStrike">
                <a:solidFill>
                  <a:srgbClr val="000000"/>
                </a:solidFill>
                <a:latin typeface="Arial"/>
                <a:ea typeface="Arial"/>
                <a:cs typeface="Arial"/>
                <a:sym typeface="Arial"/>
              </a:rPr>
              <a:t>Introduction</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the body contains two kinds of glands: exocrine glands and endocrine glands. </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rgbClr val="000000"/>
              </a:buClr>
              <a:buSzPts val="2000"/>
              <a:buFont typeface="Noto Sans Symbols"/>
              <a:buChar char="❑"/>
            </a:pPr>
            <a:r>
              <a:rPr b="1" i="0" lang="en-GB" sz="2000" u="none" cap="none" strike="noStrike">
                <a:solidFill>
                  <a:srgbClr val="000000"/>
                </a:solidFill>
                <a:latin typeface="Arial"/>
                <a:ea typeface="Arial"/>
                <a:cs typeface="Arial"/>
                <a:sym typeface="Arial"/>
              </a:rPr>
              <a:t>Exocrine glands </a:t>
            </a:r>
            <a:r>
              <a:rPr b="0" i="0" lang="en-GB" sz="2000" u="none" cap="none" strike="noStrike">
                <a:solidFill>
                  <a:srgbClr val="000000"/>
                </a:solidFill>
                <a:latin typeface="Arial"/>
                <a:ea typeface="Arial"/>
                <a:cs typeface="Arial"/>
                <a:sym typeface="Arial"/>
              </a:rPr>
              <a:t>(</a:t>
            </a:r>
            <a:r>
              <a:rPr b="0" i="1" lang="en-GB" sz="2000" u="none" cap="none" strike="noStrike">
                <a:solidFill>
                  <a:srgbClr val="000000"/>
                </a:solidFill>
                <a:latin typeface="Arial"/>
                <a:ea typeface="Arial"/>
                <a:cs typeface="Arial"/>
                <a:sym typeface="Arial"/>
              </a:rPr>
              <a:t>exo</a:t>
            </a:r>
            <a:r>
              <a:rPr b="0" i="0" lang="en-GB" sz="2000" u="none" cap="none" strike="noStrike">
                <a:solidFill>
                  <a:srgbClr val="000000"/>
                </a:solidFill>
                <a:latin typeface="Arial"/>
                <a:ea typeface="Arial"/>
                <a:cs typeface="Arial"/>
                <a:sym typeface="Arial"/>
              </a:rPr>
              <a:t>-=outside) secrete their products (sweat, oil, mucus, and digestive juices) into ducts that carry the secretions into body cavities, into the lumen of an organ, or to the outer surface of the body. </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rgbClr val="000000"/>
              </a:buClr>
              <a:buSzPts val="2000"/>
              <a:buFont typeface="Noto Sans Symbols"/>
              <a:buChar char="➢"/>
            </a:pPr>
            <a:r>
              <a:rPr b="0" i="0" lang="en-GB" sz="2000" u="none" cap="none" strike="noStrike">
                <a:solidFill>
                  <a:srgbClr val="000000"/>
                </a:solidFill>
                <a:latin typeface="Arial"/>
                <a:ea typeface="Arial"/>
                <a:cs typeface="Arial"/>
                <a:sym typeface="Arial"/>
              </a:rPr>
              <a:t>Exocrine glands include: sudoriferous (sweat) glands, sebaceous (oil) glands, mucous glands, and digestive glands. </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rgbClr val="000000"/>
              </a:buClr>
              <a:buSzPts val="2000"/>
              <a:buFont typeface="Noto Sans Symbols"/>
              <a:buChar char="❑"/>
            </a:pPr>
            <a:r>
              <a:rPr b="1" i="0" lang="en-GB" sz="2000" u="none" cap="none" strike="noStrike">
                <a:solidFill>
                  <a:srgbClr val="000000"/>
                </a:solidFill>
                <a:latin typeface="Arial"/>
                <a:ea typeface="Arial"/>
                <a:cs typeface="Arial"/>
                <a:sym typeface="Arial"/>
              </a:rPr>
              <a:t>Endocrine glands </a:t>
            </a:r>
            <a:r>
              <a:rPr b="0" i="0" lang="en-GB" sz="2000" u="none" cap="none" strike="noStrike">
                <a:solidFill>
                  <a:srgbClr val="000000"/>
                </a:solidFill>
                <a:latin typeface="Arial"/>
                <a:ea typeface="Arial"/>
                <a:cs typeface="Arial"/>
                <a:sym typeface="Arial"/>
              </a:rPr>
              <a:t>(</a:t>
            </a:r>
            <a:r>
              <a:rPr b="0" i="1" lang="en-GB" sz="2000" u="none" cap="none" strike="noStrike">
                <a:solidFill>
                  <a:srgbClr val="000000"/>
                </a:solidFill>
                <a:latin typeface="Arial"/>
                <a:ea typeface="Arial"/>
                <a:cs typeface="Arial"/>
                <a:sym typeface="Arial"/>
              </a:rPr>
              <a:t>endo-</a:t>
            </a:r>
            <a:r>
              <a:rPr b="0" i="0" lang="en-GB" sz="2000" u="none" cap="none" strike="noStrike">
                <a:solidFill>
                  <a:srgbClr val="000000"/>
                </a:solidFill>
                <a:latin typeface="Arial"/>
                <a:ea typeface="Arial"/>
                <a:cs typeface="Arial"/>
                <a:sym typeface="Arial"/>
              </a:rPr>
              <a:t>=within) by contrast, secrete their products (hormones) into the interstitial fluid surrounding the secretory cells, rather than into ducts. </a:t>
            </a:r>
            <a:endParaRPr b="0" i="0" sz="2000" u="none" cap="none" strike="noStrike">
              <a:solidFill>
                <a:srgbClr val="000000"/>
              </a:solidFill>
              <a:latin typeface="Arial"/>
              <a:ea typeface="Arial"/>
              <a:cs typeface="Arial"/>
              <a:sym typeface="Arial"/>
            </a:endParaRPr>
          </a:p>
          <a:p>
            <a:pPr indent="-298450" lvl="0" marL="285750" marR="0" rtl="0" algn="l">
              <a:lnSpc>
                <a:spcPct val="100000"/>
              </a:lnSpc>
              <a:spcBef>
                <a:spcPts val="0"/>
              </a:spcBef>
              <a:spcAft>
                <a:spcPts val="0"/>
              </a:spcAft>
              <a:buClr>
                <a:srgbClr val="000000"/>
              </a:buClr>
              <a:buSzPts val="2000"/>
              <a:buFont typeface="Noto Sans Symbols"/>
              <a:buChar char="➢"/>
            </a:pPr>
            <a:r>
              <a:rPr b="1" i="0" lang="en-GB" sz="2000" u="none" cap="none" strike="noStrike">
                <a:solidFill>
                  <a:srgbClr val="000000"/>
                </a:solidFill>
                <a:latin typeface="Arial"/>
                <a:ea typeface="Arial"/>
                <a:cs typeface="Arial"/>
                <a:sym typeface="Arial"/>
              </a:rPr>
              <a:t>Hormones </a:t>
            </a:r>
            <a:r>
              <a:rPr b="0" i="0" lang="en-GB" sz="2000" u="none" cap="none" strike="noStrike">
                <a:solidFill>
                  <a:srgbClr val="000000"/>
                </a:solidFill>
                <a:latin typeface="Arial"/>
                <a:ea typeface="Arial"/>
                <a:cs typeface="Arial"/>
                <a:sym typeface="Arial"/>
              </a:rPr>
              <a:t>(</a:t>
            </a:r>
            <a:r>
              <a:rPr b="0" i="1" lang="en-GB" sz="2000" u="none" cap="none" strike="noStrike">
                <a:solidFill>
                  <a:srgbClr val="000000"/>
                </a:solidFill>
                <a:latin typeface="Arial"/>
                <a:ea typeface="Arial"/>
                <a:cs typeface="Arial"/>
                <a:sym typeface="Arial"/>
              </a:rPr>
              <a:t>hormon </a:t>
            </a:r>
            <a:r>
              <a:rPr b="0" i="0" lang="en-GB" sz="2000" u="none" cap="none" strike="noStrike">
                <a:solidFill>
                  <a:srgbClr val="000000"/>
                </a:solidFill>
                <a:latin typeface="Arial"/>
                <a:ea typeface="Arial"/>
                <a:cs typeface="Arial"/>
                <a:sym typeface="Arial"/>
              </a:rPr>
              <a:t>= to excite or get moving) are molecules that alter the physiological activity of other cells in the body.</a:t>
            </a:r>
            <a:endParaRPr b="0" i="0" sz="2000" u="none" cap="none" strike="noStrike">
              <a:solidFill>
                <a:srgbClr val="000000"/>
              </a:solidFill>
              <a:latin typeface="Arial"/>
              <a:ea typeface="Arial"/>
              <a:cs typeface="Arial"/>
              <a:sym typeface="Arial"/>
            </a:endParaRPr>
          </a:p>
        </p:txBody>
      </p:sp>
      <p:pic>
        <p:nvPicPr>
          <p:cNvPr id="83" name="Google Shape;83;p2"/>
          <p:cNvPicPr preferRelativeResize="0"/>
          <p:nvPr/>
        </p:nvPicPr>
        <p:blipFill rotWithShape="1">
          <a:blip r:embed="rId3">
            <a:alphaModFix/>
          </a:blip>
          <a:srcRect b="0" l="0" r="0" t="0"/>
          <a:stretch/>
        </p:blipFill>
        <p:spPr>
          <a:xfrm>
            <a:off x="8446099" y="0"/>
            <a:ext cx="3745900" cy="3686630"/>
          </a:xfrm>
          <a:prstGeom prst="rect">
            <a:avLst/>
          </a:prstGeom>
          <a:noFill/>
          <a:ln>
            <a:noFill/>
          </a:ln>
        </p:spPr>
      </p:pic>
      <p:pic>
        <p:nvPicPr>
          <p:cNvPr id="84" name="Google Shape;84;p2"/>
          <p:cNvPicPr preferRelativeResize="0"/>
          <p:nvPr/>
        </p:nvPicPr>
        <p:blipFill rotWithShape="1">
          <a:blip r:embed="rId4">
            <a:alphaModFix/>
          </a:blip>
          <a:srcRect b="0" l="0" r="0" t="0"/>
          <a:stretch/>
        </p:blipFill>
        <p:spPr>
          <a:xfrm>
            <a:off x="6546576" y="3055257"/>
            <a:ext cx="4562811" cy="38027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20"/>
          <p:cNvSpPr txBox="1"/>
          <p:nvPr/>
        </p:nvSpPr>
        <p:spPr>
          <a:xfrm>
            <a:off x="328397" y="-7"/>
            <a:ext cx="4173300" cy="4636800"/>
          </a:xfrm>
          <a:prstGeom prst="rect">
            <a:avLst/>
          </a:prstGeom>
          <a:noFill/>
          <a:ln>
            <a:noFill/>
          </a:ln>
        </p:spPr>
        <p:txBody>
          <a:bodyPr anchorCtr="0" anchor="t" bIns="45700" lIns="91425" spcFirstLastPara="1" rIns="91425" wrap="square" tIns="45700">
            <a:noAutofit/>
          </a:bodyPr>
          <a:lstStyle/>
          <a:p>
            <a:pPr indent="-146050" lvl="0" marL="0" marR="0" rtl="0" algn="l">
              <a:lnSpc>
                <a:spcPct val="90000"/>
              </a:lnSpc>
              <a:spcBef>
                <a:spcPts val="0"/>
              </a:spcBef>
              <a:spcAft>
                <a:spcPts val="0"/>
              </a:spcAft>
              <a:buClr>
                <a:schemeClr val="dk1"/>
              </a:buClr>
              <a:buSzPts val="2300"/>
              <a:buFont typeface="Arial"/>
              <a:buChar char="•"/>
            </a:pPr>
            <a:r>
              <a:rPr b="1" i="0" lang="en-GB" sz="2300" u="none" cap="none" strike="noStrike">
                <a:solidFill>
                  <a:schemeClr val="dk1"/>
                </a:solidFill>
                <a:latin typeface="Calibri"/>
                <a:ea typeface="Calibri"/>
                <a:cs typeface="Calibri"/>
                <a:sym typeface="Calibri"/>
              </a:rPr>
              <a:t>Nerves of Thyroid Gland</a:t>
            </a:r>
            <a:r>
              <a:rPr b="0" i="0" lang="en-GB" sz="2300" u="none" cap="none" strike="noStrike">
                <a:solidFill>
                  <a:schemeClr val="dk1"/>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146050" lvl="0" marL="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The nerves of the thyroid gland are derived from the:</a:t>
            </a:r>
            <a:endParaRPr b="0" i="0" sz="2300" u="none" cap="none" strike="noStrike">
              <a:solidFill>
                <a:srgbClr val="000000"/>
              </a:solidFill>
              <a:latin typeface="Arial"/>
              <a:ea typeface="Arial"/>
              <a:cs typeface="Arial"/>
              <a:sym typeface="Arial"/>
            </a:endParaRPr>
          </a:p>
          <a:p>
            <a:pPr indent="-222250" lvl="0" marL="28575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 superior, middle, and inferior</a:t>
            </a:r>
            <a:endParaRPr b="0" i="0" sz="2300" u="none" cap="none" strike="noStrike">
              <a:solidFill>
                <a:srgbClr val="000000"/>
              </a:solidFill>
              <a:latin typeface="Arial"/>
              <a:ea typeface="Arial"/>
              <a:cs typeface="Arial"/>
              <a:sym typeface="Arial"/>
            </a:endParaRPr>
          </a:p>
          <a:p>
            <a:pPr indent="-146050" lvl="0" marL="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cervical (sympathetic) ganglia .</a:t>
            </a:r>
            <a:endParaRPr b="0" i="0" sz="2300" u="none" cap="none" strike="noStrike">
              <a:solidFill>
                <a:srgbClr val="000000"/>
              </a:solidFill>
              <a:latin typeface="Arial"/>
              <a:ea typeface="Arial"/>
              <a:cs typeface="Arial"/>
              <a:sym typeface="Arial"/>
            </a:endParaRPr>
          </a:p>
          <a:p>
            <a:pPr indent="-222250" lvl="0" marL="28575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They reach the gland through the cardiac and superior and inferior thyroid peri-arterial plexuses that accompany the thyroid arteries.</a:t>
            </a:r>
            <a:endParaRPr b="0" i="0" sz="2300" u="none" cap="none" strike="noStrike">
              <a:solidFill>
                <a:srgbClr val="000000"/>
              </a:solidFill>
              <a:latin typeface="Arial"/>
              <a:ea typeface="Arial"/>
              <a:cs typeface="Arial"/>
              <a:sym typeface="Arial"/>
            </a:endParaRPr>
          </a:p>
          <a:p>
            <a:pPr indent="-222250" lvl="0" marL="28575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These fibers are vasomotor, not secretomotor. They cause</a:t>
            </a:r>
            <a:endParaRPr b="0" i="0" sz="2300" u="none" cap="none" strike="noStrike">
              <a:solidFill>
                <a:srgbClr val="000000"/>
              </a:solidFill>
              <a:latin typeface="Arial"/>
              <a:ea typeface="Arial"/>
              <a:cs typeface="Arial"/>
              <a:sym typeface="Arial"/>
            </a:endParaRPr>
          </a:p>
          <a:p>
            <a:pPr indent="-146050" lvl="0" marL="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constriction of blood vessels.</a:t>
            </a:r>
            <a:endParaRPr b="0" i="0" sz="2300" u="none" cap="none" strike="noStrike">
              <a:solidFill>
                <a:srgbClr val="000000"/>
              </a:solidFill>
              <a:latin typeface="Arial"/>
              <a:ea typeface="Arial"/>
              <a:cs typeface="Arial"/>
              <a:sym typeface="Arial"/>
            </a:endParaRPr>
          </a:p>
          <a:p>
            <a:pPr indent="-222250" lvl="0" marL="285750" marR="0" rtl="0" algn="l">
              <a:lnSpc>
                <a:spcPct val="90000"/>
              </a:lnSpc>
              <a:spcBef>
                <a:spcPts val="600"/>
              </a:spcBef>
              <a:spcAft>
                <a:spcPts val="0"/>
              </a:spcAft>
              <a:buClr>
                <a:schemeClr val="dk1"/>
              </a:buClr>
              <a:buSzPts val="2300"/>
              <a:buFont typeface="Arial"/>
              <a:buChar char="•"/>
            </a:pPr>
            <a:r>
              <a:rPr b="0" i="0" lang="en-GB" sz="2300" u="none" cap="none" strike="noStrike">
                <a:solidFill>
                  <a:schemeClr val="dk1"/>
                </a:solidFill>
                <a:latin typeface="Calibri"/>
                <a:ea typeface="Calibri"/>
                <a:cs typeface="Calibri"/>
                <a:sym typeface="Calibri"/>
              </a:rPr>
              <a:t>Endocrine secretion from the thyroid gland is hormonally regulated by the </a:t>
            </a:r>
            <a:r>
              <a:rPr b="1" i="0" lang="en-GB" sz="2300" u="none" cap="none" strike="noStrike">
                <a:solidFill>
                  <a:schemeClr val="dk1"/>
                </a:solidFill>
                <a:latin typeface="Calibri"/>
                <a:ea typeface="Calibri"/>
                <a:cs typeface="Calibri"/>
                <a:sym typeface="Calibri"/>
              </a:rPr>
              <a:t>pituitary gland.</a:t>
            </a:r>
            <a:endParaRPr b="0" i="0" sz="2300" u="none" cap="none" strike="noStrike">
              <a:solidFill>
                <a:srgbClr val="000000"/>
              </a:solidFill>
              <a:latin typeface="Arial"/>
              <a:ea typeface="Arial"/>
              <a:cs typeface="Arial"/>
              <a:sym typeface="Arial"/>
            </a:endParaRPr>
          </a:p>
        </p:txBody>
      </p:sp>
      <p:pic>
        <p:nvPicPr>
          <p:cNvPr id="217" name="Google Shape;217;p20"/>
          <p:cNvPicPr preferRelativeResize="0"/>
          <p:nvPr/>
        </p:nvPicPr>
        <p:blipFill rotWithShape="1">
          <a:blip r:embed="rId3">
            <a:alphaModFix/>
          </a:blip>
          <a:srcRect b="0" l="0" r="0" t="0"/>
          <a:stretch/>
        </p:blipFill>
        <p:spPr>
          <a:xfrm>
            <a:off x="5445457" y="1201938"/>
            <a:ext cx="6155141" cy="44778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1"/>
          <p:cNvSpPr txBox="1"/>
          <p:nvPr/>
        </p:nvSpPr>
        <p:spPr>
          <a:xfrm>
            <a:off x="291549" y="194637"/>
            <a:ext cx="8746500" cy="673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GB" sz="1800" u="none" cap="none" strike="noStrike">
                <a:solidFill>
                  <a:srgbClr val="434343"/>
                </a:solidFill>
                <a:highlight>
                  <a:srgbClr val="FFFFFF"/>
                </a:highlight>
                <a:latin typeface="Rockwell"/>
                <a:ea typeface="Rockwell"/>
                <a:cs typeface="Rockwell"/>
                <a:sym typeface="Rockwell"/>
              </a:rPr>
              <a:t>PARATHYROID GLANDS</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The small flattened, oval </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usually lie external to the thyroid capsule on the medial half of the posterior</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surface of each lobe of the thyroid gland, inside its sheath</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The superior parathyroid glands usually lie slightly more than 1 cm superior to the</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point of entry of the inferior thyroid arteries into the thyroid</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gland. </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The inferior parathyroid glands usually lie slightly</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more than 1 cm inferior to the arterial entry point . </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Most people have four parathyroid glands.</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Approximately 5% of people have more; some have only two</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glands. </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The superior parathyroid glands, more constant in</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position than the inferior ones, are usually at the level of the</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inferior border of the cricoid cartilage.</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 The inferior parathyroid glands are usually near the inferior poles of the thyroid</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gland, but they may lie in various positions </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rPr>
              <a:t>In 1–5% of people, an inferior parathyroid gland is deep in the</a:t>
            </a:r>
            <a:endParaRPr i="0" sz="1800" u="none" cap="none" strike="noStrike">
              <a:solidFill>
                <a:srgbClr val="434343"/>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rgbClr val="434343"/>
                </a:solidFill>
                <a:highlight>
                  <a:srgbClr val="FFFFFF"/>
                </a:highlight>
              </a:rPr>
              <a:t>superior mediastinum</a:t>
            </a:r>
            <a:endParaRPr i="0" sz="1800" u="none" cap="none" strike="noStrike">
              <a:solidFill>
                <a:srgbClr val="434343"/>
              </a:solidFill>
              <a:highlight>
                <a:srgbClr val="FFFFFF"/>
              </a:highlight>
            </a:endParaRPr>
          </a:p>
          <a:p>
            <a:pPr indent="-285750" lvl="0" marL="285750" marR="0" rtl="0" algn="l">
              <a:lnSpc>
                <a:spcPct val="100000"/>
              </a:lnSpc>
              <a:spcBef>
                <a:spcPts val="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latin typeface="Calibri"/>
                <a:ea typeface="Calibri"/>
                <a:cs typeface="Calibri"/>
                <a:sym typeface="Calibri"/>
              </a:rPr>
              <a:t>The hormone produced by the </a:t>
            </a:r>
            <a:r>
              <a:rPr i="1" lang="en-GB" sz="1800" u="none" cap="none" strike="noStrike">
                <a:solidFill>
                  <a:srgbClr val="434343"/>
                </a:solidFill>
                <a:highlight>
                  <a:srgbClr val="FFFFFF"/>
                </a:highlight>
                <a:latin typeface="Calibri"/>
                <a:ea typeface="Calibri"/>
                <a:cs typeface="Calibri"/>
                <a:sym typeface="Calibri"/>
              </a:rPr>
              <a:t>parathyroid glands, parathormone </a:t>
            </a:r>
            <a:r>
              <a:rPr i="0" lang="en-GB" sz="1800" u="none" cap="none" strike="noStrike">
                <a:solidFill>
                  <a:srgbClr val="434343"/>
                </a:solidFill>
                <a:highlight>
                  <a:srgbClr val="FFFFFF"/>
                </a:highlight>
                <a:latin typeface="Calibri"/>
                <a:ea typeface="Calibri"/>
                <a:cs typeface="Calibri"/>
                <a:sym typeface="Calibri"/>
              </a:rPr>
              <a:t>(PTH),</a:t>
            </a:r>
            <a:endParaRPr i="0" sz="1800" u="none" cap="none" strike="noStrike">
              <a:solidFill>
                <a:srgbClr val="434343"/>
              </a:solidFill>
              <a:highlight>
                <a:srgbClr val="FFFFFF"/>
              </a:highlight>
            </a:endParaRPr>
          </a:p>
          <a:p>
            <a:pPr indent="0" lvl="0" marL="0" marR="0" rtl="0" algn="l">
              <a:lnSpc>
                <a:spcPct val="100000"/>
              </a:lnSpc>
              <a:spcBef>
                <a:spcPts val="600"/>
              </a:spcBef>
              <a:spcAft>
                <a:spcPts val="0"/>
              </a:spcAft>
              <a:buClr>
                <a:srgbClr val="000000"/>
              </a:buClr>
              <a:buSzPts val="1800"/>
              <a:buFont typeface="Arial"/>
              <a:buNone/>
            </a:pPr>
            <a:r>
              <a:rPr i="0" lang="en-GB" sz="1800" u="none" cap="none" strike="noStrike">
                <a:solidFill>
                  <a:srgbClr val="434343"/>
                </a:solidFill>
                <a:highlight>
                  <a:srgbClr val="FFFFFF"/>
                </a:highlight>
                <a:latin typeface="Calibri"/>
                <a:ea typeface="Calibri"/>
                <a:cs typeface="Calibri"/>
                <a:sym typeface="Calibri"/>
              </a:rPr>
              <a:t>controls the metabolism of phosphorus and calcium in the blood. </a:t>
            </a:r>
            <a:endParaRPr i="0" sz="1800" u="none" cap="none" strike="noStrike">
              <a:solidFill>
                <a:srgbClr val="434343"/>
              </a:solidFill>
              <a:highlight>
                <a:srgbClr val="FFFFFF"/>
              </a:highlight>
            </a:endParaRPr>
          </a:p>
          <a:p>
            <a:pPr indent="-285750" lvl="0" marL="285750" marR="0" rtl="0" algn="l">
              <a:lnSpc>
                <a:spcPct val="100000"/>
              </a:lnSpc>
              <a:spcBef>
                <a:spcPts val="600"/>
              </a:spcBef>
              <a:spcAft>
                <a:spcPts val="0"/>
              </a:spcAft>
              <a:buClr>
                <a:srgbClr val="434343"/>
              </a:buClr>
              <a:buSzPts val="1800"/>
              <a:buFont typeface="Noto Sans Symbols"/>
              <a:buChar char="❑"/>
            </a:pPr>
            <a:r>
              <a:rPr i="0" lang="en-GB" sz="1800" u="none" cap="none" strike="noStrike">
                <a:solidFill>
                  <a:srgbClr val="434343"/>
                </a:solidFill>
                <a:highlight>
                  <a:srgbClr val="FFFFFF"/>
                </a:highlight>
                <a:latin typeface="Calibri"/>
                <a:ea typeface="Calibri"/>
                <a:cs typeface="Calibri"/>
                <a:sym typeface="Calibri"/>
              </a:rPr>
              <a:t>The parathyroid glands target the skeleton, kidneys and intestine</a:t>
            </a:r>
            <a:endParaRPr i="0" sz="1800" u="none" cap="none" strike="noStrike">
              <a:solidFill>
                <a:srgbClr val="434343"/>
              </a:solidFill>
              <a:highlight>
                <a:srgbClr val="FFFFFF"/>
              </a:highlight>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800"/>
              <a:buFont typeface="Arial"/>
              <a:buNone/>
            </a:pPr>
            <a:r>
              <a:t/>
            </a:r>
            <a:endParaRPr i="0" sz="1800" u="none" cap="none" strike="noStrike">
              <a:solidFill>
                <a:srgbClr val="434343"/>
              </a:solidFill>
              <a:highlight>
                <a:srgbClr val="FFFFFF"/>
              </a:highlight>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2"/>
          <p:cNvPicPr preferRelativeResize="0"/>
          <p:nvPr/>
        </p:nvPicPr>
        <p:blipFill rotWithShape="1">
          <a:blip r:embed="rId3">
            <a:alphaModFix/>
          </a:blip>
          <a:srcRect b="35465" l="16738" r="55544" t="19304"/>
          <a:stretch/>
        </p:blipFill>
        <p:spPr>
          <a:xfrm>
            <a:off x="2581825" y="904550"/>
            <a:ext cx="7847625" cy="56683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3"/>
          <p:cNvSpPr txBox="1"/>
          <p:nvPr/>
        </p:nvSpPr>
        <p:spPr>
          <a:xfrm>
            <a:off x="-9" y="-80400"/>
            <a:ext cx="6096000" cy="701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900" u="none" cap="none" strike="noStrike">
                <a:solidFill>
                  <a:srgbClr val="434343"/>
                </a:solidFill>
                <a:latin typeface="Ultra"/>
                <a:ea typeface="Ultra"/>
                <a:cs typeface="Ultra"/>
                <a:sym typeface="Ultra"/>
              </a:rPr>
              <a:t>Vessels of Parathyroid Glands.</a:t>
            </a:r>
            <a:endParaRPr b="0" i="0" sz="1900" u="none" cap="none" strike="noStrike">
              <a:solidFill>
                <a:srgbClr val="434343"/>
              </a:solidFill>
              <a:latin typeface="Arial"/>
              <a:ea typeface="Arial"/>
              <a:cs typeface="Arial"/>
              <a:sym typeface="Arial"/>
            </a:endParaRPr>
          </a:p>
          <a:p>
            <a:pPr indent="-292100" lvl="0" marL="285750" marR="0" rtl="0" algn="l">
              <a:lnSpc>
                <a:spcPct val="100000"/>
              </a:lnSpc>
              <a:spcBef>
                <a:spcPts val="0"/>
              </a:spcBef>
              <a:spcAft>
                <a:spcPts val="0"/>
              </a:spcAft>
              <a:buClr>
                <a:srgbClr val="434343"/>
              </a:buClr>
              <a:buSzPts val="1900"/>
              <a:buFont typeface="Noto Sans Symbols"/>
              <a:buChar char="▪"/>
            </a:pPr>
            <a:r>
              <a:rPr b="1" i="0" lang="en-GB" sz="1900" u="none" cap="none" strike="noStrike">
                <a:solidFill>
                  <a:srgbClr val="434343"/>
                </a:solidFill>
                <a:latin typeface="Ultra"/>
                <a:ea typeface="Ultra"/>
                <a:cs typeface="Ultra"/>
                <a:sym typeface="Ultra"/>
              </a:rPr>
              <a:t> </a:t>
            </a:r>
            <a:r>
              <a:rPr b="0" i="0" lang="en-GB" sz="1900" u="none" cap="none" strike="noStrike">
                <a:solidFill>
                  <a:srgbClr val="434343"/>
                </a:solidFill>
                <a:latin typeface="Arial"/>
                <a:ea typeface="Arial"/>
                <a:cs typeface="Arial"/>
                <a:sym typeface="Arial"/>
              </a:rPr>
              <a:t>Because the </a:t>
            </a:r>
            <a:r>
              <a:rPr b="1" i="1" lang="en-GB" sz="1900" u="none" cap="none" strike="noStrike">
                <a:solidFill>
                  <a:srgbClr val="434343"/>
                </a:solidFill>
                <a:latin typeface="Arial"/>
                <a:ea typeface="Arial"/>
                <a:cs typeface="Arial"/>
                <a:sym typeface="Arial"/>
              </a:rPr>
              <a:t>inferior thyroid arteries </a:t>
            </a:r>
            <a:r>
              <a:rPr b="0" i="0" lang="en-GB" sz="1900" u="none" cap="none" strike="noStrike">
                <a:solidFill>
                  <a:srgbClr val="434343"/>
                </a:solidFill>
                <a:latin typeface="Arial"/>
                <a:ea typeface="Arial"/>
                <a:cs typeface="Arial"/>
                <a:sym typeface="Arial"/>
              </a:rPr>
              <a:t>provide the primary blood supply to the posterior located, branches of these arteries usually supply these glands</a:t>
            </a:r>
            <a:endParaRPr b="0" i="0" sz="1900" u="none" cap="none" strike="noStrike">
              <a:solidFill>
                <a:srgbClr val="434343"/>
              </a:solidFill>
              <a:latin typeface="Arial"/>
              <a:ea typeface="Arial"/>
              <a:cs typeface="Arial"/>
              <a:sym typeface="Arial"/>
            </a:endParaRPr>
          </a:p>
          <a:p>
            <a:pPr indent="-292100" lvl="0" marL="285750" marR="0" rtl="0" algn="l">
              <a:lnSpc>
                <a:spcPct val="100000"/>
              </a:lnSpc>
              <a:spcBef>
                <a:spcPts val="0"/>
              </a:spcBef>
              <a:spcAft>
                <a:spcPts val="0"/>
              </a:spcAft>
              <a:buClr>
                <a:srgbClr val="434343"/>
              </a:buClr>
              <a:buSzPts val="1900"/>
              <a:buFont typeface="Noto Sans Symbols"/>
              <a:buChar char="▪"/>
            </a:pPr>
            <a:r>
              <a:rPr b="0" i="0" lang="en-GB" sz="1900" u="none" cap="none" strike="noStrike">
                <a:solidFill>
                  <a:srgbClr val="434343"/>
                </a:solidFill>
                <a:latin typeface="Arial"/>
                <a:ea typeface="Arial"/>
                <a:cs typeface="Arial"/>
                <a:sym typeface="Arial"/>
              </a:rPr>
              <a:t>However, they may also be supplied by</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434343"/>
                </a:solidFill>
                <a:latin typeface="Arial"/>
                <a:ea typeface="Arial"/>
                <a:cs typeface="Arial"/>
                <a:sym typeface="Arial"/>
              </a:rPr>
              <a:t>branches from the </a:t>
            </a:r>
            <a:r>
              <a:rPr b="1" i="0" lang="en-GB" sz="1900" u="none" cap="none" strike="noStrike">
                <a:solidFill>
                  <a:srgbClr val="434343"/>
                </a:solidFill>
                <a:latin typeface="Arial"/>
                <a:ea typeface="Arial"/>
                <a:cs typeface="Arial"/>
                <a:sym typeface="Arial"/>
              </a:rPr>
              <a:t>superior thyroid arteries; thyroid ima artery; or laryngeal, tracheal, and esophageal arteries</a:t>
            </a:r>
            <a:r>
              <a:rPr b="0" i="0" lang="en-GB" sz="1900" u="none" cap="none" strike="noStrike">
                <a:solidFill>
                  <a:srgbClr val="434343"/>
                </a:solidFill>
                <a:latin typeface="Arial"/>
                <a:ea typeface="Arial"/>
                <a:cs typeface="Arial"/>
                <a:sym typeface="Arial"/>
              </a:rPr>
              <a:t>. </a:t>
            </a:r>
            <a:r>
              <a:rPr b="1" i="0" lang="en-GB" sz="1900" u="none" cap="none" strike="noStrike">
                <a:solidFill>
                  <a:srgbClr val="434343"/>
                </a:solidFill>
                <a:latin typeface="Arial"/>
                <a:ea typeface="Arial"/>
                <a:cs typeface="Arial"/>
                <a:sym typeface="Arial"/>
              </a:rPr>
              <a:t>Parathyroid veins </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434343"/>
                </a:solidFill>
                <a:latin typeface="Arial"/>
                <a:ea typeface="Arial"/>
                <a:cs typeface="Arial"/>
                <a:sym typeface="Arial"/>
              </a:rPr>
              <a:t>drain into the </a:t>
            </a:r>
            <a:r>
              <a:rPr b="0" i="1" lang="en-GB" sz="1900" u="none" cap="none" strike="noStrike">
                <a:solidFill>
                  <a:srgbClr val="434343"/>
                </a:solidFill>
                <a:latin typeface="Arial"/>
                <a:ea typeface="Arial"/>
                <a:cs typeface="Arial"/>
                <a:sym typeface="Arial"/>
              </a:rPr>
              <a:t>thyroid plexus of veins </a:t>
            </a:r>
            <a:r>
              <a:rPr b="0" i="0" lang="en-GB" sz="1900" u="none" cap="none" strike="noStrike">
                <a:solidFill>
                  <a:srgbClr val="434343"/>
                </a:solidFill>
                <a:latin typeface="Arial"/>
                <a:ea typeface="Arial"/>
                <a:cs typeface="Arial"/>
                <a:sym typeface="Arial"/>
              </a:rPr>
              <a:t>of the thyroid gland</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434343"/>
                </a:solidFill>
                <a:latin typeface="Arial"/>
                <a:ea typeface="Arial"/>
                <a:cs typeface="Arial"/>
                <a:sym typeface="Arial"/>
              </a:rPr>
              <a:t>and trachea </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GB" sz="1900" u="none" cap="none" strike="noStrike">
                <a:solidFill>
                  <a:srgbClr val="434343"/>
                </a:solidFill>
                <a:latin typeface="Arial"/>
                <a:ea typeface="Arial"/>
                <a:cs typeface="Arial"/>
                <a:sym typeface="Arial"/>
              </a:rPr>
              <a:t>Lymphatic vessels </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434343"/>
                </a:solidFill>
                <a:latin typeface="Arial"/>
                <a:ea typeface="Arial"/>
                <a:cs typeface="Arial"/>
                <a:sym typeface="Arial"/>
              </a:rPr>
              <a:t>from the parathyroid glands drain with those from the thyroid gland into </a:t>
            </a:r>
            <a:r>
              <a:rPr b="1" i="0" lang="en-GB" sz="1900" u="none" cap="none" strike="noStrike">
                <a:solidFill>
                  <a:srgbClr val="434343"/>
                </a:solidFill>
                <a:latin typeface="Arial"/>
                <a:ea typeface="Arial"/>
                <a:cs typeface="Arial"/>
                <a:sym typeface="Arial"/>
              </a:rPr>
              <a:t>deep cervical lymph nodes </a:t>
            </a:r>
            <a:r>
              <a:rPr b="0" i="0" lang="en-GB" sz="1900" u="none" cap="none" strike="noStrike">
                <a:solidFill>
                  <a:srgbClr val="434343"/>
                </a:solidFill>
                <a:latin typeface="Arial"/>
                <a:ea typeface="Arial"/>
                <a:cs typeface="Arial"/>
                <a:sym typeface="Arial"/>
              </a:rPr>
              <a:t>and paratracheal lymph nodes </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900" u="none" cap="none" strike="noStrike">
                <a:solidFill>
                  <a:srgbClr val="434343"/>
                </a:solidFill>
                <a:latin typeface="Calibri"/>
                <a:ea typeface="Calibri"/>
                <a:cs typeface="Calibri"/>
                <a:sym typeface="Calibri"/>
              </a:rPr>
              <a:t>Nerves of Parathyroid Glands</a:t>
            </a:r>
            <a:r>
              <a:rPr b="0" i="0" lang="en-GB" sz="1900" u="none" cap="none" strike="noStrike">
                <a:solidFill>
                  <a:srgbClr val="434343"/>
                </a:solidFill>
                <a:latin typeface="Calibri"/>
                <a:ea typeface="Calibri"/>
                <a:cs typeface="Calibri"/>
                <a:sym typeface="Calibri"/>
              </a:rPr>
              <a:t>. The nerve supply of</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434343"/>
                </a:solidFill>
                <a:latin typeface="Calibri"/>
                <a:ea typeface="Calibri"/>
                <a:cs typeface="Calibri"/>
                <a:sym typeface="Calibri"/>
              </a:rPr>
              <a:t>the parathyroid glands is </a:t>
            </a:r>
            <a:r>
              <a:rPr b="0" i="0" lang="en-GB" sz="1900" u="sng" cap="none" strike="noStrike">
                <a:solidFill>
                  <a:srgbClr val="434343"/>
                </a:solidFill>
                <a:latin typeface="Calibri"/>
                <a:ea typeface="Calibri"/>
                <a:cs typeface="Calibri"/>
                <a:sym typeface="Calibri"/>
              </a:rPr>
              <a:t>abundant; </a:t>
            </a:r>
            <a:r>
              <a:rPr b="0" i="0" lang="en-GB" sz="1900" u="none" cap="none" strike="noStrike">
                <a:solidFill>
                  <a:srgbClr val="434343"/>
                </a:solidFill>
                <a:latin typeface="Calibri"/>
                <a:ea typeface="Calibri"/>
                <a:cs typeface="Calibri"/>
                <a:sym typeface="Calibri"/>
              </a:rPr>
              <a:t>it is derived from </a:t>
            </a:r>
            <a:r>
              <a:rPr b="1" i="0" lang="en-GB" sz="1900" u="none" cap="none" strike="noStrike">
                <a:solidFill>
                  <a:srgbClr val="434343"/>
                </a:solidFill>
                <a:latin typeface="Calibri"/>
                <a:ea typeface="Calibri"/>
                <a:cs typeface="Calibri"/>
                <a:sym typeface="Calibri"/>
              </a:rPr>
              <a:t>thyroid</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900" u="none" cap="none" strike="noStrike">
                <a:solidFill>
                  <a:srgbClr val="434343"/>
                </a:solidFill>
                <a:latin typeface="Calibri"/>
                <a:ea typeface="Calibri"/>
                <a:cs typeface="Calibri"/>
                <a:sym typeface="Calibri"/>
              </a:rPr>
              <a:t>branches of the cervical (sympathetic) ganglia.</a:t>
            </a:r>
            <a:endParaRPr b="0" i="0" sz="1900" u="none" cap="none" strike="noStrike">
              <a:solidFill>
                <a:srgbClr val="43434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434343"/>
                </a:solidFill>
                <a:latin typeface="Calibri"/>
                <a:ea typeface="Calibri"/>
                <a:cs typeface="Calibri"/>
                <a:sym typeface="Calibri"/>
              </a:rPr>
              <a:t>Like the nerves to the thyroid, they are </a:t>
            </a:r>
            <a:r>
              <a:rPr b="0" i="0" lang="en-GB" sz="1900" u="sng" cap="none" strike="noStrike">
                <a:solidFill>
                  <a:srgbClr val="434343"/>
                </a:solidFill>
                <a:latin typeface="Calibri"/>
                <a:ea typeface="Calibri"/>
                <a:cs typeface="Calibri"/>
                <a:sym typeface="Calibri"/>
              </a:rPr>
              <a:t>vasomotor</a:t>
            </a:r>
            <a:r>
              <a:rPr b="0" i="0" lang="en-GB" sz="1900" u="none" cap="none" strike="noStrike">
                <a:solidFill>
                  <a:srgbClr val="434343"/>
                </a:solidFill>
                <a:latin typeface="Calibri"/>
                <a:ea typeface="Calibri"/>
                <a:cs typeface="Calibri"/>
                <a:sym typeface="Calibri"/>
              </a:rPr>
              <a:t> rather than</a:t>
            </a:r>
            <a:endParaRPr b="0" i="0" sz="19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900" u="sng" cap="none" strike="noStrike">
                <a:solidFill>
                  <a:srgbClr val="434343"/>
                </a:solidFill>
                <a:latin typeface="Calibri"/>
                <a:ea typeface="Calibri"/>
                <a:cs typeface="Calibri"/>
                <a:sym typeface="Calibri"/>
              </a:rPr>
              <a:t>secretomotor</a:t>
            </a:r>
            <a:r>
              <a:rPr b="0" i="0" lang="en-GB" sz="1900" u="none" cap="none" strike="noStrike">
                <a:solidFill>
                  <a:srgbClr val="434343"/>
                </a:solidFill>
                <a:latin typeface="Calibri"/>
                <a:ea typeface="Calibri"/>
                <a:cs typeface="Calibri"/>
                <a:sym typeface="Calibri"/>
              </a:rPr>
              <a:t> because these glands are hormonally regulated</a:t>
            </a:r>
            <a:endParaRPr b="0" i="0" sz="1900" u="none" cap="none" strike="noStrike">
              <a:solidFill>
                <a:srgbClr val="434343"/>
              </a:solidFill>
              <a:latin typeface="Arial"/>
              <a:ea typeface="Arial"/>
              <a:cs typeface="Arial"/>
              <a:sym typeface="Arial"/>
            </a:endParaRPr>
          </a:p>
        </p:txBody>
      </p:sp>
      <p:pic>
        <p:nvPicPr>
          <p:cNvPr id="233" name="Google Shape;233;p23"/>
          <p:cNvPicPr preferRelativeResize="0"/>
          <p:nvPr/>
        </p:nvPicPr>
        <p:blipFill rotWithShape="1">
          <a:blip r:embed="rId3">
            <a:alphaModFix/>
          </a:blip>
          <a:srcRect b="0" l="0" r="0" t="0"/>
          <a:stretch/>
        </p:blipFill>
        <p:spPr>
          <a:xfrm>
            <a:off x="6894800" y="935550"/>
            <a:ext cx="4829575" cy="501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3"/>
          <p:cNvPicPr preferRelativeResize="0"/>
          <p:nvPr/>
        </p:nvPicPr>
        <p:blipFill rotWithShape="1">
          <a:blip r:embed="rId3">
            <a:alphaModFix/>
          </a:blip>
          <a:srcRect b="5265" l="4458" r="59237" t="16596"/>
          <a:stretch/>
        </p:blipFill>
        <p:spPr>
          <a:xfrm>
            <a:off x="619070" y="261730"/>
            <a:ext cx="10343107" cy="63345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4"/>
          <p:cNvSpPr txBox="1"/>
          <p:nvPr/>
        </p:nvSpPr>
        <p:spPr>
          <a:xfrm>
            <a:off x="5" y="1361"/>
            <a:ext cx="4051500" cy="685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2300" u="none" cap="none" strike="noStrike">
                <a:solidFill>
                  <a:srgbClr val="000000"/>
                </a:solidFill>
                <a:latin typeface="Arial"/>
                <a:ea typeface="Arial"/>
                <a:cs typeface="Arial"/>
                <a:sym typeface="Arial"/>
              </a:rPr>
              <a:t>IN ADDITION, </a:t>
            </a:r>
            <a:endParaRPr b="0" i="0" sz="23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rgbClr val="000000"/>
              </a:buClr>
              <a:buSzPts val="2300"/>
              <a:buFont typeface="Noto Sans Symbols"/>
              <a:buChar char="❑"/>
            </a:pPr>
            <a:r>
              <a:rPr b="0" i="0" lang="en-GB" sz="2300" u="none" cap="none" strike="noStrike">
                <a:solidFill>
                  <a:srgbClr val="000000"/>
                </a:solidFill>
                <a:latin typeface="Arial"/>
                <a:ea typeface="Arial"/>
                <a:cs typeface="Arial"/>
                <a:sym typeface="Arial"/>
              </a:rPr>
              <a:t>there are several other organs and tissues that do not function</a:t>
            </a:r>
            <a:r>
              <a:rPr b="0" i="0" lang="en-GB" sz="2300" u="sng" cap="none" strike="noStrike">
                <a:solidFill>
                  <a:srgbClr val="000000"/>
                </a:solidFill>
                <a:latin typeface="Arial"/>
                <a:ea typeface="Arial"/>
                <a:cs typeface="Arial"/>
                <a:sym typeface="Arial"/>
              </a:rPr>
              <a:t> exclusively </a:t>
            </a:r>
            <a:r>
              <a:rPr b="0" i="0" lang="en-GB" sz="2300" u="none" cap="none" strike="noStrike">
                <a:solidFill>
                  <a:srgbClr val="000000"/>
                </a:solidFill>
                <a:latin typeface="Arial"/>
                <a:ea typeface="Arial"/>
                <a:cs typeface="Arial"/>
                <a:sym typeface="Arial"/>
              </a:rPr>
              <a:t>as endocrine glands, but contain cells that secrete hormones.</a:t>
            </a:r>
            <a:endParaRPr b="0" i="0" sz="23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rgbClr val="000000"/>
              </a:buClr>
              <a:buSzPts val="2300"/>
              <a:buFont typeface="Noto Sans Symbols"/>
              <a:buChar char="❑"/>
            </a:pPr>
            <a:r>
              <a:rPr b="0" i="0" lang="en-GB" sz="2300" u="none" cap="none" strike="noStrike">
                <a:solidFill>
                  <a:srgbClr val="000000"/>
                </a:solidFill>
                <a:latin typeface="Arial"/>
                <a:ea typeface="Arial"/>
                <a:cs typeface="Arial"/>
                <a:sym typeface="Arial"/>
              </a:rPr>
              <a:t> </a:t>
            </a:r>
            <a:r>
              <a:rPr b="0" i="1" lang="en-GB" sz="2300" u="none" cap="none" strike="noStrike">
                <a:solidFill>
                  <a:srgbClr val="000000"/>
                </a:solidFill>
                <a:latin typeface="Arial"/>
                <a:ea typeface="Arial"/>
                <a:cs typeface="Arial"/>
                <a:sym typeface="Arial"/>
              </a:rPr>
              <a:t>These include the hypothalamus, thymus, pancreas, ovaries, testes, kidneys, stomach, liver, small intestine, skin, heart, adipose tissue, and placenta. </a:t>
            </a:r>
            <a:endParaRPr b="0" i="0" sz="23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rgbClr val="000000"/>
              </a:buClr>
              <a:buSzPts val="2300"/>
              <a:buFont typeface="Noto Sans Symbols"/>
              <a:buChar char="❑"/>
            </a:pPr>
            <a:r>
              <a:rPr b="0" i="0" lang="en-GB" sz="2300" u="none" cap="none" strike="noStrike">
                <a:solidFill>
                  <a:srgbClr val="000000"/>
                </a:solidFill>
                <a:latin typeface="Arial"/>
                <a:ea typeface="Arial"/>
                <a:cs typeface="Arial"/>
                <a:sym typeface="Arial"/>
              </a:rPr>
              <a:t>Taken together, all endocrine glands and hormone-secreting cells constitute the </a:t>
            </a:r>
            <a:r>
              <a:rPr b="1" i="0" lang="en-GB" sz="2300" u="none" cap="none" strike="noStrike">
                <a:solidFill>
                  <a:srgbClr val="000000"/>
                </a:solidFill>
                <a:latin typeface="Arial"/>
                <a:ea typeface="Arial"/>
                <a:cs typeface="Arial"/>
                <a:sym typeface="Arial"/>
              </a:rPr>
              <a:t>endocrine system</a:t>
            </a:r>
            <a:r>
              <a:rPr b="0" i="0" lang="en-GB" sz="2300" u="none" cap="none" strike="noStrike">
                <a:solidFill>
                  <a:srgbClr val="000000"/>
                </a:solidFill>
                <a:latin typeface="Arial"/>
                <a:ea typeface="Arial"/>
                <a:cs typeface="Arial"/>
                <a:sym typeface="Arial"/>
              </a:rPr>
              <a:t>. </a:t>
            </a:r>
            <a:endParaRPr b="0" i="0" sz="2300" u="none" cap="none" strike="noStrike">
              <a:solidFill>
                <a:srgbClr val="000000"/>
              </a:solidFill>
              <a:latin typeface="Arial"/>
              <a:ea typeface="Arial"/>
              <a:cs typeface="Arial"/>
              <a:sym typeface="Arial"/>
            </a:endParaRPr>
          </a:p>
        </p:txBody>
      </p:sp>
      <p:pic>
        <p:nvPicPr>
          <p:cNvPr id="95" name="Google Shape;95;p4"/>
          <p:cNvPicPr preferRelativeResize="0"/>
          <p:nvPr/>
        </p:nvPicPr>
        <p:blipFill rotWithShape="1">
          <a:blip r:embed="rId3">
            <a:alphaModFix/>
          </a:blip>
          <a:srcRect b="0" l="0" r="0" t="0"/>
          <a:stretch/>
        </p:blipFill>
        <p:spPr>
          <a:xfrm>
            <a:off x="8857420" y="609227"/>
            <a:ext cx="2857500" cy="1600200"/>
          </a:xfrm>
          <a:prstGeom prst="rect">
            <a:avLst/>
          </a:prstGeom>
          <a:noFill/>
          <a:ln>
            <a:noFill/>
          </a:ln>
        </p:spPr>
      </p:pic>
      <p:pic>
        <p:nvPicPr>
          <p:cNvPr id="96" name="Google Shape;96;p4"/>
          <p:cNvPicPr preferRelativeResize="0"/>
          <p:nvPr/>
        </p:nvPicPr>
        <p:blipFill rotWithShape="1">
          <a:blip r:embed="rId4">
            <a:alphaModFix/>
          </a:blip>
          <a:srcRect b="0" l="0" r="0" t="0"/>
          <a:stretch/>
        </p:blipFill>
        <p:spPr>
          <a:xfrm>
            <a:off x="4866163" y="190942"/>
            <a:ext cx="3916410" cy="2160000"/>
          </a:xfrm>
          <a:prstGeom prst="rect">
            <a:avLst/>
          </a:prstGeom>
          <a:noFill/>
          <a:ln>
            <a:noFill/>
          </a:ln>
        </p:spPr>
      </p:pic>
      <p:pic>
        <p:nvPicPr>
          <p:cNvPr id="97" name="Google Shape;97;p4"/>
          <p:cNvPicPr preferRelativeResize="0"/>
          <p:nvPr/>
        </p:nvPicPr>
        <p:blipFill rotWithShape="1">
          <a:blip r:embed="rId5">
            <a:alphaModFix/>
          </a:blip>
          <a:srcRect b="0" l="0" r="0" t="0"/>
          <a:stretch/>
        </p:blipFill>
        <p:spPr>
          <a:xfrm>
            <a:off x="4786312" y="2557462"/>
            <a:ext cx="2218035" cy="1476000"/>
          </a:xfrm>
          <a:prstGeom prst="rect">
            <a:avLst/>
          </a:prstGeom>
          <a:noFill/>
          <a:ln>
            <a:noFill/>
          </a:ln>
        </p:spPr>
      </p:pic>
      <p:pic>
        <p:nvPicPr>
          <p:cNvPr id="98" name="Google Shape;98;p4"/>
          <p:cNvPicPr preferRelativeResize="0"/>
          <p:nvPr/>
        </p:nvPicPr>
        <p:blipFill rotWithShape="1">
          <a:blip r:embed="rId6">
            <a:alphaModFix/>
          </a:blip>
          <a:srcRect b="0" l="0" r="0" t="0"/>
          <a:stretch/>
        </p:blipFill>
        <p:spPr>
          <a:xfrm>
            <a:off x="7145830" y="2521462"/>
            <a:ext cx="1957157" cy="1512000"/>
          </a:xfrm>
          <a:prstGeom prst="rect">
            <a:avLst/>
          </a:prstGeom>
          <a:noFill/>
          <a:ln>
            <a:noFill/>
          </a:ln>
        </p:spPr>
      </p:pic>
      <p:pic>
        <p:nvPicPr>
          <p:cNvPr id="99" name="Google Shape;99;p4"/>
          <p:cNvPicPr preferRelativeResize="0"/>
          <p:nvPr/>
        </p:nvPicPr>
        <p:blipFill rotWithShape="1">
          <a:blip r:embed="rId7">
            <a:alphaModFix/>
          </a:blip>
          <a:srcRect b="0" l="0" r="0" t="0"/>
          <a:stretch/>
        </p:blipFill>
        <p:spPr>
          <a:xfrm>
            <a:off x="4866163" y="4507057"/>
            <a:ext cx="2676525" cy="1714500"/>
          </a:xfrm>
          <a:prstGeom prst="rect">
            <a:avLst/>
          </a:prstGeom>
          <a:noFill/>
          <a:ln>
            <a:noFill/>
          </a:ln>
        </p:spPr>
      </p:pic>
      <p:pic>
        <p:nvPicPr>
          <p:cNvPr id="100" name="Google Shape;100;p4"/>
          <p:cNvPicPr preferRelativeResize="0"/>
          <p:nvPr/>
        </p:nvPicPr>
        <p:blipFill rotWithShape="1">
          <a:blip r:embed="rId8">
            <a:alphaModFix/>
          </a:blip>
          <a:srcRect b="0" l="0" r="0" t="0"/>
          <a:stretch/>
        </p:blipFill>
        <p:spPr>
          <a:xfrm>
            <a:off x="9367836" y="2414399"/>
            <a:ext cx="2284348" cy="154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5"/>
          <p:cNvSpPr txBox="1"/>
          <p:nvPr/>
        </p:nvSpPr>
        <p:spPr>
          <a:xfrm>
            <a:off x="521646" y="1014738"/>
            <a:ext cx="7143000" cy="5589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The thyroid gland</a:t>
            </a:r>
            <a:r>
              <a:rPr b="1" i="1" lang="en-GB"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2400"/>
              <a:buFont typeface="Noto Sans Symbols"/>
              <a:buChar char="❑"/>
            </a:pPr>
            <a:r>
              <a:rPr b="1" i="0" lang="en-GB" sz="2400" u="none" cap="none" strike="noStrike">
                <a:solidFill>
                  <a:schemeClr val="dk1"/>
                </a:solidFill>
                <a:latin typeface="Calibri"/>
                <a:ea typeface="Calibri"/>
                <a:cs typeface="Calibri"/>
                <a:sym typeface="Calibri"/>
              </a:rPr>
              <a:t>is the body’s largest endocrine gland.</a:t>
            </a:r>
            <a:endParaRPr b="0" i="0" sz="1400" u="none" cap="none" strike="noStrike">
              <a:solidFill>
                <a:srgbClr val="000000"/>
              </a:solidFill>
              <a:latin typeface="Arial"/>
              <a:ea typeface="Arial"/>
              <a:cs typeface="Arial"/>
              <a:sym typeface="Arial"/>
            </a:endParaRPr>
          </a:p>
          <a:p>
            <a:pPr indent="-152400" lvl="0" marL="57150" marR="0" rtl="0" algn="l">
              <a:lnSpc>
                <a:spcPct val="100000"/>
              </a:lnSpc>
              <a:spcBef>
                <a:spcPts val="600"/>
              </a:spcBef>
              <a:spcAft>
                <a:spcPts val="0"/>
              </a:spcAft>
              <a:buClr>
                <a:schemeClr val="accent1"/>
              </a:buClr>
              <a:buSzPts val="2400"/>
              <a:buFont typeface="Noto Sans Symbols"/>
              <a:buChar char="❑"/>
            </a:pPr>
            <a:r>
              <a:rPr b="1" i="0" lang="en-GB" sz="2400" u="none" cap="none" strike="noStrike">
                <a:solidFill>
                  <a:schemeClr val="dk1"/>
                </a:solidFill>
                <a:latin typeface="Calibri"/>
                <a:ea typeface="Calibri"/>
                <a:cs typeface="Calibri"/>
                <a:sym typeface="Calibri"/>
              </a:rPr>
              <a:t>It produces: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2400"/>
              <a:buFont typeface="Noto Sans Symbols"/>
              <a:buChar char="✓"/>
            </a:pPr>
            <a:r>
              <a:rPr b="1" i="1" lang="en-GB" sz="2400" u="none" cap="none" strike="noStrike">
                <a:solidFill>
                  <a:schemeClr val="dk1"/>
                </a:solidFill>
                <a:latin typeface="Calibri"/>
                <a:ea typeface="Calibri"/>
                <a:cs typeface="Calibri"/>
                <a:sym typeface="Calibri"/>
              </a:rPr>
              <a:t>thyroid hormone, </a:t>
            </a:r>
            <a:r>
              <a:rPr b="1" i="0" lang="en-GB" sz="2400" u="none" cap="none" strike="noStrike">
                <a:solidFill>
                  <a:schemeClr val="dk1"/>
                </a:solidFill>
                <a:latin typeface="Calibri"/>
                <a:ea typeface="Calibri"/>
                <a:cs typeface="Calibri"/>
                <a:sym typeface="Calibri"/>
              </a:rPr>
              <a:t>which controls the rate of metabolism</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400"/>
              <a:buFont typeface="Arial"/>
              <a:buNone/>
            </a:pPr>
            <a:r>
              <a:rPr b="1" i="0" lang="en-GB" sz="2400" u="none" cap="none" strike="noStrike">
                <a:solidFill>
                  <a:schemeClr val="dk1"/>
                </a:solidFill>
                <a:latin typeface="Calibri"/>
                <a:ea typeface="Calibri"/>
                <a:cs typeface="Calibri"/>
                <a:sym typeface="Calibri"/>
              </a:rPr>
              <a:t> AND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2400"/>
              <a:buFont typeface="Noto Sans Symbols"/>
              <a:buChar char="✓"/>
            </a:pPr>
            <a:r>
              <a:rPr b="1" i="1" lang="en-GB" sz="2400" u="none" cap="none" strike="noStrike">
                <a:solidFill>
                  <a:schemeClr val="dk1"/>
                </a:solidFill>
                <a:latin typeface="Calibri"/>
                <a:ea typeface="Calibri"/>
                <a:cs typeface="Calibri"/>
                <a:sym typeface="Calibri"/>
              </a:rPr>
              <a:t>calcitonin, </a:t>
            </a:r>
            <a:r>
              <a:rPr b="1" i="0" lang="en-GB" sz="2400" u="none" cap="none" strike="noStrike">
                <a:solidFill>
                  <a:schemeClr val="dk1"/>
                </a:solidFill>
                <a:latin typeface="Calibri"/>
                <a:ea typeface="Calibri"/>
                <a:cs typeface="Calibri"/>
                <a:sym typeface="Calibri"/>
              </a:rPr>
              <a:t>a hormone controlling calcium metabolism.</a:t>
            </a:r>
            <a:endParaRPr b="0" i="0" sz="1400" u="none" cap="none" strike="noStrike">
              <a:solidFill>
                <a:srgbClr val="000000"/>
              </a:solidFill>
              <a:latin typeface="Arial"/>
              <a:ea typeface="Arial"/>
              <a:cs typeface="Arial"/>
              <a:sym typeface="Arial"/>
            </a:endParaRPr>
          </a:p>
          <a:p>
            <a:pPr indent="-152400" lvl="0" marL="57150" marR="0" rtl="0" algn="l">
              <a:lnSpc>
                <a:spcPct val="100000"/>
              </a:lnSpc>
              <a:spcBef>
                <a:spcPts val="600"/>
              </a:spcBef>
              <a:spcAft>
                <a:spcPts val="0"/>
              </a:spcAft>
              <a:buClr>
                <a:schemeClr val="accent1"/>
              </a:buClr>
              <a:buSzPts val="2400"/>
              <a:buFont typeface="Noto Sans Symbols"/>
              <a:buChar char="❑"/>
            </a:pPr>
            <a:r>
              <a:rPr b="1" i="0" lang="en-GB" sz="2400" u="none" cap="none" strike="noStrike">
                <a:solidFill>
                  <a:schemeClr val="dk1"/>
                </a:solidFill>
                <a:latin typeface="Calibri"/>
                <a:ea typeface="Calibri"/>
                <a:cs typeface="Calibri"/>
                <a:sym typeface="Calibri"/>
              </a:rPr>
              <a:t> The thyroid gland affects ALL areas of the body EXCEPT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2400"/>
              <a:buFont typeface="Noto Sans Symbols"/>
              <a:buChar char="➢"/>
            </a:pPr>
            <a:r>
              <a:rPr b="1" i="0" lang="en-GB" sz="2400" u="none" cap="none" strike="noStrike">
                <a:solidFill>
                  <a:schemeClr val="dk1"/>
                </a:solidFill>
                <a:latin typeface="Calibri"/>
                <a:ea typeface="Calibri"/>
                <a:cs typeface="Calibri"/>
                <a:sym typeface="Calibri"/>
              </a:rPr>
              <a:t> itself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2400"/>
              <a:buFont typeface="Noto Sans Symbols"/>
              <a:buChar char="➢"/>
            </a:pPr>
            <a:r>
              <a:rPr b="1" i="0" lang="en-GB" sz="2400" u="none" cap="none" strike="noStrike">
                <a:solidFill>
                  <a:schemeClr val="dk1"/>
                </a:solidFill>
                <a:latin typeface="Calibri"/>
                <a:ea typeface="Calibri"/>
                <a:cs typeface="Calibri"/>
                <a:sym typeface="Calibri"/>
              </a:rPr>
              <a:t> the spleen,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2400"/>
              <a:buFont typeface="Noto Sans Symbols"/>
              <a:buChar char="➢"/>
            </a:pPr>
            <a:r>
              <a:rPr b="1" i="0" lang="en-GB" sz="2400" u="none" cap="none" strike="noStrike">
                <a:solidFill>
                  <a:schemeClr val="dk1"/>
                </a:solidFill>
                <a:latin typeface="Calibri"/>
                <a:ea typeface="Calibri"/>
                <a:cs typeface="Calibri"/>
                <a:sym typeface="Calibri"/>
              </a:rPr>
              <a:t>testes, and uterus. </a:t>
            </a:r>
            <a:endParaRPr b="0" i="0" sz="1400" u="none" cap="none" strike="noStrike">
              <a:solidFill>
                <a:srgbClr val="000000"/>
              </a:solidFill>
              <a:latin typeface="Arial"/>
              <a:ea typeface="Arial"/>
              <a:cs typeface="Arial"/>
              <a:sym typeface="Arial"/>
            </a:endParaRPr>
          </a:p>
        </p:txBody>
      </p:sp>
      <p:pic>
        <p:nvPicPr>
          <p:cNvPr id="106" name="Google Shape;106;p5"/>
          <p:cNvPicPr preferRelativeResize="0"/>
          <p:nvPr/>
        </p:nvPicPr>
        <p:blipFill rotWithShape="1">
          <a:blip r:embed="rId3">
            <a:alphaModFix/>
          </a:blip>
          <a:srcRect b="7200" l="8332" r="57262" t="15452"/>
          <a:stretch/>
        </p:blipFill>
        <p:spPr>
          <a:xfrm>
            <a:off x="7475725" y="2441755"/>
            <a:ext cx="4194629" cy="30301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grpSp>
        <p:nvGrpSpPr>
          <p:cNvPr id="111" name="Google Shape;111;p6"/>
          <p:cNvGrpSpPr/>
          <p:nvPr/>
        </p:nvGrpSpPr>
        <p:grpSpPr>
          <a:xfrm>
            <a:off x="4807223" y="520940"/>
            <a:ext cx="7003800" cy="5716125"/>
            <a:chOff x="0" y="63740"/>
            <a:chExt cx="7003800" cy="5716125"/>
          </a:xfrm>
        </p:grpSpPr>
        <p:sp>
          <p:nvSpPr>
            <p:cNvPr id="112" name="Google Shape;112;p6"/>
            <p:cNvSpPr/>
            <p:nvPr/>
          </p:nvSpPr>
          <p:spPr>
            <a:xfrm>
              <a:off x="0" y="432740"/>
              <a:ext cx="7003800" cy="2165700"/>
            </a:xfrm>
            <a:prstGeom prst="rect">
              <a:avLst/>
            </a:prstGeom>
            <a:solidFill>
              <a:srgbClr val="FFFFFF"/>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13" name="Google Shape;113;p6"/>
            <p:cNvSpPr txBox="1"/>
            <p:nvPr/>
          </p:nvSpPr>
          <p:spPr>
            <a:xfrm>
              <a:off x="0" y="432740"/>
              <a:ext cx="7003800" cy="2165700"/>
            </a:xfrm>
            <a:prstGeom prst="rect">
              <a:avLst/>
            </a:prstGeom>
            <a:solidFill>
              <a:srgbClr val="FFFFFF"/>
            </a:solidFill>
            <a:ln>
              <a:noFill/>
            </a:ln>
          </p:spPr>
          <p:txBody>
            <a:bodyPr anchorCtr="0" anchor="t" bIns="177800" lIns="543550" spcFirstLastPara="1" rIns="543550" wrap="square" tIns="520700">
              <a:noAutofit/>
            </a:bodyPr>
            <a:lstStyle/>
            <a:p>
              <a:pPr indent="-228600" lvl="1" marL="228600" marR="0" rtl="0" algn="l">
                <a:lnSpc>
                  <a:spcPct val="90000"/>
                </a:lnSpc>
                <a:spcBef>
                  <a:spcPts val="0"/>
                </a:spcBef>
                <a:spcAft>
                  <a:spcPts val="0"/>
                </a:spcAft>
                <a:buClr>
                  <a:srgbClr val="434343"/>
                </a:buClr>
                <a:buSzPts val="2500"/>
                <a:buFont typeface="Calibri"/>
                <a:buChar char="•"/>
              </a:pPr>
              <a:r>
                <a:rPr b="0" i="0" lang="en-GB" sz="2500" u="none" cap="none" strike="noStrike">
                  <a:solidFill>
                    <a:srgbClr val="434343"/>
                  </a:solidFill>
                  <a:latin typeface="Calibri"/>
                  <a:ea typeface="Calibri"/>
                  <a:cs typeface="Calibri"/>
                  <a:sym typeface="Calibri"/>
                </a:rPr>
                <a:t>The </a:t>
              </a:r>
              <a:r>
                <a:rPr b="1" i="0" lang="en-GB" sz="2500" u="none" cap="none" strike="noStrike">
                  <a:solidFill>
                    <a:srgbClr val="434343"/>
                  </a:solidFill>
                  <a:latin typeface="Calibri"/>
                  <a:ea typeface="Calibri"/>
                  <a:cs typeface="Calibri"/>
                  <a:sym typeface="Calibri"/>
                </a:rPr>
                <a:t>thyroid gland </a:t>
              </a:r>
              <a:r>
                <a:rPr b="0" i="0" lang="en-GB" sz="2500" u="none" cap="none" strike="noStrike">
                  <a:solidFill>
                    <a:srgbClr val="434343"/>
                  </a:solidFill>
                  <a:latin typeface="Calibri"/>
                  <a:ea typeface="Calibri"/>
                  <a:cs typeface="Calibri"/>
                  <a:sym typeface="Calibri"/>
                </a:rPr>
                <a:t>lies deep to the sternothyroid and sternohyoid muscles</a:t>
              </a:r>
              <a:endParaRPr b="0" i="0" sz="2500" u="none" cap="none" strike="noStrike">
                <a:solidFill>
                  <a:srgbClr val="434343"/>
                </a:solidFill>
                <a:latin typeface="Calibri"/>
                <a:ea typeface="Calibri"/>
                <a:cs typeface="Calibri"/>
                <a:sym typeface="Calibri"/>
              </a:endParaRPr>
            </a:p>
            <a:p>
              <a:pPr indent="-228600" lvl="1" marL="228600" marR="0" rtl="0" algn="l">
                <a:lnSpc>
                  <a:spcPct val="90000"/>
                </a:lnSpc>
                <a:spcBef>
                  <a:spcPts val="375"/>
                </a:spcBef>
                <a:spcAft>
                  <a:spcPts val="0"/>
                </a:spcAft>
                <a:buClr>
                  <a:srgbClr val="434343"/>
                </a:buClr>
                <a:buSzPts val="2500"/>
                <a:buFont typeface="Calibri"/>
                <a:buChar char="•"/>
              </a:pPr>
              <a:r>
                <a:rPr b="0" i="0" lang="en-GB" sz="2500" u="none" cap="none" strike="noStrike">
                  <a:solidFill>
                    <a:srgbClr val="434343"/>
                  </a:solidFill>
                  <a:latin typeface="Calibri"/>
                  <a:ea typeface="Calibri"/>
                  <a:cs typeface="Calibri"/>
                  <a:sym typeface="Calibri"/>
                </a:rPr>
                <a:t>located anteriorly in the neck at the level of the C5-T1 VERTEBRAE</a:t>
              </a:r>
              <a:endParaRPr b="0" i="0" sz="2500" u="none" cap="none" strike="noStrike">
                <a:solidFill>
                  <a:srgbClr val="434343"/>
                </a:solidFill>
                <a:latin typeface="Calibri"/>
                <a:ea typeface="Calibri"/>
                <a:cs typeface="Calibri"/>
                <a:sym typeface="Calibri"/>
              </a:endParaRPr>
            </a:p>
          </p:txBody>
        </p:sp>
        <p:sp>
          <p:nvSpPr>
            <p:cNvPr id="114" name="Google Shape;114;p6"/>
            <p:cNvSpPr/>
            <p:nvPr/>
          </p:nvSpPr>
          <p:spPr>
            <a:xfrm>
              <a:off x="350188" y="63740"/>
              <a:ext cx="4902600" cy="738000"/>
            </a:xfrm>
            <a:prstGeom prst="roundRect">
              <a:avLst>
                <a:gd fmla="val 16667" name="adj"/>
              </a:avLst>
            </a:prstGeom>
            <a:solidFill>
              <a:srgbClr val="FFFFFF"/>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15" name="Google Shape;115;p6"/>
            <p:cNvSpPr txBox="1"/>
            <p:nvPr/>
          </p:nvSpPr>
          <p:spPr>
            <a:xfrm>
              <a:off x="386214" y="99766"/>
              <a:ext cx="4830600" cy="666000"/>
            </a:xfrm>
            <a:prstGeom prst="rect">
              <a:avLst/>
            </a:prstGeom>
            <a:solidFill>
              <a:srgbClr val="FFFFFF"/>
            </a:solidFill>
            <a:ln>
              <a:noFill/>
            </a:ln>
          </p:spPr>
          <p:txBody>
            <a:bodyPr anchorCtr="0" anchor="ctr" bIns="0" lIns="185300" spcFirstLastPara="1" rIns="185300" wrap="square" tIns="0">
              <a:noAutofit/>
            </a:bodyPr>
            <a:lstStyle/>
            <a:p>
              <a:pPr indent="0" lvl="0" marL="0" marR="0" rtl="0" algn="l">
                <a:lnSpc>
                  <a:spcPct val="90000"/>
                </a:lnSpc>
                <a:spcBef>
                  <a:spcPts val="0"/>
                </a:spcBef>
                <a:spcAft>
                  <a:spcPts val="0"/>
                </a:spcAft>
                <a:buClr>
                  <a:schemeClr val="lt1"/>
                </a:buClr>
                <a:buSzPts val="2500"/>
                <a:buFont typeface="Calibri"/>
                <a:buNone/>
              </a:pPr>
              <a:r>
                <a:rPr b="1" i="0" lang="en-GB" sz="2500" u="none" cap="none" strike="noStrike">
                  <a:solidFill>
                    <a:srgbClr val="434343"/>
                  </a:solidFill>
                  <a:latin typeface="Calibri"/>
                  <a:ea typeface="Calibri"/>
                  <a:cs typeface="Calibri"/>
                  <a:sym typeface="Calibri"/>
                </a:rPr>
                <a:t>THYROID GLAND SITE</a:t>
              </a:r>
              <a:endParaRPr b="0" i="0" sz="2500" u="none" cap="none" strike="noStrike">
                <a:solidFill>
                  <a:srgbClr val="434343"/>
                </a:solidFill>
                <a:latin typeface="Calibri"/>
                <a:ea typeface="Calibri"/>
                <a:cs typeface="Calibri"/>
                <a:sym typeface="Calibri"/>
              </a:endParaRPr>
            </a:p>
          </p:txBody>
        </p:sp>
        <p:sp>
          <p:nvSpPr>
            <p:cNvPr id="116" name="Google Shape;116;p6"/>
            <p:cNvSpPr/>
            <p:nvPr/>
          </p:nvSpPr>
          <p:spPr>
            <a:xfrm>
              <a:off x="0" y="3102365"/>
              <a:ext cx="7003800" cy="2677500"/>
            </a:xfrm>
            <a:prstGeom prst="rect">
              <a:avLst/>
            </a:prstGeom>
            <a:solidFill>
              <a:srgbClr val="FFFFFF"/>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17" name="Google Shape;117;p6"/>
            <p:cNvSpPr txBox="1"/>
            <p:nvPr/>
          </p:nvSpPr>
          <p:spPr>
            <a:xfrm>
              <a:off x="0" y="3102365"/>
              <a:ext cx="7003800" cy="2677500"/>
            </a:xfrm>
            <a:prstGeom prst="rect">
              <a:avLst/>
            </a:prstGeom>
            <a:solidFill>
              <a:srgbClr val="FFFFFF"/>
            </a:solidFill>
            <a:ln>
              <a:noFill/>
            </a:ln>
          </p:spPr>
          <p:txBody>
            <a:bodyPr anchorCtr="0" anchor="t" bIns="177800" lIns="543550" spcFirstLastPara="1" rIns="543550" wrap="square" tIns="520700">
              <a:noAutofit/>
            </a:bodyPr>
            <a:lstStyle/>
            <a:p>
              <a:pPr indent="-228600" lvl="1" marL="228600" marR="0" rtl="0" algn="l">
                <a:lnSpc>
                  <a:spcPct val="90000"/>
                </a:lnSpc>
                <a:spcBef>
                  <a:spcPts val="0"/>
                </a:spcBef>
                <a:spcAft>
                  <a:spcPts val="0"/>
                </a:spcAft>
                <a:buClr>
                  <a:srgbClr val="434343"/>
                </a:buClr>
                <a:buSzPts val="2500"/>
                <a:buFont typeface="Calibri"/>
                <a:buChar char="•"/>
              </a:pPr>
              <a:r>
                <a:rPr b="0" i="0" lang="en-GB" sz="2500" u="none" cap="none" strike="noStrike">
                  <a:solidFill>
                    <a:srgbClr val="434343"/>
                  </a:solidFill>
                  <a:latin typeface="Calibri"/>
                  <a:ea typeface="Calibri"/>
                  <a:cs typeface="Calibri"/>
                  <a:sym typeface="Calibri"/>
                </a:rPr>
                <a:t>BUTTERFLY SHAPE</a:t>
              </a:r>
              <a:endParaRPr b="0" i="0" sz="1400" u="none" cap="none" strike="noStrike">
                <a:solidFill>
                  <a:srgbClr val="434343"/>
                </a:solidFill>
                <a:latin typeface="Arial"/>
                <a:ea typeface="Arial"/>
                <a:cs typeface="Arial"/>
                <a:sym typeface="Arial"/>
              </a:endParaRPr>
            </a:p>
            <a:p>
              <a:pPr indent="-228600" lvl="1" marL="228600" marR="0" rtl="0" algn="l">
                <a:lnSpc>
                  <a:spcPct val="90000"/>
                </a:lnSpc>
                <a:spcBef>
                  <a:spcPts val="375"/>
                </a:spcBef>
                <a:spcAft>
                  <a:spcPts val="0"/>
                </a:spcAft>
                <a:buClr>
                  <a:srgbClr val="434343"/>
                </a:buClr>
                <a:buSzPts val="2500"/>
                <a:buFont typeface="Calibri"/>
                <a:buChar char="•"/>
              </a:pPr>
              <a:r>
                <a:rPr b="0" i="0" lang="en-GB" sz="2500" u="none" cap="none" strike="noStrike">
                  <a:solidFill>
                    <a:srgbClr val="434343"/>
                  </a:solidFill>
                  <a:latin typeface="Calibri"/>
                  <a:ea typeface="Calibri"/>
                  <a:cs typeface="Calibri"/>
                  <a:sym typeface="Calibri"/>
                </a:rPr>
                <a:t>TWO LOBES: right and left </a:t>
              </a:r>
              <a:r>
                <a:rPr b="1" i="0" lang="en-GB" sz="2500" u="none" cap="none" strike="noStrike">
                  <a:solidFill>
                    <a:srgbClr val="434343"/>
                  </a:solidFill>
                  <a:latin typeface="Calibri"/>
                  <a:ea typeface="Calibri"/>
                  <a:cs typeface="Calibri"/>
                  <a:sym typeface="Calibri"/>
                </a:rPr>
                <a:t>lobes</a:t>
              </a:r>
              <a:r>
                <a:rPr b="0" i="0" lang="en-GB" sz="2500" u="none" cap="none" strike="noStrike">
                  <a:solidFill>
                    <a:srgbClr val="434343"/>
                  </a:solidFill>
                  <a:latin typeface="Calibri"/>
                  <a:ea typeface="Calibri"/>
                  <a:cs typeface="Calibri"/>
                  <a:sym typeface="Calibri"/>
                </a:rPr>
                <a:t>.</a:t>
              </a:r>
              <a:endParaRPr b="0" i="0" sz="2500" u="none" cap="none" strike="noStrike">
                <a:solidFill>
                  <a:srgbClr val="434343"/>
                </a:solidFill>
                <a:latin typeface="Calibri"/>
                <a:ea typeface="Calibri"/>
                <a:cs typeface="Calibri"/>
                <a:sym typeface="Calibri"/>
              </a:endParaRPr>
            </a:p>
            <a:p>
              <a:pPr indent="-228600" lvl="1" marL="228600" marR="0" rtl="0" algn="l">
                <a:lnSpc>
                  <a:spcPct val="90000"/>
                </a:lnSpc>
                <a:spcBef>
                  <a:spcPts val="375"/>
                </a:spcBef>
                <a:spcAft>
                  <a:spcPts val="0"/>
                </a:spcAft>
                <a:buClr>
                  <a:srgbClr val="434343"/>
                </a:buClr>
                <a:buSzPts val="2500"/>
                <a:buFont typeface="Calibri"/>
                <a:buChar char="•"/>
              </a:pPr>
              <a:r>
                <a:rPr b="0" i="0" lang="en-GB" sz="2500" u="none" cap="none" strike="noStrike">
                  <a:solidFill>
                    <a:srgbClr val="434343"/>
                  </a:solidFill>
                  <a:latin typeface="Calibri"/>
                  <a:ea typeface="Calibri"/>
                  <a:cs typeface="Calibri"/>
                  <a:sym typeface="Calibri"/>
                </a:rPr>
                <a:t>A relatively thin </a:t>
              </a:r>
              <a:r>
                <a:rPr b="1" i="0" lang="en-GB" sz="2500" u="none" cap="none" strike="noStrike">
                  <a:solidFill>
                    <a:srgbClr val="434343"/>
                  </a:solidFill>
                  <a:latin typeface="Calibri"/>
                  <a:ea typeface="Calibri"/>
                  <a:cs typeface="Calibri"/>
                  <a:sym typeface="Calibri"/>
                </a:rPr>
                <a:t>isthmus </a:t>
              </a:r>
              <a:r>
                <a:rPr b="0" i="0" lang="en-GB" sz="2500" u="none" cap="none" strike="noStrike">
                  <a:solidFill>
                    <a:srgbClr val="434343"/>
                  </a:solidFill>
                  <a:latin typeface="Calibri"/>
                  <a:ea typeface="Calibri"/>
                  <a:cs typeface="Calibri"/>
                  <a:sym typeface="Calibri"/>
                </a:rPr>
                <a:t>unites the lobes</a:t>
              </a:r>
              <a:endParaRPr b="0" i="0" sz="2500" u="none" cap="none" strike="noStrike">
                <a:solidFill>
                  <a:srgbClr val="434343"/>
                </a:solidFill>
                <a:latin typeface="Calibri"/>
                <a:ea typeface="Calibri"/>
                <a:cs typeface="Calibri"/>
                <a:sym typeface="Calibri"/>
              </a:endParaRPr>
            </a:p>
            <a:p>
              <a:pPr indent="-228600" lvl="1" marL="228600" marR="0" rtl="0" algn="l">
                <a:lnSpc>
                  <a:spcPct val="90000"/>
                </a:lnSpc>
                <a:spcBef>
                  <a:spcPts val="375"/>
                </a:spcBef>
                <a:spcAft>
                  <a:spcPts val="0"/>
                </a:spcAft>
                <a:buClr>
                  <a:srgbClr val="434343"/>
                </a:buClr>
                <a:buSzPts val="2500"/>
                <a:buFont typeface="Calibri"/>
                <a:buChar char="•"/>
              </a:pPr>
              <a:r>
                <a:rPr b="0" i="0" lang="en-GB" sz="2500" u="none" cap="none" strike="noStrike">
                  <a:solidFill>
                    <a:srgbClr val="434343"/>
                  </a:solidFill>
                  <a:latin typeface="Calibri"/>
                  <a:ea typeface="Calibri"/>
                  <a:cs typeface="Calibri"/>
                  <a:sym typeface="Calibri"/>
                </a:rPr>
                <a:t>The thyroid gland is surrounded by a thin </a:t>
              </a:r>
              <a:r>
                <a:rPr b="1" i="0" lang="en-GB" sz="2500" u="none" cap="none" strike="noStrike">
                  <a:solidFill>
                    <a:srgbClr val="434343"/>
                  </a:solidFill>
                  <a:latin typeface="Calibri"/>
                  <a:ea typeface="Calibri"/>
                  <a:cs typeface="Calibri"/>
                  <a:sym typeface="Calibri"/>
                </a:rPr>
                <a:t>fibrous capsule.</a:t>
              </a:r>
              <a:endParaRPr b="0" i="0" sz="2500" u="none" cap="none" strike="noStrike">
                <a:solidFill>
                  <a:srgbClr val="434343"/>
                </a:solidFill>
                <a:latin typeface="Calibri"/>
                <a:ea typeface="Calibri"/>
                <a:cs typeface="Calibri"/>
                <a:sym typeface="Calibri"/>
              </a:endParaRPr>
            </a:p>
          </p:txBody>
        </p:sp>
        <p:sp>
          <p:nvSpPr>
            <p:cNvPr id="118" name="Google Shape;118;p6"/>
            <p:cNvSpPr/>
            <p:nvPr/>
          </p:nvSpPr>
          <p:spPr>
            <a:xfrm>
              <a:off x="350188" y="2733365"/>
              <a:ext cx="4902600" cy="738000"/>
            </a:xfrm>
            <a:prstGeom prst="roundRect">
              <a:avLst>
                <a:gd fmla="val 16667" name="adj"/>
              </a:avLst>
            </a:prstGeom>
            <a:solidFill>
              <a:srgbClr val="FFFFFF"/>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19" name="Google Shape;119;p6"/>
            <p:cNvSpPr txBox="1"/>
            <p:nvPr/>
          </p:nvSpPr>
          <p:spPr>
            <a:xfrm>
              <a:off x="386214" y="2769391"/>
              <a:ext cx="4830600" cy="666000"/>
            </a:xfrm>
            <a:prstGeom prst="rect">
              <a:avLst/>
            </a:prstGeom>
            <a:solidFill>
              <a:srgbClr val="FFFFFF"/>
            </a:solidFill>
            <a:ln>
              <a:noFill/>
            </a:ln>
          </p:spPr>
          <p:txBody>
            <a:bodyPr anchorCtr="0" anchor="ctr" bIns="0" lIns="185300" spcFirstLastPara="1" rIns="185300" wrap="square" tIns="0">
              <a:noAutofit/>
            </a:bodyPr>
            <a:lstStyle/>
            <a:p>
              <a:pPr indent="0" lvl="0" marL="0" marR="0" rtl="0" algn="l">
                <a:lnSpc>
                  <a:spcPct val="90000"/>
                </a:lnSpc>
                <a:spcBef>
                  <a:spcPts val="0"/>
                </a:spcBef>
                <a:spcAft>
                  <a:spcPts val="0"/>
                </a:spcAft>
                <a:buClr>
                  <a:schemeClr val="lt1"/>
                </a:buClr>
                <a:buSzPts val="2500"/>
                <a:buFont typeface="Calibri"/>
                <a:buNone/>
              </a:pPr>
              <a:r>
                <a:rPr b="0" i="0" lang="en-GB" sz="2500" u="none" cap="none" strike="noStrike">
                  <a:solidFill>
                    <a:srgbClr val="434343"/>
                  </a:solidFill>
                  <a:latin typeface="Calibri"/>
                  <a:ea typeface="Calibri"/>
                  <a:cs typeface="Calibri"/>
                  <a:sym typeface="Calibri"/>
                </a:rPr>
                <a:t>THYROID GLAND SHAPE</a:t>
              </a:r>
              <a:endParaRPr b="0" i="0" sz="1400" u="none" cap="none" strike="noStrike">
                <a:solidFill>
                  <a:srgbClr val="434343"/>
                </a:solidFill>
                <a:latin typeface="Arial"/>
                <a:ea typeface="Arial"/>
                <a:cs typeface="Arial"/>
                <a:sym typeface="Arial"/>
              </a:endParaRPr>
            </a:p>
          </p:txBody>
        </p:sp>
      </p:grpSp>
      <p:pic>
        <p:nvPicPr>
          <p:cNvPr id="120" name="Google Shape;120;p6"/>
          <p:cNvPicPr preferRelativeResize="0"/>
          <p:nvPr/>
        </p:nvPicPr>
        <p:blipFill rotWithShape="1">
          <a:blip r:embed="rId3">
            <a:alphaModFix/>
          </a:blip>
          <a:srcRect b="27736" l="21020" r="53372" t="30242"/>
          <a:stretch/>
        </p:blipFill>
        <p:spPr>
          <a:xfrm>
            <a:off x="613228" y="1288984"/>
            <a:ext cx="3610430" cy="42800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7"/>
          <p:cNvPicPr preferRelativeResize="0"/>
          <p:nvPr/>
        </p:nvPicPr>
        <p:blipFill rotWithShape="1">
          <a:blip r:embed="rId3">
            <a:alphaModFix/>
          </a:blip>
          <a:srcRect b="0" l="0" r="0" t="0"/>
          <a:stretch/>
        </p:blipFill>
        <p:spPr>
          <a:xfrm>
            <a:off x="2519362" y="571500"/>
            <a:ext cx="7153275" cy="571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txBox="1"/>
          <p:nvPr/>
        </p:nvSpPr>
        <p:spPr>
          <a:xfrm>
            <a:off x="490330" y="1512909"/>
            <a:ext cx="4068300" cy="378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Every lobe of the thyroid gland is about pyramidal (conical) in shape, each has: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Noto Sans Symbols"/>
              <a:buChar char="✓"/>
            </a:pPr>
            <a:r>
              <a:rPr b="0" i="0" lang="en-GB" sz="2400" u="none" cap="none" strike="noStrike">
                <a:solidFill>
                  <a:schemeClr val="dk1"/>
                </a:solidFill>
                <a:latin typeface="Calibri"/>
                <a:ea typeface="Calibri"/>
                <a:cs typeface="Calibri"/>
                <a:sym typeface="Calibri"/>
              </a:rPr>
              <a:t> apex,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Noto Sans Symbols"/>
              <a:buChar char="✓"/>
            </a:pPr>
            <a:r>
              <a:rPr b="0" i="0" lang="en-GB" sz="2400" u="none" cap="none" strike="noStrike">
                <a:solidFill>
                  <a:schemeClr val="dk1"/>
                </a:solidFill>
                <a:latin typeface="Calibri"/>
                <a:ea typeface="Calibri"/>
                <a:cs typeface="Calibri"/>
                <a:sym typeface="Calibri"/>
              </a:rPr>
              <a:t>base,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Noto Sans Symbols"/>
              <a:buChar char="✓"/>
            </a:pPr>
            <a:r>
              <a:rPr b="0" i="0" lang="en-GB" sz="2400" u="none" cap="none" strike="noStrike">
                <a:solidFill>
                  <a:schemeClr val="dk1"/>
                </a:solidFill>
                <a:latin typeface="Calibri"/>
                <a:ea typeface="Calibri"/>
                <a:cs typeface="Calibri"/>
                <a:sym typeface="Calibri"/>
              </a:rPr>
              <a:t>3 surfaces (lateral, medial and posterolateral)</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Noto Sans Symbols"/>
              <a:buChar char="✓"/>
            </a:pPr>
            <a:r>
              <a:rPr b="0" i="0" lang="en-GB" sz="2400" u="none" cap="none" strike="noStrike">
                <a:solidFill>
                  <a:schemeClr val="dk1"/>
                </a:solidFill>
                <a:latin typeface="Calibri"/>
                <a:ea typeface="Calibri"/>
                <a:cs typeface="Calibri"/>
                <a:sym typeface="Calibri"/>
              </a:rPr>
              <a:t> and 2 borders (anterior and posterior)</a:t>
            </a:r>
            <a:endParaRPr b="0" i="0" sz="1400" u="none" cap="none" strike="noStrike">
              <a:solidFill>
                <a:srgbClr val="000000"/>
              </a:solidFill>
              <a:latin typeface="Arial"/>
              <a:ea typeface="Arial"/>
              <a:cs typeface="Arial"/>
              <a:sym typeface="Arial"/>
            </a:endParaRPr>
          </a:p>
        </p:txBody>
      </p:sp>
      <p:sp>
        <p:nvSpPr>
          <p:cNvPr id="131" name="Google Shape;131;p8"/>
          <p:cNvSpPr txBox="1"/>
          <p:nvPr/>
        </p:nvSpPr>
        <p:spPr>
          <a:xfrm>
            <a:off x="742121" y="569843"/>
            <a:ext cx="1882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Thyroid gland</a:t>
            </a:r>
            <a:endParaRPr b="0" i="0" sz="1400" u="none" cap="none" strike="noStrike">
              <a:solidFill>
                <a:srgbClr val="000000"/>
              </a:solidFill>
              <a:latin typeface="Arial"/>
              <a:ea typeface="Arial"/>
              <a:cs typeface="Arial"/>
              <a:sym typeface="Arial"/>
            </a:endParaRPr>
          </a:p>
        </p:txBody>
      </p:sp>
      <p:pic>
        <p:nvPicPr>
          <p:cNvPr id="132" name="Google Shape;132;p8"/>
          <p:cNvPicPr preferRelativeResize="0"/>
          <p:nvPr/>
        </p:nvPicPr>
        <p:blipFill rotWithShape="1">
          <a:blip r:embed="rId3">
            <a:alphaModFix/>
          </a:blip>
          <a:srcRect b="0" l="0" r="0" t="0"/>
          <a:stretch/>
        </p:blipFill>
        <p:spPr>
          <a:xfrm>
            <a:off x="6023134" y="117407"/>
            <a:ext cx="4901854" cy="2701681"/>
          </a:xfrm>
          <a:prstGeom prst="rect">
            <a:avLst/>
          </a:prstGeom>
          <a:noFill/>
          <a:ln>
            <a:noFill/>
          </a:ln>
        </p:spPr>
      </p:pic>
      <p:pic>
        <p:nvPicPr>
          <p:cNvPr id="133" name="Google Shape;133;p8"/>
          <p:cNvPicPr preferRelativeResize="0"/>
          <p:nvPr/>
        </p:nvPicPr>
        <p:blipFill rotWithShape="1">
          <a:blip r:embed="rId4">
            <a:alphaModFix/>
          </a:blip>
          <a:srcRect b="0" l="0" r="0" t="0"/>
          <a:stretch/>
        </p:blipFill>
        <p:spPr>
          <a:xfrm>
            <a:off x="5948570" y="3584505"/>
            <a:ext cx="5753100" cy="2657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9"/>
          <p:cNvSpPr txBox="1"/>
          <p:nvPr/>
        </p:nvSpPr>
        <p:spPr>
          <a:xfrm>
            <a:off x="901148" y="885021"/>
            <a:ext cx="8083800" cy="140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Calibri"/>
                <a:ea typeface="Calibri"/>
                <a:cs typeface="Calibri"/>
                <a:sym typeface="Calibri"/>
              </a:rPr>
              <a:t>Apex: The apex is pointed upwards and laterally.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Calibri"/>
                <a:ea typeface="Calibri"/>
                <a:cs typeface="Calibri"/>
                <a:sym typeface="Calibri"/>
              </a:rPr>
              <a:t>It reaches up to the oblique line of thyroid cartilage.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Calibri"/>
                <a:ea typeface="Calibri"/>
                <a:cs typeface="Calibri"/>
                <a:sym typeface="Calibri"/>
              </a:rPr>
              <a:t>The apex is sandwiched between </a:t>
            </a:r>
            <a:r>
              <a:rPr b="0" i="0" lang="en-GB" sz="2100" u="sng" cap="none" strike="noStrike">
                <a:solidFill>
                  <a:schemeClr val="dk1"/>
                </a:solidFill>
                <a:latin typeface="Calibri"/>
                <a:ea typeface="Calibri"/>
                <a:cs typeface="Calibri"/>
                <a:sym typeface="Calibri"/>
              </a:rPr>
              <a:t>the inferior constrictor </a:t>
            </a:r>
            <a:r>
              <a:rPr b="0" i="0" lang="en-GB" sz="2100" u="none" cap="none" strike="noStrike">
                <a:solidFill>
                  <a:schemeClr val="dk1"/>
                </a:solidFill>
                <a:latin typeface="Calibri"/>
                <a:ea typeface="Calibri"/>
                <a:cs typeface="Calibri"/>
                <a:sym typeface="Calibri"/>
              </a:rPr>
              <a:t>medially and </a:t>
            </a:r>
            <a:r>
              <a:rPr b="0" i="0" lang="en-GB" sz="2100" u="sng" cap="none" strike="noStrike">
                <a:solidFill>
                  <a:schemeClr val="dk1"/>
                </a:solidFill>
                <a:latin typeface="Calibri"/>
                <a:ea typeface="Calibri"/>
                <a:cs typeface="Calibri"/>
                <a:sym typeface="Calibri"/>
              </a:rPr>
              <a:t>sternothyroid </a:t>
            </a:r>
            <a:r>
              <a:rPr b="0" i="0" lang="en-GB" sz="2100" u="none" cap="none" strike="noStrike">
                <a:solidFill>
                  <a:schemeClr val="dk1"/>
                </a:solidFill>
                <a:latin typeface="Calibri"/>
                <a:ea typeface="Calibri"/>
                <a:cs typeface="Calibri"/>
                <a:sym typeface="Calibri"/>
              </a:rPr>
              <a:t>laterally.</a:t>
            </a:r>
            <a:endParaRPr b="0" i="0" sz="2100" u="none" cap="none" strike="noStrike">
              <a:solidFill>
                <a:srgbClr val="000000"/>
              </a:solidFill>
              <a:latin typeface="Arial"/>
              <a:ea typeface="Arial"/>
              <a:cs typeface="Arial"/>
              <a:sym typeface="Arial"/>
            </a:endParaRPr>
          </a:p>
        </p:txBody>
      </p:sp>
      <p:sp>
        <p:nvSpPr>
          <p:cNvPr id="139" name="Google Shape;139;p9"/>
          <p:cNvSpPr txBox="1"/>
          <p:nvPr/>
        </p:nvSpPr>
        <p:spPr>
          <a:xfrm>
            <a:off x="463826" y="156127"/>
            <a:ext cx="4417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chemeClr val="dk1"/>
                </a:solidFill>
                <a:latin typeface="Calibri"/>
                <a:ea typeface="Calibri"/>
                <a:cs typeface="Calibri"/>
                <a:sym typeface="Calibri"/>
              </a:rPr>
              <a:t>Thyroid gland</a:t>
            </a:r>
            <a:endParaRPr b="0" i="0" sz="1400" u="none" cap="none" strike="noStrike">
              <a:solidFill>
                <a:srgbClr val="000000"/>
              </a:solidFill>
              <a:latin typeface="Arial"/>
              <a:ea typeface="Arial"/>
              <a:cs typeface="Arial"/>
              <a:sym typeface="Arial"/>
            </a:endParaRPr>
          </a:p>
        </p:txBody>
      </p:sp>
      <p:pic>
        <p:nvPicPr>
          <p:cNvPr id="140" name="Google Shape;140;p9"/>
          <p:cNvPicPr preferRelativeResize="0"/>
          <p:nvPr/>
        </p:nvPicPr>
        <p:blipFill rotWithShape="1">
          <a:blip r:embed="rId3">
            <a:alphaModFix/>
          </a:blip>
          <a:srcRect b="0" l="0" r="0" t="0"/>
          <a:stretch/>
        </p:blipFill>
        <p:spPr>
          <a:xfrm>
            <a:off x="249721" y="2291024"/>
            <a:ext cx="8591550" cy="4133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