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64" name="Shape 1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Google Shape;15365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66" name="Google Shape;15366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67" name="Google Shape;15367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8" name="Google Shape;15368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69" name="Google Shape;15369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70" name="Google Shape;15370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67" name="Shape 15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" name="Google Shape;1566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9" name="Google Shape;156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28" name="Shape 15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9" name="Google Shape;15729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0" name="Google Shape;157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34" name="Shape 15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5" name="Google Shape;15735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6" name="Google Shape;157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40" name="Shape 15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1" name="Google Shape;1574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2" name="Google Shape;157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46" name="Shape 15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7" name="Google Shape;15747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8" name="Google Shape;157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54" name="Shape 15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5" name="Google Shape;15755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6" name="Google Shape;1575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60" name="Shape 15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1" name="Google Shape;15761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2" name="Google Shape;157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65" name="Shape 15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6" name="Google Shape;15766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7" name="Google Shape;1576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72" name="Shape 15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3" name="Google Shape;15773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4" name="Google Shape;157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81" name="Shape 15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2" name="Google Shape;15782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3" name="Google Shape;157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87" name="Shape 15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8" name="Google Shape;15788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9" name="Google Shape;1578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74" name="Shape 15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5" name="Google Shape;1567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6" name="Google Shape;156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93" name="Shape 15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4" name="Google Shape;15794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5" name="Google Shape;1579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99" name="Shape 15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" name="Google Shape;15800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1" name="Google Shape;1580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09" name="Shape 15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" name="Google Shape;15810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1" name="Google Shape;1581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17" name="Shape 15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8" name="Google Shape;15818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9" name="Google Shape;1581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26" name="Shape 15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7" name="Google Shape;15827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8" name="Google Shape;1582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36" name="Shape 15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7" name="Google Shape;15837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8" name="Google Shape;1583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48" name="Shape 15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9" name="Google Shape;15849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0" name="Google Shape;1585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60" name="Shape 15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" name="Google Shape;15861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2" name="Google Shape;1586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72" name="Shape 15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" name="Google Shape;15873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4" name="Google Shape;1587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84" name="Shape 15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5" name="Google Shape;15885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6" name="Google Shape;1588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79" name="Shape 1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0" name="Google Shape;1568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1" name="Google Shape;156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96" name="Shape 15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7" name="Google Shape;15897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8" name="Google Shape;1589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08" name="Shape 15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9" name="Google Shape;15909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0" name="Google Shape;1591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85" name="Shape 15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6" name="Google Shape;1568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7" name="Google Shape;156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91" name="Shape 15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2" name="Google Shape;1569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3" name="Google Shape;156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00" name="Shape 15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1" name="Google Shape;1570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2" name="Google Shape;157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07" name="Shape 15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" name="Google Shape;15708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9" name="Google Shape;157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14" name="Shape 15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5" name="Google Shape;15715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6" name="Google Shape;157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20" name="Shape 15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1" name="Google Shape;1572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2" name="Google Shape;157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384" name="Shape 15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5" name="Google Shape;15385;p2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86" name="Google Shape;15386;p2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87" name="Google Shape;15387;p2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88" name="Google Shape;15388;p2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389" name="Google Shape;15389;p2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90" name="Google Shape;15390;p2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449" name="Shape 15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50" name="Google Shape;15450;p11"/>
          <p:cNvGrpSpPr/>
          <p:nvPr/>
        </p:nvGrpSpPr>
        <p:grpSpPr>
          <a:xfrm>
            <a:off x="-16934" y="0"/>
            <a:ext cx="12231160" cy="6856216"/>
            <a:chOff x="-16934" y="0"/>
            <a:chExt cx="12231160" cy="6856216"/>
          </a:xfrm>
        </p:grpSpPr>
        <p:pic>
          <p:nvPicPr>
            <p:cNvPr descr="HD-PanelTitleR1.png" id="15451" name="Google Shape;1545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7" cy="6856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52" name="Google Shape;15452;p11"/>
            <p:cNvSpPr/>
            <p:nvPr/>
          </p:nvSpPr>
          <p:spPr>
            <a:xfrm>
              <a:off x="2328332" y="1540931"/>
              <a:ext cx="7543800" cy="38355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15453" name="Google Shape;1545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15454" name="Google Shape;1545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55" name="Google Shape;15455;p11"/>
          <p:cNvSpPr txBox="1"/>
          <p:nvPr>
            <p:ph type="ctrTitle"/>
          </p:nvPr>
        </p:nvSpPr>
        <p:spPr>
          <a:xfrm>
            <a:off x="2692398" y="1871131"/>
            <a:ext cx="6815700" cy="15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6" name="Google Shape;15456;p11"/>
          <p:cNvSpPr txBox="1"/>
          <p:nvPr>
            <p:ph idx="1" type="subTitle"/>
          </p:nvPr>
        </p:nvSpPr>
        <p:spPr>
          <a:xfrm>
            <a:off x="2692398" y="3657597"/>
            <a:ext cx="6815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57" name="Google Shape;15457;p11"/>
          <p:cNvSpPr txBox="1"/>
          <p:nvPr>
            <p:ph idx="10" type="dt"/>
          </p:nvPr>
        </p:nvSpPr>
        <p:spPr>
          <a:xfrm>
            <a:off x="7983232" y="5037663"/>
            <a:ext cx="897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8" name="Google Shape;15458;p11"/>
          <p:cNvSpPr txBox="1"/>
          <p:nvPr>
            <p:ph idx="11" type="ftr"/>
          </p:nvPr>
        </p:nvSpPr>
        <p:spPr>
          <a:xfrm>
            <a:off x="2692397" y="5037663"/>
            <a:ext cx="5214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9" name="Google Shape;15459;p11"/>
          <p:cNvSpPr txBox="1"/>
          <p:nvPr>
            <p:ph idx="12" type="sldNum"/>
          </p:nvPr>
        </p:nvSpPr>
        <p:spPr>
          <a:xfrm>
            <a:off x="8956900" y="5037663"/>
            <a:ext cx="5511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460" name="Google Shape;15460;p11"/>
          <p:cNvCxnSpPr/>
          <p:nvPr/>
        </p:nvCxnSpPr>
        <p:spPr>
          <a:xfrm>
            <a:off x="2692399" y="3522131"/>
            <a:ext cx="68157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61" name="Google Shape;15461;p11"/>
          <p:cNvSpPr/>
          <p:nvPr/>
        </p:nvSpPr>
        <p:spPr>
          <a:xfrm flipH="1">
            <a:off x="124012" y="124955"/>
            <a:ext cx="11953390" cy="4408012"/>
          </a:xfrm>
          <a:custGeom>
            <a:rect b="b" l="l" r="r" t="t"/>
            <a:pathLst>
              <a:path extrusionOk="0" h="24785" w="21617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62" name="Google Shape;15462;p11"/>
          <p:cNvSpPr/>
          <p:nvPr/>
        </p:nvSpPr>
        <p:spPr>
          <a:xfrm>
            <a:off x="435429" y="4726452"/>
            <a:ext cx="72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463" name="Shape 15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4" name="Google Shape;15464;p12"/>
          <p:cNvSpPr txBox="1"/>
          <p:nvPr>
            <p:ph type="title"/>
          </p:nvPr>
        </p:nvSpPr>
        <p:spPr>
          <a:xfrm>
            <a:off x="2015069" y="1752606"/>
            <a:ext cx="81588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65" name="Google Shape;15465;p12"/>
          <p:cNvSpPr txBox="1"/>
          <p:nvPr>
            <p:ph idx="1" type="body"/>
          </p:nvPr>
        </p:nvSpPr>
        <p:spPr>
          <a:xfrm>
            <a:off x="2015067" y="3846051"/>
            <a:ext cx="81588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66" name="Google Shape;15466;p12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67" name="Google Shape;15467;p12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68" name="Google Shape;15468;p12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469" name="Google Shape;15469;p12"/>
          <p:cNvCxnSpPr/>
          <p:nvPr/>
        </p:nvCxnSpPr>
        <p:spPr>
          <a:xfrm>
            <a:off x="2012723" y="3710585"/>
            <a:ext cx="81633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70" name="Google Shape;15470;p12"/>
          <p:cNvSpPr/>
          <p:nvPr/>
        </p:nvSpPr>
        <p:spPr>
          <a:xfrm rot="10800000">
            <a:off x="114614" y="4581477"/>
            <a:ext cx="11962791" cy="2152696"/>
          </a:xfrm>
          <a:custGeom>
            <a:rect b="b" l="l" r="r" t="t"/>
            <a:pathLst>
              <a:path extrusionOk="0" h="42123" w="21634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71" name="Google Shape;15471;p12"/>
          <p:cNvSpPr/>
          <p:nvPr/>
        </p:nvSpPr>
        <p:spPr>
          <a:xfrm>
            <a:off x="435429" y="1532049"/>
            <a:ext cx="72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72" name="Google Shape;15472;p12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73" name="Google Shape;15473;p12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474" name="Shape 15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75" name="Google Shape;15475;p13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76" name="Google Shape;15476;p13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77" name="Google Shape;15477;p13"/>
          <p:cNvSpPr txBox="1"/>
          <p:nvPr>
            <p:ph idx="1" type="body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78" name="Google Shape;15478;p13"/>
          <p:cNvSpPr txBox="1"/>
          <p:nvPr>
            <p:ph idx="2" type="body"/>
          </p:nvPr>
        </p:nvSpPr>
        <p:spPr>
          <a:xfrm>
            <a:off x="6181344" y="2560320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79" name="Google Shape;15479;p13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80" name="Google Shape;15480;p13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81" name="Google Shape;15481;p13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82" name="Google Shape;15482;p13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83" name="Google Shape;15483;p13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84" name="Google Shape;15484;p13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85" name="Google Shape;15485;p13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486" name="Shape 15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7" name="Google Shape;15487;p14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88" name="Google Shape;15488;p14"/>
          <p:cNvSpPr txBox="1"/>
          <p:nvPr>
            <p:ph idx="1" type="body"/>
          </p:nvPr>
        </p:nvSpPr>
        <p:spPr>
          <a:xfrm>
            <a:off x="1295400" y="2658533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5489" name="Google Shape;15489;p14"/>
          <p:cNvSpPr txBox="1"/>
          <p:nvPr>
            <p:ph idx="2" type="body"/>
          </p:nvPr>
        </p:nvSpPr>
        <p:spPr>
          <a:xfrm>
            <a:off x="1295400" y="3243262"/>
            <a:ext cx="4718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90" name="Google Shape;15490;p14"/>
          <p:cNvSpPr txBox="1"/>
          <p:nvPr>
            <p:ph idx="3" type="body"/>
          </p:nvPr>
        </p:nvSpPr>
        <p:spPr>
          <a:xfrm>
            <a:off x="6180670" y="2658533"/>
            <a:ext cx="4718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5491" name="Google Shape;15491;p14"/>
          <p:cNvSpPr txBox="1"/>
          <p:nvPr>
            <p:ph idx="4" type="body"/>
          </p:nvPr>
        </p:nvSpPr>
        <p:spPr>
          <a:xfrm>
            <a:off x="6180670" y="3243262"/>
            <a:ext cx="47184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92" name="Google Shape;15492;p14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93" name="Google Shape;15493;p14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94" name="Google Shape;15494;p14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495" name="Google Shape;15495;p14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96" name="Google Shape;15496;p14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97" name="Google Shape;15497;p14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98" name="Google Shape;15498;p14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99" name="Google Shape;15499;p14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500" name="Shape 1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1" name="Google Shape;15501;p15"/>
          <p:cNvSpPr txBox="1"/>
          <p:nvPr>
            <p:ph type="title"/>
          </p:nvPr>
        </p:nvSpPr>
        <p:spPr>
          <a:xfrm>
            <a:off x="1295399" y="1883832"/>
            <a:ext cx="6241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02" name="Google Shape;15502;p15"/>
          <p:cNvSpPr/>
          <p:nvPr>
            <p:ph idx="2" type="pic"/>
          </p:nvPr>
        </p:nvSpPr>
        <p:spPr>
          <a:xfrm>
            <a:off x="8094831" y="1041400"/>
            <a:ext cx="3063300" cy="47751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503" name="Google Shape;15503;p15"/>
          <p:cNvSpPr txBox="1"/>
          <p:nvPr>
            <p:ph idx="1" type="body"/>
          </p:nvPr>
        </p:nvSpPr>
        <p:spPr>
          <a:xfrm>
            <a:off x="1295399" y="3255432"/>
            <a:ext cx="6241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5504" name="Google Shape;15504;p15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05" name="Google Shape;15505;p15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06" name="Google Shape;15506;p15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07" name="Google Shape;15507;p15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08" name="Google Shape;15508;p15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09" name="Google Shape;15509;p15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10" name="Google Shape;15510;p15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5511" name="Shape 15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2" name="Google Shape;15512;p16"/>
          <p:cNvSpPr txBox="1"/>
          <p:nvPr>
            <p:ph type="title"/>
          </p:nvPr>
        </p:nvSpPr>
        <p:spPr>
          <a:xfrm>
            <a:off x="1295401" y="4815415"/>
            <a:ext cx="96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13" name="Google Shape;15513;p16"/>
          <p:cNvSpPr/>
          <p:nvPr>
            <p:ph idx="2" type="pic"/>
          </p:nvPr>
        </p:nvSpPr>
        <p:spPr>
          <a:xfrm>
            <a:off x="1041427" y="1041399"/>
            <a:ext cx="10106100" cy="33360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514" name="Google Shape;15514;p16"/>
          <p:cNvSpPr txBox="1"/>
          <p:nvPr>
            <p:ph idx="1" type="body"/>
          </p:nvPr>
        </p:nvSpPr>
        <p:spPr>
          <a:xfrm>
            <a:off x="1295401" y="5382153"/>
            <a:ext cx="9609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5515" name="Google Shape;15515;p16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16" name="Google Shape;15516;p16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17" name="Google Shape;15517;p16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5518" name="Shape 15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9" name="Google Shape;15519;p17"/>
          <p:cNvSpPr txBox="1"/>
          <p:nvPr>
            <p:ph type="title"/>
          </p:nvPr>
        </p:nvSpPr>
        <p:spPr>
          <a:xfrm>
            <a:off x="1303868" y="982132"/>
            <a:ext cx="9592800" cy="29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20" name="Google Shape;15520;p17"/>
          <p:cNvSpPr txBox="1"/>
          <p:nvPr>
            <p:ph idx="1" type="body"/>
          </p:nvPr>
        </p:nvSpPr>
        <p:spPr>
          <a:xfrm>
            <a:off x="1303868" y="4343399"/>
            <a:ext cx="95928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21" name="Google Shape;15521;p17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22" name="Google Shape;15522;p17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23" name="Google Shape;15523;p17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524" name="Google Shape;15524;p17"/>
          <p:cNvCxnSpPr/>
          <p:nvPr/>
        </p:nvCxnSpPr>
        <p:spPr>
          <a:xfrm>
            <a:off x="1396169" y="4140199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5525" name="Shape 15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6" name="Google Shape;15526;p18"/>
          <p:cNvSpPr txBox="1"/>
          <p:nvPr>
            <p:ph type="title"/>
          </p:nvPr>
        </p:nvSpPr>
        <p:spPr>
          <a:xfrm>
            <a:off x="1446213" y="982132"/>
            <a:ext cx="929640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27" name="Google Shape;15527;p18"/>
          <p:cNvSpPr txBox="1"/>
          <p:nvPr>
            <p:ph idx="1" type="body"/>
          </p:nvPr>
        </p:nvSpPr>
        <p:spPr>
          <a:xfrm>
            <a:off x="1674812" y="3352800"/>
            <a:ext cx="88392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528" name="Google Shape;15528;p18"/>
          <p:cNvSpPr txBox="1"/>
          <p:nvPr>
            <p:ph idx="2" type="body"/>
          </p:nvPr>
        </p:nvSpPr>
        <p:spPr>
          <a:xfrm>
            <a:off x="1295401" y="4343399"/>
            <a:ext cx="96096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29" name="Google Shape;15529;p18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30" name="Google Shape;15530;p18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31" name="Google Shape;15531;p18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32" name="Google Shape;15532;p18"/>
          <p:cNvSpPr txBox="1"/>
          <p:nvPr/>
        </p:nvSpPr>
        <p:spPr>
          <a:xfrm>
            <a:off x="862013" y="87996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5533" name="Google Shape;15533;p18"/>
          <p:cNvSpPr txBox="1"/>
          <p:nvPr/>
        </p:nvSpPr>
        <p:spPr>
          <a:xfrm>
            <a:off x="10600267" y="2827870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5534" name="Google Shape;15534;p18"/>
          <p:cNvCxnSpPr/>
          <p:nvPr/>
        </p:nvCxnSpPr>
        <p:spPr>
          <a:xfrm>
            <a:off x="1396169" y="4140199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5535" name="Shape 15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6" name="Google Shape;15536;p19"/>
          <p:cNvSpPr txBox="1"/>
          <p:nvPr>
            <p:ph type="title"/>
          </p:nvPr>
        </p:nvSpPr>
        <p:spPr>
          <a:xfrm>
            <a:off x="1295402" y="3308581"/>
            <a:ext cx="96096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37" name="Google Shape;15537;p19"/>
          <p:cNvSpPr txBox="1"/>
          <p:nvPr>
            <p:ph idx="1" type="body"/>
          </p:nvPr>
        </p:nvSpPr>
        <p:spPr>
          <a:xfrm>
            <a:off x="1295401" y="4777381"/>
            <a:ext cx="96096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38" name="Google Shape;15538;p19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39" name="Google Shape;15539;p19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40" name="Google Shape;15540;p19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5541" name="Shape 1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2" name="Google Shape;15542;p20"/>
          <p:cNvSpPr txBox="1"/>
          <p:nvPr>
            <p:ph type="title"/>
          </p:nvPr>
        </p:nvSpPr>
        <p:spPr>
          <a:xfrm>
            <a:off x="1446213" y="982132"/>
            <a:ext cx="9296400" cy="22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43" name="Google Shape;15543;p20"/>
          <p:cNvSpPr txBox="1"/>
          <p:nvPr>
            <p:ph idx="1" type="body"/>
          </p:nvPr>
        </p:nvSpPr>
        <p:spPr>
          <a:xfrm>
            <a:off x="1295401" y="3639312"/>
            <a:ext cx="96096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44" name="Google Shape;15544;p20"/>
          <p:cNvSpPr txBox="1"/>
          <p:nvPr>
            <p:ph idx="2" type="body"/>
          </p:nvPr>
        </p:nvSpPr>
        <p:spPr>
          <a:xfrm>
            <a:off x="1295401" y="4529667"/>
            <a:ext cx="9609600" cy="13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45" name="Google Shape;15545;p20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46" name="Google Shape;15546;p20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47" name="Google Shape;15547;p20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48" name="Google Shape;15548;p20"/>
          <p:cNvSpPr txBox="1"/>
          <p:nvPr/>
        </p:nvSpPr>
        <p:spPr>
          <a:xfrm>
            <a:off x="862013" y="87996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5549" name="Google Shape;15549;p20"/>
          <p:cNvSpPr txBox="1"/>
          <p:nvPr/>
        </p:nvSpPr>
        <p:spPr>
          <a:xfrm>
            <a:off x="10600267" y="2599261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5550" name="Google Shape;15550;p20"/>
          <p:cNvCxnSpPr/>
          <p:nvPr/>
        </p:nvCxnSpPr>
        <p:spPr>
          <a:xfrm>
            <a:off x="1396169" y="3429000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391" name="Shape 15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92" name="Google Shape;15392;p3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93" name="Google Shape;15393;p3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94" name="Google Shape;15394;p3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395" name="Google Shape;15395;p3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96" name="Google Shape;15396;p3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97" name="Google Shape;15397;p3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98" name="Google Shape;15398;p3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99" name="Google Shape;15399;p3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00" name="Google Shape;15400;p3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01" name="Google Shape;15401;p3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5551" name="Shape 15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2" name="Google Shape;15552;p21"/>
          <p:cNvSpPr txBox="1"/>
          <p:nvPr>
            <p:ph type="title"/>
          </p:nvPr>
        </p:nvSpPr>
        <p:spPr>
          <a:xfrm>
            <a:off x="1295401" y="982132"/>
            <a:ext cx="9609600" cy="22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3" name="Google Shape;15553;p21"/>
          <p:cNvSpPr txBox="1"/>
          <p:nvPr>
            <p:ph idx="1" type="body"/>
          </p:nvPr>
        </p:nvSpPr>
        <p:spPr>
          <a:xfrm>
            <a:off x="1295401" y="3630168"/>
            <a:ext cx="96096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54" name="Google Shape;15554;p21"/>
          <p:cNvSpPr txBox="1"/>
          <p:nvPr>
            <p:ph idx="2" type="body"/>
          </p:nvPr>
        </p:nvSpPr>
        <p:spPr>
          <a:xfrm>
            <a:off x="1295400" y="4470399"/>
            <a:ext cx="96096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55" name="Google Shape;15555;p21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6" name="Google Shape;15556;p21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7" name="Google Shape;15557;p21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558" name="Google Shape;15558;p21"/>
          <p:cNvCxnSpPr/>
          <p:nvPr/>
        </p:nvCxnSpPr>
        <p:spPr>
          <a:xfrm>
            <a:off x="1396169" y="3429000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559" name="Shape 1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0" name="Google Shape;15560;p22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61" name="Google Shape;15561;p22"/>
          <p:cNvSpPr txBox="1"/>
          <p:nvPr>
            <p:ph idx="1" type="body"/>
          </p:nvPr>
        </p:nvSpPr>
        <p:spPr>
          <a:xfrm rot="5400000">
            <a:off x="4436547" y="-584218"/>
            <a:ext cx="33189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562" name="Google Shape;15562;p22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63" name="Google Shape;15563;p22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64" name="Google Shape;15564;p22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565" name="Google Shape;15565;p22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566" name="Shape 15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7" name="Google Shape;15567;p23"/>
          <p:cNvSpPr txBox="1"/>
          <p:nvPr>
            <p:ph type="title"/>
          </p:nvPr>
        </p:nvSpPr>
        <p:spPr>
          <a:xfrm rot="5400000">
            <a:off x="7498001" y="2483481"/>
            <a:ext cx="4893600" cy="18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68" name="Google Shape;15568;p23"/>
          <p:cNvSpPr txBox="1"/>
          <p:nvPr>
            <p:ph idx="1" type="body"/>
          </p:nvPr>
        </p:nvSpPr>
        <p:spPr>
          <a:xfrm rot="5400000">
            <a:off x="2565073" y="-287618"/>
            <a:ext cx="4893600" cy="7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569" name="Google Shape;15569;p23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0" name="Google Shape;15570;p23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1" name="Google Shape;15571;p23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572" name="Google Shape;15572;p23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with Image 2">
  <p:cSld name="Section Header with Image 2">
    <p:spTree>
      <p:nvGrpSpPr>
        <p:cNvPr id="15573" name="Shape 15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4" name="Google Shape;15574;p2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575" name="Google Shape;15575;p24"/>
          <p:cNvSpPr txBox="1"/>
          <p:nvPr>
            <p:ph type="title"/>
          </p:nvPr>
        </p:nvSpPr>
        <p:spPr>
          <a:xfrm>
            <a:off x="696686" y="3860800"/>
            <a:ext cx="9666600" cy="16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6" name="Google Shape;15576;p24"/>
          <p:cNvSpPr txBox="1"/>
          <p:nvPr>
            <p:ph idx="1" type="body"/>
          </p:nvPr>
        </p:nvSpPr>
        <p:spPr>
          <a:xfrm>
            <a:off x="696686" y="5610170"/>
            <a:ext cx="9666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77" name="Google Shape;15577;p24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78" name="Google Shape;15578;p24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15579" name="Shape 15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0" name="Google Shape;15580;p25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81" name="Google Shape;15581;p25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82" name="Google Shape;15582;p25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83" name="Google Shape;15583;p25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84" name="Google Shape;15584;p25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85" name="Google Shape;15585;p25"/>
          <p:cNvSpPr txBox="1"/>
          <p:nvPr>
            <p:ph idx="1" type="body"/>
          </p:nvPr>
        </p:nvSpPr>
        <p:spPr>
          <a:xfrm>
            <a:off x="446315" y="1463040"/>
            <a:ext cx="80310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 sz="1800">
                <a:solidFill>
                  <a:srgbClr val="3F3F3F"/>
                </a:solidFill>
              </a:defRPr>
            </a:lvl1pPr>
            <a:lvl2pPr indent="-34544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40"/>
              <a:buChar char="•"/>
              <a:defRPr sz="1600">
                <a:solidFill>
                  <a:srgbClr val="3F3F3F"/>
                </a:solidFill>
              </a:defRPr>
            </a:lvl2pPr>
            <a:lvl3pPr indent="-330835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10"/>
              <a:buChar char="•"/>
              <a:defRPr sz="1400">
                <a:solidFill>
                  <a:srgbClr val="3F3F3F"/>
                </a:solidFill>
              </a:defRPr>
            </a:lvl3pPr>
            <a:lvl4pPr indent="-330835" lvl="3" marL="1828800" rtl="0" algn="l">
              <a:spcBef>
                <a:spcPts val="1200"/>
              </a:spcBef>
              <a:spcAft>
                <a:spcPts val="0"/>
              </a:spcAft>
              <a:buSzPts val="1610"/>
              <a:buChar char="•"/>
              <a:defRPr sz="1400"/>
            </a:lvl4pPr>
            <a:lvl5pPr indent="-330835" lvl="4" marL="22860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>
  <p:cSld name="1_Title Only">
    <p:spTree>
      <p:nvGrpSpPr>
        <p:cNvPr id="15586" name="Shape 15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7" name="Google Shape;15587;p26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88" name="Google Shape;15588;p26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mparison">
  <p:cSld name="1_Comparison">
    <p:spTree>
      <p:nvGrpSpPr>
        <p:cNvPr id="15589" name="Shape 15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0" name="Google Shape;15590;p27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91" name="Google Shape;15591;p27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92" name="Google Shape;15592;p27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93" name="Google Shape;15593;p27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94" name="Google Shape;15594;p27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95" name="Google Shape;15595;p27"/>
          <p:cNvSpPr txBox="1"/>
          <p:nvPr>
            <p:ph idx="1" type="body"/>
          </p:nvPr>
        </p:nvSpPr>
        <p:spPr>
          <a:xfrm>
            <a:off x="6438900" y="1463346"/>
            <a:ext cx="51816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chemeClr val="accent6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5596" name="Google Shape;15596;p27"/>
          <p:cNvSpPr txBox="1"/>
          <p:nvPr>
            <p:ph idx="2" type="body"/>
          </p:nvPr>
        </p:nvSpPr>
        <p:spPr>
          <a:xfrm>
            <a:off x="6438898" y="2149311"/>
            <a:ext cx="51816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835" lvl="0" marL="457200" rtl="0" algn="l">
              <a:spcBef>
                <a:spcPts val="280"/>
              </a:spcBef>
              <a:spcAft>
                <a:spcPts val="0"/>
              </a:spcAft>
              <a:buSzPts val="1610"/>
              <a:buChar char="•"/>
              <a:defRPr sz="1400"/>
            </a:lvl1pPr>
            <a:lvl2pPr indent="-330835" lvl="1" marL="9144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2pPr>
            <a:lvl3pPr indent="-330835" lvl="2" marL="13716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3pPr>
            <a:lvl4pPr indent="-330835" lvl="3" marL="18288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4pPr>
            <a:lvl5pPr indent="-330835" lvl="4" marL="22860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597" name="Google Shape;15597;p27"/>
          <p:cNvSpPr txBox="1"/>
          <p:nvPr>
            <p:ph idx="3" type="body"/>
          </p:nvPr>
        </p:nvSpPr>
        <p:spPr>
          <a:xfrm>
            <a:off x="446314" y="1463346"/>
            <a:ext cx="5306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chemeClr val="accent3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15598" name="Google Shape;15598;p27"/>
          <p:cNvSpPr txBox="1"/>
          <p:nvPr>
            <p:ph idx="4" type="body"/>
          </p:nvPr>
        </p:nvSpPr>
        <p:spPr>
          <a:xfrm>
            <a:off x="446314" y="2149311"/>
            <a:ext cx="53067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835" lvl="0" marL="457200" rtl="0" algn="l">
              <a:spcBef>
                <a:spcPts val="280"/>
              </a:spcBef>
              <a:spcAft>
                <a:spcPts val="0"/>
              </a:spcAft>
              <a:buSzPts val="1610"/>
              <a:buChar char="•"/>
              <a:defRPr sz="1400"/>
            </a:lvl1pPr>
            <a:lvl2pPr indent="-330835" lvl="1" marL="9144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2pPr>
            <a:lvl3pPr indent="-330835" lvl="2" marL="13716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3pPr>
            <a:lvl4pPr indent="-330835" lvl="3" marL="18288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4pPr>
            <a:lvl5pPr indent="-330835" lvl="4" marL="22860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 white background">
  <p:cSld name="Comparison white background">
    <p:spTree>
      <p:nvGrpSpPr>
        <p:cNvPr id="15599" name="Shape 15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0" name="Google Shape;15600;p28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01" name="Google Shape;15601;p28"/>
          <p:cNvSpPr txBox="1"/>
          <p:nvPr>
            <p:ph idx="1" type="body"/>
          </p:nvPr>
        </p:nvSpPr>
        <p:spPr>
          <a:xfrm>
            <a:off x="571500" y="1509626"/>
            <a:ext cx="49005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02" name="Google Shape;15602;p28"/>
          <p:cNvSpPr txBox="1"/>
          <p:nvPr>
            <p:ph idx="2" type="body"/>
          </p:nvPr>
        </p:nvSpPr>
        <p:spPr>
          <a:xfrm>
            <a:off x="6720114" y="1509626"/>
            <a:ext cx="49005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03" name="Google Shape;15603;p28"/>
          <p:cNvSpPr txBox="1"/>
          <p:nvPr>
            <p:ph idx="3" type="body"/>
          </p:nvPr>
        </p:nvSpPr>
        <p:spPr>
          <a:xfrm>
            <a:off x="571500" y="2156688"/>
            <a:ext cx="49005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610"/>
              <a:buNone/>
              <a:defRPr b="0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04" name="Google Shape;15604;p28"/>
          <p:cNvSpPr txBox="1"/>
          <p:nvPr>
            <p:ph idx="4" type="body"/>
          </p:nvPr>
        </p:nvSpPr>
        <p:spPr>
          <a:xfrm>
            <a:off x="6720114" y="2156688"/>
            <a:ext cx="49005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610"/>
              <a:buNone/>
              <a:defRPr b="0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05" name="Google Shape;15605;p28"/>
          <p:cNvSpPr txBox="1"/>
          <p:nvPr>
            <p:ph type="title"/>
          </p:nvPr>
        </p:nvSpPr>
        <p:spPr>
          <a:xfrm>
            <a:off x="446314" y="500215"/>
            <a:ext cx="11174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+ Text">
  <p:cSld name="Photo + Text">
    <p:spTree>
      <p:nvGrpSpPr>
        <p:cNvPr id="15606" name="Shape 15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7" name="Google Shape;15607;p29"/>
          <p:cNvSpPr txBox="1"/>
          <p:nvPr>
            <p:ph type="title"/>
          </p:nvPr>
        </p:nvSpPr>
        <p:spPr>
          <a:xfrm>
            <a:off x="446314" y="500215"/>
            <a:ext cx="11174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08" name="Google Shape;15608;p29"/>
          <p:cNvSpPr/>
          <p:nvPr>
            <p:ph idx="2" type="pic"/>
          </p:nvPr>
        </p:nvSpPr>
        <p:spPr>
          <a:xfrm>
            <a:off x="0" y="1248876"/>
            <a:ext cx="12192000" cy="21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609" name="Google Shape;15609;p29"/>
          <p:cNvSpPr txBox="1"/>
          <p:nvPr>
            <p:ph idx="1" type="body"/>
          </p:nvPr>
        </p:nvSpPr>
        <p:spPr>
          <a:xfrm>
            <a:off x="735240" y="3802065"/>
            <a:ext cx="9784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10" name="Google Shape;15610;p29"/>
          <p:cNvSpPr txBox="1"/>
          <p:nvPr>
            <p:ph idx="3" type="body"/>
          </p:nvPr>
        </p:nvSpPr>
        <p:spPr>
          <a:xfrm>
            <a:off x="735240" y="4294303"/>
            <a:ext cx="97842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610"/>
              <a:buNone/>
              <a:defRPr b="0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11" name="Google Shape;15611;p29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+ Three Sections">
  <p:cSld name="Photo + Three Sections">
    <p:spTree>
      <p:nvGrpSpPr>
        <p:cNvPr id="15612" name="Shape 15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3" name="Google Shape;15613;p30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14" name="Google Shape;15614;p30"/>
          <p:cNvSpPr/>
          <p:nvPr>
            <p:ph idx="2" type="pic"/>
          </p:nvPr>
        </p:nvSpPr>
        <p:spPr>
          <a:xfrm>
            <a:off x="0" y="1248876"/>
            <a:ext cx="12192000" cy="211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615" name="Google Shape;15615;p30"/>
          <p:cNvSpPr txBox="1"/>
          <p:nvPr>
            <p:ph idx="1" type="body"/>
          </p:nvPr>
        </p:nvSpPr>
        <p:spPr>
          <a:xfrm>
            <a:off x="735240" y="3802065"/>
            <a:ext cx="28209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16" name="Google Shape;15616;p30"/>
          <p:cNvSpPr txBox="1"/>
          <p:nvPr>
            <p:ph idx="3" type="body"/>
          </p:nvPr>
        </p:nvSpPr>
        <p:spPr>
          <a:xfrm>
            <a:off x="4623026" y="3802065"/>
            <a:ext cx="28209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17" name="Google Shape;15617;p30"/>
          <p:cNvSpPr txBox="1"/>
          <p:nvPr>
            <p:ph idx="4" type="body"/>
          </p:nvPr>
        </p:nvSpPr>
        <p:spPr>
          <a:xfrm>
            <a:off x="8635999" y="3802065"/>
            <a:ext cx="28209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rgbClr val="A3591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18" name="Google Shape;15618;p30"/>
          <p:cNvSpPr txBox="1"/>
          <p:nvPr>
            <p:ph idx="5" type="body"/>
          </p:nvPr>
        </p:nvSpPr>
        <p:spPr>
          <a:xfrm>
            <a:off x="735240" y="4294303"/>
            <a:ext cx="2820900" cy="14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610"/>
              <a:buNone/>
              <a:defRPr b="0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19" name="Google Shape;15619;p30"/>
          <p:cNvSpPr txBox="1"/>
          <p:nvPr>
            <p:ph idx="6" type="body"/>
          </p:nvPr>
        </p:nvSpPr>
        <p:spPr>
          <a:xfrm>
            <a:off x="4623026" y="4294303"/>
            <a:ext cx="2820900" cy="14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610"/>
              <a:buNone/>
              <a:defRPr b="0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20" name="Google Shape;15620;p30"/>
          <p:cNvSpPr txBox="1"/>
          <p:nvPr>
            <p:ph idx="7" type="body"/>
          </p:nvPr>
        </p:nvSpPr>
        <p:spPr>
          <a:xfrm>
            <a:off x="8635999" y="4294303"/>
            <a:ext cx="2820900" cy="14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610"/>
              <a:buNone/>
              <a:defRPr b="0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21" name="Google Shape;15621;p30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 with Image">
  <p:cSld name="Title Slide 2 with Image">
    <p:spTree>
      <p:nvGrpSpPr>
        <p:cNvPr id="15402" name="Shape 15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3" name="Google Shape;15403;p4"/>
          <p:cNvSpPr/>
          <p:nvPr>
            <p:ph idx="2" type="pic"/>
          </p:nvPr>
        </p:nvSpPr>
        <p:spPr>
          <a:xfrm>
            <a:off x="0" y="0"/>
            <a:ext cx="12192000" cy="396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404" name="Google Shape;15404;p4"/>
          <p:cNvSpPr txBox="1"/>
          <p:nvPr>
            <p:ph idx="1" type="subTitle"/>
          </p:nvPr>
        </p:nvSpPr>
        <p:spPr>
          <a:xfrm>
            <a:off x="694871" y="5603181"/>
            <a:ext cx="91440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lvl="2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lvl="3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lvl="4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lvl="5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lvl="6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lvl="7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lvl="8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05" name="Google Shape;15405;p4"/>
          <p:cNvSpPr txBox="1"/>
          <p:nvPr>
            <p:ph type="ctrTitle"/>
          </p:nvPr>
        </p:nvSpPr>
        <p:spPr>
          <a:xfrm>
            <a:off x="694871" y="4901450"/>
            <a:ext cx="1060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Garamond"/>
              <a:buNone/>
              <a:defRPr b="1" sz="4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06" name="Google Shape;15406;p4"/>
          <p:cNvSpPr/>
          <p:nvPr/>
        </p:nvSpPr>
        <p:spPr>
          <a:xfrm>
            <a:off x="435429" y="4726452"/>
            <a:ext cx="72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07" name="Google Shape;15407;p4"/>
          <p:cNvSpPr/>
          <p:nvPr/>
        </p:nvSpPr>
        <p:spPr>
          <a:xfrm>
            <a:off x="11008895" y="6220326"/>
            <a:ext cx="866400" cy="63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5622" name="Shape 15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3" name="Google Shape;15623;p31"/>
          <p:cNvSpPr/>
          <p:nvPr/>
        </p:nvSpPr>
        <p:spPr>
          <a:xfrm flipH="1">
            <a:off x="124012" y="124955"/>
            <a:ext cx="11953390" cy="4408012"/>
          </a:xfrm>
          <a:custGeom>
            <a:rect b="b" l="l" r="r" t="t"/>
            <a:pathLst>
              <a:path extrusionOk="0" h="24785" w="21617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24" name="Google Shape;15624;p31"/>
          <p:cNvSpPr txBox="1"/>
          <p:nvPr>
            <p:ph idx="1" type="subTitle"/>
          </p:nvPr>
        </p:nvSpPr>
        <p:spPr>
          <a:xfrm>
            <a:off x="694871" y="5603181"/>
            <a:ext cx="91440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1D4B37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lvl="2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lvl="3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lvl="4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lvl="5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lvl="6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lvl="7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lvl="8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25" name="Google Shape;15625;p31"/>
          <p:cNvSpPr txBox="1"/>
          <p:nvPr>
            <p:ph type="ctrTitle"/>
          </p:nvPr>
        </p:nvSpPr>
        <p:spPr>
          <a:xfrm>
            <a:off x="694871" y="4901450"/>
            <a:ext cx="1060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Garamond"/>
              <a:buNone/>
              <a:defRPr b="1" sz="4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26" name="Google Shape;15626;p31"/>
          <p:cNvSpPr/>
          <p:nvPr/>
        </p:nvSpPr>
        <p:spPr>
          <a:xfrm>
            <a:off x="435429" y="4726452"/>
            <a:ext cx="72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Header">
  <p:cSld name="1_Section Header">
    <p:spTree>
      <p:nvGrpSpPr>
        <p:cNvPr id="15627" name="Shape 15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8" name="Google Shape;15628;p32"/>
          <p:cNvSpPr/>
          <p:nvPr/>
        </p:nvSpPr>
        <p:spPr>
          <a:xfrm rot="10800000">
            <a:off x="114614" y="4581477"/>
            <a:ext cx="11962791" cy="2152696"/>
          </a:xfrm>
          <a:custGeom>
            <a:rect b="b" l="l" r="r" t="t"/>
            <a:pathLst>
              <a:path extrusionOk="0" h="42123" w="21634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29" name="Google Shape;15629;p32"/>
          <p:cNvSpPr txBox="1"/>
          <p:nvPr>
            <p:ph type="title"/>
          </p:nvPr>
        </p:nvSpPr>
        <p:spPr>
          <a:xfrm>
            <a:off x="696686" y="1611383"/>
            <a:ext cx="96666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Garamond"/>
              <a:buNone/>
              <a:defRPr sz="4800">
                <a:solidFill>
                  <a:srgbClr val="3F3F3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30" name="Google Shape;15630;p32"/>
          <p:cNvSpPr txBox="1"/>
          <p:nvPr>
            <p:ph idx="1" type="body"/>
          </p:nvPr>
        </p:nvSpPr>
        <p:spPr>
          <a:xfrm>
            <a:off x="696686" y="2464424"/>
            <a:ext cx="9666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accent3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631" name="Google Shape;15631;p32"/>
          <p:cNvSpPr/>
          <p:nvPr/>
        </p:nvSpPr>
        <p:spPr>
          <a:xfrm>
            <a:off x="435429" y="1532049"/>
            <a:ext cx="72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32" name="Google Shape;15632;p32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33" name="Google Shape;15633;p32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o Content">
  <p:cSld name="1_Two Content">
    <p:spTree>
      <p:nvGrpSpPr>
        <p:cNvPr id="15634" name="Shape 15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5" name="Google Shape;15635;p33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36" name="Google Shape;15636;p33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37" name="Google Shape;15637;p33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38" name="Google Shape;15638;p33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39" name="Google Shape;15639;p33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40" name="Google Shape;15640;p33"/>
          <p:cNvSpPr txBox="1"/>
          <p:nvPr>
            <p:ph idx="1" type="body"/>
          </p:nvPr>
        </p:nvSpPr>
        <p:spPr>
          <a:xfrm>
            <a:off x="446314" y="1825625"/>
            <a:ext cx="530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 algn="l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000"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 sz="1800"/>
            </a:lvl2pPr>
            <a:lvl3pPr indent="-345439" lvl="2" marL="1371600" rtl="0" algn="l">
              <a:spcBef>
                <a:spcPts val="600"/>
              </a:spcBef>
              <a:spcAft>
                <a:spcPts val="0"/>
              </a:spcAft>
              <a:buSzPts val="1840"/>
              <a:buChar char="•"/>
              <a:defRPr sz="1600"/>
            </a:lvl3pPr>
            <a:lvl4pPr indent="-330835" lvl="3" marL="18288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4pPr>
            <a:lvl5pPr indent="-330835" lvl="4" marL="22860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41" name="Google Shape;15641;p33"/>
          <p:cNvSpPr txBox="1"/>
          <p:nvPr>
            <p:ph idx="2" type="body"/>
          </p:nvPr>
        </p:nvSpPr>
        <p:spPr>
          <a:xfrm>
            <a:off x="64389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 algn="l">
              <a:spcBef>
                <a:spcPts val="400"/>
              </a:spcBef>
              <a:spcAft>
                <a:spcPts val="0"/>
              </a:spcAft>
              <a:buSzPts val="2300"/>
              <a:buChar char="•"/>
              <a:defRPr sz="2000"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 sz="1800"/>
            </a:lvl2pPr>
            <a:lvl3pPr indent="-345439" lvl="2" marL="1371600" rtl="0" algn="l">
              <a:spcBef>
                <a:spcPts val="600"/>
              </a:spcBef>
              <a:spcAft>
                <a:spcPts val="0"/>
              </a:spcAft>
              <a:buSzPts val="1840"/>
              <a:buChar char="•"/>
              <a:defRPr sz="1600"/>
            </a:lvl3pPr>
            <a:lvl4pPr indent="-330835" lvl="3" marL="18288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4pPr>
            <a:lvl5pPr indent="-330835" lvl="4" marL="2286000" rtl="0" algn="l">
              <a:spcBef>
                <a:spcPts val="600"/>
              </a:spcBef>
              <a:spcAft>
                <a:spcPts val="0"/>
              </a:spcAft>
              <a:buSzPts val="1610"/>
              <a:buChar char="•"/>
              <a:defRPr sz="1400"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with Caption">
  <p:cSld name="1_Content with Caption">
    <p:spTree>
      <p:nvGrpSpPr>
        <p:cNvPr id="15642" name="Shape 15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3" name="Google Shape;15643;p34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44" name="Google Shape;15644;p34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45" name="Google Shape;15645;p34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46" name="Google Shape;15646;p34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47" name="Google Shape;15647;p34"/>
          <p:cNvSpPr txBox="1"/>
          <p:nvPr>
            <p:ph type="title"/>
          </p:nvPr>
        </p:nvSpPr>
        <p:spPr>
          <a:xfrm>
            <a:off x="839788" y="500215"/>
            <a:ext cx="3932100" cy="15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48" name="Google Shape;15648;p3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150"/>
              <a:buNone/>
              <a:defRPr sz="1000"/>
            </a:lvl9pPr>
          </a:lstStyle>
          <a:p/>
        </p:txBody>
      </p:sp>
      <p:sp>
        <p:nvSpPr>
          <p:cNvPr id="15649" name="Google Shape;15649;p34"/>
          <p:cNvSpPr txBox="1"/>
          <p:nvPr>
            <p:ph idx="2" type="body"/>
          </p:nvPr>
        </p:nvSpPr>
        <p:spPr>
          <a:xfrm>
            <a:off x="5183188" y="500215"/>
            <a:ext cx="6172200" cy="5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rtl="0" algn="l">
              <a:spcBef>
                <a:spcPts val="480"/>
              </a:spcBef>
              <a:spcAft>
                <a:spcPts val="0"/>
              </a:spcAft>
              <a:buSzPts val="2760"/>
              <a:buChar char="•"/>
              <a:defRPr sz="2400"/>
            </a:lvl1pPr>
            <a:lvl2pPr indent="-374650" lvl="1" marL="914400" rtl="0" algn="l">
              <a:spcBef>
                <a:spcPts val="600"/>
              </a:spcBef>
              <a:spcAft>
                <a:spcPts val="0"/>
              </a:spcAft>
              <a:buSzPts val="2300"/>
              <a:buChar char="•"/>
              <a:defRPr sz="2000"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 sz="1800"/>
            </a:lvl3pPr>
            <a:lvl4pPr indent="-345439" lvl="3" marL="1828800" rtl="0" algn="l">
              <a:spcBef>
                <a:spcPts val="600"/>
              </a:spcBef>
              <a:spcAft>
                <a:spcPts val="0"/>
              </a:spcAft>
              <a:buSzPts val="1840"/>
              <a:buChar char="•"/>
              <a:defRPr sz="1600"/>
            </a:lvl4pPr>
            <a:lvl5pPr indent="-345439" lvl="4" marL="2286000" rtl="0" algn="l">
              <a:spcBef>
                <a:spcPts val="600"/>
              </a:spcBef>
              <a:spcAft>
                <a:spcPts val="0"/>
              </a:spcAft>
              <a:buSzPts val="1840"/>
              <a:buChar char="•"/>
              <a:defRPr sz="1600"/>
            </a:lvl5pPr>
            <a:lvl6pPr indent="-374650" lvl="5" marL="2743200" rtl="0" algn="l">
              <a:spcBef>
                <a:spcPts val="600"/>
              </a:spcBef>
              <a:spcAft>
                <a:spcPts val="0"/>
              </a:spcAft>
              <a:buSzPts val="2300"/>
              <a:buChar char="•"/>
              <a:defRPr sz="2000"/>
            </a:lvl6pPr>
            <a:lvl7pPr indent="-374650" lvl="6" marL="3200400" rtl="0" algn="l">
              <a:spcBef>
                <a:spcPts val="600"/>
              </a:spcBef>
              <a:spcAft>
                <a:spcPts val="0"/>
              </a:spcAft>
              <a:buSzPts val="2300"/>
              <a:buChar char="•"/>
              <a:defRPr sz="2000"/>
            </a:lvl7pPr>
            <a:lvl8pPr indent="-374650" lvl="7" marL="3657600" rtl="0" algn="l">
              <a:spcBef>
                <a:spcPts val="600"/>
              </a:spcBef>
              <a:spcAft>
                <a:spcPts val="0"/>
              </a:spcAft>
              <a:buSzPts val="2300"/>
              <a:buChar char="•"/>
              <a:defRPr sz="2000"/>
            </a:lvl8pPr>
            <a:lvl9pPr indent="-374650" lvl="8" marL="4114800" rtl="0" algn="l">
              <a:spcBef>
                <a:spcPts val="600"/>
              </a:spcBef>
              <a:spcAft>
                <a:spcPts val="600"/>
              </a:spcAft>
              <a:buSzPts val="23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icture with Caption">
  <p:cSld name="1_Picture with Caption">
    <p:spTree>
      <p:nvGrpSpPr>
        <p:cNvPr id="15650" name="Shape 15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1" name="Google Shape;15651;p35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52" name="Google Shape;15652;p35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53" name="Google Shape;15653;p35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54" name="Google Shape;15654;p35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55" name="Google Shape;15655;p35"/>
          <p:cNvSpPr txBox="1"/>
          <p:nvPr>
            <p:ph type="title"/>
          </p:nvPr>
        </p:nvSpPr>
        <p:spPr>
          <a:xfrm>
            <a:off x="839788" y="500215"/>
            <a:ext cx="3932100" cy="15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6" name="Google Shape;15656;p3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150"/>
              <a:buNone/>
              <a:defRPr sz="1000"/>
            </a:lvl9pPr>
          </a:lstStyle>
          <a:p/>
        </p:txBody>
      </p:sp>
      <p:sp>
        <p:nvSpPr>
          <p:cNvPr id="15657" name="Google Shape;15657;p35"/>
          <p:cNvSpPr/>
          <p:nvPr>
            <p:ph idx="2" type="pic"/>
          </p:nvPr>
        </p:nvSpPr>
        <p:spPr>
          <a:xfrm>
            <a:off x="5183188" y="500215"/>
            <a:ext cx="6172200" cy="5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680"/>
              <a:buFont typeface="Arial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23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">
  <p:cSld name="1_Blank">
    <p:spTree>
      <p:nvGrpSpPr>
        <p:cNvPr id="15658" name="Shape 156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Slide">
  <p:cSld name="Quote Slide">
    <p:spTree>
      <p:nvGrpSpPr>
        <p:cNvPr id="15659" name="Shape 15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0" name="Google Shape;15660;p37"/>
          <p:cNvSpPr/>
          <p:nvPr>
            <p:ph idx="2" type="pic"/>
          </p:nvPr>
        </p:nvSpPr>
        <p:spPr>
          <a:xfrm>
            <a:off x="120650" y="136525"/>
            <a:ext cx="11950800" cy="658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661" name="Google Shape;15661;p37"/>
          <p:cNvSpPr txBox="1"/>
          <p:nvPr>
            <p:ph idx="1" type="body"/>
          </p:nvPr>
        </p:nvSpPr>
        <p:spPr>
          <a:xfrm>
            <a:off x="1587500" y="4022725"/>
            <a:ext cx="10032900" cy="1236300"/>
          </a:xfrm>
          <a:prstGeom prst="rect">
            <a:avLst/>
          </a:prstGeom>
          <a:solidFill>
            <a:schemeClr val="dk1">
              <a:alpha val="67840"/>
            </a:schemeClr>
          </a:solidFill>
          <a:ln>
            <a:noFill/>
          </a:ln>
        </p:spPr>
        <p:txBody>
          <a:bodyPr anchorCtr="0" anchor="ctr" bIns="274300" lIns="274300" spcFirstLastPara="1" rIns="274300" wrap="square" tIns="2743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b="0" sz="1800">
                <a:solidFill>
                  <a:schemeClr val="lt1"/>
                </a:solidFill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62" name="Google Shape;15662;p37"/>
          <p:cNvSpPr txBox="1"/>
          <p:nvPr>
            <p:ph idx="3" type="body"/>
          </p:nvPr>
        </p:nvSpPr>
        <p:spPr>
          <a:xfrm>
            <a:off x="336550" y="3269342"/>
            <a:ext cx="1155300" cy="25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182875" wrap="square" tIns="182875">
            <a:spAutoFit/>
          </a:bodyPr>
          <a:lstStyle>
            <a:lvl1pPr indent="-228600" lvl="0" marL="457200" rtl="0" algn="l">
              <a:spcBef>
                <a:spcPts val="3320"/>
              </a:spcBef>
              <a:spcAft>
                <a:spcPts val="0"/>
              </a:spcAft>
              <a:buSzPts val="19090"/>
              <a:buNone/>
              <a:defRPr b="1" sz="1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663" name="Google Shape;15663;p37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64" name="Google Shape;15664;p37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65" name="Google Shape;15665;p37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66" name="Google Shape;15666;p37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with Image 1">
  <p:cSld name="Section Header with Image 1">
    <p:spTree>
      <p:nvGrpSpPr>
        <p:cNvPr id="15408" name="Shape 1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9" name="Google Shape;15409;p5"/>
          <p:cNvSpPr/>
          <p:nvPr/>
        </p:nvSpPr>
        <p:spPr>
          <a:xfrm flipH="1" rot="10800000">
            <a:off x="-1" y="-3"/>
            <a:ext cx="12192001" cy="6858003"/>
          </a:xfrm>
          <a:custGeom>
            <a:rect b="b" l="l" r="r" t="t"/>
            <a:pathLst>
              <a:path extrusionOk="0" h="6858003" w="12192001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10" name="Google Shape;15410;p5"/>
          <p:cNvSpPr/>
          <p:nvPr>
            <p:ph idx="2" type="pic"/>
          </p:nvPr>
        </p:nvSpPr>
        <p:spPr>
          <a:xfrm>
            <a:off x="123992" y="4587876"/>
            <a:ext cx="11943900" cy="214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411" name="Google Shape;15411;p5"/>
          <p:cNvSpPr txBox="1"/>
          <p:nvPr>
            <p:ph type="title"/>
          </p:nvPr>
        </p:nvSpPr>
        <p:spPr>
          <a:xfrm>
            <a:off x="696686" y="1611383"/>
            <a:ext cx="96666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Garamond"/>
              <a:buNone/>
              <a:defRPr sz="4800">
                <a:solidFill>
                  <a:srgbClr val="3F3F3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12" name="Google Shape;15412;p5"/>
          <p:cNvSpPr txBox="1"/>
          <p:nvPr>
            <p:ph idx="1" type="body"/>
          </p:nvPr>
        </p:nvSpPr>
        <p:spPr>
          <a:xfrm>
            <a:off x="696686" y="2464424"/>
            <a:ext cx="9666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accent3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13" name="Google Shape;15413;p5"/>
          <p:cNvSpPr/>
          <p:nvPr/>
        </p:nvSpPr>
        <p:spPr>
          <a:xfrm>
            <a:off x="435429" y="1532049"/>
            <a:ext cx="72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14" name="Google Shape;15414;p5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15" name="Google Shape;15415;p5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416" name="Shape 1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7" name="Google Shape;15417;p6"/>
          <p:cNvSpPr txBox="1"/>
          <p:nvPr>
            <p:ph type="title"/>
          </p:nvPr>
        </p:nvSpPr>
        <p:spPr>
          <a:xfrm>
            <a:off x="1293811" y="1388534"/>
            <a:ext cx="3718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18" name="Google Shape;15418;p6"/>
          <p:cNvSpPr txBox="1"/>
          <p:nvPr>
            <p:ph idx="1" type="body"/>
          </p:nvPr>
        </p:nvSpPr>
        <p:spPr>
          <a:xfrm>
            <a:off x="5418668" y="982131"/>
            <a:ext cx="54696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19" name="Google Shape;15419;p6"/>
          <p:cNvSpPr txBox="1"/>
          <p:nvPr>
            <p:ph idx="2" type="body"/>
          </p:nvPr>
        </p:nvSpPr>
        <p:spPr>
          <a:xfrm>
            <a:off x="1293811" y="3031065"/>
            <a:ext cx="37185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rtl="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rtl="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rtl="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15420" name="Google Shape;15420;p6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21" name="Google Shape;15421;p6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22" name="Google Shape;15422;p6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423" name="Google Shape;15423;p6"/>
          <p:cNvCxnSpPr/>
          <p:nvPr/>
        </p:nvCxnSpPr>
        <p:spPr>
          <a:xfrm>
            <a:off x="1396169" y="2912533"/>
            <a:ext cx="35145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24" name="Google Shape;15424;p6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fmla="val 1736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25" name="Google Shape;15425;p6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26" name="Google Shape;15426;p6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27" name="Google Shape;15427;p6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Page Photo + Text">
  <p:cSld name="Half Page Photo + Text">
    <p:spTree>
      <p:nvGrpSpPr>
        <p:cNvPr id="15428" name="Shape 15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Google Shape;15429;p7"/>
          <p:cNvSpPr/>
          <p:nvPr>
            <p:ph idx="2" type="pic"/>
          </p:nvPr>
        </p:nvSpPr>
        <p:spPr>
          <a:xfrm>
            <a:off x="6299200" y="0"/>
            <a:ext cx="58929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430" name="Google Shape;15430;p7"/>
          <p:cNvSpPr txBox="1"/>
          <p:nvPr>
            <p:ph type="title"/>
          </p:nvPr>
        </p:nvSpPr>
        <p:spPr>
          <a:xfrm>
            <a:off x="446314" y="493776"/>
            <a:ext cx="51708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31" name="Google Shape;15431;p7"/>
          <p:cNvSpPr txBox="1"/>
          <p:nvPr>
            <p:ph idx="1" type="body"/>
          </p:nvPr>
        </p:nvSpPr>
        <p:spPr>
          <a:xfrm>
            <a:off x="571499" y="2061165"/>
            <a:ext cx="50454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SzPts val="1840"/>
              <a:buNone/>
              <a:defRPr b="1" sz="1600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32" name="Google Shape;15432;p7"/>
          <p:cNvSpPr txBox="1"/>
          <p:nvPr>
            <p:ph idx="3" type="body"/>
          </p:nvPr>
        </p:nvSpPr>
        <p:spPr>
          <a:xfrm>
            <a:off x="571499" y="2708227"/>
            <a:ext cx="5045400" cy="3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610"/>
              <a:buNone/>
              <a:defRPr b="0" sz="1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33" name="Google Shape;15433;p7"/>
          <p:cNvSpPr/>
          <p:nvPr/>
        </p:nvSpPr>
        <p:spPr>
          <a:xfrm>
            <a:off x="446314" y="-1"/>
            <a:ext cx="1188600" cy="12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34" name="Google Shape;15434;p7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35" name="Google Shape;15435;p7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436" name="Shape 15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7" name="Google Shape;15437;p8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38" name="Google Shape;15438;p8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39" name="Google Shape;15439;p8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Image">
  <p:cSld name="Title Slide with Image">
    <p:spTree>
      <p:nvGrpSpPr>
        <p:cNvPr id="15440" name="Shape 15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" name="Google Shape;15441;p9"/>
          <p:cNvSpPr/>
          <p:nvPr>
            <p:ph idx="2" type="pic"/>
          </p:nvPr>
        </p:nvSpPr>
        <p:spPr>
          <a:xfrm>
            <a:off x="123992" y="124953"/>
            <a:ext cx="11943900" cy="4372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442" name="Google Shape;15442;p9"/>
          <p:cNvSpPr/>
          <p:nvPr/>
        </p:nvSpPr>
        <p:spPr>
          <a:xfrm>
            <a:off x="-1" y="0"/>
            <a:ext cx="12192001" cy="6858000"/>
          </a:xfrm>
          <a:custGeom>
            <a:rect b="b" l="l" r="r" t="t"/>
            <a:pathLst>
              <a:path extrusionOk="0" h="6858000" w="12192001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443" name="Google Shape;15443;p9"/>
          <p:cNvSpPr txBox="1"/>
          <p:nvPr>
            <p:ph idx="1" type="subTitle"/>
          </p:nvPr>
        </p:nvSpPr>
        <p:spPr>
          <a:xfrm>
            <a:off x="694871" y="5603181"/>
            <a:ext cx="91440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1D4B37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lvl="2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lvl="3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lvl="4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lvl="5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lvl="6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lvl="7" rtl="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lvl="8" rtl="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5444" name="Google Shape;15444;p9"/>
          <p:cNvSpPr txBox="1"/>
          <p:nvPr>
            <p:ph type="ctrTitle"/>
          </p:nvPr>
        </p:nvSpPr>
        <p:spPr>
          <a:xfrm>
            <a:off x="694871" y="4901450"/>
            <a:ext cx="1060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Garamond"/>
              <a:buNone/>
              <a:defRPr b="1" sz="44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45" name="Google Shape;15445;p9"/>
          <p:cNvSpPr/>
          <p:nvPr/>
        </p:nvSpPr>
        <p:spPr>
          <a:xfrm>
            <a:off x="435429" y="4726452"/>
            <a:ext cx="72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 Slide">
  <p:cSld name="Thank You Slide">
    <p:spTree>
      <p:nvGrpSpPr>
        <p:cNvPr id="15446" name="Shape 15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7" name="Google Shape;15447;p1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448" name="Google Shape;15448;p10"/>
          <p:cNvSpPr txBox="1"/>
          <p:nvPr>
            <p:ph type="ctrTitle"/>
          </p:nvPr>
        </p:nvSpPr>
        <p:spPr>
          <a:xfrm>
            <a:off x="694871" y="4901450"/>
            <a:ext cx="49077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b="1" sz="4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29" Type="http://schemas.openxmlformats.org/officeDocument/2006/relationships/slideLayout" Target="../slideLayouts/slideLayout27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31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9.xml"/><Relationship Id="rId3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8.xml"/><Relationship Id="rId3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11.xml"/><Relationship Id="rId35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10.xml"/><Relationship Id="rId3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13.xml"/><Relationship Id="rId37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12.xml"/><Relationship Id="rId3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15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4.xml"/><Relationship Id="rId38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5371" name="Shape 15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2" name="Google Shape;15372;p1"/>
          <p:cNvGrpSpPr/>
          <p:nvPr/>
        </p:nvGrpSpPr>
        <p:grpSpPr>
          <a:xfrm>
            <a:off x="-15736" y="0"/>
            <a:ext cx="12229962" cy="6856216"/>
            <a:chOff x="-15736" y="0"/>
            <a:chExt cx="12229962" cy="6856216"/>
          </a:xfrm>
        </p:grpSpPr>
        <p:pic>
          <p:nvPicPr>
            <p:cNvPr descr="HD-PanelContent.png" id="15373" name="Google Shape;15373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12188827" cy="6856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74" name="Google Shape;15374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5375" name="Google Shape;15375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5376" name="Google Shape;15376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77" name="Google Shape;15377;p1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78" name="Google Shape;15378;p1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379" name="Google Shape;15379;p1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380" name="Google Shape;15380;p1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381" name="Google Shape;15381;p1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82" name="Google Shape;15382;p1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83" name="Google Shape;15383;p1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0">
          <p15:clr>
            <a:srgbClr val="F26B43"/>
          </p15:clr>
        </p15:guide>
        <p15:guide id="4" pos="7320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70" name="Shape 15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1" name="Google Shape;15671;p38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72" name="Google Shape;15672;p38"/>
          <p:cNvSpPr txBox="1"/>
          <p:nvPr/>
        </p:nvSpPr>
        <p:spPr>
          <a:xfrm>
            <a:off x="676398" y="1271541"/>
            <a:ext cx="1060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Garamond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Cellular Adaptations and accumulations</a:t>
            </a:r>
            <a:endParaRPr b="0" i="0" sz="4000" u="none" cap="none" strike="noStrike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73" name="Google Shape;15673;p38"/>
          <p:cNvSpPr/>
          <p:nvPr/>
        </p:nvSpPr>
        <p:spPr>
          <a:xfrm>
            <a:off x="3048000" y="2551837"/>
            <a:ext cx="6096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Dr. Bushra Al-Tarawneh, MD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Anatomical pathology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Mutah University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School of Medicine-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Department of Microbiology &amp; Pathology</a:t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lectures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31" name="Shape 15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2" name="Google Shape;15732;p47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3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2. Hyperplasia</a:t>
            </a:r>
            <a:endParaRPr>
              <a:solidFill>
                <a:schemeClr val="accent3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33" name="Google Shape;15733;p47"/>
          <p:cNvSpPr txBox="1"/>
          <p:nvPr>
            <p:ph idx="1" type="body"/>
          </p:nvPr>
        </p:nvSpPr>
        <p:spPr>
          <a:xfrm>
            <a:off x="609599" y="2586181"/>
            <a:ext cx="10834200" cy="3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 sz="2400">
                <a:solidFill>
                  <a:schemeClr val="dk1"/>
                </a:solidFill>
              </a:rPr>
              <a:t>Hyperplasia  is an increase in the number of cells in an organ that stems from increased proliferation, either of differentiated cells or, in some instances, less differentiated progenitor cells. </a:t>
            </a:r>
            <a:endParaRPr b="1" sz="2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>
                <a:solidFill>
                  <a:schemeClr val="dk1"/>
                </a:solidFill>
              </a:rPr>
              <a:t>Hyperplasia takes place if the tissue contains cell populations capable of replication.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>
                <a:solidFill>
                  <a:schemeClr val="dk1"/>
                </a:solidFill>
              </a:rPr>
              <a:t>may occur concurrently with hypertrophy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 sz="2400">
                <a:solidFill>
                  <a:schemeClr val="dk1"/>
                </a:solidFill>
              </a:rPr>
              <a:t>Hyperplasia can be physiologic or pathologic; in both situations, cellular proliferation is stimulated by growth factors that are produced by a variety of cell types.</a:t>
            </a:r>
            <a:endParaRPr sz="2400" u="sng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37" name="Shape 15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8" name="Google Shape;15738;p48"/>
          <p:cNvSpPr txBox="1"/>
          <p:nvPr>
            <p:ph type="title"/>
          </p:nvPr>
        </p:nvSpPr>
        <p:spPr>
          <a:xfrm>
            <a:off x="509192" y="1310173"/>
            <a:ext cx="11174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59"/>
              <a:buFont typeface="Garamond"/>
              <a:buNone/>
            </a:pPr>
            <a:r>
              <a:rPr lang="en-US" sz="3959">
                <a:solidFill>
                  <a:schemeClr val="accent3"/>
                </a:solidFill>
              </a:rPr>
              <a:t>The two types of </a:t>
            </a:r>
            <a:r>
              <a:rPr lang="en-US" sz="3959" u="sng">
                <a:solidFill>
                  <a:schemeClr val="accent3"/>
                </a:solidFill>
              </a:rPr>
              <a:t>physiologic</a:t>
            </a:r>
            <a:r>
              <a:rPr lang="en-US" sz="3959">
                <a:solidFill>
                  <a:schemeClr val="accent3"/>
                </a:solidFill>
              </a:rPr>
              <a:t> hyperplasia are</a:t>
            </a:r>
            <a:endParaRPr sz="3959">
              <a:solidFill>
                <a:schemeClr val="accent3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39" name="Google Shape;15739;p48"/>
          <p:cNvSpPr txBox="1"/>
          <p:nvPr>
            <p:ph idx="1" type="body"/>
          </p:nvPr>
        </p:nvSpPr>
        <p:spPr>
          <a:xfrm>
            <a:off x="711200" y="2493819"/>
            <a:ext cx="10834200" cy="3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-US" sz="2000">
                <a:solidFill>
                  <a:schemeClr val="dk1"/>
                </a:solidFill>
              </a:rPr>
              <a:t>(1) Hormonal</a:t>
            </a:r>
            <a:r>
              <a:rPr lang="en-US" sz="2000">
                <a:solidFill>
                  <a:schemeClr val="dk1"/>
                </a:solidFill>
              </a:rPr>
              <a:t> hyperplasia: the proliferation of the glandular epithelium of the female breast at puberty &amp; during pregnancy.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b="1" lang="en-US" sz="2000">
                <a:solidFill>
                  <a:schemeClr val="dk1"/>
                </a:solidFill>
              </a:rPr>
              <a:t>(2)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1" lang="en-US" sz="2000">
                <a:solidFill>
                  <a:schemeClr val="dk1"/>
                </a:solidFill>
              </a:rPr>
              <a:t>Compensatory</a:t>
            </a:r>
            <a:r>
              <a:rPr lang="en-US" sz="2000">
                <a:solidFill>
                  <a:schemeClr val="dk1"/>
                </a:solidFill>
              </a:rPr>
              <a:t> hyperplasia: residual tissue grows after damage or resection of part of an organ. (part of a liver is resected → mitotic activity in the remaining cells begins as early as 12 hours later, eventually restoring the liver to its normal size. </a:t>
            </a:r>
            <a:endParaRPr sz="20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>
                <a:solidFill>
                  <a:schemeClr val="dk1"/>
                </a:solidFill>
              </a:rPr>
              <a:t>The stimuli here is polypeptide growth factors produced by uninjured hepatocytes and other nonparenchymal cells in the live.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u="sng">
                <a:solidFill>
                  <a:schemeClr val="dk1"/>
                </a:solidFill>
              </a:rPr>
              <a:t>After restoration of the liver mass, various growth inhibitors turn off cell proliferation.</a:t>
            </a:r>
            <a:endParaRPr sz="2000" u="sng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43" name="Shape 15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4" name="Google Shape;15744;p49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3"/>
                </a:solidFill>
              </a:rPr>
              <a:t>Pathologic hyperplasia</a:t>
            </a:r>
            <a:endParaRPr>
              <a:solidFill>
                <a:schemeClr val="accent3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45" name="Google Shape;15745;p49"/>
          <p:cNvSpPr txBox="1"/>
          <p:nvPr>
            <p:ph idx="1" type="body"/>
          </p:nvPr>
        </p:nvSpPr>
        <p:spPr>
          <a:xfrm>
            <a:off x="937846" y="2512290"/>
            <a:ext cx="10542900" cy="3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dk1"/>
                </a:solidFill>
              </a:rPr>
              <a:t>Caused by </a:t>
            </a:r>
            <a:r>
              <a:rPr b="1" lang="en-US" sz="2200">
                <a:solidFill>
                  <a:schemeClr val="dk1"/>
                </a:solidFill>
              </a:rPr>
              <a:t>excessive</a:t>
            </a:r>
            <a:r>
              <a:rPr lang="en-US" sz="2200">
                <a:solidFill>
                  <a:schemeClr val="dk1"/>
                </a:solidFill>
              </a:rPr>
              <a:t> hormonal or growth factor stimulation. </a:t>
            </a:r>
            <a:endParaRPr sz="22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dk1"/>
                </a:solidFill>
              </a:rPr>
              <a:t>E.g. </a:t>
            </a:r>
            <a:r>
              <a:rPr b="1" lang="en-US" sz="2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Normally</a:t>
            </a:r>
            <a:r>
              <a:rPr lang="en-US" sz="2200">
                <a:solidFill>
                  <a:schemeClr val="dk1"/>
                </a:solidFill>
              </a:rPr>
              <a:t>, after a normal menstrual period there is a burst of uterine epithelial proliferation (tightly regulated by the stimulatory effects of pituitary hormones and ovarian estrogen and the inhibitory effects of progesterone)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rPr lang="en-US" sz="2200">
                <a:solidFill>
                  <a:schemeClr val="dk1"/>
                </a:solidFill>
              </a:rPr>
              <a:t>       A </a:t>
            </a:r>
            <a:r>
              <a:rPr b="1" lang="en-US" sz="2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disturbance</a:t>
            </a:r>
            <a:r>
              <a:rPr lang="en-US" sz="2200">
                <a:solidFill>
                  <a:schemeClr val="dk1"/>
                </a:solidFill>
              </a:rPr>
              <a:t> in this balance → increased estrogenic stimulation → endometrial hyperplasia, (a common cause of abnormal menstrual bleeding).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dk1"/>
                </a:solidFill>
              </a:rPr>
              <a:t>Benign prostatic hyperplasia is (hormonal stimulation by androgens)</a:t>
            </a:r>
            <a:endParaRPr sz="22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dk1"/>
                </a:solidFill>
              </a:rPr>
              <a:t>Certain viral infections (papillomaviruses cause skin warts &amp; mucosal lesions - masses of hyperplastic epithelium)</a:t>
            </a:r>
            <a:endParaRPr sz="2200" u="sng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49" name="Shape 15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0" name="Google Shape;15750;p50"/>
          <p:cNvSpPr txBox="1"/>
          <p:nvPr>
            <p:ph type="title"/>
          </p:nvPr>
        </p:nvSpPr>
        <p:spPr>
          <a:xfrm>
            <a:off x="720132" y="1412091"/>
            <a:ext cx="96666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mo"/>
              <a:buNone/>
            </a:pPr>
            <a:r>
              <a:rPr lang="en-US" sz="5400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An important point</a:t>
            </a:r>
            <a:endParaRPr sz="5400">
              <a:solidFill>
                <a:schemeClr val="accen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751" name="Google Shape;15751;p50"/>
          <p:cNvSpPr txBox="1"/>
          <p:nvPr>
            <p:ph idx="1" type="body"/>
          </p:nvPr>
        </p:nvSpPr>
        <p:spPr>
          <a:xfrm>
            <a:off x="879231" y="2461845"/>
            <a:ext cx="10480800" cy="28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30"/>
              <a:buNone/>
            </a:pPr>
            <a:r>
              <a:rPr lang="en-US" sz="2200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T</a:t>
            </a:r>
            <a:r>
              <a:rPr b="1" lang="en-US" sz="2200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he hyperplastic process remains </a:t>
            </a:r>
            <a:r>
              <a:rPr b="1" lang="en-US" sz="2200" u="sng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controlled</a:t>
            </a:r>
            <a:r>
              <a:rPr b="1" lang="en-US" sz="2200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; if the signals that initiate it abate, the hyperplasia disappears</a:t>
            </a:r>
            <a:r>
              <a:rPr lang="en-US" sz="2200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sz="2200">
              <a:solidFill>
                <a:schemeClr val="accent2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rPr lang="en-US" sz="2200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It is this </a:t>
            </a:r>
            <a:r>
              <a:rPr lang="en-US" sz="2200" u="sng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responsiveness</a:t>
            </a:r>
            <a:r>
              <a:rPr lang="en-US" sz="2200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 to normal regulatory control mechanisms that distinguishes pathologic hyperplasias from cancer (growth control mechanisms become permanently dysregulated or ineffective)</a:t>
            </a:r>
            <a:endParaRPr sz="2200">
              <a:solidFill>
                <a:schemeClr val="accent2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1040"/>
              </a:spcBef>
              <a:spcAft>
                <a:spcPts val="0"/>
              </a:spcAft>
              <a:buSzPts val="2530"/>
              <a:buNone/>
            </a:pPr>
            <a:r>
              <a:rPr lang="en-US" sz="2200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In many cases, pathologic hyperplasia constitutes a fertile soil in which cancers may eventually arise. </a:t>
            </a:r>
            <a:endParaRPr b="1" sz="2200">
              <a:solidFill>
                <a:schemeClr val="accent2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25095" lvl="0" marL="28575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None/>
            </a:pPr>
            <a:r>
              <a:t/>
            </a:r>
            <a:endParaRPr b="1" sz="2200">
              <a:solidFill>
                <a:schemeClr val="accent2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descr="Slide number background block" id="15752" name="Google Shape;15752;p50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53" name="Google Shape;15753;p50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57" name="Shape 15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8" name="Google Shape;15758;p51"/>
          <p:cNvSpPr txBox="1"/>
          <p:nvPr>
            <p:ph type="title"/>
          </p:nvPr>
        </p:nvSpPr>
        <p:spPr>
          <a:xfrm>
            <a:off x="408214" y="965951"/>
            <a:ext cx="11174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Garamond"/>
              <a:buNone/>
            </a:pPr>
            <a:r>
              <a:rPr lang="en-US" sz="3600">
                <a:solidFill>
                  <a:schemeClr val="accent3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3. Atrophy</a:t>
            </a:r>
            <a:endParaRPr sz="3600">
              <a:solidFill>
                <a:schemeClr val="accent3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59" name="Google Shape;15759;p51"/>
          <p:cNvSpPr txBox="1"/>
          <p:nvPr>
            <p:ph idx="1" type="body"/>
          </p:nvPr>
        </p:nvSpPr>
        <p:spPr>
          <a:xfrm>
            <a:off x="926124" y="2576945"/>
            <a:ext cx="10656300" cy="3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340"/>
              <a:buChar char="•"/>
            </a:pPr>
            <a:r>
              <a:rPr b="1" lang="en-US" sz="2035">
                <a:solidFill>
                  <a:schemeClr val="accent3"/>
                </a:solidFill>
              </a:rPr>
              <a:t>Atrophy is shrinkage in the size of cells by the loss of cell substance, </a:t>
            </a:r>
            <a:r>
              <a:rPr lang="en-US" sz="2035">
                <a:solidFill>
                  <a:schemeClr val="accent3"/>
                </a:solidFill>
              </a:rPr>
              <a:t>at </a:t>
            </a:r>
            <a:r>
              <a:rPr b="1" lang="en-US" sz="2035">
                <a:solidFill>
                  <a:schemeClr val="accent3"/>
                </a:solidFill>
              </a:rPr>
              <a:t>which survival is still possible</a:t>
            </a:r>
            <a:endParaRPr/>
          </a:p>
          <a:p>
            <a:pPr indent="-285750" lvl="0" marL="285750" rtl="0" algn="l">
              <a:spcBef>
                <a:spcPts val="1007"/>
              </a:spcBef>
              <a:spcAft>
                <a:spcPts val="0"/>
              </a:spcAft>
              <a:buSzPts val="2340"/>
              <a:buChar char="•"/>
            </a:pPr>
            <a:r>
              <a:rPr lang="en-US" sz="2035">
                <a:solidFill>
                  <a:schemeClr val="accent3"/>
                </a:solidFill>
              </a:rPr>
              <a:t>If a sufficient number of cells are involved, the entire tissue or organ is reduced in size (atrophic).</a:t>
            </a:r>
            <a:endParaRPr/>
          </a:p>
          <a:p>
            <a:pPr indent="-285750" lvl="0" marL="285750" rtl="0" algn="l">
              <a:spcBef>
                <a:spcPts val="1007"/>
              </a:spcBef>
              <a:spcAft>
                <a:spcPts val="0"/>
              </a:spcAft>
              <a:buSzPts val="2340"/>
              <a:buChar char="•"/>
            </a:pPr>
            <a:r>
              <a:rPr lang="en-US" sz="2035">
                <a:solidFill>
                  <a:schemeClr val="accent3"/>
                </a:solidFill>
              </a:rPr>
              <a:t>Atrophic cells may have diminished function, </a:t>
            </a:r>
            <a:r>
              <a:rPr b="1" lang="en-US" sz="2035">
                <a:solidFill>
                  <a:schemeClr val="accent3"/>
                </a:solidFill>
              </a:rPr>
              <a:t>they are not dead.</a:t>
            </a:r>
            <a:endParaRPr/>
          </a:p>
          <a:p>
            <a:pPr indent="-285750" lvl="0" marL="285750" rtl="0" algn="l">
              <a:spcBef>
                <a:spcPts val="1007"/>
              </a:spcBef>
              <a:spcAft>
                <a:spcPts val="0"/>
              </a:spcAft>
              <a:buSzPts val="2340"/>
              <a:buChar char="•"/>
            </a:pPr>
            <a:r>
              <a:rPr lang="en-US" sz="2035">
                <a:solidFill>
                  <a:schemeClr val="accent3"/>
                </a:solidFill>
              </a:rPr>
              <a:t>Causes of atrophy include a </a:t>
            </a:r>
            <a:r>
              <a:rPr lang="en-US" sz="2035" u="sng">
                <a:solidFill>
                  <a:schemeClr val="accent3"/>
                </a:solidFill>
              </a:rPr>
              <a:t>decreased workload </a:t>
            </a:r>
            <a:r>
              <a:rPr lang="en-US" sz="2035">
                <a:solidFill>
                  <a:schemeClr val="accent3"/>
                </a:solidFill>
              </a:rPr>
              <a:t>(immobilization of a limb to permit healing of a fracture),</a:t>
            </a:r>
            <a:r>
              <a:rPr lang="en-US" sz="2035" u="sng">
                <a:solidFill>
                  <a:schemeClr val="accent3"/>
                </a:solidFill>
              </a:rPr>
              <a:t>loss of innervation</a:t>
            </a:r>
            <a:r>
              <a:rPr lang="en-US" sz="2035">
                <a:solidFill>
                  <a:schemeClr val="accent3"/>
                </a:solidFill>
              </a:rPr>
              <a:t>, </a:t>
            </a:r>
            <a:r>
              <a:rPr lang="en-US" sz="2035" u="sng">
                <a:solidFill>
                  <a:schemeClr val="accent3"/>
                </a:solidFill>
              </a:rPr>
              <a:t>diminished blood supply</a:t>
            </a:r>
            <a:r>
              <a:rPr lang="en-US" sz="2035">
                <a:solidFill>
                  <a:schemeClr val="accent3"/>
                </a:solidFill>
              </a:rPr>
              <a:t>, </a:t>
            </a:r>
            <a:r>
              <a:rPr lang="en-US" sz="2035" u="sng">
                <a:solidFill>
                  <a:schemeClr val="accent3"/>
                </a:solidFill>
              </a:rPr>
              <a:t>inadequate nutrition, loss of endocrine stimulation, </a:t>
            </a:r>
            <a:r>
              <a:rPr lang="en-US" sz="2035">
                <a:solidFill>
                  <a:schemeClr val="accent3"/>
                </a:solidFill>
              </a:rPr>
              <a:t>&amp; </a:t>
            </a:r>
            <a:r>
              <a:rPr lang="en-US" sz="2035" u="sng">
                <a:solidFill>
                  <a:schemeClr val="accent3"/>
                </a:solidFill>
              </a:rPr>
              <a:t>aging </a:t>
            </a:r>
            <a:r>
              <a:rPr lang="en-US" sz="2035">
                <a:solidFill>
                  <a:schemeClr val="accent3"/>
                </a:solidFill>
              </a:rPr>
              <a:t>(senile atrophy). </a:t>
            </a:r>
            <a:endParaRPr sz="2035">
              <a:solidFill>
                <a:schemeClr val="accent3"/>
              </a:solidFill>
            </a:endParaRPr>
          </a:p>
          <a:p>
            <a:pPr indent="-285750" lvl="0" marL="285750" rtl="0" algn="l">
              <a:spcBef>
                <a:spcPts val="1007"/>
              </a:spcBef>
              <a:spcAft>
                <a:spcPts val="0"/>
              </a:spcAft>
              <a:buSzPts val="2340"/>
              <a:buChar char="•"/>
            </a:pPr>
            <a:r>
              <a:rPr lang="en-US" sz="2035">
                <a:solidFill>
                  <a:schemeClr val="accent3"/>
                </a:solidFill>
              </a:rPr>
              <a:t>Some of these stimuli are physiologic (the loss of hormone stimulation in </a:t>
            </a:r>
            <a:r>
              <a:rPr lang="en-US" sz="2035" u="sng">
                <a:solidFill>
                  <a:schemeClr val="accent3"/>
                </a:solidFill>
              </a:rPr>
              <a:t>menopause</a:t>
            </a:r>
            <a:r>
              <a:rPr lang="en-US" sz="2035">
                <a:solidFill>
                  <a:schemeClr val="accent3"/>
                </a:solidFill>
              </a:rPr>
              <a:t>) &amp; others are pathologic (denervation), but the fundamental cellular changes are similar. </a:t>
            </a:r>
            <a:endParaRPr b="1" sz="2035" u="sng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63" name="Shape 15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4" name="Google Shape;15764;p52"/>
          <p:cNvSpPr txBox="1"/>
          <p:nvPr>
            <p:ph idx="2" type="body"/>
          </p:nvPr>
        </p:nvSpPr>
        <p:spPr>
          <a:xfrm>
            <a:off x="457200" y="703385"/>
            <a:ext cx="10972800" cy="5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760"/>
              <a:buFont typeface="Arial"/>
              <a:buChar char="•"/>
            </a:pPr>
            <a:r>
              <a:rPr b="1" lang="en-US" sz="2400">
                <a:solidFill>
                  <a:schemeClr val="accent2"/>
                </a:solidFill>
              </a:rPr>
              <a:t>The process of cellular atrophy results from a combination of:</a:t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b="1" lang="en-US" sz="2400">
                <a:solidFill>
                  <a:schemeClr val="accent2"/>
                </a:solidFill>
              </a:rPr>
              <a:t> </a:t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b="1" lang="en-US" sz="2400">
                <a:solidFill>
                  <a:schemeClr val="accent2"/>
                </a:solidFill>
              </a:rPr>
              <a:t> (1) decreased protein synthesis: </a:t>
            </a:r>
            <a:r>
              <a:rPr lang="en-US" sz="2400">
                <a:solidFill>
                  <a:schemeClr val="accent2"/>
                </a:solidFill>
              </a:rPr>
              <a:t>reduced metabolic activity.</a:t>
            </a:r>
            <a:endParaRPr b="1" sz="24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b="1" lang="en-US" sz="2400">
                <a:solidFill>
                  <a:schemeClr val="accent2"/>
                </a:solidFill>
              </a:rPr>
              <a:t> (2) increased protein degradation: </a:t>
            </a:r>
            <a:r>
              <a:rPr lang="en-US" sz="2400">
                <a:solidFill>
                  <a:schemeClr val="accent2"/>
                </a:solidFill>
              </a:rPr>
              <a:t>occurs mainly by the ubiquitin-proteasome pathway:</a:t>
            </a:r>
            <a:endParaRPr b="1" sz="2400">
              <a:solidFill>
                <a:schemeClr val="accent2"/>
              </a:solidFill>
            </a:endParaRPr>
          </a:p>
          <a:p>
            <a:pPr indent="-167640" lvl="0" marL="342900" rtl="0" algn="ctr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None/>
            </a:pPr>
            <a:r>
              <a:t/>
            </a:r>
            <a:endParaRPr sz="2400">
              <a:solidFill>
                <a:schemeClr val="accent2"/>
              </a:solidFill>
            </a:endParaRPr>
          </a:p>
          <a:p>
            <a:pPr indent="-342900" lvl="0" marL="342900" rtl="0" algn="ctr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•"/>
            </a:pPr>
            <a:r>
              <a:rPr lang="en-US" sz="2400">
                <a:solidFill>
                  <a:srgbClr val="1D4B37"/>
                </a:solidFill>
              </a:rPr>
              <a:t>Nutrient deficiency and disuse may activate ubiquitin ligases, which attach multiple copies of the small peptide ubiquitin to cellular proteins and target them for degradation in proteasomes.</a:t>
            </a:r>
            <a:endParaRPr/>
          </a:p>
          <a:p>
            <a:pPr indent="0" lvl="0" marL="0" rtl="0" algn="ctr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rPr lang="en-US" sz="2400">
                <a:solidFill>
                  <a:srgbClr val="1D4B37"/>
                </a:solidFill>
              </a:rPr>
              <a:t>• In many situations, atrophy also is associated with autophagy.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68" name="Shape 15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" name="Google Shape;15769;p53"/>
          <p:cNvSpPr txBox="1"/>
          <p:nvPr>
            <p:ph idx="1" type="subTitle"/>
          </p:nvPr>
        </p:nvSpPr>
        <p:spPr>
          <a:xfrm>
            <a:off x="593619" y="5379209"/>
            <a:ext cx="108246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000"/>
              <a:t>82-year-old man with atherosclerotic disease. Atrophy of the brain is caused by aging &amp; reduced blood supply. Note that loss of brain substance </a:t>
            </a:r>
            <a:r>
              <a:rPr b="1" lang="en-US" sz="2000"/>
              <a:t>narrows the gyri &amp; widens the sulci. </a:t>
            </a:r>
            <a:r>
              <a:rPr lang="en-US" sz="1600"/>
              <a:t>The meninges have been stripped from the bottom half of each specimen to show the surface of the brain.</a:t>
            </a:r>
            <a:endParaRPr sz="1600"/>
          </a:p>
        </p:txBody>
      </p:sp>
      <p:sp>
        <p:nvSpPr>
          <p:cNvPr id="15770" name="Google Shape;15770;p53"/>
          <p:cNvSpPr txBox="1"/>
          <p:nvPr>
            <p:ph type="ctrTitle"/>
          </p:nvPr>
        </p:nvSpPr>
        <p:spPr>
          <a:xfrm>
            <a:off x="610772" y="4608372"/>
            <a:ext cx="1060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Atrophy - pathologic - ↓ blood supply</a:t>
            </a:r>
            <a:endParaRPr>
              <a:solidFill>
                <a:schemeClr val="accent2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771" name="Google Shape;1577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123" y="609600"/>
            <a:ext cx="9976338" cy="367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75" name="Shape 15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6" name="Google Shape;15776;p54"/>
          <p:cNvSpPr txBox="1"/>
          <p:nvPr>
            <p:ph type="title"/>
          </p:nvPr>
        </p:nvSpPr>
        <p:spPr>
          <a:xfrm>
            <a:off x="3177791" y="574699"/>
            <a:ext cx="534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Garamond"/>
              <a:buNone/>
            </a:pPr>
            <a:r>
              <a:rPr lang="en-US" sz="4000">
                <a:solidFill>
                  <a:schemeClr val="accent3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4. Metaplasia </a:t>
            </a:r>
            <a:endParaRPr sz="4000">
              <a:solidFill>
                <a:schemeClr val="accent3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7" name="Google Shape;15777;p54"/>
          <p:cNvSpPr txBox="1"/>
          <p:nvPr>
            <p:ph idx="1" type="body"/>
          </p:nvPr>
        </p:nvSpPr>
        <p:spPr>
          <a:xfrm>
            <a:off x="550984" y="1536413"/>
            <a:ext cx="10809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b="1" lang="en-US" sz="2000">
                <a:solidFill>
                  <a:schemeClr val="accent3"/>
                </a:solidFill>
              </a:rPr>
              <a:t>In Metaplasia; one adult cell type (epithelial or mesenchymal) is replaced by another adult cell type. </a:t>
            </a:r>
            <a:endParaRPr b="1" sz="2000">
              <a:solidFill>
                <a:schemeClr val="accent3"/>
              </a:solidFill>
            </a:endParaRPr>
          </a:p>
          <a:p>
            <a:pPr indent="-19685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b="1" sz="2000">
              <a:solidFill>
                <a:schemeClr val="accent3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</a:rPr>
              <a:t>Here a cell type is sensitive to a particular stress is replaced by another cell type better able to withstand the adverse environment. </a:t>
            </a:r>
            <a:endParaRPr/>
          </a:p>
          <a:p>
            <a:pPr indent="-19685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accent3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accent3"/>
                </a:solidFill>
              </a:rPr>
              <a:t>It arise by the </a:t>
            </a:r>
            <a:r>
              <a:rPr b="1" lang="en-US" sz="2000" u="sng">
                <a:solidFill>
                  <a:schemeClr val="accent3"/>
                </a:solidFill>
              </a:rPr>
              <a:t>reprogramming of stem cells</a:t>
            </a:r>
            <a:r>
              <a:rPr lang="en-US" sz="2000">
                <a:solidFill>
                  <a:schemeClr val="accent3"/>
                </a:solidFill>
              </a:rPr>
              <a:t> to differentiate along a new pathway &amp; </a:t>
            </a:r>
            <a:r>
              <a:rPr b="1" lang="en-US" sz="2000" u="sng">
                <a:solidFill>
                  <a:schemeClr val="accent3"/>
                </a:solidFill>
              </a:rPr>
              <a:t>not</a:t>
            </a:r>
            <a:r>
              <a:rPr lang="en-US" sz="2000">
                <a:solidFill>
                  <a:schemeClr val="accent3"/>
                </a:solidFill>
              </a:rPr>
              <a:t> by a phenotypic change (transdifferentiation) of already differentiated cells.</a:t>
            </a:r>
            <a:endParaRPr sz="2000">
              <a:solidFill>
                <a:schemeClr val="accent3"/>
              </a:solidFill>
            </a:endParaRPr>
          </a:p>
        </p:txBody>
      </p:sp>
      <p:sp>
        <p:nvSpPr>
          <p:cNvPr descr="Slide number background block" id="15778" name="Google Shape;15778;p54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79" name="Google Shape;15779;p54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Related image" id="15780" name="Google Shape;15780;p54"/>
          <p:cNvPicPr preferRelativeResize="0"/>
          <p:nvPr/>
        </p:nvPicPr>
        <p:blipFill rotWithShape="1">
          <a:blip r:embed="rId3">
            <a:alphaModFix/>
          </a:blip>
          <a:srcRect b="0" l="1097" r="0" t="3400"/>
          <a:stretch/>
        </p:blipFill>
        <p:spPr>
          <a:xfrm>
            <a:off x="1981200" y="4443046"/>
            <a:ext cx="8007217" cy="217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84" name="Shape 15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5" name="Google Shape;15785;p55"/>
          <p:cNvSpPr txBox="1"/>
          <p:nvPr>
            <p:ph idx="1" type="body"/>
          </p:nvPr>
        </p:nvSpPr>
        <p:spPr>
          <a:xfrm>
            <a:off x="733226" y="808892"/>
            <a:ext cx="50931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000">
                <a:solidFill>
                  <a:schemeClr val="accent3"/>
                </a:solidFill>
              </a:rPr>
              <a:t>In the respiratory epithelium of habitual cigarette </a:t>
            </a:r>
            <a:r>
              <a:rPr lang="en-US" sz="2000" u="sng">
                <a:solidFill>
                  <a:schemeClr val="accent3"/>
                </a:solidFill>
              </a:rPr>
              <a:t>smokers</a:t>
            </a:r>
            <a:r>
              <a:rPr lang="en-US" sz="2000">
                <a:solidFill>
                  <a:schemeClr val="accent3"/>
                </a:solidFill>
              </a:rPr>
              <a:t> the normal ciliated columnar epithelial cells of the trachea and bronchi → metaplasia → stratified squamous epithelial cells.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>
                <a:solidFill>
                  <a:schemeClr val="accent3"/>
                </a:solidFill>
              </a:rPr>
              <a:t>The rugged stratified squamous epithelium can survive the noxious chemicals in cigarette smoke that columnar epithelium would not tolerate. </a:t>
            </a:r>
            <a:endParaRPr sz="2000">
              <a:solidFill>
                <a:schemeClr val="accent3"/>
              </a:solidFill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>
                <a:solidFill>
                  <a:schemeClr val="accent3"/>
                </a:solidFill>
              </a:rPr>
              <a:t>Metaplasia here has survival advantages, </a:t>
            </a:r>
            <a:r>
              <a:rPr lang="en-US" sz="2000" u="sng">
                <a:solidFill>
                  <a:schemeClr val="accent3"/>
                </a:solidFill>
              </a:rPr>
              <a:t>but important protective mechanisms are lost, </a:t>
            </a:r>
            <a:r>
              <a:rPr lang="en-US" sz="2000">
                <a:solidFill>
                  <a:schemeClr val="accent3"/>
                </a:solidFill>
              </a:rPr>
              <a:t>such as mucus secretion and ciliary clearance.</a:t>
            </a:r>
            <a:endParaRPr b="1" sz="2000" u="sng">
              <a:solidFill>
                <a:schemeClr val="accent3"/>
              </a:solidFill>
            </a:endParaRPr>
          </a:p>
        </p:txBody>
      </p:sp>
      <p:pic>
        <p:nvPicPr>
          <p:cNvPr id="15786" name="Google Shape;1578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5041" y="398586"/>
            <a:ext cx="5715389" cy="5860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90" name="Shape 15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1" name="Google Shape;15791;p56"/>
          <p:cNvSpPr txBox="1"/>
          <p:nvPr>
            <p:ph idx="1" type="body"/>
          </p:nvPr>
        </p:nvSpPr>
        <p:spPr>
          <a:xfrm>
            <a:off x="381532" y="1074682"/>
            <a:ext cx="50931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In chronic gastric reflux; the normal stratified squamous epithelium of the lower esophagus → metaplasia→ gastric or intestinal-type columnar epithelium. </a:t>
            </a:r>
            <a:endParaRPr sz="2000"/>
          </a:p>
          <a:p>
            <a:pPr indent="-139700" lvl="0" marL="285750" rtl="0" algn="l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000"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Metaplasia also occur in mesenchymal cells, where it is generally a reaction to some pathologic alteration (bone is occasionally formed in soft tissues, particularly in foci of injury.</a:t>
            </a:r>
            <a:endParaRPr b="1" sz="2000" u="sng">
              <a:solidFill>
                <a:schemeClr val="accent3"/>
              </a:solidFill>
            </a:endParaRPr>
          </a:p>
        </p:txBody>
      </p:sp>
      <p:pic>
        <p:nvPicPr>
          <p:cNvPr descr="Image result for barrett esophagus pathology" id="15792" name="Google Shape;1579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676" y="633046"/>
            <a:ext cx="6538791" cy="564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77" name="Shape 15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78" name="Google Shape;156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554" y="550985"/>
            <a:ext cx="8733692" cy="580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96" name="Shape 15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homepage.smc.edu/wissmann_paul/physiology/epCA.jpg" id="15797" name="Google Shape;1579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29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98" name="Google Shape;15798;p57"/>
          <p:cNvSpPr txBox="1"/>
          <p:nvPr/>
        </p:nvSpPr>
        <p:spPr>
          <a:xfrm>
            <a:off x="1184032" y="3411414"/>
            <a:ext cx="101169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influences that induce metaplastic change in an epithelium, </a:t>
            </a:r>
            <a:r>
              <a:rPr b="1" i="0" lang="en-US" sz="2200" u="sng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persistent</a:t>
            </a:r>
            <a:r>
              <a:rPr b="1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may predispose to malignant transformation. </a:t>
            </a:r>
            <a:endParaRPr b="1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Squamous cell metaplasia of the respiratory epithelium often coexists with lung cancers composed of malignant squamous cells. 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columnar epithelium in the esophagus can coexist also with esophageal cancer of adenocarcinoma type.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02" name="Shape 15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3" name="Google Shape;15803;p58"/>
          <p:cNvSpPr txBox="1"/>
          <p:nvPr>
            <p:ph type="ctrTitle"/>
          </p:nvPr>
        </p:nvSpPr>
        <p:spPr>
          <a:xfrm>
            <a:off x="671425" y="5100742"/>
            <a:ext cx="1060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Intracellular Accumulations</a:t>
            </a:r>
            <a:endParaRPr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descr="Image result for Fatty Change" id="15804" name="Google Shape;15804;p58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Image result for Fatty Change" id="15805" name="Google Shape;1580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3024553" cy="3645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ibrary.med.utah.edu/WebPath/jpeg5/CV010.jpg" id="15806" name="Google Shape;1580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4555" y="7937"/>
            <a:ext cx="3048000" cy="3637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5807" name="Google Shape;15807;p58"/>
          <p:cNvPicPr preferRelativeResize="0"/>
          <p:nvPr/>
        </p:nvPicPr>
        <p:blipFill rotWithShape="1">
          <a:blip r:embed="rId5">
            <a:alphaModFix/>
          </a:blip>
          <a:srcRect b="0" l="16443" r="0" t="0"/>
          <a:stretch/>
        </p:blipFill>
        <p:spPr>
          <a:xfrm>
            <a:off x="6072555" y="396714"/>
            <a:ext cx="3059724" cy="324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8" name="Google Shape;15808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32278" y="396714"/>
            <a:ext cx="3059722" cy="324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12" name="Shape 15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3" name="Google Shape;15813;p59"/>
          <p:cNvSpPr txBox="1"/>
          <p:nvPr>
            <p:ph type="title"/>
          </p:nvPr>
        </p:nvSpPr>
        <p:spPr>
          <a:xfrm>
            <a:off x="450501" y="562708"/>
            <a:ext cx="96666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Garamond"/>
              <a:buNone/>
            </a:pPr>
            <a:r>
              <a:rPr lang="en-US">
                <a:solidFill>
                  <a:schemeClr val="accent2"/>
                </a:solidFill>
              </a:rPr>
              <a:t>Intracellular accumulations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814" name="Google Shape;15814;p59"/>
          <p:cNvSpPr txBox="1"/>
          <p:nvPr>
            <p:ph idx="1" type="body"/>
          </p:nvPr>
        </p:nvSpPr>
        <p:spPr>
          <a:xfrm>
            <a:off x="679936" y="1596914"/>
            <a:ext cx="108480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Cells may accumulate abnormal amounts of various substances under some circumstances, </a:t>
            </a:r>
            <a:r>
              <a:rPr b="1" lang="en-US" sz="2000">
                <a:solidFill>
                  <a:schemeClr val="dk1"/>
                </a:solidFill>
              </a:rPr>
              <a:t>can be harmless or cause varying degrees of injury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The substance may be located in the </a:t>
            </a:r>
            <a:r>
              <a:rPr b="1" lang="en-US" sz="2000">
                <a:solidFill>
                  <a:schemeClr val="dk1"/>
                </a:solidFill>
              </a:rPr>
              <a:t>cytoplasm</a:t>
            </a:r>
            <a:r>
              <a:rPr lang="en-US" sz="2000">
                <a:solidFill>
                  <a:schemeClr val="dk1"/>
                </a:solidFill>
              </a:rPr>
              <a:t>, within </a:t>
            </a:r>
            <a:r>
              <a:rPr b="1" lang="en-US" sz="2000">
                <a:solidFill>
                  <a:schemeClr val="dk1"/>
                </a:solidFill>
              </a:rPr>
              <a:t>organelles</a:t>
            </a:r>
            <a:r>
              <a:rPr lang="en-US" sz="2000">
                <a:solidFill>
                  <a:schemeClr val="dk1"/>
                </a:solidFill>
              </a:rPr>
              <a:t> (lysosomes), or in the </a:t>
            </a:r>
            <a:r>
              <a:rPr b="1" lang="en-US" sz="2000">
                <a:solidFill>
                  <a:schemeClr val="dk1"/>
                </a:solidFill>
              </a:rPr>
              <a:t>nucleus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Synthesized by the affected cells or it may be produced elsewhere.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The main pathways of abnormal intracellular accumulations are</a:t>
            </a:r>
            <a:br>
              <a:rPr lang="en-US" sz="2000">
                <a:solidFill>
                  <a:schemeClr val="accent2"/>
                </a:solidFill>
              </a:rPr>
            </a:br>
            <a:br>
              <a:rPr lang="en-US" sz="2000">
                <a:solidFill>
                  <a:schemeClr val="accent2"/>
                </a:solidFill>
              </a:rPr>
            </a:br>
            <a:r>
              <a:rPr b="1" lang="en-US" sz="2000">
                <a:solidFill>
                  <a:srgbClr val="7030A0"/>
                </a:solidFill>
              </a:rPr>
              <a:t>(1) inadequate removal and degradation.</a:t>
            </a:r>
            <a:br>
              <a:rPr b="1" lang="en-US" sz="2000">
                <a:solidFill>
                  <a:srgbClr val="7030A0"/>
                </a:solidFill>
              </a:rPr>
            </a:br>
            <a:r>
              <a:rPr b="1" lang="en-US" sz="2000">
                <a:solidFill>
                  <a:srgbClr val="7030A0"/>
                </a:solidFill>
              </a:rPr>
              <a:t>(2) excessive production of an </a:t>
            </a:r>
            <a:r>
              <a:rPr b="1" lang="en-US" sz="2000" u="sng">
                <a:solidFill>
                  <a:srgbClr val="7030A0"/>
                </a:solidFill>
              </a:rPr>
              <a:t>endogenous</a:t>
            </a:r>
            <a:r>
              <a:rPr b="1" lang="en-US" sz="2000">
                <a:solidFill>
                  <a:srgbClr val="7030A0"/>
                </a:solidFill>
              </a:rPr>
              <a:t> substance.</a:t>
            </a:r>
            <a:br>
              <a:rPr b="1" lang="en-US" sz="2000">
                <a:solidFill>
                  <a:srgbClr val="7030A0"/>
                </a:solidFill>
              </a:rPr>
            </a:br>
            <a:r>
              <a:rPr b="1" lang="en-US" sz="2000">
                <a:solidFill>
                  <a:srgbClr val="7030A0"/>
                </a:solidFill>
              </a:rPr>
              <a:t>(3) deposition of an abnormal </a:t>
            </a:r>
            <a:r>
              <a:rPr b="1" lang="en-US" sz="2000" u="sng">
                <a:solidFill>
                  <a:srgbClr val="7030A0"/>
                </a:solidFill>
              </a:rPr>
              <a:t>exogenous</a:t>
            </a:r>
            <a:r>
              <a:rPr b="1" lang="en-US" sz="2000">
                <a:solidFill>
                  <a:srgbClr val="7030A0"/>
                </a:solidFill>
              </a:rPr>
              <a:t> material.</a:t>
            </a:r>
            <a:endParaRPr b="1" sz="2000">
              <a:solidFill>
                <a:srgbClr val="7030A0"/>
              </a:solidFill>
            </a:endParaRPr>
          </a:p>
        </p:txBody>
      </p:sp>
      <p:sp>
        <p:nvSpPr>
          <p:cNvPr descr="Slide number background block" id="15815" name="Google Shape;15815;p59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16" name="Google Shape;15816;p59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20" name="Shape 15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1" name="Google Shape;15821;p60"/>
          <p:cNvSpPr txBox="1"/>
          <p:nvPr>
            <p:ph type="title"/>
          </p:nvPr>
        </p:nvSpPr>
        <p:spPr>
          <a:xfrm>
            <a:off x="387698" y="562708"/>
            <a:ext cx="69744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aramond"/>
              <a:buNone/>
            </a:pPr>
            <a:r>
              <a:rPr lang="en-US">
                <a:solidFill>
                  <a:schemeClr val="accent2"/>
                </a:solidFill>
              </a:rPr>
              <a:t>Fatty Change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822" name="Google Shape;15822;p60"/>
          <p:cNvSpPr txBox="1"/>
          <p:nvPr>
            <p:ph idx="1" type="body"/>
          </p:nvPr>
        </p:nvSpPr>
        <p:spPr>
          <a:xfrm>
            <a:off x="563544" y="1356637"/>
            <a:ext cx="5919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3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</a:rPr>
              <a:t>Fatty change, called steatosis.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</a:rPr>
              <a:t>Any accumulation of triglycerides within parenchymal cells. </a:t>
            </a:r>
            <a:endParaRPr sz="22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</a:rPr>
              <a:t>Mostly seen in the </a:t>
            </a:r>
            <a:r>
              <a:rPr b="1" lang="en-US" sz="2200">
                <a:solidFill>
                  <a:schemeClr val="dk1"/>
                </a:solidFill>
              </a:rPr>
              <a:t>liver</a:t>
            </a:r>
            <a:r>
              <a:rPr lang="en-US" sz="2200">
                <a:solidFill>
                  <a:schemeClr val="dk1"/>
                </a:solidFill>
              </a:rPr>
              <a:t>, (the major organ involved in fat metabolism) , also occur in heart, skeletal muscle, kidney, and other organs. </a:t>
            </a:r>
            <a:endParaRPr sz="22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</a:rPr>
              <a:t>Caused by toxins, protein malnutrition, diabetes mellitus, obesity, or anoxia. </a:t>
            </a:r>
            <a:endParaRPr sz="22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</a:rPr>
              <a:t>Alcohol abuse and diabetes associated with obesity are </a:t>
            </a:r>
            <a:r>
              <a:rPr lang="en-US" sz="2200" u="sng">
                <a:solidFill>
                  <a:schemeClr val="dk1"/>
                </a:solidFill>
              </a:rPr>
              <a:t>the most common causes of fatty change in the liver.</a:t>
            </a:r>
            <a:endParaRPr/>
          </a:p>
        </p:txBody>
      </p:sp>
      <p:sp>
        <p:nvSpPr>
          <p:cNvPr descr="Slide number background block" id="15823" name="Google Shape;15823;p60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24" name="Google Shape;15824;p60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Image result for Fatty Change" id="15825" name="Google Shape;1582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2862" y="679938"/>
            <a:ext cx="5045108" cy="508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29" name="Shape 15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0" name="Google Shape;15830;p61"/>
          <p:cNvSpPr txBox="1"/>
          <p:nvPr>
            <p:ph type="title"/>
          </p:nvPr>
        </p:nvSpPr>
        <p:spPr>
          <a:xfrm>
            <a:off x="270467" y="565786"/>
            <a:ext cx="697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200">
                <a:solidFill>
                  <a:schemeClr val="dk1"/>
                </a:solidFill>
              </a:rPr>
              <a:t>Cholesterol and Cholesteryl Esters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5831" name="Google Shape;15831;p61"/>
          <p:cNvSpPr txBox="1"/>
          <p:nvPr>
            <p:ph idx="1" type="body"/>
          </p:nvPr>
        </p:nvSpPr>
        <p:spPr>
          <a:xfrm>
            <a:off x="411143" y="1796988"/>
            <a:ext cx="5919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3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</a:rPr>
              <a:t>Cellular cholesterol metabolism is tightly regulated to ensure normal generation of cell membranes (in which cholesterol is a key component) without accumulation.</a:t>
            </a:r>
            <a:endParaRPr/>
          </a:p>
          <a:p>
            <a:pPr indent="-182245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</a:rPr>
              <a:t>Phagocytic cells may become overloaded in different pathologic processes, mostly </a:t>
            </a:r>
            <a:r>
              <a:rPr b="1" lang="en-US" sz="2200">
                <a:solidFill>
                  <a:schemeClr val="dk1"/>
                </a:solidFill>
              </a:rPr>
              <a:t>increased intake </a:t>
            </a:r>
            <a:r>
              <a:rPr lang="en-US" sz="2200">
                <a:solidFill>
                  <a:schemeClr val="dk1"/>
                </a:solidFill>
              </a:rPr>
              <a:t>or decreased catabolism of lipids. </a:t>
            </a:r>
            <a:endParaRPr/>
          </a:p>
          <a:p>
            <a:pPr indent="-182245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Noto Sans Symbols"/>
              <a:buChar char="❑"/>
            </a:pPr>
            <a:r>
              <a:rPr b="1" lang="en-US" sz="2200">
                <a:solidFill>
                  <a:schemeClr val="dk1"/>
                </a:solidFill>
              </a:rPr>
              <a:t>Atherosclerosis</a:t>
            </a:r>
            <a:r>
              <a:rPr lang="en-US" sz="2200">
                <a:solidFill>
                  <a:schemeClr val="dk1"/>
                </a:solidFill>
              </a:rPr>
              <a:t> is the most important.</a:t>
            </a:r>
            <a:endParaRPr/>
          </a:p>
        </p:txBody>
      </p:sp>
      <p:sp>
        <p:nvSpPr>
          <p:cNvPr descr="Slide number background block" id="15832" name="Google Shape;15832;p61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33" name="Google Shape;15833;p61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s://library.med.utah.edu/WebPath/jpeg5/CV009.jpg" id="15834" name="Google Shape;1583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5325" y="393576"/>
            <a:ext cx="4800600" cy="3017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ibrary.med.utah.edu/WebPath/jpeg5/CV010.jpg" id="15835" name="Google Shape;1583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5325" y="3528646"/>
            <a:ext cx="4800600" cy="267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39" name="Shape 15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0" name="Google Shape;15840;p62"/>
          <p:cNvSpPr txBox="1"/>
          <p:nvPr>
            <p:ph type="title"/>
          </p:nvPr>
        </p:nvSpPr>
        <p:spPr>
          <a:xfrm>
            <a:off x="387698" y="590408"/>
            <a:ext cx="6974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aramond"/>
              <a:buNone/>
            </a:pPr>
            <a:r>
              <a:rPr lang="en-US" sz="3200">
                <a:solidFill>
                  <a:schemeClr val="accent2"/>
                </a:solidFill>
              </a:rPr>
              <a:t>Glycogen.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5841" name="Google Shape;15841;p62"/>
          <p:cNvSpPr txBox="1"/>
          <p:nvPr>
            <p:ph idx="1" type="body"/>
          </p:nvPr>
        </p:nvSpPr>
        <p:spPr>
          <a:xfrm>
            <a:off x="329082" y="1627335"/>
            <a:ext cx="5919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</a:rPr>
              <a:t>Excessive intracellular accumulation of glycogen are associated with abnormalities in the metabolism of glucose or glycogen. </a:t>
            </a:r>
            <a:endParaRPr sz="2000">
              <a:solidFill>
                <a:schemeClr val="dk1"/>
              </a:solidFill>
            </a:endParaRPr>
          </a:p>
          <a:p>
            <a:pPr indent="-19685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</a:rPr>
              <a:t>In poorly controlled diabetes mellitus, the prime example of abnormal glucose metabolism, glycogen accumulates in renal tubular epithelium, cardiac myocytes, and β cells of the islets of Langerhans.</a:t>
            </a:r>
            <a:endParaRPr/>
          </a:p>
          <a:p>
            <a:pPr indent="-19685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</a:rPr>
              <a:t>Glycogen also accumulates within cells in a group of related genetic disorders collectively referred to as </a:t>
            </a:r>
            <a:r>
              <a:rPr b="1" lang="en-US" sz="2000">
                <a:solidFill>
                  <a:schemeClr val="dk1"/>
                </a:solidFill>
              </a:rPr>
              <a:t>glycogen storage diseases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descr="Slide number background block" id="15842" name="Google Shape;15842;p62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43" name="Google Shape;15843;p62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44" name="Google Shape;15844;p62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45" name="Google Shape;15845;p62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46" name="Google Shape;15846;p62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Related image" id="15847" name="Google Shape;1584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9753" y="1358288"/>
            <a:ext cx="5413376" cy="501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51" name="Shape 15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2" name="Google Shape;15852;p63"/>
          <p:cNvSpPr txBox="1"/>
          <p:nvPr>
            <p:ph type="title"/>
          </p:nvPr>
        </p:nvSpPr>
        <p:spPr>
          <a:xfrm>
            <a:off x="460375" y="719362"/>
            <a:ext cx="6974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aramond"/>
              <a:buNone/>
            </a:pPr>
            <a:r>
              <a:rPr lang="en-US" sz="3200">
                <a:solidFill>
                  <a:schemeClr val="accent2"/>
                </a:solidFill>
              </a:rPr>
              <a:t>Pigments – Carbon 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5853" name="Google Shape;15853;p63"/>
          <p:cNvSpPr txBox="1"/>
          <p:nvPr>
            <p:ph idx="1" type="body"/>
          </p:nvPr>
        </p:nvSpPr>
        <p:spPr>
          <a:xfrm>
            <a:off x="914399" y="1370825"/>
            <a:ext cx="7728000" cy="4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Pigments are  colored substances :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</a:rPr>
              <a:t>+ exogenous </a:t>
            </a:r>
            <a:r>
              <a:rPr lang="en-US" sz="1800">
                <a:solidFill>
                  <a:schemeClr val="dk1"/>
                </a:solidFill>
              </a:rPr>
              <a:t>(from outside the body) such as carbon, </a:t>
            </a:r>
            <a:endParaRPr sz="18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</a:rPr>
              <a:t>+ endogenous </a:t>
            </a:r>
            <a:r>
              <a:rPr lang="en-US" sz="1800">
                <a:solidFill>
                  <a:schemeClr val="dk1"/>
                </a:solidFill>
              </a:rPr>
              <a:t>(synthesized within the body) itself, such as lipofuscin, melanin, and certain derivatives of hemoglobin.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The most common exogenous pigment is </a:t>
            </a:r>
            <a:r>
              <a:rPr b="1" lang="en-US" sz="1800">
                <a:solidFill>
                  <a:schemeClr val="dk1"/>
                </a:solidFill>
              </a:rPr>
              <a:t>carbon</a:t>
            </a:r>
            <a:r>
              <a:rPr lang="en-US" sz="1800">
                <a:solidFill>
                  <a:schemeClr val="dk1"/>
                </a:solidFill>
              </a:rPr>
              <a:t>, a ubiquitous air pollutant of urban life. 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When inhaled → phagocytosed by alveolar macrophages → transported by lymphatic channels to regional lymph nodes. 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Aggregates of the pigment blacken the draining lymph nodes and pulmonary parenchyma (called </a:t>
            </a:r>
            <a:r>
              <a:rPr b="1" lang="en-US" sz="1800">
                <a:solidFill>
                  <a:schemeClr val="dk1"/>
                </a:solidFill>
              </a:rPr>
              <a:t>anthracosis</a:t>
            </a:r>
            <a:r>
              <a:rPr lang="en-US" sz="1800">
                <a:solidFill>
                  <a:schemeClr val="dk1"/>
                </a:solidFill>
              </a:rPr>
              <a:t>)</a:t>
            </a:r>
            <a:endParaRPr/>
          </a:p>
        </p:txBody>
      </p:sp>
      <p:sp>
        <p:nvSpPr>
          <p:cNvPr descr="Slide number background block" id="15854" name="Google Shape;15854;p63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55" name="Google Shape;15855;p63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56" name="Google Shape;15856;p63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57" name="Google Shape;15857;p63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58" name="Google Shape;15858;p63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Related image" id="15859" name="Google Shape;1585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6208" y="1551222"/>
            <a:ext cx="2885653" cy="400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63" name="Shape 15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4" name="Google Shape;15864;p64"/>
          <p:cNvSpPr txBox="1"/>
          <p:nvPr>
            <p:ph type="title"/>
          </p:nvPr>
        </p:nvSpPr>
        <p:spPr>
          <a:xfrm>
            <a:off x="381487" y="662115"/>
            <a:ext cx="9501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200">
                <a:solidFill>
                  <a:schemeClr val="dk1"/>
                </a:solidFill>
              </a:rPr>
              <a:t>Pigments-Lipofuscin  “wear-and-tear pigment’’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5865" name="Google Shape;15865;p64"/>
          <p:cNvSpPr txBox="1"/>
          <p:nvPr>
            <p:ph idx="1" type="body"/>
          </p:nvPr>
        </p:nvSpPr>
        <p:spPr>
          <a:xfrm>
            <a:off x="612775" y="1443867"/>
            <a:ext cx="62241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3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An insoluble </a:t>
            </a:r>
            <a:r>
              <a:rPr b="1" lang="en-US" sz="2200">
                <a:solidFill>
                  <a:schemeClr val="dk1"/>
                </a:solidFill>
              </a:rPr>
              <a:t>brownish-yellow granular </a:t>
            </a:r>
            <a:r>
              <a:rPr lang="en-US" sz="2200">
                <a:solidFill>
                  <a:schemeClr val="dk1"/>
                </a:solidFill>
              </a:rPr>
              <a:t>intracellular material that accumulates in a variety of tissues (heart, liver, and brain) with </a:t>
            </a:r>
            <a:r>
              <a:rPr b="1" lang="en-US" sz="2200">
                <a:solidFill>
                  <a:schemeClr val="dk1"/>
                </a:solidFill>
              </a:rPr>
              <a:t>aging or atrophy</a:t>
            </a:r>
            <a:r>
              <a:rPr lang="en-US" sz="2200">
                <a:solidFill>
                  <a:schemeClr val="dk1"/>
                </a:solidFill>
              </a:rPr>
              <a:t>.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Lipofuscin represents complexes of lipid &amp; protein that are produced by the free radical–catalyzed peroxidation of polyunsaturated lipids of subcellular membranes. </a:t>
            </a:r>
            <a:endParaRPr sz="22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It is not injurious to the cell but is a marker of past free radical injury. </a:t>
            </a:r>
            <a:endParaRPr sz="22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</a:rPr>
              <a:t>When present in large amounts, imparts an appearance to the tissue that is called </a:t>
            </a:r>
            <a:r>
              <a:rPr b="1" lang="en-US" sz="2200">
                <a:solidFill>
                  <a:schemeClr val="dk1"/>
                </a:solidFill>
              </a:rPr>
              <a:t>brown atrophy.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descr="Slide number background block" id="15866" name="Google Shape;15866;p64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67" name="Google Shape;15867;p64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68" name="Google Shape;15868;p6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69" name="Google Shape;15869;p64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70" name="Google Shape;15870;p64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871" name="Google Shape;1587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9723" y="1624013"/>
            <a:ext cx="4826202" cy="4132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75" name="Shape 15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6" name="Google Shape;15876;p65"/>
          <p:cNvSpPr txBox="1"/>
          <p:nvPr>
            <p:ph type="title"/>
          </p:nvPr>
        </p:nvSpPr>
        <p:spPr>
          <a:xfrm>
            <a:off x="612775" y="886029"/>
            <a:ext cx="78186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aramond"/>
              <a:buNone/>
            </a:pPr>
            <a:r>
              <a:rPr lang="en-US" sz="3200">
                <a:solidFill>
                  <a:schemeClr val="accent2"/>
                </a:solidFill>
              </a:rPr>
              <a:t>Pigments - Melanin.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5877" name="Google Shape;15877;p65"/>
          <p:cNvSpPr txBox="1"/>
          <p:nvPr>
            <p:ph idx="1" type="body"/>
          </p:nvPr>
        </p:nvSpPr>
        <p:spPr>
          <a:xfrm>
            <a:off x="329082" y="1627335"/>
            <a:ext cx="57552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76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An endogenous, brown-black pigment that is synthesized by </a:t>
            </a:r>
            <a:r>
              <a:rPr b="1" lang="en-US" sz="2400">
                <a:solidFill>
                  <a:schemeClr val="dk1"/>
                </a:solidFill>
              </a:rPr>
              <a:t>melanocytes</a:t>
            </a:r>
            <a:r>
              <a:rPr lang="en-US" sz="2400">
                <a:solidFill>
                  <a:schemeClr val="dk1"/>
                </a:solidFill>
              </a:rPr>
              <a:t> located in the epidermis.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Acts as a screen against harmful UV radiation.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76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</a:rPr>
              <a:t>Although melanocytes are the only source of melanin, adjacent basal keratinocytes in the skin can accumulate the pigment (e.g., in freckles), as can dermal macrophages.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descr="Slide number background block" id="15878" name="Google Shape;15878;p65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79" name="Google Shape;15879;p65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80" name="Google Shape;15880;p65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81" name="Google Shape;15881;p65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82" name="Google Shape;15882;p65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ile:Skin Tumors-171.jpg" id="15883" name="Google Shape;1588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5090" y="1230923"/>
            <a:ext cx="5763234" cy="461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87" name="Shape 15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8" name="Google Shape;15888;p66"/>
          <p:cNvSpPr txBox="1"/>
          <p:nvPr>
            <p:ph type="title"/>
          </p:nvPr>
        </p:nvSpPr>
        <p:spPr>
          <a:xfrm>
            <a:off x="612775" y="792244"/>
            <a:ext cx="78186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aramond"/>
              <a:buNone/>
            </a:pPr>
            <a:r>
              <a:rPr lang="en-US" sz="3200">
                <a:solidFill>
                  <a:schemeClr val="accent2"/>
                </a:solidFill>
              </a:rPr>
              <a:t>Pigments - Hemosiderin.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5889" name="Google Shape;15889;p66"/>
          <p:cNvSpPr txBox="1"/>
          <p:nvPr>
            <p:ph idx="1" type="body"/>
          </p:nvPr>
        </p:nvSpPr>
        <p:spPr>
          <a:xfrm>
            <a:off x="307975" y="1060009"/>
            <a:ext cx="5942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6850" lvl="0" marL="3429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 hemoglobin-derived granular pigment that is </a:t>
            </a:r>
            <a:r>
              <a:rPr b="1" lang="en-US" sz="2000">
                <a:solidFill>
                  <a:schemeClr val="dk1"/>
                </a:solidFill>
              </a:rPr>
              <a:t>golden yellow to brown.</a:t>
            </a:r>
            <a:endParaRPr/>
          </a:p>
          <a:p>
            <a:pPr indent="-19685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Accumulates in tissues when there is a local or systemic excess of iron.</a:t>
            </a:r>
            <a:endParaRPr/>
          </a:p>
          <a:p>
            <a:pPr indent="-19685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Iron is normally stored within cells in association with the protein </a:t>
            </a:r>
            <a:r>
              <a:rPr b="1" lang="en-US" sz="2000">
                <a:solidFill>
                  <a:schemeClr val="dk1"/>
                </a:solidFill>
              </a:rPr>
              <a:t>apoferritin</a:t>
            </a:r>
            <a:r>
              <a:rPr lang="en-US" sz="2000">
                <a:solidFill>
                  <a:schemeClr val="dk1"/>
                </a:solidFill>
              </a:rPr>
              <a:t>, forming ferritin </a:t>
            </a:r>
            <a:r>
              <a:rPr b="1" lang="en-US" sz="2000">
                <a:solidFill>
                  <a:schemeClr val="dk1"/>
                </a:solidFill>
              </a:rPr>
              <a:t>micelles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Hemosiderin pigment represents large aggregates of these ferritin micelles, readily visualized by light and electron microscopy.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descr="Slide number background block" id="15890" name="Google Shape;15890;p66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91" name="Google Shape;15891;p66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92" name="Google Shape;15892;p6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93" name="Google Shape;15893;p66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894" name="Google Shape;15894;p66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895" name="Google Shape;1589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4505" y="980953"/>
            <a:ext cx="4533900" cy="497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82" name="Shape 1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3" name="Google Shape;15683;p40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3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Adaptations</a:t>
            </a:r>
            <a:endParaRPr/>
          </a:p>
        </p:txBody>
      </p:sp>
      <p:sp>
        <p:nvSpPr>
          <p:cNvPr id="15684" name="Google Shape;15684;p40"/>
          <p:cNvSpPr txBox="1"/>
          <p:nvPr>
            <p:ph idx="1" type="body"/>
          </p:nvPr>
        </p:nvSpPr>
        <p:spPr>
          <a:xfrm>
            <a:off x="533934" y="2512291"/>
            <a:ext cx="11131500" cy="3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530"/>
              <a:buChar char="•"/>
            </a:pPr>
            <a:r>
              <a:rPr lang="en-US" sz="2200" u="sng">
                <a:solidFill>
                  <a:schemeClr val="dk1"/>
                </a:solidFill>
              </a:rPr>
              <a:t>Reversible</a:t>
            </a:r>
            <a:r>
              <a:rPr lang="en-US" sz="2200">
                <a:solidFill>
                  <a:schemeClr val="dk1"/>
                </a:solidFill>
              </a:rPr>
              <a:t> changes in the number, size, phenotype, metabolic activity, or functions of cells in response to changes in their environment.</a:t>
            </a:r>
            <a:endParaRPr/>
          </a:p>
          <a:p>
            <a:pPr indent="-285750" lvl="0" marL="285750" rtl="0" algn="l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dk1"/>
                </a:solidFill>
              </a:rPr>
              <a:t>Can be physiologic or pathologic.</a:t>
            </a:r>
            <a:endParaRPr/>
          </a:p>
          <a:p>
            <a:pPr indent="-285750" lvl="0" marL="285750" rtl="0" algn="l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b="1" lang="en-US" sz="2200" u="sng">
                <a:solidFill>
                  <a:schemeClr val="dk1"/>
                </a:solidFill>
              </a:rPr>
              <a:t>Physiologic:</a:t>
            </a:r>
            <a:r>
              <a:rPr b="1" lang="en-US" sz="2200">
                <a:solidFill>
                  <a:schemeClr val="dk1"/>
                </a:solidFill>
              </a:rPr>
              <a:t> </a:t>
            </a:r>
            <a:r>
              <a:rPr lang="en-US" sz="2200">
                <a:solidFill>
                  <a:schemeClr val="dk1"/>
                </a:solidFill>
              </a:rPr>
              <a:t>responses of cells to </a:t>
            </a:r>
            <a:r>
              <a:rPr lang="en-US" sz="2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n-US" sz="2200">
                <a:solidFill>
                  <a:schemeClr val="dk1"/>
                </a:solidFill>
              </a:rPr>
              <a:t> (1) </a:t>
            </a:r>
            <a:r>
              <a:rPr lang="en-US" sz="2200" u="sng">
                <a:solidFill>
                  <a:schemeClr val="dk1"/>
                </a:solidFill>
              </a:rPr>
              <a:t>stimulation</a:t>
            </a:r>
            <a:r>
              <a:rPr lang="en-US" sz="2200">
                <a:solidFill>
                  <a:schemeClr val="dk1"/>
                </a:solidFill>
              </a:rPr>
              <a:t> by hormones or endogenous chemical mediators. </a:t>
            </a:r>
            <a:r>
              <a:rPr lang="en-US" sz="2200" u="sng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(Breast &amp; uterus during pregnancy)</a:t>
            </a:r>
            <a:r>
              <a:rPr lang="en-US" sz="2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>
                <a:solidFill>
                  <a:schemeClr val="dk1"/>
                </a:solidFill>
              </a:rPr>
              <a:t>or to the (2) </a:t>
            </a:r>
            <a:r>
              <a:rPr lang="en-US" sz="2200" u="sng">
                <a:solidFill>
                  <a:schemeClr val="dk1"/>
                </a:solidFill>
              </a:rPr>
              <a:t>demands</a:t>
            </a:r>
            <a:r>
              <a:rPr lang="en-US" sz="2200">
                <a:solidFill>
                  <a:schemeClr val="dk1"/>
                </a:solidFill>
              </a:rPr>
              <a:t> of mechanical stress (</a:t>
            </a:r>
            <a:r>
              <a:rPr lang="en-US" sz="2200" u="sng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bones and muscles)</a:t>
            </a:r>
            <a:r>
              <a:rPr lang="en-US" sz="2200">
                <a:solidFill>
                  <a:schemeClr val="dk1"/>
                </a:solidFill>
              </a:rPr>
              <a:t>.</a:t>
            </a:r>
            <a:endParaRPr sz="22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b="1" lang="en-US" sz="2200" u="sng">
                <a:solidFill>
                  <a:schemeClr val="dk1"/>
                </a:solidFill>
              </a:rPr>
              <a:t>Pathologic:</a:t>
            </a:r>
            <a:r>
              <a:rPr lang="en-US" sz="2200">
                <a:solidFill>
                  <a:schemeClr val="dk1"/>
                </a:solidFill>
              </a:rPr>
              <a:t> responses to stress that allow cells to modulate their structure &amp;function, thus </a:t>
            </a:r>
            <a:r>
              <a:rPr lang="en-US" sz="2200" u="sng">
                <a:solidFill>
                  <a:schemeClr val="dk1"/>
                </a:solidFill>
              </a:rPr>
              <a:t>escape injury</a:t>
            </a:r>
            <a:r>
              <a:rPr lang="en-US" sz="2200">
                <a:solidFill>
                  <a:schemeClr val="dk1"/>
                </a:solidFill>
              </a:rPr>
              <a:t>, but </a:t>
            </a:r>
            <a:r>
              <a:rPr lang="en-US" sz="2200" u="sng">
                <a:solidFill>
                  <a:schemeClr val="dk1"/>
                </a:solidFill>
              </a:rPr>
              <a:t>at the expense of normal function</a:t>
            </a:r>
            <a:r>
              <a:rPr lang="en-US" sz="2200">
                <a:solidFill>
                  <a:schemeClr val="dk1"/>
                </a:solidFill>
              </a:rPr>
              <a:t>. </a:t>
            </a:r>
            <a:r>
              <a:rPr lang="en-US" sz="2200" u="sng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(squamous metaplasia of bronchial epithelium in smokers)</a:t>
            </a:r>
            <a:endParaRPr sz="2200" u="sng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99" name="Shape 15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0" name="Google Shape;15900;p67"/>
          <p:cNvSpPr txBox="1"/>
          <p:nvPr>
            <p:ph type="title"/>
          </p:nvPr>
        </p:nvSpPr>
        <p:spPr>
          <a:xfrm>
            <a:off x="0" y="838525"/>
            <a:ext cx="78186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Garamond"/>
              <a:buNone/>
            </a:pPr>
            <a:r>
              <a:rPr lang="en-US" sz="3200">
                <a:solidFill>
                  <a:schemeClr val="accent2"/>
                </a:solidFill>
              </a:rPr>
              <a:t>… Pigments - Hemosiderin.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5901" name="Google Shape;15901;p67"/>
          <p:cNvSpPr txBox="1"/>
          <p:nvPr>
            <p:ph idx="1" type="body"/>
          </p:nvPr>
        </p:nvSpPr>
        <p:spPr>
          <a:xfrm>
            <a:off x="307975" y="1526456"/>
            <a:ext cx="5942700" cy="4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the iron can be unambiguously identified by the Prussian blue histochemical reaction</a:t>
            </a:r>
            <a:endParaRPr/>
          </a:p>
          <a:p>
            <a:pPr indent="-19685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Small amounts of this pigment are normal in the mononuclear phagocytes of the bone marrow, spleen, and liver, where aging red cells are normally degraded.</a:t>
            </a:r>
            <a:endParaRPr/>
          </a:p>
          <a:p>
            <a:pPr indent="-19685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Excessive deposition of hemosiderin, called hemosiderosis.</a:t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more extensive accumulations of iron seen in hereditary hemochromatosis.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descr="Slide number background block" id="15902" name="Google Shape;15902;p67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03" name="Google Shape;15903;p67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lang="en-US"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904" name="Google Shape;15904;p67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905" name="Google Shape;15905;p67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https://www.arkanalabs.com/wp-content/uploads/Fig-1-copy-19.jpg" id="15906" name="Google Shape;15906;p67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907" name="Google Shape;1590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038" y="854074"/>
            <a:ext cx="4533900" cy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11" name="Shape 15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" name="Google Shape;15912;p68"/>
          <p:cNvSpPr txBox="1"/>
          <p:nvPr>
            <p:ph type="ctrTitle"/>
          </p:nvPr>
        </p:nvSpPr>
        <p:spPr>
          <a:xfrm>
            <a:off x="753486" y="4568464"/>
            <a:ext cx="49077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en-US"/>
              <a:t>THANK YOU &amp; GOOD LUCK ☺ </a:t>
            </a:r>
            <a:endParaRPr/>
          </a:p>
        </p:txBody>
      </p:sp>
      <p:sp>
        <p:nvSpPr>
          <p:cNvPr id="15913" name="Google Shape;15913;p68"/>
          <p:cNvSpPr/>
          <p:nvPr/>
        </p:nvSpPr>
        <p:spPr>
          <a:xfrm flipH="1">
            <a:off x="-13979" y="3895249"/>
            <a:ext cx="12205979" cy="2962751"/>
          </a:xfrm>
          <a:custGeom>
            <a:rect b="b" l="l" r="r" t="t"/>
            <a:pathLst>
              <a:path extrusionOk="0" h="2962751" w="13339868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dk1">
              <a:alpha val="6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Insert Image</a:t>
            </a:r>
            <a:endParaRPr/>
          </a:p>
        </p:txBody>
      </p:sp>
      <p:sp>
        <p:nvSpPr>
          <p:cNvPr descr="Lower accent block for slide image" id="15914" name="Google Shape;15914;p68"/>
          <p:cNvSpPr/>
          <p:nvPr/>
        </p:nvSpPr>
        <p:spPr>
          <a:xfrm>
            <a:off x="438912" y="4690872"/>
            <a:ext cx="73200" cy="118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15" name="Google Shape;15915;p68"/>
          <p:cNvSpPr txBox="1"/>
          <p:nvPr/>
        </p:nvSpPr>
        <p:spPr>
          <a:xfrm>
            <a:off x="2493818" y="1459345"/>
            <a:ext cx="6474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THANK YOU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GOOD LUCK IN YOUR EXAM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☺</a:t>
            </a:r>
            <a:endParaRPr sz="3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88" name="Shape 15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9" name="Google Shape;15689;p41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3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1. Hypertrophy</a:t>
            </a:r>
            <a:endParaRPr>
              <a:solidFill>
                <a:schemeClr val="accent3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90" name="Google Shape;15690;p41"/>
          <p:cNvSpPr txBox="1"/>
          <p:nvPr>
            <p:ph idx="1" type="body"/>
          </p:nvPr>
        </p:nvSpPr>
        <p:spPr>
          <a:xfrm>
            <a:off x="1008185" y="2438399"/>
            <a:ext cx="10386600" cy="3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b="1" lang="en-US" sz="2400">
                <a:solidFill>
                  <a:schemeClr val="dk1"/>
                </a:solidFill>
              </a:rPr>
              <a:t>Hypertrophy is an increase in the size of cells resulting in an increase in the size of the organ. </a:t>
            </a:r>
            <a:endParaRPr b="1" sz="2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>
                <a:solidFill>
                  <a:schemeClr val="dk1"/>
                </a:solidFill>
              </a:rPr>
              <a:t>Hypertrophy &amp; hyperplasia also can occur together.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>
                <a:solidFill>
                  <a:schemeClr val="dk1"/>
                </a:solidFill>
              </a:rPr>
              <a:t>Hyperplasia happens in cells capable of replication, whereas hypertrophy occurs when cells have a limited capacity to divide.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>
                <a:solidFill>
                  <a:schemeClr val="dk1"/>
                </a:solidFill>
              </a:rPr>
              <a:t>In pure hypertrophy there are no new cells, just bigger cells with increased amounts of structural proteins &amp; organelles. </a:t>
            </a:r>
            <a:endParaRPr sz="2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b="1" lang="en-US" sz="2400">
                <a:solidFill>
                  <a:schemeClr val="dk1"/>
                </a:solidFill>
              </a:rPr>
              <a:t>Hypertrophy can be physiologic or pathologic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94" name="Shape 15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5" name="Google Shape;15695;p42"/>
          <p:cNvSpPr txBox="1"/>
          <p:nvPr>
            <p:ph idx="1" type="subTitle"/>
          </p:nvPr>
        </p:nvSpPr>
        <p:spPr>
          <a:xfrm>
            <a:off x="647979" y="5403889"/>
            <a:ext cx="10641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30"/>
              <a:buNone/>
            </a:pPr>
            <a:r>
              <a:rPr lang="en-US" sz="2200">
                <a:solidFill>
                  <a:schemeClr val="accent2"/>
                </a:solidFill>
              </a:rPr>
              <a:t>The massive enlargement of the uterus during pregnancy → a consequence of </a:t>
            </a:r>
            <a:r>
              <a:rPr lang="en-US" sz="2200" u="sng">
                <a:solidFill>
                  <a:schemeClr val="accent2"/>
                </a:solidFill>
              </a:rPr>
              <a:t>estrogen stimulated </a:t>
            </a:r>
            <a:r>
              <a:rPr lang="en-US" sz="2200">
                <a:solidFill>
                  <a:schemeClr val="accent2"/>
                </a:solidFill>
              </a:rPr>
              <a:t>smooth muscle </a:t>
            </a:r>
            <a:r>
              <a:rPr lang="en-US" sz="2200" u="sng">
                <a:solidFill>
                  <a:schemeClr val="accent2"/>
                </a:solidFill>
              </a:rPr>
              <a:t>hypertrophy </a:t>
            </a:r>
            <a:r>
              <a:rPr lang="en-US" sz="2200">
                <a:solidFill>
                  <a:schemeClr val="accent2"/>
                </a:solidFill>
              </a:rPr>
              <a:t>&amp; smooth muscle </a:t>
            </a:r>
            <a:r>
              <a:rPr lang="en-US" sz="2200" u="sng">
                <a:solidFill>
                  <a:schemeClr val="accent2"/>
                </a:solidFill>
              </a:rPr>
              <a:t>hyperplasia</a:t>
            </a:r>
            <a:r>
              <a:rPr lang="en-US" sz="2200">
                <a:solidFill>
                  <a:schemeClr val="accent2"/>
                </a:solidFill>
              </a:rPr>
              <a:t>. </a:t>
            </a:r>
            <a:endParaRPr sz="2200">
              <a:solidFill>
                <a:schemeClr val="accent2"/>
              </a:solidFill>
            </a:endParaRPr>
          </a:p>
        </p:txBody>
      </p:sp>
      <p:sp>
        <p:nvSpPr>
          <p:cNvPr id="15696" name="Google Shape;15696;p42"/>
          <p:cNvSpPr txBox="1"/>
          <p:nvPr>
            <p:ph type="ctrTitle"/>
          </p:nvPr>
        </p:nvSpPr>
        <p:spPr>
          <a:xfrm>
            <a:off x="589363" y="4620095"/>
            <a:ext cx="1060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Hypertrophy - physiologic - stimulation</a:t>
            </a:r>
            <a:endParaRPr>
              <a:solidFill>
                <a:schemeClr val="accent2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697" name="Google Shape;156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067908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8" name="Google Shape;1569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907" y="0"/>
            <a:ext cx="4103078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9" name="Google Shape;1569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0986" y="0"/>
            <a:ext cx="4021014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03" name="Shape 15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4" name="Google Shape;15704;p43"/>
          <p:cNvSpPr txBox="1"/>
          <p:nvPr>
            <p:ph idx="1" type="subTitle"/>
          </p:nvPr>
        </p:nvSpPr>
        <p:spPr>
          <a:xfrm>
            <a:off x="611203" y="5368719"/>
            <a:ext cx="1108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000">
                <a:solidFill>
                  <a:schemeClr val="accent2"/>
                </a:solidFill>
              </a:rPr>
              <a:t>In response to increased workload the striated muscle cell undergo hypertrophy. </a:t>
            </a:r>
            <a:r>
              <a:rPr b="1" lang="en-US" sz="2000">
                <a:solidFill>
                  <a:schemeClr val="accent2"/>
                </a:solidFill>
              </a:rPr>
              <a:t>Adult muscle cells have a limited capacity to divide → </a:t>
            </a:r>
            <a:r>
              <a:rPr lang="en-US" sz="2000">
                <a:solidFill>
                  <a:schemeClr val="accent2"/>
                </a:solidFill>
              </a:rPr>
              <a:t>chiseled physique of weightlifter </a:t>
            </a:r>
            <a:r>
              <a:rPr b="1" lang="en-US" sz="2000">
                <a:solidFill>
                  <a:schemeClr val="accent2"/>
                </a:solidFill>
              </a:rPr>
              <a:t>stems only from the hypertrophy.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5705" name="Google Shape;15705;p43"/>
          <p:cNvSpPr txBox="1"/>
          <p:nvPr>
            <p:ph type="ctrTitle"/>
          </p:nvPr>
        </p:nvSpPr>
        <p:spPr>
          <a:xfrm>
            <a:off x="577639" y="4620095"/>
            <a:ext cx="1060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Hypertrophy - physiologic - ↑ demand</a:t>
            </a:r>
            <a:endParaRPr>
              <a:solidFill>
                <a:schemeClr val="accent2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706" name="Google Shape;15706;p43"/>
          <p:cNvPicPr preferRelativeResize="0"/>
          <p:nvPr/>
        </p:nvPicPr>
        <p:blipFill rotWithShape="1">
          <a:blip r:embed="rId3">
            <a:alphaModFix/>
          </a:blip>
          <a:srcRect b="25314" l="7055" r="11285" t="18556"/>
          <a:stretch/>
        </p:blipFill>
        <p:spPr>
          <a:xfrm>
            <a:off x="0" y="0"/>
            <a:ext cx="12192000" cy="423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10" name="Shape 15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1" name="Google Shape;15711;p44"/>
          <p:cNvSpPr txBox="1"/>
          <p:nvPr>
            <p:ph idx="1" type="subTitle"/>
          </p:nvPr>
        </p:nvSpPr>
        <p:spPr>
          <a:xfrm>
            <a:off x="671424" y="5308871"/>
            <a:ext cx="10805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000">
                <a:solidFill>
                  <a:schemeClr val="accent2"/>
                </a:solidFill>
              </a:rPr>
              <a:t>In response to increased workload ( hypertension or aortic valve disease) myocardial hypertrophy (lower left → to generate the required higher contractile force → heart undergo </a:t>
            </a:r>
            <a:r>
              <a:rPr b="1" lang="en-US" sz="2000">
                <a:solidFill>
                  <a:schemeClr val="accent2"/>
                </a:solidFill>
              </a:rPr>
              <a:t>only hypertrophy</a:t>
            </a:r>
            <a:r>
              <a:rPr lang="en-US" sz="2000">
                <a:solidFill>
                  <a:schemeClr val="accent2"/>
                </a:solidFill>
              </a:rPr>
              <a:t> because cardiac muscles have a limited capacity to divide. </a:t>
            </a:r>
            <a:endParaRPr/>
          </a:p>
        </p:txBody>
      </p:sp>
      <p:sp>
        <p:nvSpPr>
          <p:cNvPr id="15712" name="Google Shape;15712;p44"/>
          <p:cNvSpPr txBox="1"/>
          <p:nvPr>
            <p:ph type="ctrTitle"/>
          </p:nvPr>
        </p:nvSpPr>
        <p:spPr>
          <a:xfrm>
            <a:off x="647978" y="4549756"/>
            <a:ext cx="10607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Garamond"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Hypertrophy - pathologic - ↑ demand</a:t>
            </a:r>
            <a:endParaRPr>
              <a:solidFill>
                <a:schemeClr val="accent2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713" name="Google Shape;157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231" y="269632"/>
            <a:ext cx="9352085" cy="4161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17" name="Shape 15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" name="Google Shape;15718;p45"/>
          <p:cNvSpPr txBox="1"/>
          <p:nvPr>
            <p:ph type="title"/>
          </p:nvPr>
        </p:nvSpPr>
        <p:spPr>
          <a:xfrm>
            <a:off x="465498" y="1034960"/>
            <a:ext cx="1117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1396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59"/>
              <a:buFont typeface="Arial"/>
              <a:buChar char="•"/>
            </a:pPr>
            <a:r>
              <a:rPr lang="en-US" sz="3959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rPr>
              <a:t>The mechanisms driving cardiac hypertrophy involve two types of signals:</a:t>
            </a:r>
            <a:endParaRPr sz="3959">
              <a:solidFill>
                <a:schemeClr val="accent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19" name="Google Shape;15719;p45"/>
          <p:cNvSpPr txBox="1"/>
          <p:nvPr>
            <p:ph idx="1" type="body"/>
          </p:nvPr>
        </p:nvSpPr>
        <p:spPr>
          <a:xfrm>
            <a:off x="1066799" y="2401454"/>
            <a:ext cx="103632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30"/>
              <a:buNone/>
            </a:pPr>
            <a:r>
              <a:rPr lang="en-US" sz="2200">
                <a:solidFill>
                  <a:schemeClr val="dk1"/>
                </a:solidFill>
              </a:rPr>
              <a:t>(1) mechanical triggers (e.g. stretch) 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(2) soluble mediators that stimulate cell growth (growth factors &amp; adrenergic hormones).</a:t>
            </a:r>
            <a:endParaRPr/>
          </a:p>
          <a:p>
            <a:pPr indent="-285750" lvl="0" marL="285750" rtl="0" algn="l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dk1"/>
                </a:solidFill>
              </a:rPr>
              <a:t>stimuli →signal transduction pathways →the induction of a number of genes → stimulate synthesis of many cellular proteins (growth factors &amp; structural proteins).</a:t>
            </a:r>
            <a:endParaRPr/>
          </a:p>
          <a:p>
            <a:pPr indent="-285750" lvl="0" marL="285750" rtl="0" algn="l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dk1"/>
                </a:solidFill>
              </a:rPr>
              <a:t>The result is synthesis of more proteins &amp; myofilaments per cell, which increases the force generated with each contraction, enabling the cell to meet increased work demands. </a:t>
            </a:r>
            <a:endParaRPr/>
          </a:p>
          <a:p>
            <a:pPr indent="-285750" lvl="0" marL="285750" rtl="0" algn="l">
              <a:spcBef>
                <a:spcPts val="1040"/>
              </a:spcBef>
              <a:spcAft>
                <a:spcPts val="0"/>
              </a:spcAft>
              <a:buSzPts val="2530"/>
              <a:buChar char="•"/>
            </a:pPr>
            <a:r>
              <a:rPr lang="en-US" sz="2200">
                <a:solidFill>
                  <a:schemeClr val="dk1"/>
                </a:solidFill>
              </a:rPr>
              <a:t>Switch of contractile proteins from adult to fetal or neonatal forms. (α-myosin heavy chain is replaced by the fetal β-myosin heavy chain; which produces slower, more energetically economical contraction)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23" name="Shape 15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4" name="Google Shape;15724;p46"/>
          <p:cNvSpPr txBox="1"/>
          <p:nvPr>
            <p:ph type="title"/>
          </p:nvPr>
        </p:nvSpPr>
        <p:spPr>
          <a:xfrm>
            <a:off x="720132" y="1412091"/>
            <a:ext cx="96666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Garamond"/>
              <a:buNone/>
            </a:pPr>
            <a:r>
              <a:rPr lang="en-US" sz="5400">
                <a:solidFill>
                  <a:schemeClr val="accent2"/>
                </a:solidFill>
              </a:rPr>
              <a:t>An important point..</a:t>
            </a:r>
            <a:endParaRPr sz="5400">
              <a:solidFill>
                <a:schemeClr val="accent2"/>
              </a:solidFill>
            </a:endParaRPr>
          </a:p>
        </p:txBody>
      </p:sp>
      <p:sp>
        <p:nvSpPr>
          <p:cNvPr id="15725" name="Google Shape;15725;p46"/>
          <p:cNvSpPr txBox="1"/>
          <p:nvPr>
            <p:ph idx="1" type="body"/>
          </p:nvPr>
        </p:nvSpPr>
        <p:spPr>
          <a:xfrm>
            <a:off x="867505" y="2288578"/>
            <a:ext cx="10269300" cy="3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3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 adaptation to stress such as hypertrophy can progress to functionally significant cell injury if the stress is not relieved: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 limit is reached beyond which the enlargement of muscle mass can no longer compensate for the increased burden. </a:t>
            </a:r>
            <a:endParaRPr/>
          </a:p>
          <a:p>
            <a:pPr indent="-342900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 the heart, several degenerative changes occur in the myocardial fibers, the most important are fragmentation &amp; loss of myofibrillar contractile elements, ultimately cardiac failure.</a:t>
            </a:r>
            <a:endParaRPr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82245" lvl="0" marL="342900" rtl="0" algn="l">
              <a:spcBef>
                <a:spcPts val="1040"/>
              </a:spcBef>
              <a:spcAft>
                <a:spcPts val="0"/>
              </a:spcAft>
              <a:buSzPts val="2530"/>
              <a:buFont typeface="Arial"/>
              <a:buNone/>
            </a:pPr>
            <a:r>
              <a:t/>
            </a:r>
            <a:endParaRPr sz="2200">
              <a:solidFill>
                <a:schemeClr val="accent2"/>
              </a:solidFill>
            </a:endParaRPr>
          </a:p>
        </p:txBody>
      </p:sp>
      <p:sp>
        <p:nvSpPr>
          <p:cNvPr descr="Slide number background block" id="15726" name="Google Shape;15726;p46"/>
          <p:cNvSpPr/>
          <p:nvPr/>
        </p:nvSpPr>
        <p:spPr>
          <a:xfrm>
            <a:off x="11360016" y="6369050"/>
            <a:ext cx="336000" cy="489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27" name="Google Shape;15727;p46"/>
          <p:cNvSpPr txBox="1"/>
          <p:nvPr/>
        </p:nvSpPr>
        <p:spPr>
          <a:xfrm>
            <a:off x="11360016" y="6369050"/>
            <a:ext cx="336000" cy="36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fld id="{00000000-1234-1234-1234-123412341234}" type="slidenum">
              <a:rPr b="1" i="0" lang="en-US" sz="10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