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57" r:id="rId4"/>
    <p:sldId id="258" r:id="rId5"/>
    <p:sldId id="412" r:id="rId6"/>
    <p:sldId id="413" r:id="rId7"/>
    <p:sldId id="414" r:id="rId8"/>
    <p:sldId id="415" r:id="rId9"/>
    <p:sldId id="349" r:id="rId10"/>
    <p:sldId id="351" r:id="rId11"/>
    <p:sldId id="409" r:id="rId12"/>
    <p:sldId id="410" r:id="rId13"/>
    <p:sldId id="259" r:id="rId14"/>
    <p:sldId id="411" r:id="rId15"/>
    <p:sldId id="403" r:id="rId16"/>
    <p:sldId id="303" r:id="rId17"/>
    <p:sldId id="368" r:id="rId18"/>
    <p:sldId id="369" r:id="rId19"/>
    <p:sldId id="371" r:id="rId20"/>
    <p:sldId id="372" r:id="rId21"/>
    <p:sldId id="374" r:id="rId22"/>
    <p:sldId id="418" r:id="rId23"/>
    <p:sldId id="427" r:id="rId24"/>
    <p:sldId id="426" r:id="rId25"/>
    <p:sldId id="419" r:id="rId26"/>
    <p:sldId id="420" r:id="rId27"/>
    <p:sldId id="421" r:id="rId28"/>
    <p:sldId id="422" r:id="rId29"/>
    <p:sldId id="424" r:id="rId30"/>
    <p:sldId id="423" r:id="rId31"/>
    <p:sldId id="429" r:id="rId32"/>
    <p:sldId id="425" r:id="rId33"/>
    <p:sldId id="428" r:id="rId34"/>
    <p:sldId id="417" r:id="rId35"/>
    <p:sldId id="4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FFE66-A1E5-40CB-A555-97B5E354DC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2CE3D35-E558-4804-A676-A5020AA1F0A1}">
      <dgm:prSet phldrT="[Text]" custT="1"/>
      <dgm:spPr/>
      <dgm:t>
        <a:bodyPr/>
        <a:lstStyle/>
        <a:p>
          <a:r>
            <a:rPr lang="en-US" sz="4000" b="1" dirty="0"/>
            <a:t>Child abuse</a:t>
          </a:r>
        </a:p>
      </dgm:t>
    </dgm:pt>
    <dgm:pt modelId="{BBA92715-B2A7-4057-A7A9-5D3DDD017181}" type="parTrans" cxnId="{F7553CB3-A641-4B57-A3E4-99EDA4876746}">
      <dgm:prSet/>
      <dgm:spPr/>
      <dgm:t>
        <a:bodyPr/>
        <a:lstStyle/>
        <a:p>
          <a:endParaRPr lang="en-US"/>
        </a:p>
      </dgm:t>
    </dgm:pt>
    <dgm:pt modelId="{7EF0F0E5-CE67-427B-ADF7-33E6FFA97AD2}" type="sibTrans" cxnId="{F7553CB3-A641-4B57-A3E4-99EDA4876746}">
      <dgm:prSet/>
      <dgm:spPr/>
      <dgm:t>
        <a:bodyPr/>
        <a:lstStyle/>
        <a:p>
          <a:endParaRPr lang="en-US"/>
        </a:p>
      </dgm:t>
    </dgm:pt>
    <dgm:pt modelId="{2EB82B81-AD8F-4A79-BF7D-9DE5DF2D2CAE}">
      <dgm:prSet phldrT="[Text]" custT="1"/>
      <dgm:spPr/>
      <dgm:t>
        <a:bodyPr/>
        <a:lstStyle/>
        <a:p>
          <a:r>
            <a:rPr lang="en-US" sz="4400" dirty="0"/>
            <a:t>Physical </a:t>
          </a:r>
        </a:p>
      </dgm:t>
    </dgm:pt>
    <dgm:pt modelId="{F97C4882-3924-47D6-9C19-F905767E493B}" type="parTrans" cxnId="{A7DF09EB-2C40-4F5F-B047-6DBF64CF5FB3}">
      <dgm:prSet/>
      <dgm:spPr/>
      <dgm:t>
        <a:bodyPr/>
        <a:lstStyle/>
        <a:p>
          <a:endParaRPr lang="en-US"/>
        </a:p>
      </dgm:t>
    </dgm:pt>
    <dgm:pt modelId="{3D0F8114-24AD-4B93-A460-E363BD17CA0A}" type="sibTrans" cxnId="{A7DF09EB-2C40-4F5F-B047-6DBF64CF5FB3}">
      <dgm:prSet/>
      <dgm:spPr/>
      <dgm:t>
        <a:bodyPr/>
        <a:lstStyle/>
        <a:p>
          <a:endParaRPr lang="en-US"/>
        </a:p>
      </dgm:t>
    </dgm:pt>
    <dgm:pt modelId="{6CFCF7F4-40A3-471D-81A4-65DB8C74FCDC}">
      <dgm:prSet phldrT="[Text]" custT="1"/>
      <dgm:spPr/>
      <dgm:t>
        <a:bodyPr/>
        <a:lstStyle/>
        <a:p>
          <a:r>
            <a:rPr lang="en-US" sz="4400" dirty="0"/>
            <a:t>Sexual</a:t>
          </a:r>
          <a:r>
            <a:rPr lang="en-US" sz="3800" dirty="0"/>
            <a:t> </a:t>
          </a:r>
        </a:p>
      </dgm:t>
    </dgm:pt>
    <dgm:pt modelId="{DC1E92B8-D4BA-409C-81A1-E914DFB9407A}" type="parTrans" cxnId="{9586462C-001C-4965-B0FD-65308DF58B8A}">
      <dgm:prSet/>
      <dgm:spPr/>
      <dgm:t>
        <a:bodyPr/>
        <a:lstStyle/>
        <a:p>
          <a:endParaRPr lang="en-US"/>
        </a:p>
      </dgm:t>
    </dgm:pt>
    <dgm:pt modelId="{A9302DB0-0A2F-487E-B207-197F80033762}" type="sibTrans" cxnId="{9586462C-001C-4965-B0FD-65308DF58B8A}">
      <dgm:prSet/>
      <dgm:spPr/>
      <dgm:t>
        <a:bodyPr/>
        <a:lstStyle/>
        <a:p>
          <a:endParaRPr lang="en-US"/>
        </a:p>
      </dgm:t>
    </dgm:pt>
    <dgm:pt modelId="{4EC159D9-E899-4A67-935B-2381C4FCEA4D}">
      <dgm:prSet phldrT="[Text]" custT="1"/>
      <dgm:spPr/>
      <dgm:t>
        <a:bodyPr/>
        <a:lstStyle/>
        <a:p>
          <a:r>
            <a:rPr lang="en-US" sz="4400" dirty="0"/>
            <a:t>Emotional </a:t>
          </a:r>
        </a:p>
      </dgm:t>
    </dgm:pt>
    <dgm:pt modelId="{89683CAB-39C5-4B68-AB65-787E3B8F7E0D}" type="parTrans" cxnId="{51333E83-7F6E-4167-9564-A9BE377B7019}">
      <dgm:prSet/>
      <dgm:spPr/>
      <dgm:t>
        <a:bodyPr/>
        <a:lstStyle/>
        <a:p>
          <a:endParaRPr lang="en-US"/>
        </a:p>
      </dgm:t>
    </dgm:pt>
    <dgm:pt modelId="{3C951843-DC80-47FF-9C02-72DC0A488650}" type="sibTrans" cxnId="{51333E83-7F6E-4167-9564-A9BE377B7019}">
      <dgm:prSet/>
      <dgm:spPr/>
      <dgm:t>
        <a:bodyPr/>
        <a:lstStyle/>
        <a:p>
          <a:endParaRPr lang="en-US"/>
        </a:p>
      </dgm:t>
    </dgm:pt>
    <dgm:pt modelId="{5F5F4C12-FF2F-410A-9D09-9472F0D35278}">
      <dgm:prSet custT="1"/>
      <dgm:spPr/>
      <dgm:t>
        <a:bodyPr/>
        <a:lstStyle/>
        <a:p>
          <a:r>
            <a:rPr lang="en-US" sz="5400" dirty="0"/>
            <a:t>neglect</a:t>
          </a:r>
          <a:endParaRPr lang="en-US" sz="5000" dirty="0"/>
        </a:p>
      </dgm:t>
    </dgm:pt>
    <dgm:pt modelId="{D89D6007-38B1-48C4-93CB-B2DDA78CEF41}" type="parTrans" cxnId="{8B72AEDF-2AA6-4678-9AE5-58D5C9CEF3BE}">
      <dgm:prSet/>
      <dgm:spPr/>
      <dgm:t>
        <a:bodyPr/>
        <a:lstStyle/>
        <a:p>
          <a:endParaRPr lang="en-US"/>
        </a:p>
      </dgm:t>
    </dgm:pt>
    <dgm:pt modelId="{3828F985-6206-4259-AA07-999D4E4E031E}" type="sibTrans" cxnId="{8B72AEDF-2AA6-4678-9AE5-58D5C9CEF3BE}">
      <dgm:prSet/>
      <dgm:spPr/>
      <dgm:t>
        <a:bodyPr/>
        <a:lstStyle/>
        <a:p>
          <a:endParaRPr lang="en-US"/>
        </a:p>
      </dgm:t>
    </dgm:pt>
    <dgm:pt modelId="{E8B69B00-2CEC-4C24-9F8F-D3F5B1FA5132}" type="pres">
      <dgm:prSet presAssocID="{76EFFE66-A1E5-40CB-A555-97B5E354DCFE}" presName="hierChild1" presStyleCnt="0">
        <dgm:presLayoutVars>
          <dgm:orgChart val="1"/>
          <dgm:chPref val="1"/>
          <dgm:dir/>
          <dgm:animOne val="branch"/>
          <dgm:animLvl val="lvl"/>
          <dgm:resizeHandles/>
        </dgm:presLayoutVars>
      </dgm:prSet>
      <dgm:spPr/>
    </dgm:pt>
    <dgm:pt modelId="{368C5BD4-3B07-4F8A-93AC-FC5106FBCCDB}" type="pres">
      <dgm:prSet presAssocID="{52CE3D35-E558-4804-A676-A5020AA1F0A1}" presName="hierRoot1" presStyleCnt="0">
        <dgm:presLayoutVars>
          <dgm:hierBranch val="init"/>
        </dgm:presLayoutVars>
      </dgm:prSet>
      <dgm:spPr/>
    </dgm:pt>
    <dgm:pt modelId="{1A0D7A19-743F-45BA-BEE9-0AADAE05B723}" type="pres">
      <dgm:prSet presAssocID="{52CE3D35-E558-4804-A676-A5020AA1F0A1}" presName="rootComposite1" presStyleCnt="0"/>
      <dgm:spPr/>
    </dgm:pt>
    <dgm:pt modelId="{CD181EE7-F84E-4AD9-8ACA-2B12A88A2084}" type="pres">
      <dgm:prSet presAssocID="{52CE3D35-E558-4804-A676-A5020AA1F0A1}" presName="rootText1" presStyleLbl="node0" presStyleIdx="0" presStyleCnt="1" custScaleX="238198">
        <dgm:presLayoutVars>
          <dgm:chPref val="3"/>
        </dgm:presLayoutVars>
      </dgm:prSet>
      <dgm:spPr/>
    </dgm:pt>
    <dgm:pt modelId="{24ABAAC5-935F-4531-9D3C-36E7991621C6}" type="pres">
      <dgm:prSet presAssocID="{52CE3D35-E558-4804-A676-A5020AA1F0A1}" presName="rootConnector1" presStyleLbl="node1" presStyleIdx="0" presStyleCnt="0"/>
      <dgm:spPr/>
    </dgm:pt>
    <dgm:pt modelId="{473DA17D-9437-4AA3-A7C3-304F0B5B3F4E}" type="pres">
      <dgm:prSet presAssocID="{52CE3D35-E558-4804-A676-A5020AA1F0A1}" presName="hierChild2" presStyleCnt="0"/>
      <dgm:spPr/>
    </dgm:pt>
    <dgm:pt modelId="{BB0297A0-BD97-44A1-AB9A-6F91FD52EF07}" type="pres">
      <dgm:prSet presAssocID="{F97C4882-3924-47D6-9C19-F905767E493B}" presName="Name37" presStyleLbl="parChTrans1D2" presStyleIdx="0" presStyleCnt="4"/>
      <dgm:spPr/>
    </dgm:pt>
    <dgm:pt modelId="{61C76EC4-0ABB-4229-86BD-DDFF8A43548A}" type="pres">
      <dgm:prSet presAssocID="{2EB82B81-AD8F-4A79-BF7D-9DE5DF2D2CAE}" presName="hierRoot2" presStyleCnt="0">
        <dgm:presLayoutVars>
          <dgm:hierBranch val="init"/>
        </dgm:presLayoutVars>
      </dgm:prSet>
      <dgm:spPr/>
    </dgm:pt>
    <dgm:pt modelId="{F968917B-2F8A-4BE3-AE9C-0354D416D6C7}" type="pres">
      <dgm:prSet presAssocID="{2EB82B81-AD8F-4A79-BF7D-9DE5DF2D2CAE}" presName="rootComposite" presStyleCnt="0"/>
      <dgm:spPr/>
    </dgm:pt>
    <dgm:pt modelId="{CBE6E946-2CC3-400B-BAF8-6C43AC9D81A8}" type="pres">
      <dgm:prSet presAssocID="{2EB82B81-AD8F-4A79-BF7D-9DE5DF2D2CAE}" presName="rootText" presStyleLbl="node2" presStyleIdx="0" presStyleCnt="4" custScaleX="132502">
        <dgm:presLayoutVars>
          <dgm:chPref val="3"/>
        </dgm:presLayoutVars>
      </dgm:prSet>
      <dgm:spPr/>
    </dgm:pt>
    <dgm:pt modelId="{C7506387-472E-49A8-B97D-079E8E552298}" type="pres">
      <dgm:prSet presAssocID="{2EB82B81-AD8F-4A79-BF7D-9DE5DF2D2CAE}" presName="rootConnector" presStyleLbl="node2" presStyleIdx="0" presStyleCnt="4"/>
      <dgm:spPr/>
    </dgm:pt>
    <dgm:pt modelId="{B979FA41-E335-4CBE-9BA2-A3EA61444068}" type="pres">
      <dgm:prSet presAssocID="{2EB82B81-AD8F-4A79-BF7D-9DE5DF2D2CAE}" presName="hierChild4" presStyleCnt="0"/>
      <dgm:spPr/>
    </dgm:pt>
    <dgm:pt modelId="{B2EBC1A8-9360-4AE0-B165-8D280616B9D0}" type="pres">
      <dgm:prSet presAssocID="{2EB82B81-AD8F-4A79-BF7D-9DE5DF2D2CAE}" presName="hierChild5" presStyleCnt="0"/>
      <dgm:spPr/>
    </dgm:pt>
    <dgm:pt modelId="{D603E11E-04D4-4166-8A75-CE7E19204CC1}" type="pres">
      <dgm:prSet presAssocID="{DC1E92B8-D4BA-409C-81A1-E914DFB9407A}" presName="Name37" presStyleLbl="parChTrans1D2" presStyleIdx="1" presStyleCnt="4"/>
      <dgm:spPr/>
    </dgm:pt>
    <dgm:pt modelId="{015F95DD-C03E-420D-BAEE-2972661825E7}" type="pres">
      <dgm:prSet presAssocID="{6CFCF7F4-40A3-471D-81A4-65DB8C74FCDC}" presName="hierRoot2" presStyleCnt="0">
        <dgm:presLayoutVars>
          <dgm:hierBranch val="init"/>
        </dgm:presLayoutVars>
      </dgm:prSet>
      <dgm:spPr/>
    </dgm:pt>
    <dgm:pt modelId="{124EFE88-2607-430E-A6A4-12147A82C40C}" type="pres">
      <dgm:prSet presAssocID="{6CFCF7F4-40A3-471D-81A4-65DB8C74FCDC}" presName="rootComposite" presStyleCnt="0"/>
      <dgm:spPr/>
    </dgm:pt>
    <dgm:pt modelId="{570EAACD-21F9-4C2B-BC65-26574B41FFAF}" type="pres">
      <dgm:prSet presAssocID="{6CFCF7F4-40A3-471D-81A4-65DB8C74FCDC}" presName="rootText" presStyleLbl="node2" presStyleIdx="1" presStyleCnt="4">
        <dgm:presLayoutVars>
          <dgm:chPref val="3"/>
        </dgm:presLayoutVars>
      </dgm:prSet>
      <dgm:spPr/>
    </dgm:pt>
    <dgm:pt modelId="{2B4577E9-5418-4CF2-B9E7-542A0CCACC89}" type="pres">
      <dgm:prSet presAssocID="{6CFCF7F4-40A3-471D-81A4-65DB8C74FCDC}" presName="rootConnector" presStyleLbl="node2" presStyleIdx="1" presStyleCnt="4"/>
      <dgm:spPr/>
    </dgm:pt>
    <dgm:pt modelId="{88261A25-8C3A-4BD5-A95C-422CE6F14AA9}" type="pres">
      <dgm:prSet presAssocID="{6CFCF7F4-40A3-471D-81A4-65DB8C74FCDC}" presName="hierChild4" presStyleCnt="0"/>
      <dgm:spPr/>
    </dgm:pt>
    <dgm:pt modelId="{52D9D85F-D21C-4843-8DE1-52D5AA0D82AA}" type="pres">
      <dgm:prSet presAssocID="{6CFCF7F4-40A3-471D-81A4-65DB8C74FCDC}" presName="hierChild5" presStyleCnt="0"/>
      <dgm:spPr/>
    </dgm:pt>
    <dgm:pt modelId="{4E366051-AF42-4025-A1E5-52AD8CFF9A9B}" type="pres">
      <dgm:prSet presAssocID="{89683CAB-39C5-4B68-AB65-787E3B8F7E0D}" presName="Name37" presStyleLbl="parChTrans1D2" presStyleIdx="2" presStyleCnt="4"/>
      <dgm:spPr/>
    </dgm:pt>
    <dgm:pt modelId="{3D265608-8B1C-48EC-B0A5-031D1CD15BBE}" type="pres">
      <dgm:prSet presAssocID="{4EC159D9-E899-4A67-935B-2381C4FCEA4D}" presName="hierRoot2" presStyleCnt="0">
        <dgm:presLayoutVars>
          <dgm:hierBranch val="init"/>
        </dgm:presLayoutVars>
      </dgm:prSet>
      <dgm:spPr/>
    </dgm:pt>
    <dgm:pt modelId="{0F2E36BD-E8DB-4021-A682-875C5E83F7FA}" type="pres">
      <dgm:prSet presAssocID="{4EC159D9-E899-4A67-935B-2381C4FCEA4D}" presName="rootComposite" presStyleCnt="0"/>
      <dgm:spPr/>
    </dgm:pt>
    <dgm:pt modelId="{37701917-BA29-479C-90B8-FD5C9617D873}" type="pres">
      <dgm:prSet presAssocID="{4EC159D9-E899-4A67-935B-2381C4FCEA4D}" presName="rootText" presStyleLbl="node2" presStyleIdx="2" presStyleCnt="4" custScaleX="150377">
        <dgm:presLayoutVars>
          <dgm:chPref val="3"/>
        </dgm:presLayoutVars>
      </dgm:prSet>
      <dgm:spPr/>
    </dgm:pt>
    <dgm:pt modelId="{763A4FBB-3D52-43E2-AFD3-707A61EA4971}" type="pres">
      <dgm:prSet presAssocID="{4EC159D9-E899-4A67-935B-2381C4FCEA4D}" presName="rootConnector" presStyleLbl="node2" presStyleIdx="2" presStyleCnt="4"/>
      <dgm:spPr/>
    </dgm:pt>
    <dgm:pt modelId="{70BF137D-6DAB-4F67-B9C8-998DE79FF5B2}" type="pres">
      <dgm:prSet presAssocID="{4EC159D9-E899-4A67-935B-2381C4FCEA4D}" presName="hierChild4" presStyleCnt="0"/>
      <dgm:spPr/>
    </dgm:pt>
    <dgm:pt modelId="{4807A8A5-0301-4D59-90C4-DB9AF27D855A}" type="pres">
      <dgm:prSet presAssocID="{4EC159D9-E899-4A67-935B-2381C4FCEA4D}" presName="hierChild5" presStyleCnt="0"/>
      <dgm:spPr/>
    </dgm:pt>
    <dgm:pt modelId="{7BC2C3C2-14E9-4A6B-8BD0-61BA229B5F73}" type="pres">
      <dgm:prSet presAssocID="{D89D6007-38B1-48C4-93CB-B2DDA78CEF41}" presName="Name37" presStyleLbl="parChTrans1D2" presStyleIdx="3" presStyleCnt="4"/>
      <dgm:spPr/>
    </dgm:pt>
    <dgm:pt modelId="{C72DFB9E-2F27-4921-855E-740D98334400}" type="pres">
      <dgm:prSet presAssocID="{5F5F4C12-FF2F-410A-9D09-9472F0D35278}" presName="hierRoot2" presStyleCnt="0">
        <dgm:presLayoutVars>
          <dgm:hierBranch val="init"/>
        </dgm:presLayoutVars>
      </dgm:prSet>
      <dgm:spPr/>
    </dgm:pt>
    <dgm:pt modelId="{58AC413E-5C1F-4C50-A172-47C327FB25D6}" type="pres">
      <dgm:prSet presAssocID="{5F5F4C12-FF2F-410A-9D09-9472F0D35278}" presName="rootComposite" presStyleCnt="0"/>
      <dgm:spPr/>
    </dgm:pt>
    <dgm:pt modelId="{99EF7EFF-1BF1-4134-8FCE-A520FD0E74E5}" type="pres">
      <dgm:prSet presAssocID="{5F5F4C12-FF2F-410A-9D09-9472F0D35278}" presName="rootText" presStyleLbl="node2" presStyleIdx="3" presStyleCnt="4" custScaleX="139247">
        <dgm:presLayoutVars>
          <dgm:chPref val="3"/>
        </dgm:presLayoutVars>
      </dgm:prSet>
      <dgm:spPr/>
    </dgm:pt>
    <dgm:pt modelId="{DB18FFCE-30CB-46D0-8CFC-39D54C1896BA}" type="pres">
      <dgm:prSet presAssocID="{5F5F4C12-FF2F-410A-9D09-9472F0D35278}" presName="rootConnector" presStyleLbl="node2" presStyleIdx="3" presStyleCnt="4"/>
      <dgm:spPr/>
    </dgm:pt>
    <dgm:pt modelId="{EAAA4014-E780-470B-B8CC-4D699F7D2B79}" type="pres">
      <dgm:prSet presAssocID="{5F5F4C12-FF2F-410A-9D09-9472F0D35278}" presName="hierChild4" presStyleCnt="0"/>
      <dgm:spPr/>
    </dgm:pt>
    <dgm:pt modelId="{7556B255-4F5D-4078-9E70-CD8EC2C86811}" type="pres">
      <dgm:prSet presAssocID="{5F5F4C12-FF2F-410A-9D09-9472F0D35278}" presName="hierChild5" presStyleCnt="0"/>
      <dgm:spPr/>
    </dgm:pt>
    <dgm:pt modelId="{3621BC6C-0872-40E3-A3FF-869054065447}" type="pres">
      <dgm:prSet presAssocID="{52CE3D35-E558-4804-A676-A5020AA1F0A1}" presName="hierChild3" presStyleCnt="0"/>
      <dgm:spPr/>
    </dgm:pt>
  </dgm:ptLst>
  <dgm:cxnLst>
    <dgm:cxn modelId="{0F738D0C-920A-473C-B90B-344BAEE2B228}" type="presOf" srcId="{2EB82B81-AD8F-4A79-BF7D-9DE5DF2D2CAE}" destId="{CBE6E946-2CC3-400B-BAF8-6C43AC9D81A8}" srcOrd="0" destOrd="0" presId="urn:microsoft.com/office/officeart/2005/8/layout/orgChart1"/>
    <dgm:cxn modelId="{57045C12-6250-4EB5-99EB-2D7A5DCFA9A6}" type="presOf" srcId="{F97C4882-3924-47D6-9C19-F905767E493B}" destId="{BB0297A0-BD97-44A1-AB9A-6F91FD52EF07}" srcOrd="0" destOrd="0" presId="urn:microsoft.com/office/officeart/2005/8/layout/orgChart1"/>
    <dgm:cxn modelId="{6602C826-F011-4DBC-81EB-D62C42368CA8}" type="presOf" srcId="{4EC159D9-E899-4A67-935B-2381C4FCEA4D}" destId="{763A4FBB-3D52-43E2-AFD3-707A61EA4971}" srcOrd="1" destOrd="0" presId="urn:microsoft.com/office/officeart/2005/8/layout/orgChart1"/>
    <dgm:cxn modelId="{9586462C-001C-4965-B0FD-65308DF58B8A}" srcId="{52CE3D35-E558-4804-A676-A5020AA1F0A1}" destId="{6CFCF7F4-40A3-471D-81A4-65DB8C74FCDC}" srcOrd="1" destOrd="0" parTransId="{DC1E92B8-D4BA-409C-81A1-E914DFB9407A}" sibTransId="{A9302DB0-0A2F-487E-B207-197F80033762}"/>
    <dgm:cxn modelId="{D6B4123D-40C0-4872-B00B-545D4E1CF0A8}" type="presOf" srcId="{2EB82B81-AD8F-4A79-BF7D-9DE5DF2D2CAE}" destId="{C7506387-472E-49A8-B97D-079E8E552298}" srcOrd="1" destOrd="0" presId="urn:microsoft.com/office/officeart/2005/8/layout/orgChart1"/>
    <dgm:cxn modelId="{F9EBC03F-A592-4234-AB36-0491DE54B5AC}" type="presOf" srcId="{76EFFE66-A1E5-40CB-A555-97B5E354DCFE}" destId="{E8B69B00-2CEC-4C24-9F8F-D3F5B1FA5132}" srcOrd="0" destOrd="0" presId="urn:microsoft.com/office/officeart/2005/8/layout/orgChart1"/>
    <dgm:cxn modelId="{E632D662-7D01-4D35-934A-CE34E748AB9A}" type="presOf" srcId="{D89D6007-38B1-48C4-93CB-B2DDA78CEF41}" destId="{7BC2C3C2-14E9-4A6B-8BD0-61BA229B5F73}" srcOrd="0" destOrd="0" presId="urn:microsoft.com/office/officeart/2005/8/layout/orgChart1"/>
    <dgm:cxn modelId="{DCFA4E44-CFF9-468B-A7E0-B1E4A4948398}" type="presOf" srcId="{4EC159D9-E899-4A67-935B-2381C4FCEA4D}" destId="{37701917-BA29-479C-90B8-FD5C9617D873}" srcOrd="0" destOrd="0" presId="urn:microsoft.com/office/officeart/2005/8/layout/orgChart1"/>
    <dgm:cxn modelId="{306A1973-891E-4F93-B599-791AADCA95B8}" type="presOf" srcId="{89683CAB-39C5-4B68-AB65-787E3B8F7E0D}" destId="{4E366051-AF42-4025-A1E5-52AD8CFF9A9B}" srcOrd="0" destOrd="0" presId="urn:microsoft.com/office/officeart/2005/8/layout/orgChart1"/>
    <dgm:cxn modelId="{4B18F155-E198-4C11-8D95-328C43EF0628}" type="presOf" srcId="{52CE3D35-E558-4804-A676-A5020AA1F0A1}" destId="{CD181EE7-F84E-4AD9-8ACA-2B12A88A2084}" srcOrd="0" destOrd="0" presId="urn:microsoft.com/office/officeart/2005/8/layout/orgChart1"/>
    <dgm:cxn modelId="{37AFE379-407B-44FD-89E0-F145ACB20822}" type="presOf" srcId="{6CFCF7F4-40A3-471D-81A4-65DB8C74FCDC}" destId="{570EAACD-21F9-4C2B-BC65-26574B41FFAF}" srcOrd="0" destOrd="0" presId="urn:microsoft.com/office/officeart/2005/8/layout/orgChart1"/>
    <dgm:cxn modelId="{95C94B7E-6682-41B1-A0FA-FAF69C77E90B}" type="presOf" srcId="{52CE3D35-E558-4804-A676-A5020AA1F0A1}" destId="{24ABAAC5-935F-4531-9D3C-36E7991621C6}" srcOrd="1" destOrd="0" presId="urn:microsoft.com/office/officeart/2005/8/layout/orgChart1"/>
    <dgm:cxn modelId="{51333E83-7F6E-4167-9564-A9BE377B7019}" srcId="{52CE3D35-E558-4804-A676-A5020AA1F0A1}" destId="{4EC159D9-E899-4A67-935B-2381C4FCEA4D}" srcOrd="2" destOrd="0" parTransId="{89683CAB-39C5-4B68-AB65-787E3B8F7E0D}" sibTransId="{3C951843-DC80-47FF-9C02-72DC0A488650}"/>
    <dgm:cxn modelId="{D8E1049F-EF2A-41EC-9A3A-0F9718190CDF}" type="presOf" srcId="{6CFCF7F4-40A3-471D-81A4-65DB8C74FCDC}" destId="{2B4577E9-5418-4CF2-B9E7-542A0CCACC89}" srcOrd="1" destOrd="0" presId="urn:microsoft.com/office/officeart/2005/8/layout/orgChart1"/>
    <dgm:cxn modelId="{BA5249AD-042B-4114-AB7E-8B405361E83E}" type="presOf" srcId="{5F5F4C12-FF2F-410A-9D09-9472F0D35278}" destId="{DB18FFCE-30CB-46D0-8CFC-39D54C1896BA}" srcOrd="1" destOrd="0" presId="urn:microsoft.com/office/officeart/2005/8/layout/orgChart1"/>
    <dgm:cxn modelId="{F7553CB3-A641-4B57-A3E4-99EDA4876746}" srcId="{76EFFE66-A1E5-40CB-A555-97B5E354DCFE}" destId="{52CE3D35-E558-4804-A676-A5020AA1F0A1}" srcOrd="0" destOrd="0" parTransId="{BBA92715-B2A7-4057-A7A9-5D3DDD017181}" sibTransId="{7EF0F0E5-CE67-427B-ADF7-33E6FFA97AD2}"/>
    <dgm:cxn modelId="{E9EBAFC9-EB07-483F-8914-9402CD1603EB}" type="presOf" srcId="{5F5F4C12-FF2F-410A-9D09-9472F0D35278}" destId="{99EF7EFF-1BF1-4134-8FCE-A520FD0E74E5}" srcOrd="0" destOrd="0" presId="urn:microsoft.com/office/officeart/2005/8/layout/orgChart1"/>
    <dgm:cxn modelId="{3AF7EFCA-486D-4BCF-BBA5-C95F5CC2D00A}" type="presOf" srcId="{DC1E92B8-D4BA-409C-81A1-E914DFB9407A}" destId="{D603E11E-04D4-4166-8A75-CE7E19204CC1}" srcOrd="0" destOrd="0" presId="urn:microsoft.com/office/officeart/2005/8/layout/orgChart1"/>
    <dgm:cxn modelId="{8B72AEDF-2AA6-4678-9AE5-58D5C9CEF3BE}" srcId="{52CE3D35-E558-4804-A676-A5020AA1F0A1}" destId="{5F5F4C12-FF2F-410A-9D09-9472F0D35278}" srcOrd="3" destOrd="0" parTransId="{D89D6007-38B1-48C4-93CB-B2DDA78CEF41}" sibTransId="{3828F985-6206-4259-AA07-999D4E4E031E}"/>
    <dgm:cxn modelId="{A7DF09EB-2C40-4F5F-B047-6DBF64CF5FB3}" srcId="{52CE3D35-E558-4804-A676-A5020AA1F0A1}" destId="{2EB82B81-AD8F-4A79-BF7D-9DE5DF2D2CAE}" srcOrd="0" destOrd="0" parTransId="{F97C4882-3924-47D6-9C19-F905767E493B}" sibTransId="{3D0F8114-24AD-4B93-A460-E363BD17CA0A}"/>
    <dgm:cxn modelId="{9A175502-30A7-420A-BFCC-16A49A39952F}" type="presParOf" srcId="{E8B69B00-2CEC-4C24-9F8F-D3F5B1FA5132}" destId="{368C5BD4-3B07-4F8A-93AC-FC5106FBCCDB}" srcOrd="0" destOrd="0" presId="urn:microsoft.com/office/officeart/2005/8/layout/orgChart1"/>
    <dgm:cxn modelId="{9E97E33C-553B-4797-9A3A-BC84D0115789}" type="presParOf" srcId="{368C5BD4-3B07-4F8A-93AC-FC5106FBCCDB}" destId="{1A0D7A19-743F-45BA-BEE9-0AADAE05B723}" srcOrd="0" destOrd="0" presId="urn:microsoft.com/office/officeart/2005/8/layout/orgChart1"/>
    <dgm:cxn modelId="{1C12AC6A-8682-4441-B5EC-EF7D58EEBCB4}" type="presParOf" srcId="{1A0D7A19-743F-45BA-BEE9-0AADAE05B723}" destId="{CD181EE7-F84E-4AD9-8ACA-2B12A88A2084}" srcOrd="0" destOrd="0" presId="urn:microsoft.com/office/officeart/2005/8/layout/orgChart1"/>
    <dgm:cxn modelId="{812B329E-0D60-4251-8342-46BC863D90C8}" type="presParOf" srcId="{1A0D7A19-743F-45BA-BEE9-0AADAE05B723}" destId="{24ABAAC5-935F-4531-9D3C-36E7991621C6}" srcOrd="1" destOrd="0" presId="urn:microsoft.com/office/officeart/2005/8/layout/orgChart1"/>
    <dgm:cxn modelId="{7DF2E00E-B98E-4027-9123-44C2C3854909}" type="presParOf" srcId="{368C5BD4-3B07-4F8A-93AC-FC5106FBCCDB}" destId="{473DA17D-9437-4AA3-A7C3-304F0B5B3F4E}" srcOrd="1" destOrd="0" presId="urn:microsoft.com/office/officeart/2005/8/layout/orgChart1"/>
    <dgm:cxn modelId="{8578B024-2DF6-45E3-B7F4-59BD0F08BAC4}" type="presParOf" srcId="{473DA17D-9437-4AA3-A7C3-304F0B5B3F4E}" destId="{BB0297A0-BD97-44A1-AB9A-6F91FD52EF07}" srcOrd="0" destOrd="0" presId="urn:microsoft.com/office/officeart/2005/8/layout/orgChart1"/>
    <dgm:cxn modelId="{DDEAC428-E893-40E3-93A9-6587E9AF257B}" type="presParOf" srcId="{473DA17D-9437-4AA3-A7C3-304F0B5B3F4E}" destId="{61C76EC4-0ABB-4229-86BD-DDFF8A43548A}" srcOrd="1" destOrd="0" presId="urn:microsoft.com/office/officeart/2005/8/layout/orgChart1"/>
    <dgm:cxn modelId="{464496A9-DA65-419E-A45C-891D1B31A3B4}" type="presParOf" srcId="{61C76EC4-0ABB-4229-86BD-DDFF8A43548A}" destId="{F968917B-2F8A-4BE3-AE9C-0354D416D6C7}" srcOrd="0" destOrd="0" presId="urn:microsoft.com/office/officeart/2005/8/layout/orgChart1"/>
    <dgm:cxn modelId="{36AB60FD-501D-4EFD-BC5E-423A7E0E79FE}" type="presParOf" srcId="{F968917B-2F8A-4BE3-AE9C-0354D416D6C7}" destId="{CBE6E946-2CC3-400B-BAF8-6C43AC9D81A8}" srcOrd="0" destOrd="0" presId="urn:microsoft.com/office/officeart/2005/8/layout/orgChart1"/>
    <dgm:cxn modelId="{D2A53458-92DC-4FEB-9B75-5204182FD000}" type="presParOf" srcId="{F968917B-2F8A-4BE3-AE9C-0354D416D6C7}" destId="{C7506387-472E-49A8-B97D-079E8E552298}" srcOrd="1" destOrd="0" presId="urn:microsoft.com/office/officeart/2005/8/layout/orgChart1"/>
    <dgm:cxn modelId="{37236695-BCAE-4CFC-9ADF-380E923F1084}" type="presParOf" srcId="{61C76EC4-0ABB-4229-86BD-DDFF8A43548A}" destId="{B979FA41-E335-4CBE-9BA2-A3EA61444068}" srcOrd="1" destOrd="0" presId="urn:microsoft.com/office/officeart/2005/8/layout/orgChart1"/>
    <dgm:cxn modelId="{8B175E95-AB9A-4044-A2A5-3B8122D98D89}" type="presParOf" srcId="{61C76EC4-0ABB-4229-86BD-DDFF8A43548A}" destId="{B2EBC1A8-9360-4AE0-B165-8D280616B9D0}" srcOrd="2" destOrd="0" presId="urn:microsoft.com/office/officeart/2005/8/layout/orgChart1"/>
    <dgm:cxn modelId="{F6218391-DD6B-49C3-85FD-56F7575BBC02}" type="presParOf" srcId="{473DA17D-9437-4AA3-A7C3-304F0B5B3F4E}" destId="{D603E11E-04D4-4166-8A75-CE7E19204CC1}" srcOrd="2" destOrd="0" presId="urn:microsoft.com/office/officeart/2005/8/layout/orgChart1"/>
    <dgm:cxn modelId="{EEEE6D2E-9519-47BD-BC8F-04EBB8E0E4E6}" type="presParOf" srcId="{473DA17D-9437-4AA3-A7C3-304F0B5B3F4E}" destId="{015F95DD-C03E-420D-BAEE-2972661825E7}" srcOrd="3" destOrd="0" presId="urn:microsoft.com/office/officeart/2005/8/layout/orgChart1"/>
    <dgm:cxn modelId="{BE61A814-1EFA-4D33-A514-79788B7C1F4C}" type="presParOf" srcId="{015F95DD-C03E-420D-BAEE-2972661825E7}" destId="{124EFE88-2607-430E-A6A4-12147A82C40C}" srcOrd="0" destOrd="0" presId="urn:microsoft.com/office/officeart/2005/8/layout/orgChart1"/>
    <dgm:cxn modelId="{FDC3FA81-E280-4FE9-A8F4-A895E61C6450}" type="presParOf" srcId="{124EFE88-2607-430E-A6A4-12147A82C40C}" destId="{570EAACD-21F9-4C2B-BC65-26574B41FFAF}" srcOrd="0" destOrd="0" presId="urn:microsoft.com/office/officeart/2005/8/layout/orgChart1"/>
    <dgm:cxn modelId="{AF8D4859-E0D6-45E6-832B-E02E88B54CBF}" type="presParOf" srcId="{124EFE88-2607-430E-A6A4-12147A82C40C}" destId="{2B4577E9-5418-4CF2-B9E7-542A0CCACC89}" srcOrd="1" destOrd="0" presId="urn:microsoft.com/office/officeart/2005/8/layout/orgChart1"/>
    <dgm:cxn modelId="{D4097CE8-109E-4A25-990F-649162F74BA4}" type="presParOf" srcId="{015F95DD-C03E-420D-BAEE-2972661825E7}" destId="{88261A25-8C3A-4BD5-A95C-422CE6F14AA9}" srcOrd="1" destOrd="0" presId="urn:microsoft.com/office/officeart/2005/8/layout/orgChart1"/>
    <dgm:cxn modelId="{5CCC7022-9D9B-45AD-A1D2-CED23436186D}" type="presParOf" srcId="{015F95DD-C03E-420D-BAEE-2972661825E7}" destId="{52D9D85F-D21C-4843-8DE1-52D5AA0D82AA}" srcOrd="2" destOrd="0" presId="urn:microsoft.com/office/officeart/2005/8/layout/orgChart1"/>
    <dgm:cxn modelId="{AE7828B5-004C-41A5-96B9-681EBFB47246}" type="presParOf" srcId="{473DA17D-9437-4AA3-A7C3-304F0B5B3F4E}" destId="{4E366051-AF42-4025-A1E5-52AD8CFF9A9B}" srcOrd="4" destOrd="0" presId="urn:microsoft.com/office/officeart/2005/8/layout/orgChart1"/>
    <dgm:cxn modelId="{8E943CE9-65EB-4573-95A0-E38CA0D84436}" type="presParOf" srcId="{473DA17D-9437-4AA3-A7C3-304F0B5B3F4E}" destId="{3D265608-8B1C-48EC-B0A5-031D1CD15BBE}" srcOrd="5" destOrd="0" presId="urn:microsoft.com/office/officeart/2005/8/layout/orgChart1"/>
    <dgm:cxn modelId="{9FB18FD8-C083-43EF-BD4F-B6DDBB28D222}" type="presParOf" srcId="{3D265608-8B1C-48EC-B0A5-031D1CD15BBE}" destId="{0F2E36BD-E8DB-4021-A682-875C5E83F7FA}" srcOrd="0" destOrd="0" presId="urn:microsoft.com/office/officeart/2005/8/layout/orgChart1"/>
    <dgm:cxn modelId="{582CFABD-C7C4-480B-A5E4-194D5A04B59D}" type="presParOf" srcId="{0F2E36BD-E8DB-4021-A682-875C5E83F7FA}" destId="{37701917-BA29-479C-90B8-FD5C9617D873}" srcOrd="0" destOrd="0" presId="urn:microsoft.com/office/officeart/2005/8/layout/orgChart1"/>
    <dgm:cxn modelId="{94BDF5E5-8795-47C0-9B49-737BF0AF8619}" type="presParOf" srcId="{0F2E36BD-E8DB-4021-A682-875C5E83F7FA}" destId="{763A4FBB-3D52-43E2-AFD3-707A61EA4971}" srcOrd="1" destOrd="0" presId="urn:microsoft.com/office/officeart/2005/8/layout/orgChart1"/>
    <dgm:cxn modelId="{10926EC1-1B3B-48B6-9337-817E24D5206C}" type="presParOf" srcId="{3D265608-8B1C-48EC-B0A5-031D1CD15BBE}" destId="{70BF137D-6DAB-4F67-B9C8-998DE79FF5B2}" srcOrd="1" destOrd="0" presId="urn:microsoft.com/office/officeart/2005/8/layout/orgChart1"/>
    <dgm:cxn modelId="{52FD0484-57B6-41DE-95D5-66E61A889D5F}" type="presParOf" srcId="{3D265608-8B1C-48EC-B0A5-031D1CD15BBE}" destId="{4807A8A5-0301-4D59-90C4-DB9AF27D855A}" srcOrd="2" destOrd="0" presId="urn:microsoft.com/office/officeart/2005/8/layout/orgChart1"/>
    <dgm:cxn modelId="{BBDBFC38-9ACB-4FF6-8307-67C7518DC7E5}" type="presParOf" srcId="{473DA17D-9437-4AA3-A7C3-304F0B5B3F4E}" destId="{7BC2C3C2-14E9-4A6B-8BD0-61BA229B5F73}" srcOrd="6" destOrd="0" presId="urn:microsoft.com/office/officeart/2005/8/layout/orgChart1"/>
    <dgm:cxn modelId="{BBDF29BA-1F67-4671-8E4F-4E253C60DA8F}" type="presParOf" srcId="{473DA17D-9437-4AA3-A7C3-304F0B5B3F4E}" destId="{C72DFB9E-2F27-4921-855E-740D98334400}" srcOrd="7" destOrd="0" presId="urn:microsoft.com/office/officeart/2005/8/layout/orgChart1"/>
    <dgm:cxn modelId="{CC088ECD-6DC0-4C82-8E8B-D8600D1DE874}" type="presParOf" srcId="{C72DFB9E-2F27-4921-855E-740D98334400}" destId="{58AC413E-5C1F-4C50-A172-47C327FB25D6}" srcOrd="0" destOrd="0" presId="urn:microsoft.com/office/officeart/2005/8/layout/orgChart1"/>
    <dgm:cxn modelId="{91A99AD7-DEFD-4676-91A8-D9327C566E19}" type="presParOf" srcId="{58AC413E-5C1F-4C50-A172-47C327FB25D6}" destId="{99EF7EFF-1BF1-4134-8FCE-A520FD0E74E5}" srcOrd="0" destOrd="0" presId="urn:microsoft.com/office/officeart/2005/8/layout/orgChart1"/>
    <dgm:cxn modelId="{6CA0BF46-27ED-405B-AB5E-8DC51B6E2757}" type="presParOf" srcId="{58AC413E-5C1F-4C50-A172-47C327FB25D6}" destId="{DB18FFCE-30CB-46D0-8CFC-39D54C1896BA}" srcOrd="1" destOrd="0" presId="urn:microsoft.com/office/officeart/2005/8/layout/orgChart1"/>
    <dgm:cxn modelId="{50A22C45-A6F8-4777-9A9F-2C09C888913E}" type="presParOf" srcId="{C72DFB9E-2F27-4921-855E-740D98334400}" destId="{EAAA4014-E780-470B-B8CC-4D699F7D2B79}" srcOrd="1" destOrd="0" presId="urn:microsoft.com/office/officeart/2005/8/layout/orgChart1"/>
    <dgm:cxn modelId="{C1C171AA-B8D6-40A6-A33E-7D352C06311B}" type="presParOf" srcId="{C72DFB9E-2F27-4921-855E-740D98334400}" destId="{7556B255-4F5D-4078-9E70-CD8EC2C86811}" srcOrd="2" destOrd="0" presId="urn:microsoft.com/office/officeart/2005/8/layout/orgChart1"/>
    <dgm:cxn modelId="{408C7FC9-6B6C-40ED-A6F7-56D19D67EFB7}" type="presParOf" srcId="{368C5BD4-3B07-4F8A-93AC-FC5106FBCCDB}" destId="{3621BC6C-0872-40E3-A3FF-86905406544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2C3C2-14E9-4A6B-8BD0-61BA229B5F73}">
      <dsp:nvSpPr>
        <dsp:cNvPr id="0" name=""/>
        <dsp:cNvSpPr/>
      </dsp:nvSpPr>
      <dsp:spPr>
        <a:xfrm>
          <a:off x="5257800" y="1986973"/>
          <a:ext cx="4006444" cy="377390"/>
        </a:xfrm>
        <a:custGeom>
          <a:avLst/>
          <a:gdLst/>
          <a:ahLst/>
          <a:cxnLst/>
          <a:rect l="0" t="0" r="0" b="0"/>
          <a:pathLst>
            <a:path>
              <a:moveTo>
                <a:pt x="0" y="0"/>
              </a:moveTo>
              <a:lnTo>
                <a:pt x="0" y="188695"/>
              </a:lnTo>
              <a:lnTo>
                <a:pt x="4006444" y="188695"/>
              </a:lnTo>
              <a:lnTo>
                <a:pt x="4006444"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366051-AF42-4025-A1E5-52AD8CFF9A9B}">
      <dsp:nvSpPr>
        <dsp:cNvPr id="0" name=""/>
        <dsp:cNvSpPr/>
      </dsp:nvSpPr>
      <dsp:spPr>
        <a:xfrm>
          <a:off x="5257800" y="1986973"/>
          <a:ext cx="1026638" cy="377390"/>
        </a:xfrm>
        <a:custGeom>
          <a:avLst/>
          <a:gdLst/>
          <a:ahLst/>
          <a:cxnLst/>
          <a:rect l="0" t="0" r="0" b="0"/>
          <a:pathLst>
            <a:path>
              <a:moveTo>
                <a:pt x="0" y="0"/>
              </a:moveTo>
              <a:lnTo>
                <a:pt x="0" y="188695"/>
              </a:lnTo>
              <a:lnTo>
                <a:pt x="1026638" y="188695"/>
              </a:lnTo>
              <a:lnTo>
                <a:pt x="1026638"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3E11E-04D4-4166-8A75-CE7E19204CC1}">
      <dsp:nvSpPr>
        <dsp:cNvPr id="0" name=""/>
        <dsp:cNvSpPr/>
      </dsp:nvSpPr>
      <dsp:spPr>
        <a:xfrm>
          <a:off x="3657285" y="1986973"/>
          <a:ext cx="1600514" cy="377390"/>
        </a:xfrm>
        <a:custGeom>
          <a:avLst/>
          <a:gdLst/>
          <a:ahLst/>
          <a:cxnLst/>
          <a:rect l="0" t="0" r="0" b="0"/>
          <a:pathLst>
            <a:path>
              <a:moveTo>
                <a:pt x="1600514" y="0"/>
              </a:moveTo>
              <a:lnTo>
                <a:pt x="1600514" y="188695"/>
              </a:lnTo>
              <a:lnTo>
                <a:pt x="0" y="188695"/>
              </a:lnTo>
              <a:lnTo>
                <a:pt x="0"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297A0-BD97-44A1-AB9A-6F91FD52EF07}">
      <dsp:nvSpPr>
        <dsp:cNvPr id="0" name=""/>
        <dsp:cNvSpPr/>
      </dsp:nvSpPr>
      <dsp:spPr>
        <a:xfrm>
          <a:off x="1190747" y="1986973"/>
          <a:ext cx="4067052" cy="377390"/>
        </a:xfrm>
        <a:custGeom>
          <a:avLst/>
          <a:gdLst/>
          <a:ahLst/>
          <a:cxnLst/>
          <a:rect l="0" t="0" r="0" b="0"/>
          <a:pathLst>
            <a:path>
              <a:moveTo>
                <a:pt x="4067052" y="0"/>
              </a:moveTo>
              <a:lnTo>
                <a:pt x="4067052" y="188695"/>
              </a:lnTo>
              <a:lnTo>
                <a:pt x="0" y="188695"/>
              </a:lnTo>
              <a:lnTo>
                <a:pt x="0" y="3773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81EE7-F84E-4AD9-8ACA-2B12A88A2084}">
      <dsp:nvSpPr>
        <dsp:cNvPr id="0" name=""/>
        <dsp:cNvSpPr/>
      </dsp:nvSpPr>
      <dsp:spPr>
        <a:xfrm>
          <a:off x="3117472" y="1088423"/>
          <a:ext cx="4280655"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t>Child abuse</a:t>
          </a:r>
        </a:p>
      </dsp:txBody>
      <dsp:txXfrm>
        <a:off x="3117472" y="1088423"/>
        <a:ext cx="4280655" cy="898549"/>
      </dsp:txXfrm>
    </dsp:sp>
    <dsp:sp modelId="{CBE6E946-2CC3-400B-BAF8-6C43AC9D81A8}">
      <dsp:nvSpPr>
        <dsp:cNvPr id="0" name=""/>
        <dsp:cNvSpPr/>
      </dsp:nvSpPr>
      <dsp:spPr>
        <a:xfrm>
          <a:off x="151" y="2364364"/>
          <a:ext cx="2381192"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Physical </a:t>
          </a:r>
        </a:p>
      </dsp:txBody>
      <dsp:txXfrm>
        <a:off x="151" y="2364364"/>
        <a:ext cx="2381192" cy="898549"/>
      </dsp:txXfrm>
    </dsp:sp>
    <dsp:sp modelId="{570EAACD-21F9-4C2B-BC65-26574B41FFAF}">
      <dsp:nvSpPr>
        <dsp:cNvPr id="0" name=""/>
        <dsp:cNvSpPr/>
      </dsp:nvSpPr>
      <dsp:spPr>
        <a:xfrm>
          <a:off x="2758735" y="2364364"/>
          <a:ext cx="1797099"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Sexual</a:t>
          </a:r>
          <a:r>
            <a:rPr lang="en-US" sz="3800" kern="1200" dirty="0"/>
            <a:t> </a:t>
          </a:r>
        </a:p>
      </dsp:txBody>
      <dsp:txXfrm>
        <a:off x="2758735" y="2364364"/>
        <a:ext cx="1797099" cy="898549"/>
      </dsp:txXfrm>
    </dsp:sp>
    <dsp:sp modelId="{37701917-BA29-479C-90B8-FD5C9617D873}">
      <dsp:nvSpPr>
        <dsp:cNvPr id="0" name=""/>
        <dsp:cNvSpPr/>
      </dsp:nvSpPr>
      <dsp:spPr>
        <a:xfrm>
          <a:off x="4933225" y="2364364"/>
          <a:ext cx="2702424"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Emotional </a:t>
          </a:r>
        </a:p>
      </dsp:txBody>
      <dsp:txXfrm>
        <a:off x="4933225" y="2364364"/>
        <a:ext cx="2702424" cy="898549"/>
      </dsp:txXfrm>
    </dsp:sp>
    <dsp:sp modelId="{99EF7EFF-1BF1-4134-8FCE-A520FD0E74E5}">
      <dsp:nvSpPr>
        <dsp:cNvPr id="0" name=""/>
        <dsp:cNvSpPr/>
      </dsp:nvSpPr>
      <dsp:spPr>
        <a:xfrm>
          <a:off x="8013041" y="2364364"/>
          <a:ext cx="2502407" cy="8985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neglect</a:t>
          </a:r>
          <a:endParaRPr lang="en-US" sz="5000" kern="1200" dirty="0"/>
        </a:p>
      </dsp:txBody>
      <dsp:txXfrm>
        <a:off x="8013041" y="2364364"/>
        <a:ext cx="2502407" cy="8985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12BC7-79CF-4029-B4F8-7190A05B054D}"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2EB6A-74FF-47AA-A771-B2FBBF521B60}" type="slidenum">
              <a:rPr lang="en-US" smtClean="0"/>
              <a:t>‹#›</a:t>
            </a:fld>
            <a:endParaRPr lang="en-US"/>
          </a:p>
        </p:txBody>
      </p:sp>
    </p:spTree>
    <p:extLst>
      <p:ext uri="{BB962C8B-B14F-4D97-AF65-F5344CB8AC3E}">
        <p14:creationId xmlns:p14="http://schemas.microsoft.com/office/powerpoint/2010/main" val="428946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8E894F-820A-47C1-9DEC-0D496C3EDA93}"/>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2CA991-E14D-4EA9-B03C-D83E34C7E374}" type="slidenum">
              <a:rPr kumimoji="0" lang="ar-EG" altLang="en-US" sz="12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20483" name="Rectangle 2">
            <a:extLst>
              <a:ext uri="{FF2B5EF4-FFF2-40B4-BE49-F238E27FC236}">
                <a16:creationId xmlns:a16="http://schemas.microsoft.com/office/drawing/2014/main" id="{679C6B3B-90EF-476C-949B-077CB4C7C35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E8D4AC8-FF2D-44AF-AE90-1B0322381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A53AAE-8856-4CA5-8902-1332C1B5FAFE}"/>
              </a:ext>
            </a:extLst>
          </p:cNvPr>
          <p:cNvSpPr>
            <a:spLocks noGrp="1" noChangeArrowheads="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fld id="{36FCBBD2-3598-4370-B541-C94E8F3545D5}" type="slidenum">
              <a:rPr lang="ar-EG" altLang="en-US" smtClean="0">
                <a:latin typeface="Times New Roman" panose="02020603050405020304" pitchFamily="18" charset="0"/>
              </a:rPr>
              <a:pPr>
                <a:defRPr/>
              </a:pPr>
              <a:t>15</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D2CA1048-D3A6-4A49-869E-873CE42010C9}"/>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3136B14-546F-4FB2-A3BD-F53495A5C3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8BAD-8273-4421-93D4-56AFDA8E9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D4454D-4BAD-48DA-BB93-82C2A64E6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C1C5B5-E49E-45B1-95D3-D5896B4DDCE3}"/>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5" name="Footer Placeholder 4">
            <a:extLst>
              <a:ext uri="{FF2B5EF4-FFF2-40B4-BE49-F238E27FC236}">
                <a16:creationId xmlns:a16="http://schemas.microsoft.com/office/drawing/2014/main" id="{1E1C7EBF-E3FA-4551-9477-48B8E9DD4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A066-ABF1-4D8E-A909-05E63FA96CB7}"/>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66091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A320-F17E-4BFD-A21B-BCBCAC5B25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9A08B7-6C27-455B-B737-509026B885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7EA44-C415-41F4-A6AA-F598265E2BDC}"/>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5" name="Footer Placeholder 4">
            <a:extLst>
              <a:ext uri="{FF2B5EF4-FFF2-40B4-BE49-F238E27FC236}">
                <a16:creationId xmlns:a16="http://schemas.microsoft.com/office/drawing/2014/main" id="{C27AC9F9-FE25-40B1-9719-B9CC6A9A5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41B12-95CC-420B-B2FF-BE52BB959BA6}"/>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43983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C78BF4-23CA-4EA3-9EF3-7D96D88A7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FFE8A6-CABE-4490-97DF-2859D0AF3F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486B4-30DD-4893-8A9F-3B6722E61FE3}"/>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5" name="Footer Placeholder 4">
            <a:extLst>
              <a:ext uri="{FF2B5EF4-FFF2-40B4-BE49-F238E27FC236}">
                <a16:creationId xmlns:a16="http://schemas.microsoft.com/office/drawing/2014/main" id="{C1BD6FBE-3B02-4F86-9E42-EA56E7F41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02781-4418-4E4C-A81A-82758899EFEA}"/>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60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851467-1EE0-48F3-9FE0-975808FD7B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968944E-89F3-4252-B6A9-0926DBCF31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A6F907-D79C-4530-A515-50B967A7C87C}"/>
              </a:ext>
            </a:extLst>
          </p:cNvPr>
          <p:cNvSpPr>
            <a:spLocks noGrp="1"/>
          </p:cNvSpPr>
          <p:nvPr>
            <p:ph type="sldNum" sz="quarter" idx="12"/>
          </p:nvPr>
        </p:nvSpPr>
        <p:spPr/>
        <p:txBody>
          <a:bodyPr/>
          <a:lstStyle>
            <a:lvl1pPr>
              <a:defRPr/>
            </a:lvl1pPr>
          </a:lstStyle>
          <a:p>
            <a:pPr>
              <a:defRPr/>
            </a:pPr>
            <a:fld id="{B935E93F-0D37-41D0-B861-81E71A97E009}" type="slidenum">
              <a:rPr lang="ar-EG" altLang="en-US"/>
              <a:pPr>
                <a:defRPr/>
              </a:pPr>
              <a:t>‹#›</a:t>
            </a:fld>
            <a:endParaRPr lang="en-US" altLang="en-US"/>
          </a:p>
        </p:txBody>
      </p:sp>
    </p:spTree>
    <p:extLst>
      <p:ext uri="{BB962C8B-B14F-4D97-AF65-F5344CB8AC3E}">
        <p14:creationId xmlns:p14="http://schemas.microsoft.com/office/powerpoint/2010/main" val="1450134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E680B-9152-43B7-9666-F65B9A6987E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B28BB3-BBA3-44E2-8975-3A4A2740960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E20ACE-7B83-48D0-9CA2-D5BFD2672B71}"/>
              </a:ext>
            </a:extLst>
          </p:cNvPr>
          <p:cNvSpPr>
            <a:spLocks noGrp="1"/>
          </p:cNvSpPr>
          <p:nvPr>
            <p:ph type="sldNum" sz="quarter" idx="12"/>
          </p:nvPr>
        </p:nvSpPr>
        <p:spPr/>
        <p:txBody>
          <a:bodyPr/>
          <a:lstStyle>
            <a:lvl1pPr>
              <a:defRPr/>
            </a:lvl1pPr>
          </a:lstStyle>
          <a:p>
            <a:pPr>
              <a:defRPr/>
            </a:pPr>
            <a:fld id="{8866EA50-58C3-471A-B662-D6CB8F1B4C27}" type="slidenum">
              <a:rPr lang="ar-EG" altLang="en-US"/>
              <a:pPr>
                <a:defRPr/>
              </a:pPr>
              <a:t>‹#›</a:t>
            </a:fld>
            <a:endParaRPr lang="en-US" altLang="en-US"/>
          </a:p>
        </p:txBody>
      </p:sp>
    </p:spTree>
    <p:extLst>
      <p:ext uri="{BB962C8B-B14F-4D97-AF65-F5344CB8AC3E}">
        <p14:creationId xmlns:p14="http://schemas.microsoft.com/office/powerpoint/2010/main" val="3800406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049B0D-E7DC-4D26-B032-FC3FC20B6D6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50E266-2A1E-4346-8694-EDB485DB6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659A07-2F4B-4E58-84F6-D6F8A5886686}"/>
              </a:ext>
            </a:extLst>
          </p:cNvPr>
          <p:cNvSpPr>
            <a:spLocks noGrp="1"/>
          </p:cNvSpPr>
          <p:nvPr>
            <p:ph type="sldNum" sz="quarter" idx="12"/>
          </p:nvPr>
        </p:nvSpPr>
        <p:spPr/>
        <p:txBody>
          <a:bodyPr/>
          <a:lstStyle>
            <a:lvl1pPr>
              <a:defRPr/>
            </a:lvl1pPr>
          </a:lstStyle>
          <a:p>
            <a:pPr>
              <a:defRPr/>
            </a:pPr>
            <a:fld id="{04209CF0-2C56-4CD5-8CE3-52A5ECF05C01}" type="slidenum">
              <a:rPr lang="ar-EG" altLang="en-US"/>
              <a:pPr>
                <a:defRPr/>
              </a:pPr>
              <a:t>‹#›</a:t>
            </a:fld>
            <a:endParaRPr lang="en-US" altLang="en-US"/>
          </a:p>
        </p:txBody>
      </p:sp>
    </p:spTree>
    <p:extLst>
      <p:ext uri="{BB962C8B-B14F-4D97-AF65-F5344CB8AC3E}">
        <p14:creationId xmlns:p14="http://schemas.microsoft.com/office/powerpoint/2010/main" val="235023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D6CE047-CF15-4B76-A239-0208A04EF3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DDD41FB-19EF-474F-A5BF-235479611D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48AD67-E96D-4C5E-9EE9-652509410921}"/>
              </a:ext>
            </a:extLst>
          </p:cNvPr>
          <p:cNvSpPr>
            <a:spLocks noGrp="1"/>
          </p:cNvSpPr>
          <p:nvPr>
            <p:ph type="sldNum" sz="quarter" idx="12"/>
          </p:nvPr>
        </p:nvSpPr>
        <p:spPr/>
        <p:txBody>
          <a:bodyPr/>
          <a:lstStyle>
            <a:lvl1pPr>
              <a:defRPr/>
            </a:lvl1pPr>
          </a:lstStyle>
          <a:p>
            <a:pPr>
              <a:defRPr/>
            </a:pPr>
            <a:fld id="{4F09A06C-B8C7-4AC2-8C7D-A056013479A3}" type="slidenum">
              <a:rPr lang="ar-EG" altLang="en-US"/>
              <a:pPr>
                <a:defRPr/>
              </a:pPr>
              <a:t>‹#›</a:t>
            </a:fld>
            <a:endParaRPr lang="en-US" altLang="en-US"/>
          </a:p>
        </p:txBody>
      </p:sp>
    </p:spTree>
    <p:extLst>
      <p:ext uri="{BB962C8B-B14F-4D97-AF65-F5344CB8AC3E}">
        <p14:creationId xmlns:p14="http://schemas.microsoft.com/office/powerpoint/2010/main" val="69634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C071A33-926B-4DEC-A8EE-3EDDE811FF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35DE1F0-A9DD-40D0-9027-B1CB46CC396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7235485-9FA7-4787-92FA-57BE355817D0}"/>
              </a:ext>
            </a:extLst>
          </p:cNvPr>
          <p:cNvSpPr>
            <a:spLocks noGrp="1"/>
          </p:cNvSpPr>
          <p:nvPr>
            <p:ph type="sldNum" sz="quarter" idx="12"/>
          </p:nvPr>
        </p:nvSpPr>
        <p:spPr/>
        <p:txBody>
          <a:bodyPr/>
          <a:lstStyle>
            <a:lvl1pPr>
              <a:defRPr/>
            </a:lvl1pPr>
          </a:lstStyle>
          <a:p>
            <a:pPr>
              <a:defRPr/>
            </a:pPr>
            <a:fld id="{65161EED-8748-461E-ABBA-CB000A93BF50}" type="slidenum">
              <a:rPr lang="ar-EG" altLang="en-US"/>
              <a:pPr>
                <a:defRPr/>
              </a:pPr>
              <a:t>‹#›</a:t>
            </a:fld>
            <a:endParaRPr lang="en-US" altLang="en-US"/>
          </a:p>
        </p:txBody>
      </p:sp>
    </p:spTree>
    <p:extLst>
      <p:ext uri="{BB962C8B-B14F-4D97-AF65-F5344CB8AC3E}">
        <p14:creationId xmlns:p14="http://schemas.microsoft.com/office/powerpoint/2010/main" val="202589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24A7C1-9775-4770-A6D9-1D92EDA8ED2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C862115-A4FA-4F08-A4FF-1D8D64D7710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083DD79-4EA1-404D-B7F0-8F10FEE7FECD}"/>
              </a:ext>
            </a:extLst>
          </p:cNvPr>
          <p:cNvSpPr>
            <a:spLocks noGrp="1"/>
          </p:cNvSpPr>
          <p:nvPr>
            <p:ph type="sldNum" sz="quarter" idx="12"/>
          </p:nvPr>
        </p:nvSpPr>
        <p:spPr/>
        <p:txBody>
          <a:bodyPr/>
          <a:lstStyle>
            <a:lvl1pPr>
              <a:defRPr/>
            </a:lvl1pPr>
          </a:lstStyle>
          <a:p>
            <a:pPr>
              <a:defRPr/>
            </a:pPr>
            <a:fld id="{6556B904-A26A-41AE-8C78-E316144794A4}" type="slidenum">
              <a:rPr lang="ar-EG" altLang="en-US"/>
              <a:pPr>
                <a:defRPr/>
              </a:pPr>
              <a:t>‹#›</a:t>
            </a:fld>
            <a:endParaRPr lang="en-US" altLang="en-US"/>
          </a:p>
        </p:txBody>
      </p:sp>
    </p:spTree>
    <p:extLst>
      <p:ext uri="{BB962C8B-B14F-4D97-AF65-F5344CB8AC3E}">
        <p14:creationId xmlns:p14="http://schemas.microsoft.com/office/powerpoint/2010/main" val="389905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A4B534F-7BE6-4EDC-B8F6-A600EA39B17F}"/>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E62F4DD-754D-42EF-9BA7-DDF3D2035E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F0D0D3A-30BA-4216-BB35-27441C642F66}"/>
              </a:ext>
            </a:extLst>
          </p:cNvPr>
          <p:cNvSpPr>
            <a:spLocks noGrp="1"/>
          </p:cNvSpPr>
          <p:nvPr>
            <p:ph type="sldNum" sz="quarter" idx="12"/>
          </p:nvPr>
        </p:nvSpPr>
        <p:spPr/>
        <p:txBody>
          <a:bodyPr/>
          <a:lstStyle>
            <a:lvl1pPr>
              <a:defRPr/>
            </a:lvl1pPr>
          </a:lstStyle>
          <a:p>
            <a:pPr>
              <a:defRPr/>
            </a:pPr>
            <a:fld id="{BA9D766A-7797-43CC-89AA-8289C3D14001}" type="slidenum">
              <a:rPr lang="ar-EG" altLang="en-US"/>
              <a:pPr>
                <a:defRPr/>
              </a:pPr>
              <a:t>‹#›</a:t>
            </a:fld>
            <a:endParaRPr lang="en-US" altLang="en-US"/>
          </a:p>
        </p:txBody>
      </p:sp>
    </p:spTree>
    <p:extLst>
      <p:ext uri="{BB962C8B-B14F-4D97-AF65-F5344CB8AC3E}">
        <p14:creationId xmlns:p14="http://schemas.microsoft.com/office/powerpoint/2010/main" val="277228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B14EBBA-6CCD-4FA3-A9AA-C281AE4C88B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791AD55-54F9-4626-A302-BCA99ED3B02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97A473-D986-4AAF-A27C-84D3963549D8}"/>
              </a:ext>
            </a:extLst>
          </p:cNvPr>
          <p:cNvSpPr>
            <a:spLocks noGrp="1"/>
          </p:cNvSpPr>
          <p:nvPr>
            <p:ph type="sldNum" sz="quarter" idx="12"/>
          </p:nvPr>
        </p:nvSpPr>
        <p:spPr/>
        <p:txBody>
          <a:bodyPr/>
          <a:lstStyle>
            <a:lvl1pPr>
              <a:defRPr/>
            </a:lvl1pPr>
          </a:lstStyle>
          <a:p>
            <a:pPr>
              <a:defRPr/>
            </a:pPr>
            <a:fld id="{92B26C74-6BD6-4089-8B4D-5E53D5C4E609}" type="slidenum">
              <a:rPr lang="ar-EG" altLang="en-US"/>
              <a:pPr>
                <a:defRPr/>
              </a:pPr>
              <a:t>‹#›</a:t>
            </a:fld>
            <a:endParaRPr lang="en-US" altLang="en-US"/>
          </a:p>
        </p:txBody>
      </p:sp>
    </p:spTree>
    <p:extLst>
      <p:ext uri="{BB962C8B-B14F-4D97-AF65-F5344CB8AC3E}">
        <p14:creationId xmlns:p14="http://schemas.microsoft.com/office/powerpoint/2010/main" val="135298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70C4-E88E-4F77-AEE5-1CE702523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8202D-7364-4729-BD07-7E70B6963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0D451-82B7-49A2-B1DF-F67E67690033}"/>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5" name="Footer Placeholder 4">
            <a:extLst>
              <a:ext uri="{FF2B5EF4-FFF2-40B4-BE49-F238E27FC236}">
                <a16:creationId xmlns:a16="http://schemas.microsoft.com/office/drawing/2014/main" id="{F4060000-03A4-451A-8DF0-54B7BD887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BC8A6-D2EE-479B-BA79-A222D6436448}"/>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4232207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9791CF0-187E-4D10-9E87-9D0849A620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1CEF60F-BFEF-4E19-A87D-225CB64020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824140-B142-416D-A532-8BAC503BE858}"/>
              </a:ext>
            </a:extLst>
          </p:cNvPr>
          <p:cNvSpPr>
            <a:spLocks noGrp="1"/>
          </p:cNvSpPr>
          <p:nvPr>
            <p:ph type="sldNum" sz="quarter" idx="12"/>
          </p:nvPr>
        </p:nvSpPr>
        <p:spPr/>
        <p:txBody>
          <a:bodyPr/>
          <a:lstStyle>
            <a:lvl1pPr>
              <a:defRPr/>
            </a:lvl1pPr>
          </a:lstStyle>
          <a:p>
            <a:pPr>
              <a:defRPr/>
            </a:pPr>
            <a:fld id="{605EBD96-23CC-4057-95B4-40F7ECAF1527}" type="slidenum">
              <a:rPr lang="ar-EG" altLang="en-US"/>
              <a:pPr>
                <a:defRPr/>
              </a:pPr>
              <a:t>‹#›</a:t>
            </a:fld>
            <a:endParaRPr lang="en-US" altLang="en-US"/>
          </a:p>
        </p:txBody>
      </p:sp>
    </p:spTree>
    <p:extLst>
      <p:ext uri="{BB962C8B-B14F-4D97-AF65-F5344CB8AC3E}">
        <p14:creationId xmlns:p14="http://schemas.microsoft.com/office/powerpoint/2010/main" val="119808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F9F1E-D703-48F4-BDD3-3F4C2652F6C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C30411-C92A-4C05-9C2D-FB50437A6F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43AE58-2387-4BF0-A814-B909DCAA7E86}"/>
              </a:ext>
            </a:extLst>
          </p:cNvPr>
          <p:cNvSpPr>
            <a:spLocks noGrp="1"/>
          </p:cNvSpPr>
          <p:nvPr>
            <p:ph type="sldNum" sz="quarter" idx="12"/>
          </p:nvPr>
        </p:nvSpPr>
        <p:spPr/>
        <p:txBody>
          <a:bodyPr/>
          <a:lstStyle>
            <a:lvl1pPr>
              <a:defRPr/>
            </a:lvl1pPr>
          </a:lstStyle>
          <a:p>
            <a:pPr>
              <a:defRPr/>
            </a:pPr>
            <a:fld id="{729DE888-2AD3-4E49-A226-853BF5D5F294}" type="slidenum">
              <a:rPr lang="ar-EG" altLang="en-US"/>
              <a:pPr>
                <a:defRPr/>
              </a:pPr>
              <a:t>‹#›</a:t>
            </a:fld>
            <a:endParaRPr lang="en-US" altLang="en-US"/>
          </a:p>
        </p:txBody>
      </p:sp>
    </p:spTree>
    <p:extLst>
      <p:ext uri="{BB962C8B-B14F-4D97-AF65-F5344CB8AC3E}">
        <p14:creationId xmlns:p14="http://schemas.microsoft.com/office/powerpoint/2010/main" val="858381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E1D6A-DE26-459A-B84B-9F77F266084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580C20-3214-4B69-A82D-968CDF2834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CE3800-FD71-42C8-AA64-DF30FFC3B32E}"/>
              </a:ext>
            </a:extLst>
          </p:cNvPr>
          <p:cNvSpPr>
            <a:spLocks noGrp="1"/>
          </p:cNvSpPr>
          <p:nvPr>
            <p:ph type="sldNum" sz="quarter" idx="12"/>
          </p:nvPr>
        </p:nvSpPr>
        <p:spPr/>
        <p:txBody>
          <a:bodyPr/>
          <a:lstStyle>
            <a:lvl1pPr>
              <a:defRPr/>
            </a:lvl1pPr>
          </a:lstStyle>
          <a:p>
            <a:pPr>
              <a:defRPr/>
            </a:pPr>
            <a:fld id="{B59A19D6-0202-471D-B208-7FC29EA3CE2D}" type="slidenum">
              <a:rPr lang="ar-EG" altLang="en-US"/>
              <a:pPr>
                <a:defRPr/>
              </a:pPr>
              <a:t>‹#›</a:t>
            </a:fld>
            <a:endParaRPr lang="en-US" altLang="en-US"/>
          </a:p>
        </p:txBody>
      </p:sp>
    </p:spTree>
    <p:extLst>
      <p:ext uri="{BB962C8B-B14F-4D97-AF65-F5344CB8AC3E}">
        <p14:creationId xmlns:p14="http://schemas.microsoft.com/office/powerpoint/2010/main" val="3955404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914400" y="1981200"/>
            <a:ext cx="10363200" cy="4114800"/>
          </a:xfrm>
        </p:spPr>
        <p:txBody>
          <a:bodyPr rtlCol="0">
            <a:normAutofit/>
          </a:bodyPr>
          <a:lstStyle/>
          <a:p>
            <a:pPr lvl="0"/>
            <a:endParaRPr lang="en-GB" noProof="0"/>
          </a:p>
        </p:txBody>
      </p:sp>
      <p:sp>
        <p:nvSpPr>
          <p:cNvPr id="4" name="Date Placeholder 3">
            <a:extLst>
              <a:ext uri="{FF2B5EF4-FFF2-40B4-BE49-F238E27FC236}">
                <a16:creationId xmlns:a16="http://schemas.microsoft.com/office/drawing/2014/main" id="{68E12B12-6D8F-415E-B22C-88F6EE6A6D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4DCE7D-B599-4FE7-AA9B-58F0443508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50FC36-6C54-4872-AC8B-2CBCAB9742BF}"/>
              </a:ext>
            </a:extLst>
          </p:cNvPr>
          <p:cNvSpPr>
            <a:spLocks noGrp="1"/>
          </p:cNvSpPr>
          <p:nvPr>
            <p:ph type="sldNum" sz="quarter" idx="12"/>
          </p:nvPr>
        </p:nvSpPr>
        <p:spPr/>
        <p:txBody>
          <a:bodyPr/>
          <a:lstStyle>
            <a:lvl1pPr>
              <a:defRPr/>
            </a:lvl1pPr>
          </a:lstStyle>
          <a:p>
            <a:pPr>
              <a:defRPr/>
            </a:pPr>
            <a:fld id="{6EEDEAF0-1F68-4A81-84DD-51F684CF4F8B}" type="slidenum">
              <a:rPr lang="ar-EG" altLang="en-US"/>
              <a:pPr>
                <a:defRPr/>
              </a:pPr>
              <a:t>‹#›</a:t>
            </a:fld>
            <a:endParaRPr lang="en-US" altLang="en-US"/>
          </a:p>
        </p:txBody>
      </p:sp>
    </p:spTree>
    <p:extLst>
      <p:ext uri="{BB962C8B-B14F-4D97-AF65-F5344CB8AC3E}">
        <p14:creationId xmlns:p14="http://schemas.microsoft.com/office/powerpoint/2010/main" val="53366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B374-D538-4A37-B395-CFF0BA56C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C7B673-7186-45FA-A264-4CC42D2DA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280109-5380-47B6-94E3-89B446F0B32D}"/>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5" name="Footer Placeholder 4">
            <a:extLst>
              <a:ext uri="{FF2B5EF4-FFF2-40B4-BE49-F238E27FC236}">
                <a16:creationId xmlns:a16="http://schemas.microsoft.com/office/drawing/2014/main" id="{D9142E72-5789-44AE-9B92-0366A9002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39C02-98B0-424B-9FCF-21D1E9A699F1}"/>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33960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DFF4-D819-48BD-A376-82DA605D5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CA056-C46F-4830-88F3-BCC98EAFF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1E3BDB-4479-4F88-9BEB-729DF918C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2CF79A-D0EC-493D-A4FD-237D7A643E52}"/>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6" name="Footer Placeholder 5">
            <a:extLst>
              <a:ext uri="{FF2B5EF4-FFF2-40B4-BE49-F238E27FC236}">
                <a16:creationId xmlns:a16="http://schemas.microsoft.com/office/drawing/2014/main" id="{813B2435-D276-4476-B5B3-A4DB632DF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C1895-3277-4EB0-9C14-2C27E79E4A11}"/>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99515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9BAC-0D84-433A-AC7D-B3FCACD4D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34A744-1972-418B-B035-20BF65F22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290B2C-94A7-4277-886D-472DE9FCA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ECC366-9DE3-4730-9114-002926966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A84EE-93CD-4906-BE3B-37EC63A13F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6E29B0-D593-427C-971B-DA354576AF69}"/>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8" name="Footer Placeholder 7">
            <a:extLst>
              <a:ext uri="{FF2B5EF4-FFF2-40B4-BE49-F238E27FC236}">
                <a16:creationId xmlns:a16="http://schemas.microsoft.com/office/drawing/2014/main" id="{422FB713-D719-425C-8AC3-2861105104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26C58-D75B-4A71-9A7B-C4DE74CB0307}"/>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97335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59588-6984-4255-AD38-845C3508F2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FE0F7-AD35-4DB0-8D58-5A3E4F733582}"/>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4" name="Footer Placeholder 3">
            <a:extLst>
              <a:ext uri="{FF2B5EF4-FFF2-40B4-BE49-F238E27FC236}">
                <a16:creationId xmlns:a16="http://schemas.microsoft.com/office/drawing/2014/main" id="{125A74D3-9995-49D4-956E-AB0013BF8D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D3A54C-F96E-4D1E-8B04-880795EC012A}"/>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78633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FEE11-BFDA-4611-8F22-89AE0FCB875E}"/>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3" name="Footer Placeholder 2">
            <a:extLst>
              <a:ext uri="{FF2B5EF4-FFF2-40B4-BE49-F238E27FC236}">
                <a16:creationId xmlns:a16="http://schemas.microsoft.com/office/drawing/2014/main" id="{D4571530-9C8B-42FE-92BB-AC5E6B7D7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7BEE0A-6C97-4BBD-A589-F72899281438}"/>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28657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3011-BDBA-4845-92D5-4F74C57DB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67A4E-DE25-4B1D-BBAE-AE9C3D07E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54A653-F424-4572-8C09-8C15DDE64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3D246-5C6D-4DF2-ABD8-91506A83B574}"/>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6" name="Footer Placeholder 5">
            <a:extLst>
              <a:ext uri="{FF2B5EF4-FFF2-40B4-BE49-F238E27FC236}">
                <a16:creationId xmlns:a16="http://schemas.microsoft.com/office/drawing/2014/main" id="{DA17D5EB-96B5-4B2F-ACE0-8DF80C6D5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B27FA-6140-41F5-913B-D2F4008AE96E}"/>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390554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CD50-1FC3-4DD0-960B-DC8C326F7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A7C7D-EE73-41AF-8DF2-468BBD2A3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334936-67FF-41B0-8C36-8BFE8BA33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23320-7E1C-490F-BD45-DBE1383B35E7}"/>
              </a:ext>
            </a:extLst>
          </p:cNvPr>
          <p:cNvSpPr>
            <a:spLocks noGrp="1"/>
          </p:cNvSpPr>
          <p:nvPr>
            <p:ph type="dt" sz="half" idx="10"/>
          </p:nvPr>
        </p:nvSpPr>
        <p:spPr/>
        <p:txBody>
          <a:bodyPr/>
          <a:lstStyle/>
          <a:p>
            <a:fld id="{F31AE489-F25D-458D-8E0F-CCC08E2B1279}" type="datetimeFigureOut">
              <a:rPr lang="en-US" smtClean="0"/>
              <a:t>3/28/2022</a:t>
            </a:fld>
            <a:endParaRPr lang="en-US"/>
          </a:p>
        </p:txBody>
      </p:sp>
      <p:sp>
        <p:nvSpPr>
          <p:cNvPr id="6" name="Footer Placeholder 5">
            <a:extLst>
              <a:ext uri="{FF2B5EF4-FFF2-40B4-BE49-F238E27FC236}">
                <a16:creationId xmlns:a16="http://schemas.microsoft.com/office/drawing/2014/main" id="{A17A2DF9-EB12-4F36-ABDB-B35EB7E42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47D88-E210-4835-AFD3-64740A75CF1B}"/>
              </a:ext>
            </a:extLst>
          </p:cNvPr>
          <p:cNvSpPr>
            <a:spLocks noGrp="1"/>
          </p:cNvSpPr>
          <p:nvPr>
            <p:ph type="sldNum" sz="quarter" idx="12"/>
          </p:nvPr>
        </p:nvSpPr>
        <p:spPr/>
        <p:txBody>
          <a:bodyPr/>
          <a:lstStyle/>
          <a:p>
            <a:fld id="{BC4D775B-EF77-4288-9B17-9F565E7A62FD}" type="slidenum">
              <a:rPr lang="en-US" smtClean="0"/>
              <a:t>‹#›</a:t>
            </a:fld>
            <a:endParaRPr lang="en-US"/>
          </a:p>
        </p:txBody>
      </p:sp>
    </p:spTree>
    <p:extLst>
      <p:ext uri="{BB962C8B-B14F-4D97-AF65-F5344CB8AC3E}">
        <p14:creationId xmlns:p14="http://schemas.microsoft.com/office/powerpoint/2010/main" val="113479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3ABAB-9AAA-4702-84AB-7553C01DC0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D369AB-24E5-4342-A785-900F25E77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01E58-C003-4AC0-94BA-C494B7CF7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AE489-F25D-458D-8E0F-CCC08E2B1279}" type="datetimeFigureOut">
              <a:rPr lang="en-US" smtClean="0"/>
              <a:t>3/28/2022</a:t>
            </a:fld>
            <a:endParaRPr lang="en-US"/>
          </a:p>
        </p:txBody>
      </p:sp>
      <p:sp>
        <p:nvSpPr>
          <p:cNvPr id="5" name="Footer Placeholder 4">
            <a:extLst>
              <a:ext uri="{FF2B5EF4-FFF2-40B4-BE49-F238E27FC236}">
                <a16:creationId xmlns:a16="http://schemas.microsoft.com/office/drawing/2014/main" id="{2F9E790A-30A9-427F-AE08-15DD21F3A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40CE24-53AD-4848-B82D-45B39AF2E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D775B-EF77-4288-9B17-9F565E7A62FD}" type="slidenum">
              <a:rPr lang="en-US" smtClean="0"/>
              <a:t>‹#›</a:t>
            </a:fld>
            <a:endParaRPr lang="en-US"/>
          </a:p>
        </p:txBody>
      </p:sp>
    </p:spTree>
    <p:extLst>
      <p:ext uri="{BB962C8B-B14F-4D97-AF65-F5344CB8AC3E}">
        <p14:creationId xmlns:p14="http://schemas.microsoft.com/office/powerpoint/2010/main" val="952214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593F699-673E-4A7E-907F-754DABDEA78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9C210302-FE32-45C4-B08A-F116D4E6401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4CBB3A-DBD3-4ADF-BD55-FB4C2055AD0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BC57E25-C8AB-4154-92FD-2390045A10A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92A4872-C3DF-47A6-8F70-51C84CC0EC2C}"/>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FFEB078C-ED31-4F3E-B00A-D046E3AFBBC0}" type="slidenum">
              <a:rPr lang="ar-EG" altLang="en-US"/>
              <a:pPr>
                <a:defRPr/>
              </a:pPr>
              <a:t>‹#›</a:t>
            </a:fld>
            <a:endParaRPr lang="en-US" altLang="en-US"/>
          </a:p>
        </p:txBody>
      </p:sp>
    </p:spTree>
    <p:extLst>
      <p:ext uri="{BB962C8B-B14F-4D97-AF65-F5344CB8AC3E}">
        <p14:creationId xmlns:p14="http://schemas.microsoft.com/office/powerpoint/2010/main" val="4202269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EFB81AB-BC3B-43DF-A9D8-A40DE88E8904}"/>
              </a:ext>
            </a:extLst>
          </p:cNvPr>
          <p:cNvSpPr>
            <a:spLocks noGrp="1"/>
          </p:cNvSpPr>
          <p:nvPr>
            <p:ph type="subTitle" idx="1"/>
          </p:nvPr>
        </p:nvSpPr>
        <p:spPr/>
        <p:txBody>
          <a:bodyPr/>
          <a:lstStyle/>
          <a:p>
            <a:r>
              <a:rPr lang="en-US" dirty="0"/>
              <a:t>Dr Melad Gad Paulis</a:t>
            </a:r>
          </a:p>
          <a:p>
            <a:r>
              <a:rPr lang="en-US" dirty="0"/>
              <a:t>Professor of Forensic Medicine &amp; Toxicology</a:t>
            </a:r>
          </a:p>
        </p:txBody>
      </p:sp>
      <p:sp>
        <p:nvSpPr>
          <p:cNvPr id="4" name="Rectangle 2">
            <a:extLst>
              <a:ext uri="{FF2B5EF4-FFF2-40B4-BE49-F238E27FC236}">
                <a16:creationId xmlns:a16="http://schemas.microsoft.com/office/drawing/2014/main" id="{54BF33AB-8615-4FE2-8C02-CBA0E6FB5172}"/>
              </a:ext>
            </a:extLst>
          </p:cNvPr>
          <p:cNvSpPr>
            <a:spLocks noGrp="1" noChangeArrowheads="1"/>
          </p:cNvSpPr>
          <p:nvPr>
            <p:ph type="ctrTitle"/>
          </p:nvPr>
        </p:nvSpPr>
        <p:spPr>
          <a:xfrm>
            <a:off x="1344118" y="406400"/>
            <a:ext cx="9144000" cy="2387600"/>
          </a:xfrm>
        </p:spPr>
        <p:txBody>
          <a:bodyPr rtlCol="0">
            <a:normAutofit fontScale="90000"/>
          </a:bodyPr>
          <a:lstStyle/>
          <a:p>
            <a:pPr eaLnBrk="1" fontAlgn="auto" hangingPunct="1">
              <a:spcAft>
                <a:spcPts val="0"/>
              </a:spcAft>
              <a:defRPr/>
            </a:pPr>
            <a:r>
              <a:rPr lang="en-US" altLang="en-US" b="1" dirty="0">
                <a:latin typeface="Bookman Old Style" panose="02050604050505020204" pitchFamily="18" charset="0"/>
              </a:rPr>
              <a:t>MEDICAL CONFIDENTIALITY (professional secrecy)</a:t>
            </a:r>
          </a:p>
        </p:txBody>
      </p:sp>
    </p:spTree>
    <p:extLst>
      <p:ext uri="{BB962C8B-B14F-4D97-AF65-F5344CB8AC3E}">
        <p14:creationId xmlns:p14="http://schemas.microsoft.com/office/powerpoint/2010/main" val="427877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F20CB3A-AEF3-4F45-8A22-08E482BCD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321" y="873125"/>
            <a:ext cx="911615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a:extLst>
              <a:ext uri="{FF2B5EF4-FFF2-40B4-BE49-F238E27FC236}">
                <a16:creationId xmlns:a16="http://schemas.microsoft.com/office/drawing/2014/main" id="{CC476216-DCC0-46D6-90D0-6964656CD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71" y="4087814"/>
            <a:ext cx="911615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Group 6">
            <a:extLst>
              <a:ext uri="{FF2B5EF4-FFF2-40B4-BE49-F238E27FC236}">
                <a16:creationId xmlns:a16="http://schemas.microsoft.com/office/drawing/2014/main" id="{C92BEF6A-9D5A-442D-BDB1-3AFD6AC2BA0B}"/>
              </a:ext>
            </a:extLst>
          </p:cNvPr>
          <p:cNvGrpSpPr>
            <a:grpSpLocks/>
          </p:cNvGrpSpPr>
          <p:nvPr/>
        </p:nvGrpSpPr>
        <p:grpSpPr bwMode="auto">
          <a:xfrm>
            <a:off x="5943601" y="304800"/>
            <a:ext cx="4206875" cy="960438"/>
            <a:chOff x="4419600" y="304800"/>
            <a:chExt cx="4206571" cy="959734"/>
          </a:xfrm>
        </p:grpSpPr>
        <p:pic>
          <p:nvPicPr>
            <p:cNvPr id="23557" name="Picture 1">
              <a:extLst>
                <a:ext uri="{FF2B5EF4-FFF2-40B4-BE49-F238E27FC236}">
                  <a16:creationId xmlns:a16="http://schemas.microsoft.com/office/drawing/2014/main" id="{04EBA0F3-085B-4D20-9E73-93CF5299A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04800"/>
              <a:ext cx="4206571" cy="53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C11F568-D99C-464B-A827-AB7E43503E9B}"/>
                </a:ext>
              </a:extLst>
            </p:cNvPr>
            <p:cNvSpPr/>
            <p:nvPr/>
          </p:nvSpPr>
          <p:spPr bwMode="auto">
            <a:xfrm>
              <a:off x="7968993" y="807669"/>
              <a:ext cx="533361" cy="456865"/>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8D4FA0EE-3130-4A61-B337-0CE901C42F11}"/>
                </a:ext>
              </a:extLst>
            </p:cNvPr>
            <p:cNvSpPr/>
            <p:nvPr/>
          </p:nvSpPr>
          <p:spPr bwMode="auto">
            <a:xfrm>
              <a:off x="7578497" y="338114"/>
              <a:ext cx="533361" cy="456865"/>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8D3ED1-CAD0-4946-87DD-59FBA9E02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44" y="1143001"/>
            <a:ext cx="9071756"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9CF7444-3BED-4734-AB88-CBFFB34E3D5E}"/>
              </a:ext>
            </a:extLst>
          </p:cNvPr>
          <p:cNvSpPr/>
          <p:nvPr/>
        </p:nvSpPr>
        <p:spPr bwMode="auto">
          <a:xfrm>
            <a:off x="6011863" y="2743200"/>
            <a:ext cx="533400" cy="457200"/>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5" name="Oval 4">
            <a:extLst>
              <a:ext uri="{FF2B5EF4-FFF2-40B4-BE49-F238E27FC236}">
                <a16:creationId xmlns:a16="http://schemas.microsoft.com/office/drawing/2014/main" id="{ACB088B0-F377-4F28-9DED-EA10703F57E3}"/>
              </a:ext>
            </a:extLst>
          </p:cNvPr>
          <p:cNvSpPr/>
          <p:nvPr/>
        </p:nvSpPr>
        <p:spPr bwMode="auto">
          <a:xfrm>
            <a:off x="8458200" y="2743200"/>
            <a:ext cx="533400" cy="457200"/>
          </a:xfrm>
          <a:prstGeom prst="ellipse">
            <a:avLst/>
          </a:prstGeom>
          <a:noFill/>
          <a:ln w="57150" cap="flat" cmpd="sng" algn="ctr">
            <a:solidFill>
              <a:srgbClr val="FF0000"/>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623F0-60F2-4E39-A861-F0581AFBB863}"/>
              </a:ext>
            </a:extLst>
          </p:cNvPr>
          <p:cNvSpPr>
            <a:spLocks noGrp="1"/>
          </p:cNvSpPr>
          <p:nvPr>
            <p:ph type="title"/>
          </p:nvPr>
        </p:nvSpPr>
        <p:spPr>
          <a:xfrm>
            <a:off x="269823" y="365125"/>
            <a:ext cx="11572407" cy="1325563"/>
          </a:xfrm>
        </p:spPr>
        <p:txBody>
          <a:bodyPr/>
          <a:lstStyle/>
          <a:p>
            <a:r>
              <a:rPr lang="en-US" b="1" dirty="0">
                <a:solidFill>
                  <a:srgbClr val="FF0000"/>
                </a:solidFill>
              </a:rPr>
              <a:t>What are patient’s information that covered by confidentiality: </a:t>
            </a:r>
          </a:p>
        </p:txBody>
      </p:sp>
      <p:sp>
        <p:nvSpPr>
          <p:cNvPr id="3" name="Content Placeholder 2">
            <a:extLst>
              <a:ext uri="{FF2B5EF4-FFF2-40B4-BE49-F238E27FC236}">
                <a16:creationId xmlns:a16="http://schemas.microsoft.com/office/drawing/2014/main" id="{9B3005E5-3681-4DF7-8154-AF56CCE76116}"/>
              </a:ext>
            </a:extLst>
          </p:cNvPr>
          <p:cNvSpPr>
            <a:spLocks noGrp="1"/>
          </p:cNvSpPr>
          <p:nvPr>
            <p:ph idx="1"/>
          </p:nvPr>
        </p:nvSpPr>
        <p:spPr>
          <a:xfrm>
            <a:off x="269823" y="1828799"/>
            <a:ext cx="11782269" cy="4348163"/>
          </a:xfrm>
        </p:spPr>
        <p:txBody>
          <a:bodyPr>
            <a:normAutofit/>
          </a:bodyPr>
          <a:lstStyle/>
          <a:p>
            <a:pPr marL="0" indent="0">
              <a:buNone/>
            </a:pPr>
            <a:r>
              <a:rPr lang="en-US" sz="3000" b="1" i="0" u="none" strike="noStrike" baseline="0" dirty="0">
                <a:latin typeface="Tahoma" panose="020B0604030504040204" pitchFamily="34" charset="0"/>
              </a:rPr>
              <a:t>Confidentiality includes all identifiable patient information as:</a:t>
            </a:r>
          </a:p>
          <a:p>
            <a:r>
              <a:rPr lang="en-US" dirty="0"/>
              <a:t>The individual's past, present, or future physical or mental health or condition;</a:t>
            </a:r>
          </a:p>
          <a:p>
            <a:r>
              <a:rPr lang="en-US" dirty="0"/>
              <a:t>Any clinical information about an individual's diagnosis or treatment;</a:t>
            </a:r>
          </a:p>
          <a:p>
            <a:r>
              <a:rPr lang="en-US" dirty="0"/>
              <a:t>Pictures, photographs, videos, audiotapes, or other materials of the patient;</a:t>
            </a:r>
          </a:p>
          <a:p>
            <a:r>
              <a:rPr lang="en-US" dirty="0"/>
              <a:t>Who the patient's doctor is and what clinics patients attend and when;</a:t>
            </a:r>
          </a:p>
          <a:p>
            <a:r>
              <a:rPr lang="en-US" dirty="0"/>
              <a:t>Anything else that may be used to identify patients directly or indirectly;</a:t>
            </a:r>
          </a:p>
          <a:p>
            <a:r>
              <a:rPr lang="en-US" dirty="0"/>
              <a:t>The past, present, or future payment for the providing of health care to the individual.</a:t>
            </a:r>
          </a:p>
        </p:txBody>
      </p:sp>
    </p:spTree>
    <p:extLst>
      <p:ext uri="{BB962C8B-B14F-4D97-AF65-F5344CB8AC3E}">
        <p14:creationId xmlns:p14="http://schemas.microsoft.com/office/powerpoint/2010/main" val="44343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94BE-751C-4F78-AFA6-7646FFBCA109}"/>
              </a:ext>
            </a:extLst>
          </p:cNvPr>
          <p:cNvSpPr>
            <a:spLocks noGrp="1"/>
          </p:cNvSpPr>
          <p:nvPr>
            <p:ph type="title"/>
          </p:nvPr>
        </p:nvSpPr>
        <p:spPr>
          <a:xfrm>
            <a:off x="261079" y="404812"/>
            <a:ext cx="7772400" cy="866775"/>
          </a:xfrm>
        </p:spPr>
        <p:txBody>
          <a:bodyPr rtlCol="0">
            <a:normAutofit fontScale="90000"/>
          </a:bodyPr>
          <a:lstStyle/>
          <a:p>
            <a:pPr>
              <a:defRPr/>
            </a:pPr>
            <a:r>
              <a:rPr lang="en-US" b="1" dirty="0">
                <a:solidFill>
                  <a:srgbClr val="00B0F0"/>
                </a:solidFill>
              </a:rPr>
              <a:t>Confidentiality</a:t>
            </a:r>
            <a:br>
              <a:rPr lang="en-US" b="1" dirty="0">
                <a:solidFill>
                  <a:srgbClr val="00B0F0"/>
                </a:solidFill>
              </a:rPr>
            </a:br>
            <a:endParaRPr lang="en-US" dirty="0"/>
          </a:p>
        </p:txBody>
      </p:sp>
      <p:sp>
        <p:nvSpPr>
          <p:cNvPr id="3" name="Content Placeholder 2">
            <a:extLst>
              <a:ext uri="{FF2B5EF4-FFF2-40B4-BE49-F238E27FC236}">
                <a16:creationId xmlns:a16="http://schemas.microsoft.com/office/drawing/2014/main" id="{47A15372-C239-45B0-A9FD-FE804525D8A7}"/>
              </a:ext>
            </a:extLst>
          </p:cNvPr>
          <p:cNvSpPr>
            <a:spLocks noGrp="1" noChangeArrowheads="1"/>
          </p:cNvSpPr>
          <p:nvPr>
            <p:ph idx="1"/>
          </p:nvPr>
        </p:nvSpPr>
        <p:spPr>
          <a:xfrm>
            <a:off x="149902" y="1371600"/>
            <a:ext cx="10518098" cy="4648200"/>
          </a:xfrm>
        </p:spPr>
        <p:txBody>
          <a:bodyPr/>
          <a:lstStyle/>
          <a:p>
            <a:pPr eaLnBrk="1" hangingPunct="1"/>
            <a:r>
              <a:rPr lang="en-US" altLang="en-US" sz="3200" b="1" dirty="0"/>
              <a:t>A health care provider  is not allowed to disclose patient’s information  to others unless the individual has given </a:t>
            </a:r>
            <a:r>
              <a:rPr lang="en-US" altLang="en-US" sz="3200" b="1" u="sng" dirty="0"/>
              <a:t>specific permission</a:t>
            </a:r>
            <a:r>
              <a:rPr lang="en-US" altLang="en-US" sz="3200" b="1" dirty="0"/>
              <a:t> for such release. </a:t>
            </a:r>
          </a:p>
          <a:p>
            <a:pPr eaLnBrk="1" hangingPunct="1"/>
            <a:r>
              <a:rPr lang="en-US" altLang="en-US" sz="3200" b="1" dirty="0"/>
              <a:t>Such information should be available only  to the </a:t>
            </a:r>
            <a:r>
              <a:rPr lang="en-US" altLang="en-US" sz="3200" b="1" u="sng" dirty="0"/>
              <a:t>treating physician </a:t>
            </a:r>
            <a:r>
              <a:rPr lang="en-US" altLang="en-US" sz="3200" b="1" dirty="0"/>
              <a:t>and other medical personnel involved in the patient's care.</a:t>
            </a:r>
          </a:p>
          <a:p>
            <a:pPr eaLnBrk="1" hangingPunct="1"/>
            <a:r>
              <a:rPr lang="en-US" altLang="en-US" sz="3200" b="1" u="sng" dirty="0"/>
              <a:t>Children, elderly, mentally disabled and the dead </a:t>
            </a:r>
            <a:r>
              <a:rPr lang="en-US" altLang="en-US" sz="3200" b="1" dirty="0"/>
              <a:t>all have the same right to confidentiality. </a:t>
            </a:r>
          </a:p>
        </p:txBody>
      </p:sp>
    </p:spTree>
    <p:extLst>
      <p:ext uri="{BB962C8B-B14F-4D97-AF65-F5344CB8AC3E}">
        <p14:creationId xmlns:p14="http://schemas.microsoft.com/office/powerpoint/2010/main" val="3500727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A02EA71E-3E4F-4A92-88A6-8CD353C1316C}"/>
              </a:ext>
            </a:extLst>
          </p:cNvPr>
          <p:cNvSpPr>
            <a:spLocks noGrp="1" noChangeArrowheads="1"/>
          </p:cNvSpPr>
          <p:nvPr>
            <p:ph idx="1"/>
          </p:nvPr>
        </p:nvSpPr>
        <p:spPr>
          <a:xfrm>
            <a:off x="584616" y="449705"/>
            <a:ext cx="10538086" cy="6173449"/>
          </a:xfrm>
        </p:spPr>
        <p:txBody>
          <a:bodyPr/>
          <a:lstStyle/>
          <a:p>
            <a:pPr algn="just" eaLnBrk="1" hangingPunct="1"/>
            <a:r>
              <a:rPr lang="en-US" altLang="en-US" sz="3200" b="1" i="1" dirty="0">
                <a:solidFill>
                  <a:srgbClr val="FF0000"/>
                </a:solidFill>
              </a:rPr>
              <a:t>There are three points that should be considered in accusing a physician of revealing patient’s secret :</a:t>
            </a:r>
          </a:p>
          <a:p>
            <a:pPr algn="just" eaLnBrk="1" hangingPunct="1">
              <a:buFontTx/>
              <a:buNone/>
            </a:pPr>
            <a:endParaRPr lang="en-US" altLang="en-US" sz="4000" dirty="0"/>
          </a:p>
          <a:p>
            <a:pPr algn="just" eaLnBrk="1" hangingPunct="1">
              <a:buFontTx/>
              <a:buNone/>
            </a:pPr>
            <a:r>
              <a:rPr lang="en-US" altLang="en-US" sz="4000" dirty="0"/>
              <a:t>1.There was revealing of a secret.</a:t>
            </a:r>
          </a:p>
          <a:p>
            <a:pPr algn="just" eaLnBrk="1" hangingPunct="1">
              <a:buFontTx/>
              <a:buNone/>
            </a:pPr>
            <a:r>
              <a:rPr lang="en-US" altLang="en-US" sz="4000" dirty="0"/>
              <a:t>2.The secret was known to the physician through his profession.</a:t>
            </a:r>
          </a:p>
          <a:p>
            <a:pPr algn="just" eaLnBrk="1" hangingPunct="1">
              <a:buFontTx/>
              <a:buNone/>
            </a:pPr>
            <a:r>
              <a:rPr lang="en-US" altLang="en-US" sz="4000" dirty="0"/>
              <a:t>3.The disclosure of the secret lead to harm or damage to the patient (physical or psychological).</a:t>
            </a:r>
          </a:p>
          <a:p>
            <a:pPr eaLnBrk="1" hangingPunct="1">
              <a:buFontTx/>
              <a:buNone/>
            </a:pPr>
            <a:endParaRPr lang="ar-EG" alt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3A1AD6C-DE49-4FDA-B25D-09B812FE47E9}"/>
              </a:ext>
            </a:extLst>
          </p:cNvPr>
          <p:cNvSpPr>
            <a:spLocks noGrp="1" noChangeArrowheads="1"/>
          </p:cNvSpPr>
          <p:nvPr>
            <p:ph type="title"/>
          </p:nvPr>
        </p:nvSpPr>
        <p:spPr>
          <a:xfrm>
            <a:off x="1905000" y="533400"/>
            <a:ext cx="8763000" cy="762000"/>
          </a:xfrm>
        </p:spPr>
        <p:txBody>
          <a:bodyPr rtlCol="0">
            <a:normAutofit fontScale="90000"/>
          </a:bodyPr>
          <a:lstStyle/>
          <a:p>
            <a:pPr eaLnBrk="1" fontAlgn="auto" hangingPunct="1">
              <a:spcAft>
                <a:spcPts val="0"/>
              </a:spcAft>
              <a:defRPr/>
            </a:pPr>
            <a:r>
              <a:rPr lang="en-US" altLang="en-US" sz="4000" b="1">
                <a:solidFill>
                  <a:srgbClr val="FF3300"/>
                </a:solidFill>
              </a:rPr>
              <a:t>When can confidentiality be breached?</a:t>
            </a:r>
            <a:br>
              <a:rPr lang="en-US" altLang="en-US" b="1">
                <a:solidFill>
                  <a:srgbClr val="FF3300"/>
                </a:solidFill>
              </a:rPr>
            </a:br>
            <a:endParaRPr lang="en-US" altLang="en-US"/>
          </a:p>
        </p:txBody>
      </p:sp>
      <p:sp>
        <p:nvSpPr>
          <p:cNvPr id="62467" name="Rectangle 3">
            <a:extLst>
              <a:ext uri="{FF2B5EF4-FFF2-40B4-BE49-F238E27FC236}">
                <a16:creationId xmlns:a16="http://schemas.microsoft.com/office/drawing/2014/main" id="{4916A2E2-0A38-44F1-A095-07ADBA1F49C6}"/>
              </a:ext>
            </a:extLst>
          </p:cNvPr>
          <p:cNvSpPr>
            <a:spLocks noGrp="1" noChangeArrowheads="1"/>
          </p:cNvSpPr>
          <p:nvPr>
            <p:ph idx="1"/>
          </p:nvPr>
        </p:nvSpPr>
        <p:spPr>
          <a:xfrm>
            <a:off x="374754" y="1143000"/>
            <a:ext cx="10064646" cy="4953000"/>
          </a:xfrm>
        </p:spPr>
        <p:txBody>
          <a:bodyPr/>
          <a:lstStyle/>
          <a:p>
            <a:pPr indent="-61913" algn="just" eaLnBrk="1" hangingPunct="1">
              <a:buNone/>
            </a:pPr>
            <a:r>
              <a:rPr lang="en-US" altLang="en-US" sz="3200" b="1"/>
              <a:t>Confidentiality is </a:t>
            </a:r>
            <a:r>
              <a:rPr lang="en-US" altLang="en-US" sz="3200" b="1" u="sng">
                <a:solidFill>
                  <a:srgbClr val="990033"/>
                </a:solidFill>
              </a:rPr>
              <a:t>NOT</a:t>
            </a:r>
            <a:r>
              <a:rPr lang="en-US" altLang="en-US" sz="3200" b="1"/>
              <a:t> an absolute obligation. Situations arise where the harm in maintaining confidentiality is </a:t>
            </a:r>
            <a:r>
              <a:rPr lang="en-US" altLang="en-US" sz="3200" b="1" u="sng">
                <a:solidFill>
                  <a:srgbClr val="990033"/>
                </a:solidFill>
              </a:rPr>
              <a:t>GREATER</a:t>
            </a:r>
            <a:r>
              <a:rPr lang="en-US" altLang="en-US" sz="3200" b="1"/>
              <a:t> than that brought by disclosing  information. </a:t>
            </a:r>
          </a:p>
        </p:txBody>
      </p:sp>
      <p:pic>
        <p:nvPicPr>
          <p:cNvPr id="62469" name="Picture 5">
            <a:extLst>
              <a:ext uri="{FF2B5EF4-FFF2-40B4-BE49-F238E27FC236}">
                <a16:creationId xmlns:a16="http://schemas.microsoft.com/office/drawing/2014/main" id="{AF82FCAF-D18C-4EA6-8D6A-2CCF81ED1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40386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a:extLst>
              <a:ext uri="{FF2B5EF4-FFF2-40B4-BE49-F238E27FC236}">
                <a16:creationId xmlns:a16="http://schemas.microsoft.com/office/drawing/2014/main" id="{5FD85895-BD42-463C-88C1-C3BD14365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8100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decel="50000" fill="hold">
                                          <p:stCondLst>
                                            <p:cond delay="0"/>
                                          </p:stCondLst>
                                        </p:cTn>
                                        <p:tgtEl>
                                          <p:spTgt spid="624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4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4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4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4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4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467">
                                            <p:txEl>
                                              <p:pRg st="0" end="0"/>
                                            </p:txEl>
                                          </p:spTgt>
                                        </p:tgtEl>
                                      </p:cBhvr>
                                    </p:animEffect>
                                  </p:childTnLst>
                                </p:cTn>
                              </p:par>
                            </p:childTnLst>
                          </p:cTn>
                        </p:par>
                        <p:par>
                          <p:cTn id="15" fill="hold" nodeType="afterGroup">
                            <p:stCondLst>
                              <p:cond delay="1000"/>
                            </p:stCondLst>
                            <p:childTnLst>
                              <p:par>
                                <p:cTn id="16" presetID="30" presetClass="entr" presetSubtype="0" fill="hold" nodeType="afterEffect">
                                  <p:stCondLst>
                                    <p:cond delay="0"/>
                                  </p:stCondLst>
                                  <p:childTnLst>
                                    <p:set>
                                      <p:cBhvr>
                                        <p:cTn id="17" dur="1" fill="hold">
                                          <p:stCondLst>
                                            <p:cond delay="0"/>
                                          </p:stCondLst>
                                        </p:cTn>
                                        <p:tgtEl>
                                          <p:spTgt spid="62469"/>
                                        </p:tgtEl>
                                        <p:attrNameLst>
                                          <p:attrName>style.visibility</p:attrName>
                                        </p:attrNameLst>
                                      </p:cBhvr>
                                      <p:to>
                                        <p:strVal val="visible"/>
                                      </p:to>
                                    </p:set>
                                    <p:animEffect transition="in" filter="fade">
                                      <p:cBhvr>
                                        <p:cTn id="18" dur="800" decel="100000"/>
                                        <p:tgtEl>
                                          <p:spTgt spid="62469"/>
                                        </p:tgtEl>
                                      </p:cBhvr>
                                    </p:animEffect>
                                    <p:anim calcmode="lin" valueType="num">
                                      <p:cBhvr>
                                        <p:cTn id="19" dur="800" decel="100000" fill="hold"/>
                                        <p:tgtEl>
                                          <p:spTgt spid="62469"/>
                                        </p:tgtEl>
                                        <p:attrNameLst>
                                          <p:attrName>style.rotation</p:attrName>
                                        </p:attrNameLst>
                                      </p:cBhvr>
                                      <p:tavLst>
                                        <p:tav tm="0">
                                          <p:val>
                                            <p:fltVal val="-90"/>
                                          </p:val>
                                        </p:tav>
                                        <p:tav tm="100000">
                                          <p:val>
                                            <p:fltVal val="0"/>
                                          </p:val>
                                        </p:tav>
                                      </p:tavLst>
                                    </p:anim>
                                    <p:anim calcmode="lin" valueType="num">
                                      <p:cBhvr>
                                        <p:cTn id="20" dur="800" decel="100000" fill="hold"/>
                                        <p:tgtEl>
                                          <p:spTgt spid="62469"/>
                                        </p:tgtEl>
                                        <p:attrNameLst>
                                          <p:attrName>ppt_x</p:attrName>
                                        </p:attrNameLst>
                                      </p:cBhvr>
                                      <p:tavLst>
                                        <p:tav tm="0">
                                          <p:val>
                                            <p:strVal val="#ppt_x+0.4"/>
                                          </p:val>
                                        </p:tav>
                                        <p:tav tm="100000">
                                          <p:val>
                                            <p:strVal val="#ppt_x-0.05"/>
                                          </p:val>
                                        </p:tav>
                                      </p:tavLst>
                                    </p:anim>
                                    <p:anim calcmode="lin" valueType="num">
                                      <p:cBhvr>
                                        <p:cTn id="21" dur="800" decel="100000" fill="hold"/>
                                        <p:tgtEl>
                                          <p:spTgt spid="6246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246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2469"/>
                                        </p:tgtEl>
                                        <p:attrNameLst>
                                          <p:attrName>ppt_y</p:attrName>
                                        </p:attrNameLst>
                                      </p:cBhvr>
                                      <p:tavLst>
                                        <p:tav tm="0">
                                          <p:val>
                                            <p:strVal val="#ppt_y+0.1"/>
                                          </p:val>
                                        </p:tav>
                                        <p:tav tm="100000">
                                          <p:val>
                                            <p:strVal val="#ppt_y"/>
                                          </p:val>
                                        </p:tav>
                                      </p:tavLst>
                                    </p:anim>
                                  </p:childTnLst>
                                </p:cTn>
                              </p:par>
                            </p:childTnLst>
                          </p:cTn>
                        </p:par>
                        <p:par>
                          <p:cTn id="24" fill="hold" nodeType="afterGroup">
                            <p:stCondLst>
                              <p:cond delay="2000"/>
                            </p:stCondLst>
                            <p:childTnLst>
                              <p:par>
                                <p:cTn id="25" presetID="52" presetClass="entr" presetSubtype="0" fill="hold" nodeType="afterEffect">
                                  <p:stCondLst>
                                    <p:cond delay="0"/>
                                  </p:stCondLst>
                                  <p:childTnLst>
                                    <p:set>
                                      <p:cBhvr>
                                        <p:cTn id="26" dur="1" fill="hold">
                                          <p:stCondLst>
                                            <p:cond delay="0"/>
                                          </p:stCondLst>
                                        </p:cTn>
                                        <p:tgtEl>
                                          <p:spTgt spid="62470"/>
                                        </p:tgtEl>
                                        <p:attrNameLst>
                                          <p:attrName>style.visibility</p:attrName>
                                        </p:attrNameLst>
                                      </p:cBhvr>
                                      <p:to>
                                        <p:strVal val="visible"/>
                                      </p:to>
                                    </p:set>
                                    <p:animScale>
                                      <p:cBhvr>
                                        <p:cTn id="27" dur="1000" decel="50000" fill="hold">
                                          <p:stCondLst>
                                            <p:cond delay="0"/>
                                          </p:stCondLst>
                                        </p:cTn>
                                        <p:tgtEl>
                                          <p:spTgt spid="624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2470"/>
                                        </p:tgtEl>
                                        <p:attrNameLst>
                                          <p:attrName>ppt_x</p:attrName>
                                          <p:attrName>ppt_y</p:attrName>
                                        </p:attrNameLst>
                                      </p:cBhvr>
                                    </p:animMotion>
                                    <p:animEffect transition="in" filter="fade">
                                      <p:cBhvr>
                                        <p:cTn id="29"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3144504-1C81-450C-873D-7D5EBAA35919}"/>
              </a:ext>
            </a:extLst>
          </p:cNvPr>
          <p:cNvSpPr>
            <a:spLocks noGrp="1" noChangeArrowheads="1"/>
          </p:cNvSpPr>
          <p:nvPr>
            <p:ph type="title"/>
          </p:nvPr>
        </p:nvSpPr>
        <p:spPr>
          <a:xfrm>
            <a:off x="1981200" y="274639"/>
            <a:ext cx="8229600" cy="274637"/>
          </a:xfrm>
        </p:spPr>
        <p:txBody>
          <a:bodyPr rtlCol="0">
            <a:normAutofit fontScale="90000"/>
          </a:bodyPr>
          <a:lstStyle/>
          <a:p>
            <a:pPr eaLnBrk="1" fontAlgn="auto" hangingPunct="1">
              <a:spcAft>
                <a:spcPts val="0"/>
              </a:spcAft>
              <a:defRPr/>
            </a:pPr>
            <a:endParaRPr lang="ar-SA" altLang="en-US" sz="4000"/>
          </a:p>
        </p:txBody>
      </p:sp>
      <p:sp>
        <p:nvSpPr>
          <p:cNvPr id="41987" name="Rectangle 3">
            <a:extLst>
              <a:ext uri="{FF2B5EF4-FFF2-40B4-BE49-F238E27FC236}">
                <a16:creationId xmlns:a16="http://schemas.microsoft.com/office/drawing/2014/main" id="{8759E43D-C8A2-4461-85B5-67A44237E81C}"/>
              </a:ext>
            </a:extLst>
          </p:cNvPr>
          <p:cNvSpPr>
            <a:spLocks noGrp="1" noChangeArrowheads="1"/>
          </p:cNvSpPr>
          <p:nvPr>
            <p:ph idx="1"/>
          </p:nvPr>
        </p:nvSpPr>
        <p:spPr>
          <a:xfrm>
            <a:off x="854439" y="691356"/>
            <a:ext cx="10210800" cy="5475287"/>
          </a:xfrm>
        </p:spPr>
        <p:txBody>
          <a:bodyPr/>
          <a:lstStyle/>
          <a:p>
            <a:pPr marL="0" indent="0" algn="just" eaLnBrk="1" hangingPunct="1">
              <a:lnSpc>
                <a:spcPct val="150000"/>
              </a:lnSpc>
              <a:buNone/>
            </a:pPr>
            <a:r>
              <a:rPr lang="en-US" altLang="en-US" sz="4400" b="1" dirty="0">
                <a:solidFill>
                  <a:srgbClr val="FF3300"/>
                </a:solidFill>
              </a:rPr>
              <a:t>Disclosure of professional secrecy may be:</a:t>
            </a:r>
          </a:p>
          <a:p>
            <a:pPr algn="just" eaLnBrk="1" hangingPunct="1">
              <a:lnSpc>
                <a:spcPct val="150000"/>
              </a:lnSpc>
              <a:buFontTx/>
              <a:buNone/>
            </a:pPr>
            <a:r>
              <a:rPr lang="en-US" altLang="en-US" sz="2800" b="1" dirty="0"/>
              <a:t>I- With </a:t>
            </a:r>
            <a:r>
              <a:rPr lang="en-US" altLang="en-US" sz="4400" b="1" dirty="0"/>
              <a:t>patient`s expressed consent.</a:t>
            </a:r>
          </a:p>
          <a:p>
            <a:pPr algn="just" eaLnBrk="1" hangingPunct="1">
              <a:lnSpc>
                <a:spcPct val="150000"/>
              </a:lnSpc>
              <a:buFontTx/>
              <a:buNone/>
            </a:pPr>
            <a:r>
              <a:rPr lang="en-US" altLang="en-US" sz="4400" b="1" dirty="0"/>
              <a:t>II- </a:t>
            </a:r>
            <a:r>
              <a:rPr lang="en-US" altLang="en-US" sz="2800" b="1" dirty="0"/>
              <a:t>With </a:t>
            </a:r>
            <a:r>
              <a:rPr lang="en-US" altLang="en-US" sz="4400" b="1" dirty="0"/>
              <a:t>patient`s implied consent .</a:t>
            </a:r>
          </a:p>
          <a:p>
            <a:pPr algn="just" eaLnBrk="1" hangingPunct="1">
              <a:lnSpc>
                <a:spcPct val="150000"/>
              </a:lnSpc>
              <a:buFontTx/>
              <a:buNone/>
            </a:pPr>
            <a:r>
              <a:rPr lang="en-US" altLang="en-US" sz="4400" b="1" dirty="0"/>
              <a:t>III- Without patient`s consent</a:t>
            </a:r>
            <a:r>
              <a:rPr lang="en-US" altLang="en-US" sz="2800" b="1" dirty="0"/>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1817A26-5CD1-4029-A5D4-2FE0442FDE22}"/>
              </a:ext>
            </a:extLst>
          </p:cNvPr>
          <p:cNvSpPr>
            <a:spLocks noGrp="1" noChangeArrowheads="1"/>
          </p:cNvSpPr>
          <p:nvPr>
            <p:ph idx="1"/>
          </p:nvPr>
        </p:nvSpPr>
        <p:spPr>
          <a:xfrm>
            <a:off x="209862" y="194873"/>
            <a:ext cx="11649855" cy="6007490"/>
          </a:xfrm>
        </p:spPr>
        <p:txBody>
          <a:bodyPr rtlCol="0">
            <a:normAutofit fontScale="92500" lnSpcReduction="10000"/>
          </a:bodyPr>
          <a:lstStyle/>
          <a:p>
            <a:pPr eaLnBrk="1" fontAlgn="auto" hangingPunct="1">
              <a:spcAft>
                <a:spcPts val="0"/>
              </a:spcAft>
              <a:buNone/>
              <a:defRPr/>
            </a:pPr>
            <a:r>
              <a:rPr lang="en-US" sz="3600" b="1" dirty="0">
                <a:solidFill>
                  <a:srgbClr val="FF3300"/>
                </a:solidFill>
              </a:rPr>
              <a:t>I- Disclosures where patient`s expressed consent is needed:</a:t>
            </a:r>
          </a:p>
          <a:p>
            <a:pPr eaLnBrk="1" fontAlgn="auto" hangingPunct="1">
              <a:spcAft>
                <a:spcPts val="0"/>
              </a:spcAft>
              <a:buNone/>
              <a:defRPr/>
            </a:pPr>
            <a:r>
              <a:rPr lang="en-US" sz="2800" b="1" dirty="0"/>
              <a:t> 1- For purposes such as research, epidemiology, registries.</a:t>
            </a:r>
          </a:p>
          <a:p>
            <a:pPr eaLnBrk="1" fontAlgn="auto" hangingPunct="1">
              <a:spcAft>
                <a:spcPts val="0"/>
              </a:spcAft>
              <a:buNone/>
              <a:defRPr/>
            </a:pPr>
            <a:r>
              <a:rPr lang="en-US" sz="2800" dirty="0">
                <a:solidFill>
                  <a:schemeClr val="bg2">
                    <a:lumMod val="60000"/>
                    <a:lumOff val="40000"/>
                  </a:schemeClr>
                </a:solidFill>
              </a:rPr>
              <a:t>  </a:t>
            </a:r>
            <a:r>
              <a:rPr lang="en-US" sz="2800" dirty="0">
                <a:solidFill>
                  <a:schemeClr val="accent1"/>
                </a:solidFill>
              </a:rPr>
              <a:t> </a:t>
            </a:r>
            <a:r>
              <a:rPr lang="en-US" sz="2800" b="1" dirty="0">
                <a:solidFill>
                  <a:schemeClr val="accent1"/>
                </a:solidFill>
              </a:rPr>
              <a:t>a- Approved by ethics committee.</a:t>
            </a:r>
          </a:p>
          <a:p>
            <a:pPr eaLnBrk="1" fontAlgn="auto" hangingPunct="1">
              <a:spcAft>
                <a:spcPts val="0"/>
              </a:spcAft>
              <a:buNone/>
              <a:defRPr/>
            </a:pPr>
            <a:r>
              <a:rPr lang="en-US" sz="2800" b="1" dirty="0">
                <a:solidFill>
                  <a:schemeClr val="accent1"/>
                </a:solidFill>
              </a:rPr>
              <a:t>   b- Ensure no harm to patient.</a:t>
            </a:r>
          </a:p>
          <a:p>
            <a:pPr eaLnBrk="1" fontAlgn="auto" hangingPunct="1">
              <a:spcAft>
                <a:spcPts val="0"/>
              </a:spcAft>
              <a:buNone/>
              <a:defRPr/>
            </a:pPr>
            <a:r>
              <a:rPr lang="en-US" sz="2800" b="1" dirty="0">
                <a:solidFill>
                  <a:schemeClr val="accent1"/>
                </a:solidFill>
              </a:rPr>
              <a:t>   c- Delink patient</a:t>
            </a:r>
            <a:r>
              <a:rPr lang="en-US" sz="2800" b="1" dirty="0">
                <a:solidFill>
                  <a:schemeClr val="accent1"/>
                </a:solidFill>
                <a:latin typeface="Arial" pitchFamily="34" charset="0"/>
              </a:rPr>
              <a:t>’</a:t>
            </a:r>
            <a:r>
              <a:rPr lang="en-US" sz="2800" b="1" dirty="0">
                <a:solidFill>
                  <a:schemeClr val="accent1"/>
                </a:solidFill>
              </a:rPr>
              <a:t>s identifiable data.</a:t>
            </a:r>
            <a:endParaRPr lang="ar-EG" sz="2800" b="1" dirty="0">
              <a:solidFill>
                <a:schemeClr val="accent1"/>
              </a:solidFill>
            </a:endParaRPr>
          </a:p>
          <a:p>
            <a:pPr eaLnBrk="1" fontAlgn="auto" hangingPunct="1">
              <a:spcAft>
                <a:spcPts val="0"/>
              </a:spcAft>
              <a:buNone/>
              <a:defRPr/>
            </a:pPr>
            <a:r>
              <a:rPr lang="en-US" sz="2800" b="1" dirty="0"/>
              <a:t> 2-</a:t>
            </a:r>
            <a:r>
              <a:rPr lang="en-US" sz="2800" dirty="0"/>
              <a:t> </a:t>
            </a:r>
            <a:r>
              <a:rPr lang="en-US" sz="2800" b="1" dirty="0"/>
              <a:t>To insurance companies.</a:t>
            </a:r>
          </a:p>
          <a:p>
            <a:pPr eaLnBrk="1" fontAlgn="auto" hangingPunct="1">
              <a:spcAft>
                <a:spcPts val="0"/>
              </a:spcAft>
              <a:buNone/>
              <a:defRPr/>
            </a:pPr>
            <a:r>
              <a:rPr lang="en-US" sz="2800" b="1" dirty="0"/>
              <a:t> 3-</a:t>
            </a:r>
            <a:r>
              <a:rPr lang="en-US" sz="2800" dirty="0"/>
              <a:t>  </a:t>
            </a:r>
            <a:r>
              <a:rPr lang="en-US" sz="2800" b="1" dirty="0"/>
              <a:t>In pre-employment examination.</a:t>
            </a:r>
          </a:p>
          <a:p>
            <a:pPr eaLnBrk="1" fontAlgn="auto" hangingPunct="1">
              <a:spcAft>
                <a:spcPts val="0"/>
              </a:spcAft>
              <a:buNone/>
              <a:defRPr/>
            </a:pPr>
            <a:endParaRPr lang="en-US" sz="2800" b="1" dirty="0"/>
          </a:p>
          <a:p>
            <a:pPr eaLnBrk="1" fontAlgn="auto" hangingPunct="1">
              <a:spcAft>
                <a:spcPts val="0"/>
              </a:spcAft>
              <a:buNone/>
              <a:defRPr/>
            </a:pPr>
            <a:r>
              <a:rPr lang="en-US" sz="2800" b="1" dirty="0"/>
              <a:t>We must ensure that:</a:t>
            </a:r>
          </a:p>
          <a:p>
            <a:pPr eaLnBrk="1" fontAlgn="auto" hangingPunct="1">
              <a:spcAft>
                <a:spcPts val="0"/>
              </a:spcAft>
              <a:buNone/>
              <a:defRPr/>
            </a:pPr>
            <a:r>
              <a:rPr lang="en-US" sz="2800" b="1" dirty="0"/>
              <a:t>Patient understands nature &amp; effects of disclosure.</a:t>
            </a:r>
          </a:p>
          <a:p>
            <a:pPr eaLnBrk="1" fontAlgn="auto" hangingPunct="1">
              <a:spcAft>
                <a:spcPts val="0"/>
              </a:spcAft>
              <a:buNone/>
              <a:defRPr/>
            </a:pPr>
            <a:r>
              <a:rPr lang="en-US" sz="2800" b="1" dirty="0"/>
              <a:t>Reports to 3rd parties must always be with written consent. Consent should be original, addressed to a named doctor.</a:t>
            </a:r>
          </a:p>
          <a:p>
            <a:pPr eaLnBrk="1" fontAlgn="auto" hangingPunct="1">
              <a:spcAft>
                <a:spcPts val="0"/>
              </a:spcAft>
              <a:buNone/>
              <a:defRPr/>
            </a:pPr>
            <a:r>
              <a:rPr lang="en-US" sz="2800" b="1" dirty="0"/>
              <a:t>Clear indication of reason &amp; material.</a:t>
            </a:r>
          </a:p>
          <a:p>
            <a:pPr eaLnBrk="1" fontAlgn="auto" hangingPunct="1">
              <a:spcAft>
                <a:spcPts val="0"/>
              </a:spcAft>
              <a:buNone/>
              <a:defRPr/>
            </a:pPr>
            <a:r>
              <a:rPr lang="en-US" sz="2800" b="1" dirty="0"/>
              <a:t>Hand document is given to the patient.</a:t>
            </a:r>
          </a:p>
          <a:p>
            <a:pPr eaLnBrk="1" fontAlgn="auto" hangingPunct="1">
              <a:spcAft>
                <a:spcPts val="0"/>
              </a:spcAft>
              <a:buNone/>
              <a:defRPr/>
            </a:pPr>
            <a:endParaRPr lang="en-US"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arn(inVertical)">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arn(inVertical)">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barn(inVertical)">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barn(inVertical)">
                                      <p:cBhvr>
                                        <p:cTn id="32" dur="5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barn(inVertical)">
                                      <p:cBhvr>
                                        <p:cTn id="37" dur="500"/>
                                        <p:tgtEl>
                                          <p:spTgt spid="286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675">
                                            <p:txEl>
                                              <p:pRg st="8" end="8"/>
                                            </p:txEl>
                                          </p:spTgt>
                                        </p:tgtEl>
                                        <p:attrNameLst>
                                          <p:attrName>style.visibility</p:attrName>
                                        </p:attrNameLst>
                                      </p:cBhvr>
                                      <p:to>
                                        <p:strVal val="visible"/>
                                      </p:to>
                                    </p:set>
                                    <p:animEffect transition="in" filter="barn(inVertical)">
                                      <p:cBhvr>
                                        <p:cTn id="42" dur="500"/>
                                        <p:tgtEl>
                                          <p:spTgt spid="2867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8675">
                                            <p:txEl>
                                              <p:pRg st="9" end="9"/>
                                            </p:txEl>
                                          </p:spTgt>
                                        </p:tgtEl>
                                        <p:attrNameLst>
                                          <p:attrName>style.visibility</p:attrName>
                                        </p:attrNameLst>
                                      </p:cBhvr>
                                      <p:to>
                                        <p:strVal val="visible"/>
                                      </p:to>
                                    </p:set>
                                    <p:animEffect transition="in" filter="barn(inVertical)">
                                      <p:cBhvr>
                                        <p:cTn id="47" dur="500"/>
                                        <p:tgtEl>
                                          <p:spTgt spid="286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DCC1E658-83EA-4EC0-8925-701B48EBA8C7}"/>
              </a:ext>
            </a:extLst>
          </p:cNvPr>
          <p:cNvSpPr>
            <a:spLocks noGrp="1" noChangeArrowheads="1"/>
          </p:cNvSpPr>
          <p:nvPr>
            <p:ph idx="1"/>
          </p:nvPr>
        </p:nvSpPr>
        <p:spPr>
          <a:xfrm>
            <a:off x="314793" y="765176"/>
            <a:ext cx="11707318" cy="5330825"/>
          </a:xfrm>
        </p:spPr>
        <p:txBody>
          <a:bodyPr/>
          <a:lstStyle/>
          <a:p>
            <a:pPr eaLnBrk="1" hangingPunct="1">
              <a:buFontTx/>
              <a:buNone/>
            </a:pPr>
            <a:r>
              <a:rPr lang="en-US" altLang="en-US" sz="3600" b="1" dirty="0">
                <a:solidFill>
                  <a:srgbClr val="FF3300"/>
                </a:solidFill>
              </a:rPr>
              <a:t>II-Patients may give implied consent to disclosure for:</a:t>
            </a:r>
          </a:p>
          <a:p>
            <a:pPr eaLnBrk="1" hangingPunct="1">
              <a:buFontTx/>
              <a:buNone/>
            </a:pPr>
            <a:endParaRPr lang="en-US" altLang="en-US" sz="3600" b="1" dirty="0">
              <a:solidFill>
                <a:srgbClr val="FF3300"/>
              </a:solidFill>
            </a:endParaRPr>
          </a:p>
          <a:p>
            <a:pPr algn="just" eaLnBrk="1" hangingPunct="1"/>
            <a:r>
              <a:rPr lang="en-US" altLang="en-US" sz="2800" b="1" dirty="0"/>
              <a:t>   </a:t>
            </a:r>
            <a:r>
              <a:rPr lang="en-US" altLang="en-US" sz="2800" b="1" dirty="0">
                <a:solidFill>
                  <a:srgbClr val="00B050"/>
                </a:solidFill>
              </a:rPr>
              <a:t>Consultation or second opinion</a:t>
            </a:r>
            <a:r>
              <a:rPr lang="en-US" altLang="en-US" sz="2800" b="1" dirty="0"/>
              <a:t>: sharing information in the health care team or with others providing care. Only necessary information for effective care of patient is disclosed.</a:t>
            </a:r>
          </a:p>
          <a:p>
            <a:pPr algn="just" eaLnBrk="1" hangingPunct="1"/>
            <a:r>
              <a:rPr lang="en-US" altLang="en-US" sz="2800" b="1" dirty="0"/>
              <a:t>Send the patient to another specialist as sonography with provisional diagnosis or complain</a:t>
            </a:r>
          </a:p>
          <a:p>
            <a:pPr algn="just" eaLnBrk="1" hangingPunct="1">
              <a:buFontTx/>
              <a:buNone/>
            </a:pPr>
            <a:r>
              <a:rPr lang="en-US" altLang="en-US" sz="2800" b="1" dirty="0"/>
              <a:t>(may I refer this case of chronic abdominal pain for abdominal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59">
                                            <p:txEl>
                                              <p:pRg st="2" end="2"/>
                                            </p:txEl>
                                          </p:spTgt>
                                        </p:tgtEl>
                                        <p:attrNameLst>
                                          <p:attrName>style.visibility</p:attrName>
                                        </p:attrNameLst>
                                      </p:cBhvr>
                                      <p:to>
                                        <p:strVal val="visible"/>
                                      </p:to>
                                    </p:set>
                                    <p:animEffect transition="in" filter="fade">
                                      <p:cBhvr>
                                        <p:cTn id="14" dur="1000"/>
                                        <p:tgtEl>
                                          <p:spTgt spid="45059">
                                            <p:txEl>
                                              <p:pRg st="2" end="2"/>
                                            </p:txEl>
                                          </p:spTgt>
                                        </p:tgtEl>
                                      </p:cBhvr>
                                    </p:animEffect>
                                    <p:anim calcmode="lin" valueType="num">
                                      <p:cBhvr>
                                        <p:cTn id="15"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059">
                                            <p:txEl>
                                              <p:pRg st="3" end="3"/>
                                            </p:txEl>
                                          </p:spTgt>
                                        </p:tgtEl>
                                        <p:attrNameLst>
                                          <p:attrName>style.visibility</p:attrName>
                                        </p:attrNameLst>
                                      </p:cBhvr>
                                      <p:to>
                                        <p:strVal val="visible"/>
                                      </p:to>
                                    </p:set>
                                    <p:animEffect transition="in" filter="fade">
                                      <p:cBhvr>
                                        <p:cTn id="21" dur="1000"/>
                                        <p:tgtEl>
                                          <p:spTgt spid="45059">
                                            <p:txEl>
                                              <p:pRg st="3" end="3"/>
                                            </p:txEl>
                                          </p:spTgt>
                                        </p:tgtEl>
                                      </p:cBhvr>
                                    </p:animEffect>
                                    <p:anim calcmode="lin" valueType="num">
                                      <p:cBhvr>
                                        <p:cTn id="22"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28EE167A-5A5A-4229-BA09-6577C551D18D}"/>
              </a:ext>
            </a:extLst>
          </p:cNvPr>
          <p:cNvSpPr>
            <a:spLocks noGrp="1" noChangeArrowheads="1"/>
          </p:cNvSpPr>
          <p:nvPr>
            <p:ph idx="1"/>
          </p:nvPr>
        </p:nvSpPr>
        <p:spPr>
          <a:xfrm>
            <a:off x="0" y="549276"/>
            <a:ext cx="12192000" cy="5546725"/>
          </a:xfrm>
        </p:spPr>
        <p:txBody>
          <a:bodyPr/>
          <a:lstStyle/>
          <a:p>
            <a:pPr eaLnBrk="1" hangingPunct="1">
              <a:buFontTx/>
              <a:buNone/>
            </a:pPr>
            <a:r>
              <a:rPr lang="en-US" altLang="en-US" sz="3600" b="1" dirty="0">
                <a:solidFill>
                  <a:srgbClr val="FF3300"/>
                </a:solidFill>
              </a:rPr>
              <a:t>III-Disclosures without patient`s consent</a:t>
            </a:r>
            <a:r>
              <a:rPr lang="en-US" altLang="en-US" b="1" dirty="0">
                <a:solidFill>
                  <a:srgbClr val="FF3300"/>
                </a:solidFill>
              </a:rPr>
              <a:t> :</a:t>
            </a:r>
          </a:p>
          <a:p>
            <a:pPr eaLnBrk="1" hangingPunct="1">
              <a:buFontTx/>
              <a:buNone/>
            </a:pPr>
            <a:endParaRPr lang="en-US" altLang="en-US" dirty="0">
              <a:solidFill>
                <a:srgbClr val="FF3300"/>
              </a:solidFill>
            </a:endParaRPr>
          </a:p>
          <a:p>
            <a:pPr algn="just" eaLnBrk="1" hangingPunct="1"/>
            <a:r>
              <a:rPr lang="en-US" altLang="en-US" sz="2800" b="1" dirty="0"/>
              <a:t>Certain patient information is exempted by law and reports to proper authorities are required without patient consent.</a:t>
            </a:r>
          </a:p>
          <a:p>
            <a:pPr eaLnBrk="1" hangingPunct="1">
              <a:buFontTx/>
              <a:buNone/>
            </a:pPr>
            <a:r>
              <a:rPr lang="en-US" altLang="en-US" sz="2800" b="1" dirty="0">
                <a:solidFill>
                  <a:srgbClr val="FF0000"/>
                </a:solidFill>
              </a:rPr>
              <a:t>I- </a:t>
            </a:r>
            <a:r>
              <a:rPr lang="en-US" altLang="en-US" sz="2800" b="1" u="sng" dirty="0">
                <a:solidFill>
                  <a:srgbClr val="FF0000"/>
                </a:solidFill>
              </a:rPr>
              <a:t>Disclosure required by Law:</a:t>
            </a:r>
            <a:r>
              <a:rPr lang="en-US" altLang="en-US" sz="2800" b="1" dirty="0">
                <a:solidFill>
                  <a:srgbClr val="FF0000"/>
                </a:solidFill>
              </a:rPr>
              <a:t>              </a:t>
            </a:r>
          </a:p>
          <a:p>
            <a:pPr marL="514350" indent="-514350" eaLnBrk="1" hangingPunct="1">
              <a:buFont typeface="+mj-lt"/>
              <a:buAutoNum type="arabicPeriod"/>
            </a:pPr>
            <a:r>
              <a:rPr lang="en-US" altLang="en-US" sz="2800" b="1" dirty="0"/>
              <a:t>Notification of births, deaths, abortion, accidents, poisoning.</a:t>
            </a:r>
          </a:p>
          <a:p>
            <a:pPr marL="514350" indent="-514350" eaLnBrk="1" hangingPunct="1">
              <a:buFont typeface="+mj-lt"/>
              <a:buAutoNum type="arabicPeriod"/>
            </a:pPr>
            <a:r>
              <a:rPr lang="en-US" altLang="en-US" sz="2800" b="1" dirty="0"/>
              <a:t>Order of court, malpractice cases, criminal cases (violence), compensation.</a:t>
            </a:r>
          </a:p>
          <a:p>
            <a:pPr marL="514350" indent="-514350" eaLnBrk="1" hangingPunct="1">
              <a:buFont typeface="+mj-lt"/>
              <a:buAutoNum type="arabicPeriod"/>
            </a:pPr>
            <a:r>
              <a:rPr lang="en-US" altLang="en-US" sz="2800" b="1" dirty="0"/>
              <a:t>Threats of serious  harm to another ( prevent crimes) </a:t>
            </a:r>
          </a:p>
          <a:p>
            <a:pPr marL="514350" indent="-514350" eaLnBrk="1" hangingPunct="1">
              <a:buFont typeface="+mj-lt"/>
              <a:buAutoNum type="arabicPeriod"/>
            </a:pPr>
            <a:r>
              <a:rPr lang="en-US" altLang="en-US" sz="2800" b="1" dirty="0"/>
              <a:t>Child abuse (physical/sexual)</a:t>
            </a:r>
          </a:p>
          <a:p>
            <a:pPr marL="514350" indent="-514350" eaLnBrk="1" hangingPunct="1">
              <a:buFont typeface="+mj-lt"/>
              <a:buAutoNum type="arabicPeriod"/>
            </a:pPr>
            <a:r>
              <a:rPr lang="en-US" altLang="en-US" sz="2800" b="1" dirty="0"/>
              <a:t>RTAs involving drugs/alcohol.</a:t>
            </a:r>
          </a:p>
          <a:p>
            <a:pPr marL="514350" indent="-514350" algn="just" eaLnBrk="1" hangingPunct="1">
              <a:buFont typeface="+mj-lt"/>
              <a:buAutoNum type="arabicPeriod"/>
            </a:pPr>
            <a:r>
              <a:rPr lang="en-US" altLang="en-US" sz="2800" b="1" dirty="0"/>
              <a:t>Public health risk: A reportable communicable infectious diseases :tuberculosis, hepatitis, AIDS, typhoid fever, tetanus, meningococcal meningitis, diphtheria, anthrax, malaria, poliomyelitis, smallpox, brucellosis, leprosy.</a:t>
            </a:r>
          </a:p>
          <a:p>
            <a:pPr eaLnBrk="1" hangingPunct="1">
              <a:buFontTx/>
              <a:buNone/>
            </a:pPr>
            <a:endParaRPr lang="en-US" altLang="en-US" sz="2800" b="1" dirty="0"/>
          </a:p>
          <a:p>
            <a:pPr eaLnBrk="1" hangingPunct="1">
              <a:buFontTx/>
              <a:buNone/>
            </a:pPr>
            <a:r>
              <a:rPr lang="en-US" altLang="en-US" b="1"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1000"/>
                                        <p:tgtEl>
                                          <p:spTgt spid="46083">
                                            <p:txEl>
                                              <p:pRg st="0" end="0"/>
                                            </p:txEl>
                                          </p:spTgt>
                                        </p:tgtEl>
                                      </p:cBhvr>
                                    </p:animEffect>
                                    <p:anim calcmode="lin" valueType="num">
                                      <p:cBhvr>
                                        <p:cTn id="8" dur="10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0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083">
                                            <p:txEl>
                                              <p:pRg st="2" end="2"/>
                                            </p:txEl>
                                          </p:spTgt>
                                        </p:tgtEl>
                                        <p:attrNameLst>
                                          <p:attrName>style.visibility</p:attrName>
                                        </p:attrNameLst>
                                      </p:cBhvr>
                                      <p:to>
                                        <p:strVal val="visible"/>
                                      </p:to>
                                    </p:set>
                                    <p:animEffect transition="in" filter="fade">
                                      <p:cBhvr>
                                        <p:cTn id="14" dur="1000"/>
                                        <p:tgtEl>
                                          <p:spTgt spid="46083">
                                            <p:txEl>
                                              <p:pRg st="2" end="2"/>
                                            </p:txEl>
                                          </p:spTgt>
                                        </p:tgtEl>
                                      </p:cBhvr>
                                    </p:animEffect>
                                    <p:anim calcmode="lin" valueType="num">
                                      <p:cBhvr>
                                        <p:cTn id="15" dur="10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60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animEffect transition="in" filter="fade">
                                      <p:cBhvr>
                                        <p:cTn id="21" dur="1000"/>
                                        <p:tgtEl>
                                          <p:spTgt spid="46083">
                                            <p:txEl>
                                              <p:pRg st="3" end="3"/>
                                            </p:txEl>
                                          </p:spTgt>
                                        </p:tgtEl>
                                      </p:cBhvr>
                                    </p:animEffect>
                                    <p:anim calcmode="lin" valueType="num">
                                      <p:cBhvr>
                                        <p:cTn id="22"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60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6083">
                                            <p:txEl>
                                              <p:pRg st="4" end="4"/>
                                            </p:txEl>
                                          </p:spTgt>
                                        </p:tgtEl>
                                        <p:attrNameLst>
                                          <p:attrName>style.visibility</p:attrName>
                                        </p:attrNameLst>
                                      </p:cBhvr>
                                      <p:to>
                                        <p:strVal val="visible"/>
                                      </p:to>
                                    </p:set>
                                    <p:animEffect transition="in" filter="fade">
                                      <p:cBhvr>
                                        <p:cTn id="28" dur="1000"/>
                                        <p:tgtEl>
                                          <p:spTgt spid="46083">
                                            <p:txEl>
                                              <p:pRg st="4" end="4"/>
                                            </p:txEl>
                                          </p:spTgt>
                                        </p:tgtEl>
                                      </p:cBhvr>
                                    </p:animEffect>
                                    <p:anim calcmode="lin" valueType="num">
                                      <p:cBhvr>
                                        <p:cTn id="29"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60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6083">
                                            <p:txEl>
                                              <p:pRg st="5" end="5"/>
                                            </p:txEl>
                                          </p:spTgt>
                                        </p:tgtEl>
                                        <p:attrNameLst>
                                          <p:attrName>style.visibility</p:attrName>
                                        </p:attrNameLst>
                                      </p:cBhvr>
                                      <p:to>
                                        <p:strVal val="visible"/>
                                      </p:to>
                                    </p:set>
                                    <p:animEffect transition="in" filter="fade">
                                      <p:cBhvr>
                                        <p:cTn id="35" dur="1000"/>
                                        <p:tgtEl>
                                          <p:spTgt spid="46083">
                                            <p:txEl>
                                              <p:pRg st="5" end="5"/>
                                            </p:txEl>
                                          </p:spTgt>
                                        </p:tgtEl>
                                      </p:cBhvr>
                                    </p:animEffect>
                                    <p:anim calcmode="lin" valueType="num">
                                      <p:cBhvr>
                                        <p:cTn id="36"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60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83">
                                            <p:txEl>
                                              <p:pRg st="6" end="6"/>
                                            </p:txEl>
                                          </p:spTgt>
                                        </p:tgtEl>
                                        <p:attrNameLst>
                                          <p:attrName>style.visibility</p:attrName>
                                        </p:attrNameLst>
                                      </p:cBhvr>
                                      <p:to>
                                        <p:strVal val="visible"/>
                                      </p:to>
                                    </p:set>
                                    <p:animEffect transition="in" filter="fade">
                                      <p:cBhvr>
                                        <p:cTn id="42" dur="1000"/>
                                        <p:tgtEl>
                                          <p:spTgt spid="46083">
                                            <p:txEl>
                                              <p:pRg st="6" end="6"/>
                                            </p:txEl>
                                          </p:spTgt>
                                        </p:tgtEl>
                                      </p:cBhvr>
                                    </p:animEffect>
                                    <p:anim calcmode="lin" valueType="num">
                                      <p:cBhvr>
                                        <p:cTn id="43"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608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6083">
                                            <p:txEl>
                                              <p:pRg st="7" end="7"/>
                                            </p:txEl>
                                          </p:spTgt>
                                        </p:tgtEl>
                                        <p:attrNameLst>
                                          <p:attrName>style.visibility</p:attrName>
                                        </p:attrNameLst>
                                      </p:cBhvr>
                                      <p:to>
                                        <p:strVal val="visible"/>
                                      </p:to>
                                    </p:set>
                                    <p:animEffect transition="in" filter="fade">
                                      <p:cBhvr>
                                        <p:cTn id="49" dur="1000"/>
                                        <p:tgtEl>
                                          <p:spTgt spid="46083">
                                            <p:txEl>
                                              <p:pRg st="7" end="7"/>
                                            </p:txEl>
                                          </p:spTgt>
                                        </p:tgtEl>
                                      </p:cBhvr>
                                    </p:animEffect>
                                    <p:anim calcmode="lin" valueType="num">
                                      <p:cBhvr>
                                        <p:cTn id="50" dur="10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60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6083">
                                            <p:txEl>
                                              <p:pRg st="8" end="8"/>
                                            </p:txEl>
                                          </p:spTgt>
                                        </p:tgtEl>
                                        <p:attrNameLst>
                                          <p:attrName>style.visibility</p:attrName>
                                        </p:attrNameLst>
                                      </p:cBhvr>
                                      <p:to>
                                        <p:strVal val="visible"/>
                                      </p:to>
                                    </p:set>
                                    <p:animEffect transition="in" filter="fade">
                                      <p:cBhvr>
                                        <p:cTn id="56" dur="1000"/>
                                        <p:tgtEl>
                                          <p:spTgt spid="46083">
                                            <p:txEl>
                                              <p:pRg st="8" end="8"/>
                                            </p:txEl>
                                          </p:spTgt>
                                        </p:tgtEl>
                                      </p:cBhvr>
                                    </p:animEffect>
                                    <p:anim calcmode="lin" valueType="num">
                                      <p:cBhvr>
                                        <p:cTn id="57" dur="10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608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6083">
                                            <p:txEl>
                                              <p:pRg st="9" end="9"/>
                                            </p:txEl>
                                          </p:spTgt>
                                        </p:tgtEl>
                                        <p:attrNameLst>
                                          <p:attrName>style.visibility</p:attrName>
                                        </p:attrNameLst>
                                      </p:cBhvr>
                                      <p:to>
                                        <p:strVal val="visible"/>
                                      </p:to>
                                    </p:set>
                                    <p:animEffect transition="in" filter="fade">
                                      <p:cBhvr>
                                        <p:cTn id="63" dur="1000"/>
                                        <p:tgtEl>
                                          <p:spTgt spid="46083">
                                            <p:txEl>
                                              <p:pRg st="9" end="9"/>
                                            </p:txEl>
                                          </p:spTgt>
                                        </p:tgtEl>
                                      </p:cBhvr>
                                    </p:animEffect>
                                    <p:anim calcmode="lin" valueType="num">
                                      <p:cBhvr>
                                        <p:cTn id="64" dur="10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608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6083">
                                            <p:txEl>
                                              <p:pRg st="11" end="11"/>
                                            </p:txEl>
                                          </p:spTgt>
                                        </p:tgtEl>
                                        <p:attrNameLst>
                                          <p:attrName>style.visibility</p:attrName>
                                        </p:attrNameLst>
                                      </p:cBhvr>
                                      <p:to>
                                        <p:strVal val="visible"/>
                                      </p:to>
                                    </p:set>
                                    <p:animEffect transition="in" filter="fade">
                                      <p:cBhvr>
                                        <p:cTn id="70" dur="1000"/>
                                        <p:tgtEl>
                                          <p:spTgt spid="46083">
                                            <p:txEl>
                                              <p:pRg st="11" end="11"/>
                                            </p:txEl>
                                          </p:spTgt>
                                        </p:tgtEl>
                                      </p:cBhvr>
                                    </p:animEffect>
                                    <p:anim calcmode="lin" valueType="num">
                                      <p:cBhvr>
                                        <p:cTn id="71" dur="1000" fill="hold"/>
                                        <p:tgtEl>
                                          <p:spTgt spid="4608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4608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4FDB-6DB4-499C-9877-45F22A42FE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99739D-EA3C-43E6-878D-A117C27CD5A9}"/>
              </a:ext>
            </a:extLst>
          </p:cNvPr>
          <p:cNvPicPr>
            <a:picLocks noGrp="1" noChangeAspect="1"/>
          </p:cNvPicPr>
          <p:nvPr>
            <p:ph idx="1"/>
          </p:nvPr>
        </p:nvPicPr>
        <p:blipFill>
          <a:blip r:embed="rId2"/>
          <a:stretch>
            <a:fillRect/>
          </a:stretch>
        </p:blipFill>
        <p:spPr>
          <a:xfrm>
            <a:off x="3312365" y="110292"/>
            <a:ext cx="7725853" cy="2372056"/>
          </a:xfrm>
        </p:spPr>
      </p:pic>
      <p:pic>
        <p:nvPicPr>
          <p:cNvPr id="7" name="Picture 6">
            <a:extLst>
              <a:ext uri="{FF2B5EF4-FFF2-40B4-BE49-F238E27FC236}">
                <a16:creationId xmlns:a16="http://schemas.microsoft.com/office/drawing/2014/main" id="{A653ADE3-F790-4574-9CF3-4295E2A09183}"/>
              </a:ext>
            </a:extLst>
          </p:cNvPr>
          <p:cNvPicPr>
            <a:picLocks noChangeAspect="1"/>
          </p:cNvPicPr>
          <p:nvPr/>
        </p:nvPicPr>
        <p:blipFill>
          <a:blip r:embed="rId3"/>
          <a:stretch>
            <a:fillRect/>
          </a:stretch>
        </p:blipFill>
        <p:spPr>
          <a:xfrm>
            <a:off x="1905243" y="2737181"/>
            <a:ext cx="8078206" cy="4138473"/>
          </a:xfrm>
          <a:prstGeom prst="rect">
            <a:avLst/>
          </a:prstGeom>
        </p:spPr>
      </p:pic>
    </p:spTree>
    <p:extLst>
      <p:ext uri="{BB962C8B-B14F-4D97-AF65-F5344CB8AC3E}">
        <p14:creationId xmlns:p14="http://schemas.microsoft.com/office/powerpoint/2010/main" val="119748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7B71B88-66C0-4510-A68F-86C788E951F1}"/>
              </a:ext>
            </a:extLst>
          </p:cNvPr>
          <p:cNvSpPr>
            <a:spLocks noGrp="1" noChangeArrowheads="1"/>
          </p:cNvSpPr>
          <p:nvPr>
            <p:ph type="title"/>
          </p:nvPr>
        </p:nvSpPr>
        <p:spPr>
          <a:xfrm>
            <a:off x="1981200" y="274639"/>
            <a:ext cx="8229600" cy="130175"/>
          </a:xfrm>
        </p:spPr>
        <p:txBody>
          <a:bodyPr rtlCol="0">
            <a:normAutofit fontScale="90000"/>
          </a:bodyPr>
          <a:lstStyle/>
          <a:p>
            <a:pPr eaLnBrk="1" fontAlgn="auto" hangingPunct="1">
              <a:spcAft>
                <a:spcPts val="0"/>
              </a:spcAft>
              <a:defRPr/>
            </a:pPr>
            <a:endParaRPr lang="ar-SA" altLang="en-US" sz="4000"/>
          </a:p>
        </p:txBody>
      </p:sp>
      <p:sp>
        <p:nvSpPr>
          <p:cNvPr id="48131" name="Rectangle 3">
            <a:extLst>
              <a:ext uri="{FF2B5EF4-FFF2-40B4-BE49-F238E27FC236}">
                <a16:creationId xmlns:a16="http://schemas.microsoft.com/office/drawing/2014/main" id="{D1BB24F3-FEA4-41F6-A34A-4DE333E2D290}"/>
              </a:ext>
            </a:extLst>
          </p:cNvPr>
          <p:cNvSpPr>
            <a:spLocks noGrp="1" noChangeArrowheads="1"/>
          </p:cNvSpPr>
          <p:nvPr>
            <p:ph idx="1"/>
          </p:nvPr>
        </p:nvSpPr>
        <p:spPr>
          <a:xfrm>
            <a:off x="239843" y="549276"/>
            <a:ext cx="9970957" cy="5546725"/>
          </a:xfrm>
        </p:spPr>
        <p:txBody>
          <a:bodyPr/>
          <a:lstStyle/>
          <a:p>
            <a:pPr eaLnBrk="1" hangingPunct="1">
              <a:buFontTx/>
              <a:buNone/>
            </a:pPr>
            <a:r>
              <a:rPr lang="en-US" altLang="en-US" sz="2800" b="1" u="sng" dirty="0">
                <a:solidFill>
                  <a:srgbClr val="FF0000"/>
                </a:solidFill>
              </a:rPr>
              <a:t>II- Disclosure for patient’s benefit:</a:t>
            </a:r>
          </a:p>
          <a:p>
            <a:pPr eaLnBrk="1" hangingPunct="1"/>
            <a:r>
              <a:rPr lang="en-US" altLang="en-US" sz="2800" b="1" dirty="0"/>
              <a:t>In times of emergency.</a:t>
            </a:r>
          </a:p>
          <a:p>
            <a:pPr eaLnBrk="1" hangingPunct="1"/>
            <a:r>
              <a:rPr lang="en-US" altLang="en-US" sz="2800" b="1" dirty="0"/>
              <a:t>If the Patient is incompetent or minor.</a:t>
            </a:r>
          </a:p>
          <a:p>
            <a:pPr eaLnBrk="1" hangingPunct="1"/>
            <a:r>
              <a:rPr lang="en-US" altLang="en-US" sz="2800" b="1" dirty="0"/>
              <a:t>To prevent harm to patient  </a:t>
            </a:r>
            <a:r>
              <a:rPr lang="en-US" altLang="en-US" sz="2800" b="1" dirty="0" err="1"/>
              <a:t>e.g</a:t>
            </a:r>
            <a:r>
              <a:rPr lang="en-US" altLang="en-US" sz="2800" b="1" dirty="0"/>
              <a:t> epilepsy, Psychotic patients.</a:t>
            </a:r>
          </a:p>
          <a:p>
            <a:pPr eaLnBrk="1" hangingPunct="1"/>
            <a:r>
              <a:rPr lang="en-US" altLang="en-US" sz="2800" b="1" dirty="0"/>
              <a:t>When a patient may be a victim of neglect or abuse.</a:t>
            </a:r>
          </a:p>
          <a:p>
            <a:pPr eaLnBrk="1" hangingPunct="1">
              <a:buFontTx/>
              <a:buNone/>
            </a:pPr>
            <a:r>
              <a:rPr lang="en-US" altLang="en-US" sz="2800" b="1" u="sng" dirty="0">
                <a:solidFill>
                  <a:srgbClr val="FF0000"/>
                </a:solidFill>
              </a:rPr>
              <a:t>III- Disclosure to prevent harm to others:</a:t>
            </a:r>
          </a:p>
          <a:p>
            <a:pPr eaLnBrk="1" hangingPunct="1"/>
            <a:r>
              <a:rPr lang="en-US" altLang="en-US" sz="2800" b="1" dirty="0"/>
              <a:t>Psychotic patients. </a:t>
            </a:r>
          </a:p>
          <a:p>
            <a:pPr eaLnBrk="1" hangingPunct="1"/>
            <a:r>
              <a:rPr lang="en-US" altLang="en-US" sz="2800" b="1" dirty="0"/>
              <a:t>To prevent the occurrence of crimes. </a:t>
            </a:r>
            <a:endParaRPr lang="ar-EG" altLang="en-US" sz="2800" b="1" dirty="0"/>
          </a:p>
          <a:p>
            <a:pPr eaLnBrk="1" hangingPunct="1"/>
            <a:r>
              <a:rPr lang="en-US" altLang="en-US" sz="2800" b="1" dirty="0"/>
              <a:t>Infectious diseases (HIV, Hepatitis)</a:t>
            </a:r>
          </a:p>
          <a:p>
            <a:pPr eaLnBrk="1" hangingPunct="1">
              <a:buFontTx/>
              <a:buNone/>
            </a:pPr>
            <a:r>
              <a:rPr lang="en-US" altLang="en-US" sz="2800" b="1" u="sng" dirty="0">
                <a:solidFill>
                  <a:srgbClr val="FF0000"/>
                </a:solidFill>
              </a:rPr>
              <a:t>IV- Disclosure to safeguard national security: </a:t>
            </a:r>
            <a:r>
              <a:rPr lang="en-US" altLang="en-US" sz="2800" b="1" dirty="0"/>
              <a:t>e.g. terrorist activity.</a:t>
            </a:r>
          </a:p>
          <a:p>
            <a:pPr eaLnBrk="1" hangingPunct="1"/>
            <a:endParaRPr lang="en-US" altLang="en-US" sz="2800" b="1" dirty="0"/>
          </a:p>
          <a:p>
            <a:pPr eaLnBrk="1" hangingPunct="1"/>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down)">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down)">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down)">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down)">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down)">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wipe(down)">
                                      <p:cBhvr>
                                        <p:cTn id="32" dur="500"/>
                                        <p:tgtEl>
                                          <p:spTgt spid="481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8131">
                                            <p:txEl>
                                              <p:pRg st="6" end="6"/>
                                            </p:txEl>
                                          </p:spTgt>
                                        </p:tgtEl>
                                        <p:attrNameLst>
                                          <p:attrName>style.visibility</p:attrName>
                                        </p:attrNameLst>
                                      </p:cBhvr>
                                      <p:to>
                                        <p:strVal val="visible"/>
                                      </p:to>
                                    </p:set>
                                    <p:animEffect transition="in" filter="wipe(down)">
                                      <p:cBhvr>
                                        <p:cTn id="37" dur="500"/>
                                        <p:tgtEl>
                                          <p:spTgt spid="481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8131">
                                            <p:txEl>
                                              <p:pRg st="7" end="7"/>
                                            </p:txEl>
                                          </p:spTgt>
                                        </p:tgtEl>
                                        <p:attrNameLst>
                                          <p:attrName>style.visibility</p:attrName>
                                        </p:attrNameLst>
                                      </p:cBhvr>
                                      <p:to>
                                        <p:strVal val="visible"/>
                                      </p:to>
                                    </p:set>
                                    <p:animEffect transition="in" filter="wipe(down)">
                                      <p:cBhvr>
                                        <p:cTn id="42" dur="500"/>
                                        <p:tgtEl>
                                          <p:spTgt spid="4813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8131">
                                            <p:txEl>
                                              <p:pRg st="8" end="8"/>
                                            </p:txEl>
                                          </p:spTgt>
                                        </p:tgtEl>
                                        <p:attrNameLst>
                                          <p:attrName>style.visibility</p:attrName>
                                        </p:attrNameLst>
                                      </p:cBhvr>
                                      <p:to>
                                        <p:strVal val="visible"/>
                                      </p:to>
                                    </p:set>
                                    <p:animEffect transition="in" filter="wipe(down)">
                                      <p:cBhvr>
                                        <p:cTn id="47" dur="500"/>
                                        <p:tgtEl>
                                          <p:spTgt spid="4813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8131">
                                            <p:txEl>
                                              <p:pRg st="9" end="9"/>
                                            </p:txEl>
                                          </p:spTgt>
                                        </p:tgtEl>
                                        <p:attrNameLst>
                                          <p:attrName>style.visibility</p:attrName>
                                        </p:attrNameLst>
                                      </p:cBhvr>
                                      <p:to>
                                        <p:strVal val="visible"/>
                                      </p:to>
                                    </p:set>
                                    <p:animEffect transition="in" filter="wipe(down)">
                                      <p:cBhvr>
                                        <p:cTn id="52" dur="500"/>
                                        <p:tgtEl>
                                          <p:spTgt spid="481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2291-F555-4423-A85A-DCCF806D14BF}"/>
              </a:ext>
            </a:extLst>
          </p:cNvPr>
          <p:cNvSpPr>
            <a:spLocks noGrp="1"/>
          </p:cNvSpPr>
          <p:nvPr>
            <p:ph type="title"/>
          </p:nvPr>
        </p:nvSpPr>
        <p:spPr>
          <a:xfrm>
            <a:off x="204865" y="0"/>
            <a:ext cx="11782269" cy="1325563"/>
          </a:xfrm>
        </p:spPr>
        <p:txBody>
          <a:bodyPr/>
          <a:lstStyle/>
          <a:p>
            <a:r>
              <a:rPr lang="en-US" sz="5400" b="1" dirty="0">
                <a:solidFill>
                  <a:srgbClr val="00B050"/>
                </a:solidFill>
                <a:latin typeface="+mn-lt"/>
              </a:rPr>
              <a:t>Discovering signs of abuse and neglect</a:t>
            </a:r>
          </a:p>
        </p:txBody>
      </p:sp>
      <p:sp>
        <p:nvSpPr>
          <p:cNvPr id="3" name="Content Placeholder 2">
            <a:extLst>
              <a:ext uri="{FF2B5EF4-FFF2-40B4-BE49-F238E27FC236}">
                <a16:creationId xmlns:a16="http://schemas.microsoft.com/office/drawing/2014/main" id="{B61D7228-BF5F-4E8B-96A1-F91D733768D3}"/>
              </a:ext>
            </a:extLst>
          </p:cNvPr>
          <p:cNvSpPr>
            <a:spLocks noGrp="1"/>
          </p:cNvSpPr>
          <p:nvPr>
            <p:ph idx="1"/>
          </p:nvPr>
        </p:nvSpPr>
        <p:spPr>
          <a:xfrm>
            <a:off x="0" y="1010681"/>
            <a:ext cx="12192000" cy="5082681"/>
          </a:xfrm>
        </p:spPr>
        <p:txBody>
          <a:bodyPr/>
          <a:lstStyle/>
          <a:p>
            <a:pPr>
              <a:buFont typeface="Wingdings" panose="05000000000000000000" pitchFamily="2" charset="2"/>
              <a:buChar char="ü"/>
            </a:pPr>
            <a:r>
              <a:rPr lang="en-US" sz="3200" dirty="0"/>
              <a:t>ALL forms of physical, emotional, sexual, and neglect that results in actual or potential harm to the child’s health, survival, development or dignity.</a:t>
            </a:r>
          </a:p>
          <a:p>
            <a:pPr>
              <a:buFont typeface="Wingdings" panose="05000000000000000000" pitchFamily="2" charset="2"/>
              <a:buChar char="ü"/>
            </a:pPr>
            <a:r>
              <a:rPr lang="en-US" sz="3200" dirty="0"/>
              <a:t>It is a part of your role as a healthcare provider to </a:t>
            </a:r>
            <a:r>
              <a:rPr lang="en-US" sz="3200" b="1" dirty="0">
                <a:solidFill>
                  <a:srgbClr val="FF0000"/>
                </a:solidFill>
              </a:rPr>
              <a:t>discover and report </a:t>
            </a:r>
            <a:r>
              <a:rPr lang="en-US" sz="3200" dirty="0"/>
              <a:t>any case of child abuse or neglect as if it is caught early, the child has a much better chance of making a full recovery.</a:t>
            </a:r>
          </a:p>
          <a:p>
            <a:pPr>
              <a:buFont typeface="Wingdings" panose="05000000000000000000" pitchFamily="2" charset="2"/>
              <a:buChar char="ü"/>
            </a:pPr>
            <a:r>
              <a:rPr lang="en-US" sz="3200" dirty="0"/>
              <a:t>Nearly 3 in 4 children aged 2–4 years regularly suffer physical punishment and/or psychological violence at the hands of parents and caregivers</a:t>
            </a:r>
          </a:p>
          <a:p>
            <a:pPr>
              <a:buFont typeface="Wingdings" panose="05000000000000000000" pitchFamily="2" charset="2"/>
              <a:buChar char="ü"/>
            </a:pPr>
            <a:r>
              <a:rPr lang="en-US" sz="3200" dirty="0"/>
              <a:t>There are different kinds of abuse; all are harmful.</a:t>
            </a:r>
          </a:p>
          <a:p>
            <a:pPr algn="l">
              <a:buFont typeface="Wingdings" panose="05000000000000000000" pitchFamily="2" charset="2"/>
              <a:buChar char="ü"/>
            </a:pPr>
            <a:endParaRPr lang="en-US" sz="2800" b="0" i="0" u="none" strike="noStrike" baseline="0" dirty="0">
              <a:latin typeface="CheltenhamStd-Book"/>
            </a:endParaRPr>
          </a:p>
          <a:p>
            <a:pPr eaLnBrk="1" hangingPunct="1">
              <a:buFont typeface="Wingdings" panose="05000000000000000000" pitchFamily="2" charset="2"/>
              <a:buChar char="ü"/>
            </a:pPr>
            <a:r>
              <a:rPr lang="en-US" altLang="en-US" sz="2800" b="1" i="1" u="sng" dirty="0">
                <a:solidFill>
                  <a:schemeClr val="bg1"/>
                </a:solidFill>
                <a:latin typeface="Times New Roman" panose="02020603050405020304" pitchFamily="18" charset="0"/>
              </a:rPr>
              <a:t>Unexplained injuries</a:t>
            </a:r>
            <a:endParaRPr lang="en-US" sz="2800" b="0" i="0" u="none" strike="noStrike" baseline="0" dirty="0">
              <a:latin typeface="CheltenhamStd-Book"/>
            </a:endParaRPr>
          </a:p>
        </p:txBody>
      </p:sp>
    </p:spTree>
    <p:extLst>
      <p:ext uri="{BB962C8B-B14F-4D97-AF65-F5344CB8AC3E}">
        <p14:creationId xmlns:p14="http://schemas.microsoft.com/office/powerpoint/2010/main" val="5405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E70F-AF59-445C-9E56-D233B809C3E2}"/>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A87129A-246A-4DE8-A2E4-013E7C9FF6C8}"/>
              </a:ext>
            </a:extLst>
          </p:cNvPr>
          <p:cNvGraphicFramePr>
            <a:graphicFrameLocks noGrp="1"/>
          </p:cNvGraphicFramePr>
          <p:nvPr>
            <p:ph idx="1"/>
            <p:extLst>
              <p:ext uri="{D42A27DB-BD31-4B8C-83A1-F6EECF244321}">
                <p14:modId xmlns:p14="http://schemas.microsoft.com/office/powerpoint/2010/main" val="2909620295"/>
              </p:ext>
            </p:extLst>
          </p:nvPr>
        </p:nvGraphicFramePr>
        <p:xfrm>
          <a:off x="838200" y="77631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42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CD181EE7-F84E-4AD9-8ACA-2B12A88A2084}"/>
                                            </p:graphicEl>
                                          </p:spTgt>
                                        </p:tgtEl>
                                        <p:attrNameLst>
                                          <p:attrName>style.visibility</p:attrName>
                                        </p:attrNameLst>
                                      </p:cBhvr>
                                      <p:to>
                                        <p:strVal val="visible"/>
                                      </p:to>
                                    </p:set>
                                    <p:animEffect transition="in" filter="wipe(down)">
                                      <p:cBhvr>
                                        <p:cTn id="7" dur="500"/>
                                        <p:tgtEl>
                                          <p:spTgt spid="4">
                                            <p:graphicEl>
                                              <a:dgm id="{CD181EE7-F84E-4AD9-8ACA-2B12A88A20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BB0297A0-BD97-44A1-AB9A-6F91FD52EF07}"/>
                                            </p:graphicEl>
                                          </p:spTgt>
                                        </p:tgtEl>
                                        <p:attrNameLst>
                                          <p:attrName>style.visibility</p:attrName>
                                        </p:attrNameLst>
                                      </p:cBhvr>
                                      <p:to>
                                        <p:strVal val="visible"/>
                                      </p:to>
                                    </p:set>
                                    <p:animEffect transition="in" filter="wipe(down)">
                                      <p:cBhvr>
                                        <p:cTn id="12" dur="500"/>
                                        <p:tgtEl>
                                          <p:spTgt spid="4">
                                            <p:graphicEl>
                                              <a:dgm id="{BB0297A0-BD97-44A1-AB9A-6F91FD52EF07}"/>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CBE6E946-2CC3-400B-BAF8-6C43AC9D81A8}"/>
                                            </p:graphicEl>
                                          </p:spTgt>
                                        </p:tgtEl>
                                        <p:attrNameLst>
                                          <p:attrName>style.visibility</p:attrName>
                                        </p:attrNameLst>
                                      </p:cBhvr>
                                      <p:to>
                                        <p:strVal val="visible"/>
                                      </p:to>
                                    </p:set>
                                    <p:animEffect transition="in" filter="wipe(down)">
                                      <p:cBhvr>
                                        <p:cTn id="15" dur="500"/>
                                        <p:tgtEl>
                                          <p:spTgt spid="4">
                                            <p:graphicEl>
                                              <a:dgm id="{CBE6E946-2CC3-400B-BAF8-6C43AC9D81A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D603E11E-04D4-4166-8A75-CE7E19204CC1}"/>
                                            </p:graphicEl>
                                          </p:spTgt>
                                        </p:tgtEl>
                                        <p:attrNameLst>
                                          <p:attrName>style.visibility</p:attrName>
                                        </p:attrNameLst>
                                      </p:cBhvr>
                                      <p:to>
                                        <p:strVal val="visible"/>
                                      </p:to>
                                    </p:set>
                                    <p:animEffect transition="in" filter="wipe(down)">
                                      <p:cBhvr>
                                        <p:cTn id="20" dur="500"/>
                                        <p:tgtEl>
                                          <p:spTgt spid="4">
                                            <p:graphicEl>
                                              <a:dgm id="{D603E11E-04D4-4166-8A75-CE7E19204CC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570EAACD-21F9-4C2B-BC65-26574B41FFAF}"/>
                                            </p:graphicEl>
                                          </p:spTgt>
                                        </p:tgtEl>
                                        <p:attrNameLst>
                                          <p:attrName>style.visibility</p:attrName>
                                        </p:attrNameLst>
                                      </p:cBhvr>
                                      <p:to>
                                        <p:strVal val="visible"/>
                                      </p:to>
                                    </p:set>
                                    <p:animEffect transition="in" filter="wipe(down)">
                                      <p:cBhvr>
                                        <p:cTn id="23" dur="500"/>
                                        <p:tgtEl>
                                          <p:spTgt spid="4">
                                            <p:graphicEl>
                                              <a:dgm id="{570EAACD-21F9-4C2B-BC65-26574B41FFA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graphicEl>
                                              <a:dgm id="{4E366051-AF42-4025-A1E5-52AD8CFF9A9B}"/>
                                            </p:graphicEl>
                                          </p:spTgt>
                                        </p:tgtEl>
                                        <p:attrNameLst>
                                          <p:attrName>style.visibility</p:attrName>
                                        </p:attrNameLst>
                                      </p:cBhvr>
                                      <p:to>
                                        <p:strVal val="visible"/>
                                      </p:to>
                                    </p:set>
                                    <p:animEffect transition="in" filter="wipe(down)">
                                      <p:cBhvr>
                                        <p:cTn id="28" dur="500"/>
                                        <p:tgtEl>
                                          <p:spTgt spid="4">
                                            <p:graphicEl>
                                              <a:dgm id="{4E366051-AF42-4025-A1E5-52AD8CFF9A9B}"/>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37701917-BA29-479C-90B8-FD5C9617D873}"/>
                                            </p:graphicEl>
                                          </p:spTgt>
                                        </p:tgtEl>
                                        <p:attrNameLst>
                                          <p:attrName>style.visibility</p:attrName>
                                        </p:attrNameLst>
                                      </p:cBhvr>
                                      <p:to>
                                        <p:strVal val="visible"/>
                                      </p:to>
                                    </p:set>
                                    <p:animEffect transition="in" filter="wipe(down)">
                                      <p:cBhvr>
                                        <p:cTn id="31" dur="500"/>
                                        <p:tgtEl>
                                          <p:spTgt spid="4">
                                            <p:graphicEl>
                                              <a:dgm id="{37701917-BA29-479C-90B8-FD5C9617D87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graphicEl>
                                              <a:dgm id="{7BC2C3C2-14E9-4A6B-8BD0-61BA229B5F73}"/>
                                            </p:graphicEl>
                                          </p:spTgt>
                                        </p:tgtEl>
                                        <p:attrNameLst>
                                          <p:attrName>style.visibility</p:attrName>
                                        </p:attrNameLst>
                                      </p:cBhvr>
                                      <p:to>
                                        <p:strVal val="visible"/>
                                      </p:to>
                                    </p:set>
                                    <p:animEffect transition="in" filter="wipe(down)">
                                      <p:cBhvr>
                                        <p:cTn id="36" dur="500"/>
                                        <p:tgtEl>
                                          <p:spTgt spid="4">
                                            <p:graphicEl>
                                              <a:dgm id="{7BC2C3C2-14E9-4A6B-8BD0-61BA229B5F73}"/>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
                                            <p:graphicEl>
                                              <a:dgm id="{99EF7EFF-1BF1-4134-8FCE-A520FD0E74E5}"/>
                                            </p:graphicEl>
                                          </p:spTgt>
                                        </p:tgtEl>
                                        <p:attrNameLst>
                                          <p:attrName>style.visibility</p:attrName>
                                        </p:attrNameLst>
                                      </p:cBhvr>
                                      <p:to>
                                        <p:strVal val="visible"/>
                                      </p:to>
                                    </p:set>
                                    <p:animEffect transition="in" filter="wipe(down)">
                                      <p:cBhvr>
                                        <p:cTn id="39" dur="500"/>
                                        <p:tgtEl>
                                          <p:spTgt spid="4">
                                            <p:graphicEl>
                                              <a:dgm id="{99EF7EFF-1BF1-4134-8FCE-A520FD0E74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B377-59E6-47FF-BD4F-C04E32273993}"/>
              </a:ext>
            </a:extLst>
          </p:cNvPr>
          <p:cNvSpPr>
            <a:spLocks noGrp="1"/>
          </p:cNvSpPr>
          <p:nvPr>
            <p:ph type="title"/>
          </p:nvPr>
        </p:nvSpPr>
        <p:spPr/>
        <p:txBody>
          <a:bodyPr/>
          <a:lstStyle/>
          <a:p>
            <a:r>
              <a:rPr lang="en-US" sz="6000" b="1" dirty="0">
                <a:solidFill>
                  <a:srgbClr val="00B050"/>
                </a:solidFill>
                <a:latin typeface="+mn-lt"/>
              </a:rPr>
              <a:t>Physical child abuse </a:t>
            </a:r>
          </a:p>
        </p:txBody>
      </p:sp>
      <p:sp>
        <p:nvSpPr>
          <p:cNvPr id="3" name="Content Placeholder 2">
            <a:extLst>
              <a:ext uri="{FF2B5EF4-FFF2-40B4-BE49-F238E27FC236}">
                <a16:creationId xmlns:a16="http://schemas.microsoft.com/office/drawing/2014/main" id="{AC15E436-77C2-4B02-B7EA-2C6C6A5B2DEA}"/>
              </a:ext>
            </a:extLst>
          </p:cNvPr>
          <p:cNvSpPr>
            <a:spLocks noGrp="1"/>
          </p:cNvSpPr>
          <p:nvPr>
            <p:ph idx="1"/>
          </p:nvPr>
        </p:nvSpPr>
        <p:spPr>
          <a:xfrm>
            <a:off x="239843" y="1454046"/>
            <a:ext cx="11797259" cy="4722917"/>
          </a:xfrm>
        </p:spPr>
        <p:txBody>
          <a:bodyPr/>
          <a:lstStyle/>
          <a:p>
            <a:pPr marL="0" indent="0">
              <a:buNone/>
            </a:pPr>
            <a:r>
              <a:rPr lang="en-US" sz="2800" u="sng" dirty="0">
                <a:solidFill>
                  <a:srgbClr val="FF0000"/>
                </a:solidFill>
              </a:rPr>
              <a:t>Physical child abuse </a:t>
            </a:r>
            <a:r>
              <a:rPr lang="en-US" sz="2800" dirty="0"/>
              <a:t>is Non accidental repetitive physical injuries including minimal as well as fatal injuries inflicting upon infants or children by persons caring for them</a:t>
            </a:r>
          </a:p>
          <a:p>
            <a:pPr marL="0" indent="0">
              <a:buNone/>
            </a:pPr>
            <a:r>
              <a:rPr lang="en-US" sz="2800" dirty="0"/>
              <a:t>The signs of </a:t>
            </a:r>
            <a:r>
              <a:rPr lang="en-US" sz="2800" b="1" dirty="0">
                <a:solidFill>
                  <a:srgbClr val="FF0000"/>
                </a:solidFill>
              </a:rPr>
              <a:t>physical abuse</a:t>
            </a:r>
            <a:r>
              <a:rPr lang="en-US" sz="2800" dirty="0"/>
              <a:t> include:</a:t>
            </a:r>
          </a:p>
          <a:p>
            <a:pPr algn="l">
              <a:buFont typeface="Wingdings" panose="05000000000000000000" pitchFamily="2" charset="2"/>
              <a:buChar char="ü"/>
            </a:pPr>
            <a:r>
              <a:rPr lang="en-US" sz="2400" b="0" i="0" u="none" strike="noStrike" baseline="0" dirty="0">
                <a:latin typeface="CheltenhamStd-Book"/>
              </a:rPr>
              <a:t>Different type of injuries e.g. fractures together with burns of different kinds</a:t>
            </a:r>
          </a:p>
          <a:p>
            <a:pPr algn="l">
              <a:buFont typeface="Wingdings" panose="05000000000000000000" pitchFamily="2" charset="2"/>
              <a:buChar char="ü"/>
            </a:pPr>
            <a:r>
              <a:rPr lang="en-US" sz="2400" b="0" i="0" u="none" strike="noStrike" baseline="0" dirty="0">
                <a:latin typeface="CheltenhamStd-Book"/>
              </a:rPr>
              <a:t>Multiple lesions of different ages </a:t>
            </a:r>
          </a:p>
          <a:p>
            <a:pPr algn="l">
              <a:buFont typeface="Wingdings" panose="05000000000000000000" pitchFamily="2" charset="2"/>
              <a:buChar char="ü"/>
            </a:pPr>
            <a:r>
              <a:rPr lang="en-US" sz="2400" b="0" i="0" u="none" strike="noStrike" baseline="0" dirty="0">
                <a:latin typeface="CheltenhamStd-Book"/>
              </a:rPr>
              <a:t>Multiple lesion from a single cause e.g., 2 separate cigarette burns </a:t>
            </a:r>
          </a:p>
          <a:p>
            <a:pPr algn="l">
              <a:buFont typeface="Wingdings" panose="05000000000000000000" pitchFamily="2" charset="2"/>
              <a:buChar char="ü"/>
            </a:pPr>
            <a:r>
              <a:rPr lang="en-US" sz="2400" b="0" i="0" u="none" strike="noStrike" baseline="0" dirty="0">
                <a:latin typeface="CheltenhamStd-Book"/>
              </a:rPr>
              <a:t>Unusual soft tissue injuries e.g. avulsion of frenulum of the lips.</a:t>
            </a:r>
          </a:p>
          <a:p>
            <a:pPr algn="l">
              <a:buFont typeface="Wingdings" panose="05000000000000000000" pitchFamily="2" charset="2"/>
              <a:buChar char="ü"/>
            </a:pPr>
            <a:r>
              <a:rPr lang="en-US" sz="2400" b="0" i="0" u="none" strike="noStrike" baseline="0" dirty="0">
                <a:latin typeface="CheltenhamStd-Book"/>
              </a:rPr>
              <a:t>Unexplained injuries e.g., bruises, burns or cut</a:t>
            </a:r>
          </a:p>
          <a:p>
            <a:pPr algn="l">
              <a:buFont typeface="Wingdings" panose="05000000000000000000" pitchFamily="2" charset="2"/>
              <a:buChar char="ü"/>
            </a:pPr>
            <a:r>
              <a:rPr lang="en-US" sz="2400" b="0" i="0" u="none" strike="noStrike" baseline="0" dirty="0">
                <a:latin typeface="CheltenhamStd-Book"/>
              </a:rPr>
              <a:t>The suspected lesions are covered by sticking plasters or clothes</a:t>
            </a:r>
          </a:p>
          <a:p>
            <a:endParaRPr lang="en-US" dirty="0"/>
          </a:p>
        </p:txBody>
      </p:sp>
    </p:spTree>
    <p:extLst>
      <p:ext uri="{BB962C8B-B14F-4D97-AF65-F5344CB8AC3E}">
        <p14:creationId xmlns:p14="http://schemas.microsoft.com/office/powerpoint/2010/main" val="27430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D5BF-BF0C-4D65-80C3-05292EAAD46C}"/>
              </a:ext>
            </a:extLst>
          </p:cNvPr>
          <p:cNvSpPr>
            <a:spLocks noGrp="1"/>
          </p:cNvSpPr>
          <p:nvPr>
            <p:ph type="title"/>
          </p:nvPr>
        </p:nvSpPr>
        <p:spPr>
          <a:xfrm>
            <a:off x="5202621" y="4665605"/>
            <a:ext cx="6638806" cy="1292433"/>
          </a:xfrm>
        </p:spPr>
        <p:txBody>
          <a:bodyPr vert="horz" lIns="91440" tIns="45720" rIns="91440" bIns="45720" rtlCol="0" anchor="ctr">
            <a:normAutofit/>
          </a:bodyPr>
          <a:lstStyle/>
          <a:p>
            <a:pPr defTabSz="914400" eaLnBrk="1" hangingPunct="1"/>
            <a:r>
              <a:rPr lang="en-US" sz="4800" kern="1200" dirty="0">
                <a:solidFill>
                  <a:schemeClr val="tx1"/>
                </a:solidFill>
                <a:latin typeface="+mj-lt"/>
                <a:ea typeface="+mj-ea"/>
                <a:cs typeface="+mj-cs"/>
              </a:rPr>
              <a:t>Different physical injuries</a:t>
            </a:r>
          </a:p>
        </p:txBody>
      </p:sp>
      <p:pic>
        <p:nvPicPr>
          <p:cNvPr id="6" name="Picture 5">
            <a:extLst>
              <a:ext uri="{FF2B5EF4-FFF2-40B4-BE49-F238E27FC236}">
                <a16:creationId xmlns:a16="http://schemas.microsoft.com/office/drawing/2014/main" id="{39E67DBB-69B2-4E6B-A279-C6D0125A0F35}"/>
              </a:ext>
            </a:extLst>
          </p:cNvPr>
          <p:cNvPicPr>
            <a:picLocks noChangeAspect="1"/>
          </p:cNvPicPr>
          <p:nvPr/>
        </p:nvPicPr>
        <p:blipFill rotWithShape="1">
          <a:blip r:embed="rId2"/>
          <a:srcRect r="25489" b="3"/>
          <a:stretch/>
        </p:blipFill>
        <p:spPr>
          <a:xfrm>
            <a:off x="20" y="1"/>
            <a:ext cx="4848284" cy="4359438"/>
          </a:xfrm>
          <a:prstGeom prst="rect">
            <a:avLst/>
          </a:prstGeom>
        </p:spPr>
      </p:pic>
      <p:pic>
        <p:nvPicPr>
          <p:cNvPr id="4" name="Content Placeholder 3">
            <a:extLst>
              <a:ext uri="{FF2B5EF4-FFF2-40B4-BE49-F238E27FC236}">
                <a16:creationId xmlns:a16="http://schemas.microsoft.com/office/drawing/2014/main" id="{AD4DEE5F-7975-4B21-9EC3-787A59F3223C}"/>
              </a:ext>
            </a:extLst>
          </p:cNvPr>
          <p:cNvPicPr>
            <a:picLocks noGrp="1" noChangeAspect="1"/>
          </p:cNvPicPr>
          <p:nvPr>
            <p:ph idx="1"/>
          </p:nvPr>
        </p:nvPicPr>
        <p:blipFill rotWithShape="1">
          <a:blip r:embed="rId3"/>
          <a:srcRect r="8121" b="-1"/>
          <a:stretch/>
        </p:blipFill>
        <p:spPr>
          <a:xfrm>
            <a:off x="4972050" y="-1"/>
            <a:ext cx="7216902" cy="4359440"/>
          </a:xfrm>
          <a:prstGeom prst="rect">
            <a:avLst/>
          </a:prstGeom>
        </p:spPr>
      </p:pic>
      <p:pic>
        <p:nvPicPr>
          <p:cNvPr id="5" name="Picture 4">
            <a:extLst>
              <a:ext uri="{FF2B5EF4-FFF2-40B4-BE49-F238E27FC236}">
                <a16:creationId xmlns:a16="http://schemas.microsoft.com/office/drawing/2014/main" id="{4A2F52ED-C08D-4C60-AF32-FCEB340EDFB3}"/>
              </a:ext>
            </a:extLst>
          </p:cNvPr>
          <p:cNvPicPr>
            <a:picLocks noChangeAspect="1"/>
          </p:cNvPicPr>
          <p:nvPr/>
        </p:nvPicPr>
        <p:blipFill rotWithShape="1">
          <a:blip r:embed="rId4"/>
          <a:srcRect r="2" b="38114"/>
          <a:stretch/>
        </p:blipFill>
        <p:spPr>
          <a:xfrm>
            <a:off x="20" y="4472610"/>
            <a:ext cx="4848284" cy="2385390"/>
          </a:xfrm>
          <a:prstGeom prst="rect">
            <a:avLst/>
          </a:prstGeom>
        </p:spPr>
      </p:pic>
    </p:spTree>
    <p:extLst>
      <p:ext uri="{BB962C8B-B14F-4D97-AF65-F5344CB8AC3E}">
        <p14:creationId xmlns:p14="http://schemas.microsoft.com/office/powerpoint/2010/main" val="354735726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8A34-9D0C-4013-84F2-B560F31E5ECD}"/>
              </a:ext>
            </a:extLst>
          </p:cNvPr>
          <p:cNvSpPr>
            <a:spLocks noGrp="1"/>
          </p:cNvSpPr>
          <p:nvPr>
            <p:ph type="title"/>
          </p:nvPr>
        </p:nvSpPr>
        <p:spPr/>
        <p:txBody>
          <a:bodyPr/>
          <a:lstStyle/>
          <a:p>
            <a:r>
              <a:rPr lang="en-US" sz="6000" b="1" dirty="0">
                <a:solidFill>
                  <a:srgbClr val="00B050"/>
                </a:solidFill>
                <a:latin typeface="+mn-lt"/>
              </a:rPr>
              <a:t>Emotional child abuse</a:t>
            </a:r>
          </a:p>
        </p:txBody>
      </p:sp>
      <p:sp>
        <p:nvSpPr>
          <p:cNvPr id="3" name="Content Placeholder 2">
            <a:extLst>
              <a:ext uri="{FF2B5EF4-FFF2-40B4-BE49-F238E27FC236}">
                <a16:creationId xmlns:a16="http://schemas.microsoft.com/office/drawing/2014/main" id="{41F135E0-6E2D-4E4D-989A-A9B9243CCB32}"/>
              </a:ext>
            </a:extLst>
          </p:cNvPr>
          <p:cNvSpPr>
            <a:spLocks noGrp="1"/>
          </p:cNvSpPr>
          <p:nvPr>
            <p:ph idx="1"/>
          </p:nvPr>
        </p:nvSpPr>
        <p:spPr>
          <a:xfrm>
            <a:off x="249836" y="1405900"/>
            <a:ext cx="11692328" cy="4351338"/>
          </a:xfrm>
        </p:spPr>
        <p:txBody>
          <a:bodyPr/>
          <a:lstStyle/>
          <a:p>
            <a:pPr marL="0" indent="0">
              <a:buNone/>
            </a:pPr>
            <a:r>
              <a:rPr lang="en-US" sz="2800" b="1" dirty="0"/>
              <a:t>Emotional child </a:t>
            </a:r>
            <a:r>
              <a:rPr lang="en-US" sz="2800" dirty="0"/>
              <a:t>abuse is more difficult to detect. It consists of humiliating or belittling a child, bullying and threatening. The signs of emotional abuse include</a:t>
            </a:r>
          </a:p>
          <a:p>
            <a:pPr>
              <a:lnSpc>
                <a:spcPct val="150000"/>
              </a:lnSpc>
              <a:buFont typeface="Wingdings" panose="05000000000000000000" pitchFamily="2" charset="2"/>
              <a:buChar char="ü"/>
            </a:pPr>
            <a:r>
              <a:rPr lang="en-US" sz="2800" b="1" dirty="0">
                <a:solidFill>
                  <a:schemeClr val="accent1"/>
                </a:solidFill>
              </a:rPr>
              <a:t>The child isn’t attached to the parent</a:t>
            </a:r>
          </a:p>
          <a:p>
            <a:pPr>
              <a:lnSpc>
                <a:spcPct val="150000"/>
              </a:lnSpc>
              <a:buFont typeface="Wingdings" panose="05000000000000000000" pitchFamily="2" charset="2"/>
              <a:buChar char="ü"/>
            </a:pPr>
            <a:r>
              <a:rPr lang="en-US" sz="2800" dirty="0">
                <a:solidFill>
                  <a:srgbClr val="FF0000"/>
                </a:solidFill>
              </a:rPr>
              <a:t>The child has learning problems not caused by physical problems</a:t>
            </a:r>
          </a:p>
          <a:p>
            <a:pPr>
              <a:lnSpc>
                <a:spcPct val="150000"/>
              </a:lnSpc>
              <a:buFont typeface="Wingdings" panose="05000000000000000000" pitchFamily="2" charset="2"/>
              <a:buChar char="ü"/>
            </a:pPr>
            <a:r>
              <a:rPr lang="en-US" sz="2800" b="1" dirty="0">
                <a:solidFill>
                  <a:schemeClr val="accent1"/>
                </a:solidFill>
              </a:rPr>
              <a:t>The child exhibits actions inappropriate to age, such as being more mature or regressing to thumb-sucking or bed-wetting.</a:t>
            </a:r>
          </a:p>
          <a:p>
            <a:pPr>
              <a:lnSpc>
                <a:spcPct val="150000"/>
              </a:lnSpc>
              <a:buFont typeface="Wingdings" panose="05000000000000000000" pitchFamily="2" charset="2"/>
              <a:buChar char="ü"/>
            </a:pPr>
            <a:r>
              <a:rPr lang="en-US" sz="2800" dirty="0">
                <a:solidFill>
                  <a:srgbClr val="FF0000"/>
                </a:solidFill>
              </a:rPr>
              <a:t>The child has delayed development, either physical or emotional</a:t>
            </a:r>
          </a:p>
          <a:p>
            <a:pPr>
              <a:lnSpc>
                <a:spcPct val="150000"/>
              </a:lnSpc>
              <a:buFont typeface="Wingdings" panose="05000000000000000000" pitchFamily="2" charset="2"/>
              <a:buChar char="ü"/>
            </a:pPr>
            <a:r>
              <a:rPr lang="en-US" sz="2800" b="1" dirty="0">
                <a:solidFill>
                  <a:schemeClr val="accent1"/>
                </a:solidFill>
              </a:rPr>
              <a:t>The child is very withdrawn, anxious, and fearful</a:t>
            </a:r>
          </a:p>
        </p:txBody>
      </p:sp>
    </p:spTree>
    <p:extLst>
      <p:ext uri="{BB962C8B-B14F-4D97-AF65-F5344CB8AC3E}">
        <p14:creationId xmlns:p14="http://schemas.microsoft.com/office/powerpoint/2010/main" val="3130523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2E9D-9FA8-4B21-AF87-338BEF216946}"/>
              </a:ext>
            </a:extLst>
          </p:cNvPr>
          <p:cNvSpPr>
            <a:spLocks noGrp="1"/>
          </p:cNvSpPr>
          <p:nvPr>
            <p:ph type="title"/>
          </p:nvPr>
        </p:nvSpPr>
        <p:spPr/>
        <p:txBody>
          <a:bodyPr/>
          <a:lstStyle/>
          <a:p>
            <a:r>
              <a:rPr lang="en-US" sz="6000" b="1" dirty="0">
                <a:solidFill>
                  <a:srgbClr val="00B050"/>
                </a:solidFill>
                <a:latin typeface="+mn-lt"/>
              </a:rPr>
              <a:t>Sexual abuse </a:t>
            </a:r>
          </a:p>
        </p:txBody>
      </p:sp>
      <p:sp>
        <p:nvSpPr>
          <p:cNvPr id="3" name="Content Placeholder 2">
            <a:extLst>
              <a:ext uri="{FF2B5EF4-FFF2-40B4-BE49-F238E27FC236}">
                <a16:creationId xmlns:a16="http://schemas.microsoft.com/office/drawing/2014/main" id="{D51BE6AF-FACC-4FDC-9E90-0C8C52CBAB49}"/>
              </a:ext>
            </a:extLst>
          </p:cNvPr>
          <p:cNvSpPr>
            <a:spLocks noGrp="1"/>
          </p:cNvSpPr>
          <p:nvPr>
            <p:ph idx="1"/>
          </p:nvPr>
        </p:nvSpPr>
        <p:spPr>
          <a:xfrm>
            <a:off x="149902" y="1558977"/>
            <a:ext cx="11692328" cy="4617986"/>
          </a:xfrm>
        </p:spPr>
        <p:txBody>
          <a:bodyPr/>
          <a:lstStyle/>
          <a:p>
            <a:pPr marL="0" indent="0">
              <a:buNone/>
            </a:pPr>
            <a:r>
              <a:rPr lang="en-US" sz="3600" b="1" dirty="0">
                <a:solidFill>
                  <a:srgbClr val="FF0000"/>
                </a:solidFill>
              </a:rPr>
              <a:t>Sexual abuse </a:t>
            </a:r>
            <a:r>
              <a:rPr lang="en-US" sz="3600" dirty="0"/>
              <a:t>is any sexual contact with a child. The signs of sexual abuse include</a:t>
            </a:r>
          </a:p>
          <a:p>
            <a:pPr>
              <a:buFont typeface="Wingdings" panose="05000000000000000000" pitchFamily="2" charset="2"/>
              <a:buChar char="ü"/>
            </a:pPr>
            <a:r>
              <a:rPr lang="en-US" sz="3600" dirty="0">
                <a:solidFill>
                  <a:srgbClr val="FF0000"/>
                </a:solidFill>
              </a:rPr>
              <a:t>The child refuses to change clothes in front of appropriate persons</a:t>
            </a:r>
          </a:p>
          <a:p>
            <a:pPr>
              <a:buFont typeface="Wingdings" panose="05000000000000000000" pitchFamily="2" charset="2"/>
              <a:buChar char="ü"/>
            </a:pPr>
            <a:r>
              <a:rPr lang="en-US" sz="3600" b="1" dirty="0">
                <a:solidFill>
                  <a:schemeClr val="accent1"/>
                </a:solidFill>
              </a:rPr>
              <a:t>The child tries to avoid a specific person or persons</a:t>
            </a:r>
          </a:p>
          <a:p>
            <a:pPr>
              <a:buFont typeface="Wingdings" panose="05000000000000000000" pitchFamily="2" charset="2"/>
              <a:buChar char="ü"/>
            </a:pPr>
            <a:r>
              <a:rPr lang="en-US" sz="3600" dirty="0">
                <a:solidFill>
                  <a:srgbClr val="FF0000"/>
                </a:solidFill>
              </a:rPr>
              <a:t>A pregnancy or STD.</a:t>
            </a:r>
          </a:p>
          <a:p>
            <a:pPr>
              <a:buFont typeface="Wingdings" panose="05000000000000000000" pitchFamily="2" charset="2"/>
              <a:buChar char="ü"/>
            </a:pPr>
            <a:r>
              <a:rPr lang="en-US" sz="3600" b="1" dirty="0">
                <a:solidFill>
                  <a:schemeClr val="accent1"/>
                </a:solidFill>
              </a:rPr>
              <a:t>Sudden change in weight or changes in appetite</a:t>
            </a:r>
          </a:p>
          <a:p>
            <a:pPr>
              <a:buFont typeface="Wingdings" panose="05000000000000000000" pitchFamily="2" charset="2"/>
              <a:buChar char="ü"/>
            </a:pPr>
            <a:r>
              <a:rPr lang="en-US" sz="3600" dirty="0">
                <a:solidFill>
                  <a:srgbClr val="FF0000"/>
                </a:solidFill>
              </a:rPr>
              <a:t>A young child has problems sitting or walking</a:t>
            </a:r>
          </a:p>
          <a:p>
            <a:pPr>
              <a:buFont typeface="Wingdings" panose="05000000000000000000" pitchFamily="2" charset="2"/>
              <a:buChar char="ü"/>
            </a:pPr>
            <a:r>
              <a:rPr lang="en-US" sz="3600" b="1" dirty="0">
                <a:solidFill>
                  <a:schemeClr val="accent1"/>
                </a:solidFill>
              </a:rPr>
              <a:t>The child runs away from home</a:t>
            </a:r>
          </a:p>
        </p:txBody>
      </p:sp>
    </p:spTree>
    <p:extLst>
      <p:ext uri="{BB962C8B-B14F-4D97-AF65-F5344CB8AC3E}">
        <p14:creationId xmlns:p14="http://schemas.microsoft.com/office/powerpoint/2010/main" val="102854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B958-A518-45F7-82BC-5E6E08F9D17E}"/>
              </a:ext>
            </a:extLst>
          </p:cNvPr>
          <p:cNvSpPr>
            <a:spLocks noGrp="1"/>
          </p:cNvSpPr>
          <p:nvPr>
            <p:ph type="title"/>
          </p:nvPr>
        </p:nvSpPr>
        <p:spPr/>
        <p:txBody>
          <a:bodyPr/>
          <a:lstStyle/>
          <a:p>
            <a:r>
              <a:rPr lang="en-US" sz="6000" b="1" dirty="0">
                <a:solidFill>
                  <a:srgbClr val="00B050"/>
                </a:solidFill>
                <a:latin typeface="+mn-lt"/>
              </a:rPr>
              <a:t>Child neglect</a:t>
            </a:r>
          </a:p>
        </p:txBody>
      </p:sp>
      <p:sp>
        <p:nvSpPr>
          <p:cNvPr id="3" name="Content Placeholder 2">
            <a:extLst>
              <a:ext uri="{FF2B5EF4-FFF2-40B4-BE49-F238E27FC236}">
                <a16:creationId xmlns:a16="http://schemas.microsoft.com/office/drawing/2014/main" id="{5FF990B5-7BA9-4808-9B43-77EDC5D977F4}"/>
              </a:ext>
            </a:extLst>
          </p:cNvPr>
          <p:cNvSpPr>
            <a:spLocks noGrp="1"/>
          </p:cNvSpPr>
          <p:nvPr>
            <p:ph idx="1"/>
          </p:nvPr>
        </p:nvSpPr>
        <p:spPr>
          <a:xfrm>
            <a:off x="179881" y="1319134"/>
            <a:ext cx="11782269" cy="4857829"/>
          </a:xfrm>
        </p:spPr>
        <p:txBody>
          <a:bodyPr/>
          <a:lstStyle/>
          <a:p>
            <a:pPr marL="0" indent="0" algn="l">
              <a:buNone/>
            </a:pPr>
            <a:r>
              <a:rPr lang="en-US" sz="2800" b="1" i="0" u="sng" strike="noStrike" baseline="0" dirty="0">
                <a:solidFill>
                  <a:srgbClr val="FF0000"/>
                </a:solidFill>
                <a:latin typeface="CheltenhamStd-Book"/>
              </a:rPr>
              <a:t>Child neglect </a:t>
            </a:r>
            <a:r>
              <a:rPr lang="en-US" sz="2800" b="0" i="0" u="none" strike="noStrike" baseline="0" dirty="0">
                <a:latin typeface="CheltenhamStd-Book"/>
              </a:rPr>
              <a:t>is failure of providing the child its essential needs, either physically or emotionally, that threatens the child’s well-being. The signs of neglect include:</a:t>
            </a:r>
          </a:p>
          <a:p>
            <a:pPr algn="l">
              <a:buFont typeface="Wingdings" panose="05000000000000000000" pitchFamily="2" charset="2"/>
              <a:buChar char="ü"/>
            </a:pPr>
            <a:r>
              <a:rPr lang="en-US" sz="2800" b="0" i="0" u="none" strike="noStrike" baseline="0" dirty="0">
                <a:solidFill>
                  <a:srgbClr val="FF0000"/>
                </a:solidFill>
                <a:latin typeface="CheltenhamStd-Book"/>
              </a:rPr>
              <a:t>Dirty clothes that don’t fit or are inappropriate for the weather</a:t>
            </a:r>
          </a:p>
          <a:p>
            <a:pPr algn="l">
              <a:buFont typeface="Wingdings" panose="05000000000000000000" pitchFamily="2" charset="2"/>
              <a:buChar char="ü"/>
            </a:pPr>
            <a:r>
              <a:rPr lang="en-US" sz="2800" b="0" i="0" u="none" strike="noStrike" baseline="0" dirty="0">
                <a:highlight>
                  <a:srgbClr val="FFFF00"/>
                </a:highlight>
                <a:latin typeface="CheltenhamStd-Book"/>
              </a:rPr>
              <a:t>Untreated illness or lack of medical or dental care</a:t>
            </a:r>
          </a:p>
          <a:p>
            <a:pPr algn="l">
              <a:buFont typeface="Wingdings" panose="05000000000000000000" pitchFamily="2" charset="2"/>
              <a:buChar char="ü"/>
            </a:pPr>
            <a:r>
              <a:rPr lang="en-US" sz="2800" b="1" i="0" u="none" strike="noStrike" baseline="0" dirty="0">
                <a:solidFill>
                  <a:srgbClr val="FF0000"/>
                </a:solidFill>
                <a:latin typeface="CheltenhamStd-Book"/>
              </a:rPr>
              <a:t>The child steals food or is constantly hungry</a:t>
            </a:r>
          </a:p>
          <a:p>
            <a:pPr algn="l">
              <a:buFont typeface="Wingdings" panose="05000000000000000000" pitchFamily="2" charset="2"/>
              <a:buChar char="ü"/>
            </a:pPr>
            <a:r>
              <a:rPr lang="en-US" sz="2800" b="0" i="0" u="none" strike="noStrike" baseline="0" dirty="0">
                <a:highlight>
                  <a:srgbClr val="FFFF00"/>
                </a:highlight>
                <a:latin typeface="CheltenhamStd-Book"/>
              </a:rPr>
              <a:t>Untreated injuries</a:t>
            </a:r>
          </a:p>
          <a:p>
            <a:pPr algn="l">
              <a:buFont typeface="Wingdings" panose="05000000000000000000" pitchFamily="2" charset="2"/>
              <a:buChar char="ü"/>
            </a:pPr>
            <a:r>
              <a:rPr lang="en-US" sz="2800" b="1" i="0" u="none" strike="noStrike" baseline="0" dirty="0">
                <a:solidFill>
                  <a:srgbClr val="FF0000"/>
                </a:solidFill>
                <a:latin typeface="CheltenhamStd-Book"/>
              </a:rPr>
              <a:t>Poor hygiene</a:t>
            </a:r>
          </a:p>
          <a:p>
            <a:pPr algn="l">
              <a:buFont typeface="Wingdings" panose="05000000000000000000" pitchFamily="2" charset="2"/>
              <a:buChar char="ü"/>
            </a:pPr>
            <a:r>
              <a:rPr lang="en-US" sz="2800" b="0" i="0" u="none" strike="noStrike" baseline="0" dirty="0">
                <a:highlight>
                  <a:srgbClr val="FFFF00"/>
                </a:highlight>
                <a:latin typeface="CheltenhamStd-Book"/>
              </a:rPr>
              <a:t>Frequent school absences</a:t>
            </a:r>
          </a:p>
          <a:p>
            <a:pPr algn="l">
              <a:buFont typeface="Wingdings" panose="05000000000000000000" pitchFamily="2" charset="2"/>
              <a:buChar char="ü"/>
            </a:pPr>
            <a:r>
              <a:rPr lang="en-US" sz="2800" b="1" i="0" u="none" strike="noStrike" baseline="0" dirty="0">
                <a:solidFill>
                  <a:srgbClr val="FF0000"/>
                </a:solidFill>
                <a:latin typeface="CheltenhamStd-Book"/>
              </a:rPr>
              <a:t>The child is left alone at a young age</a:t>
            </a:r>
            <a:endParaRPr lang="en-US" sz="3200" b="1" dirty="0">
              <a:solidFill>
                <a:srgbClr val="FF0000"/>
              </a:solidFill>
            </a:endParaRPr>
          </a:p>
        </p:txBody>
      </p:sp>
    </p:spTree>
    <p:extLst>
      <p:ext uri="{BB962C8B-B14F-4D97-AF65-F5344CB8AC3E}">
        <p14:creationId xmlns:p14="http://schemas.microsoft.com/office/powerpoint/2010/main" val="93876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5963-7382-4490-8B74-5CE33D49715F}"/>
              </a:ext>
            </a:extLst>
          </p:cNvPr>
          <p:cNvSpPr>
            <a:spLocks noGrp="1"/>
          </p:cNvSpPr>
          <p:nvPr>
            <p:ph type="title"/>
          </p:nvPr>
        </p:nvSpPr>
        <p:spPr>
          <a:xfrm>
            <a:off x="344774" y="365126"/>
            <a:ext cx="11009026" cy="1325563"/>
          </a:xfrm>
        </p:spPr>
        <p:txBody>
          <a:bodyPr/>
          <a:lstStyle/>
          <a:p>
            <a:r>
              <a:rPr lang="en-US" sz="4800" b="1" dirty="0">
                <a:solidFill>
                  <a:srgbClr val="00B050"/>
                </a:solidFill>
              </a:rPr>
              <a:t>Doctors do not diagnose child abuse or report it for several reasons:</a:t>
            </a:r>
          </a:p>
        </p:txBody>
      </p:sp>
      <p:sp>
        <p:nvSpPr>
          <p:cNvPr id="3" name="Content Placeholder 2">
            <a:extLst>
              <a:ext uri="{FF2B5EF4-FFF2-40B4-BE49-F238E27FC236}">
                <a16:creationId xmlns:a16="http://schemas.microsoft.com/office/drawing/2014/main" id="{BB28B686-491F-4964-B4F6-BEBD756EB5FA}"/>
              </a:ext>
            </a:extLst>
          </p:cNvPr>
          <p:cNvSpPr>
            <a:spLocks noGrp="1"/>
          </p:cNvSpPr>
          <p:nvPr>
            <p:ph idx="1"/>
          </p:nvPr>
        </p:nvSpPr>
        <p:spPr>
          <a:xfrm>
            <a:off x="134911" y="1825625"/>
            <a:ext cx="11617378" cy="4351338"/>
          </a:xfrm>
        </p:spPr>
        <p:txBody>
          <a:bodyPr/>
          <a:lstStyle/>
          <a:p>
            <a:pPr>
              <a:buFont typeface="Wingdings" panose="05000000000000000000" pitchFamily="2" charset="2"/>
              <a:buChar char="ü"/>
            </a:pPr>
            <a:r>
              <a:rPr lang="en-US" sz="3600" b="1" dirty="0">
                <a:solidFill>
                  <a:srgbClr val="FF0000"/>
                </a:solidFill>
              </a:rPr>
              <a:t>Fear.</a:t>
            </a:r>
          </a:p>
          <a:p>
            <a:pPr>
              <a:buFont typeface="Wingdings" panose="05000000000000000000" pitchFamily="2" charset="2"/>
              <a:buChar char="ü"/>
            </a:pPr>
            <a:r>
              <a:rPr lang="en-US" sz="3600" b="1" dirty="0">
                <a:solidFill>
                  <a:srgbClr val="00B0F0"/>
                </a:solidFill>
              </a:rPr>
              <a:t>It is not my concern (avoiding responsibility).</a:t>
            </a:r>
          </a:p>
          <a:p>
            <a:pPr>
              <a:buFont typeface="Wingdings" panose="05000000000000000000" pitchFamily="2" charset="2"/>
              <a:buChar char="ü"/>
            </a:pPr>
            <a:r>
              <a:rPr lang="en-US" sz="3600" b="1" dirty="0">
                <a:solidFill>
                  <a:srgbClr val="FF0000"/>
                </a:solidFill>
              </a:rPr>
              <a:t>Lack of confidence in authorities to stop abuse.</a:t>
            </a:r>
          </a:p>
          <a:p>
            <a:pPr>
              <a:buFont typeface="Wingdings" panose="05000000000000000000" pitchFamily="2" charset="2"/>
              <a:buChar char="ü"/>
            </a:pPr>
            <a:r>
              <a:rPr lang="en-US" sz="3600" b="1" dirty="0">
                <a:solidFill>
                  <a:srgbClr val="00B0F0"/>
                </a:solidFill>
              </a:rPr>
              <a:t>Uncertainty as to the cause of the injury.</a:t>
            </a:r>
          </a:p>
          <a:p>
            <a:pPr algn="just">
              <a:buFont typeface="Wingdings" panose="05000000000000000000" pitchFamily="2" charset="2"/>
              <a:buChar char="ü"/>
            </a:pPr>
            <a:r>
              <a:rPr lang="en-US" sz="3600" b="1" dirty="0">
                <a:solidFill>
                  <a:srgbClr val="FF0000"/>
                </a:solidFill>
              </a:rPr>
              <a:t>If the patients are boys, abusive fractures are often misdiagnosed. Injuries are more common for boys, so the assumption is the fracture is accidental.</a:t>
            </a:r>
          </a:p>
        </p:txBody>
      </p:sp>
    </p:spTree>
    <p:extLst>
      <p:ext uri="{BB962C8B-B14F-4D97-AF65-F5344CB8AC3E}">
        <p14:creationId xmlns:p14="http://schemas.microsoft.com/office/powerpoint/2010/main" val="38860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9321-BC98-47B0-837D-3F45BCA69A53}"/>
              </a:ext>
            </a:extLst>
          </p:cNvPr>
          <p:cNvSpPr>
            <a:spLocks noGrp="1"/>
          </p:cNvSpPr>
          <p:nvPr>
            <p:ph type="title"/>
          </p:nvPr>
        </p:nvSpPr>
        <p:spPr>
          <a:xfrm>
            <a:off x="374754" y="18255"/>
            <a:ext cx="10515600" cy="1325563"/>
          </a:xfrm>
        </p:spPr>
        <p:txBody>
          <a:bodyPr/>
          <a:lstStyle/>
          <a:p>
            <a:r>
              <a:rPr lang="en-US" sz="3200" b="1" i="0" u="none" strike="noStrike" baseline="0" dirty="0">
                <a:solidFill>
                  <a:srgbClr val="365F92"/>
                </a:solidFill>
                <a:latin typeface="Cambria,Bold"/>
              </a:rPr>
              <a:t>Ethics of Dealing with Communicable Diseases</a:t>
            </a:r>
            <a:endParaRPr lang="en-US" sz="4800" dirty="0"/>
          </a:p>
        </p:txBody>
      </p:sp>
      <p:sp>
        <p:nvSpPr>
          <p:cNvPr id="3" name="Content Placeholder 2">
            <a:extLst>
              <a:ext uri="{FF2B5EF4-FFF2-40B4-BE49-F238E27FC236}">
                <a16:creationId xmlns:a16="http://schemas.microsoft.com/office/drawing/2014/main" id="{9E38F4B3-999A-4D9E-B508-D48187EF0DE7}"/>
              </a:ext>
            </a:extLst>
          </p:cNvPr>
          <p:cNvSpPr>
            <a:spLocks noGrp="1"/>
          </p:cNvSpPr>
          <p:nvPr>
            <p:ph idx="1"/>
          </p:nvPr>
        </p:nvSpPr>
        <p:spPr>
          <a:xfrm>
            <a:off x="374753" y="1319134"/>
            <a:ext cx="11632367" cy="4857829"/>
          </a:xfrm>
        </p:spPr>
        <p:txBody>
          <a:bodyPr/>
          <a:lstStyle/>
          <a:p>
            <a:r>
              <a:rPr lang="en-US" sz="2400" b="0" i="0" u="none" strike="noStrike" baseline="0" dirty="0">
                <a:latin typeface="Cambria" panose="02040503050406030204" pitchFamily="18" charset="0"/>
              </a:rPr>
              <a:t>Communicable diseases are those diseases that can be transferred directly from one human to human, or that the healthcare practitioner him/herself has become infected with.</a:t>
            </a:r>
          </a:p>
          <a:p>
            <a:r>
              <a:rPr lang="en-US" sz="2400" b="0" i="0" u="none" strike="noStrike" baseline="0" dirty="0">
                <a:latin typeface="Cambria" panose="02040503050406030204" pitchFamily="18" charset="0"/>
              </a:rPr>
              <a:t>When the ethical dilemma with these diseases </a:t>
            </a:r>
            <a:r>
              <a:rPr lang="en-US" sz="2400" b="1" i="0" u="sng" strike="noStrike" baseline="0" dirty="0">
                <a:solidFill>
                  <a:srgbClr val="FF0000"/>
                </a:solidFill>
                <a:latin typeface="Cambria" panose="02040503050406030204" pitchFamily="18" charset="0"/>
              </a:rPr>
              <a:t>is a conflict of interest </a:t>
            </a:r>
            <a:r>
              <a:rPr lang="en-US" sz="2400" b="0" i="0" u="none" strike="noStrike" baseline="0" dirty="0">
                <a:latin typeface="Cambria" panose="02040503050406030204" pitchFamily="18" charset="0"/>
              </a:rPr>
              <a:t>between the individual patient or healthcare practitioner on one side and the interests of the community on the another</a:t>
            </a:r>
            <a:r>
              <a:rPr lang="en-US" sz="2400" dirty="0">
                <a:latin typeface="Cambria" panose="02040503050406030204" pitchFamily="18" charset="0"/>
              </a:rPr>
              <a:t>.</a:t>
            </a:r>
          </a:p>
          <a:p>
            <a:r>
              <a:rPr lang="en-US" sz="2400" b="1" u="sng" dirty="0">
                <a:solidFill>
                  <a:srgbClr val="FF0000"/>
                </a:solidFill>
                <a:latin typeface="Cambria" panose="02040503050406030204" pitchFamily="18" charset="0"/>
              </a:rPr>
              <a:t>What should you do ethically?</a:t>
            </a:r>
          </a:p>
          <a:p>
            <a:pPr marL="457200" indent="-457200">
              <a:buFont typeface="+mj-lt"/>
              <a:buAutoNum type="arabicPeriod"/>
            </a:pPr>
            <a:r>
              <a:rPr lang="en-US" sz="2400" dirty="0">
                <a:latin typeface="Cambria" panose="02040503050406030204" pitchFamily="18" charset="0"/>
              </a:rPr>
              <a:t>Should I treat patient with infectious disease?</a:t>
            </a:r>
          </a:p>
          <a:p>
            <a:pPr marL="457200" indent="-457200">
              <a:buFont typeface="+mj-lt"/>
              <a:buAutoNum type="arabicPeriod"/>
            </a:pPr>
            <a:r>
              <a:rPr lang="en-US" sz="2400" dirty="0">
                <a:latin typeface="Cambria" panose="02040503050406030204" pitchFamily="18" charset="0"/>
              </a:rPr>
              <a:t>What should if I get infected? Report authority? Stop working? What should if there is no one can take my role?</a:t>
            </a:r>
          </a:p>
          <a:p>
            <a:pPr marL="457200" indent="-457200">
              <a:buFont typeface="+mj-lt"/>
              <a:buAutoNum type="arabicPeriod"/>
            </a:pPr>
            <a:r>
              <a:rPr lang="en-US" sz="2400" dirty="0">
                <a:latin typeface="Cambria" panose="02040503050406030204" pitchFamily="18" charset="0"/>
              </a:rPr>
              <a:t>What should if I know that my colleague is infected and still working?</a:t>
            </a:r>
          </a:p>
          <a:p>
            <a:pPr marL="457200" indent="-457200">
              <a:buFont typeface="+mj-lt"/>
              <a:buAutoNum type="arabicPeriod"/>
            </a:pPr>
            <a:r>
              <a:rPr lang="en-US" sz="2400" dirty="0">
                <a:latin typeface="Cambria" panose="02040503050406030204" pitchFamily="18" charset="0"/>
              </a:rPr>
              <a:t>What should I do if I see my colleague is not follow protective measures?</a:t>
            </a:r>
          </a:p>
          <a:p>
            <a:endParaRPr lang="en-US" sz="2800" dirty="0"/>
          </a:p>
        </p:txBody>
      </p:sp>
    </p:spTree>
    <p:extLst>
      <p:ext uri="{BB962C8B-B14F-4D97-AF65-F5344CB8AC3E}">
        <p14:creationId xmlns:p14="http://schemas.microsoft.com/office/powerpoint/2010/main" val="80343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06F7-CBAE-4B0D-9645-F3F37C536D86}"/>
              </a:ext>
            </a:extLst>
          </p:cNvPr>
          <p:cNvSpPr>
            <a:spLocks noGrp="1"/>
          </p:cNvSpPr>
          <p:nvPr>
            <p:ph type="title"/>
          </p:nvPr>
        </p:nvSpPr>
        <p:spPr/>
        <p:txBody>
          <a:bodyPr>
            <a:normAutofit/>
          </a:bodyPr>
          <a:lstStyle/>
          <a:p>
            <a:r>
              <a:rPr lang="en-US" sz="2800" b="1" i="0" u="none" strike="noStrike" baseline="0" dirty="0">
                <a:solidFill>
                  <a:srgbClr val="008100"/>
                </a:solidFill>
                <a:latin typeface="Tahoma,Bold"/>
              </a:rPr>
              <a:t>Privacy and Confidentiality: Definitions</a:t>
            </a:r>
            <a:endParaRPr lang="en-US" sz="6000" dirty="0"/>
          </a:p>
        </p:txBody>
      </p:sp>
      <p:sp>
        <p:nvSpPr>
          <p:cNvPr id="3" name="Content Placeholder 2">
            <a:extLst>
              <a:ext uri="{FF2B5EF4-FFF2-40B4-BE49-F238E27FC236}">
                <a16:creationId xmlns:a16="http://schemas.microsoft.com/office/drawing/2014/main" id="{432E8D18-A5B3-478B-BF0C-1194724CB506}"/>
              </a:ext>
            </a:extLst>
          </p:cNvPr>
          <p:cNvSpPr>
            <a:spLocks noGrp="1"/>
          </p:cNvSpPr>
          <p:nvPr>
            <p:ph idx="1"/>
          </p:nvPr>
        </p:nvSpPr>
        <p:spPr/>
        <p:txBody>
          <a:bodyPr>
            <a:normAutofit/>
          </a:bodyPr>
          <a:lstStyle/>
          <a:p>
            <a:pPr algn="just"/>
            <a:r>
              <a:rPr lang="en-US" sz="3200" b="1" dirty="0">
                <a:solidFill>
                  <a:srgbClr val="FF0000"/>
                </a:solidFill>
                <a:latin typeface="Tahoma" panose="020B0604030504040204" pitchFamily="34" charset="0"/>
              </a:rPr>
              <a:t>P</a:t>
            </a:r>
            <a:r>
              <a:rPr lang="en-US" sz="3200" b="1" i="0" u="none" strike="noStrike" baseline="0" dirty="0">
                <a:solidFill>
                  <a:srgbClr val="FF0000"/>
                </a:solidFill>
                <a:latin typeface="Tahoma" panose="020B0604030504040204" pitchFamily="34" charset="0"/>
              </a:rPr>
              <a:t>rivacy</a:t>
            </a:r>
            <a:r>
              <a:rPr lang="en-US" sz="2400" b="0" i="0" u="none" strike="noStrike" baseline="0" dirty="0">
                <a:latin typeface="Tahoma" panose="020B0604030504040204" pitchFamily="34" charset="0"/>
              </a:rPr>
              <a:t> is about the right not to be interfered with, to be free from surveillance, or more generally, a moral right to be left alone.</a:t>
            </a:r>
          </a:p>
          <a:p>
            <a:pPr algn="just"/>
            <a:r>
              <a:rPr lang="en-US" sz="3200" b="1" dirty="0">
                <a:solidFill>
                  <a:srgbClr val="FF0000"/>
                </a:solidFill>
                <a:latin typeface="Tahoma" panose="020B0604030504040204" pitchFamily="34" charset="0"/>
              </a:rPr>
              <a:t>Confidentiality</a:t>
            </a:r>
            <a:r>
              <a:rPr lang="en-US" sz="2400" b="0" i="0" u="none" strike="noStrike" baseline="0" dirty="0">
                <a:latin typeface="Tahoma" panose="020B0604030504040204" pitchFamily="34" charset="0"/>
              </a:rPr>
              <a:t> is about the right of an individual to have personal, identifiable medical information kept out of reach of others.</a:t>
            </a:r>
          </a:p>
          <a:p>
            <a:pPr algn="just"/>
            <a:r>
              <a:rPr lang="en-US" sz="3200" b="1" dirty="0">
                <a:solidFill>
                  <a:srgbClr val="FF0000"/>
                </a:solidFill>
                <a:latin typeface="Tahoma" panose="020B0604030504040204" pitchFamily="34" charset="0"/>
              </a:rPr>
              <a:t>Privacy</a:t>
            </a:r>
            <a:r>
              <a:rPr lang="en-US" sz="2400" b="0" i="0" u="none" strike="noStrike" baseline="0" dirty="0">
                <a:latin typeface="Tahoma" panose="020B0604030504040204" pitchFamily="34" charset="0"/>
              </a:rPr>
              <a:t> is concerned with the setting within which the patient's medical information is taken (i.e., the patient's body).</a:t>
            </a:r>
          </a:p>
          <a:p>
            <a:pPr algn="just"/>
            <a:r>
              <a:rPr lang="en-US" sz="3200" b="1" dirty="0">
                <a:solidFill>
                  <a:srgbClr val="FF0000"/>
                </a:solidFill>
                <a:latin typeface="Tahoma" panose="020B0604030504040204" pitchFamily="34" charset="0"/>
              </a:rPr>
              <a:t>Confidentiality</a:t>
            </a:r>
            <a:r>
              <a:rPr lang="en-US" sz="2400" b="0" i="0" u="none" strike="noStrike" baseline="0" dirty="0">
                <a:latin typeface="Tahoma" panose="020B0604030504040204" pitchFamily="34" charset="0"/>
              </a:rPr>
              <a:t> is concerned with the information collected from/about the patient (i.e., the patient's information).</a:t>
            </a:r>
            <a:endParaRPr lang="en-US" sz="3600" dirty="0"/>
          </a:p>
        </p:txBody>
      </p:sp>
    </p:spTree>
    <p:extLst>
      <p:ext uri="{BB962C8B-B14F-4D97-AF65-F5344CB8AC3E}">
        <p14:creationId xmlns:p14="http://schemas.microsoft.com/office/powerpoint/2010/main" val="25141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92AD-4852-4CEE-84FB-479F0E7D7FBB}"/>
              </a:ext>
            </a:extLst>
          </p:cNvPr>
          <p:cNvSpPr>
            <a:spLocks noGrp="1"/>
          </p:cNvSpPr>
          <p:nvPr>
            <p:ph type="title"/>
          </p:nvPr>
        </p:nvSpPr>
        <p:spPr/>
        <p:txBody>
          <a:bodyPr/>
          <a:lstStyle/>
          <a:p>
            <a:r>
              <a:rPr lang="en-US" sz="3600" b="1" i="0" u="none" strike="noStrike" baseline="0" dirty="0">
                <a:solidFill>
                  <a:srgbClr val="365F92"/>
                </a:solidFill>
                <a:latin typeface="Cambria,Bold"/>
              </a:rPr>
              <a:t>Ethics of Dealing with Communicable Diseases</a:t>
            </a:r>
            <a:endParaRPr lang="en-US" dirty="0"/>
          </a:p>
        </p:txBody>
      </p:sp>
      <p:sp>
        <p:nvSpPr>
          <p:cNvPr id="3" name="Content Placeholder 2">
            <a:extLst>
              <a:ext uri="{FF2B5EF4-FFF2-40B4-BE49-F238E27FC236}">
                <a16:creationId xmlns:a16="http://schemas.microsoft.com/office/drawing/2014/main" id="{48C1F5D9-7EFB-4B2C-BC73-9BC22AA86CC5}"/>
              </a:ext>
            </a:extLst>
          </p:cNvPr>
          <p:cNvSpPr>
            <a:spLocks noGrp="1"/>
          </p:cNvSpPr>
          <p:nvPr>
            <p:ph idx="1"/>
          </p:nvPr>
        </p:nvSpPr>
        <p:spPr>
          <a:xfrm>
            <a:off x="0" y="1375920"/>
            <a:ext cx="11932170" cy="4351338"/>
          </a:xfrm>
        </p:spPr>
        <p:txBody>
          <a:bodyPr/>
          <a:lstStyle/>
          <a:p>
            <a:pPr marL="342900" indent="-342900" algn="just">
              <a:buFont typeface="+mj-lt"/>
              <a:buAutoNum type="arabicPeriod"/>
            </a:pPr>
            <a:r>
              <a:rPr lang="en-US" sz="2800" b="1" u="sng" dirty="0">
                <a:latin typeface="Cambria" panose="02040503050406030204" pitchFamily="18" charset="0"/>
              </a:rPr>
              <a:t>Cooperate</a:t>
            </a:r>
            <a:r>
              <a:rPr lang="en-US" sz="2800" dirty="0">
                <a:latin typeface="Cambria" panose="02040503050406030204" pitchFamily="18" charset="0"/>
              </a:rPr>
              <a:t> with authorities in preservation of the community’s health, including </a:t>
            </a:r>
            <a:r>
              <a:rPr lang="en-US" sz="2800" b="1" u="sng" dirty="0">
                <a:latin typeface="Cambria" panose="02040503050406030204" pitchFamily="18" charset="0"/>
              </a:rPr>
              <a:t>reporting communicable diseases according to the regulations.</a:t>
            </a:r>
          </a:p>
          <a:p>
            <a:pPr marL="342900" indent="-342900" algn="just">
              <a:buFont typeface="+mj-lt"/>
              <a:buAutoNum type="arabicPeriod"/>
            </a:pPr>
            <a:r>
              <a:rPr lang="en-US" sz="2800" b="1" u="sng" dirty="0">
                <a:latin typeface="Cambria" panose="02040503050406030204" pitchFamily="18" charset="0"/>
              </a:rPr>
              <a:t>Report to the concerned authorities any patient infected </a:t>
            </a:r>
            <a:r>
              <a:rPr lang="en-US" sz="2800" dirty="0">
                <a:latin typeface="Cambria" panose="02040503050406030204" pitchFamily="18" charset="0"/>
              </a:rPr>
              <a:t>with a communicable disease who refuses to have treatment, if their refusal may expose their contact persons or the community in general to the danger of spreading the disease.</a:t>
            </a:r>
          </a:p>
          <a:p>
            <a:pPr marL="342900" indent="-342900" algn="just">
              <a:buFont typeface="+mj-lt"/>
              <a:buAutoNum type="arabicPeriod"/>
            </a:pPr>
            <a:r>
              <a:rPr lang="en-US" sz="2800" dirty="0">
                <a:latin typeface="Cambria" panose="02040503050406030204" pitchFamily="18" charset="0"/>
              </a:rPr>
              <a:t>Follow all the </a:t>
            </a:r>
            <a:r>
              <a:rPr lang="en-US" sz="2800" b="1" u="sng" dirty="0">
                <a:latin typeface="Cambria" panose="02040503050406030204" pitchFamily="18" charset="0"/>
              </a:rPr>
              <a:t>protective measures </a:t>
            </a:r>
            <a:r>
              <a:rPr lang="en-US" sz="2800" dirty="0">
                <a:latin typeface="Cambria" panose="02040503050406030204" pitchFamily="18" charset="0"/>
              </a:rPr>
              <a:t>to protect him/herself from communicable diseases, and this includes </a:t>
            </a:r>
            <a:r>
              <a:rPr lang="en-US" sz="2800" b="1" u="sng" dirty="0">
                <a:latin typeface="Cambria" panose="02040503050406030204" pitchFamily="18" charset="0"/>
              </a:rPr>
              <a:t>vaccination</a:t>
            </a:r>
            <a:r>
              <a:rPr lang="en-US" sz="2800" dirty="0">
                <a:latin typeface="Cambria" panose="02040503050406030204" pitchFamily="18" charset="0"/>
              </a:rPr>
              <a:t> with authorized vaccines, and to seek </a:t>
            </a:r>
            <a:r>
              <a:rPr lang="en-US" sz="2800" b="1" u="sng" dirty="0">
                <a:latin typeface="Cambria" panose="02040503050406030204" pitchFamily="18" charset="0"/>
              </a:rPr>
              <a:t>treatment</a:t>
            </a:r>
            <a:r>
              <a:rPr lang="en-US" sz="2800" dirty="0">
                <a:latin typeface="Cambria" panose="02040503050406030204" pitchFamily="18" charset="0"/>
              </a:rPr>
              <a:t> for him/herself if he/she is infected in a way that would affect the safety of any patient or the community.</a:t>
            </a:r>
          </a:p>
          <a:p>
            <a:pPr algn="just"/>
            <a:endParaRPr lang="en-US" sz="2800" dirty="0"/>
          </a:p>
        </p:txBody>
      </p:sp>
    </p:spTree>
    <p:extLst>
      <p:ext uri="{BB962C8B-B14F-4D97-AF65-F5344CB8AC3E}">
        <p14:creationId xmlns:p14="http://schemas.microsoft.com/office/powerpoint/2010/main" val="7006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0667-C4A4-4831-864B-3B3CFEB5C51E}"/>
              </a:ext>
            </a:extLst>
          </p:cNvPr>
          <p:cNvSpPr>
            <a:spLocks noGrp="1"/>
          </p:cNvSpPr>
          <p:nvPr>
            <p:ph type="title"/>
          </p:nvPr>
        </p:nvSpPr>
        <p:spPr>
          <a:xfrm>
            <a:off x="568377" y="83512"/>
            <a:ext cx="10515600" cy="890849"/>
          </a:xfrm>
        </p:spPr>
        <p:txBody>
          <a:bodyPr/>
          <a:lstStyle/>
          <a:p>
            <a:r>
              <a:rPr lang="en-US" sz="3600" b="1" i="0" u="none" strike="noStrike" baseline="0" dirty="0">
                <a:solidFill>
                  <a:srgbClr val="365F92"/>
                </a:solidFill>
                <a:latin typeface="Cambria,Bold"/>
              </a:rPr>
              <a:t>Ethics of Dealing with Communicable Diseases</a:t>
            </a:r>
            <a:endParaRPr lang="en-US" dirty="0"/>
          </a:p>
        </p:txBody>
      </p:sp>
      <p:sp>
        <p:nvSpPr>
          <p:cNvPr id="3" name="Content Placeholder 2">
            <a:extLst>
              <a:ext uri="{FF2B5EF4-FFF2-40B4-BE49-F238E27FC236}">
                <a16:creationId xmlns:a16="http://schemas.microsoft.com/office/drawing/2014/main" id="{86037402-0670-45DF-ACE9-C27B43284398}"/>
              </a:ext>
            </a:extLst>
          </p:cNvPr>
          <p:cNvSpPr>
            <a:spLocks noGrp="1"/>
          </p:cNvSpPr>
          <p:nvPr>
            <p:ph idx="1"/>
          </p:nvPr>
        </p:nvSpPr>
        <p:spPr>
          <a:xfrm>
            <a:off x="0" y="974361"/>
            <a:ext cx="12192000" cy="4767888"/>
          </a:xfrm>
        </p:spPr>
        <p:txBody>
          <a:bodyPr/>
          <a:lstStyle/>
          <a:p>
            <a:pPr algn="l"/>
            <a:r>
              <a:rPr lang="en-US" sz="3200" b="0" i="0" u="none" strike="noStrike" baseline="0" dirty="0">
                <a:latin typeface="Cambria" panose="02040503050406030204" pitchFamily="18" charset="0"/>
              </a:rPr>
              <a:t>Subject to any needed </a:t>
            </a:r>
            <a:r>
              <a:rPr lang="en-US" sz="3200" b="1" i="0" u="sng" strike="noStrike" baseline="0" dirty="0">
                <a:latin typeface="Cambria" panose="02040503050406030204" pitchFamily="18" charset="0"/>
              </a:rPr>
              <a:t>investigations for diagnosis of a communicable diseases </a:t>
            </a:r>
            <a:r>
              <a:rPr lang="en-US" sz="3200" b="0" i="0" u="none" strike="noStrike" baseline="0" dirty="0">
                <a:latin typeface="Cambria" panose="02040503050406030204" pitchFamily="18" charset="0"/>
              </a:rPr>
              <a:t>if exposed to infection especially if his/her infection could expose his/her patients to any danger.</a:t>
            </a:r>
          </a:p>
          <a:p>
            <a:pPr algn="l"/>
            <a:endParaRPr lang="en-US" sz="3200" b="0" i="0" u="none" strike="noStrike" baseline="0" dirty="0">
              <a:latin typeface="Cambria" panose="02040503050406030204" pitchFamily="18" charset="0"/>
            </a:endParaRPr>
          </a:p>
          <a:p>
            <a:pPr algn="l"/>
            <a:r>
              <a:rPr lang="en-US" sz="3200" b="0" i="0" u="none" strike="noStrike" baseline="0" dirty="0">
                <a:solidFill>
                  <a:srgbClr val="FF0000"/>
                </a:solidFill>
                <a:latin typeface="Cambria" panose="02040503050406030204" pitchFamily="18" charset="0"/>
              </a:rPr>
              <a:t>The healthcare practitioner </a:t>
            </a:r>
            <a:r>
              <a:rPr lang="en-US" sz="3200" b="1" i="0" u="sng" strike="noStrike" baseline="0" dirty="0">
                <a:solidFill>
                  <a:srgbClr val="FF0000"/>
                </a:solidFill>
                <a:latin typeface="Cambria" panose="02040503050406030204" pitchFamily="18" charset="0"/>
              </a:rPr>
              <a:t>should refrain from health practice, in case he/she becomes infected with an infectious disease </a:t>
            </a:r>
            <a:r>
              <a:rPr lang="en-US" sz="3200" b="0" i="0" u="none" strike="noStrike" baseline="0" dirty="0">
                <a:solidFill>
                  <a:srgbClr val="FF0000"/>
                </a:solidFill>
                <a:latin typeface="Cambria" panose="02040503050406030204" pitchFamily="18" charset="0"/>
              </a:rPr>
              <a:t>that could be transferred to his/her patients, until the risk of transmitting the diseases is removed. </a:t>
            </a:r>
          </a:p>
          <a:p>
            <a:pPr algn="l"/>
            <a:r>
              <a:rPr lang="en-US" sz="3200" b="0" i="0" u="none" strike="noStrike" baseline="0" dirty="0">
                <a:latin typeface="Cambria" panose="02040503050406030204" pitchFamily="18" charset="0"/>
              </a:rPr>
              <a:t>If physician has to continue practice (while infected), he/she </a:t>
            </a:r>
            <a:r>
              <a:rPr lang="en-US" sz="3200" b="1" i="0" u="sng" strike="noStrike" baseline="0" dirty="0">
                <a:latin typeface="Cambria" panose="02040503050406030204" pitchFamily="18" charset="0"/>
              </a:rPr>
              <a:t>has to observe all possible protective measures to protect his/her patients from infection</a:t>
            </a:r>
            <a:r>
              <a:rPr lang="en-US" sz="3200" b="0" i="0" u="none" strike="noStrike" baseline="0" dirty="0">
                <a:latin typeface="Cambria" panose="02040503050406030204" pitchFamily="18" charset="0"/>
              </a:rPr>
              <a:t>, along with reporting this case of infection to his/her reference.</a:t>
            </a:r>
          </a:p>
        </p:txBody>
      </p:sp>
    </p:spTree>
    <p:extLst>
      <p:ext uri="{BB962C8B-B14F-4D97-AF65-F5344CB8AC3E}">
        <p14:creationId xmlns:p14="http://schemas.microsoft.com/office/powerpoint/2010/main" val="28157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FEBB-9A6B-4260-AC6B-2A75B8B64F6D}"/>
              </a:ext>
            </a:extLst>
          </p:cNvPr>
          <p:cNvSpPr>
            <a:spLocks noGrp="1"/>
          </p:cNvSpPr>
          <p:nvPr>
            <p:ph type="title"/>
          </p:nvPr>
        </p:nvSpPr>
        <p:spPr>
          <a:xfrm>
            <a:off x="673308" y="0"/>
            <a:ext cx="10515600" cy="1325563"/>
          </a:xfrm>
        </p:spPr>
        <p:txBody>
          <a:bodyPr/>
          <a:lstStyle/>
          <a:p>
            <a:r>
              <a:rPr lang="en-US" sz="3200" b="1" i="0" u="none" strike="noStrike" baseline="0" dirty="0">
                <a:solidFill>
                  <a:srgbClr val="365F92"/>
                </a:solidFill>
                <a:latin typeface="Cambria,Bold"/>
              </a:rPr>
              <a:t>Ethics of Dealing with Communicable Diseases</a:t>
            </a:r>
            <a:endParaRPr lang="en-US" dirty="0"/>
          </a:p>
        </p:txBody>
      </p:sp>
      <p:sp>
        <p:nvSpPr>
          <p:cNvPr id="3" name="Content Placeholder 2">
            <a:extLst>
              <a:ext uri="{FF2B5EF4-FFF2-40B4-BE49-F238E27FC236}">
                <a16:creationId xmlns:a16="http://schemas.microsoft.com/office/drawing/2014/main" id="{BC154F05-4834-4978-BB96-3FC4454460FC}"/>
              </a:ext>
            </a:extLst>
          </p:cNvPr>
          <p:cNvSpPr>
            <a:spLocks noGrp="1"/>
          </p:cNvSpPr>
          <p:nvPr>
            <p:ph idx="1"/>
          </p:nvPr>
        </p:nvSpPr>
        <p:spPr>
          <a:xfrm>
            <a:off x="219855" y="1253331"/>
            <a:ext cx="11752290" cy="4351338"/>
          </a:xfrm>
        </p:spPr>
        <p:txBody>
          <a:bodyPr/>
          <a:lstStyle/>
          <a:p>
            <a:pPr algn="l"/>
            <a:r>
              <a:rPr lang="en-US" sz="2800" b="0" i="0" u="none" strike="noStrike" baseline="0" dirty="0">
                <a:latin typeface="Cambria" panose="02040503050406030204" pitchFamily="18" charset="0"/>
              </a:rPr>
              <a:t>The healthcare practitioner should </a:t>
            </a:r>
            <a:r>
              <a:rPr lang="en-US" sz="2800" b="1" i="0" u="sng" strike="noStrike" baseline="0" dirty="0">
                <a:latin typeface="Cambria" panose="02040503050406030204" pitchFamily="18" charset="0"/>
              </a:rPr>
              <a:t>report to the health authorities if knows that one another member in the healthcare team is infected </a:t>
            </a:r>
            <a:r>
              <a:rPr lang="en-US" sz="2800" b="0" i="0" u="none" strike="noStrike" baseline="0" dirty="0">
                <a:latin typeface="Cambria" panose="02040503050406030204" pitchFamily="18" charset="0"/>
              </a:rPr>
              <a:t>with an infectious disease that could be transferred to patients through health practice.</a:t>
            </a:r>
          </a:p>
          <a:p>
            <a:pPr algn="l"/>
            <a:endParaRPr lang="en-US" sz="2800" b="0" i="0" u="none" strike="noStrike" baseline="0" dirty="0">
              <a:latin typeface="Cambria" panose="02040503050406030204" pitchFamily="18" charset="0"/>
            </a:endParaRPr>
          </a:p>
          <a:p>
            <a:pPr algn="l"/>
            <a:r>
              <a:rPr lang="en-US" sz="2800" dirty="0">
                <a:latin typeface="Cambria" panose="02040503050406030204" pitchFamily="18" charset="0"/>
              </a:rPr>
              <a:t>If physician knows</a:t>
            </a:r>
            <a:r>
              <a:rPr lang="en-US" sz="2800" b="0" i="0" u="none" strike="noStrike" baseline="0" dirty="0">
                <a:latin typeface="Cambria" panose="02040503050406030204" pitchFamily="18" charset="0"/>
              </a:rPr>
              <a:t> his/her colleague does not follow the protective measures to prevent the spread of infection, </a:t>
            </a:r>
            <a:r>
              <a:rPr lang="en-US" sz="2800" b="1" i="0" u="sng" strike="noStrike" baseline="0" dirty="0">
                <a:latin typeface="Cambria" panose="02040503050406030204" pitchFamily="18" charset="0"/>
              </a:rPr>
              <a:t>he should report authority</a:t>
            </a:r>
            <a:r>
              <a:rPr lang="en-US" sz="2800" b="0" i="0" u="none" strike="noStrike" baseline="0" dirty="0">
                <a:latin typeface="Cambria" panose="02040503050406030204" pitchFamily="18" charset="0"/>
              </a:rPr>
              <a:t>. The consent of that infected healthcare practitioner is not required.</a:t>
            </a:r>
          </a:p>
          <a:p>
            <a:pPr algn="l"/>
            <a:endParaRPr lang="en-US" sz="2800" b="0" i="0" u="none" strike="noStrike" baseline="0" dirty="0">
              <a:latin typeface="Cambria" panose="02040503050406030204" pitchFamily="18" charset="0"/>
            </a:endParaRPr>
          </a:p>
          <a:p>
            <a:pPr algn="l"/>
            <a:r>
              <a:rPr lang="en-US" sz="2800" b="1" i="0" u="sng" strike="noStrike" baseline="0" dirty="0">
                <a:latin typeface="Cambria" panose="02040503050406030204" pitchFamily="18" charset="0"/>
              </a:rPr>
              <a:t>Not to refrain from treating a patient due to risk of being infected with an infectious disease</a:t>
            </a:r>
            <a:r>
              <a:rPr lang="en-US" sz="2800" b="0" i="0" u="none" strike="noStrike" baseline="0" dirty="0">
                <a:latin typeface="Cambria" panose="02040503050406030204" pitchFamily="18" charset="0"/>
              </a:rPr>
              <a:t>, instead the healthcare practitioner should take all reasonable measures to protect him/herself from becoming infected. </a:t>
            </a:r>
            <a:endParaRPr lang="en-US" sz="3200" dirty="0"/>
          </a:p>
          <a:p>
            <a:endParaRPr lang="en-US" sz="2800" dirty="0"/>
          </a:p>
        </p:txBody>
      </p:sp>
    </p:spTree>
    <p:extLst>
      <p:ext uri="{BB962C8B-B14F-4D97-AF65-F5344CB8AC3E}">
        <p14:creationId xmlns:p14="http://schemas.microsoft.com/office/powerpoint/2010/main" val="21839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5E7E-164C-4230-8B4A-2614B2C1A2D8}"/>
              </a:ext>
            </a:extLst>
          </p:cNvPr>
          <p:cNvSpPr>
            <a:spLocks noGrp="1"/>
          </p:cNvSpPr>
          <p:nvPr>
            <p:ph type="title"/>
          </p:nvPr>
        </p:nvSpPr>
        <p:spPr/>
        <p:txBody>
          <a:bodyPr/>
          <a:lstStyle/>
          <a:p>
            <a:r>
              <a:rPr lang="en-US" dirty="0"/>
              <a:t>Case scenario (ethical case)</a:t>
            </a:r>
          </a:p>
        </p:txBody>
      </p:sp>
      <p:sp>
        <p:nvSpPr>
          <p:cNvPr id="3" name="Content Placeholder 2">
            <a:extLst>
              <a:ext uri="{FF2B5EF4-FFF2-40B4-BE49-F238E27FC236}">
                <a16:creationId xmlns:a16="http://schemas.microsoft.com/office/drawing/2014/main" id="{D77B42BC-6BEB-4890-8F51-984ABCA82B65}"/>
              </a:ext>
            </a:extLst>
          </p:cNvPr>
          <p:cNvSpPr>
            <a:spLocks noGrp="1"/>
          </p:cNvSpPr>
          <p:nvPr>
            <p:ph idx="1"/>
          </p:nvPr>
        </p:nvSpPr>
        <p:spPr>
          <a:xfrm>
            <a:off x="179881" y="1825625"/>
            <a:ext cx="11632367" cy="4351338"/>
          </a:xfrm>
        </p:spPr>
        <p:txBody>
          <a:bodyPr/>
          <a:lstStyle/>
          <a:p>
            <a:pPr algn="just"/>
            <a:r>
              <a:rPr lang="en-US" dirty="0"/>
              <a:t>Dr. Man is an obstetrician who has recently finished his training in Canada. Upon his return to home Arabic country, he preferred to practice in a peripheral region near his hometown. In his first week, an 18-year-old prima gravida woman came to his clinic in her full veil (Khimar) above her Abaya accompanied by her mother. The pregnant woman was in her first trimester and complained of lower abdominal pain and vaginal bleeding. The doctor took a short history from the mother, and then wanted to start his examination. The mother asked him to have her daughter seen by a female doctor and said that he should wait for the husband before touching her daughter. The doctor was very worried that the condition might be serious, and he might not have the time to wait for the husband. The only available female doctor was a resident (R3) under his training. He told the mother that he was the only specialized doctor available. He then asked the pregnant woman to uncover her face and asked her permission to do a “private examination.” She was in pain and said something in the local language to her mother that he didn't understand well. He asked the mother to call the nurse from the nurses‟ office, as he was busy stopping the bleeding. The mother left the clinic and came back five minutes later with the nurse. The doctor managed to maintain the vital signs and stop the bleeding.</a:t>
            </a:r>
          </a:p>
        </p:txBody>
      </p:sp>
    </p:spTree>
    <p:extLst>
      <p:ext uri="{BB962C8B-B14F-4D97-AF65-F5344CB8AC3E}">
        <p14:creationId xmlns:p14="http://schemas.microsoft.com/office/powerpoint/2010/main" val="4225204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7CBE5-3CB3-48C6-AFB3-F275F00B0F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5C5AF6-7F13-4EF6-AB85-2C899B5A1B68}"/>
              </a:ext>
            </a:extLst>
          </p:cNvPr>
          <p:cNvSpPr>
            <a:spLocks noGrp="1"/>
          </p:cNvSpPr>
          <p:nvPr>
            <p:ph idx="1"/>
          </p:nvPr>
        </p:nvSpPr>
        <p:spPr>
          <a:xfrm>
            <a:off x="0" y="1825625"/>
            <a:ext cx="11353800" cy="4351338"/>
          </a:xfrm>
        </p:spPr>
        <p:txBody>
          <a:bodyPr/>
          <a:lstStyle/>
          <a:p>
            <a:r>
              <a:rPr lang="en-US" sz="1800" b="0" i="0" u="none" strike="noStrike" baseline="0" dirty="0">
                <a:latin typeface="Tahoma" panose="020B0604030504040204" pitchFamily="34" charset="0"/>
              </a:rPr>
              <a:t>The case of Dr. Man is not uncommon. There are not only ethical, but also cultural, religious and legal issues related to the scenario. First, apparently the doctor has good intentions to help the patient as well as protect her from harm. However, this is not usually enough to justify further interventions without clear consent, or at least permission, from the patient or her substitute decision maker. The doctor failed to obtain this permission, probably because he gave priority to saving the patient's life rather than obtaining consent. This may be justifiable in life-threatening conditions where there is no one who is easily and quickly reached to take the decision on behalf of the unconscious patient. The patient was apparently competent; therefore, the doctor could have waited a reasonable time after stabilizing the general condition before pursuing further non-life-saving interventions.</a:t>
            </a:r>
          </a:p>
          <a:p>
            <a:r>
              <a:rPr lang="en-US" sz="1800" b="0" i="0" u="none" strike="noStrike" baseline="0" dirty="0">
                <a:latin typeface="Tahoma" panose="020B0604030504040204" pitchFamily="34" charset="0"/>
              </a:rPr>
              <a:t>The doctor should not have started any physical examination, especially a “private” one, without the matron or the mother being present. This is legally, religiously, and culturally problematic. Legally, he exposed himself to</a:t>
            </a:r>
            <a:r>
              <a:rPr lang="en-US" sz="1800" dirty="0">
                <a:latin typeface="Tahoma" panose="020B0604030504040204" pitchFamily="34" charset="0"/>
              </a:rPr>
              <a:t> </a:t>
            </a:r>
            <a:r>
              <a:rPr lang="en-US" sz="1800" b="0" i="0" u="none" strike="noStrike" baseline="0" dirty="0">
                <a:latin typeface="Tahoma" panose="020B0604030504040204" pitchFamily="34" charset="0"/>
              </a:rPr>
              <a:t>allegations of abuse or harassment, as no witness was there in the room. He also misrepresented the information related to the presence of another female doctor, since there was one available who was qualified enough to manage the case, even if under his supervision.</a:t>
            </a:r>
            <a:endParaRPr lang="en-US" dirty="0"/>
          </a:p>
        </p:txBody>
      </p:sp>
    </p:spTree>
    <p:extLst>
      <p:ext uri="{BB962C8B-B14F-4D97-AF65-F5344CB8AC3E}">
        <p14:creationId xmlns:p14="http://schemas.microsoft.com/office/powerpoint/2010/main" val="390330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A953-16E5-4486-94C8-67BE70427158}"/>
              </a:ext>
            </a:extLst>
          </p:cNvPr>
          <p:cNvSpPr>
            <a:spLocks noGrp="1"/>
          </p:cNvSpPr>
          <p:nvPr>
            <p:ph type="title"/>
          </p:nvPr>
        </p:nvSpPr>
        <p:spPr/>
        <p:txBody>
          <a:bodyPr>
            <a:normAutofit/>
          </a:bodyPr>
          <a:lstStyle/>
          <a:p>
            <a:r>
              <a:rPr lang="en-US" sz="3600" b="1" i="0" u="none" strike="noStrike" baseline="0" dirty="0">
                <a:solidFill>
                  <a:srgbClr val="008100"/>
                </a:solidFill>
                <a:latin typeface="Tahoma,Bold"/>
              </a:rPr>
              <a:t>Measures to protect patients’ privacy</a:t>
            </a:r>
            <a:endParaRPr lang="en-US" sz="7200" dirty="0"/>
          </a:p>
        </p:txBody>
      </p:sp>
      <p:sp>
        <p:nvSpPr>
          <p:cNvPr id="3" name="Content Placeholder 2">
            <a:extLst>
              <a:ext uri="{FF2B5EF4-FFF2-40B4-BE49-F238E27FC236}">
                <a16:creationId xmlns:a16="http://schemas.microsoft.com/office/drawing/2014/main" id="{581A6A39-9A8C-40B1-97EC-5B02DDF23EBE}"/>
              </a:ext>
            </a:extLst>
          </p:cNvPr>
          <p:cNvSpPr>
            <a:spLocks noGrp="1"/>
          </p:cNvSpPr>
          <p:nvPr>
            <p:ph idx="1"/>
          </p:nvPr>
        </p:nvSpPr>
        <p:spPr>
          <a:xfrm>
            <a:off x="179881" y="1825625"/>
            <a:ext cx="11467475" cy="4351338"/>
          </a:xfrm>
        </p:spPr>
        <p:txBody>
          <a:bodyPr>
            <a:normAutofit/>
          </a:bodyPr>
          <a:lstStyle/>
          <a:p>
            <a:r>
              <a:rPr lang="en-US" sz="3600" dirty="0"/>
              <a:t>Make sure all physical examinations take place </a:t>
            </a:r>
            <a:r>
              <a:rPr lang="en-US" sz="3600" b="1" u="sng" dirty="0">
                <a:solidFill>
                  <a:srgbClr val="FF0000"/>
                </a:solidFill>
              </a:rPr>
              <a:t>in isolation </a:t>
            </a:r>
            <a:r>
              <a:rPr lang="en-US" sz="3600" dirty="0"/>
              <a:t>from other patients, unauthorized family members, and/or staff</a:t>
            </a:r>
          </a:p>
          <a:p>
            <a:r>
              <a:rPr lang="en-US" sz="3600" dirty="0"/>
              <a:t>Provide </a:t>
            </a:r>
            <a:r>
              <a:rPr lang="en-US" sz="3600" b="1" dirty="0">
                <a:solidFill>
                  <a:srgbClr val="FF0000"/>
                </a:solidFill>
              </a:rPr>
              <a:t>gender-sensitive</a:t>
            </a:r>
            <a:r>
              <a:rPr lang="en-US" sz="3600" dirty="0"/>
              <a:t> waiting and examination rooms.</a:t>
            </a:r>
          </a:p>
          <a:p>
            <a:r>
              <a:rPr lang="en-US" sz="3600" dirty="0"/>
              <a:t>Provide </a:t>
            </a:r>
            <a:r>
              <a:rPr lang="en-US" sz="3600" b="1" dirty="0">
                <a:solidFill>
                  <a:srgbClr val="FF0000"/>
                </a:solidFill>
              </a:rPr>
              <a:t>proper clothing </a:t>
            </a:r>
            <a:r>
              <a:rPr lang="en-US" sz="3600" dirty="0"/>
              <a:t>for inpatients.</a:t>
            </a:r>
          </a:p>
          <a:p>
            <a:r>
              <a:rPr lang="en-US" sz="3600" dirty="0"/>
              <a:t>Make sure patients are </a:t>
            </a:r>
            <a:r>
              <a:rPr lang="en-US" sz="3600" b="1" dirty="0">
                <a:solidFill>
                  <a:srgbClr val="FF0000"/>
                </a:solidFill>
              </a:rPr>
              <a:t>well covered </a:t>
            </a:r>
            <a:r>
              <a:rPr lang="en-US" sz="3600" dirty="0"/>
              <a:t>when transferred from one place to another in the hospital.</a:t>
            </a:r>
          </a:p>
          <a:p>
            <a:endParaRPr lang="en-US" sz="3600" dirty="0"/>
          </a:p>
        </p:txBody>
      </p:sp>
    </p:spTree>
    <p:extLst>
      <p:ext uri="{BB962C8B-B14F-4D97-AF65-F5344CB8AC3E}">
        <p14:creationId xmlns:p14="http://schemas.microsoft.com/office/powerpoint/2010/main" val="9743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D2F7-361F-4F62-ABE0-9DB4661BA040}"/>
              </a:ext>
            </a:extLst>
          </p:cNvPr>
          <p:cNvSpPr>
            <a:spLocks noGrp="1"/>
          </p:cNvSpPr>
          <p:nvPr>
            <p:ph type="title"/>
          </p:nvPr>
        </p:nvSpPr>
        <p:spPr/>
        <p:txBody>
          <a:bodyPr/>
          <a:lstStyle/>
          <a:p>
            <a:r>
              <a:rPr lang="en-US" sz="4400" b="1" i="0" u="none" strike="noStrike" baseline="0" dirty="0">
                <a:solidFill>
                  <a:srgbClr val="008100"/>
                </a:solidFill>
                <a:latin typeface="Tahoma,Bold"/>
              </a:rPr>
              <a:t>Measures to protect patient’s privacy</a:t>
            </a:r>
            <a:endParaRPr lang="en-US" dirty="0"/>
          </a:p>
        </p:txBody>
      </p:sp>
      <p:sp>
        <p:nvSpPr>
          <p:cNvPr id="3" name="Content Placeholder 2">
            <a:extLst>
              <a:ext uri="{FF2B5EF4-FFF2-40B4-BE49-F238E27FC236}">
                <a16:creationId xmlns:a16="http://schemas.microsoft.com/office/drawing/2014/main" id="{7F53C94C-6D97-43FF-97CC-B0573F297788}"/>
              </a:ext>
            </a:extLst>
          </p:cNvPr>
          <p:cNvSpPr>
            <a:spLocks noGrp="1"/>
          </p:cNvSpPr>
          <p:nvPr>
            <p:ph idx="1"/>
          </p:nvPr>
        </p:nvSpPr>
        <p:spPr>
          <a:xfrm>
            <a:off x="404734" y="1825625"/>
            <a:ext cx="11527436" cy="4351338"/>
          </a:xfrm>
        </p:spPr>
        <p:txBody>
          <a:bodyPr>
            <a:normAutofit/>
          </a:bodyPr>
          <a:lstStyle/>
          <a:p>
            <a:r>
              <a:rPr lang="en-US" sz="3600" dirty="0"/>
              <a:t>Make sure your </a:t>
            </a:r>
            <a:r>
              <a:rPr lang="en-US" sz="3600" b="1" dirty="0">
                <a:solidFill>
                  <a:srgbClr val="FF0000"/>
                </a:solidFill>
              </a:rPr>
              <a:t>patient's body is exposed ONLY </a:t>
            </a:r>
            <a:r>
              <a:rPr lang="en-US" sz="3600" dirty="0"/>
              <a:t>as much as needed by the examination or investigation</a:t>
            </a:r>
          </a:p>
          <a:p>
            <a:r>
              <a:rPr lang="en-US" sz="3600" dirty="0"/>
              <a:t>Make sure there is </a:t>
            </a:r>
            <a:r>
              <a:rPr lang="en-US" sz="3600" b="1" dirty="0">
                <a:solidFill>
                  <a:srgbClr val="FF0000"/>
                </a:solidFill>
              </a:rPr>
              <a:t>another person (nurse) of the same gender</a:t>
            </a:r>
            <a:r>
              <a:rPr lang="en-US" sz="3600" dirty="0"/>
              <a:t> as the patient present throughout any examination</a:t>
            </a:r>
          </a:p>
          <a:p>
            <a:r>
              <a:rPr lang="en-US" sz="3600" dirty="0"/>
              <a:t>Always </a:t>
            </a:r>
            <a:r>
              <a:rPr lang="en-US" sz="3600" b="1" dirty="0">
                <a:solidFill>
                  <a:srgbClr val="FF0000"/>
                </a:solidFill>
              </a:rPr>
              <a:t>take permission </a:t>
            </a:r>
            <a:r>
              <a:rPr lang="en-US" sz="3600" dirty="0"/>
              <a:t>from the patient before starting any examination</a:t>
            </a:r>
          </a:p>
          <a:p>
            <a:r>
              <a:rPr lang="en-US" sz="3600" dirty="0"/>
              <a:t>Ensure </a:t>
            </a:r>
            <a:r>
              <a:rPr lang="en-US" sz="3600" b="1" dirty="0">
                <a:solidFill>
                  <a:srgbClr val="FF0000"/>
                </a:solidFill>
              </a:rPr>
              <a:t>privacy</a:t>
            </a:r>
            <a:r>
              <a:rPr lang="en-US" sz="3600" dirty="0"/>
              <a:t> when taking information from patients</a:t>
            </a:r>
          </a:p>
        </p:txBody>
      </p:sp>
    </p:spTree>
    <p:extLst>
      <p:ext uri="{BB962C8B-B14F-4D97-AF65-F5344CB8AC3E}">
        <p14:creationId xmlns:p14="http://schemas.microsoft.com/office/powerpoint/2010/main" val="12734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B8EF-D836-419A-A4AA-E016894BE684}"/>
              </a:ext>
            </a:extLst>
          </p:cNvPr>
          <p:cNvSpPr>
            <a:spLocks noGrp="1"/>
          </p:cNvSpPr>
          <p:nvPr>
            <p:ph type="title"/>
          </p:nvPr>
        </p:nvSpPr>
        <p:spPr/>
        <p:txBody>
          <a:bodyPr/>
          <a:lstStyle/>
          <a:p>
            <a:r>
              <a:rPr lang="en-US" sz="4400" b="1" i="0" u="none" strike="noStrike" baseline="0" dirty="0">
                <a:solidFill>
                  <a:srgbClr val="008100"/>
                </a:solidFill>
                <a:latin typeface="Tahoma,Bold"/>
              </a:rPr>
              <a:t>Measures to protect patients‟ privacy</a:t>
            </a:r>
            <a:endParaRPr lang="en-US" dirty="0"/>
          </a:p>
        </p:txBody>
      </p:sp>
      <p:sp>
        <p:nvSpPr>
          <p:cNvPr id="3" name="Content Placeholder 2">
            <a:extLst>
              <a:ext uri="{FF2B5EF4-FFF2-40B4-BE49-F238E27FC236}">
                <a16:creationId xmlns:a16="http://schemas.microsoft.com/office/drawing/2014/main" id="{76AB8101-73B7-4224-AE77-385F36E844CE}"/>
              </a:ext>
            </a:extLst>
          </p:cNvPr>
          <p:cNvSpPr>
            <a:spLocks noGrp="1"/>
          </p:cNvSpPr>
          <p:nvPr>
            <p:ph idx="1"/>
          </p:nvPr>
        </p:nvSpPr>
        <p:spPr>
          <a:xfrm>
            <a:off x="104931" y="1825625"/>
            <a:ext cx="11692328" cy="4351338"/>
          </a:xfrm>
        </p:spPr>
        <p:txBody>
          <a:bodyPr>
            <a:normAutofit lnSpcReduction="10000"/>
          </a:bodyPr>
          <a:lstStyle/>
          <a:p>
            <a:r>
              <a:rPr lang="en-US" sz="3200" b="1" dirty="0">
                <a:solidFill>
                  <a:srgbClr val="FF0000"/>
                </a:solidFill>
              </a:rPr>
              <a:t>Avoid keeping patients for periods </a:t>
            </a:r>
            <a:r>
              <a:rPr lang="en-US" sz="3200" dirty="0"/>
              <a:t>more than required by the procedure</a:t>
            </a:r>
          </a:p>
          <a:p>
            <a:r>
              <a:rPr lang="en-US" sz="3200" dirty="0"/>
              <a:t>It is </a:t>
            </a:r>
            <a:r>
              <a:rPr lang="en-US" sz="3200" b="1" dirty="0">
                <a:solidFill>
                  <a:srgbClr val="FF0000"/>
                </a:solidFill>
              </a:rPr>
              <a:t>prohibited</a:t>
            </a:r>
            <a:r>
              <a:rPr lang="en-US" sz="3200" dirty="0"/>
              <a:t> to examine the patient in the </a:t>
            </a:r>
            <a:r>
              <a:rPr lang="en-US" sz="3200" b="1" dirty="0">
                <a:solidFill>
                  <a:srgbClr val="FF0000"/>
                </a:solidFill>
              </a:rPr>
              <a:t>corridors</a:t>
            </a:r>
            <a:r>
              <a:rPr lang="en-US" sz="3200" dirty="0"/>
              <a:t> or waiting areas</a:t>
            </a:r>
          </a:p>
          <a:p>
            <a:r>
              <a:rPr lang="en-US" sz="3200" dirty="0"/>
              <a:t>During an examination</a:t>
            </a:r>
            <a:r>
              <a:rPr lang="en-US" sz="3200" b="1" dirty="0">
                <a:solidFill>
                  <a:srgbClr val="FF0000"/>
                </a:solidFill>
              </a:rPr>
              <a:t>, no unrelated non-hospital person </a:t>
            </a:r>
            <a:r>
              <a:rPr lang="en-US" sz="3200" dirty="0"/>
              <a:t>should be allowed to be present</a:t>
            </a:r>
          </a:p>
          <a:p>
            <a:r>
              <a:rPr lang="en-US" sz="3200" dirty="0"/>
              <a:t>Give patients </a:t>
            </a:r>
            <a:r>
              <a:rPr lang="en-US" sz="3200" b="1" dirty="0">
                <a:solidFill>
                  <a:srgbClr val="FF0000"/>
                </a:solidFill>
              </a:rPr>
              <a:t>enough time </a:t>
            </a:r>
            <a:r>
              <a:rPr lang="en-US" sz="3200" dirty="0"/>
              <a:t>to expose the part with </a:t>
            </a:r>
            <a:r>
              <a:rPr lang="en-US" sz="3200" b="1" dirty="0">
                <a:solidFill>
                  <a:srgbClr val="FF0000"/>
                </a:solidFill>
              </a:rPr>
              <a:t>pain</a:t>
            </a:r>
          </a:p>
          <a:p>
            <a:r>
              <a:rPr lang="en-US" sz="3200" b="1" dirty="0">
                <a:solidFill>
                  <a:srgbClr val="FF0000"/>
                </a:solidFill>
              </a:rPr>
              <a:t>Only relevant personnel </a:t>
            </a:r>
            <a:r>
              <a:rPr lang="en-US" sz="3200" dirty="0"/>
              <a:t>are allowed to enter the </a:t>
            </a:r>
            <a:r>
              <a:rPr lang="en-US" sz="3200" b="1" dirty="0">
                <a:solidFill>
                  <a:srgbClr val="FF0000"/>
                </a:solidFill>
              </a:rPr>
              <a:t>examination room </a:t>
            </a:r>
            <a:r>
              <a:rPr lang="en-US" sz="3200" dirty="0"/>
              <a:t>at any time during an examination</a:t>
            </a:r>
          </a:p>
        </p:txBody>
      </p:sp>
    </p:spTree>
    <p:extLst>
      <p:ext uri="{BB962C8B-B14F-4D97-AF65-F5344CB8AC3E}">
        <p14:creationId xmlns:p14="http://schemas.microsoft.com/office/powerpoint/2010/main" val="280595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06D3-2FDC-4C45-9BB1-0CEC6883370C}"/>
              </a:ext>
            </a:extLst>
          </p:cNvPr>
          <p:cNvSpPr>
            <a:spLocks noGrp="1"/>
          </p:cNvSpPr>
          <p:nvPr>
            <p:ph type="title"/>
          </p:nvPr>
        </p:nvSpPr>
        <p:spPr>
          <a:xfrm>
            <a:off x="479685" y="83512"/>
            <a:ext cx="10515600" cy="1325563"/>
          </a:xfrm>
        </p:spPr>
        <p:txBody>
          <a:bodyPr>
            <a:normAutofit/>
          </a:bodyPr>
          <a:lstStyle/>
          <a:p>
            <a:r>
              <a:rPr lang="en-US" sz="5400" b="1" dirty="0">
                <a:solidFill>
                  <a:srgbClr val="00B050"/>
                </a:solidFill>
              </a:rPr>
              <a:t>Why confidentiality is important?</a:t>
            </a:r>
          </a:p>
        </p:txBody>
      </p:sp>
      <p:sp>
        <p:nvSpPr>
          <p:cNvPr id="3" name="Content Placeholder 2">
            <a:extLst>
              <a:ext uri="{FF2B5EF4-FFF2-40B4-BE49-F238E27FC236}">
                <a16:creationId xmlns:a16="http://schemas.microsoft.com/office/drawing/2014/main" id="{E3E20C77-A1C9-4F17-A7BD-F676E1C74636}"/>
              </a:ext>
            </a:extLst>
          </p:cNvPr>
          <p:cNvSpPr>
            <a:spLocks noGrp="1"/>
          </p:cNvSpPr>
          <p:nvPr>
            <p:ph idx="1"/>
          </p:nvPr>
        </p:nvSpPr>
        <p:spPr>
          <a:xfrm>
            <a:off x="179882" y="1409075"/>
            <a:ext cx="12187003" cy="5111646"/>
          </a:xfrm>
        </p:spPr>
        <p:txBody>
          <a:bodyPr>
            <a:normAutofit fontScale="92500"/>
          </a:bodyPr>
          <a:lstStyle/>
          <a:p>
            <a:pPr marL="514350" indent="-514350">
              <a:lnSpc>
                <a:spcPct val="100000"/>
              </a:lnSpc>
              <a:buFont typeface="+mj-lt"/>
              <a:buAutoNum type="arabicPeriod"/>
            </a:pPr>
            <a:r>
              <a:rPr lang="en-US" sz="3200" b="1" dirty="0"/>
              <a:t>Respect for confidentiality is firmly established in codes of medical ethics (</a:t>
            </a:r>
            <a:r>
              <a:rPr lang="en-US" sz="3200" b="1" dirty="0">
                <a:hlinkClick r:id="rId2" action="ppaction://hlinksldjump" tooltip="Slide 10"/>
              </a:rPr>
              <a:t>Hippocratic oath</a:t>
            </a:r>
            <a:r>
              <a:rPr lang="en-US" sz="3200" b="1" dirty="0"/>
              <a:t>) </a:t>
            </a:r>
            <a:r>
              <a:rPr lang="ar-EG" sz="3200" b="1" dirty="0">
                <a:hlinkClick r:id="rId3" action="ppaction://hlinksldjump"/>
              </a:rPr>
              <a:t>قسم الطبيب</a:t>
            </a:r>
            <a:r>
              <a:rPr lang="en-US" sz="3200" b="1" dirty="0"/>
              <a:t>.</a:t>
            </a:r>
          </a:p>
          <a:p>
            <a:pPr marL="514350" indent="-514350">
              <a:lnSpc>
                <a:spcPct val="100000"/>
              </a:lnSpc>
              <a:buFont typeface="+mj-lt"/>
              <a:buAutoNum type="arabicPeriod"/>
            </a:pPr>
            <a:r>
              <a:rPr lang="en-US" sz="3200" b="1" dirty="0"/>
              <a:t>Breach of confidentiality is not only unethical, but also illegal</a:t>
            </a:r>
            <a:r>
              <a:rPr lang="ar-EG" sz="3200" b="1" dirty="0"/>
              <a:t>  </a:t>
            </a:r>
            <a:r>
              <a:rPr lang="en-US" sz="3200" b="1" dirty="0"/>
              <a:t> </a:t>
            </a:r>
            <a:r>
              <a:rPr lang="en-US" sz="3200" b="1" dirty="0">
                <a:hlinkClick r:id="rId4" action="ppaction://hlinksldjump"/>
              </a:rPr>
              <a:t>(slide 10 &amp; </a:t>
            </a:r>
            <a:r>
              <a:rPr lang="en-US" sz="3200" b="1" dirty="0">
                <a:hlinkClick r:id="rId5" action="ppaction://hlinksldjump"/>
              </a:rPr>
              <a:t>12</a:t>
            </a:r>
            <a:r>
              <a:rPr lang="en-US" sz="3200" b="1" dirty="0"/>
              <a:t>).</a:t>
            </a:r>
          </a:p>
          <a:p>
            <a:pPr marL="514350" indent="-514350">
              <a:lnSpc>
                <a:spcPct val="100000"/>
              </a:lnSpc>
              <a:buFont typeface="+mj-lt"/>
              <a:buAutoNum type="arabicPeriod"/>
            </a:pPr>
            <a:r>
              <a:rPr lang="en-US" sz="3200" b="1" dirty="0"/>
              <a:t>Respects patient's autonomy.</a:t>
            </a:r>
          </a:p>
          <a:p>
            <a:pPr marL="514350" indent="-514350">
              <a:lnSpc>
                <a:spcPct val="100000"/>
              </a:lnSpc>
              <a:buFont typeface="+mj-lt"/>
              <a:buAutoNum type="arabicPeriod"/>
            </a:pPr>
            <a:r>
              <a:rPr lang="en-US" sz="3200" b="1" dirty="0"/>
              <a:t>Respects natural human desire for privacy.</a:t>
            </a:r>
          </a:p>
          <a:p>
            <a:pPr marL="514350" indent="-514350">
              <a:lnSpc>
                <a:spcPct val="100000"/>
              </a:lnSpc>
              <a:buFont typeface="+mj-lt"/>
              <a:buAutoNum type="arabicPeriod"/>
            </a:pPr>
            <a:r>
              <a:rPr lang="en-US" sz="3200" b="1" dirty="0"/>
              <a:t>Protects from social embarrassment,  discrimination, or stigmatization.</a:t>
            </a:r>
          </a:p>
          <a:p>
            <a:pPr marL="514350" indent="-514350">
              <a:lnSpc>
                <a:spcPct val="100000"/>
              </a:lnSpc>
              <a:buFont typeface="+mj-lt"/>
              <a:buAutoNum type="arabicPeriod"/>
            </a:pPr>
            <a:r>
              <a:rPr lang="en-US" sz="3200" b="1" dirty="0"/>
              <a:t>Prevents misuse of information against patient.</a:t>
            </a:r>
          </a:p>
          <a:p>
            <a:pPr marL="514350" indent="-514350">
              <a:lnSpc>
                <a:spcPct val="100000"/>
              </a:lnSpc>
              <a:buFont typeface="+mj-lt"/>
              <a:buAutoNum type="arabicPeriod"/>
            </a:pPr>
            <a:r>
              <a:rPr lang="en-US" sz="3200" b="1" dirty="0"/>
              <a:t>Builds confidence between doctor and patient.</a:t>
            </a:r>
          </a:p>
          <a:p>
            <a:pPr marL="514350" indent="-514350">
              <a:lnSpc>
                <a:spcPct val="100000"/>
              </a:lnSpc>
              <a:buFont typeface="+mj-lt"/>
              <a:buAutoNum type="arabicPeriod"/>
            </a:pPr>
            <a:endParaRPr lang="en-US" sz="3200" b="1" dirty="0"/>
          </a:p>
          <a:p>
            <a:pPr marL="514350" indent="-514350">
              <a:lnSpc>
                <a:spcPct val="100000"/>
              </a:lnSpc>
              <a:buFont typeface="+mj-lt"/>
              <a:buAutoNum type="arabicPeriod"/>
            </a:pPr>
            <a:endParaRPr lang="en-US" sz="3200" b="1" dirty="0"/>
          </a:p>
          <a:p>
            <a:pPr marL="514350" indent="-514350">
              <a:lnSpc>
                <a:spcPct val="100000"/>
              </a:lnSpc>
              <a:buFont typeface="+mj-lt"/>
              <a:buAutoNum type="arabicPeriod"/>
            </a:pPr>
            <a:endParaRPr lang="en-US" sz="3200" b="1" dirty="0"/>
          </a:p>
        </p:txBody>
      </p:sp>
    </p:spTree>
    <p:extLst>
      <p:ext uri="{BB962C8B-B14F-4D97-AF65-F5344CB8AC3E}">
        <p14:creationId xmlns:p14="http://schemas.microsoft.com/office/powerpoint/2010/main" val="15336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847C8-3070-4F4A-A208-B868F6818F6A}"/>
              </a:ext>
            </a:extLst>
          </p:cNvPr>
          <p:cNvSpPr>
            <a:spLocks noGrp="1"/>
          </p:cNvSpPr>
          <p:nvPr>
            <p:ph idx="1"/>
          </p:nvPr>
        </p:nvSpPr>
        <p:spPr>
          <a:xfrm>
            <a:off x="194872" y="1034321"/>
            <a:ext cx="11158928" cy="5142642"/>
          </a:xfrm>
        </p:spPr>
        <p:txBody>
          <a:bodyPr/>
          <a:lstStyle/>
          <a:p>
            <a:pPr algn="ctr"/>
            <a:r>
              <a:rPr lang="en-US" sz="3200" dirty="0"/>
              <a:t>"What I may see or hear in the course of the treatment or even outside of the treatment in regard to the life of men, which on no account one must spread abroad, I will keep to myself, holding such things shameful to be spoken about". </a:t>
            </a:r>
          </a:p>
          <a:p>
            <a:pPr algn="r" rtl="1"/>
            <a:endParaRPr lang="en-US" dirty="0"/>
          </a:p>
          <a:p>
            <a:pPr algn="r" rtl="1" eaLnBrk="1" hangingPunct="1"/>
            <a:r>
              <a:rPr lang="ar-SA" altLang="en-US" b="1" u="sng" dirty="0">
                <a:solidFill>
                  <a:srgbClr val="FF3300"/>
                </a:solidFill>
              </a:rPr>
              <a:t>قسم </a:t>
            </a:r>
            <a:r>
              <a:rPr lang="ar-EG" altLang="en-US" b="1" u="sng" dirty="0">
                <a:solidFill>
                  <a:srgbClr val="FF3300"/>
                </a:solidFill>
              </a:rPr>
              <a:t>ا</a:t>
            </a:r>
            <a:r>
              <a:rPr lang="ar-SA" altLang="en-US" b="1" u="sng" dirty="0" err="1">
                <a:solidFill>
                  <a:srgbClr val="FF3300"/>
                </a:solidFill>
              </a:rPr>
              <a:t>بوقراط</a:t>
            </a:r>
            <a:r>
              <a:rPr lang="ar-SA" altLang="en-US" b="1" u="sng" dirty="0">
                <a:solidFill>
                  <a:srgbClr val="FF3300"/>
                </a:solidFill>
              </a:rPr>
              <a:t> :</a:t>
            </a:r>
            <a:endParaRPr lang="ar-EG" altLang="en-US" dirty="0">
              <a:solidFill>
                <a:srgbClr val="FF3300"/>
              </a:solidFill>
            </a:endParaRPr>
          </a:p>
          <a:p>
            <a:pPr algn="r" rtl="1" eaLnBrk="1" hangingPunct="1"/>
            <a:r>
              <a:rPr lang="ar-SA" altLang="en-US" sz="2400" b="1" dirty="0"/>
              <a:t>" أقسم بالله العظيم أن أكون أمينا ًعلى الشرف</a:t>
            </a:r>
            <a:r>
              <a:rPr lang="ar-SA" altLang="en-US" sz="2400" dirty="0"/>
              <a:t> </a:t>
            </a:r>
            <a:r>
              <a:rPr lang="ar-SA" altLang="en-US" sz="2400" b="1" dirty="0"/>
              <a:t>والبر والصلاح </a:t>
            </a:r>
            <a:r>
              <a:rPr lang="ar-SA" altLang="en-US" sz="2400" b="1" dirty="0" err="1"/>
              <a:t>فى</a:t>
            </a:r>
            <a:r>
              <a:rPr lang="ar-SA" altLang="en-US" sz="2400" b="1" dirty="0"/>
              <a:t> مزاولة صناعة الطب وأن أسعف الفقراء مجانا ً ولا أطلب أجرا ًيزيد على أجر </a:t>
            </a:r>
            <a:r>
              <a:rPr lang="ar-SA" altLang="en-US" sz="2400" b="1" dirty="0" err="1"/>
              <a:t>عملى</a:t>
            </a:r>
            <a:r>
              <a:rPr lang="ar-SA" altLang="en-US" sz="2400" b="1" dirty="0"/>
              <a:t> ، وأنى </a:t>
            </a:r>
            <a:r>
              <a:rPr lang="ar-SA" altLang="en-US" sz="2400" b="1" dirty="0" err="1"/>
              <a:t>ﺇذا</a:t>
            </a:r>
            <a:r>
              <a:rPr lang="ar-SA" altLang="en-US" sz="2400" b="1" dirty="0"/>
              <a:t> دخلت بيتا ً لا أتعرض لما لا </a:t>
            </a:r>
            <a:r>
              <a:rPr lang="ar-SA" altLang="en-US" sz="2400" b="1" dirty="0" err="1"/>
              <a:t>يعنينى</a:t>
            </a:r>
            <a:r>
              <a:rPr lang="ar-SA" altLang="en-US" sz="2400" b="1" dirty="0"/>
              <a:t> من أموره </a:t>
            </a:r>
            <a:r>
              <a:rPr lang="ar-SA" altLang="en-US" sz="2400" b="1" u="sng" dirty="0">
                <a:solidFill>
                  <a:srgbClr val="FF3300"/>
                </a:solidFill>
              </a:rPr>
              <a:t>ولا أفشى سرا</a:t>
            </a:r>
            <a:r>
              <a:rPr lang="ar-SA" altLang="en-US" sz="2400" b="1" dirty="0">
                <a:solidFill>
                  <a:srgbClr val="FF3300"/>
                </a:solidFill>
              </a:rPr>
              <a:t> ً</a:t>
            </a:r>
            <a:r>
              <a:rPr lang="ar-SA" altLang="en-US" sz="2400" b="1" dirty="0"/>
              <a:t>، ولا أستعمل </a:t>
            </a:r>
            <a:r>
              <a:rPr lang="ar-SA" altLang="en-US" sz="2400" b="1" dirty="0" err="1"/>
              <a:t>صناعتى</a:t>
            </a:r>
            <a:r>
              <a:rPr lang="ar-SA" altLang="en-US" sz="2400" b="1" dirty="0"/>
              <a:t> </a:t>
            </a:r>
            <a:r>
              <a:rPr lang="ar-SA" altLang="en-US" sz="2400" b="1" dirty="0" err="1"/>
              <a:t>فى</a:t>
            </a:r>
            <a:r>
              <a:rPr lang="ar-SA" altLang="en-US" sz="2400" b="1" dirty="0"/>
              <a:t> </a:t>
            </a:r>
            <a:r>
              <a:rPr lang="ar-SA" altLang="en-US" sz="2400" b="1" dirty="0" err="1"/>
              <a:t>ﺇفساد</a:t>
            </a:r>
            <a:r>
              <a:rPr lang="ar-SA" altLang="en-US" sz="2400" b="1" dirty="0"/>
              <a:t> الخصال الحميدة و </a:t>
            </a:r>
            <a:r>
              <a:rPr lang="ar-SA" altLang="en-US" sz="2400" b="1" dirty="0" err="1"/>
              <a:t>ﺇرتكاب</a:t>
            </a:r>
            <a:r>
              <a:rPr lang="ar-SA" altLang="en-US" sz="2400" b="1" dirty="0"/>
              <a:t> الآثام ، ولا أعطى سما ً البته ولا أدل عليه ولا أشير به ولا أعطى دواء يضر الحوامل أو يسقط أجنتهن ، وأن أكون موقرا ً للذين </a:t>
            </a:r>
            <a:r>
              <a:rPr lang="ar-SA" altLang="en-US" sz="2400" b="1" dirty="0" err="1"/>
              <a:t>علمونى</a:t>
            </a:r>
            <a:r>
              <a:rPr lang="ar-SA" altLang="en-US" sz="2400" b="1" dirty="0"/>
              <a:t> معترفا ً بفضلهم </a:t>
            </a:r>
            <a:r>
              <a:rPr lang="ar-SA" altLang="en-US" sz="2400" b="1" dirty="0" err="1"/>
              <a:t>مسديا</a:t>
            </a:r>
            <a:r>
              <a:rPr lang="ar-SA" altLang="en-US" sz="2400" b="1" dirty="0"/>
              <a:t> ً لأولادهم ما </a:t>
            </a:r>
            <a:r>
              <a:rPr lang="ar-SA" altLang="en-US" sz="2400" b="1" dirty="0" err="1"/>
              <a:t>فى</a:t>
            </a:r>
            <a:r>
              <a:rPr lang="ar-SA" altLang="en-US" sz="2400" b="1" dirty="0"/>
              <a:t> </a:t>
            </a:r>
            <a:r>
              <a:rPr lang="ar-SA" altLang="en-US" sz="2400" b="1" dirty="0" err="1"/>
              <a:t>ﺇستطاعتى</a:t>
            </a:r>
            <a:r>
              <a:rPr lang="ar-SA" altLang="en-US" sz="2400" b="1" dirty="0"/>
              <a:t> من معروف </a:t>
            </a:r>
            <a:r>
              <a:rPr lang="ar-SA" altLang="en-US" sz="2400" b="1" dirty="0" err="1"/>
              <a:t>وﺇحسان</a:t>
            </a:r>
            <a:r>
              <a:rPr lang="ar-SA" altLang="en-US" sz="2400" b="1" dirty="0"/>
              <a:t>". </a:t>
            </a:r>
            <a:endParaRPr lang="en-US" altLang="en-US" sz="2400" b="1" dirty="0"/>
          </a:p>
          <a:p>
            <a:pPr algn="r" rtl="1"/>
            <a:endParaRPr lang="en-US" dirty="0"/>
          </a:p>
        </p:txBody>
      </p:sp>
      <p:sp>
        <p:nvSpPr>
          <p:cNvPr id="3" name="Title 2">
            <a:extLst>
              <a:ext uri="{FF2B5EF4-FFF2-40B4-BE49-F238E27FC236}">
                <a16:creationId xmlns:a16="http://schemas.microsoft.com/office/drawing/2014/main" id="{E45EB965-6E96-4490-B361-0ACCD2298489}"/>
              </a:ext>
            </a:extLst>
          </p:cNvPr>
          <p:cNvSpPr>
            <a:spLocks noGrp="1"/>
          </p:cNvSpPr>
          <p:nvPr>
            <p:ph type="title"/>
          </p:nvPr>
        </p:nvSpPr>
        <p:spPr>
          <a:xfrm>
            <a:off x="838200" y="365126"/>
            <a:ext cx="10515600" cy="789117"/>
          </a:xfrm>
        </p:spPr>
        <p:txBody>
          <a:bodyPr/>
          <a:lstStyle/>
          <a:p>
            <a:pPr algn="ctr"/>
            <a:r>
              <a:rPr lang="en-US" sz="4400" b="1" dirty="0">
                <a:solidFill>
                  <a:srgbClr val="FF0000"/>
                </a:solidFill>
              </a:rPr>
              <a:t>Hippocratic oath</a:t>
            </a:r>
            <a:br>
              <a:rPr lang="en-US" sz="4400" b="1" dirty="0">
                <a:solidFill>
                  <a:srgbClr val="FF0000"/>
                </a:solidFill>
              </a:rPr>
            </a:br>
            <a:endParaRPr lang="en-US" sz="40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7BBFF39-9221-4622-BBAF-DDAB4ACF7E70}"/>
              </a:ext>
            </a:extLst>
          </p:cNvPr>
          <p:cNvSpPr>
            <a:spLocks noGrp="1" noChangeArrowheads="1"/>
          </p:cNvSpPr>
          <p:nvPr>
            <p:ph type="title"/>
          </p:nvPr>
        </p:nvSpPr>
        <p:spPr>
          <a:xfrm>
            <a:off x="1981200" y="274639"/>
            <a:ext cx="8229600" cy="79375"/>
          </a:xfrm>
        </p:spPr>
        <p:txBody>
          <a:bodyPr rtlCol="0">
            <a:normAutofit fontScale="90000"/>
          </a:bodyPr>
          <a:lstStyle/>
          <a:p>
            <a:pPr eaLnBrk="1" fontAlgn="auto" hangingPunct="1">
              <a:spcAft>
                <a:spcPts val="0"/>
              </a:spcAft>
              <a:defRPr/>
            </a:pPr>
            <a:endParaRPr lang="ar-SA" altLang="en-US" sz="4000"/>
          </a:p>
        </p:txBody>
      </p:sp>
      <p:sp>
        <p:nvSpPr>
          <p:cNvPr id="22531" name="Rectangle 3">
            <a:extLst>
              <a:ext uri="{FF2B5EF4-FFF2-40B4-BE49-F238E27FC236}">
                <a16:creationId xmlns:a16="http://schemas.microsoft.com/office/drawing/2014/main" id="{04BBA5E8-8318-4675-8559-EF1F44503349}"/>
              </a:ext>
            </a:extLst>
          </p:cNvPr>
          <p:cNvSpPr>
            <a:spLocks noGrp="1" noChangeArrowheads="1"/>
          </p:cNvSpPr>
          <p:nvPr>
            <p:ph idx="1"/>
          </p:nvPr>
        </p:nvSpPr>
        <p:spPr>
          <a:xfrm>
            <a:off x="-179882" y="620714"/>
            <a:ext cx="10473232" cy="5546725"/>
          </a:xfrm>
        </p:spPr>
        <p:txBody>
          <a:bodyPr/>
          <a:lstStyle/>
          <a:p>
            <a:pPr algn="r" rtl="1" eaLnBrk="1" hangingPunct="1"/>
            <a:r>
              <a:rPr lang="ar-SA" altLang="en-US" b="1" u="sng" dirty="0">
                <a:solidFill>
                  <a:srgbClr val="FF3300"/>
                </a:solidFill>
              </a:rPr>
              <a:t>قسم الطبيب</a:t>
            </a:r>
            <a:r>
              <a:rPr lang="en-US" altLang="en-US" sz="2800" b="1" u="sng" dirty="0"/>
              <a:t>:</a:t>
            </a:r>
            <a:r>
              <a:rPr lang="ar-SA" altLang="en-US" sz="2800" dirty="0"/>
              <a:t> مادة (1) من لائحة مزاولة المهنة:</a:t>
            </a:r>
          </a:p>
          <a:p>
            <a:pPr algn="r" rtl="1" eaLnBrk="1" hangingPunct="1"/>
            <a:r>
              <a:rPr lang="ar-SA" altLang="en-US" sz="2800" b="1" dirty="0"/>
              <a:t>" أقسم بالله العظيم أن أراقب الله في مهنتي ، وأن أصون حياة</a:t>
            </a:r>
            <a:r>
              <a:rPr lang="ar-SA" altLang="en-US" sz="2800" dirty="0"/>
              <a:t> </a:t>
            </a:r>
            <a:r>
              <a:rPr lang="ar-SA" altLang="en-US" sz="2800" b="1" dirty="0"/>
              <a:t>الإنسان في كافة أدوارها  في كل الظروف والأحوال باذلاً وسعي في استنقاذها من الهلاك والمرض والألم والقلق، وأن أحفظ للناس كرامتهم ، وأستر عورتهم ، </a:t>
            </a:r>
            <a:r>
              <a:rPr lang="ar-SA" altLang="en-US" sz="2800" b="1" u="sng" dirty="0">
                <a:solidFill>
                  <a:srgbClr val="FF3300"/>
                </a:solidFill>
              </a:rPr>
              <a:t>وأكتم سرهم</a:t>
            </a:r>
            <a:r>
              <a:rPr lang="ar-SA" altLang="en-US" sz="2800" b="1" dirty="0"/>
              <a:t> ، وأن أكون على الدوام من وسائل رحمة الله  باذلاً رعايتي الطبية للقريب والبعيد ، للصالح والخاطئ ، والصديق والعدو وأن أثابر على طلب العلم أسخره لنفع الإنسان لا لأذاه ، وأن أوقر من علمني ، وأعلم من يصغرني ، وأكون أخاً لكل زميل في المهنة الطبية متعاونين على البر والتقوى ، وأن تكون حياتي مصداق إيماني في سري وعلانيتي ، نقيةً مما يشينها تجاه الله ورسوله والمؤمنين، والله على ما أقول شهيد".</a:t>
            </a:r>
            <a:endParaRPr lang="en-US" altLang="en-US" sz="2800" b="1" dirty="0"/>
          </a:p>
          <a:p>
            <a:pPr eaLnBrk="1" hangingPunct="1"/>
            <a:endParaRPr lang="en-US" alt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4" ma:contentTypeDescription="Create a new document." ma:contentTypeScope="" ma:versionID="abbba0ae70455f6d4c9bd8e40f68085f">
  <xsd:schema xmlns:xsd="http://www.w3.org/2001/XMLSchema" xmlns:xs="http://www.w3.org/2001/XMLSchema" xmlns:p="http://schemas.microsoft.com/office/2006/metadata/properties" xmlns:ns2="1f03ce4d-2404-4236-8700-bd01b623a4ab" targetNamespace="http://schemas.microsoft.com/office/2006/metadata/properties" ma:root="true" ma:fieldsID="ac039211ef6c9fd60a12070104ec8f04" ns2:_="">
    <xsd:import namespace="1f03ce4d-2404-4236-8700-bd01b623a4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3ce4d-2404-4236-8700-bd01b623a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E882E2-E144-4D1F-954C-B8B5D111D851}"/>
</file>

<file path=customXml/itemProps2.xml><?xml version="1.0" encoding="utf-8"?>
<ds:datastoreItem xmlns:ds="http://schemas.openxmlformats.org/officeDocument/2006/customXml" ds:itemID="{376AB0B9-D749-4E01-B6AB-FECB7236C31C}"/>
</file>

<file path=customXml/itemProps3.xml><?xml version="1.0" encoding="utf-8"?>
<ds:datastoreItem xmlns:ds="http://schemas.openxmlformats.org/officeDocument/2006/customXml" ds:itemID="{F3871F7A-18E3-4C58-B710-6A584BF1F24C}"/>
</file>

<file path=docProps/app.xml><?xml version="1.0" encoding="utf-8"?>
<Properties xmlns="http://schemas.openxmlformats.org/officeDocument/2006/extended-properties" xmlns:vt="http://schemas.openxmlformats.org/officeDocument/2006/docPropsVTypes">
  <TotalTime>1046</TotalTime>
  <Words>2854</Words>
  <Application>Microsoft Office PowerPoint</Application>
  <PresentationFormat>Widescreen</PresentationFormat>
  <Paragraphs>184</Paragraphs>
  <Slides>34</Slides>
  <Notes>2</Notes>
  <HiddenSlides>5</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34</vt:i4>
      </vt:variant>
    </vt:vector>
  </HeadingPairs>
  <TitlesOfParts>
    <vt:vector size="47" baseType="lpstr">
      <vt:lpstr>Arial</vt:lpstr>
      <vt:lpstr>Bookman Old Style</vt:lpstr>
      <vt:lpstr>Calibri</vt:lpstr>
      <vt:lpstr>Calibri Light</vt:lpstr>
      <vt:lpstr>Cambria</vt:lpstr>
      <vt:lpstr>Cambria,Bold</vt:lpstr>
      <vt:lpstr>CheltenhamStd-Book</vt:lpstr>
      <vt:lpstr>Tahoma</vt:lpstr>
      <vt:lpstr>Tahoma,Bold</vt:lpstr>
      <vt:lpstr>Times New Roman</vt:lpstr>
      <vt:lpstr>Wingdings</vt:lpstr>
      <vt:lpstr>Office Theme</vt:lpstr>
      <vt:lpstr>1_Office Theme</vt:lpstr>
      <vt:lpstr>MEDICAL CONFIDENTIALITY (professional secrecy)</vt:lpstr>
      <vt:lpstr>PowerPoint Presentation</vt:lpstr>
      <vt:lpstr>Privacy and Confidentiality: Definitions</vt:lpstr>
      <vt:lpstr>Measures to protect patients’ privacy</vt:lpstr>
      <vt:lpstr>Measures to protect patient’s privacy</vt:lpstr>
      <vt:lpstr>Measures to protect patients‟ privacy</vt:lpstr>
      <vt:lpstr>Why confidentiality is important?</vt:lpstr>
      <vt:lpstr>Hippocratic oath </vt:lpstr>
      <vt:lpstr>PowerPoint Presentation</vt:lpstr>
      <vt:lpstr>PowerPoint Presentation</vt:lpstr>
      <vt:lpstr>PowerPoint Presentation</vt:lpstr>
      <vt:lpstr>What are patient’s information that covered by confidentiality: </vt:lpstr>
      <vt:lpstr>Confidentiality </vt:lpstr>
      <vt:lpstr>PowerPoint Presentation</vt:lpstr>
      <vt:lpstr>When can confidentiality be breached? </vt:lpstr>
      <vt:lpstr>PowerPoint Presentation</vt:lpstr>
      <vt:lpstr>PowerPoint Presentation</vt:lpstr>
      <vt:lpstr>PowerPoint Presentation</vt:lpstr>
      <vt:lpstr>PowerPoint Presentation</vt:lpstr>
      <vt:lpstr>PowerPoint Presentation</vt:lpstr>
      <vt:lpstr>Discovering signs of abuse and neglect</vt:lpstr>
      <vt:lpstr>PowerPoint Presentation</vt:lpstr>
      <vt:lpstr>Physical child abuse </vt:lpstr>
      <vt:lpstr>Different physical injuries</vt:lpstr>
      <vt:lpstr>Emotional child abuse</vt:lpstr>
      <vt:lpstr>Sexual abuse </vt:lpstr>
      <vt:lpstr>Child neglect</vt:lpstr>
      <vt:lpstr>Doctors do not diagnose child abuse or report it for several reasons:</vt:lpstr>
      <vt:lpstr>Ethics of Dealing with Communicable Diseases</vt:lpstr>
      <vt:lpstr>Ethics of Dealing with Communicable Diseases</vt:lpstr>
      <vt:lpstr>Ethics of Dealing with Communicable Diseases</vt:lpstr>
      <vt:lpstr>Ethics of Dealing with Communicable Diseases</vt:lpstr>
      <vt:lpstr>Case scenario (ethical case)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CONFIDENTIALITY (professional secrecy)</dc:title>
  <dc:creator>melad.boulis</dc:creator>
  <cp:lastModifiedBy>melad.boulis</cp:lastModifiedBy>
  <cp:revision>31</cp:revision>
  <dcterms:created xsi:type="dcterms:W3CDTF">2022-03-22T17:16:53Z</dcterms:created>
  <dcterms:modified xsi:type="dcterms:W3CDTF">2022-03-28T19:02:28Z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