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9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43F056-8B04-41F8-862C-2D623DB268C1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077200" cy="1673352"/>
          </a:xfrm>
        </p:spPr>
        <p:txBody>
          <a:bodyPr/>
          <a:lstStyle/>
          <a:p>
            <a:pPr algn="ctr"/>
            <a:r>
              <a:rPr lang="en-US" b="1" dirty="0"/>
              <a:t>Breast Examination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Dr. Ali  Jad  Abdelwahab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b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The patient should be disrobed to the waist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40546" y="1773238"/>
            <a:ext cx="2853907" cy="4624387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for the Examination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C000"/>
              </a:buClr>
              <a:buFont typeface="+mj-lt"/>
              <a:buAutoNum type="arabicParenR"/>
              <a:defRPr/>
            </a:pPr>
            <a:r>
              <a:rPr lang="en-US" b="1" dirty="0"/>
              <a:t>Setting 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arenR"/>
              <a:defRPr/>
            </a:pPr>
            <a:r>
              <a:rPr lang="en-US" b="1" dirty="0"/>
              <a:t>Leaning Forward</a:t>
            </a:r>
          </a:p>
          <a:p>
            <a:pPr marL="514350" indent="-514350">
              <a:buClr>
                <a:srgbClr val="FFC000"/>
              </a:buClr>
              <a:buFont typeface="+mj-lt"/>
              <a:buAutoNum type="arabicParenR"/>
              <a:defRPr/>
            </a:pPr>
            <a:r>
              <a:rPr lang="en-US" b="1" dirty="0"/>
              <a:t>Lying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of the Examination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Inspection</a:t>
            </a:r>
          </a:p>
          <a:p>
            <a:r>
              <a:rPr lang="en-US" b="1" dirty="0"/>
              <a:t>Palpation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Shape and asymmetry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 by side</a:t>
            </a:r>
          </a:p>
        </p:txBody>
      </p:sp>
      <p:pic>
        <p:nvPicPr>
          <p:cNvPr id="71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822575"/>
            <a:ext cx="4041775" cy="265588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Inspection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Asymmetry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53980"/>
            <a:ext cx="4038600" cy="266290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Inspection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1" dirty="0"/>
              <a:t>Bilateral</a:t>
            </a:r>
            <a:r>
              <a:rPr lang="en-US" b="1" dirty="0"/>
              <a:t> accessory breasts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32696"/>
            <a:ext cx="4038600" cy="270547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</a:rPr>
              <a:t>Inspection of the Nipple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/>
              <a:t> Number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057400"/>
            <a:ext cx="4038600" cy="282592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Nipple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  <a:p>
            <a:r>
              <a:rPr lang="en-US" dirty="0"/>
              <a:t>Retraction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05000"/>
            <a:ext cx="4038600" cy="3802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Nipple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2362200"/>
            <a:ext cx="5029200" cy="34290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/>
              <a:t>Discharge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Nipple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362200"/>
            <a:ext cx="3943350" cy="3514725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228600" y="19050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/>
              <a:t> Destruction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</a:rPr>
              <a:t>Inspection of the Areola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4038600" cy="3937635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Normal Structure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Areola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81200"/>
            <a:ext cx="4191000" cy="3338052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Retention Cyst of Montgomery's Gland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Areola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599" y="2209800"/>
            <a:ext cx="4369335" cy="30480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 Mammary Fistula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Areola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4191000" cy="329565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762000" y="15240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 Abscess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495800" cy="43434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/>
              <a:t> Visible Veins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sz="2800" b="1" dirty="0"/>
              <a:t>(Mondor's disease)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3886200" cy="38100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09600" y="16764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800" b="1" dirty="0"/>
              <a:t>Inflammation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GB" sz="2800" b="1" dirty="0"/>
              <a:t>(Redness)</a:t>
            </a:r>
            <a:endParaRPr lang="en-US" sz="2800" b="1" dirty="0"/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3952875" cy="37338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623816"/>
          </a:xfrm>
        </p:spPr>
        <p:txBody>
          <a:bodyPr rtlCol="0">
            <a:normAutofit/>
          </a:bodyPr>
          <a:lstStyle/>
          <a:p>
            <a:pPr marL="633222" indent="-514350"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Peau d’orange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34992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209800"/>
            <a:ext cx="4267200" cy="39624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/>
              <a:t> Dimpling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Skin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209800"/>
            <a:ext cx="4038600" cy="36576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/>
              <a:t>Ulceration or Destruction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Visible Swelling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752600"/>
            <a:ext cx="5105400" cy="4267200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038600" cy="46238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Site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Size 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Shape 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Surface 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sz="2800" b="1" dirty="0">
                <a:solidFill>
                  <a:srgbClr val="002060"/>
                </a:solidFill>
              </a:rPr>
              <a:t>Edge</a:t>
            </a: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Breast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Lump</a:t>
            </a:r>
          </a:p>
          <a:p>
            <a:r>
              <a:rPr lang="en-US" b="1" dirty="0"/>
              <a:t>Pain</a:t>
            </a:r>
          </a:p>
          <a:p>
            <a:r>
              <a:rPr lang="en-US" b="1" dirty="0"/>
              <a:t>Change in appearance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</a:t>
            </a:r>
            <a:r>
              <a:rPr lang="en-US" sz="4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Skin </a:t>
            </a:r>
          </a:p>
          <a:p>
            <a:r>
              <a:rPr lang="en-US" b="1" dirty="0"/>
              <a:t>Masses</a:t>
            </a:r>
          </a:p>
          <a:p>
            <a:r>
              <a:rPr lang="en-US" b="1" dirty="0"/>
              <a:t>Sinuses</a:t>
            </a:r>
          </a:p>
          <a:p>
            <a:endParaRPr lang="en-US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5900" y="2085181"/>
            <a:ext cx="2743200" cy="40005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of the Supraclavicular Fossa and Arm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4038600" cy="4059931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Setting</a:t>
            </a:r>
            <a:r>
              <a:rPr lang="en-US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Skin retraction in the lower quadrants (Tethered to the skin)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Arms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head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209800"/>
            <a:ext cx="4191000" cy="36576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Setting</a:t>
            </a:r>
            <a:r>
              <a:rPr lang="en-US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Fixation of to the underlying muscle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Hands Pressing Against Hips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667000"/>
            <a:ext cx="4041775" cy="35814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Leaning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Forward</a:t>
            </a:r>
            <a:r>
              <a:rPr lang="en-US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Lesions in the upper quadrants</a:t>
            </a:r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5025" y="2209800"/>
            <a:ext cx="4041775" cy="35814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Supine Position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Hand at Forehead Level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Hand at Neck Level</a:t>
            </a:r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371600"/>
            <a:ext cx="4267200" cy="4510088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Palpate with the palmar surface of the fingers, then palpate with the fingertips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752600"/>
            <a:ext cx="3810000" cy="44958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Palpate the four quadrants first then the retroareolar area and axillary tail. 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676400"/>
            <a:ext cx="3962400" cy="3544888"/>
          </a:xfrm>
          <a:noFill/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Palpate the breast in a systematic manner: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FFC000"/>
                </a:solidFill>
              </a:rPr>
              <a:t>A.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‘‘Spokes of a wheel.’’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FFC000"/>
                </a:solidFill>
              </a:rPr>
              <a:t>B.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Concentric circles.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00200"/>
            <a:ext cx="4038600" cy="452596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Bimanual Palpation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b="1" dirty="0"/>
              <a:t>Bimanual palpation in very large or pendulous breasts</a:t>
            </a:r>
            <a:endParaRPr lang="en-US" b="1" dirty="0"/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05000"/>
            <a:ext cx="3810000" cy="3962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Painless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Carcinoma</a:t>
            </a:r>
          </a:p>
          <a:p>
            <a:r>
              <a:rPr lang="en-US" b="1" dirty="0"/>
              <a:t> Cyst</a:t>
            </a:r>
          </a:p>
          <a:p>
            <a:r>
              <a:rPr lang="en-US" b="1" dirty="0" err="1"/>
              <a:t>Fibroadenoma</a:t>
            </a:r>
            <a:endParaRPr lang="en-US" b="1" dirty="0"/>
          </a:p>
          <a:p>
            <a:r>
              <a:rPr lang="en-US" b="1" dirty="0"/>
              <a:t> An area of </a:t>
            </a:r>
            <a:r>
              <a:rPr lang="en-US" b="1" dirty="0" err="1"/>
              <a:t>fibroadenosis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Painful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An area of </a:t>
            </a:r>
            <a:r>
              <a:rPr lang="en-US" b="1" dirty="0" err="1"/>
              <a:t>fibroadenosis</a:t>
            </a:r>
            <a:endParaRPr lang="en-US" b="1" dirty="0"/>
          </a:p>
          <a:p>
            <a:r>
              <a:rPr lang="en-US" b="1" dirty="0"/>
              <a:t>Cyst</a:t>
            </a:r>
          </a:p>
          <a:p>
            <a:r>
              <a:rPr lang="en-US" b="1" dirty="0" err="1"/>
              <a:t>Periductal</a:t>
            </a:r>
            <a:r>
              <a:rPr lang="en-US" b="1" dirty="0"/>
              <a:t> mastitis</a:t>
            </a:r>
          </a:p>
          <a:p>
            <a:r>
              <a:rPr lang="en-US" b="1" dirty="0"/>
              <a:t> Abscess </a:t>
            </a:r>
          </a:p>
          <a:p>
            <a:r>
              <a:rPr lang="en-US" b="1" dirty="0"/>
              <a:t>Carcinoma (sometimes)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to be palpated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Breast substance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Skin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Nipple-areola complex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Muscles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en-US" b="1" dirty="0"/>
              <a:t>LNs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 of the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welling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Confirm visual impression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 Warmth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Tenderness.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Composition.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Mobility.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Relations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Palpation of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LNs</a:t>
            </a:r>
            <a:b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LN Groups:</a:t>
            </a:r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1. </a:t>
            </a:r>
            <a:r>
              <a:rPr lang="en-US" b="1" dirty="0"/>
              <a:t>Central (Apex)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2. </a:t>
            </a:r>
            <a:r>
              <a:rPr lang="en-US" b="1" dirty="0"/>
              <a:t>Lateral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3. </a:t>
            </a:r>
            <a:r>
              <a:rPr lang="en-US" b="1" dirty="0"/>
              <a:t>Pectoral (Medial)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4. </a:t>
            </a:r>
            <a:r>
              <a:rPr lang="en-US" b="1" dirty="0" err="1"/>
              <a:t>Infraclavicular</a:t>
            </a: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FFC000"/>
                </a:solidFill>
              </a:rPr>
              <a:t>5. </a:t>
            </a:r>
            <a:r>
              <a:rPr lang="en-US" b="1" dirty="0" err="1"/>
              <a:t>Subscapular</a:t>
            </a: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00200"/>
            <a:ext cx="3733800" cy="44958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Nice Day</a:t>
            </a:r>
          </a:p>
        </p:txBody>
      </p:sp>
      <p:pic>
        <p:nvPicPr>
          <p:cNvPr id="1026" name="Picture 2" descr="C:\Users\Ali\Desktop\awesome-Nature-Red-Carpet-by-flower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801812"/>
            <a:ext cx="7924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Pain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Cyclical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Hormonal influences</a:t>
            </a:r>
          </a:p>
          <a:p>
            <a:r>
              <a:rPr lang="en-US" b="1" dirty="0"/>
              <a:t>Benign usually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 cyclical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Underlying pathologic process</a:t>
            </a:r>
          </a:p>
          <a:p>
            <a:r>
              <a:rPr lang="en-US" b="1" dirty="0"/>
              <a:t>More significant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Appearance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Changes in breast size and shape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Pregnancy</a:t>
            </a:r>
          </a:p>
          <a:p>
            <a:r>
              <a:rPr lang="en-US" b="1" dirty="0"/>
              <a:t> Carcinoma</a:t>
            </a:r>
          </a:p>
          <a:p>
            <a:r>
              <a:rPr lang="en-US" b="1" dirty="0"/>
              <a:t>Benign hypertrophy</a:t>
            </a:r>
          </a:p>
          <a:p>
            <a:r>
              <a:rPr lang="en-US" b="1" dirty="0"/>
              <a:t>Rare large tumors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Nipple- AREOLA CHANGES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Retraction</a:t>
            </a:r>
          </a:p>
          <a:p>
            <a:r>
              <a:rPr lang="en-US" b="1" dirty="0"/>
              <a:t>Discharge</a:t>
            </a:r>
          </a:p>
          <a:p>
            <a:r>
              <a:rPr lang="en-US" b="1" dirty="0"/>
              <a:t>Deviation</a:t>
            </a:r>
          </a:p>
          <a:p>
            <a:r>
              <a:rPr lang="en-US" b="1" dirty="0"/>
              <a:t>Destruction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Age</a:t>
            </a:r>
          </a:p>
          <a:p>
            <a:r>
              <a:rPr lang="en-US" b="1" dirty="0"/>
              <a:t>Previous pregnancies</a:t>
            </a:r>
          </a:p>
          <a:p>
            <a:r>
              <a:rPr lang="en-US" b="1" dirty="0"/>
              <a:t>Menstrual history</a:t>
            </a:r>
          </a:p>
          <a:p>
            <a:r>
              <a:rPr lang="en-US" b="1" dirty="0"/>
              <a:t>Medications </a:t>
            </a:r>
          </a:p>
          <a:p>
            <a:r>
              <a:rPr lang="en-US" b="1" dirty="0"/>
              <a:t>Risk factors for breast cancer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First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Introduce your self 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The patient should be accompanied by a relative and a nurse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Take consent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Explain what are you going to do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b="1" dirty="0"/>
              <a:t> Start from the normal breast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291</TotalTime>
  <Words>455</Words>
  <Application>Microsoft Office PowerPoint</Application>
  <PresentationFormat>On-screen Show (4:3)</PresentationFormat>
  <Paragraphs>155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Breast Examination</vt:lpstr>
      <vt:lpstr>History</vt:lpstr>
      <vt:lpstr>Symptoms of Breast Diseases</vt:lpstr>
      <vt:lpstr>Lump</vt:lpstr>
      <vt:lpstr>Breast Pain </vt:lpstr>
      <vt:lpstr>Change in Appearance</vt:lpstr>
      <vt:lpstr>Relevant Points</vt:lpstr>
      <vt:lpstr>Physical Examination</vt:lpstr>
      <vt:lpstr>First</vt:lpstr>
      <vt:lpstr>Exposure </vt:lpstr>
      <vt:lpstr>Positions for the Examination</vt:lpstr>
      <vt:lpstr>Steps of the Examination</vt:lpstr>
      <vt:lpstr>Inspection</vt:lpstr>
      <vt:lpstr>Inspection</vt:lpstr>
      <vt:lpstr>Inspection</vt:lpstr>
      <vt:lpstr>Inspection of the Nipple</vt:lpstr>
      <vt:lpstr>Inspection of the Nipple</vt:lpstr>
      <vt:lpstr>Inspection of the Nipple</vt:lpstr>
      <vt:lpstr>Inspection of the Nipple</vt:lpstr>
      <vt:lpstr>Inspection of the Areola</vt:lpstr>
      <vt:lpstr>Inspection of the Areola</vt:lpstr>
      <vt:lpstr>Inspection of the Areola</vt:lpstr>
      <vt:lpstr>Inspection of the Areola</vt:lpstr>
      <vt:lpstr>Inspection of the Skin</vt:lpstr>
      <vt:lpstr>Inspection of the Skin</vt:lpstr>
      <vt:lpstr>Inspection of the Skin</vt:lpstr>
      <vt:lpstr>Inspection of the Skin</vt:lpstr>
      <vt:lpstr>Inspection of the Skin</vt:lpstr>
      <vt:lpstr>Inspection of Visible Swelling</vt:lpstr>
      <vt:lpstr>Inspection of the Axillae</vt:lpstr>
      <vt:lpstr>Inspection of the Supraclavicular Fossa and Arm</vt:lpstr>
      <vt:lpstr>Inspection</vt:lpstr>
      <vt:lpstr>Inspection</vt:lpstr>
      <vt:lpstr>Inspection</vt:lpstr>
      <vt:lpstr>Inspection</vt:lpstr>
      <vt:lpstr>PALPATION</vt:lpstr>
      <vt:lpstr>PALPATION</vt:lpstr>
      <vt:lpstr>PALPATION</vt:lpstr>
      <vt:lpstr>Bimanual Palpation</vt:lpstr>
      <vt:lpstr>Structures to be palpated</vt:lpstr>
      <vt:lpstr>Palpation of the Swelling</vt:lpstr>
      <vt:lpstr>Palpation of Axillary LNs </vt:lpstr>
      <vt:lpstr>Have A Nice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Examination</dc:title>
  <dc:creator>Ali</dc:creator>
  <cp:lastModifiedBy>Ali Abdel Wahab</cp:lastModifiedBy>
  <cp:revision>45</cp:revision>
  <dcterms:created xsi:type="dcterms:W3CDTF">2020-08-06T20:03:48Z</dcterms:created>
  <dcterms:modified xsi:type="dcterms:W3CDTF">2022-07-16T21:04:49Z</dcterms:modified>
</cp:coreProperties>
</file>