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5"/>
  </p:notesMasterIdLst>
  <p:sldIdLst>
    <p:sldId id="256" r:id="rId5"/>
    <p:sldId id="257" r:id="rId6"/>
    <p:sldId id="288" r:id="rId7"/>
    <p:sldId id="269" r:id="rId8"/>
    <p:sldId id="258" r:id="rId9"/>
    <p:sldId id="259" r:id="rId10"/>
    <p:sldId id="260" r:id="rId11"/>
    <p:sldId id="261" r:id="rId12"/>
    <p:sldId id="262" r:id="rId13"/>
    <p:sldId id="287" r:id="rId14"/>
    <p:sldId id="263" r:id="rId15"/>
    <p:sldId id="264" r:id="rId16"/>
    <p:sldId id="265" r:id="rId17"/>
    <p:sldId id="266" r:id="rId18"/>
    <p:sldId id="267" r:id="rId19"/>
    <p:sldId id="268" r:id="rId20"/>
    <p:sldId id="270" r:id="rId21"/>
    <p:sldId id="271" r:id="rId22"/>
    <p:sldId id="272" r:id="rId23"/>
    <p:sldId id="273" r:id="rId24"/>
    <p:sldId id="275" r:id="rId25"/>
    <p:sldId id="276" r:id="rId26"/>
    <p:sldId id="277" r:id="rId27"/>
    <p:sldId id="285" r:id="rId28"/>
    <p:sldId id="279" r:id="rId29"/>
    <p:sldId id="286" r:id="rId30"/>
    <p:sldId id="278" r:id="rId31"/>
    <p:sldId id="280" r:id="rId32"/>
    <p:sldId id="282" r:id="rId33"/>
    <p:sldId id="28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03077B-9A38-417B-B128-01C410C07E26}" v="3" dt="2021-12-12T21:32:00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72" autoAdjust="0"/>
  </p:normalViewPr>
  <p:slideViewPr>
    <p:cSldViewPr>
      <p:cViewPr varScale="1">
        <p:scale>
          <a:sx n="64" d="100"/>
          <a:sy n="64" d="100"/>
        </p:scale>
        <p:origin x="-10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افنان علي عمر القضاه" userId="S::120201503330@mutah.edu.jo::7eaccb9f-3f26-464e-b175-ef7350cfeb75" providerId="AD" clId="Web-{1903077B-9A38-417B-B128-01C410C07E26}"/>
    <pc:docChg chg="modSld">
      <pc:chgData name="افنان علي عمر القضاه" userId="S::120201503330@mutah.edu.jo::7eaccb9f-3f26-464e-b175-ef7350cfeb75" providerId="AD" clId="Web-{1903077B-9A38-417B-B128-01C410C07E26}" dt="2021-12-12T21:32:00.768" v="2"/>
      <pc:docMkLst>
        <pc:docMk/>
      </pc:docMkLst>
      <pc:sldChg chg="addSp delSp modSp">
        <pc:chgData name="افنان علي عمر القضاه" userId="S::120201503330@mutah.edu.jo::7eaccb9f-3f26-464e-b175-ef7350cfeb75" providerId="AD" clId="Web-{1903077B-9A38-417B-B128-01C410C07E26}" dt="2021-12-12T21:32:00.768" v="2"/>
        <pc:sldMkLst>
          <pc:docMk/>
          <pc:sldMk cId="0" sldId="256"/>
        </pc:sldMkLst>
        <pc:cxnChg chg="add del mod">
          <ac:chgData name="افنان علي عمر القضاه" userId="S::120201503330@mutah.edu.jo::7eaccb9f-3f26-464e-b175-ef7350cfeb75" providerId="AD" clId="Web-{1903077B-9A38-417B-B128-01C410C07E26}" dt="2021-12-12T21:32:00.768" v="2"/>
          <ac:cxnSpMkLst>
            <pc:docMk/>
            <pc:sldMk cId="0" sldId="256"/>
            <ac:cxnSpMk id="3" creationId="{11C97099-9301-4AE9-B20F-CC92F21705E4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DE8CA-B113-444A-8F4C-B9C48B6BFA49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0063E-7B6E-4616-99F4-D34FBF76A9D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063E-7B6E-4616-99F4-D34FBF76A9DA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#</a:t>
            </a:r>
            <a:r>
              <a:rPr lang="en-US" sz="1200" dirty="0"/>
              <a:t>due to rupture of downstream capillaries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063E-7B6E-4616-99F4-D34FBF76A9DA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Thrombocytopenia is attributed to platelet adhesion to fat globules and subsequent aggregation or </a:t>
            </a:r>
            <a:r>
              <a:rPr lang="en-US" dirty="0" err="1"/>
              <a:t>splenic</a:t>
            </a:r>
            <a:r>
              <a:rPr lang="en-US" dirty="0"/>
              <a:t> sequestration.</a:t>
            </a:r>
          </a:p>
          <a:p>
            <a:r>
              <a:rPr lang="en-US" dirty="0"/>
              <a:t>anemia can result from similar red cell aggregation and/or </a:t>
            </a:r>
            <a:r>
              <a:rPr lang="en-US" dirty="0" err="1"/>
              <a:t>hemolysis</a:t>
            </a:r>
            <a:r>
              <a:rPr lang="en-US" dirty="0"/>
              <a:t>.</a:t>
            </a:r>
          </a:p>
          <a:p>
            <a:r>
              <a:rPr lang="en-US" dirty="0"/>
              <a:t> A diffuse </a:t>
            </a:r>
            <a:r>
              <a:rPr lang="en-US" dirty="0" err="1"/>
              <a:t>petechial</a:t>
            </a:r>
            <a:r>
              <a:rPr lang="en-US" dirty="0"/>
              <a:t> rash is related to rapid onset of thrombocytopenia and can be a useful diagnostic feature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063E-7B6E-4616-99F4-D34FBF76A9DA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underlying cause is the entry of amniotic fluid (and its contents) into the maternal circulation via tears in the placental membranes and/or uterine vein rupture.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063E-7B6E-4616-99F4-D34FBF76A9DA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063E-7B6E-4616-99F4-D34FBF76A9DA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106B4A3-4212-4E39-93DE-E053E8F69C28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106B4A3-4212-4E39-93DE-E053E8F69C28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106B4A3-4212-4E39-93DE-E053E8F69C28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106B4A3-4212-4E39-93DE-E053E8F69C28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8062912" cy="147002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EMBOLISM</a:t>
            </a:r>
            <a:br>
              <a:rPr lang="en-US" b="1" dirty="0">
                <a:solidFill>
                  <a:srgbClr val="00B0F0"/>
                </a:solidFill>
              </a:rPr>
            </a:b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7170" name="Picture 2" descr="Pulmonary Embolism – Common &amp;amp; Potentially Life Threaten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133600"/>
            <a:ext cx="6475917" cy="364594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524098" y="5867400"/>
            <a:ext cx="36199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Dr.Eman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Kreishan</a:t>
            </a:r>
            <a:r>
              <a:rPr lang="en-US" sz="2400" dirty="0">
                <a:solidFill>
                  <a:schemeClr val="bg1"/>
                </a:solidFill>
              </a:rPr>
              <a:t>, M.D.</a:t>
            </a:r>
          </a:p>
          <a:p>
            <a:r>
              <a:rPr lang="en-US" sz="2400" dirty="0">
                <a:solidFill>
                  <a:schemeClr val="bg1"/>
                </a:solidFill>
              </a:rPr>
              <a:t>13-12-2021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PULMONARY EMBOLISM - www.medicoapps.org"/>
          <p:cNvPicPr>
            <a:picLocks noChangeAspect="1" noChangeArrowheads="1"/>
          </p:cNvPicPr>
          <p:nvPr/>
        </p:nvPicPr>
        <p:blipFill>
          <a:blip r:embed="rId2"/>
          <a:srcRect b="4566"/>
          <a:stretch>
            <a:fillRect/>
          </a:stretch>
        </p:blipFill>
        <p:spPr bwMode="auto">
          <a:xfrm>
            <a:off x="533400" y="0"/>
            <a:ext cx="8124825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5769008"/>
          </a:xfrm>
        </p:spPr>
        <p:txBody>
          <a:bodyPr/>
          <a:lstStyle/>
          <a:p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paradoxical embolism:</a:t>
            </a:r>
          </a:p>
          <a:p>
            <a:endParaRPr lang="en-US" dirty="0"/>
          </a:p>
          <a:p>
            <a:r>
              <a:rPr lang="en-US" dirty="0"/>
              <a:t>an embolus passes through an </a:t>
            </a:r>
            <a:r>
              <a:rPr lang="en-US" dirty="0" err="1"/>
              <a:t>atrial</a:t>
            </a:r>
            <a:r>
              <a:rPr lang="en-US" dirty="0"/>
              <a:t> or ventricular defect and enters the systemic circulation.</a:t>
            </a:r>
          </a:p>
        </p:txBody>
      </p:sp>
      <p:pic>
        <p:nvPicPr>
          <p:cNvPr id="20484" name="Picture 4" descr="Schematics of ASD, VSD and PDA. | Download Scientific 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657600"/>
            <a:ext cx="7556025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Fate of pulmonary embolism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07008"/>
          </a:xfrm>
        </p:spPr>
        <p:txBody>
          <a:bodyPr>
            <a:normAutofit/>
          </a:bodyPr>
          <a:lstStyle/>
          <a:p>
            <a:r>
              <a:rPr lang="en-US" sz="2400" dirty="0"/>
              <a:t>(60%–80%) of pulmonary emboli they undergo organization.</a:t>
            </a:r>
          </a:p>
          <a:p>
            <a:r>
              <a:rPr lang="en-US" sz="2400" dirty="0"/>
              <a:t>a large embolus that blocks a major pulmonary artery can cause sudden death.</a:t>
            </a:r>
          </a:p>
          <a:p>
            <a:r>
              <a:rPr lang="en-US" sz="2400" dirty="0"/>
              <a:t>Embolic obstruction of medium-sized arteries can cause pulmonary hemorrhage.#.....not pulmonary infarction?????</a:t>
            </a:r>
          </a:p>
          <a:p>
            <a:r>
              <a:rPr lang="en-US" sz="2400" dirty="0"/>
              <a:t>Multiple emboli occurring through time can cause pulmonary hypertension and right ventricular failure (</a:t>
            </a:r>
            <a:r>
              <a:rPr lang="en-US" sz="2400" dirty="0" err="1"/>
              <a:t>cor</a:t>
            </a:r>
            <a:r>
              <a:rPr lang="en-US" sz="2400" dirty="0"/>
              <a:t> </a:t>
            </a:r>
            <a:r>
              <a:rPr lang="en-US" sz="2400" dirty="0" err="1"/>
              <a:t>pulmonale</a:t>
            </a:r>
            <a:r>
              <a:rPr lang="en-US" sz="2400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2. Systemic thromboembolism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Origin:</a:t>
            </a:r>
          </a:p>
          <a:p>
            <a:pPr>
              <a:buNone/>
            </a:pPr>
            <a:r>
              <a:rPr lang="en-US" sz="2800" dirty="0"/>
              <a:t>1.Intracardiac mural thrombi(80%). </a:t>
            </a:r>
          </a:p>
          <a:p>
            <a:pPr>
              <a:buNone/>
            </a:pPr>
            <a:r>
              <a:rPr lang="en-US" sz="2800" dirty="0"/>
              <a:t>2.Aortic aneurysms.</a:t>
            </a:r>
          </a:p>
          <a:p>
            <a:pPr>
              <a:buNone/>
            </a:pPr>
            <a:r>
              <a:rPr lang="en-US" sz="2800" dirty="0"/>
              <a:t>3.Thrombi overlying ulcerated atherosclerotic plaques.</a:t>
            </a:r>
          </a:p>
          <a:p>
            <a:pPr>
              <a:buNone/>
            </a:pPr>
            <a:r>
              <a:rPr lang="en-US" sz="2800" dirty="0"/>
              <a:t>4. Fragmented </a:t>
            </a:r>
            <a:r>
              <a:rPr lang="en-US" sz="2800" dirty="0" err="1"/>
              <a:t>valvular</a:t>
            </a:r>
            <a:r>
              <a:rPr lang="en-US" sz="2800" dirty="0"/>
              <a:t> vegetations .</a:t>
            </a:r>
          </a:p>
          <a:p>
            <a:pPr>
              <a:buNone/>
            </a:pPr>
            <a:r>
              <a:rPr lang="en-US" sz="2800" dirty="0"/>
              <a:t>5.The venous system (paradoxical emboli).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92808"/>
          </a:xfrm>
        </p:spPr>
        <p:txBody>
          <a:bodyPr/>
          <a:lstStyle/>
          <a:p>
            <a:r>
              <a:rPr lang="en-US" dirty="0"/>
              <a:t>Common arteriolar embolization sites include:</a:t>
            </a:r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sz="2800" dirty="0"/>
              <a:t>the lower extremities (75%).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 central nervous system (10%).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 intestines.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 Kidneys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 spleen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Fat Embolism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Soft tissue crush injury or rupture of marrow vascular sinusoids (</a:t>
            </a:r>
            <a:r>
              <a:rPr lang="en-US" sz="2800" dirty="0" err="1"/>
              <a:t>eg</a:t>
            </a:r>
            <a:r>
              <a:rPr lang="en-US" sz="2800" dirty="0"/>
              <a:t>, due to a long bone fracture) release microscopic fat globules into the circulation.</a:t>
            </a:r>
          </a:p>
        </p:txBody>
      </p:sp>
      <p:pic>
        <p:nvPicPr>
          <p:cNvPr id="21506" name="Picture 2" descr="Fat embolism syndrome - 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638550"/>
            <a:ext cx="3987800" cy="2990850"/>
          </a:xfrm>
          <a:prstGeom prst="rect">
            <a:avLst/>
          </a:prstGeom>
          <a:noFill/>
        </p:spPr>
      </p:pic>
      <p:pic>
        <p:nvPicPr>
          <p:cNvPr id="21508" name="Picture 4" descr="What Is Fat Embolism;Treatment,Prevention And Pathogenesis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8100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embolism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486400"/>
          </a:xfrm>
        </p:spPr>
        <p:txBody>
          <a:bodyPr>
            <a:normAutofit/>
          </a:bodyPr>
          <a:lstStyle/>
          <a:p>
            <a:r>
              <a:rPr lang="en-US" dirty="0"/>
              <a:t>fat embolism syndrome characterized by: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pulmonary insufficiency.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neurologic symptoms.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anemia*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thrombocytopenia*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diffuse </a:t>
            </a:r>
            <a:r>
              <a:rPr lang="en-US" dirty="0" err="1"/>
              <a:t>petechial</a:t>
            </a:r>
            <a:r>
              <a:rPr lang="en-US" dirty="0"/>
              <a:t> rash*</a:t>
            </a:r>
          </a:p>
          <a:p>
            <a:r>
              <a:rPr lang="en-US" dirty="0"/>
              <a:t> fatal in 10% of cases. </a:t>
            </a:r>
          </a:p>
          <a:p>
            <a:r>
              <a:rPr lang="en-US" dirty="0"/>
              <a:t>Clinical signs and symptoms appear 1 to 3 days after injury.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pathogenesis of fat emboli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pathogenesis of fat emboli syndrome involves:</a:t>
            </a:r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mechanical obstruction:</a:t>
            </a:r>
          </a:p>
          <a:p>
            <a:pPr>
              <a:buNone/>
            </a:pPr>
            <a:r>
              <a:rPr lang="en-US" dirty="0"/>
              <a:t>  * occlusion of pulmonary and cerebral microvasculature.</a:t>
            </a:r>
          </a:p>
          <a:p>
            <a:pPr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biochemical injury:</a:t>
            </a:r>
          </a:p>
          <a:p>
            <a:pPr>
              <a:buNone/>
            </a:pPr>
            <a:r>
              <a:rPr lang="en-US" dirty="0"/>
              <a:t>  * triggering platelet aggregation.  </a:t>
            </a:r>
          </a:p>
          <a:p>
            <a:pPr>
              <a:buNone/>
            </a:pPr>
            <a:r>
              <a:rPr lang="en-US" dirty="0"/>
              <a:t>  *fatty acid release from lipid globules, which causes local toxic endothelial injury.    </a:t>
            </a:r>
          </a:p>
          <a:p>
            <a:pPr>
              <a:buNone/>
            </a:pPr>
            <a:r>
              <a:rPr lang="en-US" dirty="0"/>
              <a:t>    *granulocyte recruitment (with free radical, protease, and </a:t>
            </a:r>
            <a:r>
              <a:rPr lang="en-US" dirty="0" err="1"/>
              <a:t>eicosanoid</a:t>
            </a:r>
            <a:r>
              <a:rPr lang="en-US" dirty="0"/>
              <a:t> release)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4. Amniotic Fluid Embolism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083208"/>
          </a:xfrm>
        </p:spPr>
        <p:txBody>
          <a:bodyPr>
            <a:normAutofit/>
          </a:bodyPr>
          <a:lstStyle/>
          <a:p>
            <a:r>
              <a:rPr lang="en-US" sz="2400" dirty="0"/>
              <a:t>Onset is characterized by: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sudden severe </a:t>
            </a:r>
            <a:r>
              <a:rPr lang="en-US" sz="2400" dirty="0" err="1"/>
              <a:t>dyspnea</a:t>
            </a:r>
            <a:r>
              <a:rPr lang="en-US" sz="240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cyanosis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hypotensive shock,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seizures and coma.</a:t>
            </a:r>
          </a:p>
          <a:p>
            <a:endParaRPr lang="en-US" sz="2800" dirty="0"/>
          </a:p>
          <a:p>
            <a:r>
              <a:rPr lang="en-US" sz="2400" dirty="0"/>
              <a:t> If the patient survives the initial crisis, </a:t>
            </a:r>
            <a:r>
              <a:rPr lang="en-US" sz="2400" u="sng" dirty="0"/>
              <a:t>pulmonary edema</a:t>
            </a:r>
            <a:r>
              <a:rPr lang="en-US" sz="2400" dirty="0"/>
              <a:t> typically develops, along with </a:t>
            </a:r>
            <a:r>
              <a:rPr lang="en-US" sz="2400" u="sng" dirty="0"/>
              <a:t>disseminated intravascular coagulation </a:t>
            </a:r>
            <a:r>
              <a:rPr lang="en-US" sz="2400" dirty="0"/>
              <a:t>secondary to release of </a:t>
            </a:r>
            <a:r>
              <a:rPr lang="en-US" sz="2400" dirty="0" err="1"/>
              <a:t>thrombogenic</a:t>
            </a:r>
            <a:r>
              <a:rPr lang="en-US" sz="2400" dirty="0"/>
              <a:t> substances from amniotic fluid.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382000" cy="5921408"/>
          </a:xfrm>
        </p:spPr>
        <p:txBody>
          <a:bodyPr>
            <a:normAutofit/>
          </a:bodyPr>
          <a:lstStyle/>
          <a:p>
            <a:r>
              <a:rPr lang="en-US" sz="2400" dirty="0"/>
              <a:t>mortality in such cases results from :</a:t>
            </a:r>
          </a:p>
          <a:p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mechanical obstruction of pulmonary vessels 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biochemical activation of the coagulation system and the innate immune system caused by substances in the amniotic fluid</a:t>
            </a:r>
          </a:p>
        </p:txBody>
      </p:sp>
      <p:pic>
        <p:nvPicPr>
          <p:cNvPr id="28674" name="Picture 2" descr="AFE (Amniotic Fluid Embolism) - You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29049"/>
            <a:ext cx="4038600" cy="3028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99032"/>
          </a:xfrm>
        </p:spPr>
        <p:txBody>
          <a:bodyPr/>
          <a:lstStyle/>
          <a:p>
            <a:r>
              <a:rPr lang="en-US" dirty="0"/>
              <a:t>EMBOLISM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83208"/>
          </a:xfrm>
        </p:spPr>
        <p:txBody>
          <a:bodyPr>
            <a:normAutofit/>
          </a:bodyPr>
          <a:lstStyle/>
          <a:p>
            <a:r>
              <a:rPr lang="en-US" sz="2400" dirty="0"/>
              <a:t>An embolus is a detached intravascular mass that is carried by the blood from its point of origin to a distant site, where it often causes tissue dysfunction or infarction.</a:t>
            </a:r>
          </a:p>
          <a:p>
            <a:endParaRPr lang="en-US" sz="2400" dirty="0"/>
          </a:p>
          <a:p>
            <a:r>
              <a:rPr lang="en-US" sz="2400" dirty="0"/>
              <a:t>This mass may be: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Solid.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Liquid.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Gaseous.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r>
              <a:rPr lang="en-US" sz="2400" dirty="0"/>
              <a:t>The vast majority of emboli derive from a dislodged thrombus—hence the term </a:t>
            </a:r>
            <a:r>
              <a:rPr lang="en-US" sz="2400" u="sng" dirty="0"/>
              <a:t>thromboembolism.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Air Embolism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Gas bubbles within the circulation can coalesce and obstruct vascular flow and cause distal ischemic injury.</a:t>
            </a:r>
          </a:p>
          <a:p>
            <a:endParaRPr lang="en-US" dirty="0"/>
          </a:p>
          <a:p>
            <a:r>
              <a:rPr lang="en-US" sz="2800" dirty="0"/>
              <a:t>Can occur during bypass surgery, </a:t>
            </a:r>
            <a:r>
              <a:rPr lang="en-US" sz="2800" dirty="0" err="1"/>
              <a:t>laproscopic</a:t>
            </a:r>
            <a:r>
              <a:rPr lang="en-US" sz="2800" dirty="0"/>
              <a:t> procedures, chest wall injury or introduced into the cerebral arterial circulation by neurosurgery.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382000" cy="5845208"/>
          </a:xfrm>
        </p:spPr>
        <p:txBody>
          <a:bodyPr/>
          <a:lstStyle/>
          <a:p>
            <a:r>
              <a:rPr lang="en-US" dirty="0"/>
              <a:t>Gas bubbles in the pulmonary vasculature cause:</a:t>
            </a:r>
          </a:p>
          <a:p>
            <a:r>
              <a:rPr lang="en-US" dirty="0"/>
              <a:t> edema.</a:t>
            </a:r>
          </a:p>
          <a:p>
            <a:r>
              <a:rPr lang="en-US" dirty="0"/>
              <a:t> hemorrhages.</a:t>
            </a:r>
          </a:p>
          <a:p>
            <a:r>
              <a:rPr lang="en-US" dirty="0"/>
              <a:t>focal </a:t>
            </a:r>
            <a:r>
              <a:rPr lang="en-US" dirty="0" err="1"/>
              <a:t>atelectasis</a:t>
            </a:r>
            <a:r>
              <a:rPr lang="en-US" dirty="0"/>
              <a:t> or emphysema.</a:t>
            </a:r>
          </a:p>
          <a:p>
            <a:endParaRPr lang="en-US" dirty="0"/>
          </a:p>
          <a:p>
            <a:r>
              <a:rPr lang="en-US" dirty="0"/>
              <a:t>Bubbles in the central nervous system can cause mental impairment and even sudden onset of coma.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743200"/>
            <a:ext cx="8062912" cy="1470025"/>
          </a:xfrm>
        </p:spPr>
        <p:txBody>
          <a:bodyPr/>
          <a:lstStyle/>
          <a:p>
            <a:pPr algn="ctr"/>
            <a:r>
              <a:rPr lang="en-US" dirty="0"/>
              <a:t>INFARCTION</a:t>
            </a:r>
          </a:p>
        </p:txBody>
      </p:sp>
      <p:pic>
        <p:nvPicPr>
          <p:cNvPr id="39938" name="Picture 2" descr="MYOCARDIAL INFARCTION Medical name of a Heart attack is known as Myocardial  Infarction. This is a life threatening condition which occurs when blood  flowing to the heart muscles is disrupted causing tiss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4343400" cy="4423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21408"/>
          </a:xfrm>
        </p:spPr>
        <p:txBody>
          <a:bodyPr/>
          <a:lstStyle/>
          <a:p>
            <a:r>
              <a:rPr lang="en-US" dirty="0"/>
              <a:t>An infarct is an area of ischemic necrosis caused by occlusion of the vascular supply to the affected tissue.</a:t>
            </a:r>
          </a:p>
          <a:p>
            <a:endParaRPr lang="en-US" dirty="0"/>
          </a:p>
          <a:p>
            <a:r>
              <a:rPr lang="en-US" dirty="0"/>
              <a:t>Commonly affect heart and brain.</a:t>
            </a:r>
          </a:p>
          <a:p>
            <a:endParaRPr lang="en-US" dirty="0"/>
          </a:p>
          <a:p>
            <a:r>
              <a:rPr lang="en-US" dirty="0"/>
              <a:t>Arterial thrombosis or arterial embolism underlies the vast majority of infarctions.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0392"/>
            <a:ext cx="8382000" cy="5997608"/>
          </a:xfrm>
        </p:spPr>
        <p:txBody>
          <a:bodyPr/>
          <a:lstStyle/>
          <a:p>
            <a:r>
              <a:rPr lang="en-US" dirty="0"/>
              <a:t>Infarcts are classified based on: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*their color </a:t>
            </a:r>
          </a:p>
          <a:p>
            <a:r>
              <a:rPr lang="en-US" dirty="0"/>
              <a:t>(reflecting the amount of hemorrhage) 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may be either red (hemorrhagic) or white (anemic)</a:t>
            </a:r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*the presence or absence of microbial infection.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   may be either septic or bland.</a:t>
            </a:r>
          </a:p>
          <a:p>
            <a:endParaRPr lang="en-US" dirty="0"/>
          </a:p>
        </p:txBody>
      </p:sp>
      <p:pic>
        <p:nvPicPr>
          <p:cNvPr id="46082" name="Picture 2" descr="Flinn Basic Microscope | Flinn Scientif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2503" y="4648200"/>
            <a:ext cx="1621497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6226208"/>
          </a:xfrm>
        </p:spPr>
        <p:txBody>
          <a:bodyPr>
            <a:normAutofit/>
          </a:bodyPr>
          <a:lstStyle/>
          <a:p>
            <a:r>
              <a:rPr lang="en-US" dirty="0"/>
              <a:t>Red infarcts occur :</a:t>
            </a:r>
          </a:p>
          <a:p>
            <a:r>
              <a:rPr lang="en-US" sz="2400" dirty="0"/>
              <a:t>(1) in loose tissues (e.g., lung) where blood can collect in </a:t>
            </a:r>
            <a:r>
              <a:rPr lang="en-US" sz="2400" dirty="0" err="1"/>
              <a:t>infarcted</a:t>
            </a:r>
            <a:r>
              <a:rPr lang="en-US" sz="2400" dirty="0"/>
              <a:t> zones.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09800"/>
            <a:ext cx="28098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33400" y="6096000"/>
            <a:ext cx="3929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classic wedge-shaped infarct </a:t>
            </a:r>
          </a:p>
        </p:txBody>
      </p:sp>
      <p:pic>
        <p:nvPicPr>
          <p:cNvPr id="36869" name="Picture 5" descr="File:Pulmonary infarct intermed m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286000"/>
            <a:ext cx="3733800" cy="266966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572000" y="50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1.Necrosis of alveolar walls - loss of nuclei.</a:t>
            </a:r>
          </a:p>
          <a:p>
            <a:r>
              <a:rPr lang="en-US" dirty="0"/>
              <a:t>2.Alveolar hemorrhage.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382000" cy="5921408"/>
          </a:xfrm>
        </p:spPr>
        <p:txBody>
          <a:bodyPr/>
          <a:lstStyle/>
          <a:p>
            <a:r>
              <a:rPr lang="en-US" sz="2400" dirty="0"/>
              <a:t>(2) as a result of venous occlusions (such as in ovarian torsion).</a:t>
            </a:r>
          </a:p>
          <a:p>
            <a:endParaRPr lang="en-US" dirty="0"/>
          </a:p>
        </p:txBody>
      </p:sp>
      <p:pic>
        <p:nvPicPr>
          <p:cNvPr id="50178" name="Picture 2" descr="https://pubs.rsna.org/cms/10.1148/radiographics.22.2.g02mr02283/asset/images/medium/g02mr02c3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1"/>
            <a:ext cx="3162145" cy="3124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50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dark brown, ovarian mass with a twisted, thickened left fallopian tube (arrows).</a:t>
            </a:r>
          </a:p>
        </p:txBody>
      </p:sp>
      <p:pic>
        <p:nvPicPr>
          <p:cNvPr id="50180" name="Picture 4" descr="Pathology Outlines - Torsion"/>
          <p:cNvPicPr>
            <a:picLocks noChangeAspect="1" noChangeArrowheads="1"/>
          </p:cNvPicPr>
          <p:nvPr/>
        </p:nvPicPr>
        <p:blipFill>
          <a:blip r:embed="rId3" cstate="print"/>
          <a:srcRect b="12781"/>
          <a:stretch>
            <a:fillRect/>
          </a:stretch>
        </p:blipFill>
        <p:spPr bwMode="auto">
          <a:xfrm>
            <a:off x="4343400" y="1371600"/>
            <a:ext cx="4572000" cy="3581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876800" y="5257800"/>
            <a:ext cx="34542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Hemorrhage and necrosis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382000" cy="6226208"/>
          </a:xfrm>
        </p:spPr>
        <p:txBody>
          <a:bodyPr/>
          <a:lstStyle/>
          <a:p>
            <a:r>
              <a:rPr lang="en-US" dirty="0"/>
              <a:t>(3) in tissues with dual circulations such as lung where partial, inadequate perfusion by collateral arterial supplies is typical.</a:t>
            </a:r>
          </a:p>
          <a:p>
            <a:endParaRPr lang="en-US" dirty="0"/>
          </a:p>
          <a:p>
            <a:r>
              <a:rPr lang="en-US" dirty="0"/>
              <a:t>(4) in previously congested tissues (as a consequence of sluggish venous outflow).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686800" cy="6150008"/>
          </a:xfrm>
        </p:spPr>
        <p:txBody>
          <a:bodyPr>
            <a:normAutofit/>
          </a:bodyPr>
          <a:lstStyle/>
          <a:p>
            <a:r>
              <a:rPr lang="en-US" sz="2000" dirty="0"/>
              <a:t>White infarcts </a:t>
            </a:r>
          </a:p>
          <a:p>
            <a:r>
              <a:rPr lang="en-US" sz="2000" dirty="0"/>
              <a:t>occur with arterial occlusions in solid organs with end-arterial circulations (e.g., heart, spleen, and kidney),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133600"/>
            <a:ext cx="6248400" cy="344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5657671"/>
            <a:ext cx="739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(A) Hemorrhagic, roughly wedge-shaped pulmonary infarct (red infarct). (B) Sharply demarcated pale infarct in the spleen (white infarct)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Factors That Influence Infarct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1. Anatomy of the vascular supply. The presence or absence of an alternative blood supply is the most important factor.</a:t>
            </a:r>
          </a:p>
          <a:p>
            <a:endParaRPr lang="en-US" sz="2000" dirty="0"/>
          </a:p>
          <a:p>
            <a:r>
              <a:rPr lang="en-US" sz="2000" dirty="0"/>
              <a:t>Organ with the dual supply are resistant to infarction:</a:t>
            </a:r>
          </a:p>
          <a:p>
            <a:r>
              <a:rPr lang="en-US" sz="2000" dirty="0"/>
              <a:t>Liver</a:t>
            </a:r>
          </a:p>
          <a:p>
            <a:r>
              <a:rPr lang="en-US" sz="2000" dirty="0"/>
              <a:t>Lung</a:t>
            </a:r>
          </a:p>
          <a:p>
            <a:r>
              <a:rPr lang="en-US" sz="2000" dirty="0"/>
              <a:t>hand and forearm.</a:t>
            </a:r>
          </a:p>
          <a:p>
            <a:endParaRPr lang="en-US" sz="2000" dirty="0"/>
          </a:p>
          <a:p>
            <a:r>
              <a:rPr lang="en-US" sz="2000" dirty="0"/>
              <a:t>Organ with end-arterial circulation are more susceptible for infarction:</a:t>
            </a:r>
          </a:p>
          <a:p>
            <a:r>
              <a:rPr lang="en-US" sz="2000" dirty="0"/>
              <a:t>Kidney</a:t>
            </a:r>
          </a:p>
          <a:p>
            <a:r>
              <a:rPr lang="en-US" sz="2000" dirty="0"/>
              <a:t>spleen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eep Vein Thrombosis &amp;amp; Pulmonary Embolism - Elite Cardiovascular Group"/>
          <p:cNvPicPr>
            <a:picLocks noChangeAspect="1" noChangeArrowheads="1"/>
          </p:cNvPicPr>
          <p:nvPr/>
        </p:nvPicPr>
        <p:blipFill>
          <a:blip r:embed="rId2"/>
          <a:srcRect t="7049" b="44493"/>
          <a:stretch>
            <a:fillRect/>
          </a:stretch>
        </p:blipFill>
        <p:spPr bwMode="auto">
          <a:xfrm>
            <a:off x="1752600" y="685800"/>
            <a:ext cx="6210300" cy="5740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2. Rate of occlusion</a:t>
            </a:r>
          </a:p>
          <a:p>
            <a:endParaRPr lang="en-US" sz="2400" dirty="0"/>
          </a:p>
          <a:p>
            <a:r>
              <a:rPr lang="en-US" sz="2400" dirty="0"/>
              <a:t>3. Tissue vulnerability to hypoxia.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Neurons undergo damage  after  3 to 4 minutes.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Myocardial cells, die after 20 to 30 minutes.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fibroblasts within myocardium remain viable after many hours of ischemia.</a:t>
            </a:r>
          </a:p>
          <a:p>
            <a:endParaRPr lang="en-US" sz="32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1000"/>
            <a:ext cx="363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276600"/>
            <a:ext cx="3581400" cy="268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953000" y="1371600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Bone marrow embolus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9200" y="4419600"/>
            <a:ext cx="3324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Amniotic fluid emboli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382000" cy="5845208"/>
          </a:xfrm>
        </p:spPr>
        <p:txBody>
          <a:bodyPr/>
          <a:lstStyle/>
          <a:p>
            <a:r>
              <a:rPr lang="en-US" dirty="0"/>
              <a:t>The primary consequence of systemic embolization is ischemic necrosis </a:t>
            </a:r>
            <a:r>
              <a:rPr lang="en-US" u="sng" dirty="0"/>
              <a:t>(infarction) </a:t>
            </a:r>
            <a:r>
              <a:rPr lang="en-US" dirty="0"/>
              <a:t>of downstream tissues.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whereas embolization in the pulmonary circulation leads to </a:t>
            </a:r>
            <a:r>
              <a:rPr lang="en-US" u="sng" dirty="0"/>
              <a:t>hypoxia, hypotension, and right-sided heart failure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>
            <a:normAutofit/>
          </a:bodyPr>
          <a:lstStyle/>
          <a:p>
            <a:r>
              <a:rPr lang="en-US" sz="3600" dirty="0"/>
              <a:t>1. Pulmonary thromboembolism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229600" cy="4572000"/>
          </a:xfrm>
        </p:spPr>
        <p:txBody>
          <a:bodyPr>
            <a:normAutofit/>
          </a:bodyPr>
          <a:lstStyle/>
          <a:p>
            <a:r>
              <a:rPr lang="en-US" sz="2800" dirty="0"/>
              <a:t>Originate from deep venous thromboses and are responsible for the most common form of </a:t>
            </a:r>
            <a:r>
              <a:rPr lang="en-US" sz="2800" dirty="0" err="1"/>
              <a:t>thromboembolic</a:t>
            </a:r>
            <a:r>
              <a:rPr lang="en-US" sz="2800" dirty="0"/>
              <a:t> disease.</a:t>
            </a:r>
          </a:p>
        </p:txBody>
      </p:sp>
      <p:pic>
        <p:nvPicPr>
          <p:cNvPr id="4098" name="Picture 2" descr="Acute pulmonary embolism. Part 1: epidemiology and diagnosis | Nature  Reviews Cardi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848736"/>
            <a:ext cx="2914650" cy="4009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382000" cy="5769008"/>
          </a:xfrm>
        </p:spPr>
        <p:txBody>
          <a:bodyPr/>
          <a:lstStyle/>
          <a:p>
            <a:r>
              <a:rPr lang="en-US" dirty="0"/>
              <a:t>In more than 95% of cases, venous emboli originate from thrombi within deep leg veins proximal to the </a:t>
            </a:r>
            <a:r>
              <a:rPr lang="en-US" dirty="0" err="1"/>
              <a:t>popliteal</a:t>
            </a:r>
            <a:r>
              <a:rPr lang="en-US" dirty="0"/>
              <a:t> </a:t>
            </a:r>
            <a:r>
              <a:rPr lang="en-US" dirty="0" err="1"/>
              <a:t>fossa</a:t>
            </a:r>
            <a:r>
              <a:rPr lang="en-US" dirty="0"/>
              <a:t>; embolization from lower leg thrombi is uncommon.</a:t>
            </a:r>
          </a:p>
        </p:txBody>
      </p:sp>
      <p:pic>
        <p:nvPicPr>
          <p:cNvPr id="3074" name="Picture 2" descr="Popliteal vein thrombosis - UpToDate"/>
          <p:cNvPicPr>
            <a:picLocks noChangeAspect="1" noChangeArrowheads="1"/>
          </p:cNvPicPr>
          <p:nvPr/>
        </p:nvPicPr>
        <p:blipFill>
          <a:blip r:embed="rId2"/>
          <a:srcRect t="53333"/>
          <a:stretch>
            <a:fillRect/>
          </a:stretch>
        </p:blipFill>
        <p:spPr bwMode="auto">
          <a:xfrm>
            <a:off x="0" y="3124200"/>
            <a:ext cx="7277100" cy="2667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239000" y="3581400"/>
            <a:ext cx="1905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Hotness</a:t>
            </a:r>
          </a:p>
          <a:p>
            <a:endParaRPr lang="en-US" sz="2800" dirty="0"/>
          </a:p>
          <a:p>
            <a:r>
              <a:rPr lang="en-US" sz="2800" dirty="0"/>
              <a:t>Redness</a:t>
            </a:r>
          </a:p>
          <a:p>
            <a:endParaRPr lang="en-US" sz="2800" dirty="0"/>
          </a:p>
          <a:p>
            <a:r>
              <a:rPr lang="en-US" sz="2400" dirty="0"/>
              <a:t>Tenderness</a:t>
            </a:r>
          </a:p>
          <a:p>
            <a:endParaRPr lang="en-US" sz="2400" dirty="0"/>
          </a:p>
          <a:p>
            <a:r>
              <a:rPr lang="en-US" sz="2800" dirty="0"/>
              <a:t>swelling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82000" cy="6073808"/>
          </a:xfrm>
        </p:spPr>
        <p:txBody>
          <a:bodyPr>
            <a:normAutofit/>
          </a:bodyPr>
          <a:lstStyle/>
          <a:p>
            <a:r>
              <a:rPr lang="en-US" dirty="0"/>
              <a:t>Fragmented thrombi from DVT</a:t>
            </a:r>
          </a:p>
          <a:p>
            <a:endParaRPr lang="en-US" dirty="0"/>
          </a:p>
          <a:p>
            <a:r>
              <a:rPr lang="en-US" dirty="0"/>
              <a:t> are carried through progressively larger venous channels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r>
              <a:rPr lang="en-US" dirty="0"/>
              <a:t> pass through the right side of the heart </a:t>
            </a:r>
          </a:p>
          <a:p>
            <a:endParaRPr lang="en-US" dirty="0"/>
          </a:p>
          <a:p>
            <a:r>
              <a:rPr lang="en-US" dirty="0"/>
              <a:t>arresting in the pulmonary vasculature. 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5" name="Down Arrow 4"/>
          <p:cNvSpPr/>
          <p:nvPr/>
        </p:nvSpPr>
        <p:spPr>
          <a:xfrm>
            <a:off x="3962400" y="9144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038600" y="22860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114800" y="36576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720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PE can occlude: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the main pulmonary artery,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lodge at the bifurcation of the right and left pulmonary arteries (saddle embolus),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pass into the smaller, branching arterioles</a:t>
            </a:r>
          </a:p>
          <a:p>
            <a:endParaRPr lang="en-US" sz="2400" dirty="0"/>
          </a:p>
        </p:txBody>
      </p:sp>
      <p:pic>
        <p:nvPicPr>
          <p:cNvPr id="1028" name="Picture 4" descr="Difference Between Pulmonary and Systemic Circulation | Definition,  Circulation Pathway, Importa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111012"/>
            <a:ext cx="6248400" cy="3004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28124A2AB109B04D9394872AA5C4638C" ma:contentTypeVersion="10" ma:contentTypeDescription="إنشاء مستند جديد." ma:contentTypeScope="" ma:versionID="e4fb4acc261fc67c738c495fa6a185dc">
  <xsd:schema xmlns:xsd="http://www.w3.org/2001/XMLSchema" xmlns:xs="http://www.w3.org/2001/XMLSchema" xmlns:p="http://schemas.microsoft.com/office/2006/metadata/properties" xmlns:ns2="513c409d-95b3-4324-b1e7-64465f9ef705" xmlns:ns3="4e5e1d9c-8200-4f72-9ecf-f64799bd78a7" targetNamespace="http://schemas.microsoft.com/office/2006/metadata/properties" ma:root="true" ma:fieldsID="54a05ab7966c8a2e8686b24c672c9821" ns2:_="" ns3:_="">
    <xsd:import namespace="513c409d-95b3-4324-b1e7-64465f9ef705"/>
    <xsd:import namespace="4e5e1d9c-8200-4f72-9ecf-f64799bd78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c409d-95b3-4324-b1e7-64465f9ef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5e1d9c-8200-4f72-9ecf-f64799bd78a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B8736C-E7A3-4E0C-8761-729D399720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9A00B5-9EF0-4C74-94D6-EF2ACCDA3DEE}"/>
</file>

<file path=customXml/itemProps3.xml><?xml version="1.0" encoding="utf-8"?>
<ds:datastoreItem xmlns:ds="http://schemas.openxmlformats.org/officeDocument/2006/customXml" ds:itemID="{6B8EF8F4-89A3-4A1A-9067-30B9EAD059C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440</TotalTime>
  <Words>1077</Words>
  <Application>Microsoft Office PowerPoint</Application>
  <PresentationFormat>عرض على الشاشة (4:3)</PresentationFormat>
  <Paragraphs>161</Paragraphs>
  <Slides>30</Slides>
  <Notes>5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1" baseType="lpstr">
      <vt:lpstr>Verve</vt:lpstr>
      <vt:lpstr>EMBOLISM </vt:lpstr>
      <vt:lpstr>EMBOLISM</vt:lpstr>
      <vt:lpstr>عرض تقديمي في PowerPoint</vt:lpstr>
      <vt:lpstr>عرض تقديمي في PowerPoint</vt:lpstr>
      <vt:lpstr>عرض تقديمي في PowerPoint</vt:lpstr>
      <vt:lpstr>1. Pulmonary thromboembolism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Fate of pulmonary embolism</vt:lpstr>
      <vt:lpstr>2. Systemic thromboembolism</vt:lpstr>
      <vt:lpstr>عرض تقديمي في PowerPoint</vt:lpstr>
      <vt:lpstr>3. Fat Embolism</vt:lpstr>
      <vt:lpstr>Fat embolism syndrome</vt:lpstr>
      <vt:lpstr>pathogenesis of fat emboli syndrome</vt:lpstr>
      <vt:lpstr>4. Amniotic Fluid Embolism</vt:lpstr>
      <vt:lpstr>عرض تقديمي في PowerPoint</vt:lpstr>
      <vt:lpstr>5. Air Embolism</vt:lpstr>
      <vt:lpstr>عرض تقديمي في PowerPoint</vt:lpstr>
      <vt:lpstr>INFARCTION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Factors That Influence Infarct Development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EMBOLISM</dc:title>
  <dc:creator>Admin</dc:creator>
  <cp:lastModifiedBy>Admin</cp:lastModifiedBy>
  <cp:revision>30</cp:revision>
  <dcterms:created xsi:type="dcterms:W3CDTF">2021-12-12T13:39:52Z</dcterms:created>
  <dcterms:modified xsi:type="dcterms:W3CDTF">2021-12-12T21:32:04Z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0x01010028124A2AB109B04D9394872AA5C4638C</vt:lpwstr>
  </property>
</Properties>
</file>