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79" r:id="rId25"/>
    <p:sldId id="280" r:id="rId26"/>
    <p:sldId id="281" r:id="rId27"/>
    <p:sldId id="282" r:id="rId28"/>
    <p:sldId id="283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728AB-B117-2749-8349-023666144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C85B06-398A-7A49-9104-7A846001B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BAC7CB-FF2D-6C43-8BFA-700E0421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7D40-E675-E642-B322-7661E56A5D3E}" type="datetimeFigureOut">
              <a:rPr lang="en-US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0A9A01-FFD0-7D47-A9CE-E7EC32F5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D281BB-C48D-5E4F-8579-00861C99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7487-88A0-DC4C-BB7A-25DE454B3D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7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20489C-E975-DC4C-A4F1-64B842AB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AAA7C8-E711-F24E-840F-AEC7A1C7A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915BC3-6E68-9D45-BB16-A7BDAE53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7D40-E675-E642-B322-7661E56A5D3E}" type="datetimeFigureOut">
              <a:rPr lang="en-US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122CC5-7E38-E342-84E0-D55F6EFB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E88FB6-93D6-B641-82A1-DB8B0193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7487-88A0-DC4C-BB7A-25DE454B3D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96A9E5-0988-D14B-8389-338FE0E3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6ED59A-3417-CC47-84C9-800B3591C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102F92-FFED-7D40-B1A8-64EABBFCA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7D40-E675-E642-B322-7661E56A5D3E}" type="datetimeFigureOut">
              <a:rPr lang="en-US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5B89B7-3CD8-1C4C-8486-04621DDE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C96DDF-85C9-4E42-A06A-C735CD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7487-88A0-DC4C-BB7A-25DE454B3D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8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B2A0-EEBD-3F48-AD76-2A163027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DF28F9-14C7-DE4D-AA94-92F4BA8DA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FCED64-A347-E240-88E6-54E9053FC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7D40-E675-E642-B322-7661E56A5D3E}" type="datetimeFigureOut">
              <a:rPr lang="en-US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674B73-7711-0246-9162-77AC4CA2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060AB7-62C4-4044-ABE1-65C9D2F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7487-88A0-DC4C-BB7A-25DE454B3D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2F29DF-4F1C-E145-B188-EF17DB05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7BA537-DD6A-2245-8756-26FDF751D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F591BB-DDB9-274D-B16E-AF3862FD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7D40-E675-E642-B322-7661E56A5D3E}" type="datetimeFigureOut">
              <a:rPr lang="en-US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7D5F29-2A4F-6146-B5FB-F3191D23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22EFCF-6C13-254C-9853-DB18BF4D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7487-88A0-DC4C-BB7A-25DE454B3D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C0CFB-9F2E-064F-A2A4-0312CB8A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ABEF16-9F62-974C-B595-C0392672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0693F2-9E90-6F4C-8ED3-FDBB9B4E2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989C10-0419-9F45-BEF0-3EE882ED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7D40-E675-E642-B322-7661E56A5D3E}" type="datetimeFigureOut">
              <a:rPr lang="en-US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F4F093-BAC9-0449-9C55-BDC4FBC4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C6A436-5491-A64E-A94B-BAD651A4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7487-88A0-DC4C-BB7A-25DE454B3D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7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10920-73DC-B448-8FC9-11BC2F63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76F467-5A24-D047-9945-AD3ED11BE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01B053-308F-BE4A-84C9-345B45E3D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DBD783F-067D-FE4A-85DE-35B6DAACB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E8DBA0-E814-BE40-962E-51AACE328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25F1BE-FEA7-1B4D-A40B-05E3FAE9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7D40-E675-E642-B322-7661E56A5D3E}" type="datetimeFigureOut">
              <a:rPr lang="en-US"/>
              <a:t>10/13/2020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9371814-FD3B-364B-8497-EBF2690A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207198-FBEB-3D49-B85B-9150B6B4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7487-88A0-DC4C-BB7A-25DE454B3D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7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F0757F-F9CA-E24D-BF16-CABEBBEE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C7F236-250B-7E43-897E-E479048B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7D40-E675-E642-B322-7661E56A5D3E}" type="datetimeFigureOut">
              <a:rPr lang="en-US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83A57B-6D80-4E4F-8282-F94939A3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E9C189-99A6-2D4E-AA81-70718022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7487-88A0-DC4C-BB7A-25DE454B3D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2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E3DF65-EEB6-CB4C-848B-60552486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7D40-E675-E642-B322-7661E56A5D3E}" type="datetimeFigureOut">
              <a:rPr lang="en-US"/>
              <a:t>10/13/2020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7CA33A5-EC45-394A-9806-D5651E89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EBD0A3-C49F-954D-B022-E77586DC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7487-88A0-DC4C-BB7A-25DE454B3D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3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2F8CD-E505-D042-87C8-8A29167B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3C8CFC-3CFA-114C-B9DA-A5B522A11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2F155D-6227-0544-A815-3BFED326D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CD28B6-FF08-A14E-8430-B4D5029A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7D40-E675-E642-B322-7661E56A5D3E}" type="datetimeFigureOut">
              <a:rPr lang="en-US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3E4F6B-DB20-904D-BAE8-0DF78569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E348CF-8ADE-C74E-81CE-9EC50EE8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7487-88A0-DC4C-BB7A-25DE454B3D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0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DB33D-5426-EA4A-AD40-9F8F7B9B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50099F-7FCB-8347-945A-C73800989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A23489-55AA-F44E-A55D-4F8957D32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00D6C6-E101-A34A-9A3D-C9D22B91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7D40-E675-E642-B322-7661E56A5D3E}" type="datetimeFigureOut">
              <a:rPr lang="en-US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F44031-25EF-E543-AF15-78EC0B01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75E742-88D6-3D4C-9B1F-E5338D01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7487-88A0-DC4C-BB7A-25DE454B3D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8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F8AFA2-1B3F-824C-A115-368824B7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73DB16-4012-DE4A-AD3E-721F6BB76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AA78F3-401D-3644-88BE-28BD9F44D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7D40-E675-E642-B322-7661E56A5D3E}" type="datetimeFigureOut">
              <a:rPr lang="en-US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6FA57F-9DDE-194B-8792-1A701BAA8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728317-1AE3-C84D-B5D0-E39BDD225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7487-88A0-DC4C-BB7A-25DE454B3D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6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B4BE33-D889-DD49-BBDC-B719B8F4F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1373"/>
            <a:ext cx="9144000" cy="1163596"/>
          </a:xfrm>
        </p:spPr>
        <p:txBody>
          <a:bodyPr/>
          <a:lstStyle/>
          <a:p>
            <a:r>
              <a:rPr lang="en-GB"/>
              <a:t>Pneumothorax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F3671-907F-4346-BCC7-00E7020C8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4313" y="4822031"/>
            <a:ext cx="11275219" cy="2035970"/>
          </a:xfrm>
        </p:spPr>
        <p:txBody>
          <a:bodyPr/>
          <a:lstStyle/>
          <a:p>
            <a:r>
              <a:rPr lang="ar-SA" dirty="0"/>
              <a:t>Done by :</a:t>
            </a:r>
          </a:p>
          <a:p>
            <a:r>
              <a:rPr lang="ar-SA" dirty="0"/>
              <a:t>Hala Alaween       </a:t>
            </a: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err="1" smtClean="0"/>
              <a:t>Rawan</a:t>
            </a:r>
            <a:r>
              <a:rPr lang="en-US" dirty="0" smtClean="0"/>
              <a:t> </a:t>
            </a:r>
            <a:r>
              <a:rPr lang="ar-SA" dirty="0" smtClean="0"/>
              <a:t>saif                    </a:t>
            </a:r>
            <a:r>
              <a:rPr lang="ar-SA" dirty="0"/>
              <a:t>Manar Dwaghreh </a:t>
            </a: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437CAE28-8EAF-0848-B0E7-494C5EC5E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31" y="1542256"/>
            <a:ext cx="4845844" cy="30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DEBF3CA-0A9A-994D-A732-0FBE63636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9" y="365124"/>
            <a:ext cx="4818427" cy="601662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D6ECC475-3AA5-254C-A678-460FA1A2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51" y="214313"/>
            <a:ext cx="6227355" cy="6643687"/>
          </a:xfrm>
        </p:spPr>
        <p:txBody>
          <a:bodyPr>
            <a:normAutofit fontScale="90000"/>
          </a:bodyPr>
          <a:lstStyle/>
          <a:p>
            <a:r>
              <a:rPr lang="ar-SA" sz="3600" dirty="0"/>
              <a:t>Recognizing apneumothorax Signs to look for :</a:t>
            </a:r>
            <a:br>
              <a:rPr lang="ar-SA" sz="3600" dirty="0"/>
            </a:br>
            <a:r>
              <a:rPr lang="ar-SA" sz="3600" dirty="0"/>
              <a:t>*Visualization of visceral pleural line must for diagnosis </a:t>
            </a:r>
            <a:br>
              <a:rPr lang="ar-SA" sz="3600" dirty="0"/>
            </a:br>
            <a:r>
              <a:rPr lang="ar-SA" sz="3600" dirty="0"/>
              <a:t>* absence of lung  marking distal to visceral pleural line ( most time) </a:t>
            </a:r>
            <a:br>
              <a:rPr lang="ar-SA" sz="3600" dirty="0"/>
            </a:br>
            <a:r>
              <a:rPr lang="ar-SA" sz="3600" dirty="0"/>
              <a:t>*</a:t>
            </a:r>
            <a:r>
              <a:rPr lang="ar-SA" sz="3600" dirty="0" smtClean="0"/>
              <a:t>per</a:t>
            </a:r>
            <a:r>
              <a:rPr lang="en-US" sz="3600" dirty="0" err="1" smtClean="0"/>
              <a:t>i</a:t>
            </a:r>
            <a:r>
              <a:rPr lang="ar-SA" sz="3600" dirty="0" smtClean="0"/>
              <a:t>phral </a:t>
            </a:r>
            <a:r>
              <a:rPr lang="ar-SA" sz="3600" dirty="0"/>
              <a:t>space is radio Lucent Compared to adjacent lung</a:t>
            </a:r>
            <a:br>
              <a:rPr lang="ar-SA" sz="3600" dirty="0"/>
            </a:br>
            <a:r>
              <a:rPr lang="ar-SA" sz="3600" dirty="0"/>
              <a:t>*  deep </a:t>
            </a:r>
            <a:r>
              <a:rPr lang="ar-SA" sz="3600" dirty="0" smtClean="0"/>
              <a:t>s</a:t>
            </a:r>
            <a:r>
              <a:rPr lang="en-US" sz="3600" dirty="0" err="1" smtClean="0"/>
              <a:t>ulcus</a:t>
            </a:r>
            <a:r>
              <a:rPr lang="en-US" sz="3600" dirty="0" smtClean="0"/>
              <a:t> </a:t>
            </a:r>
            <a:r>
              <a:rPr lang="ar-SA" sz="3600" dirty="0" smtClean="0"/>
              <a:t> </a:t>
            </a:r>
            <a:r>
              <a:rPr lang="ar-SA" sz="3600" dirty="0"/>
              <a:t>sign </a:t>
            </a:r>
            <a:br>
              <a:rPr lang="ar-SA" sz="3600" dirty="0"/>
            </a:br>
            <a:r>
              <a:rPr lang="ar-SA" sz="3600" dirty="0"/>
              <a:t>* mediastinum shouldn’t shift away from pneumothorax unless tension pneumothorax is present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1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364D66B-F0FF-F24D-BC91-CA3CA4A89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4" y="111124"/>
            <a:ext cx="5941144" cy="435133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613DD91-3AFD-7248-BE3D-4EE96D119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31" y="854144"/>
            <a:ext cx="3893344" cy="3655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58F0EF-E26D-4747-8674-7C3C44EBBADF}"/>
              </a:ext>
            </a:extLst>
          </p:cNvPr>
          <p:cNvSpPr txBox="1"/>
          <p:nvPr/>
        </p:nvSpPr>
        <p:spPr>
          <a:xfrm rot="16200000">
            <a:off x="3622689" y="2731832"/>
            <a:ext cx="1834942" cy="594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4E33DD-6FA7-7D4C-A460-377746BBF4EB}"/>
              </a:ext>
            </a:extLst>
          </p:cNvPr>
          <p:cNvSpPr txBox="1"/>
          <p:nvPr/>
        </p:nvSpPr>
        <p:spPr>
          <a:xfrm>
            <a:off x="2228849" y="4992686"/>
            <a:ext cx="9236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/>
              <a:t>Visceral pleural become Visible as thin white line ( visceral pleural line) with air out lining it on either side </a:t>
            </a:r>
          </a:p>
          <a:p>
            <a:pPr algn="l"/>
            <a:r>
              <a:rPr lang="en-GB"/>
              <a:t>N</a:t>
            </a:r>
            <a:r>
              <a:rPr lang="ar-SA"/>
              <a:t>otice how the contour of pneumothorax parallel the curvature of adjacent chest wall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B0159F-AC33-BD49-A3E6-8CF8A5B0C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87" y="636264"/>
            <a:ext cx="7608889" cy="524233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DD27AE-A873-874E-9A3A-4F9383FA4580}"/>
              </a:ext>
            </a:extLst>
          </p:cNvPr>
          <p:cNvSpPr txBox="1"/>
          <p:nvPr/>
        </p:nvSpPr>
        <p:spPr>
          <a:xfrm>
            <a:off x="4425971" y="5878598"/>
            <a:ext cx="467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dirty="0"/>
              <a:t>Pneumothorax with pleural adhesion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331160F-7FA6-0D47-A82D-1C3FDF3CD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89" y="468312"/>
            <a:ext cx="6190983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F3B168-BFDE-AC4D-828B-631D90A07CF7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7194B9-4937-604F-98C6-76620FE30125}"/>
              </a:ext>
            </a:extLst>
          </p:cNvPr>
          <p:cNvSpPr txBox="1"/>
          <p:nvPr/>
        </p:nvSpPr>
        <p:spPr>
          <a:xfrm>
            <a:off x="3417094" y="5458437"/>
            <a:ext cx="535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dirty="0"/>
              <a:t>Absence of lung marking mistaken for a pneumothorax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A250DE1-52DD-394B-BB34-7D54760BA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2" y="504031"/>
            <a:ext cx="9071275" cy="539389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AFF622-5DDA-BB4E-A2E9-A718593C93BE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72D4BD-4624-C946-9195-26F7FE22FFFB}"/>
              </a:ext>
            </a:extLst>
          </p:cNvPr>
          <p:cNvSpPr txBox="1"/>
          <p:nvPr/>
        </p:nvSpPr>
        <p:spPr>
          <a:xfrm>
            <a:off x="5192751" y="5897929"/>
            <a:ext cx="220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/>
              <a:t>Deep sulcus sign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DC09AE-DF34-E04D-8E24-791EFDC46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/>
              <a:t>Pneumothorax has also be classified based On the presence or absence shift of mobile mediastinal structure such as the heart and trachea </a:t>
            </a:r>
          </a:p>
          <a:p>
            <a:r>
              <a:rPr lang="ar-SA"/>
              <a:t>simple : there is usually no shift of mediastinal structure </a:t>
            </a:r>
          </a:p>
          <a:p>
            <a:r>
              <a:rPr lang="en-GB"/>
              <a:t>T</a:t>
            </a:r>
            <a:r>
              <a:rPr lang="ar-SA"/>
              <a:t>ension there is frequently a shift of the mediastinal structures away from side of pneumothorax associated with cardio plumonary compromise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D308E9E-0E6B-0E43-B372-CE07BB4E8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1" y="1253331"/>
            <a:ext cx="4341700" cy="435133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BB866BA0-464D-A74C-AD73-CB123298C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77" y="1253331"/>
            <a:ext cx="5333898" cy="4709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2282F1-94E4-F14A-BE9F-187040DCC50D}"/>
              </a:ext>
            </a:extLst>
          </p:cNvPr>
          <p:cNvSpPr txBox="1"/>
          <p:nvPr/>
        </p:nvSpPr>
        <p:spPr>
          <a:xfrm>
            <a:off x="1276349" y="5729287"/>
            <a:ext cx="362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/>
              <a:t>Simple pneumothorax with no shift 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97968C-C5C0-7846-B353-A74B2B378721}"/>
              </a:ext>
            </a:extLst>
          </p:cNvPr>
          <p:cNvSpPr txBox="1"/>
          <p:nvPr/>
        </p:nvSpPr>
        <p:spPr>
          <a:xfrm>
            <a:off x="7352270" y="6031216"/>
            <a:ext cx="420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dirty="0"/>
              <a:t>Large left- sided tension pneumothorax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3E5888-82C2-6F43-99EA-CD7CF93EED29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4174950-8DBC-EC4C-B080-B54A1DA28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2" y="253999"/>
            <a:ext cx="4977150" cy="56991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7006BD-871B-E84A-86E4-85E09DDC9B36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5E617B58-A93F-8F4E-B811-3C6B73554F36}"/>
              </a:ext>
            </a:extLst>
          </p:cNvPr>
          <p:cNvSpPr/>
          <p:nvPr/>
        </p:nvSpPr>
        <p:spPr>
          <a:xfrm>
            <a:off x="5953126" y="773905"/>
            <a:ext cx="5822492" cy="5000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Presence of an air fluid interface in the pleural space ( </a:t>
            </a:r>
            <a:r>
              <a:rPr lang="ar-SA" dirty="0" smtClean="0"/>
              <a:t>hydropneumothorax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FE1AF36-2F91-A647-8772-B337C359E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08" y="801688"/>
            <a:ext cx="8719034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4E2936-C429-7C4B-A373-8146D18AFDC0}"/>
              </a:ext>
            </a:extLst>
          </p:cNvPr>
          <p:cNvSpPr txBox="1"/>
          <p:nvPr/>
        </p:nvSpPr>
        <p:spPr>
          <a:xfrm rot="10800000" flipV="1">
            <a:off x="4491519" y="5839193"/>
            <a:ext cx="437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dirty="0"/>
              <a:t>Mistaken </a:t>
            </a:r>
            <a:r>
              <a:rPr lang="ar-SA" dirty="0" smtClean="0"/>
              <a:t>a</a:t>
            </a:r>
            <a:r>
              <a:rPr lang="en-US" dirty="0" smtClean="0"/>
              <a:t> </a:t>
            </a:r>
            <a:r>
              <a:rPr lang="ar-SA" dirty="0" smtClean="0"/>
              <a:t>sk</a:t>
            </a:r>
            <a:r>
              <a:rPr lang="en-US" dirty="0" err="1" smtClean="0"/>
              <a:t>i</a:t>
            </a:r>
            <a:r>
              <a:rPr lang="ar-SA" dirty="0" smtClean="0"/>
              <a:t>n </a:t>
            </a:r>
            <a:r>
              <a:rPr lang="ar-SA" dirty="0"/>
              <a:t>fold for pneumothorax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E4EF998-1CE5-1D48-AEC0-26D2CF54C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4" y="1253331"/>
            <a:ext cx="4955373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CE2C74-DB42-4049-BE9A-BAD7EE71CD11}"/>
              </a:ext>
            </a:extLst>
          </p:cNvPr>
          <p:cNvSpPr txBox="1"/>
          <p:nvPr/>
        </p:nvSpPr>
        <p:spPr>
          <a:xfrm flipH="1">
            <a:off x="7512844" y="2109788"/>
            <a:ext cx="2838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/>
              <a:t>Mistaking medical border of the scapula for a pneumothorax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79F8F-F58C-3F4C-8E3D-885D6FBF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Pneumothorax: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EAB19A-EC49-284C-A3BC-BF91294C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43" y="1587500"/>
            <a:ext cx="10341769" cy="4351338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 Is abnormal collection of air in the pleural space between lung and chest wall </a:t>
            </a:r>
          </a:p>
          <a:p>
            <a:pPr marL="0" indent="0">
              <a:buNone/>
            </a:pPr>
            <a:r>
              <a:rPr lang="en-GB"/>
              <a:t>                  ( air in the normally airless pleural space)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Pleural space also known pleural cavity , is a thin fluid- filled space between two plumonary pleurae( known as visceral and parietal ) of each lung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06D23C0-14BD-574B-AD92-894267171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85" y="5270500"/>
            <a:ext cx="3954021" cy="208789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CE9DDB9-E34E-A74B-89F4-15A512CF2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59" y="3141068"/>
            <a:ext cx="4078286" cy="14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C9D6D6A-5289-0649-AA0A-1DE58E587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0" y="623094"/>
            <a:ext cx="6743475" cy="537765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F8D621-2B94-B94F-A4D1-03C686154C53}"/>
              </a:ext>
            </a:extLst>
          </p:cNvPr>
          <p:cNvSpPr txBox="1"/>
          <p:nvPr/>
        </p:nvSpPr>
        <p:spPr>
          <a:xfrm rot="10800000" flipV="1">
            <a:off x="7870032" y="2487302"/>
            <a:ext cx="505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b="1">
                <a:solidFill>
                  <a:schemeClr val="bg1">
                    <a:lumMod val="10000"/>
                  </a:schemeClr>
                </a:solidFill>
              </a:rPr>
              <a:t>Over penetrated frontal chest radiograph </a:t>
            </a:r>
            <a:endParaRPr lang="en-US" b="1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47913-3359-184A-A58F-F66C2FDE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How large is pneumothorax?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DE66DB5-AF90-F64C-BC5E-AA19A3263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93" y="2141537"/>
            <a:ext cx="8747814" cy="4351338"/>
          </a:xfrm>
        </p:spPr>
      </p:pic>
    </p:spTree>
    <p:extLst>
      <p:ext uri="{BB962C8B-B14F-4D97-AF65-F5344CB8AC3E}">
        <p14:creationId xmlns:p14="http://schemas.microsoft.com/office/powerpoint/2010/main" val="10672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8FC2A-6274-5D42-BBF2-E5088054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Treatment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66C6BD-503E-3F4D-B148-1BDC0686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4" y="1825625"/>
            <a:ext cx="9782175" cy="4667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SA"/>
              <a:t>*</a:t>
            </a:r>
            <a:r>
              <a:rPr lang="ar-SA" b="1"/>
              <a:t>Primary spontaneous pneumothorax</a:t>
            </a:r>
            <a:r>
              <a:rPr lang="ar-SA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I</a:t>
            </a:r>
            <a:r>
              <a:rPr lang="ar-SA"/>
              <a:t>f small and patient is asymptomatic :</a:t>
            </a:r>
          </a:p>
          <a:p>
            <a:pPr marL="0" indent="0">
              <a:buNone/>
            </a:pPr>
            <a:r>
              <a:rPr lang="ar-SA"/>
              <a:t>.observation should resolve spontaneously in approximately10 day </a:t>
            </a:r>
          </a:p>
          <a:p>
            <a:pPr marL="0" indent="0">
              <a:buNone/>
            </a:pPr>
            <a:r>
              <a:rPr lang="ar-SA"/>
              <a:t>.small chest tube ( with one way valve) my be benefit some patient </a:t>
            </a:r>
          </a:p>
          <a:p>
            <a:pPr marL="0" indent="0">
              <a:buNone/>
            </a:pPr>
            <a:r>
              <a:rPr lang="ar-SA"/>
              <a:t>2.</a:t>
            </a:r>
            <a:r>
              <a:rPr lang="en-GB"/>
              <a:t>I</a:t>
            </a:r>
            <a:r>
              <a:rPr lang="ar-SA"/>
              <a:t>f pneumothorax is large and or patient is Symptomatic :</a:t>
            </a:r>
          </a:p>
          <a:p>
            <a:pPr marL="0" indent="0">
              <a:buNone/>
            </a:pPr>
            <a:r>
              <a:rPr lang="ar-SA"/>
              <a:t>.adminstration of supplemental oxygen ,which help with resorption of pleural air </a:t>
            </a:r>
          </a:p>
          <a:p>
            <a:pPr marL="0" indent="0">
              <a:buNone/>
            </a:pPr>
            <a:r>
              <a:rPr lang="ar-SA"/>
              <a:t>.needle aspiration or chest tube insertion to allow air to be released and lung to respond </a:t>
            </a:r>
          </a:p>
          <a:p>
            <a:pPr marL="0" indent="0">
              <a:buNone/>
            </a:pPr>
            <a:r>
              <a:rPr lang="ar-SA"/>
              <a:t>*</a:t>
            </a:r>
            <a:r>
              <a:rPr lang="ar-SA" b="1"/>
              <a:t>secondary spontaneous pneumothorax</a:t>
            </a:r>
            <a:r>
              <a:rPr lang="ar-SA"/>
              <a:t> –chest tube drainage </a:t>
            </a:r>
          </a:p>
        </p:txBody>
      </p:sp>
    </p:spTree>
    <p:extLst>
      <p:ext uri="{BB962C8B-B14F-4D97-AF65-F5344CB8AC3E}">
        <p14:creationId xmlns:p14="http://schemas.microsoft.com/office/powerpoint/2010/main" val="28401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tension pneumothorax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Must be treated as medical emergency –if the tension in the pleural space is not relieved the patient is likely to die of hemodynamic compromise(inadequate cardiac output or hypoxemia)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Immediately perform chest decompression with a large bore needle (in the second or third intercostal space in the </a:t>
            </a:r>
            <a:r>
              <a:rPr lang="en-US" dirty="0" err="1" smtClean="0"/>
              <a:t>midclavicular</a:t>
            </a:r>
            <a:r>
              <a:rPr lang="en-US" dirty="0" smtClean="0"/>
              <a:t> line )followed immediately by chest tube placement 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210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5BB395C-BD76-004E-9F61-FD0F16923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1" y="833438"/>
            <a:ext cx="8227218" cy="5822156"/>
          </a:xfrm>
        </p:spPr>
      </p:pic>
    </p:spTree>
    <p:extLst>
      <p:ext uri="{BB962C8B-B14F-4D97-AF65-F5344CB8AC3E}">
        <p14:creationId xmlns:p14="http://schemas.microsoft.com/office/powerpoint/2010/main" val="31632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5AA5D-B7A4-FD48-A6E2-3D8EAEC9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" y="704335"/>
            <a:ext cx="10723605" cy="1504348"/>
          </a:xfrm>
        </p:spPr>
        <p:txBody>
          <a:bodyPr>
            <a:normAutofit fontScale="90000"/>
          </a:bodyPr>
          <a:lstStyle/>
          <a:p>
            <a:r>
              <a:rPr lang="ar-SA" dirty="0"/>
              <a:t>In cases where a pneumothorax is not clearly present on standard frontal chest radiography number of technique can be </a:t>
            </a:r>
            <a:r>
              <a:rPr lang="ar-SA" dirty="0" smtClean="0"/>
              <a:t>employed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0A3F9E-E5ED-B648-98DF-7911440FA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Lateral decubitus radiography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ar-SA" dirty="0"/>
          </a:p>
          <a:p>
            <a:r>
              <a:rPr lang="ar-SA" dirty="0"/>
              <a:t>Expiratory chest </a:t>
            </a:r>
            <a:r>
              <a:rPr lang="ar-SA" dirty="0" smtClean="0"/>
              <a:t>radiography</a:t>
            </a:r>
            <a:r>
              <a:rPr lang="en-US" dirty="0"/>
              <a:t>:</a:t>
            </a:r>
            <a:r>
              <a:rPr lang="ar-SA" dirty="0" smtClean="0"/>
              <a:t> </a:t>
            </a:r>
            <a:r>
              <a:rPr lang="ar-SA" dirty="0"/>
              <a:t>lung become smaller and denser pneumothorax remain the same side and is thus more conspicuous although some author suggest that there is no difference in detection </a:t>
            </a:r>
            <a:r>
              <a:rPr lang="ar-SA" dirty="0" smtClean="0"/>
              <a:t>rate</a:t>
            </a:r>
            <a:endParaRPr lang="en-US" dirty="0" smtClean="0"/>
          </a:p>
          <a:p>
            <a:pPr marL="0" indent="0">
              <a:buNone/>
            </a:pPr>
            <a:endParaRPr lang="ar-SA" dirty="0"/>
          </a:p>
          <a:p>
            <a:r>
              <a:rPr lang="ar-SA" dirty="0"/>
              <a:t>Ct scan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91EBAE0-372B-9B49-8453-4C49281CB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0" y="277813"/>
            <a:ext cx="4953580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9C65AB-5E4A-5545-A599-0A5C02590FE9}"/>
              </a:ext>
            </a:extLst>
          </p:cNvPr>
          <p:cNvSpPr txBox="1"/>
          <p:nvPr/>
        </p:nvSpPr>
        <p:spPr>
          <a:xfrm>
            <a:off x="6500813" y="1726406"/>
            <a:ext cx="3952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b="1"/>
              <a:t>A</a:t>
            </a:r>
            <a:r>
              <a:rPr lang="ar-SA"/>
              <a:t> </a:t>
            </a:r>
            <a:r>
              <a:rPr lang="ar-SA" b="1"/>
              <a:t>32</a:t>
            </a:r>
            <a:r>
              <a:rPr lang="ar-SA"/>
              <a:t> </a:t>
            </a:r>
            <a:r>
              <a:rPr lang="ar-SA" b="1"/>
              <a:t>year old in a fight with a friend</a:t>
            </a:r>
            <a:r>
              <a:rPr lang="ar-SA"/>
              <a:t> </a:t>
            </a:r>
            <a:r>
              <a:rPr lang="ar-SA" b="1"/>
              <a:t>was stabbed in chest and became short of breath what is the diagnosis?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361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47E9939-F76D-964D-A9ED-41DA1FE78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2" y="337344"/>
            <a:ext cx="4886800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8BDE5A-43BE-1D44-AB6E-BD271D573120}"/>
              </a:ext>
            </a:extLst>
          </p:cNvPr>
          <p:cNvSpPr txBox="1"/>
          <p:nvPr/>
        </p:nvSpPr>
        <p:spPr>
          <a:xfrm>
            <a:off x="6312694" y="1585913"/>
            <a:ext cx="4521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b="1" dirty="0"/>
              <a:t>Sudden onset dyspnea </a:t>
            </a:r>
          </a:p>
          <a:p>
            <a:pPr algn="l"/>
            <a:r>
              <a:rPr lang="ar-SA" b="1" dirty="0"/>
              <a:t>Age      40 year </a:t>
            </a:r>
          </a:p>
          <a:p>
            <a:pPr algn="l"/>
            <a:r>
              <a:rPr lang="ar-SA" b="1" dirty="0"/>
              <a:t>Gender      Male  </a:t>
            </a:r>
          </a:p>
          <a:p>
            <a:pPr algn="l"/>
            <a:r>
              <a:rPr lang="en-GB" b="1" dirty="0"/>
              <a:t>L</a:t>
            </a:r>
            <a:r>
              <a:rPr lang="ar-SA" b="1" dirty="0"/>
              <a:t>eft sided pneumothorax with inter coastal drainage </a:t>
            </a:r>
            <a:r>
              <a:rPr lang="en-US" b="1" dirty="0" smtClean="0"/>
              <a:t>tube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92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F316CC0-61FB-8348-B358-6B64C8BD6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75918" y="376164"/>
            <a:ext cx="3145926" cy="38783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2A1C56-EFA9-2F48-A6F9-100FC5313C5E}"/>
              </a:ext>
            </a:extLst>
          </p:cNvPr>
          <p:cNvSpPr txBox="1"/>
          <p:nvPr/>
        </p:nvSpPr>
        <p:spPr>
          <a:xfrm>
            <a:off x="175918" y="4729163"/>
            <a:ext cx="314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/>
              <a:t>Initial chest x ray : left sided pneumothorax</a:t>
            </a:r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E42D97B3-2F34-1F46-A77F-0079AB539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31" y="376164"/>
            <a:ext cx="3704307" cy="3878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48DCA8-AD2D-FA40-99CB-B836D833BE20}"/>
              </a:ext>
            </a:extLst>
          </p:cNvPr>
          <p:cNvSpPr txBox="1"/>
          <p:nvPr/>
        </p:nvSpPr>
        <p:spPr>
          <a:xfrm rot="10800000" flipV="1">
            <a:off x="4264109" y="4467085"/>
            <a:ext cx="306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/>
              <a:t>Chest xray after recurrent chest pain</a:t>
            </a:r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492CE71C-B2E1-7D43-9831-117C0DDC5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25" y="376164"/>
            <a:ext cx="4176348" cy="40094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6554E5-97FF-E042-8D15-692C4BCD6270}"/>
              </a:ext>
            </a:extLst>
          </p:cNvPr>
          <p:cNvSpPr txBox="1"/>
          <p:nvPr/>
        </p:nvSpPr>
        <p:spPr>
          <a:xfrm>
            <a:off x="8870158" y="4590663"/>
            <a:ext cx="285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/>
              <a:t>Chest x ray following bleb excision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E22805-EF4F-3F41-83AC-99A61C3E06B4}"/>
              </a:ext>
            </a:extLst>
          </p:cNvPr>
          <p:cNvSpPr txBox="1"/>
          <p:nvPr/>
        </p:nvSpPr>
        <p:spPr>
          <a:xfrm flipH="1">
            <a:off x="3228430" y="5236994"/>
            <a:ext cx="5134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b="1" dirty="0" smtClean="0"/>
              <a:t> </a:t>
            </a:r>
            <a:r>
              <a:rPr lang="en-US" b="1" dirty="0" smtClean="0"/>
              <a:t>20 year </a:t>
            </a:r>
          </a:p>
          <a:p>
            <a:pPr algn="l"/>
            <a:r>
              <a:rPr lang="en-US" b="1" dirty="0" smtClean="0"/>
              <a:t>Female</a:t>
            </a:r>
          </a:p>
          <a:p>
            <a:pPr algn="l"/>
            <a:r>
              <a:rPr lang="en-US" b="1" dirty="0" smtClean="0"/>
              <a:t>Recurrent (non </a:t>
            </a:r>
            <a:r>
              <a:rPr lang="en-US" b="1" dirty="0" err="1" smtClean="0"/>
              <a:t>trrumatic</a:t>
            </a:r>
            <a:r>
              <a:rPr lang="en-US" b="1" dirty="0" smtClean="0"/>
              <a:t>)</a:t>
            </a:r>
          </a:p>
          <a:p>
            <a:pPr algn="l"/>
            <a:r>
              <a:rPr lang="en-US" b="1" dirty="0" smtClean="0"/>
              <a:t>Pneumothorax in young people is often du to apical bleb that rupture </a:t>
            </a:r>
            <a:r>
              <a:rPr lang="en-US" b="1" dirty="0" err="1" smtClean="0"/>
              <a:t>spontaneousle</a:t>
            </a:r>
            <a:r>
              <a:rPr lang="en-US" b="1" dirty="0" smtClean="0"/>
              <a:t>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1701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37" y="1788555"/>
            <a:ext cx="4898363" cy="4351338"/>
          </a:xfrm>
        </p:spPr>
      </p:pic>
      <p:sp>
        <p:nvSpPr>
          <p:cNvPr id="5" name="TextBox 4"/>
          <p:cNvSpPr txBox="1"/>
          <p:nvPr/>
        </p:nvSpPr>
        <p:spPr>
          <a:xfrm>
            <a:off x="6586151" y="2273643"/>
            <a:ext cx="5461687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Acute sever shortness of no trauma </a:t>
            </a:r>
          </a:p>
          <a:p>
            <a:r>
              <a:rPr lang="en-US" sz="2400" dirty="0" smtClean="0"/>
              <a:t>40 year male </a:t>
            </a:r>
          </a:p>
          <a:p>
            <a:r>
              <a:rPr lang="en-US" sz="2400" dirty="0" smtClean="0"/>
              <a:t>Large non traumatic bilateral pneumothorax are un common no </a:t>
            </a:r>
            <a:r>
              <a:rPr lang="en-US" sz="2400" dirty="0" err="1" smtClean="0"/>
              <a:t>mediastinal</a:t>
            </a:r>
            <a:r>
              <a:rPr lang="en-US" sz="2400" dirty="0" smtClean="0"/>
              <a:t> shift is evident as the bilateral pneumothorax equilibrate any shift </a:t>
            </a:r>
          </a:p>
          <a:p>
            <a:r>
              <a:rPr lang="en-US" sz="2400" dirty="0" smtClean="0"/>
              <a:t>The chest </a:t>
            </a:r>
            <a:r>
              <a:rPr lang="en-US" sz="2400" dirty="0" err="1" smtClean="0"/>
              <a:t>cannt</a:t>
            </a:r>
            <a:r>
              <a:rPr lang="en-US" sz="2400" dirty="0" smtClean="0"/>
              <a:t> be totally </a:t>
            </a:r>
            <a:r>
              <a:rPr lang="en-US" sz="2400" dirty="0" err="1" smtClean="0"/>
              <a:t>coverd</a:t>
            </a:r>
            <a:r>
              <a:rPr lang="en-US" sz="2400" dirty="0" smtClean="0"/>
              <a:t> on the image but the supine projection indicate bilateral deep sulci a typical feature in this projection 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5266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40F79-4820-0145-A7F5-90ED920DD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DBFB1C-69FF-DA43-AA17-E303033F6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908969"/>
            <a:ext cx="10515600" cy="4351338"/>
          </a:xfrm>
        </p:spPr>
        <p:txBody>
          <a:bodyPr/>
          <a:lstStyle/>
          <a:p>
            <a:r>
              <a:rPr lang="en-GB"/>
              <a:t>There are two major categories: spontaneous and traumatic </a:t>
            </a:r>
          </a:p>
          <a:p>
            <a:pPr marL="0" indent="0">
              <a:buNone/>
            </a:pPr>
            <a:r>
              <a:rPr lang="en-GB"/>
              <a:t>       traumatic pneumothorax result from blunt trauma or </a:t>
            </a:r>
            <a:r>
              <a:rPr lang="ar-SA"/>
              <a:t>p</a:t>
            </a:r>
            <a:r>
              <a:rPr lang="en-GB"/>
              <a:t>entreating trauma that disrupt the parietal or visceral pleural. </a:t>
            </a:r>
          </a:p>
          <a:p>
            <a:pPr marL="0" indent="0">
              <a:buNone/>
            </a:pPr>
            <a:r>
              <a:rPr lang="en-GB"/>
              <a:t>Spontaneous: </a:t>
            </a:r>
          </a:p>
          <a:p>
            <a:pPr marL="0" indent="0">
              <a:buNone/>
            </a:pPr>
            <a:r>
              <a:rPr lang="en-GB"/>
              <a:t>                      1.primary : the cause of primary spontaneous pneumothorax is unknown , mean in “healthy” caused by spontaneous rupture  of sub pleural blebs( air filled sacs on the lung)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757D69-4A34-4F4A-9682-8C7C750F9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3" y="5160168"/>
            <a:ext cx="3411140" cy="160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742BA-8241-AB45-B06E-B386D4C9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2BE6BC-1BC3-8B4C-98A2-2D10850C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138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Secondary spontaneous ( complicated) pneumothorax </a:t>
            </a:r>
          </a:p>
          <a:p>
            <a:r>
              <a:rPr lang="en-GB"/>
              <a:t>Occurs as complication of underlying disease most commonly COPD , other undrelying condition include asthma , interstitial lung disease,TB, neoplasms.</a:t>
            </a:r>
          </a:p>
          <a:p>
            <a:r>
              <a:rPr lang="en-GB"/>
              <a:t>Is more life threatening because of lack of plumonary reserve. </a:t>
            </a:r>
          </a:p>
          <a:p>
            <a:pPr marL="0" indent="0">
              <a:buNone/>
            </a:pPr>
            <a:endParaRPr lang="en-GB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BF71C7-8F73-FD4C-8E13-6A7E4519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E41629-88E8-4D4D-BF4F-B1533ABC8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Tension pneumothorax </a:t>
            </a:r>
          </a:p>
          <a:p>
            <a:pPr marL="0" indent="0">
              <a:buNone/>
            </a:pPr>
            <a:r>
              <a:rPr lang="en-GB"/>
              <a:t>Accumulation of air within the pleural space such that tissue surrounding the opening into the pleural cavity act as valve allowing air to enter but not to escape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This cause shift the mediastinum away from the side of pneumothorax .</a:t>
            </a:r>
          </a:p>
        </p:txBody>
      </p:sp>
    </p:spTree>
    <p:extLst>
      <p:ext uri="{BB962C8B-B14F-4D97-AF65-F5344CB8AC3E}">
        <p14:creationId xmlns:p14="http://schemas.microsoft.com/office/powerpoint/2010/main" val="18411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67E27-642D-B74F-A105-FC2DDC6E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48CAD98-3CCA-724C-B2C9-23FEC97A7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77244"/>
            <a:ext cx="10287000" cy="3848100"/>
          </a:xfrm>
        </p:spPr>
      </p:pic>
    </p:spTree>
    <p:extLst>
      <p:ext uri="{BB962C8B-B14F-4D97-AF65-F5344CB8AC3E}">
        <p14:creationId xmlns:p14="http://schemas.microsoft.com/office/powerpoint/2010/main" val="29798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BFA0C16-440F-D444-91A4-C3EBF364E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2" y="107156"/>
            <a:ext cx="6822282" cy="675084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3C0639-C58A-3F45-9E75-CA3771F0D8EE}"/>
              </a:ext>
            </a:extLst>
          </p:cNvPr>
          <p:cNvSpPr txBox="1"/>
          <p:nvPr/>
        </p:nvSpPr>
        <p:spPr>
          <a:xfrm>
            <a:off x="7167564" y="2514599"/>
            <a:ext cx="5226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dirty="0"/>
              <a:t>Typical chest x ray</a:t>
            </a:r>
          </a:p>
          <a:p>
            <a:pPr algn="l"/>
            <a:r>
              <a:rPr lang="ar-SA" dirty="0"/>
              <a:t>Centering patient </a:t>
            </a:r>
            <a:r>
              <a:rPr lang="ar-SA" dirty="0" smtClean="0"/>
              <a:t>pos</a:t>
            </a:r>
            <a:r>
              <a:rPr lang="en-US" dirty="0" err="1" smtClean="0"/>
              <a:t>i</a:t>
            </a:r>
            <a:r>
              <a:rPr lang="ar-SA" dirty="0" smtClean="0"/>
              <a:t>tion:medial </a:t>
            </a:r>
            <a:r>
              <a:rPr lang="ar-SA" dirty="0"/>
              <a:t>end of clavicle equidist    from </a:t>
            </a:r>
            <a:r>
              <a:rPr lang="ar-SA" dirty="0" smtClean="0"/>
              <a:t>T</a:t>
            </a:r>
            <a:r>
              <a:rPr lang="en-US" dirty="0" smtClean="0"/>
              <a:t>4</a:t>
            </a:r>
            <a:r>
              <a:rPr lang="ar-SA" smtClean="0"/>
              <a:t>- </a:t>
            </a:r>
            <a:r>
              <a:rPr lang="ar-SA" dirty="0"/>
              <a:t>T5 spinous process.</a:t>
            </a:r>
          </a:p>
          <a:p>
            <a:pPr algn="l"/>
            <a:r>
              <a:rPr lang="ar-SA" dirty="0"/>
              <a:t>Degree of inspiration :</a:t>
            </a:r>
          </a:p>
          <a:p>
            <a:pPr algn="l"/>
            <a:r>
              <a:rPr lang="ar-SA" dirty="0"/>
              <a:t>                      Anterior 6th rib or posterior end of 10 th </a:t>
            </a:r>
          </a:p>
          <a:p>
            <a:pPr algn="l"/>
            <a:r>
              <a:rPr lang="en-GB" dirty="0"/>
              <a:t>R</a:t>
            </a:r>
            <a:r>
              <a:rPr lang="ar-SA" dirty="0"/>
              <a:t>ib above the diaphragm </a:t>
            </a:r>
          </a:p>
          <a:p>
            <a:pPr algn="l"/>
            <a:r>
              <a:rPr lang="ar-SA" dirty="0"/>
              <a:t>Exposure( penetration) :vertebral bodies and disc space behind the heart must be barely visible and vascular marking.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152A490-4EBD-F645-8811-7CFD68F7A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98" y="588339"/>
            <a:ext cx="8956009" cy="5812459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14FD120A-6D27-C94A-B4A2-139847A1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469" y="-1571625"/>
            <a:ext cx="4833937" cy="779859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CDE90-4F9D-E942-A4D7-10195956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Clinical features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F2EC6E-565D-5543-81EC-3369302FD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/>
              <a:t>Symptoms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Ipsilateral chest pain , sudden onset 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Dyspnea 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Cough </a:t>
            </a:r>
          </a:p>
          <a:p>
            <a:r>
              <a:rPr lang="ar-SA" dirty="0"/>
              <a:t>Physical signs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Decreased breath sound over the affected side 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Hyper resonance over chest 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Decreased or absent tactile fremitus on affected side </a:t>
            </a:r>
          </a:p>
          <a:p>
            <a:pPr marL="514350" indent="-514350">
              <a:buFont typeface="+mj-lt"/>
              <a:buAutoNum type="arabicPeriod"/>
            </a:pPr>
            <a:r>
              <a:rPr lang="ar-SA"/>
              <a:t>Mediastinal shift </a:t>
            </a:r>
            <a:r>
              <a:rPr lang="ar-SA" smtClean="0"/>
              <a:t> </a:t>
            </a:r>
            <a:endParaRPr lang="ar-SA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804</Words>
  <Application>Microsoft Office PowerPoint</Application>
  <PresentationFormat>Widescreen</PresentationFormat>
  <Paragraphs>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Pneumothorax </vt:lpstr>
      <vt:lpstr>Pneumothorax: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features</vt:lpstr>
      <vt:lpstr>Recognizing apneumothorax Signs to look for : *Visualization of visceral pleural line must for diagnosis  * absence of lung  marking distal to visceral pleural line ( most time)  *periphral space is radio Lucent Compared to adjacent lung *  deep sulcus  sign  * mediastinum shouldn’t shift away from pneumothorax unless tension pneumothorax is present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large is pneumothorax?</vt:lpstr>
      <vt:lpstr>Treatment </vt:lpstr>
      <vt:lpstr>Treatment tension pneumothorax </vt:lpstr>
      <vt:lpstr>PowerPoint Presentation</vt:lpstr>
      <vt:lpstr>In cases where a pneumothorax is not clearly present on standard frontal chest radiography number of technique can be employed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Pneumothorax</dc:title>
  <dc:creator>حلا الله العلاوين</dc:creator>
  <cp:lastModifiedBy>DELL</cp:lastModifiedBy>
  <cp:revision>23</cp:revision>
  <dcterms:created xsi:type="dcterms:W3CDTF">2020-10-09T11:22:11Z</dcterms:created>
  <dcterms:modified xsi:type="dcterms:W3CDTF">2020-10-13T06:29:22Z</dcterms:modified>
</cp:coreProperties>
</file>