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312" r:id="rId6"/>
    <p:sldId id="273" r:id="rId7"/>
    <p:sldId id="345" r:id="rId8"/>
    <p:sldId id="274" r:id="rId9"/>
    <p:sldId id="317" r:id="rId10"/>
    <p:sldId id="328" r:id="rId11"/>
    <p:sldId id="276" r:id="rId12"/>
    <p:sldId id="341" r:id="rId13"/>
    <p:sldId id="313" r:id="rId14"/>
    <p:sldId id="277" r:id="rId15"/>
    <p:sldId id="318" r:id="rId16"/>
    <p:sldId id="278" r:id="rId17"/>
    <p:sldId id="280" r:id="rId18"/>
    <p:sldId id="344" r:id="rId19"/>
    <p:sldId id="281" r:id="rId20"/>
    <p:sldId id="319" r:id="rId21"/>
    <p:sldId id="342" r:id="rId22"/>
    <p:sldId id="282" r:id="rId23"/>
    <p:sldId id="320" r:id="rId24"/>
    <p:sldId id="283" r:id="rId25"/>
    <p:sldId id="285" r:id="rId26"/>
    <p:sldId id="331" r:id="rId27"/>
    <p:sldId id="287" r:id="rId28"/>
    <p:sldId id="332" r:id="rId29"/>
    <p:sldId id="334" r:id="rId30"/>
    <p:sldId id="315" r:id="rId31"/>
    <p:sldId id="323" r:id="rId32"/>
    <p:sldId id="335" r:id="rId33"/>
    <p:sldId id="343" r:id="rId34"/>
    <p:sldId id="336" r:id="rId35"/>
    <p:sldId id="337" r:id="rId36"/>
    <p:sldId id="339" r:id="rId37"/>
    <p:sldId id="296" r:id="rId38"/>
    <p:sldId id="298" r:id="rId39"/>
    <p:sldId id="297" r:id="rId40"/>
    <p:sldId id="340" r:id="rId41"/>
    <p:sldId id="299" r:id="rId42"/>
    <p:sldId id="324" r:id="rId43"/>
    <p:sldId id="316" r:id="rId44"/>
    <p:sldId id="301" r:id="rId45"/>
    <p:sldId id="302" r:id="rId46"/>
    <p:sldId id="303" r:id="rId47"/>
    <p:sldId id="304" r:id="rId48"/>
    <p:sldId id="307" r:id="rId49"/>
    <p:sldId id="309" r:id="rId50"/>
    <p:sldId id="310" r:id="rId51"/>
    <p:sldId id="32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54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theme" Target="theme/theme1.xml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3" Type="http://schemas.openxmlformats.org/officeDocument/2006/relationships/customXml" Target="../customXml/item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FB7F-89D5-409C-AF39-AC899026BE14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7409C-2219-478E-97CA-4A6DE2973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5779-1ADE-4A86-9FFE-DEFDF838C287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9DF6-4E2E-411C-AE40-1FE92F0C4983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E415-497F-4620-8509-82BDEA0C008E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CF28-F9D4-4683-B06F-650E2DD871CF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0D3-523F-4391-BDB8-E906B19F198E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BB2-B392-4A0E-8033-09E830B310EB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B989-90E7-4E71-95C1-260B1F348BF1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D37C-4355-45D8-9F55-F5242E874C3F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80DD-76C4-428F-B851-01B7E5ED2DB8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78458-5213-46F0-9B14-76A2F71C1822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2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C56C-3F11-4FA1-87AB-3608C474543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D821-6D2D-401C-A1CE-886E1423B0AC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7.wdp" /><Relationship Id="rId4" Type="http://schemas.openxmlformats.org/officeDocument/2006/relationships/image" Target="../media/image18.png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 /><Relationship Id="rId7" Type="http://schemas.microsoft.com/office/2007/relationships/hdphoto" Target="../media/hdphoto20.wdp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5" Type="http://schemas.microsoft.com/office/2007/relationships/hdphoto" Target="../media/hdphoto19.wdp" /><Relationship Id="rId4" Type="http://schemas.openxmlformats.org/officeDocument/2006/relationships/image" Target="../media/image20.png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22.wdp" /><Relationship Id="rId4" Type="http://schemas.openxmlformats.org/officeDocument/2006/relationships/image" Target="../media/image23.png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22.wdp" /><Relationship Id="rId4" Type="http://schemas.openxmlformats.org/officeDocument/2006/relationships/image" Target="../media/image23.png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25.wdp" /><Relationship Id="rId4" Type="http://schemas.openxmlformats.org/officeDocument/2006/relationships/image" Target="../media/image26.png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9.wdp" /><Relationship Id="rId4" Type="http://schemas.openxmlformats.org/officeDocument/2006/relationships/image" Target="../media/image9.png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2.wdp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3.wdp" /><Relationship Id="rId4" Type="http://schemas.openxmlformats.org/officeDocument/2006/relationships/image" Target="../media/image34.jpeg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4.wdp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7.jpeg" /><Relationship Id="rId5" Type="http://schemas.microsoft.com/office/2007/relationships/hdphoto" Target="../media/hdphoto35.wdp" /><Relationship Id="rId4" Type="http://schemas.openxmlformats.org/officeDocument/2006/relationships/image" Target="../media/image36.png" 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6.wdp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7.wdp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8.wdp" /><Relationship Id="rId4" Type="http://schemas.openxmlformats.org/officeDocument/2006/relationships/image" Target="../media/image40.png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9.wdp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0.wdp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1.wdp" /><Relationship Id="rId4" Type="http://schemas.openxmlformats.org/officeDocument/2006/relationships/image" Target="../media/image43.jpeg" 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2.wdp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3.wdp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44.wdp" /><Relationship Id="rId4" Type="http://schemas.openxmlformats.org/officeDocument/2006/relationships/image" Target="../media/image46.png" 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5.wdp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6.wdp" /><Relationship Id="rId4" Type="http://schemas.openxmlformats.org/officeDocument/2006/relationships/image" Target="../media/image48.jpeg" 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7.wdp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8.wdp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9.wdp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0.wdp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1.wdp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52.wdp" 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3.wdp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4.wdp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5.wdp" /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5.wdp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8.wdp" /><Relationship Id="rId4" Type="http://schemas.openxmlformats.org/officeDocument/2006/relationships/image" Target="../media/image8.jpeg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6.wdp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/>
              <a:t>The digestive system II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365751"/>
            <a:ext cx="4464496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sz="3200" b="1" u="sng">
                <a:solidFill>
                  <a:srgbClr val="FF0000"/>
                </a:solidFill>
              </a:rPr>
              <a:t>The stomach</a:t>
            </a:r>
            <a:endParaRPr lang="ar-JO" sz="3200" b="1" u="sng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8929718" cy="6143644"/>
          </a:xfrm>
        </p:spPr>
        <p:txBody>
          <a:bodyPr>
            <a:normAutofit fontScale="92500" lnSpcReduction="10000"/>
          </a:bodyPr>
          <a:lstStyle/>
          <a:p>
            <a:r>
              <a:rPr lang="en-US" sz="2800"/>
              <a:t>The most dilated part of the GIT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The mucosa in empty stomach forms </a:t>
            </a:r>
          </a:p>
          <a:p>
            <a:pPr>
              <a:buNone/>
            </a:pPr>
            <a:r>
              <a:rPr lang="en-US" sz="2800"/>
              <a:t>     longitudinal folds called </a:t>
            </a:r>
            <a:r>
              <a:rPr lang="en-US" sz="2800">
                <a:solidFill>
                  <a:srgbClr val="FF0000"/>
                </a:solidFill>
              </a:rPr>
              <a:t>gastric </a:t>
            </a:r>
            <a:r>
              <a:rPr lang="en-US" sz="2800" err="1">
                <a:solidFill>
                  <a:srgbClr val="FF0000"/>
                </a:solidFill>
              </a:rPr>
              <a:t>rugae</a:t>
            </a:r>
            <a:r>
              <a:rPr lang="en-US" sz="2800">
                <a:solidFill>
                  <a:srgbClr val="FF0000"/>
                </a:solidFill>
              </a:rPr>
              <a:t>  </a:t>
            </a:r>
          </a:p>
          <a:p>
            <a:endParaRPr lang="en-US" sz="2800"/>
          </a:p>
          <a:p>
            <a:r>
              <a:rPr lang="en-US" sz="2800"/>
              <a:t>It acidifies &amp; converts the food → </a:t>
            </a:r>
            <a:r>
              <a:rPr lang="en-US" sz="2800" b="1" err="1"/>
              <a:t>chyme</a:t>
            </a:r>
            <a:endParaRPr lang="en-US" sz="2800" b="1"/>
          </a:p>
          <a:p>
            <a:endParaRPr lang="en-US" sz="2800"/>
          </a:p>
          <a:p>
            <a:r>
              <a:rPr lang="en-US" sz="2800"/>
              <a:t>The mucosa of stomach contains gastric glands  (cardiac, </a:t>
            </a:r>
            <a:r>
              <a:rPr lang="en-US" sz="2800" err="1"/>
              <a:t>fundic</a:t>
            </a:r>
            <a:r>
              <a:rPr lang="en-US" sz="2800"/>
              <a:t> , pyloric)</a:t>
            </a:r>
          </a:p>
          <a:p>
            <a:endParaRPr lang="en-US" sz="2800"/>
          </a:p>
          <a:p>
            <a:r>
              <a:rPr lang="en-US" sz="2800"/>
              <a:t>These glands secrete </a:t>
            </a:r>
            <a:r>
              <a:rPr lang="en-US" sz="2800" u="sng">
                <a:solidFill>
                  <a:srgbClr val="FF0000"/>
                </a:solidFill>
              </a:rPr>
              <a:t>gastric juice  </a:t>
            </a:r>
            <a:r>
              <a:rPr lang="en-US" sz="2800"/>
              <a:t>which contains: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FF0000"/>
                </a:solidFill>
              </a:rPr>
              <a:t>Acid</a:t>
            </a:r>
            <a:r>
              <a:rPr lang="en-US" sz="2800"/>
              <a:t>: </a:t>
            </a:r>
            <a:r>
              <a:rPr lang="en-US" sz="2800" err="1"/>
              <a:t>HCl</a:t>
            </a:r>
            <a:endParaRPr lang="en-US" sz="2800"/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FF0000"/>
                </a:solidFill>
              </a:rPr>
              <a:t>Mucus 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FF0000"/>
                </a:solidFill>
              </a:rPr>
              <a:t>enzymes</a:t>
            </a:r>
            <a:r>
              <a:rPr lang="en-US" sz="2800"/>
              <a:t>: pepsinogen, lipase </a:t>
            </a:r>
            <a:endParaRPr lang="ar-JO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3848" y="6448251"/>
            <a:ext cx="2895600" cy="365125"/>
          </a:xfrm>
        </p:spPr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70658" name="Picture 2" descr="http://img.webmd.com/dtmcms/live/webmd/consumer_assets/site_images/articles/image_article_collections/anatomy_pages/stomach_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43702" y="214290"/>
            <a:ext cx="2286016" cy="350274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/>
              <a:t>The 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10600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The stomach is subdivided into 4 regions:</a:t>
            </a:r>
          </a:p>
          <a:p>
            <a:pPr marL="0" indent="0">
              <a:buNone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cardiac region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fundus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body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pyloric region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/>
        </p:blipFill>
        <p:spPr bwMode="auto">
          <a:xfrm>
            <a:off x="4211960" y="1371600"/>
            <a:ext cx="4474840" cy="486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5728"/>
            <a:ext cx="86868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/>
              <a:t>The fundus &amp; body of the stomach</a:t>
            </a: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0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>
                <a:solidFill>
                  <a:srgbClr val="FF0000"/>
                </a:solidFill>
              </a:rPr>
              <a:t>1- The mucosa</a:t>
            </a:r>
            <a:r>
              <a:rPr lang="en-US" sz="2600" b="1"/>
              <a:t>: </a:t>
            </a:r>
          </a:p>
          <a:p>
            <a:r>
              <a:rPr lang="en-US" sz="2600" b="1">
                <a:solidFill>
                  <a:srgbClr val="008000"/>
                </a:solidFill>
              </a:rPr>
              <a:t>epithelium</a:t>
            </a:r>
            <a:r>
              <a:rPr lang="en-US" sz="2600" b="1"/>
              <a:t>: </a:t>
            </a:r>
            <a:r>
              <a:rPr lang="en-US" sz="2600" b="1" i="1"/>
              <a:t>simple columnar cells</a:t>
            </a:r>
            <a:r>
              <a:rPr lang="en-US" sz="2600" b="1"/>
              <a:t>, these cells secrete </a:t>
            </a:r>
            <a:r>
              <a:rPr lang="en-US" sz="2600" b="1">
                <a:solidFill>
                  <a:srgbClr val="FF0000"/>
                </a:solidFill>
              </a:rPr>
              <a:t>neutral mucus</a:t>
            </a:r>
            <a:r>
              <a:rPr lang="en-US" sz="2600" b="1"/>
              <a:t> for lubrication &amp; protection*</a:t>
            </a:r>
          </a:p>
          <a:p>
            <a:endParaRPr lang="en-US" sz="2600" b="1"/>
          </a:p>
          <a:p>
            <a:r>
              <a:rPr lang="en-US" sz="2600" b="1">
                <a:solidFill>
                  <a:srgbClr val="008000"/>
                </a:solidFill>
              </a:rPr>
              <a:t>lamina propria</a:t>
            </a:r>
            <a:r>
              <a:rPr lang="en-US" sz="2600" b="1"/>
              <a:t>:   contains </a:t>
            </a:r>
            <a:r>
              <a:rPr lang="en-US" sz="2600" b="1" i="1" u="sng">
                <a:solidFill>
                  <a:srgbClr val="FF0000"/>
                </a:solidFill>
              </a:rPr>
              <a:t>gastric glands</a:t>
            </a:r>
            <a:r>
              <a:rPr lang="en-US" sz="2600" b="1" u="sng">
                <a:solidFill>
                  <a:srgbClr val="FF0000"/>
                </a:solidFill>
              </a:rPr>
              <a:t> </a:t>
            </a:r>
            <a:r>
              <a:rPr lang="en-US" sz="2600">
                <a:solidFill>
                  <a:srgbClr val="FF0000"/>
                </a:solidFill>
              </a:rPr>
              <a:t> &amp; </a:t>
            </a:r>
            <a:r>
              <a:rPr lang="en-US" sz="2600" b="1"/>
              <a:t>C.T.  fills the spaces between the glands</a:t>
            </a:r>
            <a:r>
              <a:rPr lang="en-US" sz="2600" b="1" i="1"/>
              <a:t> </a:t>
            </a:r>
            <a:r>
              <a:rPr lang="en-US" sz="2600" b="1"/>
              <a:t>. It also contains B.V., </a:t>
            </a:r>
            <a:r>
              <a:rPr lang="en-US" sz="2600" b="1" err="1"/>
              <a:t>lymphatics</a:t>
            </a:r>
            <a:r>
              <a:rPr lang="en-US" sz="2600" b="1"/>
              <a:t>,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 descr="https://www.aloeride.com/wp-content/uploads/2014/01/stomach_lin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4096"/>
            <a:ext cx="7344816" cy="33249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0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067800" cy="664464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 err="1">
                <a:solidFill>
                  <a:srgbClr val="008000"/>
                </a:solidFill>
              </a:rPr>
              <a:t>Muscularis</a:t>
            </a:r>
            <a:r>
              <a:rPr lang="en-US" sz="2400" b="1">
                <a:solidFill>
                  <a:srgbClr val="008000"/>
                </a:solidFill>
              </a:rPr>
              <a:t> mucosa</a:t>
            </a:r>
            <a:r>
              <a:rPr lang="en-US" sz="2400" b="1"/>
              <a:t>: layer of smooth muscles arranged as  (IC &amp; OL) inner circular &amp; outer longitudinal</a:t>
            </a:r>
          </a:p>
          <a:p>
            <a:endParaRPr lang="en-US" sz="2400" b="1"/>
          </a:p>
          <a:p>
            <a:pPr>
              <a:buNone/>
            </a:pPr>
            <a:r>
              <a:rPr lang="en-US" sz="2400">
                <a:solidFill>
                  <a:srgbClr val="FF0000"/>
                </a:solidFill>
              </a:rPr>
              <a:t>          </a:t>
            </a:r>
            <a:r>
              <a:rPr lang="en-US" sz="2800" b="1" u="sng">
                <a:solidFill>
                  <a:srgbClr val="FF0000"/>
                </a:solidFill>
              </a:rPr>
              <a:t>Gastric glands ( fundus)</a:t>
            </a:r>
          </a:p>
          <a:p>
            <a:pPr>
              <a:buNone/>
            </a:pPr>
            <a:endParaRPr lang="en-US" sz="2800" b="1" u="sng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sz="2400" b="1"/>
              <a:t> simple branched tubular.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/>
              <a:t>   occupy the entire thickness of the mucosa . </a:t>
            </a:r>
          </a:p>
          <a:p>
            <a:pPr marL="0" indent="0">
              <a:buFont typeface="Courier New" pitchFamily="49" charset="0"/>
              <a:buChar char="o"/>
            </a:pPr>
            <a:r>
              <a:rPr lang="en-US" sz="2400" b="1"/>
              <a:t>    They open onto the surface epithelium </a:t>
            </a:r>
          </a:p>
          <a:p>
            <a:pPr marL="0" indent="0">
              <a:buNone/>
            </a:pPr>
            <a:r>
              <a:rPr lang="en-US" sz="2400" b="1"/>
              <a:t>        through </a:t>
            </a:r>
            <a:r>
              <a:rPr lang="en-US" sz="2400" b="1">
                <a:solidFill>
                  <a:srgbClr val="FF0000"/>
                </a:solidFill>
              </a:rPr>
              <a:t>gastric pits</a:t>
            </a:r>
            <a:r>
              <a:rPr lang="en-US" sz="2400" b="1"/>
              <a:t>.</a:t>
            </a:r>
          </a:p>
          <a:p>
            <a:endParaRPr lang="en-US" sz="2400" b="1"/>
          </a:p>
          <a:p>
            <a:pPr>
              <a:buFont typeface="Courier New" pitchFamily="49" charset="0"/>
              <a:buChar char="o"/>
            </a:pPr>
            <a:r>
              <a:rPr lang="en-US" sz="2400" b="1"/>
              <a:t> through the  pits the </a:t>
            </a:r>
            <a:r>
              <a:rPr lang="en-US" sz="2400" b="1">
                <a:solidFill>
                  <a:schemeClr val="tx2"/>
                </a:solidFill>
              </a:rPr>
              <a:t>mucus, </a:t>
            </a:r>
            <a:r>
              <a:rPr lang="en-US" sz="2400" b="1" err="1">
                <a:solidFill>
                  <a:schemeClr val="tx2"/>
                </a:solidFill>
              </a:rPr>
              <a:t>HCl</a:t>
            </a:r>
            <a:r>
              <a:rPr lang="en-US" sz="2400" b="1">
                <a:solidFill>
                  <a:srgbClr val="FF0000"/>
                </a:solidFill>
              </a:rPr>
              <a:t>  &amp;  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      </a:t>
            </a:r>
            <a:r>
              <a:rPr lang="en-US" sz="2400" b="1">
                <a:solidFill>
                  <a:schemeClr val="tx2"/>
                </a:solidFill>
              </a:rPr>
              <a:t>gastric enzymes </a:t>
            </a:r>
            <a:r>
              <a:rPr lang="en-US" sz="2400" b="1"/>
              <a:t>reach the lumen of the </a:t>
            </a:r>
          </a:p>
          <a:p>
            <a:pPr marL="0" indent="0">
              <a:buNone/>
            </a:pPr>
            <a:r>
              <a:rPr lang="en-US" sz="2400" b="1"/>
              <a:t>     stomach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54" y="836712"/>
            <a:ext cx="2958934" cy="580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</p:spPr>
        <p:txBody>
          <a:bodyPr>
            <a:normAutofit lnSpcReduction="10000"/>
          </a:bodyPr>
          <a:lstStyle/>
          <a:p>
            <a:r>
              <a:rPr lang="en-US" sz="2400" b="1" u="sng">
                <a:solidFill>
                  <a:srgbClr val="FF0000"/>
                </a:solidFill>
              </a:rPr>
              <a:t>Each gland </a:t>
            </a:r>
            <a:r>
              <a:rPr lang="en-US" sz="2400" b="1"/>
              <a:t>is formed of 3 parts:  </a:t>
            </a:r>
            <a:r>
              <a:rPr lang="en-US" sz="2400" b="1">
                <a:solidFill>
                  <a:srgbClr val="FF0000"/>
                </a:solidFill>
              </a:rPr>
              <a:t>isthmus, neck &amp; base</a:t>
            </a:r>
          </a:p>
          <a:p>
            <a:endParaRPr lang="en-US" sz="2400" b="1"/>
          </a:p>
          <a:p>
            <a:r>
              <a:rPr lang="en-US" sz="2400" b="1" u="sng">
                <a:solidFill>
                  <a:srgbClr val="FF0000"/>
                </a:solidFill>
              </a:rPr>
              <a:t>6 types of cells </a:t>
            </a:r>
            <a:r>
              <a:rPr lang="en-US" sz="2400" b="1"/>
              <a:t>line the fundic glands: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1- </a:t>
            </a:r>
            <a:r>
              <a:rPr lang="en-US" sz="2400" b="1" u="sng">
                <a:solidFill>
                  <a:srgbClr val="FF0000"/>
                </a:solidFill>
              </a:rPr>
              <a:t>Surface mucous cells (</a:t>
            </a:r>
            <a:r>
              <a:rPr lang="en-US" sz="2400" b="1" u="sng" err="1">
                <a:solidFill>
                  <a:srgbClr val="FF0000"/>
                </a:solidFill>
              </a:rPr>
              <a:t>Foveolar</a:t>
            </a:r>
            <a:r>
              <a:rPr lang="en-US" sz="2400" b="1" u="sng">
                <a:solidFill>
                  <a:srgbClr val="FF0000"/>
                </a:solidFill>
              </a:rPr>
              <a:t> cells)</a:t>
            </a:r>
            <a:r>
              <a:rPr lang="en-US" sz="2400" b="1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400" b="1"/>
              <a:t>cover </a:t>
            </a:r>
            <a:r>
              <a:rPr lang="en-US" sz="2400" b="1">
                <a:solidFill>
                  <a:schemeClr val="accent1"/>
                </a:solidFill>
              </a:rPr>
              <a:t>the surface </a:t>
            </a:r>
            <a:r>
              <a:rPr lang="en-US" sz="2400" b="1"/>
              <a:t>&amp; line </a:t>
            </a:r>
            <a:r>
              <a:rPr lang="en-US" sz="2400" b="1">
                <a:solidFill>
                  <a:schemeClr val="accent1"/>
                </a:solidFill>
              </a:rPr>
              <a:t>the gastric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accent1"/>
                </a:solidFill>
              </a:rPr>
              <a:t> pits</a:t>
            </a:r>
            <a:r>
              <a:rPr lang="en-US" sz="2400" b="1"/>
              <a:t> &amp;  </a:t>
            </a:r>
            <a:r>
              <a:rPr lang="en-US" sz="2400" b="1">
                <a:solidFill>
                  <a:schemeClr val="accent1"/>
                </a:solidFill>
              </a:rPr>
              <a:t>isthmus</a:t>
            </a:r>
            <a:r>
              <a:rPr lang="en-US" sz="2400" b="1"/>
              <a:t>. Their apical cytoplasm </a:t>
            </a:r>
          </a:p>
          <a:p>
            <a:pPr marL="0" indent="0">
              <a:buNone/>
            </a:pPr>
            <a:r>
              <a:rPr lang="en-US" sz="2400" b="1"/>
              <a:t>contains </a:t>
            </a:r>
            <a:r>
              <a:rPr lang="en-US" sz="2400" b="1" err="1"/>
              <a:t>mucin</a:t>
            </a:r>
            <a:r>
              <a:rPr lang="en-US" sz="2400" b="1"/>
              <a:t> granules.</a:t>
            </a:r>
          </a:p>
          <a:p>
            <a:pPr marL="0" indent="0">
              <a:buNone/>
            </a:pPr>
            <a:r>
              <a:rPr lang="en-US" sz="2400" b="1"/>
              <a:t>They sec. </a:t>
            </a:r>
            <a:r>
              <a:rPr lang="en-US" sz="2400" b="1" i="1" u="sng">
                <a:solidFill>
                  <a:srgbClr val="FF0000"/>
                </a:solidFill>
              </a:rPr>
              <a:t>neutral mucus </a:t>
            </a:r>
            <a:r>
              <a:rPr lang="en-US" sz="2400" b="1"/>
              <a:t>for protection</a:t>
            </a:r>
          </a:p>
          <a:p>
            <a:pPr marL="0" indent="0">
              <a:buNone/>
            </a:pPr>
            <a:r>
              <a:rPr lang="en-US" sz="2400" b="1"/>
              <a:t>(Gastric mucosal barrier)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2- </a:t>
            </a:r>
            <a:r>
              <a:rPr lang="en-US" sz="2400" b="1" u="sng">
                <a:solidFill>
                  <a:srgbClr val="FF0000"/>
                </a:solidFill>
              </a:rPr>
              <a:t>Mucous neck cell</a:t>
            </a:r>
            <a:r>
              <a:rPr lang="en-US" sz="2400" b="1"/>
              <a:t>: present in 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accent1"/>
                </a:solidFill>
              </a:rPr>
              <a:t>neck of gastric glands</a:t>
            </a:r>
            <a:r>
              <a:rPr lang="en-US" sz="2400" b="1"/>
              <a:t>, </a:t>
            </a:r>
          </a:p>
          <a:p>
            <a:pPr marL="0" indent="0">
              <a:buNone/>
            </a:pPr>
            <a:r>
              <a:rPr lang="en-US" sz="2400" b="1"/>
              <a:t>low columnar cells e foamy cytoplasm. </a:t>
            </a:r>
          </a:p>
          <a:p>
            <a:pPr marL="0" indent="0">
              <a:buNone/>
            </a:pPr>
            <a:r>
              <a:rPr lang="en-US" sz="2400" b="1"/>
              <a:t>They secrete </a:t>
            </a:r>
            <a:r>
              <a:rPr lang="en-US" sz="2400" b="1" i="1" u="sng">
                <a:solidFill>
                  <a:srgbClr val="FF0000"/>
                </a:solidFill>
              </a:rPr>
              <a:t>acidic mucus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5429256" y="836712"/>
            <a:ext cx="3638544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6553200"/>
            <a:ext cx="3048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8" name="Picture 4" descr="Image result for gastic mucosal barri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480720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847688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1- epithelial cell lining. Cells in the epithelium of the stomach are bound by </a:t>
            </a:r>
            <a:r>
              <a:rPr lang="en-US" sz="2400" b="1">
                <a:solidFill>
                  <a:srgbClr val="FF0000"/>
                </a:solidFill>
              </a:rPr>
              <a:t>tight junctions </a:t>
            </a:r>
          </a:p>
          <a:p>
            <a:r>
              <a:rPr lang="en-US" sz="2400" b="1"/>
              <a:t>2- A special mucus covering, secreted by surface epithelial cells. This </a:t>
            </a:r>
            <a:r>
              <a:rPr lang="en-US" sz="2400" b="1">
                <a:solidFill>
                  <a:srgbClr val="FF0000"/>
                </a:solidFill>
              </a:rPr>
              <a:t>insoluble mucus </a:t>
            </a:r>
            <a:r>
              <a:rPr lang="en-US" sz="2400" b="1"/>
              <a:t>forms a protective gel-like coating over the entire surface of the gastric mucosa. </a:t>
            </a:r>
          </a:p>
          <a:p>
            <a:r>
              <a:rPr lang="en-US" sz="2400" b="1"/>
              <a:t>3- Bicarbonate ions, secreted by the surface epithelial cells. The bicarbonate ions act to neutralize harsh acids that find access to cells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116632"/>
            <a:ext cx="364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/>
              <a:t>Gastric mucosal barrier</a:t>
            </a:r>
          </a:p>
        </p:txBody>
      </p:sp>
    </p:spTree>
    <p:extLst>
      <p:ext uri="{BB962C8B-B14F-4D97-AF65-F5344CB8AC3E}">
        <p14:creationId xmlns:p14="http://schemas.microsoft.com/office/powerpoint/2010/main" val="378365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1"/>
            <a:ext cx="88392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3- </a:t>
            </a:r>
            <a:r>
              <a:rPr lang="en-US" sz="2400" b="1" u="sng">
                <a:solidFill>
                  <a:srgbClr val="FF0000"/>
                </a:solidFill>
              </a:rPr>
              <a:t>stem cells</a:t>
            </a:r>
            <a:r>
              <a:rPr lang="en-US" sz="2400" b="1"/>
              <a:t>: present in </a:t>
            </a:r>
            <a:r>
              <a:rPr lang="en-US" sz="2400" b="1">
                <a:solidFill>
                  <a:schemeClr val="accent1"/>
                </a:solidFill>
              </a:rPr>
              <a:t>neck region</a:t>
            </a:r>
            <a:r>
              <a:rPr lang="en-US" sz="2400" b="1"/>
              <a:t>, low columnar. They differentiate to other gastric cells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4- </a:t>
            </a:r>
            <a:r>
              <a:rPr lang="en-US" sz="2400" b="1" u="sng">
                <a:solidFill>
                  <a:srgbClr val="FF0000"/>
                </a:solidFill>
              </a:rPr>
              <a:t>Parietal (oxyntic) cells </a:t>
            </a:r>
            <a:r>
              <a:rPr lang="en-US" sz="2400" b="1"/>
              <a:t>: </a:t>
            </a:r>
          </a:p>
          <a:p>
            <a:r>
              <a:rPr lang="en-US" sz="2400" b="1" i="1"/>
              <a:t>triangular </a:t>
            </a:r>
            <a:r>
              <a:rPr lang="en-US" sz="2400" b="1"/>
              <a:t>in shape e </a:t>
            </a:r>
            <a:r>
              <a:rPr lang="en-US" sz="2400" b="1" i="1" u="sng">
                <a:solidFill>
                  <a:srgbClr val="FF0000"/>
                </a:solidFill>
              </a:rPr>
              <a:t>acidophilic</a:t>
            </a:r>
            <a:r>
              <a:rPr lang="en-US" sz="2400" b="1" i="1"/>
              <a:t> </a:t>
            </a:r>
          </a:p>
          <a:p>
            <a:pPr marL="0" indent="0">
              <a:buNone/>
            </a:pPr>
            <a:r>
              <a:rPr lang="en-US" sz="2400" b="1" i="1"/>
              <a:t>     </a:t>
            </a:r>
            <a:r>
              <a:rPr lang="en-US" sz="2400" b="1" i="1">
                <a:solidFill>
                  <a:srgbClr val="FF0000"/>
                </a:solidFill>
              </a:rPr>
              <a:t>cytoplasm</a:t>
            </a:r>
            <a:r>
              <a:rPr lang="en-US" sz="2400" b="1"/>
              <a:t> &amp; </a:t>
            </a:r>
            <a:r>
              <a:rPr lang="en-US" sz="2400" b="1" i="1">
                <a:solidFill>
                  <a:srgbClr val="FF0000"/>
                </a:solidFill>
              </a:rPr>
              <a:t>rounded central nucleus</a:t>
            </a:r>
            <a:r>
              <a:rPr lang="en-US" sz="2400" b="1"/>
              <a:t>.</a:t>
            </a:r>
          </a:p>
          <a:p>
            <a:pPr marL="0" indent="0">
              <a:buNone/>
            </a:pPr>
            <a:r>
              <a:rPr lang="en-US" sz="2400" b="1"/>
              <a:t>      present mainly in the upper half of the </a:t>
            </a:r>
          </a:p>
          <a:p>
            <a:pPr marL="0" indent="0">
              <a:buNone/>
            </a:pPr>
            <a:r>
              <a:rPr lang="en-US" sz="2400" b="1"/>
              <a:t>      glands – fewer in the base</a:t>
            </a:r>
          </a:p>
          <a:p>
            <a:endParaRPr lang="en-US" sz="2400" b="1"/>
          </a:p>
          <a:p>
            <a:r>
              <a:rPr lang="en-US" sz="2400" b="1" u="sng"/>
              <a:t>E/M</a:t>
            </a:r>
            <a:r>
              <a:rPr lang="en-US" sz="2400" b="1"/>
              <a:t> : their apical surfaces show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     branching Intracellular canaliculi</a:t>
            </a:r>
            <a:r>
              <a:rPr lang="en-US" sz="2400" b="1"/>
              <a:t> </a:t>
            </a:r>
          </a:p>
          <a:p>
            <a:pPr marL="0" indent="0">
              <a:buNone/>
            </a:pPr>
            <a:r>
              <a:rPr lang="en-US" sz="2400" b="1"/>
              <a:t>     that open at the apex. </a:t>
            </a:r>
          </a:p>
          <a:p>
            <a:pPr marL="0" indent="0"/>
            <a:r>
              <a:rPr lang="en-US" sz="2400" b="1"/>
              <a:t>   ↑ mitochondria, ↑SER, </a:t>
            </a:r>
            <a:r>
              <a:rPr lang="en-US" sz="2400" b="1">
                <a:solidFill>
                  <a:srgbClr val="C00000"/>
                </a:solidFill>
              </a:rPr>
              <a:t>NO sec. granules</a:t>
            </a:r>
          </a:p>
          <a:p>
            <a:r>
              <a:rPr lang="en-US" sz="2400" b="1"/>
              <a:t>They secret </a:t>
            </a:r>
            <a:r>
              <a:rPr lang="en-US" sz="2400" b="1">
                <a:solidFill>
                  <a:schemeClr val="tx2"/>
                </a:solidFill>
              </a:rPr>
              <a:t>HCl &amp; intrinsic factor(</a:t>
            </a:r>
            <a:r>
              <a:rPr lang="en-US" sz="1800" b="1">
                <a:solidFill>
                  <a:schemeClr val="tx2"/>
                </a:solidFill>
              </a:rPr>
              <a:t>glycoprotein)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tx2"/>
                </a:solidFill>
              </a:rPr>
              <a:t>    </a:t>
            </a:r>
            <a:r>
              <a:rPr lang="en-US" sz="2400" b="1"/>
              <a:t>needed for vit. B12 absorption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6084168" y="836712"/>
            <a:ext cx="2880320" cy="5595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88024" y="5302949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Oxyntic cell secretes </a:t>
            </a:r>
            <a:r>
              <a:rPr lang="en-US" b="1" err="1"/>
              <a:t>HCl</a:t>
            </a:r>
            <a:r>
              <a:rPr lang="en-US" b="1"/>
              <a:t> &amp; intrinsic factor showing </a:t>
            </a:r>
            <a:r>
              <a:rPr lang="en-US" sz="2400" b="1" u="sng" err="1"/>
              <a:t>tubulovesicular</a:t>
            </a:r>
            <a:r>
              <a:rPr lang="en-US" sz="2400" b="1"/>
              <a:t> </a:t>
            </a:r>
            <a:r>
              <a:rPr lang="en-US" b="1"/>
              <a:t>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http://classconnection.s3.amazonaws.com/672/flashcards/25672/png/untitled1335823405195.pn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9"/>
          <a:stretch/>
        </p:blipFill>
        <p:spPr bwMode="auto">
          <a:xfrm>
            <a:off x="323528" y="476672"/>
            <a:ext cx="4032448" cy="5853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2267744" y="2852936"/>
            <a:ext cx="223224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oxyntic cell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16" y="489570"/>
            <a:ext cx="4401764" cy="4739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2857500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5229200"/>
            <a:ext cx="434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of the signs of pernicious anemia is red </a:t>
            </a:r>
          </a:p>
          <a:p>
            <a:r>
              <a:rPr lang="en-US"/>
              <a:t>tongue with smooth surface (Beefy tongue)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9631" y="260648"/>
            <a:ext cx="6192689" cy="4320480"/>
            <a:chOff x="1259631" y="260648"/>
            <a:chExt cx="6192689" cy="4320480"/>
          </a:xfrm>
        </p:grpSpPr>
        <p:grpSp>
          <p:nvGrpSpPr>
            <p:cNvPr id="7" name="Group 6"/>
            <p:cNvGrpSpPr/>
            <p:nvPr/>
          </p:nvGrpSpPr>
          <p:grpSpPr>
            <a:xfrm>
              <a:off x="1259631" y="260648"/>
              <a:ext cx="6192689" cy="4320480"/>
              <a:chOff x="1259631" y="260648"/>
              <a:chExt cx="6192689" cy="432048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1" t="7677" r="6213" b="2424"/>
              <a:stretch/>
            </p:blipFill>
            <p:spPr bwMode="auto">
              <a:xfrm>
                <a:off x="1259631" y="260648"/>
                <a:ext cx="6192689" cy="4320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1838325"/>
                <a:ext cx="4464496" cy="27428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211960" y="1563291"/>
              <a:ext cx="1440160" cy="281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25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>
                <a:solidFill>
                  <a:srgbClr val="FF0000"/>
                </a:solidFill>
              </a:rPr>
              <a:t>5-Peptic (Chief, Zymogenic) cells</a:t>
            </a:r>
            <a:r>
              <a:rPr lang="en-US" sz="2400" b="1"/>
              <a:t>: mainly at the </a:t>
            </a:r>
            <a:r>
              <a:rPr lang="en-US" sz="2400" b="1" u="sng">
                <a:solidFill>
                  <a:schemeClr val="accent1"/>
                </a:solidFill>
              </a:rPr>
              <a:t>base of gastric glands</a:t>
            </a:r>
            <a:r>
              <a:rPr lang="en-US" sz="2400" b="1"/>
              <a:t>.              columnar cells e basal rounded nuclei.</a:t>
            </a:r>
          </a:p>
          <a:p>
            <a:r>
              <a:rPr lang="en-US" sz="2400" b="1"/>
              <a:t>The basal cytoplasm is basophilic </a:t>
            </a:r>
          </a:p>
          <a:p>
            <a:pPr marL="0" indent="0">
              <a:buNone/>
            </a:pPr>
            <a:r>
              <a:rPr lang="en-US" sz="2400" b="1"/>
              <a:t>    due to ↑</a:t>
            </a:r>
            <a:r>
              <a:rPr lang="en-US" sz="2400" b="1" err="1"/>
              <a:t>rER</a:t>
            </a:r>
            <a:r>
              <a:rPr lang="en-US" sz="2400" b="1"/>
              <a:t>, while the apical part contains</a:t>
            </a:r>
          </a:p>
          <a:p>
            <a:pPr marL="0" indent="0">
              <a:buNone/>
            </a:pPr>
            <a:r>
              <a:rPr lang="en-US" sz="2400" b="1"/>
              <a:t>     ↑↑  zymogen granules</a:t>
            </a:r>
          </a:p>
          <a:p>
            <a:pPr marL="0" indent="0">
              <a:buNone/>
            </a:pPr>
            <a:endParaRPr lang="en-US" sz="2400" b="1"/>
          </a:p>
          <a:p>
            <a:pPr marL="0" indent="0"/>
            <a:r>
              <a:rPr lang="en-US" sz="2400" b="1"/>
              <a:t>    E/M : protein secreting cells</a:t>
            </a:r>
          </a:p>
          <a:p>
            <a:r>
              <a:rPr lang="en-US" sz="2400" b="1"/>
              <a:t>These cells secrete pepsinogen &amp; G. lipase</a:t>
            </a:r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48245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mageshack.us/a/img20/8056/3596019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952328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136396" y="5085184"/>
            <a:ext cx="900100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7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/>
              <a:t>The gastro- intestinal tract:</a:t>
            </a:r>
          </a:p>
          <a:p>
            <a:pPr>
              <a:buNone/>
            </a:pPr>
            <a:r>
              <a:rPr lang="en-US" sz="2800"/>
              <a:t>Composed of: </a:t>
            </a:r>
          </a:p>
          <a:p>
            <a:r>
              <a:rPr lang="en-US" sz="2800"/>
              <a:t>Esophagus</a:t>
            </a:r>
          </a:p>
          <a:p>
            <a:r>
              <a:rPr lang="en-US" sz="2800"/>
              <a:t>Stomach</a:t>
            </a:r>
          </a:p>
          <a:p>
            <a:r>
              <a:rPr lang="en-US" sz="2800"/>
              <a:t>Small intestine</a:t>
            </a:r>
          </a:p>
          <a:p>
            <a:r>
              <a:rPr lang="en-US" sz="2800"/>
              <a:t>Large intestine</a:t>
            </a:r>
          </a:p>
          <a:p>
            <a:r>
              <a:rPr lang="en-US" sz="2800"/>
              <a:t>Anal canal</a:t>
            </a:r>
            <a:endParaRPr lang="ar-JO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2448" cy="612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6- </a:t>
            </a:r>
            <a:r>
              <a:rPr lang="en-US" sz="2800" err="1">
                <a:solidFill>
                  <a:srgbClr val="FF0000"/>
                </a:solidFill>
              </a:rPr>
              <a:t>Entero</a:t>
            </a:r>
            <a:r>
              <a:rPr lang="en-US" sz="2800">
                <a:solidFill>
                  <a:srgbClr val="FF0000"/>
                </a:solidFill>
              </a:rPr>
              <a:t>-endocrine cells </a:t>
            </a:r>
            <a:r>
              <a:rPr lang="en-US" sz="2800"/>
              <a:t>: </a:t>
            </a:r>
          </a:p>
          <a:p>
            <a:r>
              <a:rPr lang="en-US" sz="2800"/>
              <a:t>present in the </a:t>
            </a:r>
            <a:r>
              <a:rPr lang="en-US" sz="2800">
                <a:solidFill>
                  <a:schemeClr val="accent1"/>
                </a:solidFill>
              </a:rPr>
              <a:t>base of the glands</a:t>
            </a:r>
            <a:r>
              <a:rPr lang="en-US" sz="2800"/>
              <a:t>. </a:t>
            </a:r>
          </a:p>
          <a:p>
            <a:r>
              <a:rPr lang="en-US" sz="2800"/>
              <a:t>Hormone secreting cells </a:t>
            </a:r>
          </a:p>
          <a:p>
            <a:r>
              <a:rPr lang="en-US" sz="2800"/>
              <a:t>(diffuse neuroendocrine system)</a:t>
            </a:r>
          </a:p>
          <a:p>
            <a:endParaRPr lang="en-US" sz="2800"/>
          </a:p>
          <a:p>
            <a:r>
              <a:rPr lang="en-US" sz="2800"/>
              <a:t>Their secretions accumulates in the</a:t>
            </a:r>
          </a:p>
          <a:p>
            <a:pPr marL="0" indent="0">
              <a:buNone/>
            </a:pPr>
            <a:r>
              <a:rPr lang="en-US" sz="2800"/>
              <a:t>    basal part to be released to the B.V. </a:t>
            </a:r>
          </a:p>
          <a:p>
            <a:endParaRPr lang="en-US" sz="2800"/>
          </a:p>
          <a:p>
            <a:r>
              <a:rPr lang="en-US" sz="2800"/>
              <a:t>They secrete:  </a:t>
            </a:r>
          </a:p>
          <a:p>
            <a:pPr>
              <a:buFont typeface="Wingdings" pitchFamily="2" charset="2"/>
              <a:buChar char="ü"/>
            </a:pPr>
            <a:r>
              <a:rPr lang="en-US" sz="2800"/>
              <a:t>     Gastrin</a:t>
            </a:r>
          </a:p>
          <a:p>
            <a:pPr>
              <a:buFont typeface="Wingdings" pitchFamily="2" charset="2"/>
              <a:buChar char="ü"/>
            </a:pPr>
            <a:r>
              <a:rPr lang="en-US" sz="2800"/>
              <a:t>     </a:t>
            </a:r>
            <a:r>
              <a:rPr lang="en-US" sz="2800" err="1"/>
              <a:t>Enteroglucagon</a:t>
            </a:r>
            <a:endParaRPr lang="en-US" sz="2800"/>
          </a:p>
          <a:p>
            <a:pPr>
              <a:buFont typeface="Wingdings" pitchFamily="2" charset="2"/>
              <a:buChar char="ü"/>
            </a:pPr>
            <a:r>
              <a:rPr lang="en-US" sz="2800"/>
              <a:t>     </a:t>
            </a:r>
            <a:r>
              <a:rPr lang="en-US" sz="2800" err="1"/>
              <a:t>Serotonine</a:t>
            </a:r>
            <a:r>
              <a:rPr lang="en-US" sz="2800"/>
              <a:t> (D cells)</a:t>
            </a:r>
          </a:p>
          <a:p>
            <a:pPr>
              <a:buFont typeface="Wingdings" pitchFamily="2" charset="2"/>
              <a:buChar char="ü"/>
            </a:pPr>
            <a:r>
              <a:rPr lang="en-US" sz="2800"/>
              <a:t>     </a:t>
            </a:r>
            <a:r>
              <a:rPr lang="en-US" sz="2800" err="1"/>
              <a:t>Somatostatin</a:t>
            </a:r>
            <a:endParaRPr lang="en-US" sz="2800"/>
          </a:p>
          <a:p>
            <a:endParaRPr lang="en-US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3" t="11199" b="14372"/>
          <a:stretch/>
        </p:blipFill>
        <p:spPr bwMode="auto">
          <a:xfrm>
            <a:off x="3715683" y="3861048"/>
            <a:ext cx="2224469" cy="2439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2" descr="http://imageshack.us/a/img20/8056/359601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93"/>
          <a:stretch/>
        </p:blipFill>
        <p:spPr bwMode="auto">
          <a:xfrm>
            <a:off x="6091808" y="116632"/>
            <a:ext cx="2872680" cy="6624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08304" y="6381328"/>
            <a:ext cx="75608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296400" cy="6705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</a:rPr>
              <a:t>2- The submucosa</a:t>
            </a:r>
            <a:r>
              <a:rPr lang="en-US" sz="4400"/>
              <a:t>: </a:t>
            </a:r>
            <a:r>
              <a:rPr lang="en-US" sz="4400" b="1"/>
              <a:t>loose C.T. with B.V., </a:t>
            </a:r>
            <a:r>
              <a:rPr lang="en-US" sz="4400" b="1" err="1"/>
              <a:t>lymphatics</a:t>
            </a:r>
            <a:r>
              <a:rPr lang="en-US" sz="4400" b="1"/>
              <a:t>, </a:t>
            </a:r>
            <a:r>
              <a:rPr lang="en-US" sz="4400" b="1" err="1"/>
              <a:t>meissner’s</a:t>
            </a:r>
            <a:r>
              <a:rPr lang="en-US" sz="4400" b="1"/>
              <a:t> plexus of nerves</a:t>
            </a:r>
          </a:p>
          <a:p>
            <a:pPr marL="0" indent="0">
              <a:buNone/>
            </a:pPr>
            <a:endParaRPr lang="en-US" sz="44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</a:rPr>
              <a:t>3- The musculosa</a:t>
            </a:r>
            <a:r>
              <a:rPr lang="en-US" sz="4400" b="1"/>
              <a:t>: formed of </a:t>
            </a:r>
            <a:r>
              <a:rPr lang="en-US" sz="4400" b="1">
                <a:solidFill>
                  <a:srgbClr val="FF0000"/>
                </a:solidFill>
              </a:rPr>
              <a:t>3 layers </a:t>
            </a:r>
            <a:r>
              <a:rPr lang="en-US" sz="4400" b="1"/>
              <a:t>of smooth </a:t>
            </a:r>
            <a:r>
              <a:rPr lang="en-US" sz="4400" b="1" err="1"/>
              <a:t>ms.</a:t>
            </a:r>
            <a:r>
              <a:rPr lang="en-US" sz="4400" b="1"/>
              <a:t> </a:t>
            </a:r>
          </a:p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</a:rPr>
              <a:t>            Inner oblique - middle circular -  outer longitudinal. </a:t>
            </a:r>
          </a:p>
          <a:p>
            <a:pPr marL="0" indent="0">
              <a:buNone/>
            </a:pPr>
            <a:r>
              <a:rPr lang="en-US" sz="4400" b="1"/>
              <a:t>      </a:t>
            </a:r>
            <a:r>
              <a:rPr lang="en-US" sz="4400" b="1" err="1"/>
              <a:t>Auerbach’s</a:t>
            </a:r>
            <a:r>
              <a:rPr lang="en-US" sz="4400" b="1"/>
              <a:t> plexus is present between middle &amp; outer layers </a:t>
            </a:r>
          </a:p>
          <a:p>
            <a:pPr marL="0" indent="0">
              <a:buNone/>
            </a:pPr>
            <a:endParaRPr lang="en-US" sz="44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</a:rPr>
              <a:t>4- The Serosa: </a:t>
            </a:r>
            <a:r>
              <a:rPr lang="en-US" sz="4400" b="1"/>
              <a:t>is the peritoneal covering, is formed simple squamous mesothelium &amp; loose C.T. It contains B.V., </a:t>
            </a:r>
            <a:r>
              <a:rPr lang="en-US" sz="4400" b="1" err="1"/>
              <a:t>lymphatics</a:t>
            </a:r>
            <a:r>
              <a:rPr lang="en-US" sz="4400" b="1"/>
              <a:t>, &amp;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 descr="https://cnx.org/resources/6d88b0ea24be4b818870fa0c858c61f370184854/2415_Histology_of_Stomach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9" r="33536"/>
          <a:stretch/>
        </p:blipFill>
        <p:spPr bwMode="auto">
          <a:xfrm>
            <a:off x="5208775" y="188640"/>
            <a:ext cx="3395673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tudent.loretto.org/humanbiology/BioLinks/chp5/media/c237f1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76464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572000" y="1268760"/>
            <a:ext cx="636775" cy="1800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5976" y="1808820"/>
            <a:ext cx="1005199" cy="8280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55976" y="2168860"/>
            <a:ext cx="852799" cy="540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5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u="sng"/>
              <a:t>The difference between fundus &amp; pylorus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92696"/>
            <a:ext cx="42672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/>
              <a:t>Fundus</a:t>
            </a:r>
          </a:p>
          <a:p>
            <a:r>
              <a:rPr lang="en-US" sz="2400" b="1"/>
              <a:t>Thick </a:t>
            </a:r>
            <a:r>
              <a:rPr lang="en-US" sz="2400" b="1">
                <a:solidFill>
                  <a:srgbClr val="FF0000"/>
                </a:solidFill>
              </a:rPr>
              <a:t>mucosa</a:t>
            </a:r>
          </a:p>
          <a:p>
            <a:r>
              <a:rPr lang="en-US" sz="2400" b="1">
                <a:solidFill>
                  <a:srgbClr val="FF0000"/>
                </a:solidFill>
              </a:rPr>
              <a:t>Pits</a:t>
            </a:r>
            <a:r>
              <a:rPr lang="en-US" sz="2400" b="1"/>
              <a:t> are narrow &amp; short </a:t>
            </a:r>
          </a:p>
          <a:p>
            <a:r>
              <a:rPr lang="en-US" sz="2400" b="1"/>
              <a:t>F. Glands are simple </a:t>
            </a:r>
            <a:r>
              <a:rPr lang="en-US" sz="2400" b="1">
                <a:solidFill>
                  <a:srgbClr val="FF0000"/>
                </a:solidFill>
              </a:rPr>
              <a:t>branched tubular &amp; long</a:t>
            </a:r>
          </a:p>
          <a:p>
            <a:r>
              <a:rPr lang="en-US" sz="2400" b="1"/>
              <a:t>occupy most of mucosal thickness</a:t>
            </a:r>
          </a:p>
          <a:p>
            <a:r>
              <a:rPr lang="en-US" sz="2400" b="1" u="sng"/>
              <a:t>Lined e </a:t>
            </a:r>
            <a:r>
              <a:rPr lang="en-US" sz="2400" b="1" u="sng">
                <a:solidFill>
                  <a:srgbClr val="FF0000"/>
                </a:solidFill>
              </a:rPr>
              <a:t>6 types of cells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>
                <a:solidFill>
                  <a:srgbClr val="FF0000"/>
                </a:solidFill>
              </a:rPr>
              <a:t>Corium</a:t>
            </a:r>
            <a:r>
              <a:rPr lang="en-US" sz="2400" b="1"/>
              <a:t>: lymphocytic infiltration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>
                <a:solidFill>
                  <a:srgbClr val="FF0000"/>
                </a:solidFill>
              </a:rPr>
              <a:t>Musculosa</a:t>
            </a:r>
            <a:r>
              <a:rPr lang="en-US" sz="2400" b="1"/>
              <a:t>: thinner formed of  </a:t>
            </a:r>
            <a:r>
              <a:rPr lang="en-US" sz="2400" b="1" u="sng">
                <a:solidFill>
                  <a:srgbClr val="FF0000"/>
                </a:solidFill>
              </a:rPr>
              <a:t>3 layers  </a:t>
            </a:r>
            <a:r>
              <a:rPr lang="en-US" sz="2400" b="1"/>
              <a:t>of </a:t>
            </a:r>
            <a:r>
              <a:rPr lang="en-US" sz="2400" b="1" err="1"/>
              <a:t>ms.</a:t>
            </a:r>
            <a:r>
              <a:rPr lang="en-US" sz="2400" b="1"/>
              <a:t> (IO, MC,OL)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343400" cy="597666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/>
              <a:t>Pylorus</a:t>
            </a:r>
          </a:p>
          <a:p>
            <a:r>
              <a:rPr lang="en-US" sz="2400" b="1"/>
              <a:t>Thin mucosa</a:t>
            </a:r>
          </a:p>
          <a:p>
            <a:r>
              <a:rPr lang="en-US" sz="2400" b="1">
                <a:solidFill>
                  <a:srgbClr val="FF0000"/>
                </a:solidFill>
              </a:rPr>
              <a:t>Pits</a:t>
            </a:r>
            <a:r>
              <a:rPr lang="en-US" sz="2400" b="1"/>
              <a:t> are wide &amp; long</a:t>
            </a:r>
          </a:p>
          <a:p>
            <a:r>
              <a:rPr lang="en-US" sz="2400" b="1"/>
              <a:t>P. Glands are </a:t>
            </a:r>
            <a:r>
              <a:rPr lang="en-US" sz="2400" b="1">
                <a:solidFill>
                  <a:srgbClr val="FF0000"/>
                </a:solidFill>
              </a:rPr>
              <a:t>coiled</a:t>
            </a:r>
          </a:p>
          <a:p>
            <a:pPr>
              <a:buNone/>
            </a:pPr>
            <a:r>
              <a:rPr lang="en-US" sz="2400" b="1"/>
              <a:t>     branched tubular &amp; short</a:t>
            </a:r>
          </a:p>
          <a:p>
            <a:r>
              <a:rPr lang="en-US" sz="2400" b="1"/>
              <a:t>Occupy ½ of  mucosal thickness</a:t>
            </a:r>
          </a:p>
          <a:p>
            <a:r>
              <a:rPr lang="en-US" sz="2400" b="1" u="sng"/>
              <a:t>Lined e </a:t>
            </a:r>
            <a:r>
              <a:rPr lang="en-US" sz="2400" b="1" u="sng">
                <a:solidFill>
                  <a:srgbClr val="FF0000"/>
                </a:solidFill>
              </a:rPr>
              <a:t>mucous secreting cells </a:t>
            </a:r>
          </a:p>
          <a:p>
            <a:pPr marL="0" indent="0">
              <a:buNone/>
            </a:pPr>
            <a:r>
              <a:rPr lang="en-US" sz="2400" b="1"/>
              <a:t>      </a:t>
            </a:r>
            <a:r>
              <a:rPr lang="en-US" sz="2400" b="1" u="sng">
                <a:solidFill>
                  <a:srgbClr val="FF0000"/>
                </a:solidFill>
              </a:rPr>
              <a:t>No oxyntic, No peptic cells</a:t>
            </a:r>
          </a:p>
          <a:p>
            <a:r>
              <a:rPr lang="en-US" sz="2400" b="1"/>
              <a:t>Lymphocytic infiltration  &amp;  lymph nodules</a:t>
            </a:r>
          </a:p>
          <a:p>
            <a:endParaRPr lang="en-US" sz="2400" b="1"/>
          </a:p>
          <a:p>
            <a:r>
              <a:rPr lang="en-US" sz="2400" b="1"/>
              <a:t>Thicker , formed </a:t>
            </a:r>
            <a:r>
              <a:rPr lang="en-US" sz="2400" b="1" u="sng"/>
              <a:t>of </a:t>
            </a:r>
            <a:r>
              <a:rPr lang="en-US" sz="2400" b="1" u="sng">
                <a:solidFill>
                  <a:srgbClr val="FF0000"/>
                </a:solidFill>
              </a:rPr>
              <a:t>2 layers </a:t>
            </a:r>
            <a:r>
              <a:rPr lang="en-US" sz="2400" b="1"/>
              <a:t>of muscles. Thick IC to form the  p. sphincter &amp; OL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5602" name="AutoShape 2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4" name="AutoShape 4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6" name="AutoShape 6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08" name="AutoShape 8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25610" name="AutoShape 10" descr="data:image/jpeg;base64,/9j/4AAQSkZJRgABAQAAAQABAAD/2wCEAAkGBxQQEBQUEBQUFBIVFhQUFxUVFRYXFRUXGhYXFxQVFxcZHSggGBwlGxQVITEtJSksLi4uFx8zODMtQygtLisBCgoKDg0OGBAQGiwcFhwsLCwsLCwsLCwsLCwsLCwrLCwsLCwsLCsrLCwsLCsrLCwuKys3NywsNysrLDcsKysrK//AABEIANcA6gMBIgACEQEDEQH/xAAbAAEAAwEBAQEAAAAAAAAAAAAABAUGAwECB//EAEoQAAIBAgMFAwULCQcEAwAAAAECAwARBBIhBRMiMVEyQWEGFHGBkRUjM0JSU3OSscHTNFRicoKToaLSJENjo7PCwxakstFEZIP/xAAZAQEAAwEBAAAAAAAAAAAAAAAAAgMEAQX/xAAjEQEBAQADAAICAQUAAAAAAAAAAQIDESExQRJRQhMiMkOB/9oADAMBAAIRAxEAPwD9xpSlApSlApSlApSlApSlApSlAqr8p/ySXwUH2MD91WlVnlN+RYnwhlPsQn7qDKy/lGK+n/4YT99dcF+UQeLsPbDJ/wCq5zj+0YnxlU+2CH/1SFrYjDfTW/yZqz/ybv8AW1Pkz+R4fwhiHsQD7qs6zuxNo7uCKMRySMEY2QLoA7IL5mHeKsfdRvzbEeyL8StDCsaXqu91G/NsR7IvxKj7T2q6YaeRYpI2jjZgZAuW4HOysbgczy5UFxevazUmPOFuBifOXZYsqOBmu7EZwYU1VrEhcvxTqBe3LDeVUkiBlijAIiXikOkkk7wKNE7IMZN+eoFqDVXpWPwvlFKoIbLJKWdVAJKk+cYpbLkjzNZIfDQa2sSZ2yfKNsRu2CRojCINml480iZ1CDLZx3cxfi+TqGiry9ZrHeU7xSzIYksl92TIQJCDHmuwUqlt4bgnMMt7G+kfF+UcyOzZIysKTmVQ5ytu3i4o2yXJs5FjYA3HjQa29e1k8P5TOCfewyJIiuzScfvuMmwyZQEANjGDrbTTU6n5bynlKwyZYgjjfFFctKYjBPIFK5eFrxDvsTcd2oa6lZfA+U0srxR7hVaR1Fy5ChDE8txw3JAjI5AHMCDzrT3oBal6z22oEM+bEwtPAYgqKIjKEfM28ugBsWUxgG3xTqL61mD8+SSFGzhQsQFxnBWx3u8bKQXHK5cdkEXubhtL0vWJwmIxe7AlbFAAteRIgZGfIuQBGjBVc2e9wRewzWqLipsXiIcSnvry5Z43jCDdL/ZgQI2A4n3pAtmOhPdY0H6Bel6xe2JMbGsiRHEOVaUxyZVJa0UTIrZYzm42kAuFXhIJ0Fc8RtPEb7KjymQjEMYwimO0bx5N2cty2Qm4ueIkGxtQbi9e1j8TjMW0qOgn3ZmYCPd5SUzRgEkobC2fR8uhPECK0OIfEBju0hKdxaR1bxuBGQPbQT6VWbzF/N4f99J+FTeYv5vD/vpPwqCzpVZvMX83h/30n4VN5i/m8P8AvpPwqCzqt8pFvg8SOsEw/wAtq83mL+bw/wC+k/CqPtHzp4ZFMeH4kdfhpO9SPmqDPYn8om8dy3tiUf7a8U2lgPSeP+OZf91Q1mlacMyxBZMPhZLh3JykSAEXQXPDy9Gtd8SbGI9MRhj6t/GD9tZ7/k3Z941/5PC0tukcg9mJlFaOs7sFv7RJ4Ccf91KfvqVtPbOQusWS6C8kshtDCLX4jfiaxByi2hFyLi97F9rivCKxEm1C+o84nJ5Fn82i/ZReO36wPpqNna99xBf6ae/1sv3VH84nOLVbRdlQBGQQxBGN2URqFYjkSLWJ0roMDHlK7tMhFiuVcpFybEWsRck+s1j49oleYxEJHxopd+nrjlFz6lq42ft4lSzZZoxzlgBzJ1EsBuykDpc+Ars1K5rGs/K2OzYSuUxR5dOHIuXQkjS1ubE+s19JgYwysI0DIMqsEW6joptoNTy610w86yKGRgysLhlNwR1BFdakgg4zZMMufPGt3ADMFAZgCCAWtcjhGldVwMYXKI0CgFcoVQMpNytrWsTrUmlBwGETXgTWxPCNSGLgnTuYk+kk18Js+IEkRxgls5si6uOTnTtanXnrUqlBGw+Ajjtu440sSwyoosSLEiw520qTSlApSlB4a8SMLewAubmwtc9T1NfVKAa4R4VFdnVEDt2mCgM3S5Gp9dd6UClKUClKUClKUCvCK9pQYbG4VlIAUtJhw0bIO02GLXhlRfjlQoFh37wc7XgY2YNAzqQQtpLj/DYOfQRl9IreY/ZyTWLXV1vlkQ5XS/Ox7xyuDcGwuDWW2lshmdkbKs7g5ZQLRYpbcSSqNFktzI1tqLgMgr1n7X8fL1PxrpDjd1Niimri6oDyMkrq0d/DNKPVeoU8eZ93ctHC1tecs/alnfqQxsB3EN+jaLgZmuJN1IMWsa4ds5G5EseZN+wDWY2PIC507rEWOFw+RQoJPMknmxJuzHxJJJ8TUd686S4se914Er6yV3EdfWSqmjtF3dcXw/FnQlJALB10a3Q9zDwNxVgY6+GSul9c9m451c5FVZ9WeIG0WKGmaSK/YlHQ+u4Ica3BYtZkDxm6t4EEWNiCDqCCCCDqCCKxuJw+ccyCCGVh2lYcmHiP46g8zUzYu08r52AXOwixCjspPYCKVR3JILD0lP0quxrtl5ePr2NbSlV+C2zDM5SJixGa/A4XhOVuIixsdOdWKFhSlcmxChwhIzsrMF7yqlQx9RdfbQdaUpQKV5moTQe0pXgoPaUry9B7SvAa9oFKUoFKUoFKUoFVPlMtsOz/ABoikqfrKwsv7Quv7Rq2NZjbu0wzHTNFDIosO1PiRrHCvdlU8THuK8wEauV2TuoUijznE5eWeO/6+6TN/DJ7akIlcMFEQCXsXYl3I5F21NvAaAeAFTkWs2r3W2eTp4qV9hK6oldRHXEbUDE4bOtszJ4oQD6LkH7KhNsw/P4j60f9FXbR1xdaEqlfZp+en+sn9FQ32cBIoeafdTWgl4kB1vujfJ3OcvX3zwq/kWq7aUBeJ1GjFTlPRhqp9RAqUqVks6XXk/h3dFd55y6MySKWTKXQlW0CXsSLjXkRUaDyfkjwrKrMZi5kCmV93piN8FHcl1FtB31L2BNmmmtykSDED0uhRrfuR7avK0xis6Y9/J6eQu8gQOd60YEjHdu04kQg2GoUWvbqOVeTbAnzl0SMMpuX3rZpyMVDNxcPDwRsvfztyArY0o4yMGxMRvopWCBg7MTvSyopxEshUAqCGKSBbqQCRZgQorW17Sgym2tiNisVKLRhTh4VEskTOyEvPmMDhlyOBlJI/QrjiZ8RJJJDxOuHmw5zgA7zPPHIgOUabtAwbloQa2Fq5w4dUvkVVzEscoAux5sbcyetBk8FPi5HjXPiFVjHvXaFVMbmOZpY0zR23eZYxcg9oWY307bExE4kjWUTILIFjWACEoYru0jZeBhJcWzDkvCbk1qrUtQYrbG1MVFLOQ0ojBUKREbIN5EvDeOzkhmtZ2uTqotRxijIZUaf3uKXdkxANMBMmVZFKaEjPoApIANbOSIMLMARobEAjQ3HPxF6+rUGRwbYoSMffERJEyxiJVSQPi50kLHLc+9btrgi3aN71CxE+LZYHXzppkfMyPCEiErYbEDdXCgtEJBGLm4GYHOe7d2pagyWyJsXI0Qd5gm8JZjEVawjzZGMkKWUtYaL1AY91xNiJ45Yg5hMckhj4VcMBkdwbliD2AOXfVraq3bHwmF+n/4ZqCzpSlApSlBB2zjDDCzJYyGyRg8jI5CRg+GZhfwvWTRby2BJTD3hUnm8mhnmbqxbh9IfrWg29MBJDmNhHvcSf1Y0y6+F5lP7NZ3ZgO6TN2iM7frtxP8AzMar5L9L+DPd7WMVSoxUWOpUdUL6lRLUtIqixGpkclTx0o325Sx1EkFTpnqDKa5p3HaLIKiyipclVm1ZSsTle1lIUdWbhQfWIqM+V0TvJQHNFfmMDh7/AFnt9hrUVSbBhtLORyQQ4cdPe0zEj1zEfs1d1qnwxa+SlKV1wpSlBSbQ220UkyrDvFgjjlkIcBsrbzsKRZiBGx1I7qlnbMIXMZBbj11+JbP3d1x6bio20PJ8TSSNvpkWVEjkRDGFZVz6ZihZbiRgcpHhauU/kvG7MTJKFJdlQbvLGzlGLKcl7ho1YXJA10toA+to+VEEULSDMxVZG3YRw4yAZg6lbx9pdWsOIda7v5Q4dSwaS2UkXyvZiHEbBDa0hDsqnLexOtRMR5LJIHvNMHlDrLIN2GkVgoykZMoACKBYcr9af9KxZmOZwGfPYCMEHfLMeLJmYZktqToT4WCfHtuFlzB7C2YgqykDPuzmUi4IcWsda4/9S4bNlzm+bLfdyZb592Tmy2yh+Em9gbCuWJ8mkdriWVblywUpZg0omsbqSAGFtLaE19P5NxkWzPyI5r8/v+nytPR7aC3Mo6j2ivoGosmzIWJLRREk3JKKST1JtUbyZFsJEByAI/mNBaVWbY+Ewv0//DNVnVZtj4TC/T/8M1BZ0pSgV5XteUGR8rHu2IH/ANeKAHxxEzIw9ioa4Rmvjasu8NxqJsUXH0UEeUMOo3qqQejiiGqOS+tnBP7UyNqkxtUFGqQj1WnYnI9dllqCr1xnSQnglyC3LdhtetyRSIWLJpK4u1Vxhm/OB+5X+qubQzfPj9yv9VdJE2Rqr5nG9Uv8HCDiZP2L7pbeLXYfR1xxW9RSzYgZQLn3lfYBm1J5AU2Zsed3ytMAxKTzjdKQpFvN4b31tlLEdQT8apYz3XOTX4xrdiYUxQKH7Zu7/ruS7/xYj0AVMaQAgEgE3sL6m2psO+q7zPEfnI/cL/VVbtzZszNh5F99lw4lkDAKmZs0fABewLR7xOmutaGRolnUmwZSdRYEX0tfTwuPaK93q2vcWva9xa97W9N9KxEeyMVEXyK4DO7yGNwC+bzMy5CTcMcuJA5ekaGvBsufIFMeJyGUui71bqfPGkdsRx8d492R2uTciaDcq4IuCCOor29YzB4HGJPGBnWMOCLdgKZHaUOBIBcg6XVu0trWrZ3oPaUpQKUpQKUpQKpth4pIsHG0jqi2OrsFHaPea92vtTITHGyqVUPLK3ZgT5RB7TmxsPWe4HF7GmYxRtGqKcvw0q7yd9TqAbCId9rfsryqN1InnF18N7DtrDObJPCzHkBIhJ9AvrXPa/wmF+n/AOGass+InI1kWUd6zRIVPUcAUj+NexzG+HbDqUZMQEfDFver7mRrxkjhuputrA3sQNbcm5XdcWst3SqkbTm5nDNboJYyw9Vwv81SsDtJJrhbhl7SOCrr0up7jY2I0NtDU+0Okyqjb+INliVspkDF3BsY4V+FYHuJuqg92a/dXsm2w1xh0aa2hYELECOsraG3flDWrLY3Eb/OocSGQgTyqPe8i8sLCfjLcnMe+7d5ssbeksZtr4ifeNvbZVKhIkGgjgHwa27iRZj6h8UV2pSs9vb0MzqdOiNXZXqLX0GoWJqyV9byogevrPXEekkyVylmABJIAAJJJsABzJqL5zmfJGrSSDmq/F6Z2PCnrN+gNfeFwbStqFnkUjhBPmsLA83f++cHWw5WGi9qpTNqvW5l5h0aR0bJd24sPCwI5f8AyZh8VV0yg669SMut2bgRAmUEsSczu3adzzdvH7AABoK+Nm7PEVyWLyvYvI3NrcgB8VRc2A5XPMkkzqvznpk1q6pSlKkiUpSgUpSgUpSgUpSgVznlCKzNoqgsT4AXP2V0qq8pz/ZZF+Xki9UjrGf/ACoMtO7OyI+hOXFTDrI595Q9Qip/KlRdj/AR+g/aanTa4idusoHqVET7VNVuAkK4VCti1rAHldnyrfwuRWfXrfxz8cxYVGgx9pJFiVXcZCHY8ETASIWtzcgMRYacwSK7SwhX3c2Lw62NmycMvoCFju9Dz1sOnMdtp4ZYcQiqMsZgVEA5DduxYX62kU+09a7JZO3LubsiM+HzG8jSO3ymkYH1BSAn7IFfRl5iZHxAAO7bPlax7cMr3BaM2U65r21BIF+lKjNWJ3jzfHKaMy/DkOByjAtCg7lVOTW6tc+jkOoFKVy3tKZk+ClKUdKUpQK5qDITqUhQhZHXV2Y2tDEBqXNxcjlew15Gu7CNDZiMzNpaKP40pvp3EC/M+ANX+wNnKQkgUiKMEYdDfkRxTtfUu9zqdbE97Gp4z36o5uTryPdm7DulpV3UWtsMjaWPfM41kc9+uXXXNzN7DEEUKqhVAsAAAAOgA5V90q9it7KUpQKUqvg2zC75FkBYs6gWYAsl86qSLMRla9j3GgsKVybEKHVCRnZWYL3lVKhj6i6+0V0vQe0ryvaBSlKBSlKBVV5R/BIOs+GH+ch+6rWqvyh+Dj+nw/8AqqKOxlYmu8h/xpv4SsPuqFsoXhgHWSEf561Mw44pPp5/9Z6ibJ+Cw/0sP+utZ/tv/j/xtNhoGjluAQ004IPIgOUsfUtVm1dklECEO+HUhkZdZsKwvlIHOSMAkd5AuCGB4bXye+Df6fEf6rH76s6v68YO+q/Pmdo1DSZWiIuuIj1hYdW57o+nT9I12B9h5eNanE7HUuZIWMMjasVAKSH/ABIzox8RZu69Z7E7EKEkxPH1kwhDIfFsM4Nibnshj41XeP8ATTjn/aHPEWAs7J4rlufDiU1x80b5+X2Rfh11kUqdJ8O1+SzB8M/os2a/1RXdcJiCLiFX8Y5kYe1stQ/Gxb/UxUPzRvn5fZF+HTzRvn5fZF+HUxsJiALmEJ4vNGo9q5q4ICx1nw625rCHxUnosmW31TTql5Mfty80f5+X2Rfh1wSCSS+5nkIF88rboQxAdpmfJZiPkg36251cQ7EMn9zJKO5sU4jit9BGLv6HUemr7D7EBymdt7ktlQKEhQjkVjBNyO7MWt3WqcxftVrnn0oNkeTzS3tNN5ubFmZYg+KcWs1t3wxDLoOTdMva0vufJ+cz/Vg/CqwtXtWSM1vav9z5Pzmf6sH4VPc+T85n+rB+FVhSuuK/3Pk/OZ/qwfhU9z5Pzmf6sH4VWFKCHBg3VgTPK4HxWENj6csYP8apoPJxRG/nLyMM+KcIrEoglaXiVVF82SQ9bEm1aWvLUGKj2FiJo4pZMryMrtKrFo94DJhykZFiVBigsQe/mDc12Hk1LlZrIHCxmJc7Wjy4l5jEGtoMhRL29VhWvtXtBkJNhYhpY5CsYYSu+shZUVpg9gMgN8lxdSuuhzCtdXtKBSlKBSlKBVV5SG0APSbDH/uI6taq/KYf2SU/JCyfUdX/ANtBmCLSSjpNJ/Fr/fULDxGOKNTa6vDy5fDKam4j8oxA6Sg/Wijb76j4++7YqLlbOAOZKkOB68tZ/t6E9w12wDpOOmIl/jlb/dVrVJsLELvJlBvvCuJQ9zRuiKSOtmU36Zl61dCr4wX5e15Xpqk27j+1Er5AFzzy3+Bi1v6HaxA6C7dwB64+Np7YFnEZjEaErLNLrEh70C/3r37gQByvfSshisDh5jdsJ5xrcNMwwyHxWKJb2/XW/jUsXkKuy5EQWgh7oU5A2+cI5n4vZHeW7VTrk/TXjgnXqsg2Zh42zLgEjPyoMQS31JFVD6602zNtlU7W+iTR7Ju54PGSJRZ156oB4BhqKyuckZzK8ZySp2HtfpdGHxkNhcegixAI5OSu74JZ43sUisoZSGUgEEG4IOoIPeK+6zHk9j7MthlimZhkvfcYgayRX71azMPEfpgDTCroyWdPaUpXXClKUClKUClKUClKUClKUClKUClKUCuGNwwljeNuTqyH0MCPvrvSg/P5HJkjducsQRugngJSUX6n7IzXSrTygwFi1zlikZXWTQ+bzjQOR82+gPiT8q4pw5DmOUZJRqVvoR8tD8Zfs5GxqjefW3h3LOniHdgKVZog2dN2bTYdzzeL5S63y+kWYHLV9s7bbuOExYkDm0biOQeDxP2W66j0CqauU2GR9XRGI5FlBI9ZFJuw3wSrzae23UWdo8NfqwlnYdI4lFs31vQao298CjKY4VbOI2bM8knPezN8Zu8C511OoAHsOHRL5EVb88qgX9Nq6U1u13HDM+lcr589n3ccdhJLlzHMSAIo1+NIbjuNrgWJNq8U71SwbJAps81iSxvbdwD47k6XANibC50Gm2Psq2R5ECKg95h57q/N3+VKbm51tcgE3JPcY7+UeXl68jPYjAtGDkWdZAhl3czK4mRbZwpUndyC66aDiGnMhG4YAqbggEHqCLg1p9vjKIZPm5o7/qyXha/h76D+zWUwyZc8drbuSSMD9FXOT+TLTeenODdvlfUMZMhQGwnFgfkYiMZ4JbdeE3/UWtpsrF76FJLWLKMy/JYaOvqYEeqsNj2KpnHOIrMP/wA2DkesKR6612wpOKdO5Zc6+KyIsl/rtJ7Klx1Dnz1e1tSlKsZylKUClKUClKUClKUClKUClKUClKUClKUHxLGGBDAEEWIIuCO8Ed9UGP2CbWRVlhBuInYh4zyvBNzXS9gfQCo0rRUp07L0wE+HMRtvTF+hjEK+oYhOAj6xrpDBKw0WJvGOdWB9oFboioc2yIHN3ghY9WjQn2kVC4i2c2ox08cidrzeMfKlxAAHqCm9dMLs7e/LxPgqmDC/tO12lHozD9Gtfh9mQxm8cUSHqsar9gqVakxI5rm1VXs/ZOVg8xDyLogAyxxC1rRJ3aaXOp8BpVrSlTVK/b8JfCTqvaMUmX9YKSh9RANZKZh5xKR/eCGceh4wn2xVu3W4IPIi1VQ8nYQVPHdYo4RxHsR5sl/HjOtR1nuLOLcze6zLpmBB5EEe0Wq18lJSTGxOsmCwxPiyFwx/nFWnuFF+l9auuA2THDkyZuBGjFzfhLBjfrqBUcZsT5eTO5Ok+lKVYoKUpQKUpQKUpQKUpQKUpQKUpQKUpQKUpQKUpQKUpQKUpQVu0tp7l1GXMpSSRjmsVVDGDlWxzteVdNORtc2B+JNuxJYO1r7/AJa2EJfOSOfKNu62lr8rz5cKjsrMisyXKMVBKk8ypOo5DlXCTZMLMWMUecqyFwih8rFywDgZhrI5583Y95oIknlFCquzZgEALXFiOOSMjnqQ0Mmgvy77iumG23HJKYhnDBmUErZWIaVSAfTBN9TxF/tdh4cIqGGJlSxUMitYjPYi40Pvsnozt1NSlwcYOYIga97hRe/GSb25++SfXbqaCAm3IzJlswHECxGgKkCxHMXv366agV8v5RwLfMzAhN4RlNwvFr/L/MOtWEWBjXsxout9EUa3vfQdda+fNIkHwaBVHci2Avm5W+UL+nWgiQ7cjbrfKraA2JYRkKpNrn36LmB2x42+MTtwKISsbuJkzi1gQM8SgEHvO+HrFqjrjcNJFNeMqkaOW4FBaNVXNkynUWVAQfkgEaWqTCIESFHiEeQBYkdVJjCgAWK5lXkoGupsOelB3wu1opZN2jXbIJLW+KQCL9NGX2+muXu7FkV7sA0iRC4sbvlyGxOoOZTp1r4TaOEUCUZFIjsDuyriMAuVAKhrALmtbQWNrEGocmIwUUQBjQ7reyqu6DOGizlmuRZZCYHIzEElD8k2Cbg9upI+UK4uwVWIAD3QPca9Dy599udfTbbQyrGgZmaTdaaBbCUsxPS+HlX0r3DWo0eNwmeR1iGaCFZTLuLEJeVcgYqCGXdOCuhHLqBLE0SFWki3TySaZkUtvMuUMWTMASpy3J5G3hQRYPKSMs4kVogm84m1ByPiFbly4cK7ej+Mw7Yj3SSDMyucq2AvmBIIuTbmCOevdeo8OMwlhIu7XNmfMY8hFgWZ3zKCmkp1a197+nrx908EohAEQTNdDkVUhNpTc5gBG2aGVbdrMCCOdB2g8oY2jViHDMsRyWu15N1ZR1IM8V+7iHjbpFt6Jlja5G8dUUEWa7hWS4vfUSIdL2zC9qjYPG4QKoiRFOXCjdqiKyKxjEAIGlk3iGwJy5l6i/2j4R0jmSKNsrxojboB0MjRItgwDJpuT3cKoRfhoOuD27HJKEAazKjIxFg2cSsot3XSIsD06EWq2qmwOKw5cCKIB7hgAiAgHPd9DoBvHuf8Q2vfW3v4UH1SlKBSlKBSlKBSlKBSlKBSlKBSlKBSlKBSlKCHFs2JA4CC0gswN2BW1snFeyAXso4Rc2GtfI2XHZeEnLexLMzXPezMSW5DtXsQOle0oOEewYQqqVLKqPHxnMWDKFZmY8RbKMt78iRXmI2DC8gdgdBICgNkbebzMWHNj79LbXTeNSlBJTZ0YLnIOMMrjmGBZ3IZTobtI55fGNc/ciK6EqSYySpaSRjc2N2Ja7nhXtXtYUpQe+5MNgDGpAFrHUEFVTKwJswsiaG44QeYvXsGy40KlV1W1mZmZhbeW4mJJ+Gk5/KNe0oPItlRKbqlvgxa7W97y7s2va4yLra9lA7q+MJseKKAQKGKAKLszGQlQoVy982YZFsb3GUWtYWUoOybPjW2VACCpBHPhBA158iw8cxve5qTSl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 descr="https://s-media-cache-ak0.pinimg.com/736x/1a/b3/de/1ab3decc8d726bca1c23e2a04f5c37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13492"/>
            <a:ext cx="660963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/>
              <a:t>Difference between fundic &amp; pyloric glands</a:t>
            </a:r>
          </a:p>
        </p:txBody>
      </p:sp>
    </p:spTree>
    <p:extLst>
      <p:ext uri="{BB962C8B-B14F-4D97-AF65-F5344CB8AC3E}">
        <p14:creationId xmlns:p14="http://schemas.microsoft.com/office/powerpoint/2010/main" val="1898267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>
                <a:solidFill>
                  <a:srgbClr val="FF0000"/>
                </a:solidFill>
              </a:rPr>
              <a:t>Changes at gastro duodenal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6019800"/>
          </a:xfrm>
        </p:spPr>
        <p:txBody>
          <a:bodyPr>
            <a:normAutofit lnSpcReduction="10000"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intestinal villi </a:t>
            </a:r>
            <a:r>
              <a:rPr lang="en-US" sz="2400" b="1"/>
              <a:t>start to project from mucosa</a:t>
            </a:r>
          </a:p>
          <a:p>
            <a:endParaRPr lang="en-US" sz="2400" b="1"/>
          </a:p>
          <a:p>
            <a:r>
              <a:rPr lang="en-US" sz="2400" b="1">
                <a:solidFill>
                  <a:srgbClr val="FF0000"/>
                </a:solidFill>
              </a:rPr>
              <a:t>Intestinal crypts </a:t>
            </a:r>
            <a:r>
              <a:rPr lang="en-US" sz="2400" b="1"/>
              <a:t>replace pyloric glands in the corium of duodenum</a:t>
            </a:r>
          </a:p>
          <a:p>
            <a:endParaRPr lang="en-US" sz="2400" b="1"/>
          </a:p>
          <a:p>
            <a:r>
              <a:rPr lang="en-US" sz="2400" b="1">
                <a:solidFill>
                  <a:srgbClr val="FF0000"/>
                </a:solidFill>
              </a:rPr>
              <a:t>Surface columnar cells </a:t>
            </a:r>
            <a:r>
              <a:rPr lang="en-US" sz="2400" b="1"/>
              <a:t>with </a:t>
            </a:r>
            <a:r>
              <a:rPr lang="en-US" sz="2400" b="1">
                <a:solidFill>
                  <a:srgbClr val="FF0000"/>
                </a:solidFill>
              </a:rPr>
              <a:t>brush border. Goblet cells </a:t>
            </a:r>
            <a:r>
              <a:rPr lang="en-US" sz="2400" b="1"/>
              <a:t>appear between cells</a:t>
            </a:r>
          </a:p>
          <a:p>
            <a:pPr marL="0" indent="0">
              <a:buNone/>
            </a:pPr>
            <a:endParaRPr lang="en-US" sz="2400"/>
          </a:p>
          <a:p>
            <a:r>
              <a:rPr lang="en-US" sz="2400" b="1" err="1"/>
              <a:t>Muscularis</a:t>
            </a:r>
            <a:r>
              <a:rPr lang="en-US" sz="2400" b="1"/>
              <a:t> mucosa: pass unchanged</a:t>
            </a:r>
          </a:p>
          <a:p>
            <a:endParaRPr lang="en-US" sz="2400" b="1"/>
          </a:p>
          <a:p>
            <a:r>
              <a:rPr lang="en-US" sz="2400" b="1">
                <a:solidFill>
                  <a:srgbClr val="FF0000"/>
                </a:solidFill>
              </a:rPr>
              <a:t>Brunner’s glands </a:t>
            </a:r>
            <a:r>
              <a:rPr lang="en-US" sz="2400" b="1"/>
              <a:t>appear in duodenal </a:t>
            </a:r>
          </a:p>
          <a:p>
            <a:pPr marL="0" indent="0">
              <a:buNone/>
            </a:pPr>
            <a:r>
              <a:rPr lang="en-US" sz="2400" b="1"/>
              <a:t>     submucosa</a:t>
            </a:r>
          </a:p>
          <a:p>
            <a:endParaRPr lang="en-US" sz="2400" b="1"/>
          </a:p>
          <a:p>
            <a:r>
              <a:rPr lang="en-US" sz="2400" b="1"/>
              <a:t>Musculosa is </a:t>
            </a:r>
            <a:r>
              <a:rPr lang="en-US" sz="2400" b="1">
                <a:solidFill>
                  <a:srgbClr val="FF0000"/>
                </a:solidFill>
              </a:rPr>
              <a:t>thinner</a:t>
            </a:r>
            <a:r>
              <a:rPr lang="en-US" sz="2400" b="1"/>
              <a:t> in the duodenum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/>
              <a:t>Serosa pass unchanged 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endParaRPr lang="en-US" sz="2800"/>
          </a:p>
          <a:p>
            <a:endParaRPr lang="en-US" sz="2800"/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8674" name="Picture 2" descr="I:\pyloroduodenal jun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b="12213"/>
          <a:stretch/>
        </p:blipFill>
        <p:spPr bwMode="auto">
          <a:xfrm>
            <a:off x="5434314" y="3432725"/>
            <a:ext cx="3602182" cy="3236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31316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pylorus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6734944" y="3212976"/>
            <a:ext cx="1008112" cy="119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2080" y="3131676"/>
            <a:ext cx="128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duodenum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4" name="Picture 2" descr="https://s3.amazonaws.com/classconnection/877/flashcards/1553877/png/stomach_to_duodenum-14BC19CEE2F655CEC99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3"/>
            <a:ext cx="7992888" cy="446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27089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Pyloric sphincter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2852936"/>
            <a:ext cx="230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Brunner's glands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940152" y="3645024"/>
            <a:ext cx="359492" cy="648072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51520" y="2204864"/>
            <a:ext cx="477767" cy="176419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5576" y="980728"/>
            <a:ext cx="129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Stomach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536" y="620688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Duodenum</a:t>
            </a:r>
          </a:p>
        </p:txBody>
      </p:sp>
      <p:sp>
        <p:nvSpPr>
          <p:cNvPr id="12" name="Left Brace 11"/>
          <p:cNvSpPr/>
          <p:nvPr/>
        </p:nvSpPr>
        <p:spPr>
          <a:xfrm rot="5400000">
            <a:off x="5846950" y="-1014302"/>
            <a:ext cx="546444" cy="496855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15816" y="5589240"/>
            <a:ext cx="34956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Gastro duodenal  junction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5576" y="620688"/>
            <a:ext cx="28803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3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rc_mi" descr="http://upload.wikimedia.org/wikipedia/commons/4/44/Gastric_anatomy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4456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2120" y="231031"/>
            <a:ext cx="2241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Wall of stomach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9695" y="231031"/>
            <a:ext cx="22762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Wall of intestine</a:t>
            </a:r>
          </a:p>
        </p:txBody>
      </p:sp>
    </p:spTree>
    <p:extLst>
      <p:ext uri="{BB962C8B-B14F-4D97-AF65-F5344CB8AC3E}">
        <p14:creationId xmlns:p14="http://schemas.microsoft.com/office/powerpoint/2010/main" val="121899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en-US" sz="3200" b="1" u="sng"/>
              <a:t>Small intestine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/>
              <a:t>Parts of small intestine:</a:t>
            </a:r>
          </a:p>
          <a:p>
            <a:r>
              <a:rPr lang="en-US" sz="2800"/>
              <a:t>Duodenum</a:t>
            </a:r>
          </a:p>
          <a:p>
            <a:r>
              <a:rPr lang="en-US" sz="2800"/>
              <a:t>Jejunum</a:t>
            </a:r>
          </a:p>
          <a:p>
            <a:r>
              <a:rPr lang="en-US" sz="2800"/>
              <a:t>Ileum </a:t>
            </a:r>
          </a:p>
          <a:p>
            <a:pPr>
              <a:buFont typeface="Wingdings" pitchFamily="2" charset="2"/>
              <a:buChar char="§"/>
            </a:pPr>
            <a:endParaRPr lang="en-US" sz="2800" b="1" u="sng"/>
          </a:p>
          <a:p>
            <a:pPr>
              <a:buFont typeface="Wingdings" pitchFamily="2" charset="2"/>
              <a:buChar char="§"/>
            </a:pPr>
            <a:r>
              <a:rPr lang="en-US" sz="2800" b="1" u="sng"/>
              <a:t>Function:</a:t>
            </a:r>
          </a:p>
          <a:p>
            <a:r>
              <a:rPr lang="en-US" sz="2800"/>
              <a:t>Digestion</a:t>
            </a:r>
          </a:p>
          <a:p>
            <a:r>
              <a:rPr lang="en-US" sz="2800"/>
              <a:t>Absorption</a:t>
            </a:r>
          </a:p>
          <a:p>
            <a:r>
              <a:rPr lang="en-US" sz="2800"/>
              <a:t>Endocrine secretion</a:t>
            </a:r>
            <a:endParaRPr lang="ar-JO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72708" name="Picture 4" descr="http://microbewiki.kenyon.edu/images/c/c3/Small_intesti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1000678"/>
            <a:ext cx="4023174" cy="5020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712968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                                       </a:t>
            </a:r>
            <a:r>
              <a:rPr lang="en-US" sz="2800" b="1" u="sng">
                <a:solidFill>
                  <a:srgbClr val="FF0000"/>
                </a:solidFill>
              </a:rPr>
              <a:t> I- The mucosa</a:t>
            </a:r>
          </a:p>
          <a:p>
            <a:pPr marL="0" indent="0">
              <a:buNone/>
            </a:pPr>
            <a:r>
              <a:rPr lang="en-US" sz="2800"/>
              <a:t>Contains :  villi &amp;  crypts, 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>
                <a:solidFill>
                  <a:srgbClr val="FF0000"/>
                </a:solidFill>
              </a:rPr>
              <a:t>The villi </a:t>
            </a:r>
            <a:r>
              <a:rPr lang="en-US" sz="2800"/>
              <a:t>are finger like projections,</a:t>
            </a:r>
          </a:p>
          <a:p>
            <a:pPr marL="0" indent="0">
              <a:buNone/>
            </a:pPr>
            <a:r>
              <a:rPr lang="en-US" sz="2800"/>
              <a:t>    extend into lumen of SI. They have</a:t>
            </a:r>
          </a:p>
          <a:p>
            <a:pPr marL="0" indent="0">
              <a:buNone/>
            </a:pPr>
            <a:r>
              <a:rPr lang="en-US" sz="2800"/>
              <a:t>     central core of C.T. (lamina </a:t>
            </a:r>
            <a:r>
              <a:rPr lang="en-US" sz="2800" err="1"/>
              <a:t>propria</a:t>
            </a:r>
            <a:r>
              <a:rPr lang="en-US" sz="2800"/>
              <a:t>)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>
                <a:solidFill>
                  <a:srgbClr val="FF0000"/>
                </a:solidFill>
              </a:rPr>
              <a:t>The crypts of </a:t>
            </a:r>
            <a:r>
              <a:rPr lang="en-US" sz="2800" err="1">
                <a:solidFill>
                  <a:srgbClr val="FF0000"/>
                </a:solidFill>
              </a:rPr>
              <a:t>Lieberkuhn</a:t>
            </a:r>
            <a:r>
              <a:rPr lang="en-US" sz="2800">
                <a:solidFill>
                  <a:srgbClr val="FF0000"/>
                </a:solidFill>
              </a:rPr>
              <a:t> (intestinal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     glands) </a:t>
            </a:r>
            <a:r>
              <a:rPr lang="en-US" sz="2800"/>
              <a:t>: simple tubular glands</a:t>
            </a:r>
          </a:p>
          <a:p>
            <a:pPr marL="0" indent="0">
              <a:buNone/>
            </a:pPr>
            <a:r>
              <a:rPr lang="en-US" sz="2800"/>
              <a:t>       in the C.T. of  lamina propria</a:t>
            </a:r>
            <a:endParaRPr lang="en-US" sz="28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13199"/>
          <a:stretch/>
        </p:blipFill>
        <p:spPr bwMode="auto">
          <a:xfrm>
            <a:off x="5738083" y="720080"/>
            <a:ext cx="3226405" cy="501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82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                                  </a:t>
            </a:r>
            <a:r>
              <a:rPr lang="en-US" sz="2800" b="1" u="sng"/>
              <a:t>The intestinal villi </a:t>
            </a:r>
          </a:p>
          <a:p>
            <a:r>
              <a:rPr lang="en-US" sz="2800"/>
              <a:t>   </a:t>
            </a:r>
            <a:r>
              <a:rPr lang="en-US" sz="2400" b="1"/>
              <a:t>Each villus is formed of: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b="1" u="sng">
                <a:solidFill>
                  <a:srgbClr val="FF0000"/>
                </a:solidFill>
              </a:rPr>
              <a:t> Epithelium</a:t>
            </a:r>
            <a:r>
              <a:rPr lang="en-US" sz="2400" b="1"/>
              <a:t>: showing only</a:t>
            </a:r>
            <a:r>
              <a:rPr lang="en-US" sz="2400" b="1">
                <a:solidFill>
                  <a:srgbClr val="FF0000"/>
                </a:solidFill>
              </a:rPr>
              <a:t> 3 types </a:t>
            </a:r>
            <a:r>
              <a:rPr lang="en-US" sz="2400" b="1"/>
              <a:t>of cells : </a:t>
            </a:r>
          </a:p>
          <a:p>
            <a:pPr marL="0" indent="0">
              <a:buNone/>
            </a:pPr>
            <a:r>
              <a:rPr lang="en-US" sz="2400" b="1"/>
              <a:t>       </a:t>
            </a:r>
            <a:r>
              <a:rPr lang="en-US" sz="2400" b="1" u="sng"/>
              <a:t>columnar absorbing cells </a:t>
            </a:r>
            <a:r>
              <a:rPr lang="en-US" sz="2400" b="1"/>
              <a:t>( 90%),</a:t>
            </a:r>
          </a:p>
          <a:p>
            <a:pPr marL="0" indent="0">
              <a:buNone/>
            </a:pPr>
            <a:r>
              <a:rPr lang="en-US" sz="2400" b="1"/>
              <a:t>       </a:t>
            </a:r>
            <a:r>
              <a:rPr lang="en-US" sz="2400" b="1" u="sng"/>
              <a:t>goblet cells </a:t>
            </a:r>
            <a:r>
              <a:rPr lang="en-US" sz="2400" b="1"/>
              <a:t>(9.5%), </a:t>
            </a:r>
            <a:r>
              <a:rPr lang="en-US" sz="2400" b="1" u="sng"/>
              <a:t>endocrine cells   </a:t>
            </a:r>
            <a:r>
              <a:rPr lang="en-US" sz="2400" b="1"/>
              <a:t>(0.5%)</a:t>
            </a:r>
          </a:p>
          <a:p>
            <a:pPr marL="514350" indent="-514350">
              <a:buFont typeface="+mj-lt"/>
              <a:buAutoNum type="alphaLcParenR"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b)    </a:t>
            </a:r>
            <a:r>
              <a:rPr lang="en-US" sz="2400" b="1" u="sng">
                <a:solidFill>
                  <a:srgbClr val="FF0000"/>
                </a:solidFill>
              </a:rPr>
              <a:t>Central CT core </a:t>
            </a:r>
            <a:r>
              <a:rPr lang="en-US" sz="2400" b="1"/>
              <a:t>contains central blunt- end lymphatic (lacteal)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848872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0" name="Picture 2" descr="http://o.quizlet.com/HBCmfwPTghe9YnEsJ0BMPQ_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6255"/>
            <a:ext cx="2808312" cy="2686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00392" y="3284984"/>
            <a:ext cx="648072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3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/>
              <a:t>General features of the wall of the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21969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its wall is composed of </a:t>
            </a:r>
            <a:r>
              <a:rPr lang="en-US" sz="2800" b="1" u="sng"/>
              <a:t>4 layers</a:t>
            </a:r>
            <a:r>
              <a:rPr lang="en-US" sz="2800" u="sng"/>
              <a:t>:</a:t>
            </a:r>
          </a:p>
          <a:p>
            <a:pPr>
              <a:buFont typeface="Wingdings" pitchFamily="2" charset="2"/>
              <a:buChar char="q"/>
            </a:pPr>
            <a:r>
              <a:rPr lang="en-US" sz="2800" u="sng">
                <a:solidFill>
                  <a:srgbClr val="FF0000"/>
                </a:solidFill>
              </a:rPr>
              <a:t>Mucosa:</a:t>
            </a:r>
          </a:p>
          <a:p>
            <a:pPr marL="0" indent="0">
              <a:buNone/>
            </a:pPr>
            <a:r>
              <a:rPr lang="en-US" sz="2800"/>
              <a:t>            Epithelium</a:t>
            </a:r>
          </a:p>
          <a:p>
            <a:pPr marL="0" indent="0">
              <a:buNone/>
            </a:pPr>
            <a:r>
              <a:rPr lang="en-US" sz="2800"/>
              <a:t>             CT (Lamina </a:t>
            </a:r>
            <a:r>
              <a:rPr lang="en-US" sz="2800" err="1"/>
              <a:t>propria</a:t>
            </a:r>
            <a:r>
              <a:rPr lang="en-US" sz="2800"/>
              <a:t>, corium)  (CT)</a:t>
            </a:r>
          </a:p>
          <a:p>
            <a:pPr marL="0" indent="0">
              <a:buNone/>
            </a:pPr>
            <a:r>
              <a:rPr lang="en-US" sz="2800"/>
              <a:t>            </a:t>
            </a:r>
            <a:r>
              <a:rPr lang="en-US" sz="2800" err="1"/>
              <a:t>Muscularis</a:t>
            </a:r>
            <a:r>
              <a:rPr lang="en-US" sz="2800"/>
              <a:t> mucosa ( s. </a:t>
            </a:r>
            <a:r>
              <a:rPr lang="en-US" sz="2800" err="1"/>
              <a:t>ms.</a:t>
            </a:r>
            <a:r>
              <a:rPr lang="en-US" sz="2800"/>
              <a:t>) </a:t>
            </a:r>
          </a:p>
          <a:p>
            <a:pPr>
              <a:buFont typeface="Wingdings" pitchFamily="2" charset="2"/>
              <a:buChar char="q"/>
            </a:pPr>
            <a:endParaRPr lang="en-US" sz="2800"/>
          </a:p>
          <a:p>
            <a:pPr>
              <a:buFont typeface="Wingdings" pitchFamily="2" charset="2"/>
              <a:buChar char="q"/>
            </a:pPr>
            <a:r>
              <a:rPr lang="en-US" sz="2800" u="sng">
                <a:solidFill>
                  <a:srgbClr val="FF0000"/>
                </a:solidFill>
              </a:rPr>
              <a:t>Submucosa:</a:t>
            </a:r>
            <a:r>
              <a:rPr lang="en-US" sz="2800"/>
              <a:t>  C.T.</a:t>
            </a:r>
            <a:endParaRPr lang="en-US" sz="2800" u="sng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/>
          </a:p>
          <a:p>
            <a:pPr>
              <a:buFont typeface="Wingdings" pitchFamily="2" charset="2"/>
              <a:buChar char="q"/>
            </a:pPr>
            <a:r>
              <a:rPr lang="en-US" sz="2800" u="sng">
                <a:solidFill>
                  <a:srgbClr val="FF0000"/>
                </a:solidFill>
              </a:rPr>
              <a:t>Musculosa</a:t>
            </a:r>
            <a:r>
              <a:rPr lang="en-US" sz="2800"/>
              <a:t> :  2 layers of </a:t>
            </a:r>
          </a:p>
          <a:p>
            <a:pPr marL="0" indent="0">
              <a:buNone/>
            </a:pPr>
            <a:r>
              <a:rPr lang="en-US" sz="2800"/>
              <a:t>    smooth muscles (IC &amp; OL)</a:t>
            </a:r>
          </a:p>
          <a:p>
            <a:pPr marL="0" indent="0">
              <a:buNone/>
            </a:pPr>
            <a:endParaRPr lang="en-US" sz="2800"/>
          </a:p>
          <a:p>
            <a:pPr>
              <a:buFont typeface="Wingdings" pitchFamily="2" charset="2"/>
              <a:buChar char="q"/>
            </a:pPr>
            <a:r>
              <a:rPr lang="en-US" sz="2800" u="sng">
                <a:solidFill>
                  <a:srgbClr val="FF0000"/>
                </a:solidFill>
              </a:rPr>
              <a:t>Adventitia or serosa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3128730">
            <a:off x="8153400" y="899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mucosa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27584" y="1885950"/>
            <a:ext cx="0" cy="1038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7584" y="1885950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7584" y="2405447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7584" y="2924944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schoolbag.info/biology/humans/humans.files/image2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35" y="609600"/>
            <a:ext cx="3528392" cy="6048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233362"/>
            <a:ext cx="36959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8601"/>
            <a:ext cx="385537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135" y="26064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duodenum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82742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jejunum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744416" cy="3059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1053" y="35730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ileum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3" y="3717032"/>
            <a:ext cx="46805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Villi vary in shape throughout  the different segments of Small Intestine:</a:t>
            </a:r>
          </a:p>
          <a:p>
            <a:endParaRPr lang="en-US" sz="2400" b="1"/>
          </a:p>
          <a:p>
            <a:pPr>
              <a:buFont typeface="Wingdings" pitchFamily="2" charset="2"/>
              <a:buChar char="Ø"/>
            </a:pPr>
            <a:r>
              <a:rPr lang="en-US" sz="2400" b="1"/>
              <a:t>Duodenum: broad, leaf- like</a:t>
            </a:r>
          </a:p>
          <a:p>
            <a:pPr>
              <a:buFont typeface="Wingdings" pitchFamily="2" charset="2"/>
              <a:buChar char="Ø"/>
            </a:pPr>
            <a:r>
              <a:rPr lang="en-US" sz="2400" b="1"/>
              <a:t>Jejunum : long &amp; slender</a:t>
            </a:r>
          </a:p>
          <a:p>
            <a:pPr>
              <a:buFont typeface="Wingdings" pitchFamily="2" charset="2"/>
              <a:buChar char="Ø"/>
            </a:pPr>
            <a:r>
              <a:rPr lang="en-US" sz="2400" b="1"/>
              <a:t>Ileum: short, absent over </a:t>
            </a:r>
            <a:r>
              <a:rPr lang="en-US" sz="2400" b="1" err="1"/>
              <a:t>Peyer’s</a:t>
            </a:r>
            <a:r>
              <a:rPr lang="en-US" sz="2400" b="1"/>
              <a:t>   patches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2373" y="318035"/>
            <a:ext cx="328477" cy="38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4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392"/>
            <a:ext cx="88392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>
                <a:solidFill>
                  <a:srgbClr val="FF0000"/>
                </a:solidFill>
              </a:rPr>
              <a:t>1- Enterocytes:</a:t>
            </a:r>
          </a:p>
          <a:p>
            <a:r>
              <a:rPr lang="en-US" sz="2400" b="1" err="1"/>
              <a:t>Absorpative</a:t>
            </a:r>
            <a:r>
              <a:rPr lang="en-US" sz="2400" b="1"/>
              <a:t> cells 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/>
              <a:t>Tall columnar cells e basal oval nuclei &amp; </a:t>
            </a:r>
          </a:p>
          <a:p>
            <a:pPr marL="0" indent="0">
              <a:buNone/>
            </a:pPr>
            <a:r>
              <a:rPr lang="en-US" sz="2400" b="1"/>
              <a:t>   </a:t>
            </a:r>
            <a:r>
              <a:rPr lang="en-US" sz="2400" b="1">
                <a:solidFill>
                  <a:srgbClr val="FF0000"/>
                </a:solidFill>
              </a:rPr>
              <a:t>brush border </a:t>
            </a:r>
            <a:r>
              <a:rPr lang="en-US" sz="2400" b="1"/>
              <a:t>of microvilli to increase </a:t>
            </a:r>
          </a:p>
          <a:p>
            <a:pPr marL="0" indent="0">
              <a:buNone/>
            </a:pPr>
            <a:r>
              <a:rPr lang="en-US" sz="2400" b="1"/>
              <a:t>   The absorptive surface area (10 folds)</a:t>
            </a:r>
          </a:p>
          <a:p>
            <a:endParaRPr lang="en-US" sz="2400" b="1"/>
          </a:p>
          <a:p>
            <a:pPr marL="0" indent="0">
              <a:buNone/>
            </a:pPr>
            <a:r>
              <a:rPr lang="en-US" sz="2400" b="1"/>
              <a:t>   </a:t>
            </a:r>
          </a:p>
          <a:p>
            <a:r>
              <a:rPr lang="en-US" sz="2400" b="1" u="sng"/>
              <a:t>E/M</a:t>
            </a:r>
            <a:r>
              <a:rPr lang="en-US" sz="2400" b="1"/>
              <a:t>:  </a:t>
            </a:r>
            <a:r>
              <a:rPr lang="en-US" sz="2400" b="1" err="1"/>
              <a:t>rER</a:t>
            </a:r>
            <a:r>
              <a:rPr lang="en-US" sz="2400" b="1"/>
              <a:t>, Golgi, ↑ mitochondria,</a:t>
            </a:r>
          </a:p>
          <a:p>
            <a:pPr marL="0" indent="0">
              <a:buNone/>
            </a:pPr>
            <a:r>
              <a:rPr lang="en-US" sz="2400" b="1"/>
              <a:t>    their lateral borders show tight junctions</a:t>
            </a:r>
          </a:p>
          <a:p>
            <a:pPr marL="0" indent="0">
              <a:buNone/>
            </a:pPr>
            <a:r>
              <a:rPr lang="en-US" sz="2400" b="1"/>
              <a:t> </a:t>
            </a:r>
          </a:p>
          <a:p>
            <a:r>
              <a:rPr lang="en-US" sz="2400" b="1"/>
              <a:t> their function is : Terminal digestion </a:t>
            </a:r>
          </a:p>
          <a:p>
            <a:pPr marL="0" indent="0">
              <a:buNone/>
            </a:pPr>
            <a:r>
              <a:rPr lang="en-US" sz="2400" b="1"/>
              <a:t>     &amp; absorption of carbohydrates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irc_mi" descr="http://faculty.southwest.tn.edu/rburkett/body_c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16" y="620688"/>
            <a:ext cx="3411488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8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28600"/>
            <a:ext cx="8839200" cy="6512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>
                <a:solidFill>
                  <a:srgbClr val="FF0000"/>
                </a:solidFill>
              </a:rPr>
              <a:t>2- Goblet cells</a:t>
            </a:r>
            <a:r>
              <a:rPr lang="en-US" sz="2400" b="1">
                <a:solidFill>
                  <a:srgbClr val="FF0000"/>
                </a:solidFill>
              </a:rPr>
              <a:t>:</a:t>
            </a:r>
            <a:endParaRPr lang="en-US" sz="2400" b="1"/>
          </a:p>
          <a:p>
            <a:r>
              <a:rPr lang="en-US" sz="2400" b="1"/>
              <a:t> Present  between the enterocytes on  the villi &amp; in the  crypts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/>
              <a:t> Unicellular mucous secreting gland</a:t>
            </a:r>
          </a:p>
          <a:p>
            <a:endParaRPr lang="en-US" sz="2400" b="1"/>
          </a:p>
          <a:p>
            <a:r>
              <a:rPr lang="en-US" sz="2400" b="1"/>
              <a:t>Each cell has expanded apical part full of</a:t>
            </a:r>
          </a:p>
          <a:p>
            <a:pPr>
              <a:buNone/>
            </a:pPr>
            <a:r>
              <a:rPr lang="en-US" sz="2400" b="1"/>
              <a:t>     mucin granules &amp; basal cylindrical part </a:t>
            </a:r>
          </a:p>
          <a:p>
            <a:pPr>
              <a:buNone/>
            </a:pPr>
            <a:r>
              <a:rPr lang="en-US" sz="2400" b="1"/>
              <a:t>     contain the deeply nucleus</a:t>
            </a:r>
          </a:p>
          <a:p>
            <a:r>
              <a:rPr lang="en-US" sz="2400" b="1"/>
              <a:t>Secrets mucus at intervals for lubrication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93168"/>
            <a:ext cx="290743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2" descr="http://www.apsubiology.org/anatomy/2020/2020_Exam_Reviews/Exam_3/villus%20diagram%20and%20microscopic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41" t="35793" b="5466"/>
          <a:stretch/>
        </p:blipFill>
        <p:spPr bwMode="auto">
          <a:xfrm>
            <a:off x="899592" y="4221088"/>
            <a:ext cx="3600400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34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                    </a:t>
            </a:r>
            <a:r>
              <a:rPr lang="en-US" sz="2800" b="1" u="sng"/>
              <a:t>Crypts of </a:t>
            </a:r>
            <a:r>
              <a:rPr lang="en-US" sz="2800" b="1" u="sng" err="1"/>
              <a:t>Leiberkuhn</a:t>
            </a:r>
            <a:endParaRPr lang="en-US" sz="2800" b="1" u="sng"/>
          </a:p>
          <a:p>
            <a:r>
              <a:rPr lang="en-US" sz="2800"/>
              <a:t>They are simple tubular glands occupy the thickness of the corium till the </a:t>
            </a:r>
            <a:r>
              <a:rPr lang="en-US" sz="2800" err="1"/>
              <a:t>muscularis</a:t>
            </a:r>
            <a:r>
              <a:rPr lang="en-US" sz="2800"/>
              <a:t> mucosa</a:t>
            </a:r>
          </a:p>
          <a:p>
            <a:endParaRPr lang="en-US" sz="2800"/>
          </a:p>
          <a:p>
            <a:r>
              <a:rPr lang="en-US" sz="2800"/>
              <a:t>6  types of cells line the crypts: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1- Enterocytes 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2- Goblet cells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3- </a:t>
            </a:r>
            <a:r>
              <a:rPr lang="en-US" sz="2800" b="1" u="sng" err="1">
                <a:solidFill>
                  <a:srgbClr val="FF0000"/>
                </a:solidFill>
              </a:rPr>
              <a:t>Paneth</a:t>
            </a:r>
            <a:r>
              <a:rPr lang="en-US" sz="2800" b="1" u="sng">
                <a:solidFill>
                  <a:srgbClr val="FF0000"/>
                </a:solidFill>
              </a:rPr>
              <a:t> cells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4- endocrine cells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5- stem cells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6- </a:t>
            </a:r>
            <a:r>
              <a:rPr lang="en-US" sz="2800" b="1" u="sng">
                <a:solidFill>
                  <a:srgbClr val="FF0000"/>
                </a:solidFill>
              </a:rPr>
              <a:t>M cells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 err="1">
                <a:solidFill>
                  <a:srgbClr val="FF0000"/>
                </a:solidFill>
              </a:rPr>
              <a:t>Microfold</a:t>
            </a:r>
            <a:r>
              <a:rPr lang="en-US" sz="2800">
                <a:solidFill>
                  <a:srgbClr val="FF0000"/>
                </a:solidFill>
              </a:rPr>
              <a:t>,  macrophage)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 bwMode="auto">
          <a:xfrm>
            <a:off x="6345382" y="1196752"/>
            <a:ext cx="2691114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84059F-9C75-4E2D-AAC1-3B2218204964}"/>
              </a:ext>
            </a:extLst>
          </p:cNvPr>
          <p:cNvSpPr/>
          <p:nvPr/>
        </p:nvSpPr>
        <p:spPr>
          <a:xfrm>
            <a:off x="7452320" y="4509120"/>
            <a:ext cx="1584176" cy="223224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0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85728"/>
            <a:ext cx="8620156" cy="635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>
                <a:solidFill>
                  <a:srgbClr val="FF0000"/>
                </a:solidFill>
              </a:rPr>
              <a:t>3- </a:t>
            </a:r>
            <a:r>
              <a:rPr lang="en-US" sz="2800" b="1" u="sng" err="1">
                <a:solidFill>
                  <a:srgbClr val="FF0000"/>
                </a:solidFill>
              </a:rPr>
              <a:t>Paneth</a:t>
            </a:r>
            <a:r>
              <a:rPr lang="en-US" sz="2800" b="1" u="sng">
                <a:solidFill>
                  <a:srgbClr val="FF0000"/>
                </a:solidFill>
              </a:rPr>
              <a:t> cells:</a:t>
            </a:r>
          </a:p>
          <a:p>
            <a:r>
              <a:rPr lang="en-US" sz="2800"/>
              <a:t>Present in groups at </a:t>
            </a:r>
            <a:r>
              <a:rPr lang="en-US" sz="2800" b="1" u="sng"/>
              <a:t>bottoms of crypts </a:t>
            </a:r>
            <a:r>
              <a:rPr lang="en-US" sz="2800"/>
              <a:t>only</a:t>
            </a:r>
            <a:endParaRPr lang="en-US" sz="2800" b="1"/>
          </a:p>
          <a:p>
            <a:endParaRPr lang="en-US" sz="2800"/>
          </a:p>
          <a:p>
            <a:r>
              <a:rPr lang="en-US" sz="2800"/>
              <a:t>Pyramidal cells e basal oval nuclei</a:t>
            </a:r>
          </a:p>
          <a:p>
            <a:pPr>
              <a:buNone/>
            </a:pPr>
            <a:r>
              <a:rPr lang="en-US" sz="2800"/>
              <a:t>     &amp; narrow apical part </a:t>
            </a:r>
          </a:p>
          <a:p>
            <a:endParaRPr lang="en-US" sz="2800"/>
          </a:p>
          <a:p>
            <a:r>
              <a:rPr lang="en-US" sz="2800"/>
              <a:t>Basal cytoplasm is basophilic due to↑ </a:t>
            </a:r>
            <a:r>
              <a:rPr lang="en-US" sz="2800" err="1"/>
              <a:t>rER</a:t>
            </a:r>
            <a:r>
              <a:rPr lang="en-US" sz="2800"/>
              <a:t> ,</a:t>
            </a:r>
          </a:p>
          <a:p>
            <a:pPr marL="0" indent="0">
              <a:buNone/>
            </a:pPr>
            <a:r>
              <a:rPr lang="en-US" sz="2800"/>
              <a:t>   apical part has acidophilic zymogen granules</a:t>
            </a:r>
          </a:p>
          <a:p>
            <a:pPr>
              <a:buNone/>
            </a:pPr>
            <a:r>
              <a:rPr lang="en-US" sz="2800"/>
              <a:t> </a:t>
            </a:r>
          </a:p>
          <a:p>
            <a:r>
              <a:rPr lang="en-US" sz="2800"/>
              <a:t>They secrete </a:t>
            </a:r>
            <a:r>
              <a:rPr lang="en-US" sz="2800">
                <a:solidFill>
                  <a:srgbClr val="FF0000"/>
                </a:solidFill>
              </a:rPr>
              <a:t>intestinal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lysozyme</a:t>
            </a:r>
            <a:endParaRPr lang="en-US" sz="2800"/>
          </a:p>
          <a:p>
            <a:pPr marL="0" indent="0">
              <a:buNone/>
            </a:pPr>
            <a:r>
              <a:rPr lang="en-US" sz="2800"/>
              <a:t>     which has bactericidal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31236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netterimages.com/images/vpv/000/000/013/13164-0550x0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2117"/>
          <a:stretch/>
        </p:blipFill>
        <p:spPr bwMode="auto">
          <a:xfrm>
            <a:off x="6948264" y="3573016"/>
            <a:ext cx="2088232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05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4- </a:t>
            </a:r>
            <a:r>
              <a:rPr lang="en-US" sz="2400" b="1" u="sng" err="1">
                <a:solidFill>
                  <a:srgbClr val="FF0000"/>
                </a:solidFill>
              </a:rPr>
              <a:t>Enteroendocrine</a:t>
            </a:r>
            <a:r>
              <a:rPr lang="en-US" sz="2400" b="1" u="sng">
                <a:solidFill>
                  <a:srgbClr val="FF0000"/>
                </a:solidFill>
              </a:rPr>
              <a:t> cells: </a:t>
            </a:r>
          </a:p>
          <a:p>
            <a:r>
              <a:rPr lang="en-US" sz="2400" b="1"/>
              <a:t> Secrets intestinal hormones</a:t>
            </a:r>
          </a:p>
          <a:p>
            <a:r>
              <a:rPr lang="en-US" sz="2400" b="1"/>
              <a:t>Present mainly in </a:t>
            </a:r>
            <a:r>
              <a:rPr lang="en-US" sz="2400" b="1">
                <a:solidFill>
                  <a:srgbClr val="FF0000"/>
                </a:solidFill>
              </a:rPr>
              <a:t>base of  crypts</a:t>
            </a:r>
            <a:r>
              <a:rPr lang="en-US" sz="2400" b="1"/>
              <a:t>, </a:t>
            </a:r>
          </a:p>
          <a:p>
            <a:r>
              <a:rPr lang="en-US" sz="2400" b="1"/>
              <a:t>Their secretions released to blood</a:t>
            </a:r>
          </a:p>
          <a:p>
            <a:r>
              <a:rPr lang="en-US" sz="2400" b="1"/>
              <a:t>Their secretions </a:t>
            </a:r>
            <a:r>
              <a:rPr lang="en-US" sz="2400" b="1">
                <a:solidFill>
                  <a:srgbClr val="FF0000"/>
                </a:solidFill>
              </a:rPr>
              <a:t>control peristalsis</a:t>
            </a:r>
            <a:r>
              <a:rPr lang="en-US" sz="2400" b="1"/>
              <a:t>, </a:t>
            </a:r>
          </a:p>
          <a:p>
            <a:pPr marL="0" indent="0">
              <a:buNone/>
            </a:pPr>
            <a:r>
              <a:rPr lang="en-US" sz="2400" b="1"/>
              <a:t>  sense of being satisfied after eating</a:t>
            </a:r>
          </a:p>
          <a:p>
            <a:pPr marL="0" indent="0">
              <a:buNone/>
            </a:pPr>
            <a:endParaRPr lang="en-US" sz="2400" b="1" u="sng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u="sng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u="sng">
                <a:solidFill>
                  <a:srgbClr val="FF0000"/>
                </a:solidFill>
              </a:rPr>
              <a:t>5- Stem cells</a:t>
            </a:r>
            <a:r>
              <a:rPr lang="en-US" sz="2400" b="1" u="sng"/>
              <a:t>: </a:t>
            </a:r>
          </a:p>
          <a:p>
            <a:r>
              <a:rPr lang="en-US" sz="2400" b="1"/>
              <a:t>Short columnar cells ,present at 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    base of crypts</a:t>
            </a:r>
            <a:r>
              <a:rPr lang="en-US" sz="2400" b="1"/>
              <a:t> in between </a:t>
            </a:r>
            <a:r>
              <a:rPr lang="en-US" sz="2400" b="1" err="1"/>
              <a:t>Paneth</a:t>
            </a:r>
            <a:r>
              <a:rPr lang="en-US" sz="2400" b="1"/>
              <a:t> cells</a:t>
            </a:r>
          </a:p>
          <a:p>
            <a:r>
              <a:rPr lang="en-US" sz="2400" b="1"/>
              <a:t>Differentiate to replace other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4011279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12360" y="4653136"/>
            <a:ext cx="432048" cy="12961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028384" y="1556792"/>
            <a:ext cx="792088" cy="9721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97281" y="1196752"/>
            <a:ext cx="56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EEC</a:t>
            </a:r>
          </a:p>
        </p:txBody>
      </p:sp>
    </p:spTree>
    <p:extLst>
      <p:ext uri="{BB962C8B-B14F-4D97-AF65-F5344CB8AC3E}">
        <p14:creationId xmlns:p14="http://schemas.microsoft.com/office/powerpoint/2010/main" val="2387244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2400"/>
            <a:ext cx="89154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>
                <a:solidFill>
                  <a:srgbClr val="FF0000"/>
                </a:solidFill>
              </a:rPr>
              <a:t>6- M (</a:t>
            </a:r>
            <a:r>
              <a:rPr lang="en-US" sz="2800" b="1" u="sng" err="1">
                <a:solidFill>
                  <a:srgbClr val="FF0000"/>
                </a:solidFill>
              </a:rPr>
              <a:t>microfold</a:t>
            </a:r>
            <a:r>
              <a:rPr lang="en-US" sz="2800" b="1" u="sng">
                <a:solidFill>
                  <a:srgbClr val="FF0000"/>
                </a:solidFill>
              </a:rPr>
              <a:t>) cells: </a:t>
            </a:r>
          </a:p>
          <a:p>
            <a:pPr marL="0" indent="0"/>
            <a:r>
              <a:rPr lang="en-US" sz="2800"/>
              <a:t> Squamous - like cells present in association with </a:t>
            </a:r>
            <a:r>
              <a:rPr lang="en-US" sz="2800" b="1"/>
              <a:t>lymphoid  </a:t>
            </a:r>
          </a:p>
          <a:p>
            <a:pPr marL="0" indent="0">
              <a:buNone/>
            </a:pPr>
            <a:r>
              <a:rPr lang="en-US" sz="2800" b="1"/>
              <a:t>     nodules of </a:t>
            </a:r>
            <a:r>
              <a:rPr lang="en-US" sz="2800" b="1" err="1"/>
              <a:t>Peyer’s</a:t>
            </a:r>
            <a:r>
              <a:rPr lang="en-US" sz="2800" b="1"/>
              <a:t> patches in</a:t>
            </a:r>
            <a:r>
              <a:rPr lang="en-US" sz="2800" b="1">
                <a:solidFill>
                  <a:srgbClr val="FF0000"/>
                </a:solidFill>
              </a:rPr>
              <a:t> ileum</a:t>
            </a:r>
            <a:endParaRPr lang="en-US" sz="2800"/>
          </a:p>
          <a:p>
            <a:pPr marL="0" indent="0"/>
            <a:r>
              <a:rPr lang="en-US" sz="2800"/>
              <a:t> play a role in </a:t>
            </a:r>
            <a:r>
              <a:rPr lang="en-US" sz="2800" u="sng"/>
              <a:t>mucosal immunity response</a:t>
            </a:r>
          </a:p>
          <a:p>
            <a:pPr marL="0" indent="0"/>
            <a:r>
              <a:rPr lang="en-US" sz="2800"/>
              <a:t> Have microfolds on their apical surface &amp; basal membrane    invaginations. The Basal lamina under M-cells is </a:t>
            </a:r>
            <a:r>
              <a:rPr lang="en-US" sz="2800" u="sng">
                <a:solidFill>
                  <a:srgbClr val="FF0000"/>
                </a:solidFill>
              </a:rPr>
              <a:t>porous</a:t>
            </a:r>
          </a:p>
          <a:p>
            <a:pPr marL="0" indent="0"/>
            <a:r>
              <a:rPr lang="en-US" sz="2800"/>
              <a:t> Phagocytosis &amp; transport antigens from intestinal lumen to    </a:t>
            </a:r>
          </a:p>
          <a:p>
            <a:pPr marL="0" indent="0">
              <a:buNone/>
            </a:pPr>
            <a:r>
              <a:rPr lang="en-US" sz="2800"/>
              <a:t>   the underlying macrophages &amp; lymphocytes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196" name="Picture 4" descr="https://encrypted-tbn3.gstatic.com/images?q=tbn:ANd9GcR5otUhoewoWCvHHhPpFsELRkWuwjm06064AEuWTpz-xzZrld9k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8884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intraepithelial pockets of m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538"/>
          <a:stretch/>
        </p:blipFill>
        <p:spPr bwMode="auto">
          <a:xfrm>
            <a:off x="4788024" y="4221088"/>
            <a:ext cx="3816423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188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96" y="76200"/>
            <a:ext cx="9144000" cy="678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err="1">
                <a:solidFill>
                  <a:srgbClr val="FF0000"/>
                </a:solidFill>
              </a:rPr>
              <a:t>Peyer’s</a:t>
            </a:r>
            <a:r>
              <a:rPr lang="en-US" sz="2800" b="1" u="sng">
                <a:solidFill>
                  <a:srgbClr val="FF0000"/>
                </a:solidFill>
              </a:rPr>
              <a:t> patches  (ileum)</a:t>
            </a:r>
            <a:endParaRPr lang="en-US" sz="2800" b="1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800"/>
              <a:t>present mainly in the </a:t>
            </a:r>
            <a:r>
              <a:rPr lang="en-US" sz="2800" u="sng"/>
              <a:t>ileum</a:t>
            </a:r>
            <a:r>
              <a:rPr lang="en-US" sz="2800"/>
              <a:t>. In both lamina propria of mucosa  &amp; submucosa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/>
              <a:t>They are aggregations of lymph follicles, lies in the side  opposite to the mesenteric attachment.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/>
              <a:t>the intestinal villi  </a:t>
            </a:r>
            <a:r>
              <a:rPr lang="en-US" sz="2800">
                <a:solidFill>
                  <a:srgbClr val="FF0000"/>
                </a:solidFill>
              </a:rPr>
              <a:t>absent  over </a:t>
            </a:r>
            <a:r>
              <a:rPr lang="en-US" sz="2800" err="1"/>
              <a:t>Peyer’s</a:t>
            </a:r>
            <a:r>
              <a:rPr lang="en-US" sz="2800"/>
              <a:t> patches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/>
              <a:t>They are important for mucosal immunity </a:t>
            </a:r>
          </a:p>
          <a:p>
            <a:pPr marL="0" indent="0">
              <a:buNone/>
            </a:pPr>
            <a:r>
              <a:rPr lang="en-US" sz="2400" b="1"/>
              <a:t> </a:t>
            </a:r>
          </a:p>
          <a:p>
            <a:pPr>
              <a:buNone/>
            </a:pPr>
            <a:endParaRPr lang="en-US" sz="2400" b="1"/>
          </a:p>
          <a:p>
            <a:endParaRPr lang="en-US" sz="2400" b="1">
              <a:solidFill>
                <a:srgbClr val="008000"/>
              </a:solidFill>
            </a:endParaRPr>
          </a:p>
          <a:p>
            <a:endParaRPr lang="en-US" sz="2400" b="1">
              <a:solidFill>
                <a:srgbClr val="008000"/>
              </a:solidFill>
            </a:endParaRPr>
          </a:p>
          <a:p>
            <a:endParaRPr lang="en-US" sz="2400" b="1">
              <a:solidFill>
                <a:srgbClr val="008000"/>
              </a:solidFill>
            </a:endParaRPr>
          </a:p>
          <a:p>
            <a:endParaRPr lang="en-US" sz="2400" b="1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09" y="3429000"/>
            <a:ext cx="308564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1468" y="6300028"/>
            <a:ext cx="16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Peyer’s</a:t>
            </a:r>
            <a:r>
              <a:rPr lang="en-US" b="1"/>
              <a:t> patches</a:t>
            </a:r>
          </a:p>
        </p:txBody>
      </p:sp>
      <p:sp>
        <p:nvSpPr>
          <p:cNvPr id="6" name="TextBox 5"/>
          <p:cNvSpPr txBox="1"/>
          <p:nvPr/>
        </p:nvSpPr>
        <p:spPr>
          <a:xfrm rot="18034008">
            <a:off x="5296073" y="4026739"/>
            <a:ext cx="191930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/>
              <a:t>Mesenteric attachment</a:t>
            </a:r>
            <a:endParaRPr lang="ar-JO" sz="14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 descr="http://studydroid.com/imageCards/10/to/card-34529698-b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68"/>
          <a:stretch/>
        </p:blipFill>
        <p:spPr bwMode="auto">
          <a:xfrm>
            <a:off x="383679" y="3573016"/>
            <a:ext cx="4980409" cy="30243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>
                <a:solidFill>
                  <a:srgbClr val="FF0000"/>
                </a:solidFill>
              </a:rPr>
              <a:t>Brunner’s glands</a:t>
            </a:r>
          </a:p>
          <a:p>
            <a:pPr marL="0" indent="0" algn="ctr">
              <a:buNone/>
            </a:pPr>
            <a:endParaRPr lang="en-US" sz="2800"/>
          </a:p>
          <a:p>
            <a:r>
              <a:rPr lang="en-US" sz="2800"/>
              <a:t>Found in the </a:t>
            </a:r>
            <a:r>
              <a:rPr lang="en-US" sz="2800" b="1">
                <a:solidFill>
                  <a:srgbClr val="FF0000"/>
                </a:solidFill>
              </a:rPr>
              <a:t>submucosa</a:t>
            </a:r>
            <a:r>
              <a:rPr lang="en-US" sz="2800"/>
              <a:t> of the duodenum</a:t>
            </a:r>
          </a:p>
          <a:p>
            <a:r>
              <a:rPr lang="en-US" sz="2800"/>
              <a:t>Their ducts open into the bases of intestinal crypts</a:t>
            </a:r>
          </a:p>
          <a:p>
            <a:r>
              <a:rPr lang="en-US" sz="2800"/>
              <a:t>They secrete </a:t>
            </a:r>
            <a:r>
              <a:rPr lang="en-US" sz="2800">
                <a:solidFill>
                  <a:srgbClr val="FF0000"/>
                </a:solidFill>
              </a:rPr>
              <a:t>alkaline mucous 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92620" y="5507940"/>
            <a:ext cx="17799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/>
              <a:t>Brunner’s glands</a:t>
            </a:r>
            <a:endParaRPr lang="ar-JO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050" name="Picture 2" descr="Duodenum Slide">
            <a:extLst>
              <a:ext uri="{FF2B5EF4-FFF2-40B4-BE49-F238E27FC236}">
                <a16:creationId xmlns:a16="http://schemas.microsoft.com/office/drawing/2014/main" id="{C23FB246-A8C6-4BFC-ACD0-A46E2752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6480720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8">
            <a:extLst>
              <a:ext uri="{FF2B5EF4-FFF2-40B4-BE49-F238E27FC236}">
                <a16:creationId xmlns:a16="http://schemas.microsoft.com/office/drawing/2014/main" id="{03DCE04F-7A0F-404C-8090-175213044536}"/>
              </a:ext>
            </a:extLst>
          </p:cNvPr>
          <p:cNvSpPr/>
          <p:nvPr/>
        </p:nvSpPr>
        <p:spPr>
          <a:xfrm rot="6361658">
            <a:off x="6101483" y="4352797"/>
            <a:ext cx="104125" cy="2197988"/>
          </a:xfrm>
          <a:prstGeom prst="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251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97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solidFill>
                  <a:srgbClr val="FF0000"/>
                </a:solidFill>
              </a:rPr>
              <a:t>Plicae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circularis</a:t>
            </a:r>
            <a:r>
              <a:rPr lang="en-US" sz="2800"/>
              <a:t>: circular folds of mucosa &amp; submucosa projecting into the lumen of small intestine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" t="2362" r="6291"/>
          <a:stretch/>
        </p:blipFill>
        <p:spPr bwMode="auto">
          <a:xfrm>
            <a:off x="1547664" y="1670751"/>
            <a:ext cx="6082146" cy="4710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E51D-960A-406C-B6DD-61688F0C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57199"/>
          </a:xfrm>
        </p:spPr>
        <p:txBody>
          <a:bodyPr>
            <a:noAutofit/>
          </a:bodyPr>
          <a:lstStyle/>
          <a:p>
            <a:r>
              <a:rPr lang="en-US" sz="3200" u="sng"/>
              <a:t>Adventitia vs. serosa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5D1F-76C1-4284-A28A-7E16DEC23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1823"/>
            <a:ext cx="8784976" cy="63561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u="sng">
                <a:solidFill>
                  <a:srgbClr val="FF0000"/>
                </a:solidFill>
              </a:rPr>
              <a:t>Serosa: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u="sng">
                <a:solidFill>
                  <a:srgbClr val="7030A0"/>
                </a:solidFill>
              </a:rPr>
              <a:t>double layer membrane made of epithelium </a:t>
            </a:r>
          </a:p>
          <a:p>
            <a:pPr marL="0" indent="0">
              <a:buNone/>
            </a:pPr>
            <a:r>
              <a:rPr lang="en-US" sz="2800"/>
              <a:t>One layer is attached to the organ called visceral layer , the other layer will be close to the body cavity &amp; called partial layer. In between these two epithelial layer is fluid called serous for lubrication ( reduce friction)</a:t>
            </a:r>
          </a:p>
          <a:p>
            <a:pPr marL="0" indent="0">
              <a:buNone/>
            </a:pPr>
            <a:r>
              <a:rPr lang="en-US" sz="2800"/>
              <a:t>Serosa will wrap organs that set in a body cavity </a:t>
            </a:r>
            <a:r>
              <a:rPr lang="en-US" sz="2800" err="1"/>
              <a:t>i.e</a:t>
            </a:r>
            <a:r>
              <a:rPr lang="en-US" sz="2800"/>
              <a:t> abdominal cavity like GIT organs within the peritoneum </a:t>
            </a:r>
            <a:r>
              <a:rPr lang="en-US" sz="2800" err="1"/>
              <a:t>i.e</a:t>
            </a:r>
            <a:r>
              <a:rPr lang="en-US" sz="2800"/>
              <a:t> intraperitoneal organs  </a:t>
            </a:r>
            <a:r>
              <a:rPr lang="en-US" sz="2800">
                <a:solidFill>
                  <a:srgbClr val="FF0000"/>
                </a:solidFill>
              </a:rPr>
              <a:t>(liver, stomach, spleen, 1</a:t>
            </a:r>
            <a:r>
              <a:rPr lang="en-US" sz="2800" baseline="30000">
                <a:solidFill>
                  <a:srgbClr val="FF0000"/>
                </a:solidFill>
              </a:rPr>
              <a:t>st</a:t>
            </a:r>
            <a:r>
              <a:rPr lang="en-US" sz="2800">
                <a:solidFill>
                  <a:srgbClr val="FF0000"/>
                </a:solidFill>
              </a:rPr>
              <a:t> part pf duodenum, ileum, jejunum, transverse  &amp; sigmoid colon</a:t>
            </a:r>
            <a:r>
              <a:rPr lang="en-US" sz="2800"/>
              <a:t>)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u="sng">
                <a:solidFill>
                  <a:srgbClr val="FF0000"/>
                </a:solidFill>
              </a:rPr>
              <a:t>Adventitia: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u="sng">
                <a:solidFill>
                  <a:srgbClr val="7030A0"/>
                </a:solidFill>
              </a:rPr>
              <a:t>is not epithelial is loose CT</a:t>
            </a:r>
            <a:r>
              <a:rPr lang="en-US" sz="2800"/>
              <a:t> that wraps organs that set outside the peritoneal cavity i.e. retroperitoneal and attach them to the abdominal cavity</a:t>
            </a:r>
          </a:p>
          <a:p>
            <a:pPr marL="0" indent="0">
              <a:buNone/>
            </a:pPr>
            <a:r>
              <a:rPr lang="en-US" sz="2800"/>
              <a:t>pancreas, rest of duodenum, cecum, ascending &amp; descending Colcon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B11ED-4821-4926-AF74-6A3D83E9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1443-C111-4E55-BAAD-2C1DD8A8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47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en-US" sz="3200" b="1" u="sng"/>
              <a:t>Large intestine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856"/>
            <a:ext cx="8229600" cy="53503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/>
              <a:t>Composed of:</a:t>
            </a:r>
          </a:p>
          <a:p>
            <a:r>
              <a:rPr lang="en-US" sz="2800"/>
              <a:t>Cecum</a:t>
            </a:r>
          </a:p>
          <a:p>
            <a:r>
              <a:rPr lang="en-US" sz="2800"/>
              <a:t>Colon (ascending, transverse, </a:t>
            </a:r>
          </a:p>
          <a:p>
            <a:pPr>
              <a:buNone/>
            </a:pPr>
            <a:r>
              <a:rPr lang="en-US" sz="2800"/>
              <a:t>     descending, sigmoid)</a:t>
            </a:r>
          </a:p>
          <a:p>
            <a:r>
              <a:rPr lang="en-US" sz="2800"/>
              <a:t>Rectum </a:t>
            </a:r>
          </a:p>
          <a:p>
            <a:r>
              <a:rPr lang="en-US" sz="2800"/>
              <a:t>Anal canal</a:t>
            </a:r>
          </a:p>
          <a:p>
            <a:pPr>
              <a:buNone/>
            </a:pPr>
            <a:r>
              <a:rPr lang="en-US" sz="2800"/>
              <a:t>  </a:t>
            </a:r>
            <a:r>
              <a:rPr lang="en-US" sz="2800" b="1" u="sng"/>
              <a:t>Function:</a:t>
            </a:r>
          </a:p>
          <a:p>
            <a:r>
              <a:rPr lang="en-US" sz="2800"/>
              <a:t>Absorption of </a:t>
            </a:r>
            <a:r>
              <a:rPr lang="en-US" sz="2800" u="sng"/>
              <a:t>water &amp; ions</a:t>
            </a:r>
          </a:p>
          <a:p>
            <a:r>
              <a:rPr lang="en-US" sz="2800"/>
              <a:t>Production of mucus</a:t>
            </a:r>
          </a:p>
          <a:p>
            <a:r>
              <a:rPr lang="en-US" sz="2800"/>
              <a:t>Formation of fecal mass</a:t>
            </a:r>
            <a:endParaRPr lang="ar-JO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26" name="AutoShape 2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30" name="Picture 6" descr="http://www.newhealthguide.org/images/10440145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928670"/>
            <a:ext cx="3786214" cy="5000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/>
              <a:t>The large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60296" cy="6059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1- the mucosa</a:t>
            </a:r>
            <a:r>
              <a:rPr lang="en-US" sz="2400" b="1"/>
              <a:t>: are thicker, contains only crypts (deep &amp; wide ) 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    </a:t>
            </a:r>
            <a:r>
              <a:rPr lang="en-US" sz="2400" b="1" u="sng">
                <a:solidFill>
                  <a:srgbClr val="FF0000"/>
                </a:solidFill>
              </a:rPr>
              <a:t>No villi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008000"/>
                </a:solidFill>
              </a:rPr>
              <a:t>a) The epithelium</a:t>
            </a:r>
            <a:r>
              <a:rPr lang="en-US" sz="2400" b="1"/>
              <a:t>: layer of </a:t>
            </a:r>
            <a:r>
              <a:rPr lang="en-US" sz="2400" b="1">
                <a:solidFill>
                  <a:srgbClr val="FF0000"/>
                </a:solidFill>
              </a:rPr>
              <a:t>Enterocytes </a:t>
            </a:r>
            <a:r>
              <a:rPr lang="en-US" sz="2400" b="1"/>
              <a:t>&amp; </a:t>
            </a:r>
            <a:r>
              <a:rPr lang="en-US" sz="2400" b="1" u="sng">
                <a:solidFill>
                  <a:srgbClr val="FF0000"/>
                </a:solidFill>
              </a:rPr>
              <a:t>many goblet </a:t>
            </a:r>
            <a:r>
              <a:rPr lang="en-US" sz="2400" b="1">
                <a:solidFill>
                  <a:srgbClr val="FF0000"/>
                </a:solidFill>
              </a:rPr>
              <a:t>cells</a:t>
            </a:r>
            <a:r>
              <a:rPr lang="en-US" sz="2400" b="1"/>
              <a:t> lining of the crypts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>
                <a:solidFill>
                  <a:srgbClr val="008000"/>
                </a:solidFill>
              </a:rPr>
              <a:t>b) The  lamina propria </a:t>
            </a:r>
            <a:r>
              <a:rPr lang="en-US" sz="2400" b="1"/>
              <a:t>: contains the </a:t>
            </a:r>
            <a:r>
              <a:rPr lang="en-US" sz="2400" b="1">
                <a:solidFill>
                  <a:srgbClr val="FF0000"/>
                </a:solidFill>
              </a:rPr>
              <a:t>crypts</a:t>
            </a:r>
            <a:r>
              <a:rPr lang="en-US" sz="2400" b="1"/>
              <a:t>, 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lymphoid cells &amp; follicles</a:t>
            </a:r>
            <a:endParaRPr lang="en-US" sz="2400" b="1"/>
          </a:p>
          <a:p>
            <a:pPr marL="0" indent="0">
              <a:buNone/>
            </a:pPr>
            <a:endParaRPr lang="en-US" sz="2400" b="1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400" b="1">
                <a:solidFill>
                  <a:srgbClr val="008000"/>
                </a:solidFill>
              </a:rPr>
              <a:t>c) the </a:t>
            </a:r>
            <a:r>
              <a:rPr lang="en-US" sz="2400" b="1" err="1">
                <a:solidFill>
                  <a:srgbClr val="008000"/>
                </a:solidFill>
              </a:rPr>
              <a:t>muscularis</a:t>
            </a:r>
            <a:r>
              <a:rPr lang="en-US" sz="2400" b="1">
                <a:solidFill>
                  <a:srgbClr val="008000"/>
                </a:solidFill>
              </a:rPr>
              <a:t> mucosa</a:t>
            </a:r>
            <a:r>
              <a:rPr lang="en-US" sz="2400" b="1"/>
              <a:t>: well developed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4" name="Picture 2" descr="http://www.ucumberlands.edu/academics/biology/faculty/kuss/courses/Digestive%20system/ColonMucosaPart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4764"/>
            <a:ext cx="3347864" cy="37267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4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458200" cy="6400800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                  </a:t>
            </a:r>
            <a:r>
              <a:rPr lang="en-US" sz="2800" u="sng">
                <a:solidFill>
                  <a:srgbClr val="FF0000"/>
                </a:solidFill>
              </a:rPr>
              <a:t>cells lining The crypts of large intestine</a:t>
            </a:r>
            <a:endParaRPr lang="en-US" sz="2800"/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 marL="0" indent="0">
              <a:buNone/>
            </a:pPr>
            <a:r>
              <a:rPr lang="en-US" sz="2800"/>
              <a:t>1-  Simple columnar cells e brush</a:t>
            </a:r>
          </a:p>
          <a:p>
            <a:pPr marL="0" indent="0">
              <a:buNone/>
            </a:pPr>
            <a:r>
              <a:rPr lang="en-US" sz="2800"/>
              <a:t>      border for absorption of water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2- Goblet cells: very numerous to  </a:t>
            </a:r>
          </a:p>
          <a:p>
            <a:pPr marL="0" indent="0">
              <a:buNone/>
            </a:pPr>
            <a:r>
              <a:rPr lang="en-US" sz="2800"/>
              <a:t>     secrete mucus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3- endocrine cells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4- stem cells: at the base of the </a:t>
            </a:r>
          </a:p>
          <a:p>
            <a:pPr marL="0" indent="0">
              <a:buNone/>
            </a:pPr>
            <a:r>
              <a:rPr lang="en-US" sz="2800"/>
              <a:t>     crypts 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2" name="Picture 2" descr="http://flylib.com/books/2/953/1/html/2/25%20-%20colon_files/da7c25ff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456384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13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7" y="125978"/>
            <a:ext cx="8922327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/>
              <a:t>Taenia coli</a:t>
            </a:r>
            <a:endParaRPr lang="en-US" sz="2800"/>
          </a:p>
          <a:p>
            <a:r>
              <a:rPr lang="en-US" sz="2800" b="1">
                <a:solidFill>
                  <a:srgbClr val="C00000"/>
                </a:solidFill>
              </a:rPr>
              <a:t>The musculosa </a:t>
            </a:r>
            <a:r>
              <a:rPr lang="en-US" sz="2800"/>
              <a:t>of the large intestine  2 layers ( IC &amp; OL).  </a:t>
            </a:r>
          </a:p>
          <a:p>
            <a:r>
              <a:rPr lang="en-US" sz="2800" b="1">
                <a:solidFill>
                  <a:srgbClr val="C00000"/>
                </a:solidFill>
              </a:rPr>
              <a:t>IC</a:t>
            </a:r>
            <a:r>
              <a:rPr lang="en-US" sz="2800"/>
              <a:t>  is continuous but the </a:t>
            </a:r>
            <a:r>
              <a:rPr lang="en-US" sz="2800" b="1">
                <a:solidFill>
                  <a:srgbClr val="FF0000"/>
                </a:solidFill>
              </a:rPr>
              <a:t>OL</a:t>
            </a:r>
            <a:r>
              <a:rPr lang="en-US" sz="2800"/>
              <a:t> breaks up into </a:t>
            </a:r>
            <a:r>
              <a:rPr lang="en-US" sz="2800">
                <a:solidFill>
                  <a:srgbClr val="FF0000"/>
                </a:solidFill>
              </a:rPr>
              <a:t>3 longitudinal bands </a:t>
            </a:r>
            <a:r>
              <a:rPr lang="en-US" sz="2800"/>
              <a:t>to forms the </a:t>
            </a:r>
            <a:r>
              <a:rPr lang="en-US" sz="2800" u="sng">
                <a:solidFill>
                  <a:srgbClr val="FF0000"/>
                </a:solidFill>
              </a:rPr>
              <a:t>taenia coli</a:t>
            </a:r>
          </a:p>
          <a:p>
            <a:r>
              <a:rPr lang="en-US" sz="2800"/>
              <a:t>Responsible for haustra ( segmentation ) of colon. Haustra helps to push contents of colon through under peristalsis </a:t>
            </a:r>
          </a:p>
          <a:p>
            <a:pPr marL="0" indent="0">
              <a:buNone/>
            </a:pPr>
            <a:endParaRPr lang="en-US" sz="2800" b="1" u="sng"/>
          </a:p>
          <a:p>
            <a:pPr marL="0" indent="0">
              <a:buNone/>
            </a:pPr>
            <a:endParaRPr lang="en-US" sz="2800" b="1" u="sng"/>
          </a:p>
          <a:p>
            <a:pPr marL="0" indent="0">
              <a:buNone/>
            </a:pPr>
            <a:r>
              <a:rPr lang="en-US" sz="2800" b="1" u="sng"/>
              <a:t>appendices </a:t>
            </a:r>
            <a:r>
              <a:rPr lang="en-US" sz="2800" b="1" u="sng" err="1"/>
              <a:t>Epiploicae</a:t>
            </a:r>
            <a:endParaRPr lang="en-US" sz="2800" b="1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>
                <a:solidFill>
                  <a:srgbClr val="C00000"/>
                </a:solidFill>
              </a:rPr>
              <a:t>The serosa:  </a:t>
            </a:r>
            <a:r>
              <a:rPr lang="en-US" sz="2800"/>
              <a:t>shows small pouches of </a:t>
            </a:r>
          </a:p>
          <a:p>
            <a:pPr marL="0" indent="0">
              <a:buNone/>
            </a:pPr>
            <a:r>
              <a:rPr lang="en-US" sz="2800"/>
              <a:t>  peritoneum contains fat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9923" b="12826"/>
          <a:stretch/>
        </p:blipFill>
        <p:spPr bwMode="auto">
          <a:xfrm>
            <a:off x="5724128" y="3212976"/>
            <a:ext cx="3323698" cy="362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Taenia coli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8384" y="3212976"/>
            <a:ext cx="109036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/>
              <a:t>Appendices </a:t>
            </a:r>
          </a:p>
          <a:p>
            <a:r>
              <a:rPr lang="en-US" sz="1400" b="1" err="1"/>
              <a:t>epiploicae</a:t>
            </a:r>
            <a:endParaRPr lang="ar-JO" sz="14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43</a:t>
            </a:fld>
            <a:endParaRPr lang="en-US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7668344" y="3736196"/>
            <a:ext cx="905221" cy="4848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76559" y="5589240"/>
            <a:ext cx="479617" cy="31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76559" y="4509120"/>
            <a:ext cx="1296144" cy="13965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76559" y="5877272"/>
            <a:ext cx="1296144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99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154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                              </a:t>
            </a:r>
            <a:r>
              <a:rPr lang="en-US" sz="2800" b="1" u="sng"/>
              <a:t>The appendix</a:t>
            </a:r>
          </a:p>
          <a:p>
            <a:pPr marL="0" indent="0">
              <a:buNone/>
            </a:pPr>
            <a:r>
              <a:rPr lang="en-US" sz="2800"/>
              <a:t>    It is a projection from the cecum, 8 cm 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The mucosa</a:t>
            </a:r>
            <a:r>
              <a:rPr lang="en-US" sz="2800"/>
              <a:t>:  crypts short &amp; few in number</a:t>
            </a:r>
          </a:p>
          <a:p>
            <a:pPr marL="0" indent="0">
              <a:buNone/>
            </a:pPr>
            <a:r>
              <a:rPr lang="en-US" sz="2800">
                <a:solidFill>
                  <a:srgbClr val="008000"/>
                </a:solidFill>
              </a:rPr>
              <a:t>a) Epithelium</a:t>
            </a:r>
            <a:r>
              <a:rPr lang="en-US" sz="2800"/>
              <a:t>: simple columnar + goblet cells </a:t>
            </a:r>
            <a:r>
              <a:rPr lang="en-US" sz="2800" err="1"/>
              <a:t>enteroendocrine</a:t>
            </a:r>
            <a:r>
              <a:rPr lang="en-US" sz="2800"/>
              <a:t> cells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008000"/>
                </a:solidFill>
              </a:rPr>
              <a:t>b) The corium &amp; submucosa: </a:t>
            </a:r>
            <a:r>
              <a:rPr lang="en-US" sz="2800"/>
              <a:t>rich in </a:t>
            </a:r>
          </a:p>
          <a:p>
            <a:pPr marL="0" indent="0">
              <a:buNone/>
            </a:pPr>
            <a:r>
              <a:rPr lang="en-US" sz="2800" b="1"/>
              <a:t>      lymphoid follicles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008000"/>
                </a:solidFill>
              </a:rPr>
              <a:t>c) </a:t>
            </a:r>
            <a:r>
              <a:rPr lang="en-US" sz="2800">
                <a:solidFill>
                  <a:srgbClr val="FF0000"/>
                </a:solidFill>
              </a:rPr>
              <a:t>No</a:t>
            </a:r>
            <a:r>
              <a:rPr lang="en-US" sz="2800"/>
              <a:t> muscularis mucosa, </a:t>
            </a:r>
            <a:r>
              <a:rPr lang="en-US" sz="2800">
                <a:solidFill>
                  <a:srgbClr val="FF0000"/>
                </a:solidFill>
              </a:rPr>
              <a:t>NO </a:t>
            </a:r>
          </a:p>
          <a:p>
            <a:pPr marL="0" indent="0">
              <a:buNone/>
            </a:pPr>
            <a:r>
              <a:rPr lang="en-US" sz="2800"/>
              <a:t>taenia coli </a:t>
            </a:r>
            <a:r>
              <a:rPr lang="en-US" sz="2800">
                <a:solidFill>
                  <a:srgbClr val="FF0000"/>
                </a:solidFill>
              </a:rPr>
              <a:t>No </a:t>
            </a:r>
            <a:r>
              <a:rPr lang="en-US" sz="2800"/>
              <a:t>appendices </a:t>
            </a:r>
            <a:r>
              <a:rPr lang="en-US" sz="2800" err="1"/>
              <a:t>epiploicae</a:t>
            </a:r>
            <a:r>
              <a:rPr lang="en-US" sz="2800"/>
              <a:t> </a:t>
            </a:r>
          </a:p>
          <a:p>
            <a:endParaRPr lang="en-US" sz="2800"/>
          </a:p>
          <a:p>
            <a:endParaRPr lang="en-US" sz="28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34654"/>
          <a:stretch/>
        </p:blipFill>
        <p:spPr bwMode="auto">
          <a:xfrm>
            <a:off x="6963187" y="188640"/>
            <a:ext cx="207330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 descr="http://classconnection.s3.amazonaws.com/485/flashcards/2882485/jpg/appendix_lm-13EED5333186CA8C17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" b="10729"/>
          <a:stretch/>
        </p:blipFill>
        <p:spPr bwMode="auto">
          <a:xfrm>
            <a:off x="5724129" y="2782020"/>
            <a:ext cx="3312368" cy="3743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70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/>
              <a:t>The anal canal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39" y="838200"/>
            <a:ext cx="8926917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The mucosa of the anal canal shows </a:t>
            </a:r>
          </a:p>
          <a:p>
            <a:pPr marL="0" indent="0">
              <a:buNone/>
            </a:pPr>
            <a:r>
              <a:rPr lang="en-US" sz="2800"/>
              <a:t>     permanent vertical folds called </a:t>
            </a:r>
          </a:p>
          <a:p>
            <a:pPr marL="0" indent="0">
              <a:buNone/>
            </a:pPr>
            <a:r>
              <a:rPr lang="en-US" sz="2800" u="sng"/>
              <a:t>     </a:t>
            </a:r>
            <a:r>
              <a:rPr lang="en-US" sz="2800" b="1" u="sng">
                <a:solidFill>
                  <a:srgbClr val="C00000"/>
                </a:solidFill>
              </a:rPr>
              <a:t>columns of </a:t>
            </a:r>
            <a:r>
              <a:rPr lang="en-US" sz="2800" b="1" u="sng" err="1">
                <a:solidFill>
                  <a:srgbClr val="C00000"/>
                </a:solidFill>
              </a:rPr>
              <a:t>Morgagni</a:t>
            </a:r>
            <a:endParaRPr lang="en-US" sz="2800" b="1" u="sng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The ends of  </a:t>
            </a:r>
            <a:r>
              <a:rPr lang="en-US" sz="2800" err="1"/>
              <a:t>Morgagni</a:t>
            </a:r>
            <a:r>
              <a:rPr lang="en-US" sz="2800"/>
              <a:t> columns form </a:t>
            </a:r>
          </a:p>
          <a:p>
            <a:pPr marL="0" indent="0">
              <a:buNone/>
            </a:pPr>
            <a:r>
              <a:rPr lang="en-US" sz="2800"/>
              <a:t>    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b="1">
                <a:solidFill>
                  <a:srgbClr val="C00000"/>
                </a:solidFill>
              </a:rPr>
              <a:t>anal valves </a:t>
            </a:r>
            <a:r>
              <a:rPr lang="en-US" sz="2800"/>
              <a:t>which are separated by</a:t>
            </a:r>
          </a:p>
          <a:p>
            <a:pPr marL="0" indent="0">
              <a:buNone/>
            </a:pPr>
            <a:r>
              <a:rPr lang="en-US" sz="2800"/>
              <a:t>      </a:t>
            </a:r>
            <a:r>
              <a:rPr lang="en-US" sz="2800" b="1">
                <a:solidFill>
                  <a:srgbClr val="FF0000"/>
                </a:solidFill>
              </a:rPr>
              <a:t>anal sinuses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u="sng"/>
              <a:t>The columns </a:t>
            </a:r>
            <a:r>
              <a:rPr lang="en-US" sz="2800"/>
              <a:t>mark the </a:t>
            </a:r>
            <a:r>
              <a:rPr lang="en-US" sz="2800" u="sng" err="1">
                <a:solidFill>
                  <a:srgbClr val="C00000"/>
                </a:solidFill>
              </a:rPr>
              <a:t>rectoanal</a:t>
            </a:r>
            <a:r>
              <a:rPr lang="en-US" sz="2800" u="sng">
                <a:solidFill>
                  <a:srgbClr val="C00000"/>
                </a:solidFill>
              </a:rPr>
              <a:t> junction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The epithelium is stratified columnar on </a:t>
            </a:r>
          </a:p>
          <a:p>
            <a:pPr marL="0" indent="0">
              <a:buNone/>
            </a:pPr>
            <a:r>
              <a:rPr lang="en-US" sz="2800">
                <a:solidFill>
                  <a:srgbClr val="FF0000"/>
                </a:solidFill>
              </a:rPr>
              <a:t> columns of </a:t>
            </a:r>
            <a:r>
              <a:rPr lang="en-US" sz="2800" err="1">
                <a:solidFill>
                  <a:srgbClr val="FF0000"/>
                </a:solidFill>
              </a:rPr>
              <a:t>morgagni</a:t>
            </a:r>
            <a:endParaRPr lang="en-US" sz="2800">
              <a:solidFill>
                <a:srgbClr val="FF0000"/>
              </a:solidFill>
            </a:endParaRPr>
          </a:p>
          <a:p>
            <a:pPr>
              <a:buNone/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50" name="Picture 2" descr="https://s3.amazonaws.com/classconnection/978/flashcards/2861978/png/anal_canal-14216ab405552ef74ba-14E164C6D7477BD58C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72"/>
          <a:stretch/>
        </p:blipFill>
        <p:spPr bwMode="auto">
          <a:xfrm>
            <a:off x="6084168" y="548680"/>
            <a:ext cx="2952328" cy="56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8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86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</a:t>
            </a:r>
          </a:p>
          <a:p>
            <a:r>
              <a:rPr lang="en-US" sz="2800"/>
              <a:t>C.T. under the level of the valves is rich e convoluted veins →  </a:t>
            </a:r>
            <a:r>
              <a:rPr lang="en-US" sz="2800">
                <a:solidFill>
                  <a:srgbClr val="FF0000"/>
                </a:solidFill>
              </a:rPr>
              <a:t>the internal piles (plexus of veins )</a:t>
            </a:r>
          </a:p>
          <a:p>
            <a:r>
              <a:rPr lang="en-US" sz="2800"/>
              <a:t>At the anus another group of veins under the skin forms the </a:t>
            </a:r>
            <a:r>
              <a:rPr lang="en-US" sz="2800">
                <a:solidFill>
                  <a:srgbClr val="FF0000"/>
                </a:solidFill>
              </a:rPr>
              <a:t>external piles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08920"/>
            <a:ext cx="6804992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7584" y="2924944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27584" y="5733256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513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r>
              <a:rPr lang="en-US" sz="2400" b="1"/>
              <a:t>The </a:t>
            </a:r>
            <a:r>
              <a:rPr lang="en-US" sz="2400" b="1">
                <a:solidFill>
                  <a:srgbClr val="FF0000"/>
                </a:solidFill>
              </a:rPr>
              <a:t>inner circular </a:t>
            </a:r>
            <a:r>
              <a:rPr lang="en-US" sz="2400" b="1"/>
              <a:t>becomes </a:t>
            </a:r>
            <a:r>
              <a:rPr lang="en-US" sz="2400" b="1" u="sng"/>
              <a:t>thick</a:t>
            </a:r>
            <a:r>
              <a:rPr lang="en-US" sz="2400" b="1"/>
              <a:t> to </a:t>
            </a:r>
            <a:r>
              <a:rPr lang="en-US" sz="2400" b="1">
                <a:solidFill>
                  <a:srgbClr val="7030A0"/>
                </a:solidFill>
              </a:rPr>
              <a:t>form internal anal sphincter</a:t>
            </a:r>
          </a:p>
          <a:p>
            <a:pPr marL="0" indent="0">
              <a:buNone/>
            </a:pPr>
            <a:endParaRPr lang="en-US" sz="2400" b="1"/>
          </a:p>
          <a:p>
            <a:r>
              <a:rPr lang="en-US" sz="2400" b="1"/>
              <a:t>The </a:t>
            </a:r>
            <a:r>
              <a:rPr lang="en-US" sz="2400" b="1">
                <a:solidFill>
                  <a:srgbClr val="FF0000"/>
                </a:solidFill>
              </a:rPr>
              <a:t>outer longitudinal </a:t>
            </a:r>
            <a:r>
              <a:rPr lang="en-US" sz="2400" b="1"/>
              <a:t>layer of rectum </a:t>
            </a:r>
            <a:r>
              <a:rPr lang="en-US" sz="2400" b="1">
                <a:solidFill>
                  <a:srgbClr val="FF0000"/>
                </a:solidFill>
              </a:rPr>
              <a:t>pass unchanged </a:t>
            </a:r>
            <a:r>
              <a:rPr lang="en-US" sz="2400" b="1"/>
              <a:t>the between internal &amp; external sphincters of the anal canal</a:t>
            </a:r>
          </a:p>
          <a:p>
            <a:endParaRPr lang="en-US" sz="2800"/>
          </a:p>
          <a:p>
            <a:r>
              <a:rPr lang="en-US" sz="2400" b="1"/>
              <a:t>The </a:t>
            </a:r>
            <a:r>
              <a:rPr lang="en-US" sz="2400" b="1">
                <a:solidFill>
                  <a:srgbClr val="FF0000"/>
                </a:solidFill>
              </a:rPr>
              <a:t>skeletal ms </a:t>
            </a:r>
            <a:r>
              <a:rPr lang="en-US" sz="2400" b="1"/>
              <a:t>of pelvic floor form the </a:t>
            </a:r>
            <a:r>
              <a:rPr lang="en-US" sz="2400" b="1">
                <a:solidFill>
                  <a:srgbClr val="008000"/>
                </a:solidFill>
              </a:rPr>
              <a:t>external sphincter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708920"/>
            <a:ext cx="6638948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96136" y="4509120"/>
            <a:ext cx="2448272" cy="86409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588224" y="3429000"/>
            <a:ext cx="1512168" cy="5124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52356" y="6111180"/>
            <a:ext cx="1872444" cy="594420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37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7666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600" b="1"/>
          </a:p>
          <a:p>
            <a:pPr marL="0" indent="0">
              <a:buNone/>
            </a:pPr>
            <a:r>
              <a:rPr lang="en-US" sz="6600" b="1"/>
              <a:t>           </a:t>
            </a:r>
            <a:r>
              <a:rPr lang="en-US" sz="6600" b="1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2627784" y="2996952"/>
            <a:ext cx="3528392" cy="1800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/>
              <a:t>The 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r>
              <a:rPr lang="en-US" sz="2800" b="1"/>
              <a:t>Muscular tube connects the pharynx with stomach, transport food</a:t>
            </a:r>
          </a:p>
          <a:p>
            <a:r>
              <a:rPr lang="en-US" sz="2800" b="1"/>
              <a:t>Its wall consists of 4 layers: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endParaRPr lang="en-US" sz="28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Submucosa: </a:t>
            </a:r>
          </a:p>
          <a:p>
            <a:pPr>
              <a:buFont typeface="Wingdings" pitchFamily="2" charset="2"/>
              <a:buChar char="§"/>
            </a:pPr>
            <a:endParaRPr lang="en-US" sz="28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Musculosa</a:t>
            </a:r>
          </a:p>
          <a:p>
            <a:pPr>
              <a:buFont typeface="Wingdings" pitchFamily="2" charset="2"/>
              <a:buChar char="§"/>
            </a:pPr>
            <a:endParaRPr lang="en-US" sz="28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Adventitia</a:t>
            </a:r>
            <a:endParaRPr lang="en-US" sz="28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http://www.fairview.org/fv/groups/public/documents/images/1637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73486"/>
            <a:ext cx="2016224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asses.midlandstech.edu/carterp/Courses/bio211/chap23/figure_23_12_label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2468" r="38579" b="6127"/>
          <a:stretch/>
        </p:blipFill>
        <p:spPr bwMode="auto">
          <a:xfrm>
            <a:off x="2442980" y="2073486"/>
            <a:ext cx="4294909" cy="44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20472" cy="62646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>
                <a:solidFill>
                  <a:srgbClr val="FF0000"/>
                </a:solidFill>
              </a:rPr>
              <a:t>Mucosa</a:t>
            </a:r>
          </a:p>
          <a:p>
            <a:pPr marL="0" indent="0">
              <a:buNone/>
            </a:pPr>
            <a:r>
              <a:rPr lang="en-US" sz="2800"/>
              <a:t>    Epithelium: </a:t>
            </a:r>
            <a:r>
              <a:rPr lang="en-US" sz="2800">
                <a:solidFill>
                  <a:srgbClr val="0070C0"/>
                </a:solidFill>
              </a:rPr>
              <a:t>Non-keratinized stratified squamous </a:t>
            </a:r>
            <a:r>
              <a:rPr lang="en-US" sz="2800" err="1">
                <a:solidFill>
                  <a:srgbClr val="0070C0"/>
                </a:solidFill>
              </a:rPr>
              <a:t>epith</a:t>
            </a:r>
            <a:r>
              <a:rPr lang="en-US" sz="2800">
                <a:solidFill>
                  <a:srgbClr val="0070C0"/>
                </a:solidFill>
              </a:rPr>
              <a:t>.    </a:t>
            </a:r>
          </a:p>
          <a:p>
            <a:pPr marL="0" indent="0">
              <a:buNone/>
            </a:pPr>
            <a:r>
              <a:rPr lang="en-US" sz="2800">
                <a:solidFill>
                  <a:srgbClr val="0070C0"/>
                </a:solidFill>
              </a:rPr>
              <a:t>    </a:t>
            </a:r>
            <a:r>
              <a:rPr lang="en-US" sz="2800"/>
              <a:t>Lamina propria: B.V., nerves, </a:t>
            </a:r>
            <a:r>
              <a:rPr lang="en-US" sz="2800" err="1"/>
              <a:t>lymphatics</a:t>
            </a:r>
            <a:r>
              <a:rPr lang="en-US" sz="2800"/>
              <a:t> </a:t>
            </a:r>
            <a:r>
              <a:rPr lang="en-US" sz="2800">
                <a:solidFill>
                  <a:srgbClr val="C00000"/>
                </a:solidFill>
              </a:rPr>
              <a:t>(!Cardiac orifice)</a:t>
            </a:r>
            <a:r>
              <a:rPr lang="en-US" sz="2800"/>
              <a:t> </a:t>
            </a:r>
          </a:p>
          <a:p>
            <a:pPr marL="0" indent="0">
              <a:buNone/>
            </a:pPr>
            <a:r>
              <a:rPr lang="en-US" sz="2800"/>
              <a:t>     </a:t>
            </a:r>
            <a:r>
              <a:rPr lang="en-US" sz="2800" err="1"/>
              <a:t>Muscularis</a:t>
            </a:r>
            <a:r>
              <a:rPr lang="en-US" sz="2800"/>
              <a:t> mucosa: smooth </a:t>
            </a:r>
            <a:r>
              <a:rPr lang="en-US" sz="2800" err="1"/>
              <a:t>ms.</a:t>
            </a:r>
            <a:endParaRPr lang="en-US" sz="2800"/>
          </a:p>
          <a:p>
            <a:pPr>
              <a:buFont typeface="Wingdings" pitchFamily="2" charset="2"/>
              <a:buChar char="§"/>
            </a:pPr>
            <a:endParaRPr lang="en-US" sz="2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Submucosa</a:t>
            </a:r>
            <a:r>
              <a:rPr lang="en-US" sz="2800">
                <a:solidFill>
                  <a:srgbClr val="FF0000"/>
                </a:solidFill>
              </a:rPr>
              <a:t>: </a:t>
            </a:r>
            <a:r>
              <a:rPr lang="en-US" sz="2800"/>
              <a:t>loose C.T. contains  BV, </a:t>
            </a:r>
            <a:r>
              <a:rPr lang="en-US" sz="2800" err="1"/>
              <a:t>lymphatics</a:t>
            </a:r>
            <a:r>
              <a:rPr lang="en-US" sz="2800"/>
              <a:t>, </a:t>
            </a:r>
            <a:r>
              <a:rPr lang="en-US" sz="2800" u="sng" err="1"/>
              <a:t>Meissner’s</a:t>
            </a:r>
            <a:r>
              <a:rPr lang="en-US" sz="2800" u="sng"/>
              <a:t> plexus of nerves </a:t>
            </a:r>
            <a:r>
              <a:rPr lang="en-US" sz="2800"/>
              <a:t>&amp; </a:t>
            </a:r>
            <a:r>
              <a:rPr lang="en-US" sz="2800" u="sng"/>
              <a:t>esophageal mucous glands</a:t>
            </a:r>
          </a:p>
          <a:p>
            <a:pPr>
              <a:buFont typeface="Wingdings" pitchFamily="2" charset="2"/>
              <a:buChar char="§"/>
            </a:pPr>
            <a:endParaRPr lang="en-US" sz="2800" b="1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Musculosa</a:t>
            </a:r>
            <a:r>
              <a:rPr lang="en-US" sz="2800" b="1"/>
              <a:t>:  </a:t>
            </a:r>
            <a:r>
              <a:rPr lang="en-US" sz="2800"/>
              <a:t>IC &amp;OL  (</a:t>
            </a:r>
            <a:r>
              <a:rPr lang="en-US" sz="2800" b="1" u="sng"/>
              <a:t>OL</a:t>
            </a:r>
            <a:r>
              <a:rPr lang="en-US" sz="2800"/>
              <a:t>: upper 1/3 Striated *, middle 1/3 mixed &amp; lower 1/3 smooth </a:t>
            </a:r>
            <a:r>
              <a:rPr lang="en-US" sz="2800" err="1"/>
              <a:t>ms.</a:t>
            </a:r>
            <a:r>
              <a:rPr lang="en-US" sz="2800"/>
              <a:t>) </a:t>
            </a:r>
            <a:r>
              <a:rPr lang="en-US" sz="2400">
                <a:solidFill>
                  <a:srgbClr val="FF0000"/>
                </a:solidFill>
              </a:rPr>
              <a:t>NB: swallowing start with controllable motion but finishes with involuntary peristalsis </a:t>
            </a:r>
          </a:p>
          <a:p>
            <a:pPr marL="0" indent="0">
              <a:buNone/>
            </a:pPr>
            <a:endParaRPr lang="en-US" sz="2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>
                <a:solidFill>
                  <a:srgbClr val="FF0000"/>
                </a:solidFill>
              </a:rPr>
              <a:t>Adventitia</a:t>
            </a:r>
            <a:r>
              <a:rPr lang="en-US" sz="2800"/>
              <a:t>: covers most of the esophagus except the most distal portion which is located in the abdominal cavity is covered by serosa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452320" y="2456892"/>
            <a:ext cx="144016" cy="45719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323528" y="908720"/>
            <a:ext cx="216024" cy="115212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23528" y="1484784"/>
            <a:ext cx="216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4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3519054" y="537623"/>
            <a:ext cx="5157401" cy="555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Brace 1"/>
          <p:cNvSpPr/>
          <p:nvPr/>
        </p:nvSpPr>
        <p:spPr>
          <a:xfrm>
            <a:off x="3131841" y="764704"/>
            <a:ext cx="500444" cy="237626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3131841" y="3203493"/>
            <a:ext cx="500444" cy="88898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173515" y="4149080"/>
            <a:ext cx="611169" cy="1728192"/>
          </a:xfrm>
          <a:prstGeom prst="leftBrace">
            <a:avLst>
              <a:gd name="adj1" fmla="val 8333"/>
              <a:gd name="adj2" fmla="val 50802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43808" y="5949280"/>
            <a:ext cx="94087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1720" y="1763524"/>
            <a:ext cx="102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Mucosa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3429000"/>
            <a:ext cx="1401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Submucosa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Musculosa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Adventitia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188640"/>
            <a:ext cx="4672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Layers of the wall of the esophagus</a:t>
            </a:r>
          </a:p>
        </p:txBody>
      </p:sp>
      <p:sp>
        <p:nvSpPr>
          <p:cNvPr id="3" name="Oval 2"/>
          <p:cNvSpPr/>
          <p:nvPr/>
        </p:nvSpPr>
        <p:spPr>
          <a:xfrm>
            <a:off x="1763688" y="1628800"/>
            <a:ext cx="1308183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331640" y="3429000"/>
            <a:ext cx="1826046" cy="4001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52875" y="4757082"/>
            <a:ext cx="1518996" cy="544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52875" y="5733256"/>
            <a:ext cx="1290803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3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>
                <a:solidFill>
                  <a:srgbClr val="FF0000"/>
                </a:solidFill>
              </a:rPr>
              <a:t>Changes at gastro- esophageal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/>
              <a:t>The </a:t>
            </a:r>
            <a:r>
              <a:rPr lang="en-US" sz="2800">
                <a:solidFill>
                  <a:srgbClr val="FF0000"/>
                </a:solidFill>
              </a:rPr>
              <a:t>stratified Squamous </a:t>
            </a:r>
            <a:r>
              <a:rPr lang="en-US" sz="2800"/>
              <a:t>→ </a:t>
            </a:r>
            <a:r>
              <a:rPr lang="en-US" sz="2800">
                <a:solidFill>
                  <a:srgbClr val="FF0000"/>
                </a:solidFill>
              </a:rPr>
              <a:t>simple columnar epithelium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lamina propria of stomach is</a:t>
            </a:r>
            <a:r>
              <a:rPr lang="en-US" sz="2800">
                <a:solidFill>
                  <a:srgbClr val="FF0000"/>
                </a:solidFill>
              </a:rPr>
              <a:t> wide </a:t>
            </a:r>
            <a:r>
              <a:rPr lang="en-US" sz="2800"/>
              <a:t>&amp; contains gastric glands (branched tubular 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</a:t>
            </a:r>
            <a:r>
              <a:rPr lang="en-US" sz="2800">
                <a:solidFill>
                  <a:srgbClr val="FF0000"/>
                </a:solidFill>
              </a:rPr>
              <a:t>esophageal glands </a:t>
            </a:r>
            <a:r>
              <a:rPr lang="en-US" sz="2800"/>
              <a:t>in the submucosa of esophagus  </a:t>
            </a:r>
            <a:r>
              <a:rPr lang="en-US" sz="2800">
                <a:solidFill>
                  <a:srgbClr val="FF0000"/>
                </a:solidFill>
              </a:rPr>
              <a:t>stops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in</a:t>
            </a:r>
            <a:r>
              <a:rPr lang="en-US" sz="2800"/>
              <a:t> that of </a:t>
            </a:r>
            <a:r>
              <a:rPr lang="en-US" sz="2800">
                <a:solidFill>
                  <a:srgbClr val="FF0000"/>
                </a:solidFill>
              </a:rPr>
              <a:t>stomach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</a:t>
            </a:r>
            <a:r>
              <a:rPr lang="en-US" sz="2800">
                <a:solidFill>
                  <a:srgbClr val="FF0000"/>
                </a:solidFill>
              </a:rPr>
              <a:t>musculosa</a:t>
            </a:r>
            <a:r>
              <a:rPr lang="en-US" sz="2800"/>
              <a:t> becomes more thick in stomach due to the appearance of inner oblique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8" name="Picture 6" descr="https://connection.asco.org/sites/asco_connection/files/styles/article_image/public/articles/images/AC-2015-09_747x556_CIO2.jpg?itok=oUEBPoP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52028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lassconnection.s3.amazonaws.com/962/flashcards/3550962/jpg/gastroesophageal_junction-141E29CC6940D2B9B1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5904656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479715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Esophagus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4005064"/>
            <a:ext cx="10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Stomach</a:t>
            </a:r>
          </a:p>
        </p:txBody>
      </p:sp>
      <p:sp>
        <p:nvSpPr>
          <p:cNvPr id="6" name="Right Arrow 5"/>
          <p:cNvSpPr/>
          <p:nvPr/>
        </p:nvSpPr>
        <p:spPr>
          <a:xfrm rot="12360401">
            <a:off x="6296908" y="4400174"/>
            <a:ext cx="1008112" cy="39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irc_mi" descr="http://upload.wikimedia.org/wikipedia/commons/4/44/Gastric_anatomy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888432" cy="5679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5576" y="251356"/>
            <a:ext cx="2884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Layers of wall of stomach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3891" b="4260"/>
          <a:stretch/>
        </p:blipFill>
        <p:spPr bwMode="auto">
          <a:xfrm>
            <a:off x="4644008" y="692696"/>
            <a:ext cx="403244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0458" y="251356"/>
            <a:ext cx="279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Layers of wall of esophagus</a:t>
            </a:r>
          </a:p>
        </p:txBody>
      </p:sp>
    </p:spTree>
    <p:extLst>
      <p:ext uri="{BB962C8B-B14F-4D97-AF65-F5344CB8AC3E}">
        <p14:creationId xmlns:p14="http://schemas.microsoft.com/office/powerpoint/2010/main" val="355490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4E3F62F58E31954599AF5D7BF24514D4" ma:contentTypeVersion="2" ma:contentTypeDescription="إنشاء مستند جديد." ma:contentTypeScope="" ma:versionID="82b47cfbd103cc834f9c4c83d3ea4925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2617fb8f117924669a22166e7ae082f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14035F-AC41-432A-9C99-5CC5D3DE454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04b26b9-50b7-4329-ba0b-d0dc18387505"/>
  </ds:schemaRefs>
</ds:datastoreItem>
</file>

<file path=customXml/itemProps2.xml><?xml version="1.0" encoding="utf-8"?>
<ds:datastoreItem xmlns:ds="http://schemas.openxmlformats.org/officeDocument/2006/customXml" ds:itemID="{5BB0C5AA-8263-4A6E-AF6C-121227D8CB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A6FC4C-7496-4A66-8DF0-A4DA4A855A07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(4:3)</PresentationFormat>
  <Slides>48</Slides>
  <Notes>1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49" baseType="lpstr">
      <vt:lpstr>Office Theme</vt:lpstr>
      <vt:lpstr>The digestive system II</vt:lpstr>
      <vt:lpstr>عرض تقديمي في PowerPoint</vt:lpstr>
      <vt:lpstr>General features of the wall of the GIT</vt:lpstr>
      <vt:lpstr>Adventitia vs. serosa </vt:lpstr>
      <vt:lpstr>The esophagus</vt:lpstr>
      <vt:lpstr>عرض تقديمي في PowerPoint</vt:lpstr>
      <vt:lpstr>عرض تقديمي في PowerPoint</vt:lpstr>
      <vt:lpstr>Changes at gastro- esophageal junction</vt:lpstr>
      <vt:lpstr>عرض تقديمي في PowerPoint</vt:lpstr>
      <vt:lpstr>The stomach</vt:lpstr>
      <vt:lpstr>The stomach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difference between fundus &amp; pylorus </vt:lpstr>
      <vt:lpstr>عرض تقديمي في PowerPoint</vt:lpstr>
      <vt:lpstr>Changes at gastro duodenal junction</vt:lpstr>
      <vt:lpstr>عرض تقديمي في PowerPoint</vt:lpstr>
      <vt:lpstr>عرض تقديمي في PowerPoint</vt:lpstr>
      <vt:lpstr>Small intestine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Large intestine</vt:lpstr>
      <vt:lpstr>The large intestine</vt:lpstr>
      <vt:lpstr>عرض تقديمي في PowerPoint</vt:lpstr>
      <vt:lpstr>عرض تقديمي في PowerPoint</vt:lpstr>
      <vt:lpstr>عرض تقديمي في PowerPoint</vt:lpstr>
      <vt:lpstr>The anal canal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احمد المعايطه</cp:lastModifiedBy>
  <cp:revision>2</cp:revision>
  <dcterms:created xsi:type="dcterms:W3CDTF">2014-01-26T17:17:50Z</dcterms:created>
  <dcterms:modified xsi:type="dcterms:W3CDTF">2021-03-24T09:13:04Z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