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57" r:id="rId8"/>
    <p:sldId id="273" r:id="rId9"/>
    <p:sldId id="274" r:id="rId10"/>
    <p:sldId id="275" r:id="rId11"/>
    <p:sldId id="258" r:id="rId12"/>
    <p:sldId id="288" r:id="rId13"/>
    <p:sldId id="289" r:id="rId14"/>
    <p:sldId id="290" r:id="rId15"/>
    <p:sldId id="270" r:id="rId16"/>
    <p:sldId id="292" r:id="rId17"/>
    <p:sldId id="293" r:id="rId18"/>
    <p:sldId id="279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00263C9F-D32D-40B1-8A66-E2D36A3756FD}">
          <p14:sldIdLst>
            <p14:sldId id="256"/>
            <p14:sldId id="280"/>
            <p14:sldId id="281"/>
            <p14:sldId id="282"/>
            <p14:sldId id="283"/>
            <p14:sldId id="284"/>
            <p14:sldId id="257"/>
            <p14:sldId id="273"/>
            <p14:sldId id="274"/>
            <p14:sldId id="275"/>
            <p14:sldId id="258"/>
            <p14:sldId id="288"/>
            <p14:sldId id="289"/>
            <p14:sldId id="290"/>
          </p14:sldIdLst>
        </p14:section>
        <p14:section name="مقطع بدون عنوان" id="{F442C3AD-329F-412D-A9FD-BE13F28AB433}">
          <p14:sldIdLst>
            <p14:sldId id="270"/>
            <p14:sldId id="292"/>
            <p14:sldId id="293"/>
            <p14:sldId id="279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1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0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1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5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4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2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6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54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6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6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5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4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7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9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Tabung reaksi dengan larutan dan satu berwarna merah">
            <a:extLst>
              <a:ext uri="{FF2B5EF4-FFF2-40B4-BE49-F238E27FC236}">
                <a16:creationId xmlns:a16="http://schemas.microsoft.com/office/drawing/2014/main" id="{9E76F8CE-BF65-4DFF-9966-4E6C26103F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605" r="-2" b="-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5A2754-06D0-4340-BB4A-0D4FC0862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54" y="3339949"/>
            <a:ext cx="8925486" cy="5455009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FFFFFF"/>
                </a:solidFill>
                <a:cs typeface="Calibri Light"/>
              </a:rPr>
              <a:t>Periodic health examination&amp; screening</a:t>
            </a:r>
            <a:br>
              <a:rPr lang="en-US" sz="8000" dirty="0">
                <a:solidFill>
                  <a:srgbClr val="FFFFFF"/>
                </a:solidFill>
                <a:cs typeface="Calibri Light"/>
              </a:rPr>
            </a:br>
            <a:br>
              <a:rPr lang="en-US" sz="5100" dirty="0">
                <a:solidFill>
                  <a:srgbClr val="FFFFFF"/>
                </a:solidFill>
                <a:cs typeface="Calibri Light"/>
              </a:rPr>
            </a:br>
            <a:r>
              <a:rPr lang="ar-SA" sz="5100" dirty="0">
                <a:solidFill>
                  <a:srgbClr val="FFFFFF"/>
                </a:solidFill>
                <a:cs typeface="Calibri Light"/>
              </a:rPr>
              <a:t>made by  : Islam Kamal Al banawi</a:t>
            </a:r>
            <a:br>
              <a:rPr lang="ar-SA" sz="5100" dirty="0">
                <a:solidFill>
                  <a:srgbClr val="FFFFFF"/>
                </a:solidFill>
                <a:cs typeface="Calibri Light"/>
              </a:rPr>
            </a:br>
            <a:r>
              <a:rPr lang="ar-SA" sz="5100" dirty="0">
                <a:solidFill>
                  <a:srgbClr val="FFFFFF"/>
                </a:solidFill>
                <a:cs typeface="Calibri Light"/>
              </a:rPr>
              <a:t>supervised by : Dr . Abeer Al habarneh</a:t>
            </a:r>
            <a:br>
              <a:rPr lang="en-US" sz="5100" dirty="0">
                <a:solidFill>
                  <a:srgbClr val="FFFFFF"/>
                </a:solidFill>
                <a:cs typeface="Calibri Light"/>
              </a:rPr>
            </a:br>
            <a:br>
              <a:rPr lang="en-US" sz="5100" dirty="0">
                <a:solidFill>
                  <a:srgbClr val="FFFFFF"/>
                </a:solidFill>
                <a:cs typeface="Calibri Light"/>
              </a:rPr>
            </a:br>
            <a:br>
              <a:rPr lang="en-US" sz="5100" dirty="0"/>
            </a:br>
            <a:endParaRPr lang="en-US" sz="5100" dirty="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85960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E7DC-B35B-4029-B4C0-019DA50C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2C90B-61D2-466F-8ECA-DB1485E6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Criteria for Test:</a:t>
            </a:r>
          </a:p>
          <a:p>
            <a:r>
              <a:rPr lang="en-US" dirty="0">
                <a:ea typeface="+mn-lt"/>
                <a:cs typeface="+mn-lt"/>
              </a:rPr>
              <a:t> — Reliable.</a:t>
            </a:r>
          </a:p>
          <a:p>
            <a:r>
              <a:rPr lang="en-US" dirty="0">
                <a:ea typeface="+mn-lt"/>
                <a:cs typeface="+mn-lt"/>
              </a:rPr>
              <a:t> — Valid.</a:t>
            </a:r>
          </a:p>
          <a:p>
            <a:r>
              <a:rPr lang="en-US" dirty="0">
                <a:ea typeface="+mn-lt"/>
                <a:cs typeface="+mn-lt"/>
              </a:rPr>
              <a:t> — Simple and inexpensive.</a:t>
            </a:r>
          </a:p>
          <a:p>
            <a:r>
              <a:rPr lang="en-US" dirty="0">
                <a:ea typeface="+mn-lt"/>
                <a:cs typeface="+mn-lt"/>
              </a:rPr>
              <a:t> — Very safe. </a:t>
            </a:r>
          </a:p>
          <a:p>
            <a:r>
              <a:rPr lang="en-US" dirty="0">
                <a:ea typeface="+mn-lt"/>
                <a:cs typeface="+mn-lt"/>
              </a:rPr>
              <a:t>— Acceptable to subjects and providers. </a:t>
            </a:r>
          </a:p>
          <a:p>
            <a:r>
              <a:rPr lang="en-US" dirty="0">
                <a:ea typeface="+mn-lt"/>
                <a:cs typeface="+mn-lt"/>
              </a:rPr>
              <a:t>— Cost-effective.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84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7458FB-6718-4A5A-BE0F-1438764B5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6260" cy="6848526"/>
          </a:xfrm>
        </p:spPr>
      </p:pic>
    </p:spTree>
    <p:extLst>
      <p:ext uri="{BB962C8B-B14F-4D97-AF65-F5344CB8AC3E}">
        <p14:creationId xmlns:p14="http://schemas.microsoft.com/office/powerpoint/2010/main" val="203639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عنصر نائب للمحتوى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159" y="1"/>
            <a:ext cx="11377914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 err="1"/>
              <a:t>ning</a:t>
            </a:r>
            <a:endParaRPr lang="en-GB" dirty="0"/>
          </a:p>
        </p:txBody>
      </p:sp>
      <p:pic>
        <p:nvPicPr>
          <p:cNvPr id="4" name="عنصر نائب للمحتوى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066" y="0"/>
            <a:ext cx="10941934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عنصر نائب للمحتوى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057" y="439838"/>
            <a:ext cx="11485944" cy="615773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9BF3E2-0843-4103-8F48-50936392B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671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عنصر نائب للمحتوى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عنصر نائب للمحتوى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5BE2-6FBD-42B8-A20C-95BC77C0F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B0C9684-3E69-4B8D-B900-456DFE9F2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06470" cy="6857999"/>
          </a:xfrm>
        </p:spPr>
      </p:pic>
    </p:spTree>
    <p:extLst>
      <p:ext uri="{BB962C8B-B14F-4D97-AF65-F5344CB8AC3E}">
        <p14:creationId xmlns:p14="http://schemas.microsoft.com/office/powerpoint/2010/main" val="3335554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5A110-CE64-C393-5F80-082FC953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Thank you for listening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E1ADC-2E7E-27A4-117D-7625BC0BA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5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PREVENTION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maintenance involves three types of  prevention:</a:t>
            </a:r>
          </a:p>
          <a:p>
            <a:r>
              <a:rPr lang="en-US" dirty="0"/>
              <a:t>Primary.</a:t>
            </a:r>
          </a:p>
          <a:p>
            <a:r>
              <a:rPr lang="en-US" dirty="0"/>
              <a:t>Secondary.</a:t>
            </a:r>
          </a:p>
          <a:p>
            <a:r>
              <a:rPr lang="en-US" dirty="0"/>
              <a:t>Tertiary .</a:t>
            </a:r>
          </a:p>
        </p:txBody>
      </p:sp>
    </p:spTree>
    <p:extLst>
      <p:ext uri="{BB962C8B-B14F-4D97-AF65-F5344CB8AC3E}">
        <p14:creationId xmlns:p14="http://schemas.microsoft.com/office/powerpoint/2010/main" val="279776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PRIMARY INTERVENTION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Targets individuals who may be at risk to  develop a medical condition and  intervenes to prevent the onset of that  condition , like :</a:t>
            </a:r>
          </a:p>
          <a:p>
            <a:r>
              <a:rPr lang="en-US" dirty="0"/>
              <a:t>childhood vaccination programs.</a:t>
            </a:r>
          </a:p>
          <a:p>
            <a:r>
              <a:rPr lang="en-US" dirty="0"/>
              <a:t>smoking prevention programs.</a:t>
            </a:r>
          </a:p>
          <a:p>
            <a:r>
              <a:rPr lang="en-US" dirty="0"/>
              <a:t>clean water, and sanitation.</a:t>
            </a:r>
          </a:p>
          <a:p>
            <a:r>
              <a:rPr lang="en-US" dirty="0"/>
              <a:t>The disease does not exist. The goal is to  prevent development of </a:t>
            </a:r>
            <a:r>
              <a:rPr lang="en-US" dirty="0" err="1"/>
              <a:t>diseas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37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SECONDARY PREVENTION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Targets individuals who have developed  an asymptomatic disease and institutes treatment, like:</a:t>
            </a:r>
          </a:p>
          <a:p>
            <a:r>
              <a:rPr lang="en-US" dirty="0"/>
              <a:t>routine Pap smears.</a:t>
            </a:r>
          </a:p>
          <a:p>
            <a:r>
              <a:rPr lang="en-US" dirty="0"/>
              <a:t>screening for hypertension.</a:t>
            </a:r>
          </a:p>
          <a:p>
            <a:r>
              <a:rPr lang="en-US" dirty="0"/>
              <a:t>Screening for diabetes.</a:t>
            </a:r>
          </a:p>
          <a:p>
            <a:r>
              <a:rPr lang="en-US" dirty="0"/>
              <a:t>Screening for hyperlipidemia.</a:t>
            </a:r>
          </a:p>
          <a:p>
            <a:r>
              <a:rPr lang="en-US" dirty="0"/>
              <a:t>The disease does exist, but the person is  unaware (asymptomatic).</a:t>
            </a:r>
          </a:p>
          <a:p>
            <a:r>
              <a:rPr lang="en-US" dirty="0"/>
              <a:t>The goal is to identify and treat people with 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8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TERTIARY PREVENTION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Treatment targets individuals with a known  disease, with the goal of limiting or  preventing future complications like:</a:t>
            </a:r>
          </a:p>
          <a:p>
            <a:r>
              <a:rPr lang="en-US" dirty="0"/>
              <a:t>rigorous treatment of diabetes mellitus.</a:t>
            </a:r>
          </a:p>
          <a:p>
            <a:r>
              <a:rPr lang="en-US" dirty="0"/>
              <a:t>post–myocardial infarction treatment  with β-blockers and aspirin.</a:t>
            </a:r>
          </a:p>
          <a:p>
            <a:endParaRPr lang="en-US" dirty="0"/>
          </a:p>
          <a:p>
            <a:r>
              <a:rPr lang="en-US" dirty="0"/>
              <a:t>The disease exists and there are symptoms.</a:t>
            </a:r>
          </a:p>
          <a:p>
            <a:r>
              <a:rPr lang="en-US" dirty="0"/>
              <a:t>The goal is to prevent complications.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1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Secondary and tertiary prevention require  some type of screening.</a:t>
            </a:r>
          </a:p>
          <a:p>
            <a:pPr marL="0" indent="0">
              <a:buNone/>
            </a:pPr>
            <a:r>
              <a:rPr lang="en-US" dirty="0"/>
              <a:t>This raises important issues:</a:t>
            </a:r>
          </a:p>
          <a:p>
            <a:r>
              <a:rPr lang="en-US" dirty="0"/>
              <a:t>who should be screened,</a:t>
            </a:r>
          </a:p>
          <a:p>
            <a:r>
              <a:rPr lang="en-US" dirty="0"/>
              <a:t>for which disease(s),</a:t>
            </a:r>
          </a:p>
          <a:p>
            <a:r>
              <a:rPr lang="en-US" dirty="0"/>
              <a:t>And with what test(s).</a:t>
            </a:r>
          </a:p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15" y="3247293"/>
            <a:ext cx="6799385" cy="36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2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BB909-B130-4411-8F74-C561FB66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1201D-06E2-4CEE-8A68-436E3C2F6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49" y="2139575"/>
            <a:ext cx="9894093" cy="484509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3600" dirty="0"/>
              <a:t>The</a:t>
            </a:r>
            <a:r>
              <a:rPr lang="en-US" sz="3600" dirty="0">
                <a:ea typeface="+mn-lt"/>
                <a:cs typeface="+mn-lt"/>
              </a:rPr>
              <a:t> early detection of:</a:t>
            </a: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 — Disease</a:t>
            </a: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 —Precursors of Disease</a:t>
            </a: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 —Susceptibility to Disease</a:t>
            </a: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 In individuals who do not show any signs of disease.</a:t>
            </a:r>
          </a:p>
          <a:p>
            <a:pPr marL="0" indent="0">
              <a:buNone/>
            </a:pPr>
            <a:endParaRPr lang="en-US" sz="36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3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“ Strategy used in a population to identify the possible presence of an as-yet undiagnosed disease in individuals without signs or symptoms”</a:t>
            </a:r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0045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807C-0D94-42BC-9C41-9EAE1629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Purpose of screening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C0E19-733A-414F-81C1-C48A63F31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Reducing disease burden. </a:t>
            </a:r>
          </a:p>
          <a:p>
            <a:r>
              <a:rPr lang="en-US" dirty="0">
                <a:ea typeface="+mn-lt"/>
                <a:cs typeface="+mn-lt"/>
              </a:rPr>
              <a:t>• Classifying people to likelihood of having a particular disease. </a:t>
            </a:r>
          </a:p>
          <a:p>
            <a:r>
              <a:rPr lang="en-US" dirty="0">
                <a:ea typeface="+mn-lt"/>
                <a:cs typeface="+mn-lt"/>
              </a:rPr>
              <a:t>• Mean of identifying high risk groups who warrant further evaluation.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27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623D-AE4C-42EC-A735-10D1A7F85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Criteria For Successful Screening Test: </a:t>
            </a: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CD59D-5F89-4696-B383-3D61F6C64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Criteria for Disease:</a:t>
            </a:r>
          </a:p>
          <a:p>
            <a:r>
              <a:rPr lang="en-US" dirty="0">
                <a:ea typeface="+mn-lt"/>
                <a:cs typeface="+mn-lt"/>
              </a:rPr>
              <a:t> —Present in population screened.</a:t>
            </a:r>
          </a:p>
          <a:p>
            <a:r>
              <a:rPr lang="en-US" dirty="0">
                <a:ea typeface="+mn-lt"/>
                <a:cs typeface="+mn-lt"/>
              </a:rPr>
              <a:t> —High burden &amp;of high public health concern.</a:t>
            </a:r>
          </a:p>
          <a:p>
            <a:r>
              <a:rPr lang="en-US" dirty="0">
                <a:ea typeface="+mn-lt"/>
                <a:cs typeface="+mn-lt"/>
              </a:rPr>
              <a:t> —Screening +Intervention must improve outcome.</a:t>
            </a:r>
          </a:p>
          <a:p>
            <a:r>
              <a:rPr lang="en-US" dirty="0">
                <a:ea typeface="+mn-lt"/>
                <a:cs typeface="+mn-lt"/>
              </a:rPr>
              <a:t> —Known natural history of the disease. 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519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5130</TotalTime>
  <Words>240</Words>
  <Application>Microsoft Office PowerPoint</Application>
  <PresentationFormat>Widescreen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TF10001029</vt:lpstr>
      <vt:lpstr>Periodic health examination&amp; screening  made by  : Islam Kamal Al banawi supervised by : Dr . Abeer Al habarneh   </vt:lpstr>
      <vt:lpstr>PREVENTION </vt:lpstr>
      <vt:lpstr>PRIMARY INTERVENTION </vt:lpstr>
      <vt:lpstr>SECONDARY PREVENTION </vt:lpstr>
      <vt:lpstr>TERTIARY PREVENTION </vt:lpstr>
      <vt:lpstr>PowerPoint Presentation</vt:lpstr>
      <vt:lpstr>Definition</vt:lpstr>
      <vt:lpstr>Purpose of screening </vt:lpstr>
      <vt:lpstr>Criteria For Successful Screening Test:  </vt:lpstr>
      <vt:lpstr>PowerPoint Presentation</vt:lpstr>
      <vt:lpstr>PowerPoint Presentation</vt:lpstr>
      <vt:lpstr>PowerPoint Presentation</vt:lpstr>
      <vt:lpstr> 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rahaf Nawiseh</cp:lastModifiedBy>
  <cp:revision>55</cp:revision>
  <dcterms:created xsi:type="dcterms:W3CDTF">2022-01-21T22:50:02Z</dcterms:created>
  <dcterms:modified xsi:type="dcterms:W3CDTF">2022-07-27T16:27:45Z</dcterms:modified>
</cp:coreProperties>
</file>