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8" r:id="rId3"/>
    <p:sldId id="259" r:id="rId4"/>
    <p:sldId id="261" r:id="rId5"/>
    <p:sldId id="262" r:id="rId6"/>
    <p:sldId id="264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3" r:id="rId18"/>
    <p:sldId id="275" r:id="rId19"/>
    <p:sldId id="276" r:id="rId20"/>
    <p:sldId id="279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8" r:id="rId49"/>
    <p:sldId id="306" r:id="rId50"/>
    <p:sldId id="309" r:id="rId51"/>
    <p:sldId id="310" r:id="rId52"/>
    <p:sldId id="311" r:id="rId53"/>
    <p:sldId id="312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viewProps" Target="viewProp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 /><Relationship Id="rId1" Type="http://schemas.openxmlformats.org/officeDocument/2006/relationships/image" Target="../media/image18.jpg" 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 /><Relationship Id="rId1" Type="http://schemas.openxmlformats.org/officeDocument/2006/relationships/image" Target="../media/image18.jp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786C1D-FFA7-416B-92E7-3FCD7B65BAEE}" type="doc">
      <dgm:prSet loTypeId="urn:diagrams.loki3.com/BracketList" loCatId="officeonlin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DD638A-A55B-4DFF-8BFA-01DEA462114C}">
      <dgm:prSet phldrT="[Text]"/>
      <dgm:spPr/>
      <dgm:t>
        <a:bodyPr/>
        <a:lstStyle/>
        <a:p>
          <a:r>
            <a:rPr lang="en-US" dirty="0"/>
            <a:t> </a:t>
          </a:r>
          <a:r>
            <a:rPr lang="en-US" dirty="0" err="1"/>
            <a:t>Oestrogen</a:t>
          </a:r>
          <a:endParaRPr lang="en-US" dirty="0"/>
        </a:p>
      </dgm:t>
    </dgm:pt>
    <dgm:pt modelId="{E492FA39-F8CD-40F5-8623-37C81AB4DE67}" type="parTrans" cxnId="{1A771942-7E20-4E37-BE6E-7379FEB4142D}">
      <dgm:prSet/>
      <dgm:spPr/>
      <dgm:t>
        <a:bodyPr/>
        <a:lstStyle/>
        <a:p>
          <a:endParaRPr lang="en-US"/>
        </a:p>
      </dgm:t>
    </dgm:pt>
    <dgm:pt modelId="{B70CAFA8-823F-4A77-908D-60FCAF67207C}" type="sibTrans" cxnId="{1A771942-7E20-4E37-BE6E-7379FEB4142D}">
      <dgm:prSet/>
      <dgm:spPr/>
      <dgm:t>
        <a:bodyPr/>
        <a:lstStyle/>
        <a:p>
          <a:endParaRPr lang="en-US"/>
        </a:p>
      </dgm:t>
    </dgm:pt>
    <dgm:pt modelId="{6D2F99FF-E0AB-4D72-A7A1-8D2B63532D88}">
      <dgm:prSet phldrT="[Text]"/>
      <dgm:spPr/>
      <dgm:t>
        <a:bodyPr/>
        <a:lstStyle/>
        <a:p>
          <a:r>
            <a:rPr lang="en-US" dirty="0"/>
            <a:t> </a:t>
          </a:r>
          <a:r>
            <a:rPr lang="en-US" dirty="0" err="1"/>
            <a:t>Ethinyl</a:t>
          </a:r>
          <a:r>
            <a:rPr lang="en-US" dirty="0"/>
            <a:t> </a:t>
          </a:r>
          <a:r>
            <a:rPr lang="en-US" dirty="0" err="1"/>
            <a:t>oestradiol</a:t>
          </a:r>
          <a:r>
            <a:rPr lang="en-US" dirty="0"/>
            <a:t> (common)
 Mestranol (rare)</a:t>
          </a:r>
        </a:p>
      </dgm:t>
    </dgm:pt>
    <dgm:pt modelId="{CAA6AD1D-C1EB-4730-A51D-CD1D5881B144}" type="parTrans" cxnId="{12F9DC21-245A-43FF-8FB3-FB259270D8AC}">
      <dgm:prSet/>
      <dgm:spPr/>
      <dgm:t>
        <a:bodyPr/>
        <a:lstStyle/>
        <a:p>
          <a:endParaRPr lang="en-US"/>
        </a:p>
      </dgm:t>
    </dgm:pt>
    <dgm:pt modelId="{BB765831-D5CD-4445-BF18-A2789814D2AD}" type="sibTrans" cxnId="{12F9DC21-245A-43FF-8FB3-FB259270D8AC}">
      <dgm:prSet/>
      <dgm:spPr/>
      <dgm:t>
        <a:bodyPr/>
        <a:lstStyle/>
        <a:p>
          <a:endParaRPr lang="en-US"/>
        </a:p>
      </dgm:t>
    </dgm:pt>
    <dgm:pt modelId="{60A12A96-70C0-408E-BF87-F31CA1C5BE77}">
      <dgm:prSet phldrT="[Text]"/>
      <dgm:spPr/>
      <dgm:t>
        <a:bodyPr/>
        <a:lstStyle/>
        <a:p>
          <a:r>
            <a:rPr lang="en-US" dirty="0"/>
            <a:t>Progestogen</a:t>
          </a:r>
        </a:p>
      </dgm:t>
    </dgm:pt>
    <dgm:pt modelId="{BD7F9625-D8B5-42D2-812A-423BB83FEAB4}" type="parTrans" cxnId="{6F0D8783-50CC-4BC7-8D34-1A72FC386952}">
      <dgm:prSet/>
      <dgm:spPr/>
      <dgm:t>
        <a:bodyPr/>
        <a:lstStyle/>
        <a:p>
          <a:endParaRPr lang="en-US"/>
        </a:p>
      </dgm:t>
    </dgm:pt>
    <dgm:pt modelId="{FB511FC7-9456-4129-90A6-020A62D4967E}" type="sibTrans" cxnId="{6F0D8783-50CC-4BC7-8D34-1A72FC386952}">
      <dgm:prSet/>
      <dgm:spPr/>
      <dgm:t>
        <a:bodyPr/>
        <a:lstStyle/>
        <a:p>
          <a:endParaRPr lang="en-US"/>
        </a:p>
      </dgm:t>
    </dgm:pt>
    <dgm:pt modelId="{E56AC0F1-CDD2-4046-9EB7-6B2385C8F580}">
      <dgm:prSet phldrT="[Text]"/>
      <dgm:spPr/>
      <dgm:t>
        <a:bodyPr/>
        <a:lstStyle/>
        <a:p>
          <a:r>
            <a:rPr lang="en-US" dirty="0" err="1"/>
            <a:t>Desogestrel</a:t>
          </a:r>
          <a:r>
            <a:rPr lang="en-US" dirty="0"/>
            <a:t>
 </a:t>
          </a:r>
          <a:r>
            <a:rPr lang="en-US" dirty="0" err="1"/>
            <a:t>Norethisterone</a:t>
          </a:r>
          <a:r>
            <a:rPr lang="en-US" dirty="0"/>
            <a:t>
 </a:t>
          </a:r>
          <a:r>
            <a:rPr lang="en-US" dirty="0" err="1"/>
            <a:t>Ethynodiol</a:t>
          </a:r>
          <a:r>
            <a:rPr lang="en-US" dirty="0"/>
            <a:t>
 </a:t>
          </a:r>
          <a:r>
            <a:rPr lang="en-US" dirty="0" err="1"/>
            <a:t>Norgestimate</a:t>
          </a:r>
          <a:r>
            <a:rPr lang="en-US" dirty="0"/>
            <a:t>
 </a:t>
          </a:r>
          <a:r>
            <a:rPr lang="en-US" dirty="0" err="1"/>
            <a:t>Gestodene</a:t>
          </a:r>
          <a:r>
            <a:rPr lang="en-US" dirty="0"/>
            <a:t>
 </a:t>
          </a:r>
          <a:r>
            <a:rPr lang="en-US" dirty="0" err="1"/>
            <a:t>Levonorgestrel</a:t>
          </a:r>
          <a:endParaRPr lang="en-US" dirty="0"/>
        </a:p>
      </dgm:t>
    </dgm:pt>
    <dgm:pt modelId="{62752075-9087-4A72-BBEB-E2F488936D4E}" type="parTrans" cxnId="{C6BE8350-4267-4AAA-88D4-229FE96BE266}">
      <dgm:prSet/>
      <dgm:spPr/>
      <dgm:t>
        <a:bodyPr/>
        <a:lstStyle/>
        <a:p>
          <a:endParaRPr lang="en-US"/>
        </a:p>
      </dgm:t>
    </dgm:pt>
    <dgm:pt modelId="{3DF2F248-6A3B-4914-AD06-AE0B67251E82}" type="sibTrans" cxnId="{C6BE8350-4267-4AAA-88D4-229FE96BE266}">
      <dgm:prSet/>
      <dgm:spPr/>
      <dgm:t>
        <a:bodyPr/>
        <a:lstStyle/>
        <a:p>
          <a:endParaRPr lang="en-US"/>
        </a:p>
      </dgm:t>
    </dgm:pt>
    <dgm:pt modelId="{3F9E84DA-639C-4274-BD41-7538A4FC50E1}" type="pres">
      <dgm:prSet presAssocID="{E0786C1D-FFA7-416B-92E7-3FCD7B65BAEE}" presName="Name0" presStyleCnt="0">
        <dgm:presLayoutVars>
          <dgm:dir/>
          <dgm:animLvl val="lvl"/>
          <dgm:resizeHandles val="exact"/>
        </dgm:presLayoutVars>
      </dgm:prSet>
      <dgm:spPr/>
    </dgm:pt>
    <dgm:pt modelId="{3A12EC01-979A-4B00-8FC1-D7B639136BF1}" type="pres">
      <dgm:prSet presAssocID="{5FDD638A-A55B-4DFF-8BFA-01DEA462114C}" presName="linNode" presStyleCnt="0"/>
      <dgm:spPr/>
    </dgm:pt>
    <dgm:pt modelId="{755325A8-85BC-4149-A89B-A73D6FCDB7A0}" type="pres">
      <dgm:prSet presAssocID="{5FDD638A-A55B-4DFF-8BFA-01DEA462114C}" presName="parTx" presStyleLbl="revTx" presStyleIdx="0" presStyleCnt="2">
        <dgm:presLayoutVars>
          <dgm:chMax val="1"/>
          <dgm:bulletEnabled val="1"/>
        </dgm:presLayoutVars>
      </dgm:prSet>
      <dgm:spPr/>
    </dgm:pt>
    <dgm:pt modelId="{705C3FFA-3693-43AC-8B5B-DC36405779B5}" type="pres">
      <dgm:prSet presAssocID="{5FDD638A-A55B-4DFF-8BFA-01DEA462114C}" presName="bracket" presStyleLbl="parChTrans1D1" presStyleIdx="0" presStyleCnt="2"/>
      <dgm:spPr/>
    </dgm:pt>
    <dgm:pt modelId="{102BED8D-50A1-4179-9094-A4748C2DEC93}" type="pres">
      <dgm:prSet presAssocID="{5FDD638A-A55B-4DFF-8BFA-01DEA462114C}" presName="spH" presStyleCnt="0"/>
      <dgm:spPr/>
    </dgm:pt>
    <dgm:pt modelId="{881C6E2B-72D5-427C-ABB2-93A67F02295E}" type="pres">
      <dgm:prSet presAssocID="{5FDD638A-A55B-4DFF-8BFA-01DEA462114C}" presName="desTx" presStyleLbl="node1" presStyleIdx="0" presStyleCnt="2">
        <dgm:presLayoutVars>
          <dgm:bulletEnabled val="1"/>
        </dgm:presLayoutVars>
      </dgm:prSet>
      <dgm:spPr/>
    </dgm:pt>
    <dgm:pt modelId="{06D8604D-476B-4A2F-8983-C99EADA6DAF1}" type="pres">
      <dgm:prSet presAssocID="{B70CAFA8-823F-4A77-908D-60FCAF67207C}" presName="spV" presStyleCnt="0"/>
      <dgm:spPr/>
    </dgm:pt>
    <dgm:pt modelId="{C524F4A5-B7B9-4A4A-8491-40E835C88AD1}" type="pres">
      <dgm:prSet presAssocID="{60A12A96-70C0-408E-BF87-F31CA1C5BE77}" presName="linNode" presStyleCnt="0"/>
      <dgm:spPr/>
    </dgm:pt>
    <dgm:pt modelId="{EDE47559-128B-45E2-8159-4114F56D4EFD}" type="pres">
      <dgm:prSet presAssocID="{60A12A96-70C0-408E-BF87-F31CA1C5BE77}" presName="parTx" presStyleLbl="revTx" presStyleIdx="1" presStyleCnt="2">
        <dgm:presLayoutVars>
          <dgm:chMax val="1"/>
          <dgm:bulletEnabled val="1"/>
        </dgm:presLayoutVars>
      </dgm:prSet>
      <dgm:spPr/>
    </dgm:pt>
    <dgm:pt modelId="{26D3D2EB-4CF7-4303-B7D4-F45279870EB6}" type="pres">
      <dgm:prSet presAssocID="{60A12A96-70C0-408E-BF87-F31CA1C5BE77}" presName="bracket" presStyleLbl="parChTrans1D1" presStyleIdx="1" presStyleCnt="2"/>
      <dgm:spPr/>
    </dgm:pt>
    <dgm:pt modelId="{502D2F01-A767-4B9A-AF06-A2CAF39691D1}" type="pres">
      <dgm:prSet presAssocID="{60A12A96-70C0-408E-BF87-F31CA1C5BE77}" presName="spH" presStyleCnt="0"/>
      <dgm:spPr/>
    </dgm:pt>
    <dgm:pt modelId="{8B57A70B-4799-4192-BF77-72EC0168CC55}" type="pres">
      <dgm:prSet presAssocID="{60A12A96-70C0-408E-BF87-F31CA1C5BE77}" presName="desTx" presStyleLbl="node1" presStyleIdx="1" presStyleCnt="2">
        <dgm:presLayoutVars>
          <dgm:bulletEnabled val="1"/>
        </dgm:presLayoutVars>
      </dgm:prSet>
      <dgm:spPr/>
    </dgm:pt>
  </dgm:ptLst>
  <dgm:cxnLst>
    <dgm:cxn modelId="{DD99CE15-0DDD-4C8F-B06B-528D95DA18B1}" type="presOf" srcId="{60A12A96-70C0-408E-BF87-F31CA1C5BE77}" destId="{EDE47559-128B-45E2-8159-4114F56D4EFD}" srcOrd="0" destOrd="0" presId="urn:diagrams.loki3.com/BracketList"/>
    <dgm:cxn modelId="{12F9DC21-245A-43FF-8FB3-FB259270D8AC}" srcId="{5FDD638A-A55B-4DFF-8BFA-01DEA462114C}" destId="{6D2F99FF-E0AB-4D72-A7A1-8D2B63532D88}" srcOrd="0" destOrd="0" parTransId="{CAA6AD1D-C1EB-4730-A51D-CD1D5881B144}" sibTransId="{BB765831-D5CD-4445-BF18-A2789814D2AD}"/>
    <dgm:cxn modelId="{79753E27-FB7F-450A-8466-B2637F6CA62C}" type="presOf" srcId="{6D2F99FF-E0AB-4D72-A7A1-8D2B63532D88}" destId="{881C6E2B-72D5-427C-ABB2-93A67F02295E}" srcOrd="0" destOrd="0" presId="urn:diagrams.loki3.com/BracketList"/>
    <dgm:cxn modelId="{1A771942-7E20-4E37-BE6E-7379FEB4142D}" srcId="{E0786C1D-FFA7-416B-92E7-3FCD7B65BAEE}" destId="{5FDD638A-A55B-4DFF-8BFA-01DEA462114C}" srcOrd="0" destOrd="0" parTransId="{E492FA39-F8CD-40F5-8623-37C81AB4DE67}" sibTransId="{B70CAFA8-823F-4A77-908D-60FCAF67207C}"/>
    <dgm:cxn modelId="{C6BE8350-4267-4AAA-88D4-229FE96BE266}" srcId="{60A12A96-70C0-408E-BF87-F31CA1C5BE77}" destId="{E56AC0F1-CDD2-4046-9EB7-6B2385C8F580}" srcOrd="0" destOrd="0" parTransId="{62752075-9087-4A72-BBEB-E2F488936D4E}" sibTransId="{3DF2F248-6A3B-4914-AD06-AE0B67251E82}"/>
    <dgm:cxn modelId="{6F0D8783-50CC-4BC7-8D34-1A72FC386952}" srcId="{E0786C1D-FFA7-416B-92E7-3FCD7B65BAEE}" destId="{60A12A96-70C0-408E-BF87-F31CA1C5BE77}" srcOrd="1" destOrd="0" parTransId="{BD7F9625-D8B5-42D2-812A-423BB83FEAB4}" sibTransId="{FB511FC7-9456-4129-90A6-020A62D4967E}"/>
    <dgm:cxn modelId="{BE8324F1-22CF-4CD7-AFC3-AAF0B0CD16D3}" type="presOf" srcId="{E56AC0F1-CDD2-4046-9EB7-6B2385C8F580}" destId="{8B57A70B-4799-4192-BF77-72EC0168CC55}" srcOrd="0" destOrd="0" presId="urn:diagrams.loki3.com/BracketList"/>
    <dgm:cxn modelId="{8C4037F2-B99A-4E71-9D09-F922F322D2AA}" type="presOf" srcId="{5FDD638A-A55B-4DFF-8BFA-01DEA462114C}" destId="{755325A8-85BC-4149-A89B-A73D6FCDB7A0}" srcOrd="0" destOrd="0" presId="urn:diagrams.loki3.com/BracketList"/>
    <dgm:cxn modelId="{34AF77F9-3FCF-4FBD-A088-03154F0BD4E0}" type="presOf" srcId="{E0786C1D-FFA7-416B-92E7-3FCD7B65BAEE}" destId="{3F9E84DA-639C-4274-BD41-7538A4FC50E1}" srcOrd="0" destOrd="0" presId="urn:diagrams.loki3.com/BracketList"/>
    <dgm:cxn modelId="{D0B4E19B-EB21-4CDC-AFB7-876C370F93AC}" type="presParOf" srcId="{3F9E84DA-639C-4274-BD41-7538A4FC50E1}" destId="{3A12EC01-979A-4B00-8FC1-D7B639136BF1}" srcOrd="0" destOrd="0" presId="urn:diagrams.loki3.com/BracketList"/>
    <dgm:cxn modelId="{9BF9B0B1-B174-4345-84C4-8BAB5C6CBDFC}" type="presParOf" srcId="{3A12EC01-979A-4B00-8FC1-D7B639136BF1}" destId="{755325A8-85BC-4149-A89B-A73D6FCDB7A0}" srcOrd="0" destOrd="0" presId="urn:diagrams.loki3.com/BracketList"/>
    <dgm:cxn modelId="{BF65AC97-64DF-41B4-ADAB-8922531BF5E8}" type="presParOf" srcId="{3A12EC01-979A-4B00-8FC1-D7B639136BF1}" destId="{705C3FFA-3693-43AC-8B5B-DC36405779B5}" srcOrd="1" destOrd="0" presId="urn:diagrams.loki3.com/BracketList"/>
    <dgm:cxn modelId="{599D05AA-AB55-45F4-B211-4175AD8E7BD5}" type="presParOf" srcId="{3A12EC01-979A-4B00-8FC1-D7B639136BF1}" destId="{102BED8D-50A1-4179-9094-A4748C2DEC93}" srcOrd="2" destOrd="0" presId="urn:diagrams.loki3.com/BracketList"/>
    <dgm:cxn modelId="{A5F5D7F9-D71C-4611-A578-2213E5176CF3}" type="presParOf" srcId="{3A12EC01-979A-4B00-8FC1-D7B639136BF1}" destId="{881C6E2B-72D5-427C-ABB2-93A67F02295E}" srcOrd="3" destOrd="0" presId="urn:diagrams.loki3.com/BracketList"/>
    <dgm:cxn modelId="{56955F69-CFAE-4291-88AF-BEB71AF6379C}" type="presParOf" srcId="{3F9E84DA-639C-4274-BD41-7538A4FC50E1}" destId="{06D8604D-476B-4A2F-8983-C99EADA6DAF1}" srcOrd="1" destOrd="0" presId="urn:diagrams.loki3.com/BracketList"/>
    <dgm:cxn modelId="{2A27C5F3-D15D-404E-B9A9-FB31A09ECCC2}" type="presParOf" srcId="{3F9E84DA-639C-4274-BD41-7538A4FC50E1}" destId="{C524F4A5-B7B9-4A4A-8491-40E835C88AD1}" srcOrd="2" destOrd="0" presId="urn:diagrams.loki3.com/BracketList"/>
    <dgm:cxn modelId="{3087AD7B-C138-4C90-9CEB-3B29FF229834}" type="presParOf" srcId="{C524F4A5-B7B9-4A4A-8491-40E835C88AD1}" destId="{EDE47559-128B-45E2-8159-4114F56D4EFD}" srcOrd="0" destOrd="0" presId="urn:diagrams.loki3.com/BracketList"/>
    <dgm:cxn modelId="{C7899A61-4EDB-4639-9E5E-D9E357868351}" type="presParOf" srcId="{C524F4A5-B7B9-4A4A-8491-40E835C88AD1}" destId="{26D3D2EB-4CF7-4303-B7D4-F45279870EB6}" srcOrd="1" destOrd="0" presId="urn:diagrams.loki3.com/BracketList"/>
    <dgm:cxn modelId="{ED62E967-7C72-4D5D-BB78-7D247C4779FD}" type="presParOf" srcId="{C524F4A5-B7B9-4A4A-8491-40E835C88AD1}" destId="{502D2F01-A767-4B9A-AF06-A2CAF39691D1}" srcOrd="2" destOrd="0" presId="urn:diagrams.loki3.com/BracketList"/>
    <dgm:cxn modelId="{70A97F5C-BD85-4F35-86D1-E8F896C1B22E}" type="presParOf" srcId="{C524F4A5-B7B9-4A4A-8491-40E835C88AD1}" destId="{8B57A70B-4799-4192-BF77-72EC0168CC55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FE2C70-525F-4C7D-A2F5-582A59DF9E47}" type="doc">
      <dgm:prSet loTypeId="urn:microsoft.com/office/officeart/2005/8/layout/vList4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D665F3D-8244-4B84-BA39-D798E14AB841}">
      <dgm:prSet phldrT="[Text]"/>
      <dgm:spPr/>
      <dgm:t>
        <a:bodyPr/>
        <a:lstStyle/>
        <a:p>
          <a:r>
            <a:rPr lang="en-US" b="1" i="1" dirty="0"/>
            <a:t>  DEPO-POVERA</a:t>
          </a:r>
        </a:p>
      </dgm:t>
    </dgm:pt>
    <dgm:pt modelId="{1BBADCE1-21C7-4D43-83D6-BFF3DD032976}" type="parTrans" cxnId="{1F8B7AF4-0F26-4381-B308-E7CF154C88E5}">
      <dgm:prSet/>
      <dgm:spPr/>
      <dgm:t>
        <a:bodyPr/>
        <a:lstStyle/>
        <a:p>
          <a:endParaRPr lang="en-US"/>
        </a:p>
      </dgm:t>
    </dgm:pt>
    <dgm:pt modelId="{A6EC584B-545F-4E2B-97FB-36B762009091}" type="sibTrans" cxnId="{1F8B7AF4-0F26-4381-B308-E7CF154C88E5}">
      <dgm:prSet/>
      <dgm:spPr/>
      <dgm:t>
        <a:bodyPr/>
        <a:lstStyle/>
        <a:p>
          <a:endParaRPr lang="en-US"/>
        </a:p>
      </dgm:t>
    </dgm:pt>
    <dgm:pt modelId="{2EFFAE2D-66FF-400A-9292-7F8B202C489B}">
      <dgm:prSet phldrT="[Text]"/>
      <dgm:spPr/>
      <dgm:t>
        <a:bodyPr/>
        <a:lstStyle/>
        <a:p>
          <a:r>
            <a:rPr lang="en-US" dirty="0"/>
            <a:t>Depo medroxyprogesterone acetate (every 3 months)
Absorbed more slowly</a:t>
          </a:r>
        </a:p>
      </dgm:t>
    </dgm:pt>
    <dgm:pt modelId="{5223AD8A-D7A9-4EC8-96EC-9BDC2E484923}" type="parTrans" cxnId="{CFE36DD1-21B7-4D7C-A365-5C94031A16B8}">
      <dgm:prSet/>
      <dgm:spPr/>
      <dgm:t>
        <a:bodyPr/>
        <a:lstStyle/>
        <a:p>
          <a:endParaRPr lang="en-US"/>
        </a:p>
      </dgm:t>
    </dgm:pt>
    <dgm:pt modelId="{126F06D9-D035-4748-ACD3-8D199215620B}" type="sibTrans" cxnId="{CFE36DD1-21B7-4D7C-A365-5C94031A16B8}">
      <dgm:prSet/>
      <dgm:spPr/>
      <dgm:t>
        <a:bodyPr/>
        <a:lstStyle/>
        <a:p>
          <a:endParaRPr lang="en-US"/>
        </a:p>
      </dgm:t>
    </dgm:pt>
    <dgm:pt modelId="{4E3D7607-3892-4A27-8BF4-B828581F8189}">
      <dgm:prSet phldrT="[Text]"/>
      <dgm:spPr/>
      <dgm:t>
        <a:bodyPr/>
        <a:lstStyle/>
        <a:p>
          <a:r>
            <a:rPr lang="en-US" b="1" i="1" dirty="0"/>
            <a:t>NORGEST</a:t>
          </a:r>
        </a:p>
      </dgm:t>
    </dgm:pt>
    <dgm:pt modelId="{3020A856-591E-4368-A2D8-EFAE4A11F78C}" type="parTrans" cxnId="{0ADC1BE0-DF43-4AED-ACB8-EE0E71A5645B}">
      <dgm:prSet/>
      <dgm:spPr/>
      <dgm:t>
        <a:bodyPr/>
        <a:lstStyle/>
        <a:p>
          <a:endParaRPr lang="en-US"/>
        </a:p>
      </dgm:t>
    </dgm:pt>
    <dgm:pt modelId="{D67CCD9D-B4C2-4F13-A1F5-3E0314481E90}" type="sibTrans" cxnId="{0ADC1BE0-DF43-4AED-ACB8-EE0E71A5645B}">
      <dgm:prSet/>
      <dgm:spPr/>
      <dgm:t>
        <a:bodyPr/>
        <a:lstStyle/>
        <a:p>
          <a:endParaRPr lang="en-US"/>
        </a:p>
      </dgm:t>
    </dgm:pt>
    <dgm:pt modelId="{BCD4EAD8-F7E1-4F96-8AB1-B655B28A641F}">
      <dgm:prSet phldrT="[Text]"/>
      <dgm:spPr/>
      <dgm:t>
        <a:bodyPr/>
        <a:lstStyle/>
        <a:p>
          <a:endParaRPr lang="en-US" dirty="0"/>
        </a:p>
      </dgm:t>
    </dgm:pt>
    <dgm:pt modelId="{D5ACA667-D0B9-4F08-968A-84ECD5614A87}" type="parTrans" cxnId="{DBED558E-D459-4983-A9FC-B693BBF110CF}">
      <dgm:prSet/>
      <dgm:spPr/>
      <dgm:t>
        <a:bodyPr/>
        <a:lstStyle/>
        <a:p>
          <a:endParaRPr lang="en-US"/>
        </a:p>
      </dgm:t>
    </dgm:pt>
    <dgm:pt modelId="{934A75C8-8157-4F1E-9886-55F11EF7BB8C}" type="sibTrans" cxnId="{DBED558E-D459-4983-A9FC-B693BBF110CF}">
      <dgm:prSet/>
      <dgm:spPr/>
      <dgm:t>
        <a:bodyPr/>
        <a:lstStyle/>
        <a:p>
          <a:endParaRPr lang="en-US"/>
        </a:p>
      </dgm:t>
    </dgm:pt>
    <dgm:pt modelId="{F8917472-727B-44AA-A746-A68C51CC9D34}">
      <dgm:prSet phldrT="[Text]"/>
      <dgm:spPr/>
      <dgm:t>
        <a:bodyPr/>
        <a:lstStyle/>
        <a:p>
          <a:r>
            <a:rPr lang="en-US" dirty="0"/>
            <a:t> </a:t>
          </a:r>
          <a:r>
            <a:rPr lang="en-US" dirty="0" err="1"/>
            <a:t>Norethisterone</a:t>
          </a:r>
          <a:r>
            <a:rPr lang="en-US" dirty="0"/>
            <a:t> </a:t>
          </a:r>
          <a:r>
            <a:rPr lang="en-US" dirty="0" err="1"/>
            <a:t>oenanthate</a:t>
          </a:r>
          <a:r>
            <a:rPr lang="en-US" dirty="0"/>
            <a:t>      (2 monthly)</a:t>
          </a:r>
        </a:p>
      </dgm:t>
    </dgm:pt>
    <dgm:pt modelId="{3B130BB9-51C5-4B86-863B-614965BD42DF}" type="sibTrans" cxnId="{466AAE8B-5313-4E30-9351-9971B8A754F9}">
      <dgm:prSet/>
      <dgm:spPr/>
      <dgm:t>
        <a:bodyPr/>
        <a:lstStyle/>
        <a:p>
          <a:endParaRPr lang="en-US"/>
        </a:p>
      </dgm:t>
    </dgm:pt>
    <dgm:pt modelId="{69B727D2-E97C-4AF7-8056-63674A46FEE1}" type="parTrans" cxnId="{466AAE8B-5313-4E30-9351-9971B8A754F9}">
      <dgm:prSet/>
      <dgm:spPr/>
      <dgm:t>
        <a:bodyPr/>
        <a:lstStyle/>
        <a:p>
          <a:endParaRPr lang="en-US"/>
        </a:p>
      </dgm:t>
    </dgm:pt>
    <dgm:pt modelId="{7C66B115-A587-4473-933E-FF01CAFAA25E}" type="pres">
      <dgm:prSet presAssocID="{6EFE2C70-525F-4C7D-A2F5-582A59DF9E47}" presName="linear" presStyleCnt="0">
        <dgm:presLayoutVars>
          <dgm:dir/>
          <dgm:resizeHandles val="exact"/>
        </dgm:presLayoutVars>
      </dgm:prSet>
      <dgm:spPr/>
    </dgm:pt>
    <dgm:pt modelId="{F5C1949C-9AC3-425B-A0B3-3BFFB0DA90AA}" type="pres">
      <dgm:prSet presAssocID="{3D665F3D-8244-4B84-BA39-D798E14AB841}" presName="comp" presStyleCnt="0"/>
      <dgm:spPr/>
    </dgm:pt>
    <dgm:pt modelId="{AA41A0E6-D8EA-4647-BC15-1F7DAC1C8583}" type="pres">
      <dgm:prSet presAssocID="{3D665F3D-8244-4B84-BA39-D798E14AB841}" presName="box" presStyleLbl="node1" presStyleIdx="0" presStyleCnt="2"/>
      <dgm:spPr/>
    </dgm:pt>
    <dgm:pt modelId="{ADCBA874-DC25-4EAE-B441-87EC1C1ADE1F}" type="pres">
      <dgm:prSet presAssocID="{3D665F3D-8244-4B84-BA39-D798E14AB841}" presName="img" presStyleLbl="fgImgPlace1" presStyleIdx="0" presStyleCnt="2" custScaleX="10003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7000" r="-67000"/>
          </a:stretch>
        </a:blipFill>
      </dgm:spPr>
    </dgm:pt>
    <dgm:pt modelId="{B1C633B2-3CA1-4B76-9104-8A92AFC0A646}" type="pres">
      <dgm:prSet presAssocID="{3D665F3D-8244-4B84-BA39-D798E14AB841}" presName="text" presStyleLbl="node1" presStyleIdx="0" presStyleCnt="2">
        <dgm:presLayoutVars>
          <dgm:bulletEnabled val="1"/>
        </dgm:presLayoutVars>
      </dgm:prSet>
      <dgm:spPr/>
    </dgm:pt>
    <dgm:pt modelId="{47D0B827-E626-447A-A78B-DEAAF479BC36}" type="pres">
      <dgm:prSet presAssocID="{A6EC584B-545F-4E2B-97FB-36B762009091}" presName="spacer" presStyleCnt="0"/>
      <dgm:spPr/>
    </dgm:pt>
    <dgm:pt modelId="{EB04D7A7-A95E-430F-B1E4-BD90764FDEBB}" type="pres">
      <dgm:prSet presAssocID="{4E3D7607-3892-4A27-8BF4-B828581F8189}" presName="comp" presStyleCnt="0"/>
      <dgm:spPr/>
    </dgm:pt>
    <dgm:pt modelId="{B5A03FA1-D3CD-4726-A262-B2E8496023C8}" type="pres">
      <dgm:prSet presAssocID="{4E3D7607-3892-4A27-8BF4-B828581F8189}" presName="box" presStyleLbl="node1" presStyleIdx="1" presStyleCnt="2"/>
      <dgm:spPr/>
    </dgm:pt>
    <dgm:pt modelId="{9BE62E7F-0CC2-421C-B7CA-863C4092386A}" type="pres">
      <dgm:prSet presAssocID="{4E3D7607-3892-4A27-8BF4-B828581F8189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4984DF77-17DA-465D-8FC4-3FDCAADFD537}" type="pres">
      <dgm:prSet presAssocID="{4E3D7607-3892-4A27-8BF4-B828581F8189}" presName="text" presStyleLbl="node1" presStyleIdx="1" presStyleCnt="2">
        <dgm:presLayoutVars>
          <dgm:bulletEnabled val="1"/>
        </dgm:presLayoutVars>
      </dgm:prSet>
      <dgm:spPr/>
    </dgm:pt>
  </dgm:ptLst>
  <dgm:cxnLst>
    <dgm:cxn modelId="{8792BB09-38AC-4EB9-8D8B-D8436CA9089C}" type="presOf" srcId="{2EFFAE2D-66FF-400A-9292-7F8B202C489B}" destId="{AA41A0E6-D8EA-4647-BC15-1F7DAC1C8583}" srcOrd="0" destOrd="1" presId="urn:microsoft.com/office/officeart/2005/8/layout/vList4"/>
    <dgm:cxn modelId="{0F9D891D-637C-4CD3-BEF4-F101EEA4504F}" type="presOf" srcId="{BCD4EAD8-F7E1-4F96-8AB1-B655B28A641F}" destId="{AA41A0E6-D8EA-4647-BC15-1F7DAC1C8583}" srcOrd="0" destOrd="2" presId="urn:microsoft.com/office/officeart/2005/8/layout/vList4"/>
    <dgm:cxn modelId="{B7F9B934-746F-42E5-BCB0-1E1FFF8C7283}" type="presOf" srcId="{2EFFAE2D-66FF-400A-9292-7F8B202C489B}" destId="{B1C633B2-3CA1-4B76-9104-8A92AFC0A646}" srcOrd="1" destOrd="1" presId="urn:microsoft.com/office/officeart/2005/8/layout/vList4"/>
    <dgm:cxn modelId="{D0CCA85D-C807-4802-BF98-1E9229B99A79}" type="presOf" srcId="{4E3D7607-3892-4A27-8BF4-B828581F8189}" destId="{4984DF77-17DA-465D-8FC4-3FDCAADFD537}" srcOrd="1" destOrd="0" presId="urn:microsoft.com/office/officeart/2005/8/layout/vList4"/>
    <dgm:cxn modelId="{48679A83-2E13-4264-8FD5-D547850B217D}" type="presOf" srcId="{4E3D7607-3892-4A27-8BF4-B828581F8189}" destId="{B5A03FA1-D3CD-4726-A262-B2E8496023C8}" srcOrd="0" destOrd="0" presId="urn:microsoft.com/office/officeart/2005/8/layout/vList4"/>
    <dgm:cxn modelId="{466AAE8B-5313-4E30-9351-9971B8A754F9}" srcId="{4E3D7607-3892-4A27-8BF4-B828581F8189}" destId="{F8917472-727B-44AA-A746-A68C51CC9D34}" srcOrd="0" destOrd="0" parTransId="{69B727D2-E97C-4AF7-8056-63674A46FEE1}" sibTransId="{3B130BB9-51C5-4B86-863B-614965BD42DF}"/>
    <dgm:cxn modelId="{DBED558E-D459-4983-A9FC-B693BBF110CF}" srcId="{3D665F3D-8244-4B84-BA39-D798E14AB841}" destId="{BCD4EAD8-F7E1-4F96-8AB1-B655B28A641F}" srcOrd="1" destOrd="0" parTransId="{D5ACA667-D0B9-4F08-968A-84ECD5614A87}" sibTransId="{934A75C8-8157-4F1E-9886-55F11EF7BB8C}"/>
    <dgm:cxn modelId="{57943998-7DC0-4A32-99F2-9F5B0EE43205}" type="presOf" srcId="{F8917472-727B-44AA-A746-A68C51CC9D34}" destId="{B5A03FA1-D3CD-4726-A262-B2E8496023C8}" srcOrd="0" destOrd="1" presId="urn:microsoft.com/office/officeart/2005/8/layout/vList4"/>
    <dgm:cxn modelId="{25E39EA5-902D-421A-9D71-618A26EC5610}" type="presOf" srcId="{3D665F3D-8244-4B84-BA39-D798E14AB841}" destId="{AA41A0E6-D8EA-4647-BC15-1F7DAC1C8583}" srcOrd="0" destOrd="0" presId="urn:microsoft.com/office/officeart/2005/8/layout/vList4"/>
    <dgm:cxn modelId="{830EE4AE-3869-4BB5-A0EB-BF813A9E1FF5}" type="presOf" srcId="{BCD4EAD8-F7E1-4F96-8AB1-B655B28A641F}" destId="{B1C633B2-3CA1-4B76-9104-8A92AFC0A646}" srcOrd="1" destOrd="2" presId="urn:microsoft.com/office/officeart/2005/8/layout/vList4"/>
    <dgm:cxn modelId="{65999AB0-87AF-48FD-B959-8A8F8AA26DE1}" type="presOf" srcId="{F8917472-727B-44AA-A746-A68C51CC9D34}" destId="{4984DF77-17DA-465D-8FC4-3FDCAADFD537}" srcOrd="1" destOrd="1" presId="urn:microsoft.com/office/officeart/2005/8/layout/vList4"/>
    <dgm:cxn modelId="{0476B8BF-B345-444B-8259-2ACC345FCD60}" type="presOf" srcId="{6EFE2C70-525F-4C7D-A2F5-582A59DF9E47}" destId="{7C66B115-A587-4473-933E-FF01CAFAA25E}" srcOrd="0" destOrd="0" presId="urn:microsoft.com/office/officeart/2005/8/layout/vList4"/>
    <dgm:cxn modelId="{CFE36DD1-21B7-4D7C-A365-5C94031A16B8}" srcId="{3D665F3D-8244-4B84-BA39-D798E14AB841}" destId="{2EFFAE2D-66FF-400A-9292-7F8B202C489B}" srcOrd="0" destOrd="0" parTransId="{5223AD8A-D7A9-4EC8-96EC-9BDC2E484923}" sibTransId="{126F06D9-D035-4748-ACD3-8D199215620B}"/>
    <dgm:cxn modelId="{0ADC1BE0-DF43-4AED-ACB8-EE0E71A5645B}" srcId="{6EFE2C70-525F-4C7D-A2F5-582A59DF9E47}" destId="{4E3D7607-3892-4A27-8BF4-B828581F8189}" srcOrd="1" destOrd="0" parTransId="{3020A856-591E-4368-A2D8-EFAE4A11F78C}" sibTransId="{D67CCD9D-B4C2-4F13-A1F5-3E0314481E90}"/>
    <dgm:cxn modelId="{5EA82FE0-03F8-48A2-B9D2-B9E66C708A09}" type="presOf" srcId="{3D665F3D-8244-4B84-BA39-D798E14AB841}" destId="{B1C633B2-3CA1-4B76-9104-8A92AFC0A646}" srcOrd="1" destOrd="0" presId="urn:microsoft.com/office/officeart/2005/8/layout/vList4"/>
    <dgm:cxn modelId="{1F8B7AF4-0F26-4381-B308-E7CF154C88E5}" srcId="{6EFE2C70-525F-4C7D-A2F5-582A59DF9E47}" destId="{3D665F3D-8244-4B84-BA39-D798E14AB841}" srcOrd="0" destOrd="0" parTransId="{1BBADCE1-21C7-4D43-83D6-BFF3DD032976}" sibTransId="{A6EC584B-545F-4E2B-97FB-36B762009091}"/>
    <dgm:cxn modelId="{E9CCAB9A-FE30-4D7C-9433-AAB4AE8B0006}" type="presParOf" srcId="{7C66B115-A587-4473-933E-FF01CAFAA25E}" destId="{F5C1949C-9AC3-425B-A0B3-3BFFB0DA90AA}" srcOrd="0" destOrd="0" presId="urn:microsoft.com/office/officeart/2005/8/layout/vList4"/>
    <dgm:cxn modelId="{AA5227E0-A5D5-40A2-B305-7D7C9E4DC274}" type="presParOf" srcId="{F5C1949C-9AC3-425B-A0B3-3BFFB0DA90AA}" destId="{AA41A0E6-D8EA-4647-BC15-1F7DAC1C8583}" srcOrd="0" destOrd="0" presId="urn:microsoft.com/office/officeart/2005/8/layout/vList4"/>
    <dgm:cxn modelId="{9D8C4DBC-2624-4762-BDF7-5DC20DBA53FC}" type="presParOf" srcId="{F5C1949C-9AC3-425B-A0B3-3BFFB0DA90AA}" destId="{ADCBA874-DC25-4EAE-B441-87EC1C1ADE1F}" srcOrd="1" destOrd="0" presId="urn:microsoft.com/office/officeart/2005/8/layout/vList4"/>
    <dgm:cxn modelId="{29C84F8D-0178-4063-A9DC-FCC432F9E38F}" type="presParOf" srcId="{F5C1949C-9AC3-425B-A0B3-3BFFB0DA90AA}" destId="{B1C633B2-3CA1-4B76-9104-8A92AFC0A646}" srcOrd="2" destOrd="0" presId="urn:microsoft.com/office/officeart/2005/8/layout/vList4"/>
    <dgm:cxn modelId="{5E368B92-9D50-4434-9CCA-1BA6A9EA7A1D}" type="presParOf" srcId="{7C66B115-A587-4473-933E-FF01CAFAA25E}" destId="{47D0B827-E626-447A-A78B-DEAAF479BC36}" srcOrd="1" destOrd="0" presId="urn:microsoft.com/office/officeart/2005/8/layout/vList4"/>
    <dgm:cxn modelId="{ED8C076A-BEC4-47E8-9506-B85066D2AC5D}" type="presParOf" srcId="{7C66B115-A587-4473-933E-FF01CAFAA25E}" destId="{EB04D7A7-A95E-430F-B1E4-BD90764FDEBB}" srcOrd="2" destOrd="0" presId="urn:microsoft.com/office/officeart/2005/8/layout/vList4"/>
    <dgm:cxn modelId="{AC884372-0CF8-466C-B3E7-5A381DC41A04}" type="presParOf" srcId="{EB04D7A7-A95E-430F-B1E4-BD90764FDEBB}" destId="{B5A03FA1-D3CD-4726-A262-B2E8496023C8}" srcOrd="0" destOrd="0" presId="urn:microsoft.com/office/officeart/2005/8/layout/vList4"/>
    <dgm:cxn modelId="{28C9BC14-5161-4641-A862-F3BFD6F3D83A}" type="presParOf" srcId="{EB04D7A7-A95E-430F-B1E4-BD90764FDEBB}" destId="{9BE62E7F-0CC2-421C-B7CA-863C4092386A}" srcOrd="1" destOrd="0" presId="urn:microsoft.com/office/officeart/2005/8/layout/vList4"/>
    <dgm:cxn modelId="{708B0715-D286-4B7F-A8A9-9AC6713BE771}" type="presParOf" srcId="{EB04D7A7-A95E-430F-B1E4-BD90764FDEBB}" destId="{4984DF77-17DA-465D-8FC4-3FDCAADFD53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325A8-85BC-4149-A89B-A73D6FCDB7A0}">
      <dsp:nvSpPr>
        <dsp:cNvPr id="0" name=""/>
        <dsp:cNvSpPr/>
      </dsp:nvSpPr>
      <dsp:spPr>
        <a:xfrm>
          <a:off x="5342" y="281935"/>
          <a:ext cx="2732684" cy="574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73660" rIns="206248" bIns="73660" numCol="1" spcCol="1270" anchor="ctr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 </a:t>
          </a:r>
          <a:r>
            <a:rPr lang="en-US" sz="2900" kern="1200" dirty="0" err="1"/>
            <a:t>Oestrogen</a:t>
          </a:r>
          <a:endParaRPr lang="en-US" sz="2900" kern="1200" dirty="0"/>
        </a:p>
      </dsp:txBody>
      <dsp:txXfrm>
        <a:off x="5342" y="281935"/>
        <a:ext cx="2732684" cy="574200"/>
      </dsp:txXfrm>
    </dsp:sp>
    <dsp:sp modelId="{705C3FFA-3693-43AC-8B5B-DC36405779B5}">
      <dsp:nvSpPr>
        <dsp:cNvPr id="0" name=""/>
        <dsp:cNvSpPr/>
      </dsp:nvSpPr>
      <dsp:spPr>
        <a:xfrm>
          <a:off x="2738026" y="12779"/>
          <a:ext cx="546536" cy="1112512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C6E2B-72D5-427C-ABB2-93A67F02295E}">
      <dsp:nvSpPr>
        <dsp:cNvPr id="0" name=""/>
        <dsp:cNvSpPr/>
      </dsp:nvSpPr>
      <dsp:spPr>
        <a:xfrm>
          <a:off x="3503178" y="12779"/>
          <a:ext cx="7432901" cy="11125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 </a:t>
          </a:r>
          <a:r>
            <a:rPr lang="en-US" sz="2900" kern="1200" dirty="0" err="1"/>
            <a:t>Ethinyl</a:t>
          </a:r>
          <a:r>
            <a:rPr lang="en-US" sz="2900" kern="1200" dirty="0"/>
            <a:t> </a:t>
          </a:r>
          <a:r>
            <a:rPr lang="en-US" sz="2900" kern="1200" dirty="0" err="1"/>
            <a:t>oestradiol</a:t>
          </a:r>
          <a:r>
            <a:rPr lang="en-US" sz="2900" kern="1200" dirty="0"/>
            <a:t> (common)
 Mestranol (rare)</a:t>
          </a:r>
        </a:p>
      </dsp:txBody>
      <dsp:txXfrm>
        <a:off x="3503178" y="12779"/>
        <a:ext cx="7432901" cy="1112512"/>
      </dsp:txXfrm>
    </dsp:sp>
    <dsp:sp modelId="{EDE47559-128B-45E2-8159-4114F56D4EFD}">
      <dsp:nvSpPr>
        <dsp:cNvPr id="0" name=""/>
        <dsp:cNvSpPr/>
      </dsp:nvSpPr>
      <dsp:spPr>
        <a:xfrm>
          <a:off x="5342" y="2449866"/>
          <a:ext cx="2732684" cy="574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73660" rIns="206248" bIns="73660" numCol="1" spcCol="1270" anchor="ctr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Progestogen</a:t>
          </a:r>
        </a:p>
      </dsp:txBody>
      <dsp:txXfrm>
        <a:off x="5342" y="2449866"/>
        <a:ext cx="2732684" cy="574200"/>
      </dsp:txXfrm>
    </dsp:sp>
    <dsp:sp modelId="{26D3D2EB-4CF7-4303-B7D4-F45279870EB6}">
      <dsp:nvSpPr>
        <dsp:cNvPr id="0" name=""/>
        <dsp:cNvSpPr/>
      </dsp:nvSpPr>
      <dsp:spPr>
        <a:xfrm>
          <a:off x="2738026" y="1229691"/>
          <a:ext cx="546536" cy="301455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57A70B-4799-4192-BF77-72EC0168CC55}">
      <dsp:nvSpPr>
        <dsp:cNvPr id="0" name=""/>
        <dsp:cNvSpPr/>
      </dsp:nvSpPr>
      <dsp:spPr>
        <a:xfrm>
          <a:off x="3503178" y="1229691"/>
          <a:ext cx="7432901" cy="30145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satMod val="105000"/>
                <a:lum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 err="1"/>
            <a:t>Desogestrel</a:t>
          </a:r>
          <a:r>
            <a:rPr lang="en-US" sz="2900" kern="1200" dirty="0"/>
            <a:t>
 </a:t>
          </a:r>
          <a:r>
            <a:rPr lang="en-US" sz="2900" kern="1200" dirty="0" err="1"/>
            <a:t>Norethisterone</a:t>
          </a:r>
          <a:r>
            <a:rPr lang="en-US" sz="2900" kern="1200" dirty="0"/>
            <a:t>
 </a:t>
          </a:r>
          <a:r>
            <a:rPr lang="en-US" sz="2900" kern="1200" dirty="0" err="1"/>
            <a:t>Ethynodiol</a:t>
          </a:r>
          <a:r>
            <a:rPr lang="en-US" sz="2900" kern="1200" dirty="0"/>
            <a:t>
 </a:t>
          </a:r>
          <a:r>
            <a:rPr lang="en-US" sz="2900" kern="1200" dirty="0" err="1"/>
            <a:t>Norgestimate</a:t>
          </a:r>
          <a:r>
            <a:rPr lang="en-US" sz="2900" kern="1200" dirty="0"/>
            <a:t>
 </a:t>
          </a:r>
          <a:r>
            <a:rPr lang="en-US" sz="2900" kern="1200" dirty="0" err="1"/>
            <a:t>Gestodene</a:t>
          </a:r>
          <a:r>
            <a:rPr lang="en-US" sz="2900" kern="1200" dirty="0"/>
            <a:t>
 </a:t>
          </a:r>
          <a:r>
            <a:rPr lang="en-US" sz="2900" kern="1200" dirty="0" err="1"/>
            <a:t>Levonorgestrel</a:t>
          </a:r>
          <a:endParaRPr lang="en-US" sz="2900" kern="1200" dirty="0"/>
        </a:p>
      </dsp:txBody>
      <dsp:txXfrm>
        <a:off x="3503178" y="1229691"/>
        <a:ext cx="7432901" cy="3014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1A0E6-D8EA-4647-BC15-1F7DAC1C8583}">
      <dsp:nvSpPr>
        <dsp:cNvPr id="0" name=""/>
        <dsp:cNvSpPr/>
      </dsp:nvSpPr>
      <dsp:spPr>
        <a:xfrm>
          <a:off x="0" y="0"/>
          <a:ext cx="5360894" cy="18720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/>
            <a:t>  DEPO-POVERA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Depo medroxyprogesterone acetate (every 3 months)
Absorbed more slowly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900" kern="1200" dirty="0"/>
        </a:p>
      </dsp:txBody>
      <dsp:txXfrm>
        <a:off x="1259382" y="0"/>
        <a:ext cx="4101511" cy="1872036"/>
      </dsp:txXfrm>
    </dsp:sp>
    <dsp:sp modelId="{ADCBA874-DC25-4EAE-B441-87EC1C1ADE1F}">
      <dsp:nvSpPr>
        <dsp:cNvPr id="0" name=""/>
        <dsp:cNvSpPr/>
      </dsp:nvSpPr>
      <dsp:spPr>
        <a:xfrm>
          <a:off x="187042" y="187203"/>
          <a:ext cx="1072500" cy="14976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7000" r="-6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03FA1-D3CD-4726-A262-B2E8496023C8}">
      <dsp:nvSpPr>
        <dsp:cNvPr id="0" name=""/>
        <dsp:cNvSpPr/>
      </dsp:nvSpPr>
      <dsp:spPr>
        <a:xfrm>
          <a:off x="0" y="2059240"/>
          <a:ext cx="5360894" cy="1872036"/>
        </a:xfrm>
        <a:prstGeom prst="roundRect">
          <a:avLst>
            <a:gd name="adj" fmla="val 10000"/>
          </a:avLst>
        </a:prstGeom>
        <a:solidFill>
          <a:schemeClr val="accent3">
            <a:hueOff val="-1234063"/>
            <a:satOff val="-21671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/>
            <a:t>NORGEST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 </a:t>
          </a:r>
          <a:r>
            <a:rPr lang="en-US" sz="1900" kern="1200" dirty="0" err="1"/>
            <a:t>Norethisterone</a:t>
          </a:r>
          <a:r>
            <a:rPr lang="en-US" sz="1900" kern="1200" dirty="0"/>
            <a:t> </a:t>
          </a:r>
          <a:r>
            <a:rPr lang="en-US" sz="1900" kern="1200" dirty="0" err="1"/>
            <a:t>oenanthate</a:t>
          </a:r>
          <a:r>
            <a:rPr lang="en-US" sz="1900" kern="1200" dirty="0"/>
            <a:t>      (2 monthly)</a:t>
          </a:r>
        </a:p>
      </dsp:txBody>
      <dsp:txXfrm>
        <a:off x="1259382" y="2059240"/>
        <a:ext cx="4101511" cy="1872036"/>
      </dsp:txXfrm>
    </dsp:sp>
    <dsp:sp modelId="{9BE62E7F-0CC2-421C-B7CA-863C4092386A}">
      <dsp:nvSpPr>
        <dsp:cNvPr id="0" name=""/>
        <dsp:cNvSpPr/>
      </dsp:nvSpPr>
      <dsp:spPr>
        <a:xfrm>
          <a:off x="187203" y="2246443"/>
          <a:ext cx="1072178" cy="149762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5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CONTRACEPTION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1708" y="4428310"/>
            <a:ext cx="9070848" cy="1384662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>
                <a:solidFill>
                  <a:schemeClr val="tx2"/>
                </a:solidFill>
              </a:rPr>
              <a:t> Dr. </a:t>
            </a:r>
            <a:r>
              <a:rPr lang="en-US" sz="2600" b="1" dirty="0" err="1">
                <a:solidFill>
                  <a:schemeClr val="tx2"/>
                </a:solidFill>
              </a:rPr>
              <a:t>Samer</a:t>
            </a:r>
            <a:r>
              <a:rPr lang="en-US" sz="2600" b="1" dirty="0">
                <a:solidFill>
                  <a:schemeClr val="tx2"/>
                </a:solidFill>
              </a:rPr>
              <a:t> </a:t>
            </a:r>
            <a:r>
              <a:rPr lang="en-US" sz="2600" b="1" dirty="0" err="1">
                <a:solidFill>
                  <a:schemeClr val="tx2"/>
                </a:solidFill>
              </a:rPr>
              <a:t>Yaghi</a:t>
            </a:r>
            <a:r>
              <a:rPr lang="en-US" sz="2600" b="1" dirty="0">
                <a:solidFill>
                  <a:schemeClr val="tx2"/>
                </a:solidFill>
              </a:rPr>
              <a:t> </a:t>
            </a:r>
          </a:p>
          <a:p>
            <a:r>
              <a:rPr lang="en-US" sz="2600" b="1" dirty="0">
                <a:solidFill>
                  <a:schemeClr val="tx2"/>
                </a:solidFill>
              </a:rPr>
              <a:t>Consultant infertility &amp;IVF (Barcelona University)</a:t>
            </a:r>
          </a:p>
          <a:p>
            <a:r>
              <a:rPr lang="en-US" sz="2600" b="1" dirty="0">
                <a:solidFill>
                  <a:schemeClr val="tx2"/>
                </a:solidFill>
              </a:rPr>
              <a:t>Consultant OBS &amp; </a:t>
            </a:r>
            <a:r>
              <a:rPr lang="en-US" sz="2600" b="1" dirty="0" err="1">
                <a:solidFill>
                  <a:schemeClr val="tx2"/>
                </a:solidFill>
              </a:rPr>
              <a:t>Gynaecology</a:t>
            </a:r>
            <a:r>
              <a:rPr lang="en-US" sz="2600" b="1" dirty="0">
                <a:solidFill>
                  <a:schemeClr val="tx2"/>
                </a:solidFill>
              </a:rPr>
              <a:t> (JBOG)</a:t>
            </a:r>
          </a:p>
          <a:p>
            <a:r>
              <a:rPr lang="en-US" sz="2600" b="1" dirty="0">
                <a:solidFill>
                  <a:schemeClr val="tx2"/>
                </a:solidFill>
              </a:rPr>
              <a:t> 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5" name="Straight Connector 4"/>
          <p:cNvCxnSpPr>
            <a:stCxn id="3" idx="1"/>
          </p:cNvCxnSpPr>
          <p:nvPr/>
        </p:nvCxnSpPr>
        <p:spPr>
          <a:xfrm>
            <a:off x="1561708" y="5120641"/>
            <a:ext cx="11684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467700" y="5133705"/>
            <a:ext cx="11625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306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706" y="0"/>
            <a:ext cx="1188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67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6889" y="575359"/>
            <a:ext cx="8198224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BREAST FEEDING LACTATION ALAMENORRHEA (LAM)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6888" y="2479637"/>
            <a:ext cx="8198224" cy="3692563"/>
          </a:xfrm>
          <a:solidFill>
            <a:schemeClr val="bg2"/>
          </a:soli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 dirty="0"/>
          </a:p>
          <a:p>
            <a:r>
              <a:rPr lang="en-US" dirty="0"/>
              <a:t>Prolonged and sustained breastfeeding offers a natural protection of pregnancy.</a:t>
            </a:r>
          </a:p>
          <a:p>
            <a:pPr marL="0" indent="0" algn="ctr">
              <a:buNone/>
            </a:pPr>
            <a:endParaRPr lang="en-US" dirty="0"/>
          </a:p>
          <a:p>
            <a:r>
              <a:rPr lang="en-US" dirty="0"/>
              <a:t> More effective in women who are amenorrhea than those who are menstruating.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Risk of pregnancy who fully breastfeed an amenorrhea &lt; 2% in the first 6 months.</a:t>
            </a:r>
          </a:p>
        </p:txBody>
      </p:sp>
    </p:spTree>
    <p:extLst>
      <p:ext uri="{BB962C8B-B14F-4D97-AF65-F5344CB8AC3E}">
        <p14:creationId xmlns:p14="http://schemas.microsoft.com/office/powerpoint/2010/main" val="1522917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623" y="1551790"/>
            <a:ext cx="10058400" cy="1371600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/>
              <a:t>HORMONAL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623" y="2923390"/>
            <a:ext cx="8776447" cy="1056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/>
              <a:t>Hormonal compound taken in order to block ovulation and prevent occurrence of pregnancy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0280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493" y="543579"/>
            <a:ext cx="9260542" cy="1371600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i="1" dirty="0"/>
              <a:t>ORAL CONTRACEPTIVE PILL :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0479193"/>
              </p:ext>
            </p:extLst>
          </p:nvPr>
        </p:nvGraphicFramePr>
        <p:xfrm>
          <a:off x="636493" y="2157226"/>
          <a:ext cx="10941423" cy="4257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1583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487" y="422626"/>
            <a:ext cx="9242612" cy="1371600"/>
          </a:xfrm>
        </p:spPr>
        <p:txBody>
          <a:bodyPr/>
          <a:lstStyle/>
          <a:p>
            <a:r>
              <a:rPr lang="en-US" b="1" i="1" dirty="0"/>
              <a:t>HORMONAL CONTRACEPTION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58" y="1794226"/>
            <a:ext cx="11793071" cy="495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62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471" y="242048"/>
            <a:ext cx="11837144" cy="64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52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674976"/>
            <a:ext cx="4754880" cy="640080"/>
          </a:xfrm>
          <a:solidFill>
            <a:schemeClr val="tx2">
              <a:lumMod val="75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Progestin prevents ovulation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604" y="1251341"/>
            <a:ext cx="5505764" cy="2286066"/>
          </a:xfrm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• suppress luteinizing hormone</a:t>
            </a:r>
          </a:p>
          <a:p>
            <a:pPr marL="0" indent="0">
              <a:buNone/>
            </a:pPr>
            <a:r>
              <a:rPr lang="en-US" dirty="0"/>
              <a:t>• thicken cervical mucus (thick, viscid and scanty) - retarding sperm passage -&gt; endometrium unfavorable to implantation (endometrium non receptive to the embryo)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9848" y="3793732"/>
            <a:ext cx="4754880" cy="640080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Estrogen prevents ovulation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7604" y="4264379"/>
            <a:ext cx="5505764" cy="1988503"/>
          </a:xfrm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• suppress follicle-stimulating hormone</a:t>
            </a:r>
          </a:p>
          <a:p>
            <a:pPr marL="0" indent="0">
              <a:buNone/>
            </a:pPr>
            <a:r>
              <a:rPr lang="en-US" dirty="0"/>
              <a:t>• stabilize the endometrium-&gt; prevents breakthrough bleeding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660" y="206188"/>
            <a:ext cx="5169650" cy="665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61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493188" cy="1186206"/>
          </a:xfrm>
        </p:spPr>
        <p:txBody>
          <a:bodyPr>
            <a:normAutofit fontScale="90000"/>
          </a:bodyPr>
          <a:lstStyle/>
          <a:p>
            <a:r>
              <a:rPr lang="en-US" dirty="0"/>
              <a:t>COMBINED ORAL CONTRACEPTIVE PILL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259" y="1828800"/>
            <a:ext cx="8050306" cy="50292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2000" b="1" dirty="0"/>
              <a:t>Oral contraceptives consist of a combination of an estrogen and a </a:t>
            </a:r>
            <a:r>
              <a:rPr lang="en-US" sz="2000" b="1" dirty="0" err="1"/>
              <a:t>progestational</a:t>
            </a:r>
            <a:r>
              <a:rPr lang="en-US" sz="2000" b="1" dirty="0"/>
              <a:t> agent: </a:t>
            </a:r>
            <a:r>
              <a:rPr lang="en-US" sz="2000" b="1" dirty="0" err="1"/>
              <a:t>Eithylestradiol</a:t>
            </a:r>
            <a:r>
              <a:rPr lang="en-US" sz="2000" b="1" dirty="0"/>
              <a:t> (20mcg - 35mcg) and a progestogen (</a:t>
            </a:r>
            <a:r>
              <a:rPr lang="en-US" sz="2000" b="1" dirty="0" err="1"/>
              <a:t>Levonorgestrel</a:t>
            </a:r>
            <a:r>
              <a:rPr lang="en-US" sz="2000" b="1" dirty="0"/>
              <a:t>/ </a:t>
            </a:r>
            <a:r>
              <a:rPr lang="en-US" sz="2000" b="1" dirty="0" err="1"/>
              <a:t>norethisterone</a:t>
            </a:r>
            <a:r>
              <a:rPr lang="en-US" sz="2000" b="1" dirty="0"/>
              <a:t>/ </a:t>
            </a:r>
            <a:r>
              <a:rPr lang="en-US" sz="2000" b="1" dirty="0" err="1"/>
              <a:t>desogestrel</a:t>
            </a:r>
            <a:r>
              <a:rPr lang="en-US" sz="2000" b="1" dirty="0"/>
              <a:t>).</a:t>
            </a:r>
          </a:p>
          <a:p>
            <a:r>
              <a:rPr lang="en-US" sz="2000" b="1" dirty="0"/>
              <a:t> Meant to be taken for 21 days with a pill-free week.</a:t>
            </a:r>
          </a:p>
          <a:p>
            <a:r>
              <a:rPr lang="en-US" sz="2000" b="1" dirty="0"/>
              <a:t> taken daily for 3 weeks and then omitted for 1 week, during which time there is withdrawal uterine </a:t>
            </a:r>
            <a:r>
              <a:rPr lang="en-US" sz="2000" b="1" dirty="0" err="1"/>
              <a:t>bleedingDiane</a:t>
            </a:r>
            <a:r>
              <a:rPr lang="en-US" sz="2000" b="1" dirty="0"/>
              <a:t> 35 </a:t>
            </a:r>
            <a:r>
              <a:rPr lang="en-US" sz="2000" b="1" dirty="0" err="1"/>
              <a:t>microgrammes</a:t>
            </a:r>
            <a:r>
              <a:rPr lang="en-US" sz="2000" b="1" dirty="0"/>
              <a:t>, </a:t>
            </a:r>
            <a:r>
              <a:rPr lang="en-US" sz="2000" b="1" dirty="0" err="1"/>
              <a:t>comprimé</a:t>
            </a:r>
            <a:r>
              <a:rPr lang="en-US" sz="2000" b="1" dirty="0"/>
              <a:t> enrobe.</a:t>
            </a:r>
          </a:p>
          <a:p>
            <a:r>
              <a:rPr lang="en-US" sz="2000" b="1" dirty="0"/>
              <a:t> Low dose pills now more commonly used :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 • </a:t>
            </a:r>
            <a:r>
              <a:rPr lang="en-US" dirty="0" err="1"/>
              <a:t>Mercilon</a:t>
            </a:r>
            <a:r>
              <a:rPr lang="en-US" dirty="0"/>
              <a:t>, </a:t>
            </a:r>
            <a:r>
              <a:rPr lang="en-US" dirty="0" err="1"/>
              <a:t>Loette</a:t>
            </a:r>
            <a:r>
              <a:rPr lang="en-US" dirty="0"/>
              <a:t>, Yasmin, Diane.</a:t>
            </a:r>
          </a:p>
          <a:p>
            <a:pPr marL="0" indent="0">
              <a:buNone/>
            </a:pPr>
            <a:r>
              <a:rPr lang="en-US" dirty="0"/>
              <a:t>    • 99% effective if used correctly.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409" y="4164667"/>
            <a:ext cx="3771285" cy="2419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2466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031" y="131618"/>
            <a:ext cx="3014440" cy="1945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0440768"/>
              </p:ext>
            </p:extLst>
          </p:nvPr>
        </p:nvGraphicFramePr>
        <p:xfrm>
          <a:off x="744072" y="2170671"/>
          <a:ext cx="2698376" cy="41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8376">
                  <a:extLst>
                    <a:ext uri="{9D8B030D-6E8A-4147-A177-3AD203B41FA5}">
                      <a16:colId xmlns:a16="http://schemas.microsoft.com/office/drawing/2014/main" val="2477812888"/>
                    </a:ext>
                  </a:extLst>
                </a:gridCol>
              </a:tblGrid>
              <a:tr h="540794">
                <a:tc>
                  <a:txBody>
                    <a:bodyPr/>
                    <a:lstStyle/>
                    <a:p>
                      <a:r>
                        <a:rPr lang="en-US" dirty="0"/>
                        <a:t>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43298"/>
                  </a:ext>
                </a:extLst>
              </a:tr>
              <a:tr h="3647286">
                <a:tc>
                  <a:txBody>
                    <a:bodyPr/>
                    <a:lstStyle/>
                    <a:p>
                      <a:r>
                        <a:rPr lang="en-US" b="1" dirty="0"/>
                        <a:t>• Reversible.</a:t>
                      </a:r>
                    </a:p>
                    <a:p>
                      <a:endParaRPr lang="en-US" b="1" dirty="0"/>
                    </a:p>
                    <a:p>
                      <a:r>
                        <a:rPr lang="en-US" b="1" dirty="0"/>
                        <a:t>• Intercourse unaffected.</a:t>
                      </a:r>
                    </a:p>
                    <a:p>
                      <a:endParaRPr lang="en-US" b="1" dirty="0"/>
                    </a:p>
                    <a:p>
                      <a:r>
                        <a:rPr lang="en-US" b="1" dirty="0"/>
                        <a:t>• Reduce incidence of ovarian and endometrial cancer.</a:t>
                      </a:r>
                    </a:p>
                    <a:p>
                      <a:endParaRPr lang="en-US" b="1" dirty="0"/>
                    </a:p>
                    <a:p>
                      <a:r>
                        <a:rPr lang="en-US" b="1" dirty="0"/>
                        <a:t>• Controlled timing menses.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94062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092141"/>
              </p:ext>
            </p:extLst>
          </p:nvPr>
        </p:nvGraphicFramePr>
        <p:xfrm>
          <a:off x="3478308" y="2170670"/>
          <a:ext cx="2725270" cy="4216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5270">
                  <a:extLst>
                    <a:ext uri="{9D8B030D-6E8A-4147-A177-3AD203B41FA5}">
                      <a16:colId xmlns:a16="http://schemas.microsoft.com/office/drawing/2014/main" val="733690061"/>
                    </a:ext>
                  </a:extLst>
                </a:gridCol>
              </a:tblGrid>
              <a:tr h="558643">
                <a:tc>
                  <a:txBody>
                    <a:bodyPr/>
                    <a:lstStyle/>
                    <a:p>
                      <a:r>
                        <a:rPr lang="en-US" dirty="0"/>
                        <a:t>DISADVANTAGES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944398"/>
                  </a:ext>
                </a:extLst>
              </a:tr>
              <a:tr h="3658040">
                <a:tc>
                  <a:txBody>
                    <a:bodyPr/>
                    <a:lstStyle/>
                    <a:p>
                      <a:r>
                        <a:rPr lang="en-US" dirty="0"/>
                        <a:t>• </a:t>
                      </a:r>
                      <a:r>
                        <a:rPr lang="en-US" b="1" dirty="0"/>
                        <a:t>Effective only if taken consistently.</a:t>
                      </a:r>
                    </a:p>
                    <a:p>
                      <a:endParaRPr lang="en-US" b="1" dirty="0"/>
                    </a:p>
                    <a:p>
                      <a:r>
                        <a:rPr lang="en-US" b="1" dirty="0"/>
                        <a:t>• Effectiveness is reduced by;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US" dirty="0"/>
                        <a:t>   phenytoin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en-US" dirty="0"/>
                        <a:t>   antibiotic like         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dirty="0"/>
                        <a:t>        ampicillin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dirty="0"/>
                    </a:p>
                    <a:p>
                      <a:r>
                        <a:rPr lang="en-US" b="1" dirty="0"/>
                        <a:t>• Vomiting and diarrhea – impair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dirty="0"/>
                        <a:t>absorption.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703569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465529"/>
              </p:ext>
            </p:extLst>
          </p:nvPr>
        </p:nvGraphicFramePr>
        <p:xfrm>
          <a:off x="6239438" y="2170671"/>
          <a:ext cx="2737224" cy="4216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7224">
                  <a:extLst>
                    <a:ext uri="{9D8B030D-6E8A-4147-A177-3AD203B41FA5}">
                      <a16:colId xmlns:a16="http://schemas.microsoft.com/office/drawing/2014/main" val="3232485401"/>
                    </a:ext>
                  </a:extLst>
                </a:gridCol>
              </a:tblGrid>
              <a:tr h="559082">
                <a:tc>
                  <a:txBody>
                    <a:bodyPr/>
                    <a:lstStyle/>
                    <a:p>
                      <a:r>
                        <a:rPr lang="en-US" dirty="0"/>
                        <a:t>SIDE EFFECT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543082"/>
                  </a:ext>
                </a:extLst>
              </a:tr>
              <a:tr h="1409093">
                <a:tc>
                  <a:txBody>
                    <a:bodyPr/>
                    <a:lstStyle/>
                    <a:p>
                      <a:r>
                        <a:rPr lang="en-US" b="1" dirty="0"/>
                        <a:t>• Nausea/ </a:t>
                      </a:r>
                      <a:r>
                        <a:rPr lang="en-US" b="1" dirty="0" err="1"/>
                        <a:t>Vomitting</a:t>
                      </a:r>
                      <a:r>
                        <a:rPr lang="en-US" b="1" dirty="0"/>
                        <a:t>.</a:t>
                      </a:r>
                    </a:p>
                    <a:p>
                      <a:endParaRPr lang="en-US" b="1" dirty="0"/>
                    </a:p>
                    <a:p>
                      <a:r>
                        <a:rPr lang="en-US" b="1" dirty="0"/>
                        <a:t>• </a:t>
                      </a:r>
                      <a:r>
                        <a:rPr lang="en-US" b="1" dirty="0" err="1"/>
                        <a:t>Mastalgia</a:t>
                      </a:r>
                      <a:r>
                        <a:rPr lang="en-US" b="1" dirty="0"/>
                        <a:t>.</a:t>
                      </a:r>
                    </a:p>
                    <a:p>
                      <a:endParaRPr lang="en-US" b="1" dirty="0"/>
                    </a:p>
                    <a:p>
                      <a:r>
                        <a:rPr lang="en-US" b="1" dirty="0"/>
                        <a:t>• Thromboembolism.</a:t>
                      </a:r>
                    </a:p>
                    <a:p>
                      <a:endParaRPr lang="en-US" b="1" dirty="0"/>
                    </a:p>
                    <a:p>
                      <a:r>
                        <a:rPr lang="en-US" b="1" dirty="0"/>
                        <a:t>• Strokes.</a:t>
                      </a:r>
                    </a:p>
                    <a:p>
                      <a:endParaRPr lang="en-US" b="1" dirty="0"/>
                    </a:p>
                    <a:p>
                      <a:r>
                        <a:rPr lang="en-US" b="1" dirty="0"/>
                        <a:t>• Weight gain.</a:t>
                      </a:r>
                    </a:p>
                    <a:p>
                      <a:endParaRPr lang="en-US" b="1" dirty="0"/>
                    </a:p>
                    <a:p>
                      <a:r>
                        <a:rPr lang="en-US" b="1" dirty="0"/>
                        <a:t>• Headache.</a:t>
                      </a:r>
                    </a:p>
                    <a:p>
                      <a:endParaRPr lang="en-US" b="1" dirty="0"/>
                    </a:p>
                    <a:p>
                      <a:r>
                        <a:rPr lang="en-US" b="1" dirty="0"/>
                        <a:t>• Hypertension.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408687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644608"/>
              </p:ext>
            </p:extLst>
          </p:nvPr>
        </p:nvGraphicFramePr>
        <p:xfrm>
          <a:off x="9000568" y="2170669"/>
          <a:ext cx="2563903" cy="4188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3903">
                  <a:extLst>
                    <a:ext uri="{9D8B030D-6E8A-4147-A177-3AD203B41FA5}">
                      <a16:colId xmlns:a16="http://schemas.microsoft.com/office/drawing/2014/main" val="2488891395"/>
                    </a:ext>
                  </a:extLst>
                </a:gridCol>
              </a:tblGrid>
              <a:tr h="530480">
                <a:tc>
                  <a:txBody>
                    <a:bodyPr/>
                    <a:lstStyle/>
                    <a:p>
                      <a:r>
                        <a:rPr lang="en-US" dirty="0"/>
                        <a:t>CONTRAINDICATION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75458"/>
                  </a:ext>
                </a:extLst>
              </a:tr>
              <a:tr h="3657601">
                <a:tc>
                  <a:txBody>
                    <a:bodyPr/>
                    <a:lstStyle/>
                    <a:p>
                      <a:r>
                        <a:rPr lang="en-US" b="1" dirty="0"/>
                        <a:t>• History of cardiovascular disease.</a:t>
                      </a:r>
                    </a:p>
                    <a:p>
                      <a:endParaRPr lang="en-US" b="1" dirty="0"/>
                    </a:p>
                    <a:p>
                      <a:r>
                        <a:rPr lang="en-US" b="1" dirty="0"/>
                        <a:t>• Hypertension.</a:t>
                      </a:r>
                    </a:p>
                    <a:p>
                      <a:endParaRPr lang="en-US" b="1" dirty="0"/>
                    </a:p>
                    <a:p>
                      <a:r>
                        <a:rPr lang="en-US" b="1" dirty="0"/>
                        <a:t>• Obesity.</a:t>
                      </a:r>
                    </a:p>
                    <a:p>
                      <a:endParaRPr lang="en-US" b="1" dirty="0"/>
                    </a:p>
                    <a:p>
                      <a:r>
                        <a:rPr lang="en-US" b="1" dirty="0"/>
                        <a:t>• Migraine.</a:t>
                      </a:r>
                    </a:p>
                    <a:p>
                      <a:endParaRPr lang="en-US" b="1" dirty="0"/>
                    </a:p>
                    <a:p>
                      <a:r>
                        <a:rPr lang="en-US" b="1" dirty="0"/>
                        <a:t>• Chronic hepatitis.</a:t>
                      </a:r>
                    </a:p>
                    <a:p>
                      <a:endParaRPr lang="en-US" b="1" dirty="0"/>
                    </a:p>
                    <a:p>
                      <a:r>
                        <a:rPr lang="en-US" b="1" dirty="0"/>
                        <a:t>• Breast cancer.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720818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06" y="319037"/>
            <a:ext cx="2681708" cy="1757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4132428" y="857357"/>
            <a:ext cx="3719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More info :</a:t>
            </a:r>
          </a:p>
        </p:txBody>
      </p:sp>
    </p:spTree>
    <p:extLst>
      <p:ext uri="{BB962C8B-B14F-4D97-AF65-F5344CB8AC3E}">
        <p14:creationId xmlns:p14="http://schemas.microsoft.com/office/powerpoint/2010/main" val="3892672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PROGESTIN ONLY PILL (MINI-PILL):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sz="2000" b="1" dirty="0"/>
              <a:t>Small dose of progestogen daily without break.</a:t>
            </a:r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dirty="0" err="1"/>
              <a:t>Levonorgestrel</a:t>
            </a:r>
            <a:r>
              <a:rPr lang="en-US" dirty="0"/>
              <a:t> 75 </a:t>
            </a:r>
            <a:r>
              <a:rPr lang="en-US" dirty="0" err="1"/>
              <a:t>ug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dirty="0" err="1"/>
              <a:t>Norethsterone</a:t>
            </a:r>
            <a:r>
              <a:rPr lang="en-US" dirty="0"/>
              <a:t> 350 </a:t>
            </a:r>
            <a:r>
              <a:rPr lang="en-US" dirty="0" err="1"/>
              <a:t>ug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dirty="0" err="1"/>
              <a:t>Desogestrel</a:t>
            </a:r>
            <a:r>
              <a:rPr lang="en-US" dirty="0"/>
              <a:t> 75  </a:t>
            </a:r>
            <a:r>
              <a:rPr lang="en-US" dirty="0" err="1"/>
              <a:t>ug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• Failure rate 2-3 %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sz="2000" b="1" dirty="0"/>
              <a:t>Contraceptive effect by;</a:t>
            </a:r>
          </a:p>
          <a:p>
            <a:pPr marL="0" indent="0">
              <a:buNone/>
            </a:pPr>
            <a:r>
              <a:rPr lang="en-US" dirty="0"/>
              <a:t>• Alterations in cervical mucus and effects on the endometrium.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sz="2000" b="1" dirty="0"/>
              <a:t>The first pill has to be taken on the first day of the cycle then continuously and regularly and at the same time of the day -&gt; to be maximally effective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/>
              <a:t> No breaks between packs.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40741" y="2568388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|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895" y="2934313"/>
            <a:ext cx="288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|</a:t>
            </a:r>
          </a:p>
        </p:txBody>
      </p:sp>
      <p:sp>
        <p:nvSpPr>
          <p:cNvPr id="6" name="Rectangle 5"/>
          <p:cNvSpPr/>
          <p:nvPr/>
        </p:nvSpPr>
        <p:spPr>
          <a:xfrm>
            <a:off x="2951879" y="3310655"/>
            <a:ext cx="288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|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690" y="1919170"/>
            <a:ext cx="3929415" cy="2584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120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50170"/>
            <a:ext cx="10058400" cy="1371600"/>
          </a:xfrm>
        </p:spPr>
        <p:txBody>
          <a:bodyPr/>
          <a:lstStyle/>
          <a:p>
            <a:pPr algn="ctr"/>
            <a:r>
              <a:rPr lang="en-US" dirty="0"/>
              <a:t>WHAT IS CONTRACEPTION?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455816"/>
            <a:ext cx="9552102" cy="3038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6565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336" y="228947"/>
            <a:ext cx="7720742" cy="6419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700" y="1630234"/>
            <a:ext cx="4837300" cy="361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26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965" y="1255955"/>
            <a:ext cx="5159188" cy="2361303"/>
          </a:xfrm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• Absence of major metabolic disturbance.</a:t>
            </a:r>
          </a:p>
          <a:p>
            <a:pPr marL="0" indent="0">
              <a:buNone/>
            </a:pPr>
            <a:r>
              <a:rPr lang="en-US" dirty="0"/>
              <a:t>• Excellent choice for lactating women.</a:t>
            </a:r>
          </a:p>
          <a:p>
            <a:pPr marL="0" indent="0">
              <a:buNone/>
            </a:pPr>
            <a:r>
              <a:rPr lang="en-US" dirty="0"/>
              <a:t>• Easy to take.</a:t>
            </a:r>
          </a:p>
          <a:p>
            <a:pPr marL="0" indent="0">
              <a:buNone/>
            </a:pPr>
            <a:r>
              <a:rPr lang="en-US" dirty="0"/>
              <a:t>• Reduced the risk of PID and endometrial cancer.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6297708" y="1308934"/>
            <a:ext cx="5159188" cy="230832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• Acne.</a:t>
            </a:r>
          </a:p>
          <a:p>
            <a:r>
              <a:rPr lang="en-US" dirty="0"/>
              <a:t>• </a:t>
            </a:r>
            <a:r>
              <a:rPr lang="en-US" dirty="0" err="1"/>
              <a:t>Mastalgia</a:t>
            </a:r>
            <a:r>
              <a:rPr lang="en-US" dirty="0"/>
              <a:t>.</a:t>
            </a:r>
          </a:p>
          <a:p>
            <a:r>
              <a:rPr lang="en-US" dirty="0"/>
              <a:t>• Headache.</a:t>
            </a:r>
          </a:p>
          <a:p>
            <a:r>
              <a:rPr lang="en-US" dirty="0"/>
              <a:t>• Disturbance of menstrual cycle.</a:t>
            </a:r>
          </a:p>
          <a:p>
            <a:r>
              <a:rPr lang="en-US" dirty="0"/>
              <a:t>• Functional ovarian cysts develop.</a:t>
            </a:r>
          </a:p>
          <a:p>
            <a:r>
              <a:rPr lang="en-US" dirty="0"/>
              <a:t>• Must be taken at the same or nearly the same time daily.</a:t>
            </a:r>
          </a:p>
        </p:txBody>
      </p:sp>
      <p:sp>
        <p:nvSpPr>
          <p:cNvPr id="5" name="Rectangle 4"/>
          <p:cNvSpPr/>
          <p:nvPr/>
        </p:nvSpPr>
        <p:spPr>
          <a:xfrm>
            <a:off x="770965" y="4016206"/>
            <a:ext cx="5159188" cy="203132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• Older women.</a:t>
            </a:r>
          </a:p>
          <a:p>
            <a:r>
              <a:rPr lang="en-US" dirty="0"/>
              <a:t>• Lactation.</a:t>
            </a:r>
          </a:p>
          <a:p>
            <a:r>
              <a:rPr lang="en-US" dirty="0"/>
              <a:t>• Smokers over 35.</a:t>
            </a:r>
          </a:p>
          <a:p>
            <a:r>
              <a:rPr lang="en-US" dirty="0"/>
              <a:t>• Intolerance or contraindication s to estrogen.</a:t>
            </a:r>
          </a:p>
          <a:p>
            <a:r>
              <a:rPr lang="en-US" dirty="0"/>
              <a:t>• Hypertension.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4261" y="4016206"/>
            <a:ext cx="5172635" cy="203132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• Pregnancy.</a:t>
            </a:r>
          </a:p>
          <a:p>
            <a:r>
              <a:rPr lang="en-US" dirty="0"/>
              <a:t>• Unexplained uterine bleeding.</a:t>
            </a:r>
          </a:p>
          <a:p>
            <a:r>
              <a:rPr lang="en-US" dirty="0"/>
              <a:t>• Recent breast cancer.</a:t>
            </a:r>
          </a:p>
          <a:p>
            <a:r>
              <a:rPr lang="en-US" dirty="0"/>
              <a:t>• Arterial disease.</a:t>
            </a:r>
          </a:p>
          <a:p>
            <a:r>
              <a:rPr lang="en-US" dirty="0"/>
              <a:t>• Thromboembolic disease.</a:t>
            </a:r>
          </a:p>
        </p:txBody>
      </p:sp>
      <p:sp>
        <p:nvSpPr>
          <p:cNvPr id="7" name="Rectangle 6"/>
          <p:cNvSpPr/>
          <p:nvPr/>
        </p:nvSpPr>
        <p:spPr>
          <a:xfrm>
            <a:off x="6420823" y="3816151"/>
            <a:ext cx="2844201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CONTRAINDICATION :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0823" y="1055900"/>
            <a:ext cx="2844201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DISADVANTAGES :</a:t>
            </a:r>
          </a:p>
        </p:txBody>
      </p:sp>
      <p:sp>
        <p:nvSpPr>
          <p:cNvPr id="9" name="Rectangle 8"/>
          <p:cNvSpPr/>
          <p:nvPr/>
        </p:nvSpPr>
        <p:spPr>
          <a:xfrm>
            <a:off x="894081" y="1055900"/>
            <a:ext cx="2844200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ADVANTAGES :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4081" y="3816151"/>
            <a:ext cx="2849939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INDICATION :</a:t>
            </a:r>
          </a:p>
        </p:txBody>
      </p:sp>
    </p:spTree>
    <p:extLst>
      <p:ext uri="{BB962C8B-B14F-4D97-AF65-F5344CB8AC3E}">
        <p14:creationId xmlns:p14="http://schemas.microsoft.com/office/powerpoint/2010/main" val="3769672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75" y="481229"/>
            <a:ext cx="11546541" cy="1371600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INJECTABLE PREGESTIN INTRAMUSCULARLY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9255854"/>
              </p:ext>
            </p:extLst>
          </p:nvPr>
        </p:nvGraphicFramePr>
        <p:xfrm>
          <a:off x="1066801" y="2103438"/>
          <a:ext cx="5360894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6983506" y="2792523"/>
            <a:ext cx="4796117" cy="286232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• 150mg IM, every 12 weeks.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• reach active levels within 24 hrs.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• levels decrease by 4 - 5 months.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•undetectable by 7 - 9 months.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65895" y="2530913"/>
            <a:ext cx="115448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2800" b="1" dirty="0"/>
              <a:t>Dose:</a:t>
            </a:r>
          </a:p>
        </p:txBody>
      </p:sp>
    </p:spTree>
    <p:extLst>
      <p:ext uri="{BB962C8B-B14F-4D97-AF65-F5344CB8AC3E}">
        <p14:creationId xmlns:p14="http://schemas.microsoft.com/office/powerpoint/2010/main" val="2721058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61200"/>
              </p:ext>
            </p:extLst>
          </p:nvPr>
        </p:nvGraphicFramePr>
        <p:xfrm>
          <a:off x="242387" y="235131"/>
          <a:ext cx="11723190" cy="63746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95391">
                  <a:extLst>
                    <a:ext uri="{9D8B030D-6E8A-4147-A177-3AD203B41FA5}">
                      <a16:colId xmlns:a16="http://schemas.microsoft.com/office/drawing/2014/main" val="2129811624"/>
                    </a:ext>
                  </a:extLst>
                </a:gridCol>
                <a:gridCol w="2995373">
                  <a:extLst>
                    <a:ext uri="{9D8B030D-6E8A-4147-A177-3AD203B41FA5}">
                      <a16:colId xmlns:a16="http://schemas.microsoft.com/office/drawing/2014/main" val="3865274409"/>
                    </a:ext>
                  </a:extLst>
                </a:gridCol>
                <a:gridCol w="2747052">
                  <a:extLst>
                    <a:ext uri="{9D8B030D-6E8A-4147-A177-3AD203B41FA5}">
                      <a16:colId xmlns:a16="http://schemas.microsoft.com/office/drawing/2014/main" val="1286288996"/>
                    </a:ext>
                  </a:extLst>
                </a:gridCol>
                <a:gridCol w="2885374">
                  <a:extLst>
                    <a:ext uri="{9D8B030D-6E8A-4147-A177-3AD203B41FA5}">
                      <a16:colId xmlns:a16="http://schemas.microsoft.com/office/drawing/2014/main" val="1840943541"/>
                    </a:ext>
                  </a:extLst>
                </a:gridCol>
              </a:tblGrid>
              <a:tr h="619218">
                <a:tc>
                  <a:txBody>
                    <a:bodyPr/>
                    <a:lstStyle/>
                    <a:p>
                      <a:r>
                        <a:rPr lang="en-US" dirty="0"/>
                        <a:t>INDICATION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CONTRAINDICATION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015875"/>
                  </a:ext>
                </a:extLst>
              </a:tr>
              <a:tr h="5755457">
                <a:tc>
                  <a:txBody>
                    <a:bodyPr/>
                    <a:lstStyle/>
                    <a:p>
                      <a:r>
                        <a:rPr lang="en-US" dirty="0"/>
                        <a:t>•Good option for women who find it difficult to remember to take pill.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• Useful if </a:t>
                      </a:r>
                      <a:r>
                        <a:rPr lang="en-US" dirty="0" err="1"/>
                        <a:t>oestrogen</a:t>
                      </a:r>
                      <a:r>
                        <a:rPr lang="en-US" dirty="0"/>
                        <a:t> is contraindicate.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•Lactation.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•High risk for osteoporosis.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•Same as POP.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•Safe during lactation.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•No estrogen related side effect.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• Menstrual symptoms reduced.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•Protective against endometrial cancer </a:t>
                      </a:r>
                      <a:r>
                        <a:rPr lang="en-US" dirty="0" err="1"/>
                        <a:t>Diminised</a:t>
                      </a:r>
                      <a:r>
                        <a:rPr lang="en-US" dirty="0"/>
                        <a:t> anemia.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•Irregular bleeding.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•Delay in return of fertility of 6 months.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•Injections.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•Depression Weight Gain.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•Low failure rate (&lt;1%).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•Reduce risk of ovarian and endometrial cancer.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•Long term use (&gt;2 years) can lead to decreased bone</a:t>
                      </a:r>
                      <a:r>
                        <a:rPr lang="en-US" baseline="0" dirty="0"/>
                        <a:t> density.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379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850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IMPLANON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 Progestin only delivery system containing: </a:t>
            </a:r>
            <a:r>
              <a:rPr lang="en-US" sz="2000" dirty="0" err="1"/>
              <a:t>Etonorgestrel</a:t>
            </a:r>
            <a:r>
              <a:rPr lang="en-US" sz="2000" dirty="0"/>
              <a:t> 68mg.</a:t>
            </a:r>
          </a:p>
          <a:p>
            <a:r>
              <a:rPr lang="en-US" sz="2000" dirty="0"/>
              <a:t>Single closed capsule - Sub dermal implant-40mm × 2mm road, inserted on day 1-5 of the menstrual cycle.</a:t>
            </a:r>
          </a:p>
          <a:p>
            <a:r>
              <a:rPr lang="en-US" sz="2000" dirty="0"/>
              <a:t>into the non-dominant arm in between the head of the biceps and triceps.</a:t>
            </a:r>
          </a:p>
          <a:p>
            <a:r>
              <a:rPr lang="en-US" sz="2000" dirty="0"/>
              <a:t>It release hormone about 60 mcg, gradually reduced to 30 mcg/ day over 3 years.</a:t>
            </a:r>
          </a:p>
          <a:p>
            <a:r>
              <a:rPr lang="en-US" sz="2000" dirty="0"/>
              <a:t>Efficacy 99%.</a:t>
            </a:r>
          </a:p>
          <a:p>
            <a:r>
              <a:rPr lang="en-US" sz="2000" dirty="0"/>
              <a:t> Long-lasting (3 years).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3211" y="4025946"/>
            <a:ext cx="3855174" cy="2556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7740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020" y="222387"/>
            <a:ext cx="11761620" cy="640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79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NORPLANT I vs. NORPLANT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• NORPLANT I    : Six capsules (Five years).</a:t>
            </a:r>
          </a:p>
          <a:p>
            <a:pPr marL="0" indent="0">
              <a:buNone/>
            </a:pPr>
            <a:r>
              <a:rPr lang="en-US" sz="2000" b="1" dirty="0"/>
              <a:t>• NORPLANT II   : Two capsules (Three years) .</a:t>
            </a:r>
          </a:p>
          <a:p>
            <a:endParaRPr lang="en-US" dirty="0"/>
          </a:p>
          <a:p>
            <a:r>
              <a:rPr lang="en-US" b="1" i="1" u="sng" dirty="0">
                <a:solidFill>
                  <a:srgbClr val="FF0000"/>
                </a:solidFill>
              </a:rPr>
              <a:t>Rods:</a:t>
            </a:r>
            <a:r>
              <a:rPr lang="en-US" dirty="0"/>
              <a:t> 4 cm long with diameter of 2.5 mm.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rod contains 75mg of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levonorgestrel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release 50 mcg of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levonogestrel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day.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5052202"/>
            <a:ext cx="102195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Administration: Under LA 6 </a:t>
            </a:r>
            <a:r>
              <a:rPr lang="en-US" sz="2400" b="1" dirty="0" err="1"/>
              <a:t>slicone</a:t>
            </a:r>
            <a:r>
              <a:rPr lang="en-US" sz="2400" b="1" dirty="0"/>
              <a:t> </a:t>
            </a:r>
            <a:r>
              <a:rPr lang="en-US" sz="2400" b="1" dirty="0" err="1"/>
              <a:t>rubberrods</a:t>
            </a:r>
            <a:r>
              <a:rPr lang="en-US" sz="2400" b="1" dirty="0"/>
              <a:t> Effective within 6 hours of insertion 5 years action.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195" y="1857957"/>
            <a:ext cx="2504331" cy="2936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5737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PATCH (EVRA)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7166" y="1854925"/>
            <a:ext cx="8220891" cy="468956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 Delivers 150 g progestin </a:t>
            </a:r>
            <a:r>
              <a:rPr lang="en-US" sz="2000" b="1" dirty="0" err="1"/>
              <a:t>norelgestromin</a:t>
            </a:r>
            <a:r>
              <a:rPr lang="en-US" sz="2000" b="1" dirty="0"/>
              <a:t> + 20 g of </a:t>
            </a:r>
            <a:r>
              <a:rPr lang="en-US" sz="2000" b="1" dirty="0" err="1"/>
              <a:t>ethinyl</a:t>
            </a:r>
            <a:r>
              <a:rPr lang="en-US" sz="2000" b="1" dirty="0"/>
              <a:t> estradiol daily.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 Patch (</a:t>
            </a:r>
            <a:r>
              <a:rPr lang="en-US" sz="2000" b="1" dirty="0" err="1"/>
              <a:t>Evra</a:t>
            </a:r>
            <a:r>
              <a:rPr lang="en-US" sz="2000" b="1" dirty="0"/>
              <a:t>) is applied to :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>
                <a:solidFill>
                  <a:srgbClr val="FF0000"/>
                </a:solidFill>
              </a:rPr>
              <a:t>•</a:t>
            </a:r>
            <a:r>
              <a:rPr lang="en-US" dirty="0"/>
              <a:t> Buttocks.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>
                <a:solidFill>
                  <a:srgbClr val="FF0000"/>
                </a:solidFill>
              </a:rPr>
              <a:t>•</a:t>
            </a:r>
            <a:r>
              <a:rPr lang="en-US" dirty="0"/>
              <a:t> Upper outer arm.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>
                <a:solidFill>
                  <a:srgbClr val="FF0000"/>
                </a:solidFill>
              </a:rPr>
              <a:t>•</a:t>
            </a:r>
            <a:r>
              <a:rPr lang="en-US" dirty="0"/>
              <a:t> Lower abdomen.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>
                <a:solidFill>
                  <a:srgbClr val="FF0000"/>
                </a:solidFill>
              </a:rPr>
              <a:t>•</a:t>
            </a:r>
            <a:r>
              <a:rPr lang="en-US" dirty="0"/>
              <a:t> Upper torso (avoiding the breasts).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sz="2000" b="1" dirty="0"/>
              <a:t>A new patch is applied weekly for 3 weeks.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>
                <a:sym typeface="Wingdings" panose="05000000000000000000" pitchFamily="2" charset="2"/>
              </a:rPr>
              <a:t></a:t>
            </a:r>
            <a:r>
              <a:rPr lang="en-US" sz="2000" b="1" dirty="0"/>
              <a:t> followed by a patch-free week to allow for withdrawal bleeding.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 The patch was slightly more effective than a low-dose oral contraceptive in preventing pregnancy.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132" y="2249325"/>
            <a:ext cx="3024994" cy="315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80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846" y="3218450"/>
            <a:ext cx="4203286" cy="32874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46" y="549501"/>
            <a:ext cx="2310085" cy="24508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12445" y="1528601"/>
            <a:ext cx="241181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Well tolerated </a:t>
            </a:r>
          </a:p>
          <a:p>
            <a:endParaRPr lang="en-US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Safe overall</a:t>
            </a:r>
          </a:p>
        </p:txBody>
      </p:sp>
      <p:sp>
        <p:nvSpPr>
          <p:cNvPr id="7" name="Rectangle 6"/>
          <p:cNvSpPr/>
          <p:nvPr/>
        </p:nvSpPr>
        <p:spPr>
          <a:xfrm>
            <a:off x="7388877" y="1066936"/>
            <a:ext cx="2258952" cy="46166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/>
              <a:t>ADVANTAGES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170870" y="2969367"/>
            <a:ext cx="2694969" cy="461665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/>
              <a:t>DISADVANTAGES</a:t>
            </a:r>
          </a:p>
        </p:txBody>
      </p:sp>
      <p:sp>
        <p:nvSpPr>
          <p:cNvPr id="9" name="Rectangle 8"/>
          <p:cNvSpPr/>
          <p:nvPr/>
        </p:nvSpPr>
        <p:spPr>
          <a:xfrm>
            <a:off x="5577149" y="3431032"/>
            <a:ext cx="5882412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Dysmenorrhea.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Breast tenderness.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Breakthrough bleeding in the first Two.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3% of women </a:t>
            </a:r>
            <a:r>
              <a:rPr lang="en-US" sz="2000" b="1" dirty="0">
                <a:sym typeface="Wingdings" panose="05000000000000000000" pitchFamily="2" charset="2"/>
              </a:rPr>
              <a:t></a:t>
            </a:r>
          </a:p>
          <a:p>
            <a:r>
              <a:rPr lang="en-US" sz="2000" b="1" dirty="0"/>
              <a:t>• - application site reaction severe enough to limit usage.</a:t>
            </a:r>
          </a:p>
        </p:txBody>
      </p:sp>
    </p:spTree>
    <p:extLst>
      <p:ext uri="{BB962C8B-B14F-4D97-AF65-F5344CB8AC3E}">
        <p14:creationId xmlns:p14="http://schemas.microsoft.com/office/powerpoint/2010/main" val="3549928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INTRAVAGINAL 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6431280" cy="393192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2200" dirty="0"/>
              <a:t>Flexible polymer ring.</a:t>
            </a:r>
          </a:p>
          <a:p>
            <a:r>
              <a:rPr lang="en-US" sz="2200" dirty="0"/>
              <a:t> Contains </a:t>
            </a:r>
            <a:r>
              <a:rPr lang="en-US" sz="2200" dirty="0" err="1"/>
              <a:t>ethinyl</a:t>
            </a:r>
            <a:r>
              <a:rPr lang="en-US" sz="2200" dirty="0"/>
              <a:t> estradiol + </a:t>
            </a:r>
            <a:r>
              <a:rPr lang="en-US" sz="2200" dirty="0" err="1"/>
              <a:t>etonogestrel</a:t>
            </a:r>
            <a:r>
              <a:rPr lang="en-US" sz="2200" dirty="0"/>
              <a:t>.</a:t>
            </a:r>
          </a:p>
          <a:p>
            <a:r>
              <a:rPr lang="en-US" sz="2200" dirty="0"/>
              <a:t> Released rates: 15 g and 120 g per day.</a:t>
            </a:r>
          </a:p>
          <a:p>
            <a:r>
              <a:rPr lang="en-US" sz="2200" dirty="0"/>
              <a:t> Highly effective </a:t>
            </a:r>
            <a:r>
              <a:rPr lang="en-US" sz="2200" dirty="0">
                <a:sym typeface="Wingdings" panose="05000000000000000000" pitchFamily="2" charset="2"/>
              </a:rPr>
              <a:t></a:t>
            </a:r>
            <a:r>
              <a:rPr lang="en-US" sz="2200" dirty="0"/>
              <a:t> failure rate was 0.65 per100 woman-years.</a:t>
            </a:r>
          </a:p>
          <a:p>
            <a:r>
              <a:rPr lang="en-US" sz="2200" dirty="0"/>
              <a:t> The ring is placed within 5 days of the onset of menses and is removed after 3 weeks of use for 1 week to allow withdrawal bleeding.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594" y="2371874"/>
            <a:ext cx="3398966" cy="3193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8647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CONTRACEPTIVE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245659"/>
            <a:ext cx="4754880" cy="3710639"/>
          </a:xfrm>
          <a:solidFill>
            <a:schemeClr val="bg2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 dirty="0"/>
          </a:p>
          <a:p>
            <a:r>
              <a:rPr lang="en-US" dirty="0"/>
              <a:t>Cheap </a:t>
            </a:r>
          </a:p>
          <a:p>
            <a:endParaRPr lang="en-US" dirty="0"/>
          </a:p>
          <a:p>
            <a:r>
              <a:rPr lang="en-US" dirty="0"/>
              <a:t>Highly 100% effective</a:t>
            </a:r>
          </a:p>
          <a:p>
            <a:endParaRPr lang="en-US" dirty="0"/>
          </a:p>
          <a:p>
            <a:r>
              <a:rPr lang="en-US" dirty="0" err="1"/>
              <a:t>Acceptive</a:t>
            </a:r>
            <a:endParaRPr lang="en-US" dirty="0"/>
          </a:p>
          <a:p>
            <a:endParaRPr lang="en-US" dirty="0"/>
          </a:p>
          <a:p>
            <a:r>
              <a:rPr lang="en-US" dirty="0"/>
              <a:t>Safe 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4246" y="2245659"/>
            <a:ext cx="4710953" cy="3710639"/>
          </a:xfrm>
          <a:solidFill>
            <a:schemeClr val="bg2"/>
          </a:solidFill>
          <a:ln>
            <a:solidFill>
              <a:schemeClr val="bg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 dirty="0"/>
          </a:p>
          <a:p>
            <a:r>
              <a:rPr lang="en-US" dirty="0"/>
              <a:t>Reversible</a:t>
            </a:r>
          </a:p>
          <a:p>
            <a:endParaRPr lang="en-US" dirty="0"/>
          </a:p>
          <a:p>
            <a:r>
              <a:rPr lang="en-US" dirty="0"/>
              <a:t>Having non-contraceptive benefits</a:t>
            </a:r>
          </a:p>
          <a:p>
            <a:endParaRPr lang="en-US" dirty="0"/>
          </a:p>
          <a:p>
            <a:r>
              <a:rPr lang="en-US" dirty="0"/>
              <a:t>Simple to use</a:t>
            </a:r>
          </a:p>
          <a:p>
            <a:endParaRPr lang="en-US" dirty="0"/>
          </a:p>
          <a:p>
            <a:r>
              <a:rPr lang="en-US" dirty="0"/>
              <a:t>Requiring minimal motivation, </a:t>
            </a:r>
            <a:r>
              <a:rPr lang="en-US" dirty="0" err="1"/>
              <a:t>maintainence</a:t>
            </a:r>
            <a:r>
              <a:rPr lang="en-US" dirty="0"/>
              <a:t> and supervision</a:t>
            </a:r>
          </a:p>
        </p:txBody>
      </p:sp>
    </p:spTree>
    <p:extLst>
      <p:ext uri="{BB962C8B-B14F-4D97-AF65-F5344CB8AC3E}">
        <p14:creationId xmlns:p14="http://schemas.microsoft.com/office/powerpoint/2010/main" val="454994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" y="1732987"/>
            <a:ext cx="7332617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• Breakthrough bleeding is uncommon.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• 20% of women, 35% of men reported being able to feel the ring during intercourse.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• If this is bothersome, may be removed for intercourse BUT should be replaced within 3 hours.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1" y="1436886"/>
            <a:ext cx="4180114" cy="452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6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EMERGENCY CONTRACEPTIVE PILL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108" y="2014194"/>
            <a:ext cx="9292046" cy="4399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• Each pill contain </a:t>
            </a:r>
            <a:r>
              <a:rPr lang="en-US" sz="2000" b="1" dirty="0" err="1"/>
              <a:t>Levonorgestrel</a:t>
            </a:r>
            <a:r>
              <a:rPr lang="en-US" sz="2000" b="1" dirty="0"/>
              <a:t> and </a:t>
            </a:r>
            <a:r>
              <a:rPr lang="en-US" sz="2000" b="1" dirty="0" err="1"/>
              <a:t>Ethinyl</a:t>
            </a:r>
            <a:r>
              <a:rPr lang="en-US" sz="2000" b="1" dirty="0"/>
              <a:t> estradiol.</a:t>
            </a:r>
          </a:p>
          <a:p>
            <a:pPr marL="0" indent="0">
              <a:buNone/>
            </a:pPr>
            <a:r>
              <a:rPr lang="en-US" sz="2000" b="1" dirty="0"/>
              <a:t>• After unprotected intercourse.</a:t>
            </a:r>
          </a:p>
          <a:p>
            <a:pPr marL="0" indent="0">
              <a:buNone/>
            </a:pPr>
            <a:r>
              <a:rPr lang="en-US" sz="2000" b="1" dirty="0"/>
              <a:t>• Highly effective and decrease the risk of pregnancy by 75%.</a:t>
            </a:r>
          </a:p>
          <a:p>
            <a:pPr marL="0" indent="0">
              <a:buNone/>
            </a:pPr>
            <a:r>
              <a:rPr lang="en-US" sz="2000" b="1" dirty="0"/>
              <a:t>• 100 women had unprotected intercourse during the second to third week of their menstrual cycle, 8 would be expected to conceive.</a:t>
            </a:r>
          </a:p>
          <a:p>
            <a:pPr marL="0" indent="0">
              <a:buNone/>
            </a:pPr>
            <a:r>
              <a:rPr lang="en-US" sz="2000" b="1" dirty="0"/>
              <a:t>• Contain high dose of contraceptive hormones.</a:t>
            </a:r>
          </a:p>
          <a:p>
            <a:pPr marL="0" indent="0">
              <a:buNone/>
            </a:pPr>
            <a:r>
              <a:rPr lang="en-US" sz="2000" b="1" dirty="0"/>
              <a:t>• Take within 72 hours of SI.</a:t>
            </a:r>
          </a:p>
          <a:p>
            <a:pPr marL="0" indent="0">
              <a:buNone/>
            </a:pPr>
            <a:r>
              <a:rPr lang="en-US" sz="2000" b="1" dirty="0"/>
              <a:t>• Dosage:</a:t>
            </a:r>
            <a:endParaRPr lang="en-US" b="1" dirty="0"/>
          </a:p>
          <a:p>
            <a:pPr marL="342900" indent="-342900">
              <a:buAutoNum type="arabicPeriod"/>
            </a:pPr>
            <a:r>
              <a:rPr lang="en-US" dirty="0"/>
              <a:t>Take 2 pills per dose</a:t>
            </a:r>
          </a:p>
          <a:p>
            <a:pPr marL="342900" indent="-342900">
              <a:buAutoNum type="arabicPeriod"/>
            </a:pPr>
            <a:r>
              <a:rPr lang="en-US" dirty="0"/>
              <a:t>2. Another 2 pills 12 hours later.</a:t>
            </a:r>
          </a:p>
        </p:txBody>
      </p:sp>
    </p:spTree>
    <p:extLst>
      <p:ext uri="{BB962C8B-B14F-4D97-AF65-F5344CB8AC3E}">
        <p14:creationId xmlns:p14="http://schemas.microsoft.com/office/powerpoint/2010/main" val="26169528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596" y="222386"/>
            <a:ext cx="11716281" cy="64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997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INTRAUTERINE CONTRACEPTION SYSTEM (MIRENA)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6757851" cy="4415246"/>
          </a:xfrm>
        </p:spPr>
        <p:txBody>
          <a:bodyPr/>
          <a:lstStyle/>
          <a:p>
            <a:r>
              <a:rPr lang="en-US" sz="2400" dirty="0"/>
              <a:t>Device contain progestogen- releasing rod, (reservoir releasing </a:t>
            </a:r>
            <a:r>
              <a:rPr lang="en-US" sz="2400" dirty="0" err="1"/>
              <a:t>levenorgestrel</a:t>
            </a:r>
            <a:r>
              <a:rPr lang="en-US" sz="2400" dirty="0"/>
              <a:t> 20 microgram 12 hourly).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err="1"/>
              <a:t>Levonorgestrel</a:t>
            </a:r>
            <a:r>
              <a:rPr lang="en-US" sz="2400" dirty="0"/>
              <a:t> released directly into uterine cavity from a T-shaped plastic intra uterine device.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Most effective contraceptive, failure rates&lt;2/1000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651" y="2343422"/>
            <a:ext cx="3797917" cy="393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99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291" y="4310743"/>
            <a:ext cx="4119154" cy="1754326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• Thickens cervical mucus</a:t>
            </a:r>
          </a:p>
          <a:p>
            <a:pPr marL="0" indent="0">
              <a:buNone/>
            </a:pPr>
            <a:r>
              <a:rPr lang="en-US" dirty="0"/>
              <a:t>• Thins endometrium</a:t>
            </a:r>
          </a:p>
          <a:p>
            <a:pPr marL="0" indent="0">
              <a:buNone/>
            </a:pPr>
            <a:r>
              <a:rPr lang="en-US" dirty="0"/>
              <a:t>• Local inflammatory reaction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027714" y="574443"/>
            <a:ext cx="4881154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• Menorrhagia.</a:t>
            </a:r>
          </a:p>
          <a:p>
            <a:r>
              <a:rPr lang="en-US" dirty="0"/>
              <a:t>• To oppose </a:t>
            </a:r>
            <a:r>
              <a:rPr lang="en-US" dirty="0" err="1"/>
              <a:t>ostrogen</a:t>
            </a:r>
            <a:r>
              <a:rPr lang="en-US" dirty="0"/>
              <a:t> in HRT.</a:t>
            </a:r>
          </a:p>
          <a:p>
            <a:r>
              <a:rPr lang="en-US" dirty="0"/>
              <a:t>• To oppose effects of Tamoxifen on endometrium.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35155" y="2599746"/>
            <a:ext cx="4881154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• Minimal.</a:t>
            </a:r>
          </a:p>
          <a:p>
            <a:r>
              <a:rPr lang="en-US" dirty="0"/>
              <a:t>• </a:t>
            </a:r>
            <a:r>
              <a:rPr lang="en-US" dirty="0" err="1"/>
              <a:t>Amenorrhoea</a:t>
            </a:r>
            <a:r>
              <a:rPr lang="en-US" dirty="0"/>
              <a:t> (20%).</a:t>
            </a:r>
          </a:p>
          <a:p>
            <a:r>
              <a:rPr lang="en-US" dirty="0"/>
              <a:t>• Irregular bleeding (up to 6 months).</a:t>
            </a:r>
          </a:p>
          <a:p>
            <a:r>
              <a:rPr lang="en-US" dirty="0"/>
              <a:t>• PMS -like symptoms (rarely) If conception occurs - risk of ectopic pregnancy.</a:t>
            </a:r>
          </a:p>
        </p:txBody>
      </p:sp>
      <p:sp>
        <p:nvSpPr>
          <p:cNvPr id="6" name="Rectangle 5"/>
          <p:cNvSpPr/>
          <p:nvPr/>
        </p:nvSpPr>
        <p:spPr>
          <a:xfrm>
            <a:off x="939480" y="4126077"/>
            <a:ext cx="2214068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MODE OF ACTION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223656" y="338007"/>
            <a:ext cx="3225563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NON-CONTRACEPTIVE USES</a:t>
            </a:r>
          </a:p>
        </p:txBody>
      </p:sp>
      <p:sp>
        <p:nvSpPr>
          <p:cNvPr id="8" name="Rectangle 7"/>
          <p:cNvSpPr/>
          <p:nvPr/>
        </p:nvSpPr>
        <p:spPr>
          <a:xfrm>
            <a:off x="9910947" y="2415080"/>
            <a:ext cx="1584088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SIDE EFFECTS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1" y="623794"/>
            <a:ext cx="2762250" cy="3409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743" y="4603158"/>
            <a:ext cx="4244408" cy="22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83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103" y="642594"/>
            <a:ext cx="10058400" cy="1371600"/>
          </a:xfrm>
        </p:spPr>
        <p:txBody>
          <a:bodyPr/>
          <a:lstStyle/>
          <a:p>
            <a:r>
              <a:rPr lang="en-US" dirty="0"/>
              <a:t>COOPER IUCD: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408" y="2131760"/>
            <a:ext cx="8874034" cy="39319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• Copper effects are by causing a toxic effect to sperm and the egg.</a:t>
            </a:r>
          </a:p>
          <a:p>
            <a:pPr marL="0" indent="0">
              <a:buNone/>
            </a:pPr>
            <a:r>
              <a:rPr lang="en-US" sz="2400" dirty="0"/>
              <a:t>• Licensed for use for up to 10 years.</a:t>
            </a:r>
          </a:p>
          <a:p>
            <a:pPr marL="0" indent="0">
              <a:buNone/>
            </a:pPr>
            <a:r>
              <a:rPr lang="en-US" sz="2400" dirty="0"/>
              <a:t>• 99% effective.</a:t>
            </a:r>
          </a:p>
          <a:p>
            <a:pPr marL="0" indent="0">
              <a:buNone/>
            </a:pPr>
            <a:r>
              <a:rPr lang="en-US" sz="2400" dirty="0"/>
              <a:t>• Has an increased risk of infection associated with the first 3 weeks of insertion Copper IUCD associated with increased menstrual loss.</a:t>
            </a:r>
          </a:p>
          <a:p>
            <a:pPr marL="0" indent="0">
              <a:buNone/>
            </a:pPr>
            <a:r>
              <a:rPr lang="en-US" sz="2400" dirty="0"/>
              <a:t>• Occasionally can have problem of missing strings, lost IUCD that may require investigation or surgical exploration/ removal.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876" y="327828"/>
            <a:ext cx="2646002" cy="3607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5948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605" y="2103119"/>
            <a:ext cx="3361509" cy="4010297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• Does not require a person to take medication.</a:t>
            </a:r>
          </a:p>
          <a:p>
            <a:pPr marL="0" indent="0">
              <a:buNone/>
            </a:pPr>
            <a:r>
              <a:rPr lang="en-US" sz="2000" dirty="0"/>
              <a:t>• Good for those with a contraindication to taking </a:t>
            </a:r>
            <a:r>
              <a:rPr lang="en-US" sz="2000" dirty="0" err="1"/>
              <a:t>oestrogen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• Useful for patients who are not compliant to taking medicines.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89418" y="2103119"/>
            <a:ext cx="3339738" cy="39703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• Pregnancy.</a:t>
            </a:r>
          </a:p>
          <a:p>
            <a:endParaRPr lang="en-US" dirty="0"/>
          </a:p>
          <a:p>
            <a:r>
              <a:rPr lang="en-US" dirty="0"/>
              <a:t>• Current STI or PID.</a:t>
            </a:r>
          </a:p>
          <a:p>
            <a:endParaRPr lang="en-US" dirty="0"/>
          </a:p>
          <a:p>
            <a:r>
              <a:rPr lang="en-US" dirty="0"/>
              <a:t>• Distortion of the shape of uterine cavity.</a:t>
            </a:r>
          </a:p>
          <a:p>
            <a:endParaRPr lang="en-US" dirty="0"/>
          </a:p>
          <a:p>
            <a:r>
              <a:rPr lang="en-US" dirty="0"/>
              <a:t>• Severe </a:t>
            </a:r>
            <a:r>
              <a:rPr lang="en-US" dirty="0" err="1"/>
              <a:t>dysmenorrea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Valvular</a:t>
            </a:r>
            <a:r>
              <a:rPr lang="en-US" dirty="0"/>
              <a:t> heart disease.</a:t>
            </a:r>
          </a:p>
          <a:p>
            <a:endParaRPr lang="en-US" dirty="0"/>
          </a:p>
          <a:p>
            <a:r>
              <a:rPr lang="en-US" dirty="0"/>
              <a:t>• Cooper allergy.</a:t>
            </a:r>
          </a:p>
          <a:p>
            <a:endParaRPr lang="en-US" dirty="0"/>
          </a:p>
          <a:p>
            <a:r>
              <a:rPr lang="en-US" dirty="0"/>
              <a:t>• Heavy periods.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73440" y="2103119"/>
            <a:ext cx="2917371" cy="39703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• Pain.</a:t>
            </a:r>
          </a:p>
          <a:p>
            <a:endParaRPr lang="en-US" dirty="0"/>
          </a:p>
          <a:p>
            <a:r>
              <a:rPr lang="en-US" dirty="0"/>
              <a:t>• Menstrual loss.</a:t>
            </a:r>
          </a:p>
          <a:p>
            <a:endParaRPr lang="en-US" dirty="0"/>
          </a:p>
          <a:p>
            <a:r>
              <a:rPr lang="en-US" dirty="0"/>
              <a:t>• Expulsion &lt;3%.</a:t>
            </a:r>
          </a:p>
          <a:p>
            <a:endParaRPr lang="en-US" dirty="0"/>
          </a:p>
          <a:p>
            <a:r>
              <a:rPr lang="en-US" dirty="0"/>
              <a:t>• Uterine perforation 1 in 1000.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Salpingitis</a:t>
            </a:r>
            <a:r>
              <a:rPr lang="en-US" dirty="0"/>
              <a:t> 1.5-7.5 per 1000.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Endometritis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7857" y="1349066"/>
            <a:ext cx="18517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BENEFITS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96383" y="1379844"/>
            <a:ext cx="37258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CONTRAINDICATION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03877" y="1318289"/>
            <a:ext cx="26564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SIDE EFFECTS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84228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OF INSERTION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207623"/>
            <a:ext cx="4968240" cy="393192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/>
              <a:t>INTERVAL :</a:t>
            </a:r>
          </a:p>
          <a:p>
            <a:pPr marL="0" indent="0">
              <a:buNone/>
            </a:pPr>
            <a:r>
              <a:rPr lang="en-US" dirty="0"/>
              <a:t>•6 Weeks following childbirth or abortion.</a:t>
            </a:r>
          </a:p>
          <a:p>
            <a:pPr marL="0" indent="0">
              <a:buNone/>
            </a:pPr>
            <a:r>
              <a:rPr lang="en-US" dirty="0"/>
              <a:t>• 2-3 days after the period is over.</a:t>
            </a:r>
          </a:p>
          <a:p>
            <a:pPr marL="0" indent="0">
              <a:buNone/>
            </a:pPr>
            <a:r>
              <a:rPr lang="en-US" dirty="0"/>
              <a:t>• During </a:t>
            </a:r>
            <a:r>
              <a:rPr lang="en-US" dirty="0" err="1"/>
              <a:t>lactational</a:t>
            </a:r>
            <a:r>
              <a:rPr lang="en-US" dirty="0"/>
              <a:t> amenorrhea - can be anytime.</a:t>
            </a:r>
          </a:p>
          <a:p>
            <a:pPr marL="342900" indent="-342900">
              <a:buAutoNum type="arabicPeriod" startAt="2"/>
            </a:pPr>
            <a:r>
              <a:rPr lang="en-US" sz="2000" b="1" dirty="0"/>
              <a:t>POSTABORTAL: </a:t>
            </a:r>
          </a:p>
          <a:p>
            <a:pPr marL="0" indent="0">
              <a:buNone/>
            </a:pPr>
            <a:r>
              <a:rPr lang="en-US" dirty="0"/>
              <a:t>• Immediately following termination of pregnancy</a:t>
            </a:r>
          </a:p>
          <a:p>
            <a:pPr marL="0" indent="0">
              <a:buNone/>
            </a:pPr>
            <a:r>
              <a:rPr lang="en-US" dirty="0"/>
              <a:t>• Prevent uterine </a:t>
            </a:r>
            <a:r>
              <a:rPr lang="en-US" dirty="0" err="1"/>
              <a:t>synechia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387737" y="2207623"/>
            <a:ext cx="449362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3"/>
            </a:pPr>
            <a:r>
              <a:rPr lang="en-US" sz="2000" b="1" dirty="0"/>
              <a:t>POSTPARTUM:</a:t>
            </a:r>
          </a:p>
          <a:p>
            <a:r>
              <a:rPr lang="en-US" dirty="0"/>
              <a:t>• 6 weeks following child birth when the uterus will be </a:t>
            </a:r>
            <a:r>
              <a:rPr lang="en-US" dirty="0" err="1"/>
              <a:t>involuted</a:t>
            </a:r>
            <a:r>
              <a:rPr lang="en-US" dirty="0"/>
              <a:t> to near normal size.</a:t>
            </a:r>
          </a:p>
          <a:p>
            <a:endParaRPr lang="en-US" dirty="0"/>
          </a:p>
          <a:p>
            <a:endParaRPr lang="en-US" dirty="0"/>
          </a:p>
          <a:p>
            <a:pPr marL="457200" indent="-457200">
              <a:buAutoNum type="arabicPeriod" startAt="4"/>
            </a:pPr>
            <a:r>
              <a:rPr lang="en-US" sz="2000" b="1" dirty="0"/>
              <a:t>POSTPLACENTAL DELIVERY:</a:t>
            </a:r>
            <a:r>
              <a:rPr lang="en-US" dirty="0"/>
              <a:t> </a:t>
            </a:r>
          </a:p>
          <a:p>
            <a:r>
              <a:rPr lang="en-US" dirty="0"/>
              <a:t>• Immediate insertion can be done.</a:t>
            </a:r>
          </a:p>
          <a:p>
            <a:r>
              <a:rPr lang="en-US" dirty="0"/>
              <a:t>• Rate of expulsion is high.</a:t>
            </a:r>
          </a:p>
        </p:txBody>
      </p:sp>
    </p:spTree>
    <p:extLst>
      <p:ext uri="{BB962C8B-B14F-4D97-AF65-F5344CB8AC3E}">
        <p14:creationId xmlns:p14="http://schemas.microsoft.com/office/powerpoint/2010/main" val="3511500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10" y="91440"/>
            <a:ext cx="5961019" cy="6648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91440"/>
            <a:ext cx="6620963" cy="6648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78879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BARRIER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9122229" cy="3931920"/>
          </a:xfrm>
        </p:spPr>
        <p:txBody>
          <a:bodyPr>
            <a:normAutofit/>
          </a:bodyPr>
          <a:lstStyle/>
          <a:p>
            <a:r>
              <a:rPr lang="en-US" sz="2800" dirty="0"/>
              <a:t>Prevent pregnancy by blocking the egg and sperm from meeting.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Barrier methods have higher failure rates than hormonal methods due to design and human error.</a:t>
            </a:r>
          </a:p>
        </p:txBody>
      </p:sp>
    </p:spTree>
    <p:extLst>
      <p:ext uri="{BB962C8B-B14F-4D97-AF65-F5344CB8AC3E}">
        <p14:creationId xmlns:p14="http://schemas.microsoft.com/office/powerpoint/2010/main" val="565876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153" y="228600"/>
            <a:ext cx="11756701" cy="645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25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90" y="502135"/>
            <a:ext cx="10058400" cy="1371600"/>
          </a:xfrm>
        </p:spPr>
        <p:txBody>
          <a:bodyPr/>
          <a:lstStyle/>
          <a:p>
            <a:r>
              <a:rPr lang="en-US" dirty="0"/>
              <a:t>MALE CONDOM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2202" y="1816056"/>
            <a:ext cx="5012008" cy="43626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7790" y="1873735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• </a:t>
            </a:r>
            <a:r>
              <a:rPr lang="en-US" sz="2000" b="1" dirty="0"/>
              <a:t>Most common and effective </a:t>
            </a:r>
            <a:r>
              <a:rPr lang="en-US" sz="2000" b="1" dirty="0">
                <a:sym typeface="Wingdings" panose="05000000000000000000" pitchFamily="2" charset="2"/>
              </a:rPr>
              <a:t>  </a:t>
            </a:r>
            <a:r>
              <a:rPr lang="en-US" sz="2000" b="1" dirty="0"/>
              <a:t>when used properly.</a:t>
            </a:r>
          </a:p>
          <a:p>
            <a:endParaRPr lang="en-US" sz="2000" b="1" dirty="0"/>
          </a:p>
          <a:p>
            <a:r>
              <a:rPr lang="en-US" sz="2000" b="1" dirty="0"/>
              <a:t>• Latex and Polyurethane.</a:t>
            </a:r>
          </a:p>
          <a:p>
            <a:endParaRPr lang="en-US" sz="2000" b="1" dirty="0"/>
          </a:p>
          <a:p>
            <a:r>
              <a:rPr lang="en-US" sz="2000" b="1" dirty="0"/>
              <a:t>•Benefit.</a:t>
            </a:r>
          </a:p>
          <a:p>
            <a:endParaRPr lang="en-US" sz="2000" b="1" dirty="0"/>
          </a:p>
          <a:p>
            <a:r>
              <a:rPr lang="en-US" sz="2000" b="1" dirty="0"/>
              <a:t>• v risk of venereal infection.</a:t>
            </a:r>
          </a:p>
          <a:p>
            <a:endParaRPr lang="en-US" sz="2000" b="1" dirty="0"/>
          </a:p>
          <a:p>
            <a:r>
              <a:rPr lang="en-US" sz="2000" b="1" dirty="0"/>
              <a:t>• Controlling the spread of HIV.</a:t>
            </a:r>
          </a:p>
          <a:p>
            <a:endParaRPr lang="en-US" sz="2000" b="1" dirty="0"/>
          </a:p>
          <a:p>
            <a:r>
              <a:rPr lang="en-US" sz="2000" b="1" dirty="0"/>
              <a:t>• Perfect effectiveness rate = 97%.</a:t>
            </a:r>
          </a:p>
          <a:p>
            <a:endParaRPr lang="en-US" sz="2000" b="1" dirty="0"/>
          </a:p>
          <a:p>
            <a:r>
              <a:rPr lang="en-US" sz="2000" b="1" dirty="0"/>
              <a:t>•Combining condoms </a:t>
            </a:r>
            <a:r>
              <a:rPr lang="en-US" sz="2000" b="1" dirty="0" err="1"/>
              <a:t>withspermicides</a:t>
            </a:r>
            <a:r>
              <a:rPr lang="en-US" sz="2000" b="1" dirty="0"/>
              <a:t> raises </a:t>
            </a:r>
            <a:r>
              <a:rPr lang="en-US" sz="2000" b="1" dirty="0" err="1"/>
              <a:t>effectivenesslevels</a:t>
            </a:r>
            <a:r>
              <a:rPr lang="en-US" sz="2000" b="1" dirty="0"/>
              <a:t> to 99%.</a:t>
            </a:r>
          </a:p>
        </p:txBody>
      </p:sp>
    </p:spTree>
    <p:extLst>
      <p:ext uri="{BB962C8B-B14F-4D97-AF65-F5344CB8AC3E}">
        <p14:creationId xmlns:p14="http://schemas.microsoft.com/office/powerpoint/2010/main" val="35747094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896" y="649126"/>
            <a:ext cx="10058400" cy="1371600"/>
          </a:xfrm>
        </p:spPr>
        <p:txBody>
          <a:bodyPr/>
          <a:lstStyle/>
          <a:p>
            <a:r>
              <a:rPr lang="en-US" dirty="0"/>
              <a:t>FEMALE CONDOM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96" y="2223200"/>
            <a:ext cx="7201989" cy="39319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• </a:t>
            </a:r>
            <a:r>
              <a:rPr lang="en-US" sz="2400" dirty="0"/>
              <a:t>Made as an alternative to male condoms.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• Polyurethane.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• Physically inserted in the vagina.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• Perfect rate = 95%.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• Woman can use female condom if partner refuses.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918" y="786285"/>
            <a:ext cx="4825760" cy="4480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58071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852" y="658171"/>
            <a:ext cx="10058400" cy="1371600"/>
          </a:xfrm>
        </p:spPr>
        <p:txBody>
          <a:bodyPr/>
          <a:lstStyle/>
          <a:p>
            <a:r>
              <a:rPr lang="en-US" dirty="0"/>
              <a:t>SPERMICIDES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852" y="2340766"/>
            <a:ext cx="5700815" cy="406255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  </a:t>
            </a:r>
            <a:r>
              <a:rPr lang="en-US" sz="2000" b="1" dirty="0"/>
              <a:t>Chemicals kill sperm in the vagina.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/>
              <a:t>   Different forms:</a:t>
            </a:r>
          </a:p>
          <a:p>
            <a:pPr marL="0" indent="0">
              <a:buNone/>
            </a:pPr>
            <a:r>
              <a:rPr lang="en-US" dirty="0"/>
              <a:t>• Jelly</a:t>
            </a:r>
          </a:p>
          <a:p>
            <a:pPr marL="0" indent="0">
              <a:buNone/>
            </a:pPr>
            <a:r>
              <a:rPr lang="en-US" dirty="0"/>
              <a:t>• Film</a:t>
            </a:r>
          </a:p>
          <a:p>
            <a:pPr marL="0" indent="0">
              <a:buNone/>
            </a:pPr>
            <a:r>
              <a:rPr lang="en-US" dirty="0"/>
              <a:t>• Foam</a:t>
            </a:r>
          </a:p>
          <a:p>
            <a:pPr marL="0" indent="0">
              <a:buNone/>
            </a:pPr>
            <a:r>
              <a:rPr lang="en-US" dirty="0"/>
              <a:t>• Suppository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  </a:t>
            </a:r>
            <a:r>
              <a:rPr lang="en-US" sz="2000" b="1" dirty="0"/>
              <a:t>Some work instantly, others require pre-insertion.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/>
              <a:t>   Only 76% effective (used alone), should be used in combination with another method i.e., condoms.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256" y="658171"/>
            <a:ext cx="2865711" cy="2976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667" y="3205079"/>
            <a:ext cx="4452317" cy="298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8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022366"/>
            <a:ext cx="4563291" cy="4093428"/>
          </a:xfrm>
          <a:solidFill>
            <a:schemeClr val="bg1"/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• Perfect Effectiveness Rate = 94%.</a:t>
            </a:r>
          </a:p>
          <a:p>
            <a:pPr marL="0" indent="0">
              <a:buNone/>
            </a:pPr>
            <a:r>
              <a:rPr lang="en-US" sz="2000" dirty="0"/>
              <a:t>• Typical Effectiveness Rate = 80%.</a:t>
            </a:r>
          </a:p>
          <a:p>
            <a:pPr marL="0" indent="0">
              <a:buNone/>
            </a:pPr>
            <a:r>
              <a:rPr lang="en-US" sz="2000" dirty="0"/>
              <a:t>• Latex barrier placed inside vagina during intercourse.</a:t>
            </a:r>
          </a:p>
          <a:p>
            <a:pPr marL="0" indent="0">
              <a:buNone/>
            </a:pPr>
            <a:r>
              <a:rPr lang="en-US" sz="2000" dirty="0"/>
              <a:t>• Fitted by physician• Spermicidal jelly before insertion.</a:t>
            </a:r>
          </a:p>
          <a:p>
            <a:pPr marL="0" indent="0">
              <a:buNone/>
            </a:pPr>
            <a:r>
              <a:rPr lang="en-US" sz="2000" dirty="0"/>
              <a:t>• Inserted up to 18 hours before intercourse and can be left in for a total of 24 hours.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6473250" y="2022366"/>
            <a:ext cx="4486488" cy="40934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endParaRPr lang="en-US" sz="2000" dirty="0"/>
          </a:p>
          <a:p>
            <a:r>
              <a:rPr lang="en-US" sz="2000" dirty="0"/>
              <a:t>• Perfect effectiveness rate = 91%.</a:t>
            </a:r>
          </a:p>
          <a:p>
            <a:r>
              <a:rPr lang="en-US" sz="2000" dirty="0"/>
              <a:t>• Typical effectiveness rate = 80%.</a:t>
            </a:r>
          </a:p>
          <a:p>
            <a:r>
              <a:rPr lang="en-US" sz="2000" dirty="0"/>
              <a:t>• Latex barrier inserted in vagina before intercourse "Caps" around cervix with suction.</a:t>
            </a:r>
          </a:p>
          <a:p>
            <a:r>
              <a:rPr lang="en-US" sz="2000" dirty="0"/>
              <a:t>• Fill with spermicidal jelly prior to use.</a:t>
            </a:r>
          </a:p>
          <a:p>
            <a:r>
              <a:rPr lang="en-US" sz="2000" dirty="0"/>
              <a:t>• Can be left in body for up to a total of 48 hours.</a:t>
            </a:r>
          </a:p>
          <a:p>
            <a:r>
              <a:rPr lang="en-US" sz="2000" dirty="0"/>
              <a:t>• Must be left in place six hours after sexual intercourse.</a:t>
            </a:r>
          </a:p>
          <a:p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1456263" y="1791533"/>
            <a:ext cx="2292777" cy="46166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DIAPRAGHM</a:t>
            </a:r>
          </a:p>
        </p:txBody>
      </p:sp>
      <p:sp>
        <p:nvSpPr>
          <p:cNvPr id="6" name="Rectangle 5"/>
          <p:cNvSpPr/>
          <p:nvPr/>
        </p:nvSpPr>
        <p:spPr>
          <a:xfrm>
            <a:off x="6895442" y="1791532"/>
            <a:ext cx="2395207" cy="46166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CERVICAL CAP</a:t>
            </a:r>
          </a:p>
        </p:txBody>
      </p:sp>
    </p:spTree>
    <p:extLst>
      <p:ext uri="{BB962C8B-B14F-4D97-AF65-F5344CB8AC3E}">
        <p14:creationId xmlns:p14="http://schemas.microsoft.com/office/powerpoint/2010/main" val="20761511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34" y="235449"/>
            <a:ext cx="11716281" cy="638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832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5895703" cy="39319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sz="2400" dirty="0"/>
              <a:t>The sponge is inserted by the woman into the vagina and covers the cervix blocking sperm from entering the cervix.</a:t>
            </a:r>
          </a:p>
          <a:p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The sponge also contains a spermicide that kills sperm.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503" y="1356023"/>
            <a:ext cx="4639946" cy="4679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21974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STERILIZATION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i="1" dirty="0"/>
              <a:t> Medical techniques that intentionally leave a person unable to reproduce in the future.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i="1" dirty="0"/>
          </a:p>
          <a:p>
            <a:pPr>
              <a:buFont typeface="Arial" panose="020B0604020202020204" pitchFamily="34" charset="0"/>
              <a:buChar char="•"/>
            </a:pPr>
            <a:endParaRPr lang="en-US" sz="3200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i="1" dirty="0"/>
              <a:t> Generally permanent birth control techniques that surgically disrupt the normal passage of ova or sperm.</a:t>
            </a:r>
          </a:p>
        </p:txBody>
      </p:sp>
    </p:spTree>
    <p:extLst>
      <p:ext uri="{BB962C8B-B14F-4D97-AF65-F5344CB8AC3E}">
        <p14:creationId xmlns:p14="http://schemas.microsoft.com/office/powerpoint/2010/main" val="8028321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914" y="760160"/>
            <a:ext cx="10058400" cy="1371600"/>
          </a:xfrm>
        </p:spPr>
        <p:txBody>
          <a:bodyPr/>
          <a:lstStyle/>
          <a:p>
            <a:r>
              <a:rPr lang="en-US" dirty="0"/>
              <a:t>STERILIZATION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20" y="2272936"/>
            <a:ext cx="6992983" cy="4585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• 45% couples between 40-45 years.</a:t>
            </a:r>
          </a:p>
          <a:p>
            <a:pPr marL="0" indent="0">
              <a:buNone/>
            </a:pPr>
            <a:r>
              <a:rPr lang="en-US" sz="2400" dirty="0"/>
              <a:t>• Have completed family.</a:t>
            </a:r>
          </a:p>
          <a:p>
            <a:pPr marL="0" indent="0">
              <a:buNone/>
            </a:pPr>
            <a:r>
              <a:rPr lang="en-US" sz="2400" dirty="0"/>
              <a:t>• Have no other acceptable method.</a:t>
            </a:r>
          </a:p>
          <a:p>
            <a:pPr marL="0" indent="0">
              <a:buNone/>
            </a:pPr>
            <a:r>
              <a:rPr lang="en-US" sz="2400" dirty="0"/>
              <a:t>• Female sterilization (laparoscopic / mini-lap or during CS).</a:t>
            </a:r>
          </a:p>
          <a:p>
            <a:pPr marL="0" indent="0">
              <a:buNone/>
            </a:pPr>
            <a:r>
              <a:rPr lang="en-US" sz="2400" dirty="0"/>
              <a:t>            failure 1:200, not 100% reversible.</a:t>
            </a:r>
          </a:p>
          <a:p>
            <a:pPr marL="0" indent="0">
              <a:buNone/>
            </a:pPr>
            <a:r>
              <a:rPr lang="en-US" sz="2400" dirty="0"/>
              <a:t>            10% risk of ectopic pregnancy.</a:t>
            </a:r>
          </a:p>
          <a:p>
            <a:pPr marL="0" indent="0">
              <a:buNone/>
            </a:pPr>
            <a:r>
              <a:rPr lang="en-US" sz="2400" dirty="0"/>
              <a:t>• Male sterilization.</a:t>
            </a:r>
          </a:p>
          <a:p>
            <a:pPr marL="0" indent="0">
              <a:buNone/>
            </a:pPr>
            <a:r>
              <a:rPr lang="en-US" sz="2400" dirty="0"/>
              <a:t>• failure 1:10 000, not 100% reversible.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137" y="1445960"/>
            <a:ext cx="4726125" cy="4186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53185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794174"/>
            <a:ext cx="4754880" cy="64008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TUBAL LIGATION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1828799"/>
            <a:ext cx="4754880" cy="4598127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b="1" dirty="0"/>
              <a:t>• A small incision is made in the abdomen to access the </a:t>
            </a:r>
            <a:r>
              <a:rPr lang="en-US" sz="2000" b="1" dirty="0" err="1"/>
              <a:t>fallopiantubes</a:t>
            </a:r>
            <a:r>
              <a:rPr lang="en-US" sz="2000" b="1" dirty="0"/>
              <a:t>.</a:t>
            </a:r>
          </a:p>
          <a:p>
            <a:pPr marL="0" indent="0">
              <a:buNone/>
            </a:pPr>
            <a:r>
              <a:rPr lang="en-US" sz="2000" b="1" dirty="0"/>
              <a:t>• Fallopian tubes are cut, tied, cauterized, blocked, burned, or clipped shut to prevent the egg from traveling through the tubes.</a:t>
            </a:r>
          </a:p>
          <a:p>
            <a:pPr marL="0" indent="0">
              <a:buNone/>
            </a:pPr>
            <a:r>
              <a:rPr lang="en-US" sz="2000" b="1" dirty="0"/>
              <a:t>• Recovery usually takes 4-6 days.</a:t>
            </a:r>
          </a:p>
          <a:p>
            <a:pPr marL="0" indent="0">
              <a:buNone/>
            </a:pPr>
            <a:r>
              <a:rPr lang="en-US" sz="2000" b="1" dirty="0"/>
              <a:t>• Failure rates vary by procedure, from 0.8%-3.7%.</a:t>
            </a:r>
          </a:p>
          <a:p>
            <a:pPr marL="0" indent="0">
              <a:buNone/>
            </a:pPr>
            <a:r>
              <a:rPr lang="en-US" sz="2000" b="1" dirty="0"/>
              <a:t>• May experience heavier periods.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794174"/>
            <a:ext cx="4754880" cy="64008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</a:rPr>
              <a:t>VASECIOMY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1828798"/>
            <a:ext cx="4754880" cy="4598127"/>
          </a:xfrm>
          <a:ln>
            <a:solidFill>
              <a:schemeClr val="tx2"/>
            </a:solidFill>
          </a:ln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b="1" dirty="0"/>
              <a:t>• A small incision is made to access the vas deferens, the tube the sperm travels from the testicle to the penis, and is sealed, tied, or cut.</a:t>
            </a:r>
          </a:p>
          <a:p>
            <a:pPr marL="0" indent="0">
              <a:buNone/>
            </a:pPr>
            <a:r>
              <a:rPr lang="en-US" sz="2000" b="1" dirty="0"/>
              <a:t>• No-scalpel Vasectomy (NSV).</a:t>
            </a:r>
          </a:p>
          <a:p>
            <a:pPr marL="0" indent="0">
              <a:buNone/>
            </a:pPr>
            <a:r>
              <a:rPr lang="en-US" sz="2000" b="1" dirty="0"/>
              <a:t>• Faster and easier recovery than a tubal ligation• Failure rate = 0.1%, more effective than female sterilization.</a:t>
            </a:r>
          </a:p>
          <a:p>
            <a:pPr marL="0" indent="0">
              <a:buNone/>
            </a:pPr>
            <a:r>
              <a:rPr lang="en-US" sz="2000" b="1" dirty="0"/>
              <a:t>• After a vasectomy, a male will still ejaculate, but there won't be any sperm present.</a:t>
            </a:r>
          </a:p>
        </p:txBody>
      </p:sp>
    </p:spTree>
    <p:extLst>
      <p:ext uri="{BB962C8B-B14F-4D97-AF65-F5344CB8AC3E}">
        <p14:creationId xmlns:p14="http://schemas.microsoft.com/office/powerpoint/2010/main" val="37447499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223" y="365760"/>
            <a:ext cx="4380411" cy="6139543"/>
          </a:xfrm>
        </p:spPr>
        <p:txBody>
          <a:bodyPr>
            <a:normAutofit/>
          </a:bodyPr>
          <a:lstStyle/>
          <a:p>
            <a:r>
              <a:rPr lang="en-US" sz="2400" i="1" u="sng" dirty="0"/>
              <a:t>During a vasectomy ("cutting the vas") a urologist cuts and ligates (ties off) the ductus deferens. </a:t>
            </a:r>
          </a:p>
          <a:p>
            <a:r>
              <a:rPr lang="en-US" sz="2400" i="1" u="sng" dirty="0"/>
              <a:t>Sperm are still produced but cannot exit the body. </a:t>
            </a:r>
          </a:p>
          <a:p>
            <a:r>
              <a:rPr lang="en-US" sz="2400" i="1" u="sng" dirty="0"/>
              <a:t>Sperm eventually deteriorate and are phagocytized. A man is sterile, but because testosterone is still produced he retains his sex drive and secondary sex characteristics.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085" y="365760"/>
            <a:ext cx="4449121" cy="431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0" y="3324207"/>
            <a:ext cx="3078480" cy="3181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3185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Certain methods used to </a:t>
            </a:r>
            <a:r>
              <a:rPr lang="en-US" b="1" i="1" u="sng" dirty="0"/>
              <a:t>achieve and avoid </a:t>
            </a:r>
            <a:r>
              <a:rPr lang="en-US" dirty="0"/>
              <a:t>pregnancies.</a:t>
            </a:r>
          </a:p>
          <a:p>
            <a:endParaRPr lang="en-US" dirty="0"/>
          </a:p>
          <a:p>
            <a:r>
              <a:rPr lang="en-US" dirty="0"/>
              <a:t>Based on observation of the naturally occurring signs and symptoms of the fertile and infertile phases of a woman's menstrual cycle.</a:t>
            </a:r>
          </a:p>
          <a:p>
            <a:endParaRPr lang="en-US" dirty="0"/>
          </a:p>
          <a:p>
            <a:r>
              <a:rPr lang="en-US" dirty="0"/>
              <a:t>No drugs, devices, or surgical procedures are used.</a:t>
            </a:r>
          </a:p>
        </p:txBody>
      </p:sp>
    </p:spTree>
    <p:extLst>
      <p:ext uri="{BB962C8B-B14F-4D97-AF65-F5344CB8AC3E}">
        <p14:creationId xmlns:p14="http://schemas.microsoft.com/office/powerpoint/2010/main" val="28465119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1209620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30515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868" y="916914"/>
            <a:ext cx="10058400" cy="1371600"/>
          </a:xfrm>
        </p:spPr>
        <p:txBody>
          <a:bodyPr/>
          <a:lstStyle/>
          <a:p>
            <a:r>
              <a:rPr lang="en-US" dirty="0"/>
              <a:t>CONCLUSION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868" y="2442754"/>
            <a:ext cx="10376263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• There are many forms of contraception available.</a:t>
            </a:r>
          </a:p>
          <a:p>
            <a:pPr marL="0" indent="0">
              <a:buNone/>
            </a:pPr>
            <a:r>
              <a:rPr lang="en-US" sz="2400" b="1" dirty="0"/>
              <a:t>• Important to know the advantages and disadvantages of these options.</a:t>
            </a:r>
          </a:p>
          <a:p>
            <a:pPr marL="0" indent="0">
              <a:buNone/>
            </a:pPr>
            <a:r>
              <a:rPr lang="en-US" sz="2400" b="1" dirty="0"/>
              <a:t>• Useful to see what is being advised for our post-natal patients and relate the types of contraception recommended with each individual patient.</a:t>
            </a:r>
          </a:p>
        </p:txBody>
      </p:sp>
    </p:spTree>
    <p:extLst>
      <p:ext uri="{BB962C8B-B14F-4D97-AF65-F5344CB8AC3E}">
        <p14:creationId xmlns:p14="http://schemas.microsoft.com/office/powerpoint/2010/main" val="12295213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483" y="185395"/>
            <a:ext cx="11911597" cy="652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058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 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6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917887"/>
            <a:ext cx="4754880" cy="640080"/>
          </a:xfrm>
        </p:spPr>
        <p:txBody>
          <a:bodyPr/>
          <a:lstStyle/>
          <a:p>
            <a:r>
              <a:rPr lang="en-US" dirty="0"/>
              <a:t>WITHDRAWAL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1990164"/>
            <a:ext cx="4754880" cy="3966133"/>
          </a:xfrm>
        </p:spPr>
        <p:txBody>
          <a:bodyPr>
            <a:normAutofit/>
          </a:bodyPr>
          <a:lstStyle/>
          <a:p>
            <a:r>
              <a:rPr lang="en-US" dirty="0"/>
              <a:t> Coitus </a:t>
            </a:r>
            <a:r>
              <a:rPr lang="en-US" dirty="0" err="1"/>
              <a:t>Interruptus</a:t>
            </a:r>
            <a:r>
              <a:rPr lang="en-US" dirty="0"/>
              <a:t>.</a:t>
            </a:r>
          </a:p>
          <a:p>
            <a:r>
              <a:rPr lang="en-US" dirty="0"/>
              <a:t> Removal of penis from the vagina before ejaculation occurs.</a:t>
            </a:r>
          </a:p>
          <a:p>
            <a:r>
              <a:rPr lang="en-US" dirty="0"/>
              <a:t> Effectiveness rate is 60-80%.</a:t>
            </a:r>
          </a:p>
          <a:p>
            <a:endParaRPr lang="en-US" dirty="0"/>
          </a:p>
          <a:p>
            <a:r>
              <a:rPr lang="en-US" dirty="0"/>
              <a:t> Failure due to 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Delay withdrawal.</a:t>
            </a:r>
          </a:p>
          <a:p>
            <a:pPr marL="342900" indent="-342900">
              <a:buFont typeface="+mj-lt"/>
              <a:buAutoNum type="arabicParenR"/>
            </a:pPr>
            <a:endParaRPr lang="en-US" dirty="0"/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 Presence of sperm in the pre-ejaculatory fluid.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917887"/>
            <a:ext cx="4754880" cy="640080"/>
          </a:xfrm>
        </p:spPr>
        <p:txBody>
          <a:bodyPr/>
          <a:lstStyle/>
          <a:p>
            <a:r>
              <a:rPr lang="en-US" dirty="0"/>
              <a:t>RHYTHM METHOD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1990164"/>
            <a:ext cx="4754880" cy="3966817"/>
          </a:xfrm>
        </p:spPr>
        <p:txBody>
          <a:bodyPr/>
          <a:lstStyle/>
          <a:p>
            <a:r>
              <a:rPr lang="en-US" dirty="0"/>
              <a:t> Based on identification of the fertile period of a cycle and to abstain from sexual intercourse during that period.</a:t>
            </a:r>
          </a:p>
          <a:p>
            <a:r>
              <a:rPr lang="en-US" dirty="0"/>
              <a:t> Requires partner's co-operation.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Methods to determine: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Calendar Rhythm</a:t>
            </a:r>
          </a:p>
          <a:p>
            <a:pPr marL="342900" indent="-342900">
              <a:buFont typeface="+mj-lt"/>
              <a:buAutoNum type="alphaLcParenR"/>
            </a:pPr>
            <a:endParaRPr lang="en-US" dirty="0"/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Temperature Rhythm c Mucus Rhythm</a:t>
            </a:r>
          </a:p>
        </p:txBody>
      </p:sp>
    </p:spTree>
    <p:extLst>
      <p:ext uri="{BB962C8B-B14F-4D97-AF65-F5344CB8AC3E}">
        <p14:creationId xmlns:p14="http://schemas.microsoft.com/office/powerpoint/2010/main" val="3332876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A) CALENDAR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5145741" cy="3931920"/>
          </a:xfrm>
        </p:spPr>
        <p:txBody>
          <a:bodyPr/>
          <a:lstStyle/>
          <a:p>
            <a:r>
              <a:rPr lang="en-US" dirty="0"/>
              <a:t> What? Predicting fertility based on menstrual cycles.</a:t>
            </a:r>
          </a:p>
          <a:p>
            <a:endParaRPr lang="en-US" dirty="0"/>
          </a:p>
          <a:p>
            <a:r>
              <a:rPr lang="en-US" dirty="0"/>
              <a:t>How? The first unsafe day is obtained by </a:t>
            </a:r>
            <a:r>
              <a:rPr lang="en-US" dirty="0" err="1"/>
              <a:t>substracting</a:t>
            </a:r>
            <a:r>
              <a:rPr lang="en-US" dirty="0"/>
              <a:t> 20 days from lengths of the shortest cycle and the last unsafe day by deducting 10 days from the longest cycle.</a:t>
            </a:r>
          </a:p>
          <a:p>
            <a:endParaRPr lang="en-US" dirty="0"/>
          </a:p>
          <a:p>
            <a:r>
              <a:rPr lang="en-US" dirty="0"/>
              <a:t>This technique works best when a woman's menstrual cycle is very regular.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638" y="134470"/>
            <a:ext cx="5697362" cy="661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2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B) MUCUS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023" y="2159510"/>
            <a:ext cx="6006353" cy="4311127"/>
          </a:xfrm>
        </p:spPr>
        <p:txBody>
          <a:bodyPr/>
          <a:lstStyle/>
          <a:p>
            <a:r>
              <a:rPr lang="en-US" dirty="0"/>
              <a:t>Tracking changes in the amount and texture of vaginal discharge, which reflect rising levels of estrogen in the body.</a:t>
            </a:r>
          </a:p>
          <a:p>
            <a:r>
              <a:rPr lang="en-US" dirty="0"/>
              <a:t>For the first few days after your period, there is often no discharge, but there will be a cloudy, tacky mucus as estrogen starts to rise.</a:t>
            </a:r>
          </a:p>
          <a:p>
            <a:r>
              <a:rPr lang="en-US" dirty="0"/>
              <a:t>When the discharge starts to increase in volume and becomes clear and stringy, ovulation is near.</a:t>
            </a:r>
          </a:p>
          <a:p>
            <a:r>
              <a:rPr lang="en-US" dirty="0"/>
              <a:t>A return to the tacky, cloudy mucus or no discharge means that ovulation has passed.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376" y="215153"/>
            <a:ext cx="5473513" cy="641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94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7693"/>
            <a:ext cx="10058400" cy="1371600"/>
          </a:xfrm>
        </p:spPr>
        <p:txBody>
          <a:bodyPr/>
          <a:lstStyle/>
          <a:p>
            <a:r>
              <a:rPr lang="en-US" dirty="0"/>
              <a:t>C) TEMPERATURE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677" y="2268386"/>
            <a:ext cx="4769223" cy="393192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• What? lowest temp of the body at rest (Body Basal Temperature).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• How? Ovulation raises body temp     ½ - 1 degree F, and temp will drop if fertilization does not occur.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• Require abstinence until the third day of the rise of temperature.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977" y="242046"/>
            <a:ext cx="6598023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907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1460</TotalTime>
  <Words>2604</Words>
  <Application>Microsoft Office PowerPoint</Application>
  <PresentationFormat>Widescreen</PresentationFormat>
  <Paragraphs>448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Savon</vt:lpstr>
      <vt:lpstr>CONTRACEPTION</vt:lpstr>
      <vt:lpstr>WHAT IS CONTRACEPTION?</vt:lpstr>
      <vt:lpstr>IDEAL CONTRACEPTIVE</vt:lpstr>
      <vt:lpstr>PowerPoint Presentation</vt:lpstr>
      <vt:lpstr>NATURAL METHOD</vt:lpstr>
      <vt:lpstr>PowerPoint Presentation</vt:lpstr>
      <vt:lpstr>A) CALENDAR</vt:lpstr>
      <vt:lpstr>B) MUCUS</vt:lpstr>
      <vt:lpstr>C) TEMPERATURE</vt:lpstr>
      <vt:lpstr>PowerPoint Presentation</vt:lpstr>
      <vt:lpstr>BREAST FEEDING LACTATION ALAMENORRHEA (LAM)</vt:lpstr>
      <vt:lpstr>HORMONAL</vt:lpstr>
      <vt:lpstr>ORAL CONTRACEPTIVE PILL :</vt:lpstr>
      <vt:lpstr>HORMONAL CONTRACEPTION</vt:lpstr>
      <vt:lpstr>PowerPoint Presentation</vt:lpstr>
      <vt:lpstr>PowerPoint Presentation</vt:lpstr>
      <vt:lpstr>COMBINED ORAL CONTRACEPTIVE PILL</vt:lpstr>
      <vt:lpstr>PowerPoint Presentation</vt:lpstr>
      <vt:lpstr>PROGESTIN ONLY PILL (MINI-PILL):</vt:lpstr>
      <vt:lpstr>PowerPoint Presentation</vt:lpstr>
      <vt:lpstr>PowerPoint Presentation</vt:lpstr>
      <vt:lpstr>INJECTABLE PREGESTIN INTRAMUSCULARLY</vt:lpstr>
      <vt:lpstr>PowerPoint Presentation</vt:lpstr>
      <vt:lpstr>IMPLANON</vt:lpstr>
      <vt:lpstr>PowerPoint Presentation</vt:lpstr>
      <vt:lpstr>NORPLANT I vs. NORPLANT II</vt:lpstr>
      <vt:lpstr>PATCH (EVRA)</vt:lpstr>
      <vt:lpstr>PowerPoint Presentation</vt:lpstr>
      <vt:lpstr>INTRAVAGINAL RING</vt:lpstr>
      <vt:lpstr>PowerPoint Presentation</vt:lpstr>
      <vt:lpstr>EMERGENCY CONTRACEPTIVE PILL</vt:lpstr>
      <vt:lpstr>PowerPoint Presentation</vt:lpstr>
      <vt:lpstr>INTRAUTERINE CONTRACEPTION SYSTEM (MIRENA)</vt:lpstr>
      <vt:lpstr>PowerPoint Presentation</vt:lpstr>
      <vt:lpstr>COOPER IUCD:</vt:lpstr>
      <vt:lpstr>PowerPoint Presentation</vt:lpstr>
      <vt:lpstr>TIME OF INSERTION :</vt:lpstr>
      <vt:lpstr>PowerPoint Presentation</vt:lpstr>
      <vt:lpstr>BARRIER METHODS</vt:lpstr>
      <vt:lpstr>MALE CONDOM</vt:lpstr>
      <vt:lpstr>FEMALE CONDOM</vt:lpstr>
      <vt:lpstr>SPERMICIDES</vt:lpstr>
      <vt:lpstr>PowerPoint Presentation</vt:lpstr>
      <vt:lpstr>PowerPoint Presentation</vt:lpstr>
      <vt:lpstr>SPONGE</vt:lpstr>
      <vt:lpstr>STERILIZATION</vt:lpstr>
      <vt:lpstr>STERILIZATION</vt:lpstr>
      <vt:lpstr>PowerPoint Presentation</vt:lpstr>
      <vt:lpstr>PowerPoint Presentation</vt:lpstr>
      <vt:lpstr>PowerPoint Presentation</vt:lpstr>
      <vt:lpstr>CONCLUSION :</vt:lpstr>
      <vt:lpstr>PowerPoint Presentation</vt:lpstr>
      <vt:lpstr>THANK YOU FOR YOUR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Sanabil Hassanat</cp:lastModifiedBy>
  <cp:revision>46</cp:revision>
  <dcterms:created xsi:type="dcterms:W3CDTF">2023-10-10T17:54:56Z</dcterms:created>
  <dcterms:modified xsi:type="dcterms:W3CDTF">2023-10-12T08:44:47Z</dcterms:modified>
</cp:coreProperties>
</file>