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6" r:id="rId11"/>
    <p:sldId id="307" r:id="rId12"/>
    <p:sldId id="309" r:id="rId13"/>
    <p:sldId id="25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0C848-69F6-4DC7-8DEC-71C6BB5A3857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8384A-5309-46A5-86F9-E728887C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34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26B31-9B51-4C31-A1CE-6A5DC932AB51}" type="slidenum">
              <a:rPr lang="ar-SA" altLang="en-US"/>
              <a:pPr/>
              <a:t>3</a:t>
            </a:fld>
            <a:endParaRPr lang="en-US" alt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9pPr>
          </a:lstStyle>
          <a:p>
            <a:fld id="{3F498EDC-AD2B-4626-AF5A-D6D86E68B00A}" type="slidenum">
              <a:rPr lang="ar-JO" altLang="en-US" sz="1200" smtClean="0">
                <a:latin typeface="Arial" charset="0"/>
                <a:cs typeface="Arial" charset="0"/>
              </a:rPr>
              <a:pPr/>
              <a:t>7</a:t>
            </a:fld>
            <a:endParaRPr lang="en-US" altLang="en-US" sz="1200" smtClean="0">
              <a:latin typeface="Arial" charset="0"/>
              <a:cs typeface="Arial" charset="0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900096-AC57-49E9-9F79-54986266DE09}" type="datetimeFigureOut">
              <a:rPr lang="en-US" smtClean="0"/>
              <a:t>16/05/2022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9AA42AE-D4CC-40F5-8366-A17F0598998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0968"/>
            <a:ext cx="6629400" cy="1219201"/>
          </a:xfrm>
        </p:spPr>
        <p:txBody>
          <a:bodyPr/>
          <a:lstStyle/>
          <a:p>
            <a:r>
              <a:rPr lang="en-US" dirty="0" smtClean="0"/>
              <a:t>Pathology lab</a:t>
            </a:r>
            <a:endParaRPr lang="en-US" dirty="0"/>
          </a:p>
        </p:txBody>
      </p:sp>
      <p:sp>
        <p:nvSpPr>
          <p:cNvPr id="4" name="Subtitle 9"/>
          <p:cNvSpPr>
            <a:spLocks noGrp="1"/>
          </p:cNvSpPr>
          <p:nvPr>
            <p:ph type="subTitle" idx="1"/>
          </p:nvPr>
        </p:nvSpPr>
        <p:spPr>
          <a:xfrm>
            <a:off x="467544" y="5229200"/>
            <a:ext cx="8676456" cy="1471172"/>
          </a:xfrm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en-US" sz="1400" b="1" dirty="0" smtClean="0">
                <a:solidFill>
                  <a:schemeClr val="tx1"/>
                </a:solidFill>
              </a:rPr>
              <a:t>Dr. </a:t>
            </a:r>
            <a:r>
              <a:rPr lang="en-US" altLang="en-US" sz="1400" b="1" dirty="0" err="1" smtClean="0">
                <a:solidFill>
                  <a:schemeClr val="tx1"/>
                </a:solidFill>
              </a:rPr>
              <a:t>Bushra</a:t>
            </a:r>
            <a:r>
              <a:rPr lang="en-US" altLang="en-US" sz="1400" b="1" dirty="0" smtClean="0">
                <a:solidFill>
                  <a:schemeClr val="tx1"/>
                </a:solidFill>
              </a:rPr>
              <a:t> </a:t>
            </a:r>
            <a:r>
              <a:rPr lang="en-US" altLang="en-US" sz="1400" b="1" dirty="0" err="1" smtClean="0">
                <a:solidFill>
                  <a:schemeClr val="tx1"/>
                </a:solidFill>
              </a:rPr>
              <a:t>AlTarawneh</a:t>
            </a:r>
            <a:r>
              <a:rPr lang="en-US" altLang="en-US" sz="1400" b="1" dirty="0" smtClean="0">
                <a:solidFill>
                  <a:schemeClr val="tx1"/>
                </a:solidFill>
              </a:rPr>
              <a:t>, MD</a:t>
            </a:r>
          </a:p>
          <a:p>
            <a:pPr algn="l" eaLnBrk="1" hangingPunct="1"/>
            <a:r>
              <a:rPr lang="en-US" altLang="en-US" sz="1400" b="1" dirty="0" smtClean="0">
                <a:solidFill>
                  <a:schemeClr val="tx1"/>
                </a:solidFill>
              </a:rPr>
              <a:t>Anatomical pathology </a:t>
            </a:r>
            <a:br>
              <a:rPr lang="en-US" altLang="en-US" sz="1400" b="1" dirty="0" smtClean="0">
                <a:solidFill>
                  <a:schemeClr val="tx1"/>
                </a:solidFill>
              </a:rPr>
            </a:br>
            <a:r>
              <a:rPr lang="en-US" altLang="en-US" sz="1400" b="1" dirty="0" err="1" smtClean="0">
                <a:solidFill>
                  <a:schemeClr val="tx1"/>
                </a:solidFill>
              </a:rPr>
              <a:t>Mutah</a:t>
            </a:r>
            <a:r>
              <a:rPr lang="en-US" altLang="en-US" sz="1400" b="1" dirty="0" smtClean="0">
                <a:solidFill>
                  <a:schemeClr val="tx1"/>
                </a:solidFill>
              </a:rPr>
              <a:t> University</a:t>
            </a:r>
            <a:br>
              <a:rPr lang="en-US" altLang="en-US" sz="1400" b="1" dirty="0" smtClean="0">
                <a:solidFill>
                  <a:schemeClr val="tx1"/>
                </a:solidFill>
              </a:rPr>
            </a:br>
            <a:r>
              <a:rPr lang="en-US" altLang="en-US" sz="1400" b="1" dirty="0" smtClean="0">
                <a:solidFill>
                  <a:schemeClr val="tx1"/>
                </a:solidFill>
              </a:rPr>
              <a:t>School of Medicine- Department of </a:t>
            </a:r>
          </a:p>
          <a:p>
            <a:pPr algn="l" eaLnBrk="1" hangingPunct="1"/>
            <a:r>
              <a:rPr lang="en-US" altLang="en-US" sz="1400" b="1" dirty="0" smtClean="0">
                <a:solidFill>
                  <a:schemeClr val="tx1"/>
                </a:solidFill>
              </a:rPr>
              <a:t>Laboratory medicine &amp; Pathology</a:t>
            </a:r>
            <a:r>
              <a:rPr lang="en-US" altLang="en-US" sz="1400" dirty="0" smtClean="0">
                <a:solidFill>
                  <a:schemeClr val="tx1"/>
                </a:solidFill>
              </a:rPr>
              <a:t/>
            </a:r>
            <a:br>
              <a:rPr lang="en-US" altLang="en-US" sz="1400" dirty="0" smtClean="0">
                <a:solidFill>
                  <a:schemeClr val="tx1"/>
                </a:solidFill>
              </a:rPr>
            </a:br>
            <a:r>
              <a:rPr lang="en-US" altLang="en-US" sz="1400" b="1" dirty="0" smtClean="0">
                <a:solidFill>
                  <a:schemeClr val="tx1"/>
                </a:solidFill>
              </a:rPr>
              <a:t>Endocrine system lectures 2022</a:t>
            </a: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9" t="35616" r="19514" b="22572"/>
          <a:stretch>
            <a:fillRect/>
          </a:stretch>
        </p:blipFill>
        <p:spPr bwMode="auto">
          <a:xfrm>
            <a:off x="7668344" y="3140968"/>
            <a:ext cx="100811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52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33400"/>
            <a:ext cx="8915400" cy="63246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1- </a:t>
            </a:r>
            <a:r>
              <a:rPr lang="en-US" altLang="ar-SA" b="1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PROLACTINOMA :</a:t>
            </a:r>
            <a:r>
              <a:rPr lang="en-US" altLang="ar-SA" sz="2800" dirty="0" smtClean="0">
                <a:solidFill>
                  <a:schemeClr val="accent2"/>
                </a:solidFill>
              </a:rPr>
              <a:t> </a:t>
            </a:r>
            <a:r>
              <a:rPr lang="en-US" altLang="ar-SA" sz="2800" dirty="0" smtClean="0">
                <a:solidFill>
                  <a:schemeClr val="accent1"/>
                </a:solidFill>
              </a:rPr>
              <a:t>                                                             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30% of all adenomas, 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</a:rPr>
              <a:t>chromophobe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or w. acidophilic 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Functional even if 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</a:rPr>
              <a:t>microadenoma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, but  amount of secretion is related to size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Mild elevation of prolactin does NOT always indicate    prolactin  secreting adenoma !</a:t>
            </a:r>
            <a:endParaRPr lang="en-US" altLang="ar-SA" dirty="0" smtClean="0"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Other causes of  prolactin include :</a:t>
            </a:r>
          </a:p>
          <a:p>
            <a:pPr lvl="1" eaLnBrk="1" hangingPunct="1"/>
            <a:r>
              <a:rPr lang="en-US" altLang="ar-SA" sz="2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estrogen therapy</a:t>
            </a:r>
          </a:p>
          <a:p>
            <a:pPr lvl="1" eaLnBrk="1" hangingPunct="1"/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pregnancy</a:t>
            </a:r>
          </a:p>
          <a:p>
            <a:pPr lvl="1"/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certain drugs, </a:t>
            </a:r>
            <a:r>
              <a:rPr lang="en-US" altLang="ar-SA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e.g</a:t>
            </a:r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reserpine (</a:t>
            </a:r>
            <a:r>
              <a:rPr lang="en-US" altLang="ar-SA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dopamin</a:t>
            </a:r>
            <a:r>
              <a:rPr lang="en-US" altLang="ar-SA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inhibitor). </a:t>
            </a:r>
          </a:p>
          <a:p>
            <a:pPr lvl="1" eaLnBrk="1" hangingPunct="1"/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hypothyroidism</a:t>
            </a:r>
          </a:p>
          <a:p>
            <a:pPr lvl="1" eaLnBrk="1" hangingPunct="1"/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mass in </a:t>
            </a:r>
            <a:r>
              <a:rPr lang="en-US" altLang="ar-SA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suprasellar</a:t>
            </a:r>
            <a:r>
              <a:rPr lang="en-US" altLang="ar-SA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region ?</a:t>
            </a:r>
          </a:p>
          <a:p>
            <a:pPr eaLnBrk="1" hangingPunct="1">
              <a:buFontTx/>
              <a:buNone/>
            </a:pPr>
            <a:r>
              <a:rPr lang="en-US" altLang="ar-SA" sz="28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600" smtClean="0"/>
              <a:t> </a:t>
            </a:r>
            <a:endParaRPr lang="en-US" altLang="ar-SA" sz="3600" smtClean="0"/>
          </a:p>
        </p:txBody>
      </p:sp>
    </p:spTree>
    <p:extLst>
      <p:ext uri="{BB962C8B-B14F-4D97-AF65-F5344CB8AC3E}">
        <p14:creationId xmlns:p14="http://schemas.microsoft.com/office/powerpoint/2010/main" val="19495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57452" y="2132856"/>
            <a:ext cx="86106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ar-SA" sz="2700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</a:rPr>
              <a:t>Structure :</a:t>
            </a:r>
          </a:p>
          <a:p>
            <a:pPr algn="l"/>
            <a:r>
              <a:rPr lang="en-US" altLang="ar-SA" sz="2700" dirty="0">
                <a:latin typeface="Tahoma" pitchFamily="34" charset="0"/>
              </a:rPr>
              <a:t>   Composed of granular  ACIDOPHILIC </a:t>
            </a:r>
            <a:r>
              <a:rPr lang="en-US" altLang="ar-SA" sz="2700" dirty="0" smtClean="0">
                <a:latin typeface="Tahoma" pitchFamily="34" charset="0"/>
              </a:rPr>
              <a:t>cells and may </a:t>
            </a:r>
            <a:r>
              <a:rPr lang="en-US" altLang="ar-SA" sz="2700" dirty="0">
                <a:latin typeface="Tahoma" pitchFamily="34" charset="0"/>
              </a:rPr>
              <a:t>be mixed with prolactin secretion.</a:t>
            </a:r>
          </a:p>
          <a:p>
            <a:pPr algn="l"/>
            <a:endParaRPr lang="en-US" altLang="ar-SA" sz="2700" dirty="0">
              <a:latin typeface="Tahoma" pitchFamily="34" charset="0"/>
            </a:endParaRPr>
          </a:p>
          <a:p>
            <a:pPr algn="l"/>
            <a:r>
              <a:rPr lang="en-US" altLang="ar-SA" sz="2700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</a:rPr>
              <a:t>Symptoms :</a:t>
            </a:r>
          </a:p>
          <a:p>
            <a:pPr algn="l"/>
            <a:r>
              <a:rPr lang="en-US" altLang="ar-SA" sz="2700" dirty="0">
                <a:latin typeface="Tahoma" pitchFamily="34" charset="0"/>
              </a:rPr>
              <a:t>   May be delayed so adenomas are </a:t>
            </a:r>
            <a:r>
              <a:rPr lang="en-US" altLang="ar-SA" sz="2700" dirty="0" smtClean="0">
                <a:latin typeface="Tahoma" pitchFamily="34" charset="0"/>
              </a:rPr>
              <a:t>usually large  </a:t>
            </a:r>
            <a:endParaRPr lang="en-US" altLang="ar-SA" sz="2700" dirty="0">
              <a:latin typeface="Tahoma" pitchFamily="34" charset="0"/>
            </a:endParaRPr>
          </a:p>
          <a:p>
            <a:pPr algn="l"/>
            <a:r>
              <a:rPr lang="en-US" altLang="ar-SA" sz="2700" dirty="0">
                <a:latin typeface="Tahoma" pitchFamily="34" charset="0"/>
              </a:rPr>
              <a:t>   Produce </a:t>
            </a:r>
            <a:r>
              <a:rPr lang="en-US" altLang="ar-SA" sz="2700" dirty="0" smtClean="0">
                <a:latin typeface="Tahoma" pitchFamily="34" charset="0"/>
              </a:rPr>
              <a:t>GIGANTISM </a:t>
            </a:r>
            <a:r>
              <a:rPr lang="en-US" altLang="ar-SA" sz="2700" dirty="0">
                <a:latin typeface="Tahoma" pitchFamily="34" charset="0"/>
              </a:rPr>
              <a:t>(children) or ACROMEGALLY (adults</a:t>
            </a:r>
            <a:r>
              <a:rPr lang="en-US" altLang="ar-SA" sz="2700" dirty="0" smtClean="0">
                <a:latin typeface="Tahoma" pitchFamily="34" charset="0"/>
              </a:rPr>
              <a:t>). </a:t>
            </a:r>
            <a:endParaRPr lang="en-US" altLang="ar-SA" sz="2700" dirty="0">
              <a:latin typeface="Tahoma" pitchFamily="34" charset="0"/>
            </a:endParaRPr>
          </a:p>
          <a:p>
            <a:r>
              <a:rPr lang="en-US" altLang="ar-SA" sz="2700" dirty="0">
                <a:latin typeface="Tahoma" pitchFamily="34" charset="0"/>
              </a:rPr>
              <a:t>  Diabetes, arthritis, large jaw &amp; </a:t>
            </a:r>
            <a:r>
              <a:rPr lang="en-US" altLang="ar-SA" sz="2700" dirty="0" smtClean="0">
                <a:latin typeface="Tahoma" pitchFamily="34" charset="0"/>
              </a:rPr>
              <a:t>hands, osteo</a:t>
            </a:r>
            <a:r>
              <a:rPr lang="en-US" altLang="ar-SA" sz="2700" dirty="0" smtClean="0">
                <a:latin typeface="Tahoma" pitchFamily="34" charset="0"/>
                <a:sym typeface="Symbol" pitchFamily="18" charset="2"/>
              </a:rPr>
              <a:t>porosis</a:t>
            </a:r>
            <a:r>
              <a:rPr lang="en-US" altLang="ar-SA" sz="2700" dirty="0">
                <a:latin typeface="Tahoma" pitchFamily="34" charset="0"/>
                <a:sym typeface="Symbol" pitchFamily="18" charset="2"/>
              </a:rPr>
              <a:t>, BP, </a:t>
            </a:r>
            <a:r>
              <a:rPr lang="en-US" altLang="ar-SA" sz="2700" dirty="0">
                <a:latin typeface="Tahoma" pitchFamily="34" charset="0"/>
              </a:rPr>
              <a:t>HF…..</a:t>
            </a:r>
            <a:r>
              <a:rPr lang="en-US" altLang="ar-SA" sz="2700" dirty="0" err="1">
                <a:latin typeface="Tahoma" pitchFamily="34" charset="0"/>
              </a:rPr>
              <a:t>etc</a:t>
            </a:r>
            <a:endParaRPr lang="en-US" altLang="ar-SA" sz="2700" dirty="0"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620688"/>
            <a:ext cx="86764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2- Growth hormone secreting adenoma :</a:t>
            </a:r>
          </a:p>
        </p:txBody>
      </p:sp>
    </p:spTree>
    <p:extLst>
      <p:ext uri="{BB962C8B-B14F-4D97-AF65-F5344CB8AC3E}">
        <p14:creationId xmlns:p14="http://schemas.microsoft.com/office/powerpoint/2010/main" val="38198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40" y="985292"/>
            <a:ext cx="6923112" cy="1143000"/>
          </a:xfrm>
        </p:spPr>
        <p:txBody>
          <a:bodyPr>
            <a:normAutofit fontScale="90000"/>
          </a:bodyPr>
          <a:lstStyle/>
          <a:p>
            <a:pPr fontAlgn="t"/>
            <a:r>
              <a:rPr lang="en-US" dirty="0" smtClean="0"/>
              <a:t>Acromegaly </a:t>
            </a:r>
            <a:r>
              <a:rPr lang="en-US" dirty="0" err="1" smtClean="0"/>
              <a:t>v.s</a:t>
            </a:r>
            <a:r>
              <a:rPr lang="en-US" dirty="0" smtClean="0"/>
              <a:t> DWARFISM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604336" cy="460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Toshiba\Desktop\تنزي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627915" cy="26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3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Gross sections of pituitary </a:t>
            </a:r>
            <a:r>
              <a:rPr lang="en-US" dirty="0" err="1" smtClean="0"/>
              <a:t>adnoma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78375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80053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5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Normal pituitary gland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145253" cy="26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84699" cy="344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0761" y="2450479"/>
            <a:ext cx="396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  <a:ea typeface="+mj-ea"/>
                <a:cs typeface="+mj-cs"/>
              </a:rPr>
              <a:t>Pituitary</a:t>
            </a:r>
            <a:r>
              <a:rPr lang="en-US" dirty="0" smtClean="0"/>
              <a:t> </a:t>
            </a:r>
            <a:r>
              <a:rPr lang="en-US" sz="4000" dirty="0">
                <a:latin typeface="+mj-lt"/>
                <a:ea typeface="+mj-ea"/>
                <a:cs typeface="+mj-cs"/>
              </a:rPr>
              <a:t>adenoma</a:t>
            </a:r>
          </a:p>
        </p:txBody>
      </p:sp>
    </p:spTree>
    <p:extLst>
      <p:ext uri="{BB962C8B-B14F-4D97-AF65-F5344CB8AC3E}">
        <p14:creationId xmlns:p14="http://schemas.microsoft.com/office/powerpoint/2010/main" val="90107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81536"/>
            <a:ext cx="505090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Normal anterior pituitary gland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33280"/>
            <a:ext cx="4474840" cy="28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9688"/>
            <a:ext cx="385192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28549"/>
            <a:ext cx="50546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331640" y="260648"/>
            <a:ext cx="5598368" cy="180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A-pituitary gland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4398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A7991-4032-4BA8-9543-4E85D67AFE8B}" type="slidenum">
              <a:rPr lang="ar-SA" altLang="en-US"/>
              <a:pPr/>
              <a:t>3</a:t>
            </a:fld>
            <a:endParaRPr lang="en-US" altLang="en-US"/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7772400" cy="23622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ar-IQ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38600"/>
            <a:ext cx="9144000" cy="281940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pink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acidophils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secrete growth hormone (GH)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prolactin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(PRL)</a:t>
            </a:r>
          </a:p>
          <a:p>
            <a:pPr marL="109728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dark purple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basophils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secrete corticotrophin (ACTH), thyroid stimulating hormone (TSH),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gonadotrophins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follicle stimulating hormone-luteinizing hormone (FSH and LH) .</a:t>
            </a:r>
          </a:p>
          <a:p>
            <a:pPr marL="109728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pale staining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chromophobes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have few cytoplasmic granules, but may have secretory activity.</a:t>
            </a:r>
            <a:endParaRPr lang="ar-IQ" sz="2000" dirty="0"/>
          </a:p>
        </p:txBody>
      </p:sp>
      <p:pic>
        <p:nvPicPr>
          <p:cNvPr id="174085" name="Picture 5" descr="ENDO0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1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4953000"/>
            <a:ext cx="9144000" cy="190500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600" dirty="0" smtClean="0"/>
              <a:t>The </a:t>
            </a:r>
            <a:r>
              <a:rPr lang="en-US" sz="1600" b="1" dirty="0" err="1" smtClean="0"/>
              <a:t>neurohypophysis</a:t>
            </a:r>
            <a:r>
              <a:rPr lang="en-US" sz="1600" dirty="0" smtClean="0"/>
              <a:t> shown here resembles neural tissue, with </a:t>
            </a:r>
            <a:r>
              <a:rPr lang="en-US" sz="1600" dirty="0" err="1" smtClean="0"/>
              <a:t>glial</a:t>
            </a:r>
            <a:r>
              <a:rPr lang="en-US" sz="1600" dirty="0" smtClean="0"/>
              <a:t> cells, nerve fibers, nerve endings, and intra-axonal </a:t>
            </a:r>
            <a:r>
              <a:rPr lang="en-US" sz="1600" dirty="0" err="1" smtClean="0"/>
              <a:t>neurosecretory</a:t>
            </a:r>
            <a:r>
              <a:rPr lang="en-US" sz="1600" dirty="0" smtClean="0"/>
              <a:t> granules. </a:t>
            </a:r>
          </a:p>
          <a:p>
            <a:pPr marL="109728" indent="0">
              <a:buNone/>
            </a:pPr>
            <a:r>
              <a:rPr lang="en-US" sz="1600" dirty="0" smtClean="0"/>
              <a:t>The hormones </a:t>
            </a:r>
            <a:r>
              <a:rPr lang="en-US" sz="1600" b="1" dirty="0" smtClean="0"/>
              <a:t>vasopressin</a:t>
            </a:r>
            <a:r>
              <a:rPr lang="en-US" sz="1600" dirty="0" smtClean="0"/>
              <a:t> (antidiuretic hormone, or ADH) and </a:t>
            </a:r>
            <a:r>
              <a:rPr lang="en-US" sz="1600" b="1" dirty="0" smtClean="0"/>
              <a:t>oxytocin</a:t>
            </a:r>
            <a:r>
              <a:rPr lang="en-US" sz="1600" dirty="0" smtClean="0"/>
              <a:t> made in the hypothalamus (</a:t>
            </a:r>
            <a:r>
              <a:rPr lang="en-US" sz="1600" dirty="0" err="1" smtClean="0"/>
              <a:t>supraoptic</a:t>
            </a:r>
            <a:r>
              <a:rPr lang="en-US" sz="1600" dirty="0" smtClean="0"/>
              <a:t> and </a:t>
            </a:r>
            <a:r>
              <a:rPr lang="en-US" sz="1600" dirty="0" err="1" smtClean="0"/>
              <a:t>paraventricular</a:t>
            </a:r>
            <a:r>
              <a:rPr lang="en-US" sz="1600" dirty="0" smtClean="0"/>
              <a:t> nuclei) are transported into the intra-axonal </a:t>
            </a:r>
            <a:r>
              <a:rPr lang="en-US" sz="1600" dirty="0" err="1" smtClean="0"/>
              <a:t>neurosecretory</a:t>
            </a:r>
            <a:r>
              <a:rPr lang="en-US" sz="1600" dirty="0" smtClean="0"/>
              <a:t> granules where they are released.</a:t>
            </a:r>
            <a:endParaRPr lang="ar-IQ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2B7E7-F43C-4C4F-9ACA-82883CCC02AF}" type="slidenum">
              <a:rPr lang="ar-SA" altLang="en-US" smtClean="0"/>
              <a:pPr/>
              <a:t>4</a:t>
            </a:fld>
            <a:endParaRPr lang="en-US" altLang="en-US"/>
          </a:p>
        </p:txBody>
      </p:sp>
      <p:pic>
        <p:nvPicPr>
          <p:cNvPr id="5" name="Picture 2" descr="http://library.med.utah.edu/WebPath/jpeg4/ENDO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905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915400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altLang="ar-SA" sz="28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Primary pituitary adenomas usually benign.</a:t>
            </a:r>
          </a:p>
          <a:p>
            <a:pPr>
              <a:lnSpc>
                <a:spcPct val="80000"/>
              </a:lnSpc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Radiological changes in </a:t>
            </a:r>
            <a:r>
              <a:rPr lang="en-US" altLang="ar-SA" dirty="0" err="1">
                <a:latin typeface="Tahoma" pitchFamily="34" charset="0"/>
                <a:cs typeface="Tahoma" pitchFamily="34" charset="0"/>
              </a:rPr>
              <a:t>sella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dirty="0" err="1">
                <a:latin typeface="Tahoma" pitchFamily="34" charset="0"/>
                <a:cs typeface="Tahoma" pitchFamily="34" charset="0"/>
              </a:rPr>
              <a:t>turcica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 .</a:t>
            </a:r>
          </a:p>
          <a:p>
            <a:pPr>
              <a:lnSpc>
                <a:spcPct val="80000"/>
              </a:lnSpc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May or may not be functional(20%). If functional (80%), the clinical  effects are secondary to the hormone produced.</a:t>
            </a:r>
          </a:p>
          <a:p>
            <a:pPr>
              <a:lnSpc>
                <a:spcPct val="80000"/>
              </a:lnSpc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More 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than one hormone can be produced from the same  cell ( monoclonal ).</a:t>
            </a:r>
          </a:p>
          <a:p>
            <a:pPr>
              <a:lnSpc>
                <a:spcPct val="80000"/>
              </a:lnSpc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Local 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effects are due to pressure on optic </a:t>
            </a:r>
            <a:r>
              <a:rPr lang="en-US" altLang="ar-SA" dirty="0" err="1">
                <a:latin typeface="Tahoma" pitchFamily="34" charset="0"/>
                <a:cs typeface="Tahoma" pitchFamily="34" charset="0"/>
              </a:rPr>
              <a:t>chiasma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 (visual disturbance) ,  or pressure on adjacent normal pituitary cells (reduce hormone production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).</a:t>
            </a:r>
            <a:endParaRPr lang="en-US" altLang="ar-SA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ar-SA" sz="3600" dirty="0" smtClean="0">
                <a:solidFill>
                  <a:schemeClr val="accent4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ar-SA" sz="3600" dirty="0" err="1" smtClean="0">
                <a:solidFill>
                  <a:schemeClr val="accent4"/>
                </a:solidFill>
                <a:latin typeface="Tahoma" pitchFamily="34" charset="0"/>
                <a:cs typeface="Tahoma" pitchFamily="34" charset="0"/>
              </a:rPr>
              <a:t>Behaviour</a:t>
            </a:r>
            <a:r>
              <a:rPr lang="en-US" altLang="ar-SA" sz="3600" dirty="0" smtClean="0">
                <a:solidFill>
                  <a:schemeClr val="accent4"/>
                </a:solidFill>
                <a:latin typeface="Tahoma" pitchFamily="34" charset="0"/>
                <a:cs typeface="Tahoma" pitchFamily="34" charset="0"/>
              </a:rPr>
              <a:t> of pituitary adenomas :</a:t>
            </a:r>
          </a:p>
        </p:txBody>
      </p:sp>
    </p:spTree>
    <p:extLst>
      <p:ext uri="{BB962C8B-B14F-4D97-AF65-F5344CB8AC3E}">
        <p14:creationId xmlns:p14="http://schemas.microsoft.com/office/powerpoint/2010/main" val="12479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1143000"/>
          </a:xfrm>
        </p:spPr>
        <p:txBody>
          <a:bodyPr/>
          <a:lstStyle/>
          <a:p>
            <a:pPr algn="l" eaLnBrk="1" hangingPunct="1"/>
            <a:r>
              <a:rPr lang="en-US" altLang="en-US" sz="3600" dirty="0" smtClean="0">
                <a:solidFill>
                  <a:schemeClr val="accent4"/>
                </a:solidFill>
              </a:rPr>
              <a:t> </a:t>
            </a:r>
            <a:r>
              <a:rPr lang="en-US" altLang="ar-SA" sz="3200" dirty="0" smtClean="0">
                <a:solidFill>
                  <a:schemeClr val="accent4"/>
                </a:solidFill>
                <a:latin typeface="Tahoma" pitchFamily="34" charset="0"/>
                <a:cs typeface="Tahoma" pitchFamily="34" charset="0"/>
              </a:rPr>
              <a:t>CLINICAL FEATURES of PITUITARY ADENOMA:</a:t>
            </a:r>
            <a:endParaRPr lang="en-US" altLang="ar-SA" sz="3600" dirty="0" smtClean="0">
              <a:solidFill>
                <a:schemeClr val="accent4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44824"/>
            <a:ext cx="8147248" cy="4162467"/>
          </a:xfrm>
        </p:spPr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r>
              <a:rPr lang="en-US" dirty="0" smtClean="0"/>
              <a:t> 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1- </a:t>
            </a: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Symptoms of hormone production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09728" indent="0">
              <a:buNone/>
            </a:pPr>
            <a:endParaRPr lang="en-US" sz="2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09728" indent="0">
              <a:buNone/>
            </a:pP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 2- Visual field abnormalities (pressure on optic </a:t>
            </a:r>
            <a:r>
              <a:rPr lang="en-US" sz="2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chiasma</a:t>
            </a: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 above </a:t>
            </a:r>
            <a:r>
              <a:rPr lang="en-US" sz="2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sella</a:t>
            </a: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tursica</a:t>
            </a: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</a:p>
          <a:p>
            <a:pPr marL="109728" indent="0">
              <a:buNone/>
            </a:pPr>
            <a:endParaRPr lang="en-US" sz="2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09728" indent="0">
              <a:buNone/>
            </a:pP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 3- Elevated intracranial pressure (blockage of CSF  flow ):  Headache , nausea , vomiting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09728" indent="0">
              <a:buNone/>
            </a:pPr>
            <a:endParaRPr lang="en-US" sz="2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09728" indent="0">
              <a:buNone/>
            </a:pP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 4- Hypopituitarism ( result from pressure on adjacent pituitary ): Diabetes </a:t>
            </a:r>
            <a:r>
              <a:rPr lang="en-US" sz="2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insipidus</a:t>
            </a: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09728" indent="0">
              <a:buNone/>
            </a:pPr>
            <a:endParaRPr lang="en-US" sz="29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09728" indent="0">
              <a:buNone/>
            </a:pPr>
            <a:r>
              <a:rPr lang="en-US" sz="2900" dirty="0">
                <a:latin typeface="Tahoma" pitchFamily="34" charset="0"/>
                <a:ea typeface="Tahoma" pitchFamily="34" charset="0"/>
                <a:cs typeface="Tahoma" pitchFamily="34" charset="0"/>
              </a:rPr>
              <a:t>  5-Cranial nerve palsy ( invasion to brain ).</a:t>
            </a:r>
          </a:p>
          <a:p>
            <a:pPr marL="109728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1871-024-f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62940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700" i="1">
                <a:solidFill>
                  <a:schemeClr val="tx1"/>
                </a:solidFill>
                <a:latin typeface="Arial" charset="0"/>
              </a:rPr>
              <a:t>Downloaded from: Robbins &amp; Cotran Pathologic Basis of Disease (on 4 December 2005 01:50 PM)</a:t>
            </a: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708025" y="6392863"/>
            <a:ext cx="4092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0" y="6086475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l"/>
            <a:endParaRPr lang="en-US" altLang="en-US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371600" y="6162675"/>
            <a:ext cx="6400800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800" b="1" dirty="0">
                <a:cs typeface="Arial" charset="0"/>
              </a:rPr>
              <a:t>Mass effect of pituitary adenoma</a:t>
            </a:r>
          </a:p>
        </p:txBody>
      </p:sp>
    </p:spTree>
    <p:extLst>
      <p:ext uri="{BB962C8B-B14F-4D97-AF65-F5344CB8AC3E}">
        <p14:creationId xmlns:p14="http://schemas.microsoft.com/office/powerpoint/2010/main" val="20497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9154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Well circumscribed, invasive in up to 30%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Size 1cm. or more, specially in nonfunctioning</a:t>
            </a:r>
          </a:p>
          <a:p>
            <a:pPr eaLnBrk="1" hangingPunct="1">
              <a:buFontTx/>
              <a:buNone/>
            </a:pP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  tumor</a:t>
            </a:r>
          </a:p>
          <a:p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Hemorrhage &amp; necrosis seen in large tumors (</a:t>
            </a:r>
            <a:r>
              <a:rPr lang="en-US" altLang="ar-SA" dirty="0">
                <a:latin typeface="Tahoma" pitchFamily="34" charset="0"/>
                <a:cs typeface="Tahoma" pitchFamily="34" charset="0"/>
              </a:rPr>
              <a:t>pituitary apoplexy).</a:t>
            </a:r>
            <a:endParaRPr lang="en-US" altLang="ar-SA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buFontTx/>
              <a:buNone/>
            </a:pPr>
            <a:r>
              <a:rPr lang="en-US" altLang="ar-SA" u="sng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Microscopic picture:</a:t>
            </a:r>
            <a:endParaRPr lang="en-US" altLang="ar-SA" dirty="0" smtClean="0">
              <a:solidFill>
                <a:srgbClr val="FFC00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Uniform cells, </a:t>
            </a:r>
            <a:r>
              <a:rPr lang="en-US" altLang="ar-SA" u="sng" dirty="0" smtClean="0">
                <a:latin typeface="Tahoma" pitchFamily="34" charset="0"/>
                <a:cs typeface="Tahoma" pitchFamily="34" charset="0"/>
              </a:rPr>
              <a:t>one cell type 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(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</a:rPr>
              <a:t>monomorphism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) 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Absent </a:t>
            </a:r>
            <a:r>
              <a:rPr lang="en-US" altLang="ar-SA" dirty="0" err="1" smtClean="0">
                <a:latin typeface="Tahoma" pitchFamily="34" charset="0"/>
                <a:cs typeface="Tahoma" pitchFamily="34" charset="0"/>
              </a:rPr>
              <a:t>reticulin</a:t>
            </a:r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 network</a:t>
            </a:r>
          </a:p>
          <a:p>
            <a:pPr eaLnBrk="1" hangingPunct="1"/>
            <a:r>
              <a:rPr lang="en-US" altLang="ar-SA" dirty="0" smtClean="0">
                <a:latin typeface="Tahoma" pitchFamily="34" charset="0"/>
                <a:cs typeface="Tahoma" pitchFamily="34" charset="0"/>
              </a:rPr>
              <a:t>Rare or absent mitosis</a:t>
            </a:r>
          </a:p>
          <a:p>
            <a:pPr eaLnBrk="1" hangingPunct="1">
              <a:buFontTx/>
              <a:buNone/>
            </a:pPr>
            <a:r>
              <a:rPr lang="en-US" altLang="ar-SA" sz="2800" b="1" dirty="0" smtClean="0"/>
              <a:t>                     </a:t>
            </a:r>
            <a:r>
              <a:rPr lang="en-US" altLang="ar-SA" sz="2400" b="1" dirty="0" smtClean="0"/>
              <a:t>                     </a:t>
            </a:r>
            <a:endParaRPr lang="en-US" altLang="ar-SA" dirty="0" smtClean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ar-SA" sz="3600" b="1" dirty="0" smtClean="0">
                <a:solidFill>
                  <a:schemeClr val="accent4"/>
                </a:solidFill>
                <a:latin typeface="Tahoma" pitchFamily="34" charset="0"/>
                <a:cs typeface="Tahoma" pitchFamily="34" charset="0"/>
              </a:rPr>
              <a:t>Morphology of pituitary adenomas :</a:t>
            </a:r>
            <a:endParaRPr lang="en-US" altLang="ar-SA" sz="3600" dirty="0" smtClean="0">
              <a:solidFill>
                <a:schemeClr val="accent4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88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4" name="Picture 4" descr="CNS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AutoShape 5"/>
          <p:cNvSpPr>
            <a:spLocks noChangeArrowheads="1"/>
          </p:cNvSpPr>
          <p:nvPr/>
        </p:nvSpPr>
        <p:spPr bwMode="auto">
          <a:xfrm flipV="1">
            <a:off x="1295400" y="2438400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0" y="5324475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l"/>
            <a:endParaRPr lang="en-US" altLang="en-US" sz="2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0" y="6186488"/>
            <a:ext cx="6019800" cy="5238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>
              <a:defRPr sz="2800">
                <a:solidFill>
                  <a:srgbClr val="FFFF99"/>
                </a:solidFill>
                <a:latin typeface="Arial Narrow" pitchFamily="34" charset="0"/>
                <a:cs typeface="Arial" charset="0"/>
              </a:defRPr>
            </a:lvl2pPr>
            <a:lvl3pPr>
              <a:defRPr sz="2400">
                <a:solidFill>
                  <a:srgbClr val="CCECFF"/>
                </a:solidFill>
                <a:latin typeface="Arial Narrow" pitchFamily="34" charset="0"/>
                <a:cs typeface="Arial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eaLnBrk="0" hangingPunct="0">
              <a:defRPr sz="20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l"/>
            <a:r>
              <a:rPr lang="en-US" altLang="en-US" sz="2800" b="1">
                <a:solidFill>
                  <a:schemeClr val="tx1"/>
                </a:solidFill>
                <a:latin typeface="Times New Roman" pitchFamily="18" charset="0"/>
              </a:rPr>
              <a:t>Sella turcica with pituitary adenoma</a:t>
            </a:r>
          </a:p>
        </p:txBody>
      </p:sp>
    </p:spTree>
    <p:extLst>
      <p:ext uri="{BB962C8B-B14F-4D97-AF65-F5344CB8AC3E}">
        <p14:creationId xmlns:p14="http://schemas.microsoft.com/office/powerpoint/2010/main" val="220137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3C72521E4EE498250BCFC3588EAF8" ma:contentTypeVersion="4" ma:contentTypeDescription="Create a new document." ma:contentTypeScope="" ma:versionID="f379bdb86385d437c40248a7db96be05">
  <xsd:schema xmlns:xsd="http://www.w3.org/2001/XMLSchema" xmlns:xs="http://www.w3.org/2001/XMLSchema" xmlns:p="http://schemas.microsoft.com/office/2006/metadata/properties" xmlns:ns2="c9a7a535-2d41-4ea0-b5d2-60f1eb7fbe30" targetNamespace="http://schemas.microsoft.com/office/2006/metadata/properties" ma:root="true" ma:fieldsID="3ad48cd864f16927c1f2a7bf6f2fb2e3" ns2:_="">
    <xsd:import namespace="c9a7a535-2d41-4ea0-b5d2-60f1eb7fbe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7a535-2d41-4ea0-b5d2-60f1eb7fbe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27D7FD-EA33-4C3C-9243-1A226DBBCB27}"/>
</file>

<file path=customXml/itemProps2.xml><?xml version="1.0" encoding="utf-8"?>
<ds:datastoreItem xmlns:ds="http://schemas.openxmlformats.org/officeDocument/2006/customXml" ds:itemID="{67D71449-4FEE-40B0-9749-F468679B82CB}"/>
</file>

<file path=customXml/itemProps3.xml><?xml version="1.0" encoding="utf-8"?>
<ds:datastoreItem xmlns:ds="http://schemas.openxmlformats.org/officeDocument/2006/customXml" ds:itemID="{191116E4-CB7A-4449-8B82-569D67061B13}"/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182</TotalTime>
  <Words>514</Words>
  <Application>Microsoft Office PowerPoint</Application>
  <PresentationFormat>On-screen Show (4:3)</PresentationFormat>
  <Paragraphs>70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Book Antiqua</vt:lpstr>
      <vt:lpstr>Calibri</vt:lpstr>
      <vt:lpstr>Century Gothic</vt:lpstr>
      <vt:lpstr>Symbol</vt:lpstr>
      <vt:lpstr>Tahoma</vt:lpstr>
      <vt:lpstr>Times New Roman</vt:lpstr>
      <vt:lpstr>Apothecary</vt:lpstr>
      <vt:lpstr>Pathology lab</vt:lpstr>
      <vt:lpstr>Normal anterior pituitary gland</vt:lpstr>
      <vt:lpstr>. </vt:lpstr>
      <vt:lpstr>PowerPoint Presentation</vt:lpstr>
      <vt:lpstr> Behaviour of pituitary adenomas :</vt:lpstr>
      <vt:lpstr> CLINICAL FEATURES of PITUITARY ADENOMA:</vt:lpstr>
      <vt:lpstr>PowerPoint Presentation</vt:lpstr>
      <vt:lpstr>Morphology of pituitary adenomas :</vt:lpstr>
      <vt:lpstr>PowerPoint Presentation</vt:lpstr>
      <vt:lpstr> </vt:lpstr>
      <vt:lpstr>PowerPoint Presentation</vt:lpstr>
      <vt:lpstr>Acromegaly v.s DWARFISM  </vt:lpstr>
      <vt:lpstr>Gross sections of pituitary adnoma</vt:lpstr>
      <vt:lpstr>Normal pituitary gland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Pathlogy lab</dc:title>
  <dc:creator>Toshiba</dc:creator>
  <cp:lastModifiedBy>Admin</cp:lastModifiedBy>
  <cp:revision>22</cp:revision>
  <dcterms:created xsi:type="dcterms:W3CDTF">2019-04-13T17:16:06Z</dcterms:created>
  <dcterms:modified xsi:type="dcterms:W3CDTF">2022-05-15T21:08:50Z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0x0101005753C72521E4EE498250BCFC3588EAF8</vt:lpwstr>
  </property>
</Properties>
</file>