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1"/>
  </p:notesMasterIdLst>
  <p:sldIdLst>
    <p:sldId id="257" r:id="rId2"/>
    <p:sldId id="274" r:id="rId3"/>
    <p:sldId id="276" r:id="rId4"/>
    <p:sldId id="296" r:id="rId5"/>
    <p:sldId id="290" r:id="rId6"/>
    <p:sldId id="281" r:id="rId7"/>
    <p:sldId id="282" r:id="rId8"/>
    <p:sldId id="283" r:id="rId9"/>
    <p:sldId id="284" r:id="rId10"/>
    <p:sldId id="289" r:id="rId11"/>
    <p:sldId id="285" r:id="rId12"/>
    <p:sldId id="286" r:id="rId13"/>
    <p:sldId id="287" r:id="rId14"/>
    <p:sldId id="288" r:id="rId15"/>
    <p:sldId id="298" r:id="rId16"/>
    <p:sldId id="299" r:id="rId17"/>
    <p:sldId id="300" r:id="rId18"/>
    <p:sldId id="271" r:id="rId19"/>
    <p:sldId id="297" r:id="rId20"/>
    <p:sldId id="260" r:id="rId21"/>
    <p:sldId id="268" r:id="rId22"/>
    <p:sldId id="261" r:id="rId23"/>
    <p:sldId id="262" r:id="rId24"/>
    <p:sldId id="273" r:id="rId25"/>
    <p:sldId id="264" r:id="rId26"/>
    <p:sldId id="291" r:id="rId27"/>
    <p:sldId id="292" r:id="rId28"/>
    <p:sldId id="275" r:id="rId29"/>
    <p:sldId id="267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02" autoAdjust="0"/>
    <p:restoredTop sz="86410"/>
  </p:normalViewPr>
  <p:slideViewPr>
    <p:cSldViewPr>
      <p:cViewPr>
        <p:scale>
          <a:sx n="84" d="100"/>
          <a:sy n="84" d="100"/>
        </p:scale>
        <p:origin x="-960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ableStyles" Target="tableStyles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32D300-E432-77F5-0929-98128907CF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56F31-A9A3-475B-6BB1-D6EE27EE7F2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88612C9-BF74-46FA-9A05-C7EE3D31217D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01EA971-4638-F3B8-CD96-CB98D0A85B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3B7CE65-C68F-1BC2-FA2C-BFD73AC67E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2D26A-309E-8D72-62F3-8F9B13C81E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8C135-D831-4439-4A28-4EB78A449F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602931-C2B1-4292-A940-5B7157EE63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5AAC16FE-92A8-5CFE-5BCD-BCA30C14EE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553112E7-E45D-B4CA-DEB9-D04B2CA784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663B7688-3F9A-72A9-C237-DA399DD28E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69FA96-1DE5-404C-842E-4754BEAC3E8F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2C876DC7-30A8-8562-EE61-D86C1BB78B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574B73E8-7B6D-E50C-AFF3-612B711CE8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91CE2F9B-F751-59CF-D2AF-22109CB339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D67312-A9E4-48ED-BA7D-2AE4B416BDBE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008827A1-B1A2-2009-B35F-531BD722C2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DC0CDD32-1B57-D39D-C264-B581AF6BEA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A052DE88-E833-743F-FD1A-D05B12C63C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CA87B8-6CAF-4A52-8D6F-BCEFEBB678D9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258B7E8F-9491-21A9-8557-60DEC610EC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26B46A60-AA7E-BBA1-DF03-82A253506D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E529697B-0ED3-15D8-64D0-E900390EA4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34E69D-1252-41A8-9298-2335AB198B6B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00CD9C0D-4E10-49EE-ED6D-BC273FAD4F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9F69E71D-3BE3-9A1C-8C41-28573D11F5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7DFAEE77-7895-C5B1-FC38-F6742106E0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CF6190-2B65-4B6D-BD3F-2AD657AA2FEB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86C6F134-CE13-7244-2E5D-067C232F7C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8EB6737A-5A51-5374-AD82-D4B714A513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061F6E15-58E2-4CB4-7EA8-500ECE7535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8B9BA22-4431-4CC1-B429-84020D245D51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CABB6D5A-F9D0-3680-F2E5-ED7F28EB80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2FFD4877-CF13-B25D-1E5D-EE714D2070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84A4DB13-826E-2415-A98F-553879A83A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93EE1EE-8B0F-45B6-BD67-09D6E3D17D18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A3D4AE15-8D7D-979A-9427-F2AD933648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2806C17D-306F-E880-20F2-37A14F9A18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F9E34140-9B3E-B473-B34A-8BFA89837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597ECF-8AC1-4332-AE3F-A895B8443A1A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1AAF18EA-9A7A-9355-9BC7-3B3D3CC1F9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4AC25D26-FEA3-F93D-42D1-F9DF9EF772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D5F6E4FE-572D-F702-2D0F-6E9E20EC87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C4611B-7520-4656-BBD7-F5FC59DB88A3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F164DB03-0412-2145-1D00-B4906264AA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6F67E73F-7887-1AC5-5D8B-7E24D6CFEB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F7FD2910-E80A-23A8-1EA5-CDEF44006B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180DB4E-EF6F-4772-88AE-8554F15BD25D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DDD27514-8939-BED0-65A3-A50D3D3763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CC7C45E3-2947-8C9C-B0A2-9CD0AE4857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6A05A3E5-1EE2-9D33-EA60-9DBF62FF95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056650B-AAF3-45D0-8691-8F439B636AC9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A1618A4E-9733-5CAC-18A9-CFA7AE2BA2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7C451ACD-662E-3483-C426-F475767FC9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7B0147AD-7A61-59D0-B39D-BD69CD5765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F174B53-25CA-4B91-991D-C149D2BAB806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E88F1D22-9560-AE95-680B-C8BFAD73AA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84CA2E21-5D48-00EF-59BC-D86556083E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62C4C18E-1F6B-4C2C-BA51-9D7353FEF0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EE61897-CFEB-45D3-9340-3DB35EB2DA1D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3E4AFBA2-95D0-51E4-D9F2-1AA069D0C3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04350DFC-2332-5CCE-F450-61E2AD982F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4D3605A0-9788-DCDD-77EF-CE17EDCD3B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168849-8436-43C7-9C26-BACC584C4CC2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AF289209-7C72-16C4-F3CF-BD28FCF1D8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FB0A1AA8-EE1A-B702-2F02-017969EDEB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C09C7162-0ED1-AA8D-7E74-4260B58639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AE77D6-BF68-4EE3-99A5-6458574A54C1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A77D3340-F4B8-6443-FD2E-0027D1E0A4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FE9FF108-C9F4-7AD0-DA81-82B7CA0702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7B6495B5-F7FE-66DB-E25F-C9D20DDABF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97B848A-FBEE-4D69-8492-7F0C7F904F1A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841244E3-3E63-22A8-6D25-E761DCB34E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D3389DCB-72B2-B7BB-329D-D1287555F6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0CFE9D5-AE33-43C4-7CC8-AE19794B6D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FB83D5-8A47-487B-AA4B-796292016C6D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C32E8D70-E050-56C0-4A59-800E1AADED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5A44F99A-2F34-76EC-2209-35ECFFACCC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05968A21-9E8E-A5FA-46C1-CB989D8948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0DC60E-15D3-4446-AFD5-A36656BAA26C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1CD5D9B0-00EF-39AF-537B-B81968077C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1BD3B58-7AA8-4A0C-B0B1-FB14DAD6569A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2EDF7CBC-258D-6A95-7AD3-848D542BA2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B2F3DDCF-FA42-6BD2-A3DF-ADD5FC5F17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100" b="1">
                <a:ea typeface="MS Mincho" panose="02020609040205080304" pitchFamily="49" charset="-128"/>
              </a:rPr>
              <a:t>Destructive effects of TNF</a:t>
            </a:r>
            <a:endParaRPr lang="en-US" altLang="en-US" sz="1100" b="1"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100">
                <a:ea typeface="MS Mincho" panose="02020609040205080304" pitchFamily="49" charset="-128"/>
              </a:rPr>
              <a:t>TNF triggers multiple destructive effects in RA. In part, it stimulates osteoclasts to resorb bone, ultimately resulting in bone erosions visible on x-ray.</a:t>
            </a:r>
            <a:r>
              <a:rPr lang="en-US" altLang="en-US" sz="1100" baseline="30000">
                <a:ea typeface="MS Mincho" panose="02020609040205080304" pitchFamily="49" charset="-128"/>
              </a:rPr>
              <a:t>1</a:t>
            </a:r>
            <a:r>
              <a:rPr lang="en-US" altLang="en-US" sz="1100">
                <a:ea typeface="MS Mincho" panose="02020609040205080304" pitchFamily="49" charset="-128"/>
              </a:rPr>
              <a:t> TNF also induces the proliferation of synoviocytes, which in turn produces inflammation due to the release of inflammatory mediators.</a:t>
            </a:r>
            <a:r>
              <a:rPr lang="en-US" altLang="en-US" sz="1100" baseline="30000">
                <a:ea typeface="MS Mincho" panose="02020609040205080304" pitchFamily="49" charset="-128"/>
              </a:rPr>
              <a:t>2,3</a:t>
            </a:r>
            <a:r>
              <a:rPr lang="en-US" altLang="en-US" sz="1100">
                <a:ea typeface="MS Mincho" panose="02020609040205080304" pitchFamily="49" charset="-128"/>
              </a:rPr>
              <a:t> As depicted here, inflammation not only causes pain and swelling but also has been shown to precede joint damage.</a:t>
            </a:r>
            <a:r>
              <a:rPr lang="en-US" altLang="en-US" sz="1100" baseline="30000">
                <a:ea typeface="MS Mincho" panose="02020609040205080304" pitchFamily="49" charset="-128"/>
              </a:rPr>
              <a:t>2,4</a:t>
            </a:r>
            <a:r>
              <a:rPr lang="en-US" altLang="en-US" sz="1100">
                <a:ea typeface="MS Mincho" panose="02020609040205080304" pitchFamily="49" charset="-128"/>
              </a:rPr>
              <a:t> Chondrocytes are a third target of TNF activation, producing collegenase that degrades cartilage and eventually causes joint space narrowing.</a:t>
            </a:r>
            <a:r>
              <a:rPr lang="en-US" altLang="en-US" sz="1100" baseline="30000">
                <a:ea typeface="MS Mincho" panose="02020609040205080304" pitchFamily="49" charset="-128"/>
              </a:rPr>
              <a:t>1,5</a:t>
            </a:r>
            <a:endParaRPr lang="en-US" altLang="en-US" sz="1100" baseline="30000"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100">
                <a:ea typeface="MS Mincho" panose="02020609040205080304" pitchFamily="49" charset="-128"/>
              </a:rPr>
              <a:t>In addition to these effects, TNF plays an early role in the inflammatory process by stimulating activation of T cells by foreign antigens.</a:t>
            </a:r>
            <a:r>
              <a:rPr lang="en-US" altLang="en-US" sz="1100" baseline="30000">
                <a:ea typeface="MS Mincho" panose="02020609040205080304" pitchFamily="49" charset="-128"/>
              </a:rPr>
              <a:t>2,3</a:t>
            </a:r>
            <a:r>
              <a:rPr lang="en-US" altLang="en-US" sz="1100">
                <a:ea typeface="MS Mincho" panose="02020609040205080304" pitchFamily="49" charset="-128"/>
              </a:rPr>
              <a:t> TNF also induces expression of adhesion molecules, thereby promoting the migration of macrophages and lymphocytes into the synovium.</a:t>
            </a:r>
            <a:r>
              <a:rPr lang="en-US" altLang="en-US" sz="1100" baseline="30000">
                <a:ea typeface="MS Mincho" panose="02020609040205080304" pitchFamily="49" charset="-128"/>
              </a:rPr>
              <a:t>5</a:t>
            </a:r>
            <a:endParaRPr lang="en-US" altLang="en-US" sz="1100" baseline="30000"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100">
                <a:latin typeface="Times New Roman" panose="02020603050405020304" pitchFamily="18" charset="0"/>
                <a:ea typeface="MS Mincho" panose="02020609040205080304" pitchFamily="49" charset="-128"/>
              </a:rPr>
              <a:t> </a:t>
            </a:r>
            <a:endParaRPr lang="en-US" altLang="en-US" sz="1100"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100" b="1">
                <a:ea typeface="MS Mincho" panose="02020609040205080304" pitchFamily="49" charset="-128"/>
              </a:rPr>
              <a:t>References:</a:t>
            </a:r>
            <a:r>
              <a:rPr lang="en-US" altLang="en-US" sz="1100">
                <a:ea typeface="MS Mincho" panose="02020609040205080304" pitchFamily="49" charset="-128"/>
              </a:rPr>
              <a:t> </a:t>
            </a:r>
            <a:r>
              <a:rPr lang="en-US" altLang="en-US" sz="1100" b="1">
                <a:ea typeface="MS Mincho" panose="02020609040205080304" pitchFamily="49" charset="-128"/>
              </a:rPr>
              <a:t>1.</a:t>
            </a:r>
            <a:r>
              <a:rPr lang="en-US" altLang="en-US" sz="1100">
                <a:ea typeface="MS Mincho" panose="02020609040205080304" pitchFamily="49" charset="-128"/>
              </a:rPr>
              <a:t> Goronzy JJ, Weyand CM. Rheumatoid arthritis: epidemiology, pathology, and pathogenesis. In: Klippel JH, ed. </a:t>
            </a:r>
            <a:r>
              <a:rPr lang="en-US" altLang="en-US" sz="1100" i="1">
                <a:ea typeface="MS Mincho" panose="02020609040205080304" pitchFamily="49" charset="-128"/>
              </a:rPr>
              <a:t>Primer on the Rheumatic Diseases</a:t>
            </a:r>
            <a:r>
              <a:rPr lang="en-US" altLang="en-US" sz="1100">
                <a:ea typeface="MS Mincho" panose="02020609040205080304" pitchFamily="49" charset="-128"/>
              </a:rPr>
              <a:t>. 11th ed. Atlanta, Ga: Arthritis Foundation; 1997:155-174. </a:t>
            </a:r>
            <a:r>
              <a:rPr lang="en-US" altLang="en-US" sz="1100" b="1">
                <a:ea typeface="MS Mincho" panose="02020609040205080304" pitchFamily="49" charset="-128"/>
              </a:rPr>
              <a:t>2.</a:t>
            </a:r>
            <a:r>
              <a:rPr lang="en-US" altLang="en-US" sz="1100">
                <a:ea typeface="MS Mincho" panose="02020609040205080304" pitchFamily="49" charset="-128"/>
              </a:rPr>
              <a:t> Carpenter AB. Immunology and inflammation. In: Wegener ST, ed. </a:t>
            </a:r>
            <a:r>
              <a:rPr lang="en-US" altLang="en-US" sz="1100" i="1">
                <a:ea typeface="MS Mincho" panose="02020609040205080304" pitchFamily="49" charset="-128"/>
              </a:rPr>
              <a:t>Clinical Care in the Rheumatic Diseases</a:t>
            </a:r>
            <a:r>
              <a:rPr lang="en-US" altLang="en-US" sz="1100">
                <a:ea typeface="MS Mincho" panose="02020609040205080304" pitchFamily="49" charset="-128"/>
              </a:rPr>
              <a:t>. Atlanta, Ga: American College of Rheumatology; 1996:9-14. </a:t>
            </a:r>
            <a:r>
              <a:rPr lang="en-US" altLang="en-US" sz="1100" b="1">
                <a:ea typeface="MS Mincho" panose="02020609040205080304" pitchFamily="49" charset="-128"/>
              </a:rPr>
              <a:t>3.</a:t>
            </a:r>
            <a:r>
              <a:rPr lang="en-US" altLang="en-US" sz="1100">
                <a:ea typeface="MS Mincho" panose="02020609040205080304" pitchFamily="49" charset="-128"/>
              </a:rPr>
              <a:t> Albani S, Carson DA. Etiology and pathogenesis of rheumatoid arthritis. In: Koopman WJ, ed. </a:t>
            </a:r>
            <a:r>
              <a:rPr lang="en-US" altLang="en-US" sz="1100" i="1">
                <a:ea typeface="MS Mincho" panose="02020609040205080304" pitchFamily="49" charset="-128"/>
              </a:rPr>
              <a:t>Arthritis and Allied Conditions: A Textbook of Rheumatology</a:t>
            </a:r>
            <a:r>
              <a:rPr lang="en-US" altLang="en-US" sz="1100">
                <a:ea typeface="MS Mincho" panose="02020609040205080304" pitchFamily="49" charset="-128"/>
              </a:rPr>
              <a:t>. Vol 1. 13th ed. Baltimore, Md: Williams &amp; Wilkins; 1997:979-992. </a:t>
            </a:r>
            <a:r>
              <a:rPr lang="en-US" altLang="en-US" sz="1100" b="1">
                <a:ea typeface="MS Mincho" panose="02020609040205080304" pitchFamily="49" charset="-128"/>
              </a:rPr>
              <a:t>4.</a:t>
            </a:r>
            <a:r>
              <a:rPr lang="en-US" altLang="en-US" sz="1100">
                <a:ea typeface="MS Mincho" panose="02020609040205080304" pitchFamily="49" charset="-128"/>
              </a:rPr>
              <a:t> McGonagle D, Conaghan PG, O'Connor P, et al. The relationship between synovitis and bone changes in early untreated rheumatoid arthritis: a controlled magnetic resonance imaging study. </a:t>
            </a:r>
            <a:r>
              <a:rPr lang="en-US" altLang="en-US" sz="1100" i="1">
                <a:ea typeface="MS Mincho" panose="02020609040205080304" pitchFamily="49" charset="-128"/>
              </a:rPr>
              <a:t>Arthritis Rheum</a:t>
            </a:r>
            <a:r>
              <a:rPr lang="en-US" altLang="en-US" sz="1100">
                <a:ea typeface="MS Mincho" panose="02020609040205080304" pitchFamily="49" charset="-128"/>
              </a:rPr>
              <a:t>. 1999;42:1706-1711. </a:t>
            </a:r>
            <a:r>
              <a:rPr lang="en-US" altLang="en-US" sz="1100" b="1">
                <a:ea typeface="MS Mincho" panose="02020609040205080304" pitchFamily="49" charset="-128"/>
              </a:rPr>
              <a:t>5.</a:t>
            </a:r>
            <a:r>
              <a:rPr lang="en-US" altLang="en-US" sz="1100">
                <a:ea typeface="MS Mincho" panose="02020609040205080304" pitchFamily="49" charset="-128"/>
              </a:rPr>
              <a:t> Rosenberg AE. Skeletal system and soft tissue tumors. In: Cotran RS, ed. </a:t>
            </a:r>
            <a:r>
              <a:rPr lang="en-US" altLang="en-US" sz="1100" i="1">
                <a:ea typeface="MS Mincho" panose="02020609040205080304" pitchFamily="49" charset="-128"/>
              </a:rPr>
              <a:t>Robbins Pathologic Basis of Disease</a:t>
            </a:r>
            <a:r>
              <a:rPr lang="en-US" altLang="en-US" sz="1100">
                <a:ea typeface="MS Mincho" panose="02020609040205080304" pitchFamily="49" charset="-128"/>
              </a:rPr>
              <a:t>. 5th ed. Philadelphia, Pa: W.B. Saunders Company; 1994:1213-1271.</a:t>
            </a:r>
            <a:endParaRPr lang="en-US" altLang="en-US" sz="1100"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1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F0D2593-43C2-4A02-7E65-F858554B87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56FC6C19-6B22-C163-BCCC-C8398728FE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AD77E0B3-3B5B-F13A-B9E8-A60072D2FE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A4B8BC-6096-4C22-95F9-287F524D3C60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E0A58-23EC-54B7-CA53-059EDC35A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2007C-3877-44DF-A0B5-6CB2ED5FA4E3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A6C8F-6A46-33CF-CC6F-9504A6D00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1182F-035F-422B-22A9-4CE21C992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9747C-0F6C-42A9-B8B1-1ED4244E96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91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F1843-7C83-FE49-9348-2D28386DF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68757-C369-4C4E-A789-448FE88F7E39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8AE1B-9CDF-BA88-D8EF-61C4125CC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91F2C-270D-7087-7E85-BA52B6875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3D428-AB1B-44B7-A392-5E8430F2B5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99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F15F3-B340-1503-9FC3-86A0E99B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1023-98BD-4F70-893E-70F53E8716C5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3D085-D19A-BF15-1B4A-8309EADB4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80D51-1239-F565-8F56-57903C037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7EC51-74CE-4D92-9718-1A8F12308C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695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7D15E-8965-DEB1-6FD7-75E67E115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4C969-EEF9-4C2F-B68F-641D3A0E2A5F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2421B-A64C-2D4A-121B-2769FD72F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FC10C-5E19-5F29-ED76-038C9D23F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71681-7BE2-48B3-9FBD-0963627E0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874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EE3A0-E893-4426-D81E-7B3E01DD9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CA442-191D-4645-A2F8-3B7CD0AA32A5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D203-5674-2738-25FF-66DBA48D7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E89B4-186C-D977-972F-37581FB5B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A3581-E39E-40C6-B6A2-582556886E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9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8768D8-3626-509E-BADC-036B7D70B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FA554-3210-46EC-B8AE-D28A07D91B03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39C4666-D868-1A3B-D514-6B33D524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DE271A-CF86-DBFF-3253-0BEB21917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E6475-6215-45B9-B0E8-20F9E7048C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57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FFD8B34-3E12-FD50-AB54-03699C687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13E9C-EE4C-4A89-B684-D10CC42E311D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A9B2CE2-9A7D-0830-734A-3790227D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5E62F05-F3B7-A7E2-71D2-A1341C0A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F206A-A7DD-47AD-9625-672798D816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18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5D49D83-DE6F-6CBB-EC7E-8C449BE4D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7E974-0F30-4410-8B12-FF83F3487BA3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E06979D-EB00-35A4-A239-43BB345D7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AE26A4-BB8A-1AC9-E03B-792F4C2DF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6777A-D0F9-437D-A8E7-3E4214B236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09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F7E39E8-BA4F-544E-D92F-EEE4392EB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D56D5-B1C5-4600-9EC3-5C5550C26E34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23B3B1-C18A-ACCB-7214-A8AE74534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564A41-C880-5EF2-A8C3-9199ABBCD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7B6E3-92D6-49B5-B710-4922A04430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56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13C7CC-52DD-3ACF-4F0C-F95E3B992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0A365-77E7-411B-95C1-A266A4947BD0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ECD2C0C-FD94-7700-B782-A3344A690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04406D-DBED-BFA2-3D27-FC05E43D8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23D6D-535D-4527-9D94-6210D9170E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825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2E8B41-0ECA-C0A7-B379-94C598ED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A2488-09B3-4DAA-B8F4-1B2562FF7DEB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5A3E94-AA01-7475-0D4C-031CFAFAE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52DDC6-A118-E207-753C-9AF8024BD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57E56-434D-4709-847D-D9556F5729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77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3E1D1D0-77A0-83F5-AE63-AB3309D385B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791964AC-DDFA-8DC0-61EB-48931993CA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0CD84-D315-B05F-E1C0-50AEED68A2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17EF46-3A60-4134-BD36-5AC6E8481FDA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227DA-20F8-3A05-BD74-9FFA8ADAA6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D724E-EC23-4601-5A6F-89FA76005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C0F5C94-3CFC-4EAC-8434-DEDF987DEC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1.vml" /><Relationship Id="rId5" Type="http://schemas.openxmlformats.org/officeDocument/2006/relationships/image" Target="../media/image3.png" /><Relationship Id="rId4" Type="http://schemas.openxmlformats.org/officeDocument/2006/relationships/oleObject" Target="../embeddings/oleObject1.bin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051B9E-7CFE-EF40-290C-1E8C07FD9517}"/>
              </a:ext>
            </a:extLst>
          </p:cNvPr>
          <p:cNvSpPr/>
          <p:nvPr/>
        </p:nvSpPr>
        <p:spPr>
          <a:xfrm>
            <a:off x="381000" y="1524000"/>
            <a:ext cx="8229600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  <a:cs typeface="+mn-cs"/>
              </a:rPr>
              <a:t>Disease modifying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  <a:cs typeface="+mn-cs"/>
              </a:rPr>
              <a:t>ANTIRHEUMAtoid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  <a:cs typeface="+mn-cs"/>
              </a:rPr>
              <a:t> DRUGS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  <a:cs typeface="+mn-cs"/>
              </a:rPr>
              <a:t>(DMARDs)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  <a:cs typeface="+mn-cs"/>
            </a:endParaRPr>
          </a:p>
        </p:txBody>
      </p:sp>
      <p:pic>
        <p:nvPicPr>
          <p:cNvPr id="3075" name="Picture 2">
            <a:extLst>
              <a:ext uri="{FF2B5EF4-FFF2-40B4-BE49-F238E27FC236}">
                <a16:creationId xmlns:a16="http://schemas.microsoft.com/office/drawing/2014/main" id="{0C998D87-FF85-C0E1-75EE-BFA90C8F8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1638"/>
            <a:ext cx="16764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3">
            <a:extLst>
              <a:ext uri="{FF2B5EF4-FFF2-40B4-BE49-F238E27FC236}">
                <a16:creationId xmlns:a16="http://schemas.microsoft.com/office/drawing/2014/main" id="{50EE3CDE-7020-090E-0661-390D96EDF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657600"/>
            <a:ext cx="457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Dr.Nashwa Abo-Rayah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prof. (clinical &amp;experimental pharmacology)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Mu’tah University- Faculty of Medicine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630C60DB-BE1E-E31A-DD67-2871F5CE6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2000"/>
            <a:ext cx="838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 Effects of (DMARDs) a in the treatment of RA :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1-  Slow the course of the disease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2-Induce remission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3- Prevent further destruction of the joints and involved tissues.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59E7667-39D7-A727-7937-08C479A74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505200"/>
            <a:ext cx="838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Therapy with DMARDs is initiated rapidly to help stop the progression of the disease at the earlier stages.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Additionally NSAIDs, low-dose corticosteroids, physical therapy, and occupational therapy.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BF28DF4-AA1A-BA8E-59F0-7419F904E9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54888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Disability in Late RA (Too Late)        </a:t>
            </a:r>
          </a:p>
        </p:txBody>
      </p:sp>
      <p:pic>
        <p:nvPicPr>
          <p:cNvPr id="13315" name="Picture 3" descr="ra hand 3">
            <a:extLst>
              <a:ext uri="{FF2B5EF4-FFF2-40B4-BE49-F238E27FC236}">
                <a16:creationId xmlns:a16="http://schemas.microsoft.com/office/drawing/2014/main" id="{C2936BFB-432D-D065-844D-8D1C2685FF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1295400"/>
            <a:ext cx="5105400" cy="5105400"/>
          </a:xfrm>
          <a:noFill/>
        </p:spPr>
      </p:pic>
      <p:sp>
        <p:nvSpPr>
          <p:cNvPr id="13316" name="Rectangle 4">
            <a:extLst>
              <a:ext uri="{FF2B5EF4-FFF2-40B4-BE49-F238E27FC236}">
                <a16:creationId xmlns:a16="http://schemas.microsoft.com/office/drawing/2014/main" id="{BE7305CF-403C-2754-6B83-41B514089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411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Damage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Bones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Cartilage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/>
              <a:t>Ligaments and other structures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Fatigue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Not Reversible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AE05864-DDAC-0DCC-BB92-BE880CC619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DMARDs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EC17B65-C133-BAF0-07B8-4C9C75831D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Disease Modifying Anti-Rheumatic Drugs</a:t>
            </a:r>
          </a:p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r>
              <a:rPr lang="en-US" altLang="en-US"/>
              <a:t>Reduce swelling &amp; inflammation</a:t>
            </a:r>
          </a:p>
          <a:p>
            <a:pPr eaLnBrk="1" hangingPunct="1"/>
            <a:r>
              <a:rPr lang="en-US" altLang="en-US"/>
              <a:t>Improve pain</a:t>
            </a:r>
          </a:p>
          <a:p>
            <a:pPr eaLnBrk="1" hangingPunct="1"/>
            <a:r>
              <a:rPr lang="en-US" altLang="en-US"/>
              <a:t>Improve function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Have been shown to reduce radiographic progression (erosions)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>
            <a:extLst>
              <a:ext uri="{FF2B5EF4-FFF2-40B4-BE49-F238E27FC236}">
                <a16:creationId xmlns:a16="http://schemas.microsoft.com/office/drawing/2014/main" id="{86F5F9BF-2E8D-7293-79BD-61AA230F3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/>
              <a:t>DMARDs</a:t>
            </a:r>
            <a:endParaRPr lang="en-US" altLang="en-US"/>
          </a:p>
        </p:txBody>
      </p:sp>
      <p:sp>
        <p:nvSpPr>
          <p:cNvPr id="15363" name="Content Placeholder 5">
            <a:extLst>
              <a:ext uri="{FF2B5EF4-FFF2-40B4-BE49-F238E27FC236}">
                <a16:creationId xmlns:a16="http://schemas.microsoft.com/office/drawing/2014/main" id="{EE527F4B-D095-B1AE-B845-2F23CB807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Synthetic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Biologic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B7658D23-414D-9E64-6B50-6BE07836A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/>
              <a:t>Synthetic DMARDs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71A02FEF-14D2-662E-29C6-6141752D7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Tx/>
              <a:buChar char="•"/>
            </a:pPr>
            <a:r>
              <a:rPr lang="en-US" altLang="en-US" sz="3200"/>
              <a:t>Methotrexate </a:t>
            </a:r>
          </a:p>
          <a:p>
            <a:pPr lvl="1" eaLnBrk="1" hangingPunct="1">
              <a:buFontTx/>
              <a:buChar char="•"/>
            </a:pPr>
            <a:r>
              <a:rPr lang="en-US" altLang="en-US" sz="3200"/>
              <a:t>Sulphasalazine</a:t>
            </a:r>
          </a:p>
          <a:p>
            <a:pPr lvl="1" eaLnBrk="1" hangingPunct="1">
              <a:buFontTx/>
              <a:buChar char="•"/>
            </a:pPr>
            <a:r>
              <a:rPr lang="en-US" altLang="en-US" sz="3200"/>
              <a:t>Hydroxychloroquine, chloroquine </a:t>
            </a:r>
          </a:p>
          <a:p>
            <a:pPr lvl="1" eaLnBrk="1" hangingPunct="1">
              <a:buFontTx/>
              <a:buChar char="•"/>
            </a:pPr>
            <a:r>
              <a:rPr lang="en-US" altLang="en-US" sz="3200"/>
              <a:t>Leflunomide  </a:t>
            </a:r>
          </a:p>
          <a:p>
            <a:pPr lvl="1" eaLnBrk="1" hangingPunct="1">
              <a:buFontTx/>
              <a:buChar char="•"/>
            </a:pPr>
            <a:r>
              <a:rPr lang="en-US" altLang="en-US" sz="3200"/>
              <a:t>Gold salts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Oval 2">
            <a:extLst>
              <a:ext uri="{FF2B5EF4-FFF2-40B4-BE49-F238E27FC236}">
                <a16:creationId xmlns:a16="http://schemas.microsoft.com/office/drawing/2014/main" id="{9B7385F2-E611-D91A-AD4A-B89D05A0A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331788"/>
            <a:ext cx="4103688" cy="3222625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CA">
              <a:latin typeface="Arial" charset="0"/>
            </a:endParaRPr>
          </a:p>
        </p:txBody>
      </p:sp>
      <p:sp>
        <p:nvSpPr>
          <p:cNvPr id="394243" name="AutoShape 3">
            <a:extLst>
              <a:ext uri="{FF2B5EF4-FFF2-40B4-BE49-F238E27FC236}">
                <a16:creationId xmlns:a16="http://schemas.microsoft.com/office/drawing/2014/main" id="{2DD740AD-139F-9DF7-7FB9-9324F470707A}"/>
              </a:ext>
            </a:extLst>
          </p:cNvPr>
          <p:cNvSpPr>
            <a:spLocks noChangeArrowheads="1"/>
          </p:cNvSpPr>
          <p:nvPr/>
        </p:nvSpPr>
        <p:spPr bwMode="auto">
          <a:xfrm rot="-3903547">
            <a:off x="5153025" y="2368551"/>
            <a:ext cx="1309687" cy="550862"/>
          </a:xfrm>
          <a:prstGeom prst="lightningBol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grpSp>
        <p:nvGrpSpPr>
          <p:cNvPr id="17412" name="Group 4">
            <a:extLst>
              <a:ext uri="{FF2B5EF4-FFF2-40B4-BE49-F238E27FC236}">
                <a16:creationId xmlns:a16="http://schemas.microsoft.com/office/drawing/2014/main" id="{33AAE2C9-FFAC-AA72-5999-A8BC8CD5AE14}"/>
              </a:ext>
            </a:extLst>
          </p:cNvPr>
          <p:cNvGrpSpPr>
            <a:grpSpLocks/>
          </p:cNvGrpSpPr>
          <p:nvPr/>
        </p:nvGrpSpPr>
        <p:grpSpPr bwMode="auto">
          <a:xfrm rot="-6867237">
            <a:off x="4898231" y="2586832"/>
            <a:ext cx="479425" cy="944562"/>
            <a:chOff x="3165" y="2637"/>
            <a:chExt cx="302" cy="595"/>
          </a:xfrm>
        </p:grpSpPr>
        <p:sp>
          <p:nvSpPr>
            <p:cNvPr id="17466" name="AutoShape 5">
              <a:extLst>
                <a:ext uri="{FF2B5EF4-FFF2-40B4-BE49-F238E27FC236}">
                  <a16:creationId xmlns:a16="http://schemas.microsoft.com/office/drawing/2014/main" id="{593AFEC9-85BA-231C-9E9B-2671F42A1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0" y="2637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7467" name="AutoShape 6">
              <a:extLst>
                <a:ext uri="{FF2B5EF4-FFF2-40B4-BE49-F238E27FC236}">
                  <a16:creationId xmlns:a16="http://schemas.microsoft.com/office/drawing/2014/main" id="{0ED2425C-D846-D7AE-D670-05E5C0E99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5" y="2654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7468" name="AutoShape 7">
              <a:extLst>
                <a:ext uri="{FF2B5EF4-FFF2-40B4-BE49-F238E27FC236}">
                  <a16:creationId xmlns:a16="http://schemas.microsoft.com/office/drawing/2014/main" id="{4DF8E568-71FE-1F69-28E3-8B2D620ED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1" y="2655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7469" name="Oval 8">
              <a:extLst>
                <a:ext uri="{FF2B5EF4-FFF2-40B4-BE49-F238E27FC236}">
                  <a16:creationId xmlns:a16="http://schemas.microsoft.com/office/drawing/2014/main" id="{9C7A1619-1AA4-928F-0A33-AD3354E4F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4" y="2672"/>
              <a:ext cx="184" cy="8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7470" name="AutoShape 9">
              <a:extLst>
                <a:ext uri="{FF2B5EF4-FFF2-40B4-BE49-F238E27FC236}">
                  <a16:creationId xmlns:a16="http://schemas.microsoft.com/office/drawing/2014/main" id="{9B901477-F1E1-3F45-54DC-A68039B9A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8" y="2707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7471" name="AutoShape 10">
              <a:extLst>
                <a:ext uri="{FF2B5EF4-FFF2-40B4-BE49-F238E27FC236}">
                  <a16:creationId xmlns:a16="http://schemas.microsoft.com/office/drawing/2014/main" id="{744E507A-E939-046E-B531-4EAC70B38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" y="2682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7472" name="AutoShape 11">
              <a:extLst>
                <a:ext uri="{FF2B5EF4-FFF2-40B4-BE49-F238E27FC236}">
                  <a16:creationId xmlns:a16="http://schemas.microsoft.com/office/drawing/2014/main" id="{33913AF3-DC8E-72C1-4870-09194752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2" y="2727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D76764BF-7090-31F6-B362-561C16841EAE}"/>
              </a:ext>
            </a:extLst>
          </p:cNvPr>
          <p:cNvGrpSpPr>
            <a:grpSpLocks/>
          </p:cNvGrpSpPr>
          <p:nvPr/>
        </p:nvGrpSpPr>
        <p:grpSpPr bwMode="auto">
          <a:xfrm>
            <a:off x="796925" y="3316288"/>
            <a:ext cx="2852738" cy="2554287"/>
            <a:chOff x="549" y="2114"/>
            <a:chExt cx="1797" cy="1609"/>
          </a:xfrm>
        </p:grpSpPr>
        <p:sp>
          <p:nvSpPr>
            <p:cNvPr id="394253" name="Oval 13">
              <a:extLst>
                <a:ext uri="{FF2B5EF4-FFF2-40B4-BE49-F238E27FC236}">
                  <a16:creationId xmlns:a16="http://schemas.microsoft.com/office/drawing/2014/main" id="{D7508A3E-050F-2EB0-D5E3-9FDD20286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" y="2305"/>
              <a:ext cx="1552" cy="1401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Arial" charset="0"/>
              </a:endParaRPr>
            </a:p>
          </p:txBody>
        </p:sp>
        <p:grpSp>
          <p:nvGrpSpPr>
            <p:cNvPr id="17449" name="Group 14">
              <a:extLst>
                <a:ext uri="{FF2B5EF4-FFF2-40B4-BE49-F238E27FC236}">
                  <a16:creationId xmlns:a16="http://schemas.microsoft.com/office/drawing/2014/main" id="{9A4FA5E3-FB4D-ED75-D432-FDA4DD5B1D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2" y="2114"/>
              <a:ext cx="127" cy="365"/>
              <a:chOff x="2951" y="2808"/>
              <a:chExt cx="147" cy="640"/>
            </a:xfrm>
          </p:grpSpPr>
          <p:sp>
            <p:nvSpPr>
              <p:cNvPr id="17463" name="AutoShape 15">
                <a:extLst>
                  <a:ext uri="{FF2B5EF4-FFF2-40B4-BE49-F238E27FC236}">
                    <a16:creationId xmlns:a16="http://schemas.microsoft.com/office/drawing/2014/main" id="{067EC87D-F1EB-575A-9547-E01FDA22AE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2808"/>
                <a:ext cx="75" cy="59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17464" name="AutoShape 16">
                <a:extLst>
                  <a:ext uri="{FF2B5EF4-FFF2-40B4-BE49-F238E27FC236}">
                    <a16:creationId xmlns:a16="http://schemas.microsoft.com/office/drawing/2014/main" id="{EB8DD63B-CEAC-5DB8-54E0-77F82058D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3" y="2826"/>
                <a:ext cx="75" cy="59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17465" name="AutoShape 17">
                <a:extLst>
                  <a:ext uri="{FF2B5EF4-FFF2-40B4-BE49-F238E27FC236}">
                    <a16:creationId xmlns:a16="http://schemas.microsoft.com/office/drawing/2014/main" id="{2FDAD4CE-6348-D05D-AC45-20DE1F8B4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1" y="2852"/>
                <a:ext cx="75" cy="59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</p:grpSp>
        <p:grpSp>
          <p:nvGrpSpPr>
            <p:cNvPr id="17450" name="Group 18">
              <a:extLst>
                <a:ext uri="{FF2B5EF4-FFF2-40B4-BE49-F238E27FC236}">
                  <a16:creationId xmlns:a16="http://schemas.microsoft.com/office/drawing/2014/main" id="{74ABDA77-9996-6EBC-6338-645E6787B338}"/>
                </a:ext>
              </a:extLst>
            </p:cNvPr>
            <p:cNvGrpSpPr>
              <a:grpSpLocks/>
            </p:cNvGrpSpPr>
            <p:nvPr/>
          </p:nvGrpSpPr>
          <p:grpSpPr bwMode="auto">
            <a:xfrm rot="4064478">
              <a:off x="2100" y="2629"/>
              <a:ext cx="127" cy="365"/>
              <a:chOff x="2832" y="2531"/>
              <a:chExt cx="127" cy="365"/>
            </a:xfrm>
          </p:grpSpPr>
          <p:sp>
            <p:nvSpPr>
              <p:cNvPr id="17460" name="AutoShape 19">
                <a:extLst>
                  <a:ext uri="{FF2B5EF4-FFF2-40B4-BE49-F238E27FC236}">
                    <a16:creationId xmlns:a16="http://schemas.microsoft.com/office/drawing/2014/main" id="{20F5AA47-A66F-6032-D3F1-228CEA85F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3" y="2531"/>
                <a:ext cx="65" cy="34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17461" name="AutoShape 20">
                <a:extLst>
                  <a:ext uri="{FF2B5EF4-FFF2-40B4-BE49-F238E27FC236}">
                    <a16:creationId xmlns:a16="http://schemas.microsoft.com/office/drawing/2014/main" id="{4C7E5759-9959-55F3-2124-8BD44AC09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4" y="2541"/>
                <a:ext cx="65" cy="34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17462" name="AutoShape 21">
                <a:extLst>
                  <a:ext uri="{FF2B5EF4-FFF2-40B4-BE49-F238E27FC236}">
                    <a16:creationId xmlns:a16="http://schemas.microsoft.com/office/drawing/2014/main" id="{2B72DAE5-EC5C-1C07-4F20-3737446C8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556"/>
                <a:ext cx="65" cy="34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</p:grpSp>
        <p:grpSp>
          <p:nvGrpSpPr>
            <p:cNvPr id="17451" name="Group 22">
              <a:extLst>
                <a:ext uri="{FF2B5EF4-FFF2-40B4-BE49-F238E27FC236}">
                  <a16:creationId xmlns:a16="http://schemas.microsoft.com/office/drawing/2014/main" id="{2CB17E62-0759-7C2C-6F23-156169835C18}"/>
                </a:ext>
              </a:extLst>
            </p:cNvPr>
            <p:cNvGrpSpPr>
              <a:grpSpLocks/>
            </p:cNvGrpSpPr>
            <p:nvPr/>
          </p:nvGrpSpPr>
          <p:grpSpPr bwMode="auto">
            <a:xfrm rot="-3689266">
              <a:off x="668" y="2558"/>
              <a:ext cx="127" cy="365"/>
              <a:chOff x="2951" y="2808"/>
              <a:chExt cx="147" cy="640"/>
            </a:xfrm>
          </p:grpSpPr>
          <p:sp>
            <p:nvSpPr>
              <p:cNvPr id="17457" name="AutoShape 23">
                <a:extLst>
                  <a:ext uri="{FF2B5EF4-FFF2-40B4-BE49-F238E27FC236}">
                    <a16:creationId xmlns:a16="http://schemas.microsoft.com/office/drawing/2014/main" id="{89ACBFD8-D855-BE1C-A816-8456581E8D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2808"/>
                <a:ext cx="75" cy="59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17458" name="AutoShape 24">
                <a:extLst>
                  <a:ext uri="{FF2B5EF4-FFF2-40B4-BE49-F238E27FC236}">
                    <a16:creationId xmlns:a16="http://schemas.microsoft.com/office/drawing/2014/main" id="{C29B3930-765A-05D0-3A20-CC98B10CC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3" y="2826"/>
                <a:ext cx="75" cy="59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17459" name="AutoShape 25">
                <a:extLst>
                  <a:ext uri="{FF2B5EF4-FFF2-40B4-BE49-F238E27FC236}">
                    <a16:creationId xmlns:a16="http://schemas.microsoft.com/office/drawing/2014/main" id="{0EAC978D-91B8-8CDD-0925-E72E64457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1" y="2852"/>
                <a:ext cx="75" cy="59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</p:grpSp>
        <p:grpSp>
          <p:nvGrpSpPr>
            <p:cNvPr id="17452" name="Group 26">
              <a:extLst>
                <a:ext uri="{FF2B5EF4-FFF2-40B4-BE49-F238E27FC236}">
                  <a16:creationId xmlns:a16="http://schemas.microsoft.com/office/drawing/2014/main" id="{D849ABC8-CE1D-7F59-C18E-97D5BB9E96AE}"/>
                </a:ext>
              </a:extLst>
            </p:cNvPr>
            <p:cNvGrpSpPr>
              <a:grpSpLocks/>
            </p:cNvGrpSpPr>
            <p:nvPr/>
          </p:nvGrpSpPr>
          <p:grpSpPr bwMode="auto">
            <a:xfrm rot="-8696010">
              <a:off x="952" y="3383"/>
              <a:ext cx="144" cy="340"/>
              <a:chOff x="2951" y="2808"/>
              <a:chExt cx="147" cy="640"/>
            </a:xfrm>
          </p:grpSpPr>
          <p:sp>
            <p:nvSpPr>
              <p:cNvPr id="17454" name="AutoShape 27">
                <a:extLst>
                  <a:ext uri="{FF2B5EF4-FFF2-40B4-BE49-F238E27FC236}">
                    <a16:creationId xmlns:a16="http://schemas.microsoft.com/office/drawing/2014/main" id="{DEC9A42E-B65B-5532-5E14-BA9538B31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2" y="2808"/>
                <a:ext cx="75" cy="59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17455" name="AutoShape 28">
                <a:extLst>
                  <a:ext uri="{FF2B5EF4-FFF2-40B4-BE49-F238E27FC236}">
                    <a16:creationId xmlns:a16="http://schemas.microsoft.com/office/drawing/2014/main" id="{EAA9553D-2473-08B5-9022-A1DF9865F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3" y="2826"/>
                <a:ext cx="75" cy="59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17456" name="AutoShape 29">
                <a:extLst>
                  <a:ext uri="{FF2B5EF4-FFF2-40B4-BE49-F238E27FC236}">
                    <a16:creationId xmlns:a16="http://schemas.microsoft.com/office/drawing/2014/main" id="{600E678A-AC55-0B2A-018F-31EC77805C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1" y="2852"/>
                <a:ext cx="75" cy="59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D0808"/>
                  </a:gs>
                  <a:gs pos="14999">
                    <a:srgbClr val="FF0300"/>
                  </a:gs>
                  <a:gs pos="27499">
                    <a:srgbClr val="FF7A00"/>
                  </a:gs>
                  <a:gs pos="50000">
                    <a:srgbClr val="FFF200"/>
                  </a:gs>
                  <a:gs pos="72501">
                    <a:srgbClr val="FF7A00"/>
                  </a:gs>
                  <a:gs pos="85001">
                    <a:srgbClr val="FF0300"/>
                  </a:gs>
                  <a:gs pos="100000">
                    <a:srgbClr val="4D0808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</p:grpSp>
        <p:sp>
          <p:nvSpPr>
            <p:cNvPr id="17453" name="Text Box 30">
              <a:extLst>
                <a:ext uri="{FF2B5EF4-FFF2-40B4-BE49-F238E27FC236}">
                  <a16:creationId xmlns:a16="http://schemas.microsoft.com/office/drawing/2014/main" id="{D993FAF5-2173-507C-A6B9-E025ADE52F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9" y="2907"/>
              <a:ext cx="9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chemeClr val="bg2"/>
                  </a:solidFill>
                </a:rPr>
                <a:t>Macrophage</a:t>
              </a:r>
            </a:p>
          </p:txBody>
        </p:sp>
      </p:grpSp>
      <p:grpSp>
        <p:nvGrpSpPr>
          <p:cNvPr id="17414" name="Group 31">
            <a:extLst>
              <a:ext uri="{FF2B5EF4-FFF2-40B4-BE49-F238E27FC236}">
                <a16:creationId xmlns:a16="http://schemas.microsoft.com/office/drawing/2014/main" id="{523DC487-C5BC-E7BE-182D-598E54B8AE94}"/>
              </a:ext>
            </a:extLst>
          </p:cNvPr>
          <p:cNvGrpSpPr>
            <a:grpSpLocks/>
          </p:cNvGrpSpPr>
          <p:nvPr/>
        </p:nvGrpSpPr>
        <p:grpSpPr bwMode="auto">
          <a:xfrm rot="-3833496">
            <a:off x="4388644" y="756444"/>
            <a:ext cx="479425" cy="944563"/>
            <a:chOff x="3165" y="2637"/>
            <a:chExt cx="302" cy="595"/>
          </a:xfrm>
        </p:grpSpPr>
        <p:sp>
          <p:nvSpPr>
            <p:cNvPr id="17441" name="AutoShape 32">
              <a:extLst>
                <a:ext uri="{FF2B5EF4-FFF2-40B4-BE49-F238E27FC236}">
                  <a16:creationId xmlns:a16="http://schemas.microsoft.com/office/drawing/2014/main" id="{A7046167-7DFF-235F-DC66-15D810BF1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0" y="2637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7442" name="AutoShape 33">
              <a:extLst>
                <a:ext uri="{FF2B5EF4-FFF2-40B4-BE49-F238E27FC236}">
                  <a16:creationId xmlns:a16="http://schemas.microsoft.com/office/drawing/2014/main" id="{38C73F20-E532-53B8-7258-7E7DCE352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5" y="2654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7443" name="AutoShape 34">
              <a:extLst>
                <a:ext uri="{FF2B5EF4-FFF2-40B4-BE49-F238E27FC236}">
                  <a16:creationId xmlns:a16="http://schemas.microsoft.com/office/drawing/2014/main" id="{6DF2BD0C-CA95-C695-E4AA-D9294F488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1" y="2655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7444" name="Oval 35">
              <a:extLst>
                <a:ext uri="{FF2B5EF4-FFF2-40B4-BE49-F238E27FC236}">
                  <a16:creationId xmlns:a16="http://schemas.microsoft.com/office/drawing/2014/main" id="{3CAFB34D-113F-9928-414F-6BAACA81B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4" y="2672"/>
              <a:ext cx="184" cy="8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7445" name="AutoShape 36">
              <a:extLst>
                <a:ext uri="{FF2B5EF4-FFF2-40B4-BE49-F238E27FC236}">
                  <a16:creationId xmlns:a16="http://schemas.microsoft.com/office/drawing/2014/main" id="{DB5C0A2A-3507-0A3D-5CA4-6C7D731E5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8" y="2707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7446" name="AutoShape 37">
              <a:extLst>
                <a:ext uri="{FF2B5EF4-FFF2-40B4-BE49-F238E27FC236}">
                  <a16:creationId xmlns:a16="http://schemas.microsoft.com/office/drawing/2014/main" id="{94DF8F4A-7876-23D0-190C-84B7E4101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" y="2682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7447" name="AutoShape 38">
              <a:extLst>
                <a:ext uri="{FF2B5EF4-FFF2-40B4-BE49-F238E27FC236}">
                  <a16:creationId xmlns:a16="http://schemas.microsoft.com/office/drawing/2014/main" id="{C5E8A916-F743-EE19-5840-44D9A99F0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2" y="2727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grpSp>
        <p:nvGrpSpPr>
          <p:cNvPr id="17415" name="Group 39">
            <a:extLst>
              <a:ext uri="{FF2B5EF4-FFF2-40B4-BE49-F238E27FC236}">
                <a16:creationId xmlns:a16="http://schemas.microsoft.com/office/drawing/2014/main" id="{05EC4D14-AF5D-26D4-8D89-3DED3D093722}"/>
              </a:ext>
            </a:extLst>
          </p:cNvPr>
          <p:cNvGrpSpPr>
            <a:grpSpLocks/>
          </p:cNvGrpSpPr>
          <p:nvPr/>
        </p:nvGrpSpPr>
        <p:grpSpPr bwMode="auto">
          <a:xfrm rot="3458016">
            <a:off x="7619206" y="340520"/>
            <a:ext cx="479425" cy="944562"/>
            <a:chOff x="3165" y="2637"/>
            <a:chExt cx="302" cy="595"/>
          </a:xfrm>
        </p:grpSpPr>
        <p:sp>
          <p:nvSpPr>
            <p:cNvPr id="17434" name="AutoShape 40">
              <a:extLst>
                <a:ext uri="{FF2B5EF4-FFF2-40B4-BE49-F238E27FC236}">
                  <a16:creationId xmlns:a16="http://schemas.microsoft.com/office/drawing/2014/main" id="{620AE08C-6B2D-7C09-52C1-1E9785779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0" y="2637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7435" name="AutoShape 41">
              <a:extLst>
                <a:ext uri="{FF2B5EF4-FFF2-40B4-BE49-F238E27FC236}">
                  <a16:creationId xmlns:a16="http://schemas.microsoft.com/office/drawing/2014/main" id="{0EFAE27D-694A-7E79-3011-4E424AD53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5" y="2654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7436" name="AutoShape 42">
              <a:extLst>
                <a:ext uri="{FF2B5EF4-FFF2-40B4-BE49-F238E27FC236}">
                  <a16:creationId xmlns:a16="http://schemas.microsoft.com/office/drawing/2014/main" id="{4A4F4306-F887-5D69-0DA6-4DF776423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1" y="2655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7437" name="Oval 43">
              <a:extLst>
                <a:ext uri="{FF2B5EF4-FFF2-40B4-BE49-F238E27FC236}">
                  <a16:creationId xmlns:a16="http://schemas.microsoft.com/office/drawing/2014/main" id="{7E40E1EA-05A1-BC79-CD54-582ECCAFE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4" y="2672"/>
              <a:ext cx="184" cy="8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7438" name="AutoShape 44">
              <a:extLst>
                <a:ext uri="{FF2B5EF4-FFF2-40B4-BE49-F238E27FC236}">
                  <a16:creationId xmlns:a16="http://schemas.microsoft.com/office/drawing/2014/main" id="{EE7D8D73-CC19-A128-6C78-A142F20F4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8" y="2707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7439" name="AutoShape 45">
              <a:extLst>
                <a:ext uri="{FF2B5EF4-FFF2-40B4-BE49-F238E27FC236}">
                  <a16:creationId xmlns:a16="http://schemas.microsoft.com/office/drawing/2014/main" id="{6A5CC93C-6A11-CFB7-71E1-C6F8C154A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" y="2682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7440" name="AutoShape 46">
              <a:extLst>
                <a:ext uri="{FF2B5EF4-FFF2-40B4-BE49-F238E27FC236}">
                  <a16:creationId xmlns:a16="http://schemas.microsoft.com/office/drawing/2014/main" id="{0383F79A-EF19-EACA-BE83-C9971B5EA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2" y="2727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sp>
        <p:nvSpPr>
          <p:cNvPr id="17416" name="Text Box 47">
            <a:extLst>
              <a:ext uri="{FF2B5EF4-FFF2-40B4-BE49-F238E27FC236}">
                <a16:creationId xmlns:a16="http://schemas.microsoft.com/office/drawing/2014/main" id="{611A2BFC-1919-DF2B-0C51-499BB6395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9938" y="1662113"/>
            <a:ext cx="1049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bg2"/>
                </a:solidFill>
              </a:rPr>
              <a:t>Any Cell</a:t>
            </a:r>
          </a:p>
        </p:txBody>
      </p:sp>
      <p:sp>
        <p:nvSpPr>
          <p:cNvPr id="17417" name="Text Box 48">
            <a:extLst>
              <a:ext uri="{FF2B5EF4-FFF2-40B4-BE49-F238E27FC236}">
                <a16:creationId xmlns:a16="http://schemas.microsoft.com/office/drawing/2014/main" id="{50E3BFF4-F116-FA82-18AF-B8A0F5BB0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2306638"/>
            <a:ext cx="2441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Trans-Membrane Bound TNF</a:t>
            </a:r>
          </a:p>
        </p:txBody>
      </p:sp>
      <p:sp>
        <p:nvSpPr>
          <p:cNvPr id="17418" name="Text Box 49">
            <a:extLst>
              <a:ext uri="{FF2B5EF4-FFF2-40B4-BE49-F238E27FC236}">
                <a16:creationId xmlns:a16="http://schemas.microsoft.com/office/drawing/2014/main" id="{A8E85746-EF03-DE91-4FF5-3301990C0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513" y="476250"/>
            <a:ext cx="2441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TNF Receptor</a:t>
            </a:r>
          </a:p>
        </p:txBody>
      </p:sp>
      <p:sp>
        <p:nvSpPr>
          <p:cNvPr id="394290" name="Text Box 50">
            <a:extLst>
              <a:ext uri="{FF2B5EF4-FFF2-40B4-BE49-F238E27FC236}">
                <a16:creationId xmlns:a16="http://schemas.microsoft.com/office/drawing/2014/main" id="{811C4E09-61D6-A6AA-20F5-3C49B908E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425" y="6035675"/>
            <a:ext cx="2441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Soluble TNF</a:t>
            </a:r>
          </a:p>
        </p:txBody>
      </p:sp>
      <p:sp>
        <p:nvSpPr>
          <p:cNvPr id="394291" name="AutoShape 51">
            <a:extLst>
              <a:ext uri="{FF2B5EF4-FFF2-40B4-BE49-F238E27FC236}">
                <a16:creationId xmlns:a16="http://schemas.microsoft.com/office/drawing/2014/main" id="{BB06AFBD-647B-EB1C-723D-B220E00C21A1}"/>
              </a:ext>
            </a:extLst>
          </p:cNvPr>
          <p:cNvSpPr>
            <a:spLocks noChangeArrowheads="1"/>
          </p:cNvSpPr>
          <p:nvPr/>
        </p:nvSpPr>
        <p:spPr bwMode="auto">
          <a:xfrm rot="-7285425">
            <a:off x="5951538" y="2398712"/>
            <a:ext cx="1309688" cy="550863"/>
          </a:xfrm>
          <a:prstGeom prst="lightningBol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CA" altLang="en-US"/>
          </a:p>
        </p:txBody>
      </p:sp>
      <p:grpSp>
        <p:nvGrpSpPr>
          <p:cNvPr id="17421" name="Group 52">
            <a:extLst>
              <a:ext uri="{FF2B5EF4-FFF2-40B4-BE49-F238E27FC236}">
                <a16:creationId xmlns:a16="http://schemas.microsoft.com/office/drawing/2014/main" id="{18F8D8F7-9B09-BAB5-FD95-88446569E1B4}"/>
              </a:ext>
            </a:extLst>
          </p:cNvPr>
          <p:cNvGrpSpPr>
            <a:grpSpLocks/>
          </p:cNvGrpSpPr>
          <p:nvPr/>
        </p:nvGrpSpPr>
        <p:grpSpPr bwMode="auto">
          <a:xfrm rot="10413288">
            <a:off x="6383338" y="2905125"/>
            <a:ext cx="479425" cy="944563"/>
            <a:chOff x="3165" y="2637"/>
            <a:chExt cx="302" cy="595"/>
          </a:xfrm>
        </p:grpSpPr>
        <p:sp>
          <p:nvSpPr>
            <p:cNvPr id="17427" name="AutoShape 53">
              <a:extLst>
                <a:ext uri="{FF2B5EF4-FFF2-40B4-BE49-F238E27FC236}">
                  <a16:creationId xmlns:a16="http://schemas.microsoft.com/office/drawing/2014/main" id="{E3016C19-935D-B57A-36A0-A7ED1D133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0" y="2637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7428" name="AutoShape 54">
              <a:extLst>
                <a:ext uri="{FF2B5EF4-FFF2-40B4-BE49-F238E27FC236}">
                  <a16:creationId xmlns:a16="http://schemas.microsoft.com/office/drawing/2014/main" id="{AB04AF6C-9508-5A14-6556-E78C6C76D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5" y="2654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7429" name="AutoShape 55">
              <a:extLst>
                <a:ext uri="{FF2B5EF4-FFF2-40B4-BE49-F238E27FC236}">
                  <a16:creationId xmlns:a16="http://schemas.microsoft.com/office/drawing/2014/main" id="{5EA140D2-0CC2-C975-A22A-92814FAFB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1" y="2655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7430" name="Oval 56">
              <a:extLst>
                <a:ext uri="{FF2B5EF4-FFF2-40B4-BE49-F238E27FC236}">
                  <a16:creationId xmlns:a16="http://schemas.microsoft.com/office/drawing/2014/main" id="{57BF5C5B-5FEF-9C7F-383D-4EBC8861E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4" y="2672"/>
              <a:ext cx="184" cy="8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7431" name="AutoShape 57">
              <a:extLst>
                <a:ext uri="{FF2B5EF4-FFF2-40B4-BE49-F238E27FC236}">
                  <a16:creationId xmlns:a16="http://schemas.microsoft.com/office/drawing/2014/main" id="{7ECAF2A1-DE82-AE3D-0C56-A177C62B3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8" y="2707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7432" name="AutoShape 58">
              <a:extLst>
                <a:ext uri="{FF2B5EF4-FFF2-40B4-BE49-F238E27FC236}">
                  <a16:creationId xmlns:a16="http://schemas.microsoft.com/office/drawing/2014/main" id="{610DAC0A-4275-F726-F011-98C50BACB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" y="2682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7433" name="AutoShape 59">
              <a:extLst>
                <a:ext uri="{FF2B5EF4-FFF2-40B4-BE49-F238E27FC236}">
                  <a16:creationId xmlns:a16="http://schemas.microsoft.com/office/drawing/2014/main" id="{CE66A1BD-8451-78F8-99D9-05682509E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2" y="2727"/>
              <a:ext cx="91" cy="5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grpSp>
        <p:nvGrpSpPr>
          <p:cNvPr id="11" name="Group 60">
            <a:extLst>
              <a:ext uri="{FF2B5EF4-FFF2-40B4-BE49-F238E27FC236}">
                <a16:creationId xmlns:a16="http://schemas.microsoft.com/office/drawing/2014/main" id="{A4E7A95C-319D-E41F-15D2-F9F43B5BB0AC}"/>
              </a:ext>
            </a:extLst>
          </p:cNvPr>
          <p:cNvGrpSpPr>
            <a:grpSpLocks/>
          </p:cNvGrpSpPr>
          <p:nvPr/>
        </p:nvGrpSpPr>
        <p:grpSpPr bwMode="auto">
          <a:xfrm rot="10523969">
            <a:off x="2514600" y="5578475"/>
            <a:ext cx="201613" cy="579438"/>
            <a:chOff x="2951" y="2808"/>
            <a:chExt cx="147" cy="640"/>
          </a:xfrm>
        </p:grpSpPr>
        <p:sp>
          <p:nvSpPr>
            <p:cNvPr id="17424" name="AutoShape 61">
              <a:extLst>
                <a:ext uri="{FF2B5EF4-FFF2-40B4-BE49-F238E27FC236}">
                  <a16:creationId xmlns:a16="http://schemas.microsoft.com/office/drawing/2014/main" id="{889416F3-6960-5649-0CCB-651560307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" y="2808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7425" name="AutoShape 62">
              <a:extLst>
                <a:ext uri="{FF2B5EF4-FFF2-40B4-BE49-F238E27FC236}">
                  <a16:creationId xmlns:a16="http://schemas.microsoft.com/office/drawing/2014/main" id="{025B2436-42BD-5AB0-2B1A-F7A04BA79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" y="2826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7426" name="AutoShape 63">
              <a:extLst>
                <a:ext uri="{FF2B5EF4-FFF2-40B4-BE49-F238E27FC236}">
                  <a16:creationId xmlns:a16="http://schemas.microsoft.com/office/drawing/2014/main" id="{537B3986-0E73-B972-636A-DE7780392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" y="2852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sp>
        <p:nvSpPr>
          <p:cNvPr id="17423" name="Text Box 64">
            <a:extLst>
              <a:ext uri="{FF2B5EF4-FFF2-40B4-BE49-F238E27FC236}">
                <a16:creationId xmlns:a16="http://schemas.microsoft.com/office/drawing/2014/main" id="{8A5A0D33-575A-023C-C661-872D7359A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612775"/>
            <a:ext cx="22955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CC00"/>
                </a:solidFill>
              </a:rPr>
              <a:t>How Does TNF Exert Its Effect?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C 0.02968 0.01805 0.05937 0.03611 0.13177 0.04236 C 0.20416 0.04861 0.31909 0.04305 0.43402 0.03773 " pathEditMode="relative" ptsTypes="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77778E-6 C 0.00642 -0.03403 0.01302 -0.06806 0.03506 -0.09561 C 0.05711 -0.12315 0.09444 -0.14422 0.13177 -0.16528 " pathEditMode="relative" ptsTypes="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16 0.03611 C 0.43107 0.04351 0.43316 0.05092 0.43715 0.03611 C 0.44114 0.02129 0.45052 -0.00834 0.45312 -0.05325 C 0.45573 -0.09815 0.45451 -0.19653 0.45312 -0.23357 C 0.45173 -0.27061 0.44844 -0.27338 0.44514 -0.27616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3" grpId="0" animBg="1"/>
      <p:bldP spid="394290" grpId="0"/>
      <p:bldP spid="3942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93BDE62C-8691-0B3E-DE9B-7C9535F7EF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Bitmap Image" r:id="rId4" imgW="0" imgH="0" progId="Paint.Picture">
                  <p:embed/>
                </p:oleObj>
              </mc:Choice>
              <mc:Fallback>
                <p:oleObj name="Bitmap Image" r:id="rId4" imgW="0" imgH="0" progId="Paint.Picture">
                  <p:embed/>
                  <p:pic>
                    <p:nvPicPr>
                      <p:cNvPr id="1026" name="Object 2">
                        <a:extLst>
                          <a:ext uri="{FF2B5EF4-FFF2-40B4-BE49-F238E27FC236}">
                            <a16:creationId xmlns:a16="http://schemas.microsoft.com/office/drawing/2014/main" id="{93BDE62C-8691-0B3E-DE9B-7C9535F7EF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B530E844-BDFB-C0A4-74A8-6BB2F9388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057400"/>
            <a:ext cx="2441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Trans-Membrane Bound TNF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385A131D-DC2D-5FEB-5701-BB53E0E0F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425" y="6035675"/>
            <a:ext cx="2441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Soluble TNF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DBC92EAD-AE27-94E4-50FB-1FB2BD5E4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612775"/>
            <a:ext cx="22955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CC00"/>
                </a:solidFill>
              </a:rPr>
              <a:t>Strategies for Reducing Effects of TNF</a:t>
            </a:r>
          </a:p>
        </p:txBody>
      </p:sp>
      <p:grpSp>
        <p:nvGrpSpPr>
          <p:cNvPr id="18437" name="Group 5">
            <a:extLst>
              <a:ext uri="{FF2B5EF4-FFF2-40B4-BE49-F238E27FC236}">
                <a16:creationId xmlns:a16="http://schemas.microsoft.com/office/drawing/2014/main" id="{8621D9DF-42DD-2250-EF58-FB3B1FA188C0}"/>
              </a:ext>
            </a:extLst>
          </p:cNvPr>
          <p:cNvGrpSpPr>
            <a:grpSpLocks/>
          </p:cNvGrpSpPr>
          <p:nvPr/>
        </p:nvGrpSpPr>
        <p:grpSpPr bwMode="auto">
          <a:xfrm rot="10476710">
            <a:off x="6569075" y="5476875"/>
            <a:ext cx="228600" cy="539750"/>
            <a:chOff x="2951" y="2808"/>
            <a:chExt cx="147" cy="640"/>
          </a:xfrm>
        </p:grpSpPr>
        <p:sp>
          <p:nvSpPr>
            <p:cNvPr id="18567" name="AutoShape 6">
              <a:extLst>
                <a:ext uri="{FF2B5EF4-FFF2-40B4-BE49-F238E27FC236}">
                  <a16:creationId xmlns:a16="http://schemas.microsoft.com/office/drawing/2014/main" id="{48BB6314-8E80-E774-7C39-D33C3258E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" y="2808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8568" name="AutoShape 7">
              <a:extLst>
                <a:ext uri="{FF2B5EF4-FFF2-40B4-BE49-F238E27FC236}">
                  <a16:creationId xmlns:a16="http://schemas.microsoft.com/office/drawing/2014/main" id="{2E3861BB-6EEE-C5F9-46FD-F7C17DBD8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" y="2826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8569" name="AutoShape 8">
              <a:extLst>
                <a:ext uri="{FF2B5EF4-FFF2-40B4-BE49-F238E27FC236}">
                  <a16:creationId xmlns:a16="http://schemas.microsoft.com/office/drawing/2014/main" id="{2D62034B-ED66-017E-C093-9BB68DB68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" y="2852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grpSp>
        <p:nvGrpSpPr>
          <p:cNvPr id="18438" name="Group 9">
            <a:extLst>
              <a:ext uri="{FF2B5EF4-FFF2-40B4-BE49-F238E27FC236}">
                <a16:creationId xmlns:a16="http://schemas.microsoft.com/office/drawing/2014/main" id="{8372A72E-3C9D-383F-0FD5-F4FF514308E3}"/>
              </a:ext>
            </a:extLst>
          </p:cNvPr>
          <p:cNvGrpSpPr>
            <a:grpSpLocks/>
          </p:cNvGrpSpPr>
          <p:nvPr/>
        </p:nvGrpSpPr>
        <p:grpSpPr bwMode="auto">
          <a:xfrm rot="10523969">
            <a:off x="5870575" y="5610225"/>
            <a:ext cx="201613" cy="579438"/>
            <a:chOff x="2951" y="2808"/>
            <a:chExt cx="147" cy="640"/>
          </a:xfrm>
        </p:grpSpPr>
        <p:sp>
          <p:nvSpPr>
            <p:cNvPr id="18564" name="AutoShape 10">
              <a:extLst>
                <a:ext uri="{FF2B5EF4-FFF2-40B4-BE49-F238E27FC236}">
                  <a16:creationId xmlns:a16="http://schemas.microsoft.com/office/drawing/2014/main" id="{BBF5E7D5-7297-54A3-BD4C-F534134B7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" y="2808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8565" name="AutoShape 11">
              <a:extLst>
                <a:ext uri="{FF2B5EF4-FFF2-40B4-BE49-F238E27FC236}">
                  <a16:creationId xmlns:a16="http://schemas.microsoft.com/office/drawing/2014/main" id="{421ACC63-9AC1-7266-0E9C-D5151FCEA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" y="2826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8566" name="AutoShape 12">
              <a:extLst>
                <a:ext uri="{FF2B5EF4-FFF2-40B4-BE49-F238E27FC236}">
                  <a16:creationId xmlns:a16="http://schemas.microsoft.com/office/drawing/2014/main" id="{18747A81-2B82-B8B0-C563-50D3330EC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" y="2852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grpSp>
        <p:nvGrpSpPr>
          <p:cNvPr id="18439" name="Group 13">
            <a:extLst>
              <a:ext uri="{FF2B5EF4-FFF2-40B4-BE49-F238E27FC236}">
                <a16:creationId xmlns:a16="http://schemas.microsoft.com/office/drawing/2014/main" id="{947FAEE8-C52E-090E-3C54-148250342D7B}"/>
              </a:ext>
            </a:extLst>
          </p:cNvPr>
          <p:cNvGrpSpPr>
            <a:grpSpLocks/>
          </p:cNvGrpSpPr>
          <p:nvPr/>
        </p:nvGrpSpPr>
        <p:grpSpPr bwMode="auto">
          <a:xfrm rot="10476710">
            <a:off x="7751763" y="5192713"/>
            <a:ext cx="228600" cy="539750"/>
            <a:chOff x="2951" y="2808"/>
            <a:chExt cx="147" cy="640"/>
          </a:xfrm>
        </p:grpSpPr>
        <p:sp>
          <p:nvSpPr>
            <p:cNvPr id="18561" name="AutoShape 14">
              <a:extLst>
                <a:ext uri="{FF2B5EF4-FFF2-40B4-BE49-F238E27FC236}">
                  <a16:creationId xmlns:a16="http://schemas.microsoft.com/office/drawing/2014/main" id="{3ECF5840-0735-A704-3BD4-CDD5013B8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" y="2808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8562" name="AutoShape 15">
              <a:extLst>
                <a:ext uri="{FF2B5EF4-FFF2-40B4-BE49-F238E27FC236}">
                  <a16:creationId xmlns:a16="http://schemas.microsoft.com/office/drawing/2014/main" id="{FE4C8AFE-7D2C-6DEB-09DA-C98570683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" y="2826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8563" name="AutoShape 16">
              <a:extLst>
                <a:ext uri="{FF2B5EF4-FFF2-40B4-BE49-F238E27FC236}">
                  <a16:creationId xmlns:a16="http://schemas.microsoft.com/office/drawing/2014/main" id="{108BBFDF-1E0C-6301-AE4A-3120D4995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" y="2852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grpSp>
        <p:nvGrpSpPr>
          <p:cNvPr id="18440" name="Group 17">
            <a:extLst>
              <a:ext uri="{FF2B5EF4-FFF2-40B4-BE49-F238E27FC236}">
                <a16:creationId xmlns:a16="http://schemas.microsoft.com/office/drawing/2014/main" id="{405C2F8E-B487-7819-393C-9B7E2108D3E6}"/>
              </a:ext>
            </a:extLst>
          </p:cNvPr>
          <p:cNvGrpSpPr>
            <a:grpSpLocks/>
          </p:cNvGrpSpPr>
          <p:nvPr/>
        </p:nvGrpSpPr>
        <p:grpSpPr bwMode="auto">
          <a:xfrm rot="10476710">
            <a:off x="8199438" y="5162550"/>
            <a:ext cx="228600" cy="539750"/>
            <a:chOff x="2951" y="2808"/>
            <a:chExt cx="147" cy="640"/>
          </a:xfrm>
        </p:grpSpPr>
        <p:sp>
          <p:nvSpPr>
            <p:cNvPr id="18558" name="AutoShape 18">
              <a:extLst>
                <a:ext uri="{FF2B5EF4-FFF2-40B4-BE49-F238E27FC236}">
                  <a16:creationId xmlns:a16="http://schemas.microsoft.com/office/drawing/2014/main" id="{3017868E-5F0E-BA5B-A022-A27155492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" y="2808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8559" name="AutoShape 19">
              <a:extLst>
                <a:ext uri="{FF2B5EF4-FFF2-40B4-BE49-F238E27FC236}">
                  <a16:creationId xmlns:a16="http://schemas.microsoft.com/office/drawing/2014/main" id="{F09658C0-CA41-9742-BDE6-39222AF99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" y="2826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8560" name="AutoShape 20">
              <a:extLst>
                <a:ext uri="{FF2B5EF4-FFF2-40B4-BE49-F238E27FC236}">
                  <a16:creationId xmlns:a16="http://schemas.microsoft.com/office/drawing/2014/main" id="{A1CA598A-03F9-FF79-F588-3394F5977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" y="2852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grpSp>
        <p:nvGrpSpPr>
          <p:cNvPr id="18441" name="Group 21">
            <a:extLst>
              <a:ext uri="{FF2B5EF4-FFF2-40B4-BE49-F238E27FC236}">
                <a16:creationId xmlns:a16="http://schemas.microsoft.com/office/drawing/2014/main" id="{98C28131-677C-5591-9A17-57635BD4E5ED}"/>
              </a:ext>
            </a:extLst>
          </p:cNvPr>
          <p:cNvGrpSpPr>
            <a:grpSpLocks/>
          </p:cNvGrpSpPr>
          <p:nvPr/>
        </p:nvGrpSpPr>
        <p:grpSpPr bwMode="auto">
          <a:xfrm rot="10476710">
            <a:off x="7386638" y="4321175"/>
            <a:ext cx="228600" cy="539750"/>
            <a:chOff x="2951" y="2808"/>
            <a:chExt cx="147" cy="640"/>
          </a:xfrm>
        </p:grpSpPr>
        <p:sp>
          <p:nvSpPr>
            <p:cNvPr id="18555" name="AutoShape 22">
              <a:extLst>
                <a:ext uri="{FF2B5EF4-FFF2-40B4-BE49-F238E27FC236}">
                  <a16:creationId xmlns:a16="http://schemas.microsoft.com/office/drawing/2014/main" id="{BED40728-DAAA-82C3-B01C-3CC4128A2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" y="2808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8556" name="AutoShape 23">
              <a:extLst>
                <a:ext uri="{FF2B5EF4-FFF2-40B4-BE49-F238E27FC236}">
                  <a16:creationId xmlns:a16="http://schemas.microsoft.com/office/drawing/2014/main" id="{68997526-2ACD-B7DE-93B8-80FD133D4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" y="2826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8557" name="AutoShape 24">
              <a:extLst>
                <a:ext uri="{FF2B5EF4-FFF2-40B4-BE49-F238E27FC236}">
                  <a16:creationId xmlns:a16="http://schemas.microsoft.com/office/drawing/2014/main" id="{3060F8BC-7A74-BC79-99CE-2C8AAB5B9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" y="2852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grpSp>
        <p:nvGrpSpPr>
          <p:cNvPr id="18442" name="Group 25">
            <a:extLst>
              <a:ext uri="{FF2B5EF4-FFF2-40B4-BE49-F238E27FC236}">
                <a16:creationId xmlns:a16="http://schemas.microsoft.com/office/drawing/2014/main" id="{002CD530-795C-E1FA-3B38-245D8913ADB8}"/>
              </a:ext>
            </a:extLst>
          </p:cNvPr>
          <p:cNvGrpSpPr>
            <a:grpSpLocks/>
          </p:cNvGrpSpPr>
          <p:nvPr/>
        </p:nvGrpSpPr>
        <p:grpSpPr bwMode="auto">
          <a:xfrm rot="10476710">
            <a:off x="6140450" y="4654550"/>
            <a:ext cx="228600" cy="539750"/>
            <a:chOff x="2951" y="2808"/>
            <a:chExt cx="147" cy="640"/>
          </a:xfrm>
        </p:grpSpPr>
        <p:sp>
          <p:nvSpPr>
            <p:cNvPr id="18552" name="AutoShape 26">
              <a:extLst>
                <a:ext uri="{FF2B5EF4-FFF2-40B4-BE49-F238E27FC236}">
                  <a16:creationId xmlns:a16="http://schemas.microsoft.com/office/drawing/2014/main" id="{A0E85476-72F5-ECCF-AFA5-713475100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" y="2808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8553" name="AutoShape 27">
              <a:extLst>
                <a:ext uri="{FF2B5EF4-FFF2-40B4-BE49-F238E27FC236}">
                  <a16:creationId xmlns:a16="http://schemas.microsoft.com/office/drawing/2014/main" id="{212C1C2B-5081-2194-8B95-569A04A9F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" y="2826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8554" name="AutoShape 28">
              <a:extLst>
                <a:ext uri="{FF2B5EF4-FFF2-40B4-BE49-F238E27FC236}">
                  <a16:creationId xmlns:a16="http://schemas.microsoft.com/office/drawing/2014/main" id="{C88B6B3F-D12F-7F63-2D37-C8B977AA8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" y="2852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sp>
        <p:nvSpPr>
          <p:cNvPr id="398365" name="Oval 29">
            <a:extLst>
              <a:ext uri="{FF2B5EF4-FFF2-40B4-BE49-F238E27FC236}">
                <a16:creationId xmlns:a16="http://schemas.microsoft.com/office/drawing/2014/main" id="{4935098F-83BB-0A13-DC40-89374CEC7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3619500"/>
            <a:ext cx="2463800" cy="2224088"/>
          </a:xfrm>
          <a:prstGeom prst="ellipse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CA">
              <a:latin typeface="Arial" charset="0"/>
            </a:endParaRPr>
          </a:p>
        </p:txBody>
      </p:sp>
      <p:grpSp>
        <p:nvGrpSpPr>
          <p:cNvPr id="18444" name="Group 30">
            <a:extLst>
              <a:ext uri="{FF2B5EF4-FFF2-40B4-BE49-F238E27FC236}">
                <a16:creationId xmlns:a16="http://schemas.microsoft.com/office/drawing/2014/main" id="{800CBA81-8163-1388-523B-D49E9D22CDC4}"/>
              </a:ext>
            </a:extLst>
          </p:cNvPr>
          <p:cNvGrpSpPr>
            <a:grpSpLocks/>
          </p:cNvGrpSpPr>
          <p:nvPr/>
        </p:nvGrpSpPr>
        <p:grpSpPr bwMode="auto">
          <a:xfrm rot="3736683">
            <a:off x="3444875" y="3894138"/>
            <a:ext cx="201613" cy="579437"/>
            <a:chOff x="2832" y="2531"/>
            <a:chExt cx="127" cy="365"/>
          </a:xfrm>
        </p:grpSpPr>
        <p:sp>
          <p:nvSpPr>
            <p:cNvPr id="18549" name="AutoShape 31">
              <a:extLst>
                <a:ext uri="{FF2B5EF4-FFF2-40B4-BE49-F238E27FC236}">
                  <a16:creationId xmlns:a16="http://schemas.microsoft.com/office/drawing/2014/main" id="{35BB8010-8955-F12A-9A45-D8DEF27A0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" y="2531"/>
              <a:ext cx="65" cy="3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8550" name="AutoShape 32">
              <a:extLst>
                <a:ext uri="{FF2B5EF4-FFF2-40B4-BE49-F238E27FC236}">
                  <a16:creationId xmlns:a16="http://schemas.microsoft.com/office/drawing/2014/main" id="{53F414E3-4908-FCF6-7E1E-BA12BD237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4" y="2541"/>
              <a:ext cx="65" cy="3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8551" name="AutoShape 33">
              <a:extLst>
                <a:ext uri="{FF2B5EF4-FFF2-40B4-BE49-F238E27FC236}">
                  <a16:creationId xmlns:a16="http://schemas.microsoft.com/office/drawing/2014/main" id="{6820E6A7-CB34-E2F2-372B-ECF9C1D5D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556"/>
              <a:ext cx="65" cy="3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grpSp>
        <p:nvGrpSpPr>
          <p:cNvPr id="18445" name="Group 34">
            <a:extLst>
              <a:ext uri="{FF2B5EF4-FFF2-40B4-BE49-F238E27FC236}">
                <a16:creationId xmlns:a16="http://schemas.microsoft.com/office/drawing/2014/main" id="{32F51A02-0E6C-F78D-37A5-FEAAA084671C}"/>
              </a:ext>
            </a:extLst>
          </p:cNvPr>
          <p:cNvGrpSpPr>
            <a:grpSpLocks/>
          </p:cNvGrpSpPr>
          <p:nvPr/>
        </p:nvGrpSpPr>
        <p:grpSpPr bwMode="auto">
          <a:xfrm rot="-2033363">
            <a:off x="1233488" y="3603625"/>
            <a:ext cx="201612" cy="579438"/>
            <a:chOff x="2951" y="2808"/>
            <a:chExt cx="147" cy="640"/>
          </a:xfrm>
        </p:grpSpPr>
        <p:sp>
          <p:nvSpPr>
            <p:cNvPr id="18546" name="AutoShape 35">
              <a:extLst>
                <a:ext uri="{FF2B5EF4-FFF2-40B4-BE49-F238E27FC236}">
                  <a16:creationId xmlns:a16="http://schemas.microsoft.com/office/drawing/2014/main" id="{0C6A357F-B294-88F9-7041-B4C8FA91B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" y="2808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8547" name="AutoShape 36">
              <a:extLst>
                <a:ext uri="{FF2B5EF4-FFF2-40B4-BE49-F238E27FC236}">
                  <a16:creationId xmlns:a16="http://schemas.microsoft.com/office/drawing/2014/main" id="{FA7E8A47-9608-1BC9-6453-C751F5E20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" y="2826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8548" name="AutoShape 37">
              <a:extLst>
                <a:ext uri="{FF2B5EF4-FFF2-40B4-BE49-F238E27FC236}">
                  <a16:creationId xmlns:a16="http://schemas.microsoft.com/office/drawing/2014/main" id="{FB41C8C2-363B-A826-B34D-92D486A95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" y="2852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sp>
        <p:nvSpPr>
          <p:cNvPr id="18446" name="Text Box 38">
            <a:extLst>
              <a:ext uri="{FF2B5EF4-FFF2-40B4-BE49-F238E27FC236}">
                <a16:creationId xmlns:a16="http://schemas.microsoft.com/office/drawing/2014/main" id="{E40DBFD1-CB79-2839-3961-5F67BC4B2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4575175"/>
            <a:ext cx="1485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chemeClr val="bg2"/>
                </a:solidFill>
              </a:rPr>
              <a:t>Macrophage</a:t>
            </a:r>
          </a:p>
        </p:txBody>
      </p:sp>
      <p:grpSp>
        <p:nvGrpSpPr>
          <p:cNvPr id="18447" name="Group 39">
            <a:extLst>
              <a:ext uri="{FF2B5EF4-FFF2-40B4-BE49-F238E27FC236}">
                <a16:creationId xmlns:a16="http://schemas.microsoft.com/office/drawing/2014/main" id="{D2F0E0E2-A40D-B83B-9283-0D273AFE47CC}"/>
              </a:ext>
            </a:extLst>
          </p:cNvPr>
          <p:cNvGrpSpPr>
            <a:grpSpLocks/>
          </p:cNvGrpSpPr>
          <p:nvPr/>
        </p:nvGrpSpPr>
        <p:grpSpPr bwMode="auto">
          <a:xfrm rot="446146">
            <a:off x="2625725" y="3344863"/>
            <a:ext cx="201613" cy="579437"/>
            <a:chOff x="2951" y="2808"/>
            <a:chExt cx="147" cy="640"/>
          </a:xfrm>
        </p:grpSpPr>
        <p:sp>
          <p:nvSpPr>
            <p:cNvPr id="18543" name="AutoShape 40">
              <a:extLst>
                <a:ext uri="{FF2B5EF4-FFF2-40B4-BE49-F238E27FC236}">
                  <a16:creationId xmlns:a16="http://schemas.microsoft.com/office/drawing/2014/main" id="{695B94DA-08D1-DE8F-FB94-E5D92B57E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" y="2808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8544" name="AutoShape 41">
              <a:extLst>
                <a:ext uri="{FF2B5EF4-FFF2-40B4-BE49-F238E27FC236}">
                  <a16:creationId xmlns:a16="http://schemas.microsoft.com/office/drawing/2014/main" id="{775BD6F7-CFEA-CE34-D5EC-FF388321F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" y="2826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8545" name="AutoShape 42">
              <a:extLst>
                <a:ext uri="{FF2B5EF4-FFF2-40B4-BE49-F238E27FC236}">
                  <a16:creationId xmlns:a16="http://schemas.microsoft.com/office/drawing/2014/main" id="{84F05142-6DD5-02C4-ED29-C111969C9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" y="2852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grpSp>
        <p:nvGrpSpPr>
          <p:cNvPr id="18448" name="Group 43">
            <a:extLst>
              <a:ext uri="{FF2B5EF4-FFF2-40B4-BE49-F238E27FC236}">
                <a16:creationId xmlns:a16="http://schemas.microsoft.com/office/drawing/2014/main" id="{30EE943D-EC88-6265-57AB-4F69ADAA0090}"/>
              </a:ext>
            </a:extLst>
          </p:cNvPr>
          <p:cNvGrpSpPr>
            <a:grpSpLocks/>
          </p:cNvGrpSpPr>
          <p:nvPr/>
        </p:nvGrpSpPr>
        <p:grpSpPr bwMode="auto">
          <a:xfrm rot="-551650">
            <a:off x="2116138" y="3376613"/>
            <a:ext cx="201612" cy="579437"/>
            <a:chOff x="2951" y="2808"/>
            <a:chExt cx="147" cy="640"/>
          </a:xfrm>
        </p:grpSpPr>
        <p:sp>
          <p:nvSpPr>
            <p:cNvPr id="18540" name="AutoShape 44">
              <a:extLst>
                <a:ext uri="{FF2B5EF4-FFF2-40B4-BE49-F238E27FC236}">
                  <a16:creationId xmlns:a16="http://schemas.microsoft.com/office/drawing/2014/main" id="{74A14E1D-92CE-9EE0-9EB2-8AD0FDE39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" y="2808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8541" name="AutoShape 45">
              <a:extLst>
                <a:ext uri="{FF2B5EF4-FFF2-40B4-BE49-F238E27FC236}">
                  <a16:creationId xmlns:a16="http://schemas.microsoft.com/office/drawing/2014/main" id="{2853FF22-F992-0D76-AAA9-7DCE16991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" y="2826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8542" name="AutoShape 46">
              <a:extLst>
                <a:ext uri="{FF2B5EF4-FFF2-40B4-BE49-F238E27FC236}">
                  <a16:creationId xmlns:a16="http://schemas.microsoft.com/office/drawing/2014/main" id="{3EDDABA5-7901-77C5-DB09-B5716389D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" y="2852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grpSp>
        <p:nvGrpSpPr>
          <p:cNvPr id="18449" name="Group 47">
            <a:extLst>
              <a:ext uri="{FF2B5EF4-FFF2-40B4-BE49-F238E27FC236}">
                <a16:creationId xmlns:a16="http://schemas.microsoft.com/office/drawing/2014/main" id="{9D8F369C-0E89-CA49-05EF-FCE0C09DC2EF}"/>
              </a:ext>
            </a:extLst>
          </p:cNvPr>
          <p:cNvGrpSpPr>
            <a:grpSpLocks/>
          </p:cNvGrpSpPr>
          <p:nvPr/>
        </p:nvGrpSpPr>
        <p:grpSpPr bwMode="auto">
          <a:xfrm rot="-1263788">
            <a:off x="1563688" y="3427413"/>
            <a:ext cx="201612" cy="579437"/>
            <a:chOff x="2951" y="2808"/>
            <a:chExt cx="147" cy="640"/>
          </a:xfrm>
        </p:grpSpPr>
        <p:sp>
          <p:nvSpPr>
            <p:cNvPr id="18537" name="AutoShape 48">
              <a:extLst>
                <a:ext uri="{FF2B5EF4-FFF2-40B4-BE49-F238E27FC236}">
                  <a16:creationId xmlns:a16="http://schemas.microsoft.com/office/drawing/2014/main" id="{D1337159-8643-597E-C489-33608703A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" y="2808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8538" name="AutoShape 49">
              <a:extLst>
                <a:ext uri="{FF2B5EF4-FFF2-40B4-BE49-F238E27FC236}">
                  <a16:creationId xmlns:a16="http://schemas.microsoft.com/office/drawing/2014/main" id="{98173F7E-820D-83D9-D991-5A336E48F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" y="2826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8539" name="AutoShape 50">
              <a:extLst>
                <a:ext uri="{FF2B5EF4-FFF2-40B4-BE49-F238E27FC236}">
                  <a16:creationId xmlns:a16="http://schemas.microsoft.com/office/drawing/2014/main" id="{1F43995B-BBA5-D6BE-D59D-49839BBD3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" y="2852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grpSp>
        <p:nvGrpSpPr>
          <p:cNvPr id="18450" name="Group 51">
            <a:extLst>
              <a:ext uri="{FF2B5EF4-FFF2-40B4-BE49-F238E27FC236}">
                <a16:creationId xmlns:a16="http://schemas.microsoft.com/office/drawing/2014/main" id="{49C1CFDB-748E-C0D5-0287-56A37C5DBA90}"/>
              </a:ext>
            </a:extLst>
          </p:cNvPr>
          <p:cNvGrpSpPr>
            <a:grpSpLocks/>
          </p:cNvGrpSpPr>
          <p:nvPr/>
        </p:nvGrpSpPr>
        <p:grpSpPr bwMode="auto">
          <a:xfrm rot="1458129">
            <a:off x="3082925" y="3460750"/>
            <a:ext cx="201613" cy="579438"/>
            <a:chOff x="2951" y="2808"/>
            <a:chExt cx="147" cy="640"/>
          </a:xfrm>
        </p:grpSpPr>
        <p:sp>
          <p:nvSpPr>
            <p:cNvPr id="18534" name="AutoShape 52">
              <a:extLst>
                <a:ext uri="{FF2B5EF4-FFF2-40B4-BE49-F238E27FC236}">
                  <a16:creationId xmlns:a16="http://schemas.microsoft.com/office/drawing/2014/main" id="{DB53700F-E659-1DD1-8C80-A7DB1B932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" y="2808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8535" name="AutoShape 53">
              <a:extLst>
                <a:ext uri="{FF2B5EF4-FFF2-40B4-BE49-F238E27FC236}">
                  <a16:creationId xmlns:a16="http://schemas.microsoft.com/office/drawing/2014/main" id="{27F7E899-4192-3FF3-DAE7-0BED03653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" y="2826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8536" name="AutoShape 54">
              <a:extLst>
                <a:ext uri="{FF2B5EF4-FFF2-40B4-BE49-F238E27FC236}">
                  <a16:creationId xmlns:a16="http://schemas.microsoft.com/office/drawing/2014/main" id="{F61D8C4A-55C4-6BE0-8E7E-0AFD5ED22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" y="2852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grpSp>
        <p:nvGrpSpPr>
          <p:cNvPr id="18451" name="Group 55">
            <a:extLst>
              <a:ext uri="{FF2B5EF4-FFF2-40B4-BE49-F238E27FC236}">
                <a16:creationId xmlns:a16="http://schemas.microsoft.com/office/drawing/2014/main" id="{51BE48D5-5F5A-A426-0A4A-0F79D11BC318}"/>
              </a:ext>
            </a:extLst>
          </p:cNvPr>
          <p:cNvGrpSpPr>
            <a:grpSpLocks/>
          </p:cNvGrpSpPr>
          <p:nvPr/>
        </p:nvGrpSpPr>
        <p:grpSpPr bwMode="auto">
          <a:xfrm rot="4143532">
            <a:off x="3557587" y="4183063"/>
            <a:ext cx="201613" cy="579438"/>
            <a:chOff x="2832" y="2531"/>
            <a:chExt cx="127" cy="365"/>
          </a:xfrm>
        </p:grpSpPr>
        <p:sp>
          <p:nvSpPr>
            <p:cNvPr id="18531" name="AutoShape 56">
              <a:extLst>
                <a:ext uri="{FF2B5EF4-FFF2-40B4-BE49-F238E27FC236}">
                  <a16:creationId xmlns:a16="http://schemas.microsoft.com/office/drawing/2014/main" id="{95D65D30-0EF6-DC5A-37F1-AF582E051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" y="2531"/>
              <a:ext cx="65" cy="3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8532" name="AutoShape 57">
              <a:extLst>
                <a:ext uri="{FF2B5EF4-FFF2-40B4-BE49-F238E27FC236}">
                  <a16:creationId xmlns:a16="http://schemas.microsoft.com/office/drawing/2014/main" id="{6019D519-204C-91A7-08E1-CF954A2E5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4" y="2541"/>
              <a:ext cx="65" cy="3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8533" name="AutoShape 58">
              <a:extLst>
                <a:ext uri="{FF2B5EF4-FFF2-40B4-BE49-F238E27FC236}">
                  <a16:creationId xmlns:a16="http://schemas.microsoft.com/office/drawing/2014/main" id="{C2CAFEC2-6898-B781-7527-EB2DD4BC6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556"/>
              <a:ext cx="65" cy="3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grpSp>
        <p:nvGrpSpPr>
          <p:cNvPr id="18452" name="Group 59">
            <a:extLst>
              <a:ext uri="{FF2B5EF4-FFF2-40B4-BE49-F238E27FC236}">
                <a16:creationId xmlns:a16="http://schemas.microsoft.com/office/drawing/2014/main" id="{ACD1E1BF-09A9-C015-3132-1F2D0B53805E}"/>
              </a:ext>
            </a:extLst>
          </p:cNvPr>
          <p:cNvGrpSpPr>
            <a:grpSpLocks/>
          </p:cNvGrpSpPr>
          <p:nvPr/>
        </p:nvGrpSpPr>
        <p:grpSpPr bwMode="auto">
          <a:xfrm rot="753615" flipV="1">
            <a:off x="2058988" y="5534025"/>
            <a:ext cx="201612" cy="579438"/>
            <a:chOff x="2951" y="2808"/>
            <a:chExt cx="147" cy="640"/>
          </a:xfrm>
        </p:grpSpPr>
        <p:sp>
          <p:nvSpPr>
            <p:cNvPr id="18528" name="AutoShape 60">
              <a:extLst>
                <a:ext uri="{FF2B5EF4-FFF2-40B4-BE49-F238E27FC236}">
                  <a16:creationId xmlns:a16="http://schemas.microsoft.com/office/drawing/2014/main" id="{9516D492-748E-E4DF-CB15-E17AAFA1B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" y="2808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8529" name="AutoShape 61">
              <a:extLst>
                <a:ext uri="{FF2B5EF4-FFF2-40B4-BE49-F238E27FC236}">
                  <a16:creationId xmlns:a16="http://schemas.microsoft.com/office/drawing/2014/main" id="{EFFD168B-6D63-B843-2F77-A35DE6B20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" y="2826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8530" name="AutoShape 62">
              <a:extLst>
                <a:ext uri="{FF2B5EF4-FFF2-40B4-BE49-F238E27FC236}">
                  <a16:creationId xmlns:a16="http://schemas.microsoft.com/office/drawing/2014/main" id="{A3E013B3-6ED2-75A9-7042-77679E162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" y="2852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grpSp>
        <p:nvGrpSpPr>
          <p:cNvPr id="18453" name="Group 63">
            <a:extLst>
              <a:ext uri="{FF2B5EF4-FFF2-40B4-BE49-F238E27FC236}">
                <a16:creationId xmlns:a16="http://schemas.microsoft.com/office/drawing/2014/main" id="{3C4CF0EC-4CD0-3348-0C3A-EE689033E772}"/>
              </a:ext>
            </a:extLst>
          </p:cNvPr>
          <p:cNvGrpSpPr>
            <a:grpSpLocks/>
          </p:cNvGrpSpPr>
          <p:nvPr/>
        </p:nvGrpSpPr>
        <p:grpSpPr bwMode="auto">
          <a:xfrm rot="18616932" flipV="1">
            <a:off x="3263901" y="5226050"/>
            <a:ext cx="201612" cy="579437"/>
            <a:chOff x="2832" y="2531"/>
            <a:chExt cx="127" cy="365"/>
          </a:xfrm>
        </p:grpSpPr>
        <p:sp>
          <p:nvSpPr>
            <p:cNvPr id="18525" name="AutoShape 64">
              <a:extLst>
                <a:ext uri="{FF2B5EF4-FFF2-40B4-BE49-F238E27FC236}">
                  <a16:creationId xmlns:a16="http://schemas.microsoft.com/office/drawing/2014/main" id="{50ED81BE-DE6D-4F74-E3DB-B35154403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" y="2531"/>
              <a:ext cx="65" cy="3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8526" name="AutoShape 65">
              <a:extLst>
                <a:ext uri="{FF2B5EF4-FFF2-40B4-BE49-F238E27FC236}">
                  <a16:creationId xmlns:a16="http://schemas.microsoft.com/office/drawing/2014/main" id="{C2117BAB-4F73-5FE1-1C55-DB814950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4" y="2541"/>
              <a:ext cx="65" cy="3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8527" name="AutoShape 66">
              <a:extLst>
                <a:ext uri="{FF2B5EF4-FFF2-40B4-BE49-F238E27FC236}">
                  <a16:creationId xmlns:a16="http://schemas.microsoft.com/office/drawing/2014/main" id="{2ECADCE2-69E9-C896-2D42-4E18D2E7F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556"/>
              <a:ext cx="65" cy="3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grpSp>
        <p:nvGrpSpPr>
          <p:cNvPr id="18454" name="Group 67">
            <a:extLst>
              <a:ext uri="{FF2B5EF4-FFF2-40B4-BE49-F238E27FC236}">
                <a16:creationId xmlns:a16="http://schemas.microsoft.com/office/drawing/2014/main" id="{B3567163-2AEF-FCA7-2580-24633FFE7C44}"/>
              </a:ext>
            </a:extLst>
          </p:cNvPr>
          <p:cNvGrpSpPr>
            <a:grpSpLocks/>
          </p:cNvGrpSpPr>
          <p:nvPr/>
        </p:nvGrpSpPr>
        <p:grpSpPr bwMode="auto">
          <a:xfrm rot="2786978" flipV="1">
            <a:off x="1103313" y="4956175"/>
            <a:ext cx="201612" cy="579438"/>
            <a:chOff x="2951" y="2808"/>
            <a:chExt cx="147" cy="640"/>
          </a:xfrm>
        </p:grpSpPr>
        <p:sp>
          <p:nvSpPr>
            <p:cNvPr id="18522" name="AutoShape 68">
              <a:extLst>
                <a:ext uri="{FF2B5EF4-FFF2-40B4-BE49-F238E27FC236}">
                  <a16:creationId xmlns:a16="http://schemas.microsoft.com/office/drawing/2014/main" id="{98ABD6CB-07CB-38B9-CC66-F45A109C1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" y="2808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8523" name="AutoShape 69">
              <a:extLst>
                <a:ext uri="{FF2B5EF4-FFF2-40B4-BE49-F238E27FC236}">
                  <a16:creationId xmlns:a16="http://schemas.microsoft.com/office/drawing/2014/main" id="{50082A43-CEB1-D7B3-1C90-2040E4337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" y="2826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8524" name="AutoShape 70">
              <a:extLst>
                <a:ext uri="{FF2B5EF4-FFF2-40B4-BE49-F238E27FC236}">
                  <a16:creationId xmlns:a16="http://schemas.microsoft.com/office/drawing/2014/main" id="{CB16678C-6F70-0E43-D1F0-08EFA4F58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" y="2852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grpSp>
        <p:nvGrpSpPr>
          <p:cNvPr id="18455" name="Group 71">
            <a:extLst>
              <a:ext uri="{FF2B5EF4-FFF2-40B4-BE49-F238E27FC236}">
                <a16:creationId xmlns:a16="http://schemas.microsoft.com/office/drawing/2014/main" id="{E0B1A927-5787-14E6-F5B7-719ACA2E3108}"/>
              </a:ext>
            </a:extLst>
          </p:cNvPr>
          <p:cNvGrpSpPr>
            <a:grpSpLocks/>
          </p:cNvGrpSpPr>
          <p:nvPr/>
        </p:nvGrpSpPr>
        <p:grpSpPr bwMode="auto">
          <a:xfrm rot="2017403" flipV="1">
            <a:off x="1439863" y="5272088"/>
            <a:ext cx="201612" cy="579437"/>
            <a:chOff x="2951" y="2808"/>
            <a:chExt cx="147" cy="640"/>
          </a:xfrm>
        </p:grpSpPr>
        <p:sp>
          <p:nvSpPr>
            <p:cNvPr id="18519" name="AutoShape 72">
              <a:extLst>
                <a:ext uri="{FF2B5EF4-FFF2-40B4-BE49-F238E27FC236}">
                  <a16:creationId xmlns:a16="http://schemas.microsoft.com/office/drawing/2014/main" id="{0BBD0A93-C0CD-5A8A-CE02-2DFB58BFB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" y="2808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8520" name="AutoShape 73">
              <a:extLst>
                <a:ext uri="{FF2B5EF4-FFF2-40B4-BE49-F238E27FC236}">
                  <a16:creationId xmlns:a16="http://schemas.microsoft.com/office/drawing/2014/main" id="{6B18E992-6004-8E2E-B9DB-4CB57D387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" y="2826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8521" name="AutoShape 74">
              <a:extLst>
                <a:ext uri="{FF2B5EF4-FFF2-40B4-BE49-F238E27FC236}">
                  <a16:creationId xmlns:a16="http://schemas.microsoft.com/office/drawing/2014/main" id="{24513DDE-FA1C-7790-B8AB-889CF75A6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" y="2852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grpSp>
        <p:nvGrpSpPr>
          <p:cNvPr id="18456" name="Group 75">
            <a:extLst>
              <a:ext uri="{FF2B5EF4-FFF2-40B4-BE49-F238E27FC236}">
                <a16:creationId xmlns:a16="http://schemas.microsoft.com/office/drawing/2014/main" id="{D6A7BD64-82D6-2515-1C89-A3516E8554FC}"/>
              </a:ext>
            </a:extLst>
          </p:cNvPr>
          <p:cNvGrpSpPr>
            <a:grpSpLocks/>
          </p:cNvGrpSpPr>
          <p:nvPr/>
        </p:nvGrpSpPr>
        <p:grpSpPr bwMode="auto">
          <a:xfrm rot="20895485" flipV="1">
            <a:off x="2635250" y="5526088"/>
            <a:ext cx="201613" cy="579437"/>
            <a:chOff x="2951" y="2808"/>
            <a:chExt cx="147" cy="640"/>
          </a:xfrm>
        </p:grpSpPr>
        <p:sp>
          <p:nvSpPr>
            <p:cNvPr id="18516" name="AutoShape 76">
              <a:extLst>
                <a:ext uri="{FF2B5EF4-FFF2-40B4-BE49-F238E27FC236}">
                  <a16:creationId xmlns:a16="http://schemas.microsoft.com/office/drawing/2014/main" id="{26070846-592A-93DD-EEAF-3FF6B04F6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" y="2808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8517" name="AutoShape 77">
              <a:extLst>
                <a:ext uri="{FF2B5EF4-FFF2-40B4-BE49-F238E27FC236}">
                  <a16:creationId xmlns:a16="http://schemas.microsoft.com/office/drawing/2014/main" id="{337E1A8F-EF2C-29D7-0371-9B33CBAAE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3" y="2826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8518" name="AutoShape 78">
              <a:extLst>
                <a:ext uri="{FF2B5EF4-FFF2-40B4-BE49-F238E27FC236}">
                  <a16:creationId xmlns:a16="http://schemas.microsoft.com/office/drawing/2014/main" id="{0781FFA4-1AE6-E5BD-5B01-0B5D024CD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" y="2852"/>
              <a:ext cx="75" cy="5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grpSp>
        <p:nvGrpSpPr>
          <p:cNvPr id="18457" name="Group 79">
            <a:extLst>
              <a:ext uri="{FF2B5EF4-FFF2-40B4-BE49-F238E27FC236}">
                <a16:creationId xmlns:a16="http://schemas.microsoft.com/office/drawing/2014/main" id="{15B18748-DB03-0C1E-9EB2-ABDB836A5FEC}"/>
              </a:ext>
            </a:extLst>
          </p:cNvPr>
          <p:cNvGrpSpPr>
            <a:grpSpLocks/>
          </p:cNvGrpSpPr>
          <p:nvPr/>
        </p:nvGrpSpPr>
        <p:grpSpPr bwMode="auto">
          <a:xfrm rot="18210082" flipV="1">
            <a:off x="3436938" y="4968875"/>
            <a:ext cx="201612" cy="579438"/>
            <a:chOff x="2832" y="2531"/>
            <a:chExt cx="127" cy="365"/>
          </a:xfrm>
        </p:grpSpPr>
        <p:sp>
          <p:nvSpPr>
            <p:cNvPr id="18513" name="AutoShape 80">
              <a:extLst>
                <a:ext uri="{FF2B5EF4-FFF2-40B4-BE49-F238E27FC236}">
                  <a16:creationId xmlns:a16="http://schemas.microsoft.com/office/drawing/2014/main" id="{E5B1BDEF-0F24-8512-3A91-EBA2416B6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" y="2531"/>
              <a:ext cx="65" cy="3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8514" name="AutoShape 81">
              <a:extLst>
                <a:ext uri="{FF2B5EF4-FFF2-40B4-BE49-F238E27FC236}">
                  <a16:creationId xmlns:a16="http://schemas.microsoft.com/office/drawing/2014/main" id="{5DF48DA9-B080-CBA2-D291-E2D622829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4" y="2541"/>
              <a:ext cx="65" cy="3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18515" name="AutoShape 82">
              <a:extLst>
                <a:ext uri="{FF2B5EF4-FFF2-40B4-BE49-F238E27FC236}">
                  <a16:creationId xmlns:a16="http://schemas.microsoft.com/office/drawing/2014/main" id="{10EA393A-E7A6-FC5F-C251-7A99C111E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556"/>
              <a:ext cx="65" cy="3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grpSp>
        <p:nvGrpSpPr>
          <p:cNvPr id="21" name="Group 83">
            <a:extLst>
              <a:ext uri="{FF2B5EF4-FFF2-40B4-BE49-F238E27FC236}">
                <a16:creationId xmlns:a16="http://schemas.microsoft.com/office/drawing/2014/main" id="{956ED40E-DFC7-8E5C-D599-2D6F712DD570}"/>
              </a:ext>
            </a:extLst>
          </p:cNvPr>
          <p:cNvGrpSpPr>
            <a:grpSpLocks/>
          </p:cNvGrpSpPr>
          <p:nvPr/>
        </p:nvGrpSpPr>
        <p:grpSpPr bwMode="auto">
          <a:xfrm>
            <a:off x="6075363" y="1471613"/>
            <a:ext cx="868362" cy="649287"/>
            <a:chOff x="3395" y="1548"/>
            <a:chExt cx="547" cy="409"/>
          </a:xfrm>
        </p:grpSpPr>
        <p:grpSp>
          <p:nvGrpSpPr>
            <p:cNvPr id="18505" name="Group 84">
              <a:extLst>
                <a:ext uri="{FF2B5EF4-FFF2-40B4-BE49-F238E27FC236}">
                  <a16:creationId xmlns:a16="http://schemas.microsoft.com/office/drawing/2014/main" id="{FC7FB296-7E34-54ED-5117-B54F9EE95B53}"/>
                </a:ext>
              </a:extLst>
            </p:cNvPr>
            <p:cNvGrpSpPr>
              <a:grpSpLocks/>
            </p:cNvGrpSpPr>
            <p:nvPr/>
          </p:nvGrpSpPr>
          <p:grpSpPr bwMode="auto">
            <a:xfrm rot="2010484" flipH="1">
              <a:off x="3590" y="1876"/>
              <a:ext cx="352" cy="81"/>
              <a:chOff x="3287" y="1855"/>
              <a:chExt cx="424" cy="90"/>
            </a:xfrm>
          </p:grpSpPr>
          <p:sp>
            <p:nvSpPr>
              <p:cNvPr id="18511" name="AutoShape 85">
                <a:extLst>
                  <a:ext uri="{FF2B5EF4-FFF2-40B4-BE49-F238E27FC236}">
                    <a16:creationId xmlns:a16="http://schemas.microsoft.com/office/drawing/2014/main" id="{447AE46D-5ECC-AAA0-F190-9F9E06626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2982">
                <a:off x="3389" y="1753"/>
                <a:ext cx="70" cy="27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18512" name="AutoShape 86">
                <a:extLst>
                  <a:ext uri="{FF2B5EF4-FFF2-40B4-BE49-F238E27FC236}">
                    <a16:creationId xmlns:a16="http://schemas.microsoft.com/office/drawing/2014/main" id="{29493968-A656-1C7E-EB67-58D8300E4A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2982">
                <a:off x="3480" y="1715"/>
                <a:ext cx="69" cy="3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</p:grpSp>
        <p:sp>
          <p:nvSpPr>
            <p:cNvPr id="18506" name="AutoShape 87">
              <a:extLst>
                <a:ext uri="{FF2B5EF4-FFF2-40B4-BE49-F238E27FC236}">
                  <a16:creationId xmlns:a16="http://schemas.microsoft.com/office/drawing/2014/main" id="{B7B785EF-5291-EFEB-D45E-68AE672C2F0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676" y="1548"/>
              <a:ext cx="63" cy="2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82"/>
                </a:gs>
                <a:gs pos="14999">
                  <a:srgbClr val="66008F"/>
                </a:gs>
                <a:gs pos="32500">
                  <a:srgbClr val="BA0066"/>
                </a:gs>
                <a:gs pos="45000">
                  <a:srgbClr val="FF0000"/>
                </a:gs>
                <a:gs pos="50000">
                  <a:srgbClr val="FF8200"/>
                </a:gs>
                <a:gs pos="55000">
                  <a:srgbClr val="FF0000"/>
                </a:gs>
                <a:gs pos="67500">
                  <a:srgbClr val="BA0066"/>
                </a:gs>
                <a:gs pos="85001">
                  <a:srgbClr val="66008F"/>
                </a:gs>
                <a:gs pos="100000">
                  <a:srgbClr val="000082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grpSp>
          <p:nvGrpSpPr>
            <p:cNvPr id="18507" name="Group 88">
              <a:extLst>
                <a:ext uri="{FF2B5EF4-FFF2-40B4-BE49-F238E27FC236}">
                  <a16:creationId xmlns:a16="http://schemas.microsoft.com/office/drawing/2014/main" id="{4B9D85B5-2EF8-5F8D-CFA6-0053B247E0F4}"/>
                </a:ext>
              </a:extLst>
            </p:cNvPr>
            <p:cNvGrpSpPr>
              <a:grpSpLocks/>
            </p:cNvGrpSpPr>
            <p:nvPr/>
          </p:nvGrpSpPr>
          <p:grpSpPr bwMode="auto">
            <a:xfrm rot="-2010484">
              <a:off x="3395" y="1870"/>
              <a:ext cx="352" cy="81"/>
              <a:chOff x="3287" y="1855"/>
              <a:chExt cx="424" cy="90"/>
            </a:xfrm>
          </p:grpSpPr>
          <p:sp>
            <p:nvSpPr>
              <p:cNvPr id="18509" name="AutoShape 89">
                <a:extLst>
                  <a:ext uri="{FF2B5EF4-FFF2-40B4-BE49-F238E27FC236}">
                    <a16:creationId xmlns:a16="http://schemas.microsoft.com/office/drawing/2014/main" id="{A0288139-AB59-F9C7-8642-8A432659D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2982">
                <a:off x="3389" y="1753"/>
                <a:ext cx="70" cy="27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18510" name="AutoShape 90">
                <a:extLst>
                  <a:ext uri="{FF2B5EF4-FFF2-40B4-BE49-F238E27FC236}">
                    <a16:creationId xmlns:a16="http://schemas.microsoft.com/office/drawing/2014/main" id="{AC23D1C1-BF0D-6394-F90D-7F7B4F60EF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2982">
                <a:off x="3480" y="1715"/>
                <a:ext cx="69" cy="3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</p:grpSp>
        <p:sp>
          <p:nvSpPr>
            <p:cNvPr id="18508" name="AutoShape 91">
              <a:extLst>
                <a:ext uri="{FF2B5EF4-FFF2-40B4-BE49-F238E27FC236}">
                  <a16:creationId xmlns:a16="http://schemas.microsoft.com/office/drawing/2014/main" id="{F22A2C22-02D6-C0F7-A549-6A7A76100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9" y="1549"/>
              <a:ext cx="75" cy="2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82"/>
                </a:gs>
                <a:gs pos="14999">
                  <a:srgbClr val="66008F"/>
                </a:gs>
                <a:gs pos="32500">
                  <a:srgbClr val="BA0066"/>
                </a:gs>
                <a:gs pos="45000">
                  <a:srgbClr val="FF0000"/>
                </a:gs>
                <a:gs pos="50000">
                  <a:srgbClr val="FF8200"/>
                </a:gs>
                <a:gs pos="55000">
                  <a:srgbClr val="FF0000"/>
                </a:gs>
                <a:gs pos="67500">
                  <a:srgbClr val="BA0066"/>
                </a:gs>
                <a:gs pos="85001">
                  <a:srgbClr val="66008F"/>
                </a:gs>
                <a:gs pos="100000">
                  <a:srgbClr val="000082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sp>
        <p:nvSpPr>
          <p:cNvPr id="18459" name="Text Box 92">
            <a:extLst>
              <a:ext uri="{FF2B5EF4-FFF2-40B4-BE49-F238E27FC236}">
                <a16:creationId xmlns:a16="http://schemas.microsoft.com/office/drawing/2014/main" id="{5E6E9C42-73D5-9016-EC5F-11DC8F9B9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575" y="819150"/>
            <a:ext cx="5091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Monoclonal Antibody (Infliximab &amp; Adalimumab)</a:t>
            </a:r>
          </a:p>
        </p:txBody>
      </p:sp>
      <p:grpSp>
        <p:nvGrpSpPr>
          <p:cNvPr id="24" name="Group 93">
            <a:extLst>
              <a:ext uri="{FF2B5EF4-FFF2-40B4-BE49-F238E27FC236}">
                <a16:creationId xmlns:a16="http://schemas.microsoft.com/office/drawing/2014/main" id="{9CB4084E-6889-0E04-1829-ADFE6F73F002}"/>
              </a:ext>
            </a:extLst>
          </p:cNvPr>
          <p:cNvGrpSpPr>
            <a:grpSpLocks/>
          </p:cNvGrpSpPr>
          <p:nvPr/>
        </p:nvGrpSpPr>
        <p:grpSpPr bwMode="auto">
          <a:xfrm rot="3696508">
            <a:off x="5278438" y="1778000"/>
            <a:ext cx="868362" cy="649288"/>
            <a:chOff x="3395" y="1548"/>
            <a:chExt cx="547" cy="409"/>
          </a:xfrm>
        </p:grpSpPr>
        <p:grpSp>
          <p:nvGrpSpPr>
            <p:cNvPr id="18497" name="Group 94">
              <a:extLst>
                <a:ext uri="{FF2B5EF4-FFF2-40B4-BE49-F238E27FC236}">
                  <a16:creationId xmlns:a16="http://schemas.microsoft.com/office/drawing/2014/main" id="{A130A95C-D45D-C86B-4149-B15C4EFB2B23}"/>
                </a:ext>
              </a:extLst>
            </p:cNvPr>
            <p:cNvGrpSpPr>
              <a:grpSpLocks/>
            </p:cNvGrpSpPr>
            <p:nvPr/>
          </p:nvGrpSpPr>
          <p:grpSpPr bwMode="auto">
            <a:xfrm rot="2010484" flipH="1">
              <a:off x="3590" y="1876"/>
              <a:ext cx="352" cy="81"/>
              <a:chOff x="3287" y="1855"/>
              <a:chExt cx="424" cy="90"/>
            </a:xfrm>
          </p:grpSpPr>
          <p:sp>
            <p:nvSpPr>
              <p:cNvPr id="18503" name="AutoShape 95">
                <a:extLst>
                  <a:ext uri="{FF2B5EF4-FFF2-40B4-BE49-F238E27FC236}">
                    <a16:creationId xmlns:a16="http://schemas.microsoft.com/office/drawing/2014/main" id="{E43502D8-34D2-0968-B364-E8333466CE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2982">
                <a:off x="3389" y="1753"/>
                <a:ext cx="70" cy="27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18504" name="AutoShape 96">
                <a:extLst>
                  <a:ext uri="{FF2B5EF4-FFF2-40B4-BE49-F238E27FC236}">
                    <a16:creationId xmlns:a16="http://schemas.microsoft.com/office/drawing/2014/main" id="{486450EE-E1B2-DFF2-73D8-70D9C9A57F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2982">
                <a:off x="3480" y="1715"/>
                <a:ext cx="69" cy="3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</p:grpSp>
        <p:sp>
          <p:nvSpPr>
            <p:cNvPr id="18498" name="AutoShape 97">
              <a:extLst>
                <a:ext uri="{FF2B5EF4-FFF2-40B4-BE49-F238E27FC236}">
                  <a16:creationId xmlns:a16="http://schemas.microsoft.com/office/drawing/2014/main" id="{C80B37AD-7AAE-6A69-CB42-F0ED58A2E3C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676" y="1548"/>
              <a:ext cx="63" cy="2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82"/>
                </a:gs>
                <a:gs pos="14999">
                  <a:srgbClr val="66008F"/>
                </a:gs>
                <a:gs pos="32500">
                  <a:srgbClr val="BA0066"/>
                </a:gs>
                <a:gs pos="45000">
                  <a:srgbClr val="FF0000"/>
                </a:gs>
                <a:gs pos="50000">
                  <a:srgbClr val="FF8200"/>
                </a:gs>
                <a:gs pos="55000">
                  <a:srgbClr val="FF0000"/>
                </a:gs>
                <a:gs pos="67500">
                  <a:srgbClr val="BA0066"/>
                </a:gs>
                <a:gs pos="85001">
                  <a:srgbClr val="66008F"/>
                </a:gs>
                <a:gs pos="100000">
                  <a:srgbClr val="000082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grpSp>
          <p:nvGrpSpPr>
            <p:cNvPr id="18499" name="Group 98">
              <a:extLst>
                <a:ext uri="{FF2B5EF4-FFF2-40B4-BE49-F238E27FC236}">
                  <a16:creationId xmlns:a16="http://schemas.microsoft.com/office/drawing/2014/main" id="{F899E543-498C-985C-3442-1C00FB65DCA0}"/>
                </a:ext>
              </a:extLst>
            </p:cNvPr>
            <p:cNvGrpSpPr>
              <a:grpSpLocks/>
            </p:cNvGrpSpPr>
            <p:nvPr/>
          </p:nvGrpSpPr>
          <p:grpSpPr bwMode="auto">
            <a:xfrm rot="-2010484">
              <a:off x="3395" y="1870"/>
              <a:ext cx="352" cy="81"/>
              <a:chOff x="3287" y="1855"/>
              <a:chExt cx="424" cy="90"/>
            </a:xfrm>
          </p:grpSpPr>
          <p:sp>
            <p:nvSpPr>
              <p:cNvPr id="18501" name="AutoShape 99">
                <a:extLst>
                  <a:ext uri="{FF2B5EF4-FFF2-40B4-BE49-F238E27FC236}">
                    <a16:creationId xmlns:a16="http://schemas.microsoft.com/office/drawing/2014/main" id="{D9101F84-85D0-CAA7-9BD0-1BA3BE666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2982">
                <a:off x="3389" y="1753"/>
                <a:ext cx="70" cy="27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18502" name="AutoShape 100">
                <a:extLst>
                  <a:ext uri="{FF2B5EF4-FFF2-40B4-BE49-F238E27FC236}">
                    <a16:creationId xmlns:a16="http://schemas.microsoft.com/office/drawing/2014/main" id="{2A8CB193-79AB-C8FE-61D7-B9617687C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2982">
                <a:off x="3480" y="1715"/>
                <a:ext cx="69" cy="3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</p:grpSp>
        <p:sp>
          <p:nvSpPr>
            <p:cNvPr id="18500" name="AutoShape 101">
              <a:extLst>
                <a:ext uri="{FF2B5EF4-FFF2-40B4-BE49-F238E27FC236}">
                  <a16:creationId xmlns:a16="http://schemas.microsoft.com/office/drawing/2014/main" id="{D4CDD8CA-7D9B-1FE4-6380-CD0B71F9F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9" y="1549"/>
              <a:ext cx="75" cy="2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82"/>
                </a:gs>
                <a:gs pos="14999">
                  <a:srgbClr val="66008F"/>
                </a:gs>
                <a:gs pos="32500">
                  <a:srgbClr val="BA0066"/>
                </a:gs>
                <a:gs pos="45000">
                  <a:srgbClr val="FF0000"/>
                </a:gs>
                <a:gs pos="50000">
                  <a:srgbClr val="FF8200"/>
                </a:gs>
                <a:gs pos="55000">
                  <a:srgbClr val="FF0000"/>
                </a:gs>
                <a:gs pos="67500">
                  <a:srgbClr val="BA0066"/>
                </a:gs>
                <a:gs pos="85001">
                  <a:srgbClr val="66008F"/>
                </a:gs>
                <a:gs pos="100000">
                  <a:srgbClr val="000082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grpSp>
        <p:nvGrpSpPr>
          <p:cNvPr id="27" name="Group 102">
            <a:extLst>
              <a:ext uri="{FF2B5EF4-FFF2-40B4-BE49-F238E27FC236}">
                <a16:creationId xmlns:a16="http://schemas.microsoft.com/office/drawing/2014/main" id="{07D1EF88-F232-49D4-6AEE-9D2E58A973D2}"/>
              </a:ext>
            </a:extLst>
          </p:cNvPr>
          <p:cNvGrpSpPr>
            <a:grpSpLocks/>
          </p:cNvGrpSpPr>
          <p:nvPr/>
        </p:nvGrpSpPr>
        <p:grpSpPr bwMode="auto">
          <a:xfrm>
            <a:off x="7280275" y="1504950"/>
            <a:ext cx="868363" cy="649288"/>
            <a:chOff x="3395" y="1548"/>
            <a:chExt cx="547" cy="409"/>
          </a:xfrm>
        </p:grpSpPr>
        <p:grpSp>
          <p:nvGrpSpPr>
            <p:cNvPr id="18489" name="Group 103">
              <a:extLst>
                <a:ext uri="{FF2B5EF4-FFF2-40B4-BE49-F238E27FC236}">
                  <a16:creationId xmlns:a16="http://schemas.microsoft.com/office/drawing/2014/main" id="{33C22B05-6F48-6F18-26FD-9B21EABB7602}"/>
                </a:ext>
              </a:extLst>
            </p:cNvPr>
            <p:cNvGrpSpPr>
              <a:grpSpLocks/>
            </p:cNvGrpSpPr>
            <p:nvPr/>
          </p:nvGrpSpPr>
          <p:grpSpPr bwMode="auto">
            <a:xfrm rot="2010484" flipH="1">
              <a:off x="3590" y="1876"/>
              <a:ext cx="352" cy="81"/>
              <a:chOff x="3287" y="1855"/>
              <a:chExt cx="424" cy="90"/>
            </a:xfrm>
          </p:grpSpPr>
          <p:sp>
            <p:nvSpPr>
              <p:cNvPr id="18495" name="AutoShape 104">
                <a:extLst>
                  <a:ext uri="{FF2B5EF4-FFF2-40B4-BE49-F238E27FC236}">
                    <a16:creationId xmlns:a16="http://schemas.microsoft.com/office/drawing/2014/main" id="{5C6FD354-6BCB-8C46-4261-27734B58E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2982">
                <a:off x="3389" y="1753"/>
                <a:ext cx="70" cy="27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18496" name="AutoShape 105">
                <a:extLst>
                  <a:ext uri="{FF2B5EF4-FFF2-40B4-BE49-F238E27FC236}">
                    <a16:creationId xmlns:a16="http://schemas.microsoft.com/office/drawing/2014/main" id="{42ED1AD4-A067-2393-09F4-315E191A3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2982">
                <a:off x="3480" y="1715"/>
                <a:ext cx="69" cy="3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</p:grpSp>
        <p:sp>
          <p:nvSpPr>
            <p:cNvPr id="18490" name="AutoShape 106">
              <a:extLst>
                <a:ext uri="{FF2B5EF4-FFF2-40B4-BE49-F238E27FC236}">
                  <a16:creationId xmlns:a16="http://schemas.microsoft.com/office/drawing/2014/main" id="{A75AAF96-6ACB-85A5-4804-120413416C5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676" y="1548"/>
              <a:ext cx="63" cy="2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82"/>
                </a:gs>
                <a:gs pos="14999">
                  <a:srgbClr val="66008F"/>
                </a:gs>
                <a:gs pos="32500">
                  <a:srgbClr val="BA0066"/>
                </a:gs>
                <a:gs pos="45000">
                  <a:srgbClr val="FF0000"/>
                </a:gs>
                <a:gs pos="50000">
                  <a:srgbClr val="FF8200"/>
                </a:gs>
                <a:gs pos="55000">
                  <a:srgbClr val="FF0000"/>
                </a:gs>
                <a:gs pos="67500">
                  <a:srgbClr val="BA0066"/>
                </a:gs>
                <a:gs pos="85001">
                  <a:srgbClr val="66008F"/>
                </a:gs>
                <a:gs pos="100000">
                  <a:srgbClr val="000082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grpSp>
          <p:nvGrpSpPr>
            <p:cNvPr id="18491" name="Group 107">
              <a:extLst>
                <a:ext uri="{FF2B5EF4-FFF2-40B4-BE49-F238E27FC236}">
                  <a16:creationId xmlns:a16="http://schemas.microsoft.com/office/drawing/2014/main" id="{56BA7AA4-7EAE-FFF4-A6A8-6EAF700DC5D6}"/>
                </a:ext>
              </a:extLst>
            </p:cNvPr>
            <p:cNvGrpSpPr>
              <a:grpSpLocks/>
            </p:cNvGrpSpPr>
            <p:nvPr/>
          </p:nvGrpSpPr>
          <p:grpSpPr bwMode="auto">
            <a:xfrm rot="-2010484">
              <a:off x="3395" y="1870"/>
              <a:ext cx="352" cy="81"/>
              <a:chOff x="3287" y="1855"/>
              <a:chExt cx="424" cy="90"/>
            </a:xfrm>
          </p:grpSpPr>
          <p:sp>
            <p:nvSpPr>
              <p:cNvPr id="18493" name="AutoShape 108">
                <a:extLst>
                  <a:ext uri="{FF2B5EF4-FFF2-40B4-BE49-F238E27FC236}">
                    <a16:creationId xmlns:a16="http://schemas.microsoft.com/office/drawing/2014/main" id="{2561FD78-E5E5-C12F-663B-499A5F98F7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2982">
                <a:off x="3389" y="1753"/>
                <a:ext cx="70" cy="27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18494" name="AutoShape 109">
                <a:extLst>
                  <a:ext uri="{FF2B5EF4-FFF2-40B4-BE49-F238E27FC236}">
                    <a16:creationId xmlns:a16="http://schemas.microsoft.com/office/drawing/2014/main" id="{3B4A425C-C833-BD9A-8146-F8AF1C9D6E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2982">
                <a:off x="3480" y="1715"/>
                <a:ext cx="69" cy="3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</p:grpSp>
        <p:sp>
          <p:nvSpPr>
            <p:cNvPr id="18492" name="AutoShape 110">
              <a:extLst>
                <a:ext uri="{FF2B5EF4-FFF2-40B4-BE49-F238E27FC236}">
                  <a16:creationId xmlns:a16="http://schemas.microsoft.com/office/drawing/2014/main" id="{2A0EA525-4422-0833-15BF-EC49C36DB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9" y="1549"/>
              <a:ext cx="75" cy="2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82"/>
                </a:gs>
                <a:gs pos="14999">
                  <a:srgbClr val="66008F"/>
                </a:gs>
                <a:gs pos="32500">
                  <a:srgbClr val="BA0066"/>
                </a:gs>
                <a:gs pos="45000">
                  <a:srgbClr val="FF0000"/>
                </a:gs>
                <a:gs pos="50000">
                  <a:srgbClr val="FF8200"/>
                </a:gs>
                <a:gs pos="55000">
                  <a:srgbClr val="FF0000"/>
                </a:gs>
                <a:gs pos="67500">
                  <a:srgbClr val="BA0066"/>
                </a:gs>
                <a:gs pos="85001">
                  <a:srgbClr val="66008F"/>
                </a:gs>
                <a:gs pos="100000">
                  <a:srgbClr val="000082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grpSp>
        <p:nvGrpSpPr>
          <p:cNvPr id="30" name="Group 111">
            <a:extLst>
              <a:ext uri="{FF2B5EF4-FFF2-40B4-BE49-F238E27FC236}">
                <a16:creationId xmlns:a16="http://schemas.microsoft.com/office/drawing/2014/main" id="{090C1E15-C3C6-69FA-C62A-E88CBBE226F2}"/>
              </a:ext>
            </a:extLst>
          </p:cNvPr>
          <p:cNvGrpSpPr>
            <a:grpSpLocks/>
          </p:cNvGrpSpPr>
          <p:nvPr/>
        </p:nvGrpSpPr>
        <p:grpSpPr bwMode="auto">
          <a:xfrm rot="-10598041">
            <a:off x="5856288" y="2654300"/>
            <a:ext cx="868362" cy="649288"/>
            <a:chOff x="3395" y="1548"/>
            <a:chExt cx="547" cy="409"/>
          </a:xfrm>
        </p:grpSpPr>
        <p:grpSp>
          <p:nvGrpSpPr>
            <p:cNvPr id="18481" name="Group 112">
              <a:extLst>
                <a:ext uri="{FF2B5EF4-FFF2-40B4-BE49-F238E27FC236}">
                  <a16:creationId xmlns:a16="http://schemas.microsoft.com/office/drawing/2014/main" id="{AEC83EBC-E987-3D31-3E3C-5A94BF171F07}"/>
                </a:ext>
              </a:extLst>
            </p:cNvPr>
            <p:cNvGrpSpPr>
              <a:grpSpLocks/>
            </p:cNvGrpSpPr>
            <p:nvPr/>
          </p:nvGrpSpPr>
          <p:grpSpPr bwMode="auto">
            <a:xfrm rot="2010484" flipH="1">
              <a:off x="3590" y="1876"/>
              <a:ext cx="352" cy="81"/>
              <a:chOff x="3287" y="1855"/>
              <a:chExt cx="424" cy="90"/>
            </a:xfrm>
          </p:grpSpPr>
          <p:sp>
            <p:nvSpPr>
              <p:cNvPr id="18487" name="AutoShape 113">
                <a:extLst>
                  <a:ext uri="{FF2B5EF4-FFF2-40B4-BE49-F238E27FC236}">
                    <a16:creationId xmlns:a16="http://schemas.microsoft.com/office/drawing/2014/main" id="{244D9556-E07C-EF3A-5FE6-A091952608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2982">
                <a:off x="3389" y="1753"/>
                <a:ext cx="70" cy="27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18488" name="AutoShape 114">
                <a:extLst>
                  <a:ext uri="{FF2B5EF4-FFF2-40B4-BE49-F238E27FC236}">
                    <a16:creationId xmlns:a16="http://schemas.microsoft.com/office/drawing/2014/main" id="{5C4B5D7F-CF8D-D5B6-CDF6-78C73030B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2982">
                <a:off x="3480" y="1715"/>
                <a:ext cx="69" cy="3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</p:grpSp>
        <p:sp>
          <p:nvSpPr>
            <p:cNvPr id="18482" name="AutoShape 115">
              <a:extLst>
                <a:ext uri="{FF2B5EF4-FFF2-40B4-BE49-F238E27FC236}">
                  <a16:creationId xmlns:a16="http://schemas.microsoft.com/office/drawing/2014/main" id="{9DFE85FF-B0C3-7369-FE92-4FAEC3768C8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676" y="1548"/>
              <a:ext cx="63" cy="2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82"/>
                </a:gs>
                <a:gs pos="14999">
                  <a:srgbClr val="66008F"/>
                </a:gs>
                <a:gs pos="32500">
                  <a:srgbClr val="BA0066"/>
                </a:gs>
                <a:gs pos="45000">
                  <a:srgbClr val="FF0000"/>
                </a:gs>
                <a:gs pos="50000">
                  <a:srgbClr val="FF8200"/>
                </a:gs>
                <a:gs pos="55000">
                  <a:srgbClr val="FF0000"/>
                </a:gs>
                <a:gs pos="67500">
                  <a:srgbClr val="BA0066"/>
                </a:gs>
                <a:gs pos="85001">
                  <a:srgbClr val="66008F"/>
                </a:gs>
                <a:gs pos="100000">
                  <a:srgbClr val="000082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grpSp>
          <p:nvGrpSpPr>
            <p:cNvPr id="18483" name="Group 116">
              <a:extLst>
                <a:ext uri="{FF2B5EF4-FFF2-40B4-BE49-F238E27FC236}">
                  <a16:creationId xmlns:a16="http://schemas.microsoft.com/office/drawing/2014/main" id="{D9C0F773-8BFB-04A6-9835-6E2B62A1D182}"/>
                </a:ext>
              </a:extLst>
            </p:cNvPr>
            <p:cNvGrpSpPr>
              <a:grpSpLocks/>
            </p:cNvGrpSpPr>
            <p:nvPr/>
          </p:nvGrpSpPr>
          <p:grpSpPr bwMode="auto">
            <a:xfrm rot="-2010484">
              <a:off x="3395" y="1870"/>
              <a:ext cx="352" cy="81"/>
              <a:chOff x="3287" y="1855"/>
              <a:chExt cx="424" cy="90"/>
            </a:xfrm>
          </p:grpSpPr>
          <p:sp>
            <p:nvSpPr>
              <p:cNvPr id="18485" name="AutoShape 117">
                <a:extLst>
                  <a:ext uri="{FF2B5EF4-FFF2-40B4-BE49-F238E27FC236}">
                    <a16:creationId xmlns:a16="http://schemas.microsoft.com/office/drawing/2014/main" id="{65656116-E288-75D8-792F-9DB9CC5E2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2982">
                <a:off x="3389" y="1753"/>
                <a:ext cx="70" cy="27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18486" name="AutoShape 118">
                <a:extLst>
                  <a:ext uri="{FF2B5EF4-FFF2-40B4-BE49-F238E27FC236}">
                    <a16:creationId xmlns:a16="http://schemas.microsoft.com/office/drawing/2014/main" id="{D7D47BAB-3C46-044D-9ABD-643B11C32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2982">
                <a:off x="3480" y="1715"/>
                <a:ext cx="69" cy="3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</p:grpSp>
        <p:sp>
          <p:nvSpPr>
            <p:cNvPr id="18484" name="AutoShape 119">
              <a:extLst>
                <a:ext uri="{FF2B5EF4-FFF2-40B4-BE49-F238E27FC236}">
                  <a16:creationId xmlns:a16="http://schemas.microsoft.com/office/drawing/2014/main" id="{9009804B-15E8-A551-7982-88176E425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9" y="1549"/>
              <a:ext cx="75" cy="2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82"/>
                </a:gs>
                <a:gs pos="14999">
                  <a:srgbClr val="66008F"/>
                </a:gs>
                <a:gs pos="32500">
                  <a:srgbClr val="BA0066"/>
                </a:gs>
                <a:gs pos="45000">
                  <a:srgbClr val="FF0000"/>
                </a:gs>
                <a:gs pos="50000">
                  <a:srgbClr val="FF8200"/>
                </a:gs>
                <a:gs pos="55000">
                  <a:srgbClr val="FF0000"/>
                </a:gs>
                <a:gs pos="67500">
                  <a:srgbClr val="BA0066"/>
                </a:gs>
                <a:gs pos="85001">
                  <a:srgbClr val="66008F"/>
                </a:gs>
                <a:gs pos="100000">
                  <a:srgbClr val="000082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grpSp>
        <p:nvGrpSpPr>
          <p:cNvPr id="28673" name="Group 120">
            <a:extLst>
              <a:ext uri="{FF2B5EF4-FFF2-40B4-BE49-F238E27FC236}">
                <a16:creationId xmlns:a16="http://schemas.microsoft.com/office/drawing/2014/main" id="{CA537032-F554-E8EB-5EA2-DBDEF9A549DB}"/>
              </a:ext>
            </a:extLst>
          </p:cNvPr>
          <p:cNvGrpSpPr>
            <a:grpSpLocks/>
          </p:cNvGrpSpPr>
          <p:nvPr/>
        </p:nvGrpSpPr>
        <p:grpSpPr bwMode="auto">
          <a:xfrm rot="1204059">
            <a:off x="4287838" y="1576388"/>
            <a:ext cx="868362" cy="649287"/>
            <a:chOff x="3395" y="1548"/>
            <a:chExt cx="547" cy="409"/>
          </a:xfrm>
        </p:grpSpPr>
        <p:grpSp>
          <p:nvGrpSpPr>
            <p:cNvPr id="18473" name="Group 121">
              <a:extLst>
                <a:ext uri="{FF2B5EF4-FFF2-40B4-BE49-F238E27FC236}">
                  <a16:creationId xmlns:a16="http://schemas.microsoft.com/office/drawing/2014/main" id="{E5CCE566-580F-C823-1DE7-F890E9E49FF3}"/>
                </a:ext>
              </a:extLst>
            </p:cNvPr>
            <p:cNvGrpSpPr>
              <a:grpSpLocks/>
            </p:cNvGrpSpPr>
            <p:nvPr/>
          </p:nvGrpSpPr>
          <p:grpSpPr bwMode="auto">
            <a:xfrm rot="2010484" flipH="1">
              <a:off x="3590" y="1876"/>
              <a:ext cx="352" cy="81"/>
              <a:chOff x="3287" y="1855"/>
              <a:chExt cx="424" cy="90"/>
            </a:xfrm>
          </p:grpSpPr>
          <p:sp>
            <p:nvSpPr>
              <p:cNvPr id="18479" name="AutoShape 122">
                <a:extLst>
                  <a:ext uri="{FF2B5EF4-FFF2-40B4-BE49-F238E27FC236}">
                    <a16:creationId xmlns:a16="http://schemas.microsoft.com/office/drawing/2014/main" id="{34661C36-58DD-B089-9D97-491AD2888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2982">
                <a:off x="3389" y="1753"/>
                <a:ext cx="70" cy="27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18480" name="AutoShape 123">
                <a:extLst>
                  <a:ext uri="{FF2B5EF4-FFF2-40B4-BE49-F238E27FC236}">
                    <a16:creationId xmlns:a16="http://schemas.microsoft.com/office/drawing/2014/main" id="{16E30600-123C-BDEC-882B-1FB065447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2982">
                <a:off x="3480" y="1715"/>
                <a:ext cx="69" cy="3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</p:grpSp>
        <p:sp>
          <p:nvSpPr>
            <p:cNvPr id="18474" name="AutoShape 124">
              <a:extLst>
                <a:ext uri="{FF2B5EF4-FFF2-40B4-BE49-F238E27FC236}">
                  <a16:creationId xmlns:a16="http://schemas.microsoft.com/office/drawing/2014/main" id="{0972B7C2-C1C7-DE18-A153-78977C0019F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676" y="1548"/>
              <a:ext cx="63" cy="2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82"/>
                </a:gs>
                <a:gs pos="14999">
                  <a:srgbClr val="66008F"/>
                </a:gs>
                <a:gs pos="32500">
                  <a:srgbClr val="BA0066"/>
                </a:gs>
                <a:gs pos="45000">
                  <a:srgbClr val="FF0000"/>
                </a:gs>
                <a:gs pos="50000">
                  <a:srgbClr val="FF8200"/>
                </a:gs>
                <a:gs pos="55000">
                  <a:srgbClr val="FF0000"/>
                </a:gs>
                <a:gs pos="67500">
                  <a:srgbClr val="BA0066"/>
                </a:gs>
                <a:gs pos="85001">
                  <a:srgbClr val="66008F"/>
                </a:gs>
                <a:gs pos="100000">
                  <a:srgbClr val="000082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grpSp>
          <p:nvGrpSpPr>
            <p:cNvPr id="18475" name="Group 125">
              <a:extLst>
                <a:ext uri="{FF2B5EF4-FFF2-40B4-BE49-F238E27FC236}">
                  <a16:creationId xmlns:a16="http://schemas.microsoft.com/office/drawing/2014/main" id="{81207AC5-9A73-B7CA-A71F-E5B3703C36FC}"/>
                </a:ext>
              </a:extLst>
            </p:cNvPr>
            <p:cNvGrpSpPr>
              <a:grpSpLocks/>
            </p:cNvGrpSpPr>
            <p:nvPr/>
          </p:nvGrpSpPr>
          <p:grpSpPr bwMode="auto">
            <a:xfrm rot="-2010484">
              <a:off x="3395" y="1870"/>
              <a:ext cx="352" cy="81"/>
              <a:chOff x="3287" y="1855"/>
              <a:chExt cx="424" cy="90"/>
            </a:xfrm>
          </p:grpSpPr>
          <p:sp>
            <p:nvSpPr>
              <p:cNvPr id="18477" name="AutoShape 126">
                <a:extLst>
                  <a:ext uri="{FF2B5EF4-FFF2-40B4-BE49-F238E27FC236}">
                    <a16:creationId xmlns:a16="http://schemas.microsoft.com/office/drawing/2014/main" id="{42AB4D43-3E45-8B77-4863-A3AA1C90F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2982">
                <a:off x="3389" y="1753"/>
                <a:ext cx="70" cy="27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18478" name="AutoShape 127">
                <a:extLst>
                  <a:ext uri="{FF2B5EF4-FFF2-40B4-BE49-F238E27FC236}">
                    <a16:creationId xmlns:a16="http://schemas.microsoft.com/office/drawing/2014/main" id="{3DC3086F-DB09-D3D4-FF00-1CAEB26F52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2982">
                <a:off x="3480" y="1715"/>
                <a:ext cx="69" cy="3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</p:grpSp>
        <p:sp>
          <p:nvSpPr>
            <p:cNvPr id="18476" name="AutoShape 128">
              <a:extLst>
                <a:ext uri="{FF2B5EF4-FFF2-40B4-BE49-F238E27FC236}">
                  <a16:creationId xmlns:a16="http://schemas.microsoft.com/office/drawing/2014/main" id="{E2B8561D-0504-2ABE-8A2F-FF6732EB5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9" y="1549"/>
              <a:ext cx="75" cy="2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82"/>
                </a:gs>
                <a:gs pos="14999">
                  <a:srgbClr val="66008F"/>
                </a:gs>
                <a:gs pos="32500">
                  <a:srgbClr val="BA0066"/>
                </a:gs>
                <a:gs pos="45000">
                  <a:srgbClr val="FF0000"/>
                </a:gs>
                <a:gs pos="50000">
                  <a:srgbClr val="FF8200"/>
                </a:gs>
                <a:gs pos="55000">
                  <a:srgbClr val="FF0000"/>
                </a:gs>
                <a:gs pos="67500">
                  <a:srgbClr val="BA0066"/>
                </a:gs>
                <a:gs pos="85001">
                  <a:srgbClr val="66008F"/>
                </a:gs>
                <a:gs pos="100000">
                  <a:srgbClr val="000082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  <p:grpSp>
        <p:nvGrpSpPr>
          <p:cNvPr id="28679" name="Group 129">
            <a:extLst>
              <a:ext uri="{FF2B5EF4-FFF2-40B4-BE49-F238E27FC236}">
                <a16:creationId xmlns:a16="http://schemas.microsoft.com/office/drawing/2014/main" id="{E104FFB5-0D5E-08FC-24C0-010A640EEEFC}"/>
              </a:ext>
            </a:extLst>
          </p:cNvPr>
          <p:cNvGrpSpPr>
            <a:grpSpLocks/>
          </p:cNvGrpSpPr>
          <p:nvPr/>
        </p:nvGrpSpPr>
        <p:grpSpPr bwMode="auto">
          <a:xfrm>
            <a:off x="7072313" y="2432050"/>
            <a:ext cx="868362" cy="649288"/>
            <a:chOff x="3395" y="1548"/>
            <a:chExt cx="547" cy="409"/>
          </a:xfrm>
        </p:grpSpPr>
        <p:grpSp>
          <p:nvGrpSpPr>
            <p:cNvPr id="18465" name="Group 130">
              <a:extLst>
                <a:ext uri="{FF2B5EF4-FFF2-40B4-BE49-F238E27FC236}">
                  <a16:creationId xmlns:a16="http://schemas.microsoft.com/office/drawing/2014/main" id="{7BB475ED-4D01-1639-3B2E-9F3BF5AD23EC}"/>
                </a:ext>
              </a:extLst>
            </p:cNvPr>
            <p:cNvGrpSpPr>
              <a:grpSpLocks/>
            </p:cNvGrpSpPr>
            <p:nvPr/>
          </p:nvGrpSpPr>
          <p:grpSpPr bwMode="auto">
            <a:xfrm rot="2010484" flipH="1">
              <a:off x="3590" y="1876"/>
              <a:ext cx="352" cy="81"/>
              <a:chOff x="3287" y="1855"/>
              <a:chExt cx="424" cy="90"/>
            </a:xfrm>
          </p:grpSpPr>
          <p:sp>
            <p:nvSpPr>
              <p:cNvPr id="18471" name="AutoShape 131">
                <a:extLst>
                  <a:ext uri="{FF2B5EF4-FFF2-40B4-BE49-F238E27FC236}">
                    <a16:creationId xmlns:a16="http://schemas.microsoft.com/office/drawing/2014/main" id="{91FCFF38-EA17-768D-93AC-0F08A1F8B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2982">
                <a:off x="3389" y="1753"/>
                <a:ext cx="70" cy="27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18472" name="AutoShape 132">
                <a:extLst>
                  <a:ext uri="{FF2B5EF4-FFF2-40B4-BE49-F238E27FC236}">
                    <a16:creationId xmlns:a16="http://schemas.microsoft.com/office/drawing/2014/main" id="{68C23DD9-2935-F665-14C0-F0E9797623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2982">
                <a:off x="3480" y="1715"/>
                <a:ext cx="69" cy="3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</p:grpSp>
        <p:sp>
          <p:nvSpPr>
            <p:cNvPr id="18466" name="AutoShape 133">
              <a:extLst>
                <a:ext uri="{FF2B5EF4-FFF2-40B4-BE49-F238E27FC236}">
                  <a16:creationId xmlns:a16="http://schemas.microsoft.com/office/drawing/2014/main" id="{8F73A556-1882-E5F7-9B80-FD51FBEB61F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676" y="1548"/>
              <a:ext cx="63" cy="2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82"/>
                </a:gs>
                <a:gs pos="14999">
                  <a:srgbClr val="66008F"/>
                </a:gs>
                <a:gs pos="32500">
                  <a:srgbClr val="BA0066"/>
                </a:gs>
                <a:gs pos="45000">
                  <a:srgbClr val="FF0000"/>
                </a:gs>
                <a:gs pos="50000">
                  <a:srgbClr val="FF8200"/>
                </a:gs>
                <a:gs pos="55000">
                  <a:srgbClr val="FF0000"/>
                </a:gs>
                <a:gs pos="67500">
                  <a:srgbClr val="BA0066"/>
                </a:gs>
                <a:gs pos="85001">
                  <a:srgbClr val="66008F"/>
                </a:gs>
                <a:gs pos="100000">
                  <a:srgbClr val="000082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grpSp>
          <p:nvGrpSpPr>
            <p:cNvPr id="18467" name="Group 134">
              <a:extLst>
                <a:ext uri="{FF2B5EF4-FFF2-40B4-BE49-F238E27FC236}">
                  <a16:creationId xmlns:a16="http://schemas.microsoft.com/office/drawing/2014/main" id="{CF47F127-10E0-1DD6-030D-803AA50431BD}"/>
                </a:ext>
              </a:extLst>
            </p:cNvPr>
            <p:cNvGrpSpPr>
              <a:grpSpLocks/>
            </p:cNvGrpSpPr>
            <p:nvPr/>
          </p:nvGrpSpPr>
          <p:grpSpPr bwMode="auto">
            <a:xfrm rot="-2010484">
              <a:off x="3395" y="1870"/>
              <a:ext cx="352" cy="81"/>
              <a:chOff x="3287" y="1855"/>
              <a:chExt cx="424" cy="90"/>
            </a:xfrm>
          </p:grpSpPr>
          <p:sp>
            <p:nvSpPr>
              <p:cNvPr id="18469" name="AutoShape 135">
                <a:extLst>
                  <a:ext uri="{FF2B5EF4-FFF2-40B4-BE49-F238E27FC236}">
                    <a16:creationId xmlns:a16="http://schemas.microsoft.com/office/drawing/2014/main" id="{F2C7D30B-6548-B647-4D4E-AB1C7C4D8D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2982">
                <a:off x="3389" y="1753"/>
                <a:ext cx="70" cy="27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  <p:sp>
            <p:nvSpPr>
              <p:cNvPr id="18470" name="AutoShape 136">
                <a:extLst>
                  <a:ext uri="{FF2B5EF4-FFF2-40B4-BE49-F238E27FC236}">
                    <a16:creationId xmlns:a16="http://schemas.microsoft.com/office/drawing/2014/main" id="{E424AE61-C829-6D98-BC39-2AEF79F6D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2982">
                <a:off x="3480" y="1715"/>
                <a:ext cx="69" cy="3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0" scaled="1"/>
              </a:gra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CA" altLang="en-US"/>
              </a:p>
            </p:txBody>
          </p:sp>
        </p:grpSp>
        <p:sp>
          <p:nvSpPr>
            <p:cNvPr id="18468" name="AutoShape 137">
              <a:extLst>
                <a:ext uri="{FF2B5EF4-FFF2-40B4-BE49-F238E27FC236}">
                  <a16:creationId xmlns:a16="http://schemas.microsoft.com/office/drawing/2014/main" id="{5B6485A7-D463-0139-8728-107DC6F2A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9" y="1549"/>
              <a:ext cx="75" cy="2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82"/>
                </a:gs>
                <a:gs pos="14999">
                  <a:srgbClr val="66008F"/>
                </a:gs>
                <a:gs pos="32500">
                  <a:srgbClr val="BA0066"/>
                </a:gs>
                <a:gs pos="45000">
                  <a:srgbClr val="FF0000"/>
                </a:gs>
                <a:gs pos="50000">
                  <a:srgbClr val="FF8200"/>
                </a:gs>
                <a:gs pos="55000">
                  <a:srgbClr val="FF0000"/>
                </a:gs>
                <a:gs pos="67500">
                  <a:srgbClr val="BA0066"/>
                </a:gs>
                <a:gs pos="85001">
                  <a:srgbClr val="66008F"/>
                </a:gs>
                <a:gs pos="100000">
                  <a:srgbClr val="000082"/>
                </a:gs>
              </a:gsLst>
              <a:lin ang="0" scaled="1"/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5.92593E-6 C -0.0151 0.05717 -0.03003 0.11458 -0.03524 0.14397 C -0.04044 0.17337 -0.0361 0.17453 -0.03176 0.17592 " pathEditMode="relative" ptsTypes="aaA">
                                      <p:cBhvr>
                                        <p:cTn id="28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486 C 0.02673 0.05439 0.05364 0.10393 0.06823 0.15347 C 0.08281 0.20301 0.0927 0.25602 0.0875 0.30185 C 0.08229 0.34768 0.05937 0.38842 0.03645 0.42916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0081 C 0.00694 0.01922 0.00677 0.04653 -0.01319 0.05996 C -0.03316 0.07338 -0.08837 0.06598 -0.11198 0.07223 C -0.13559 0.07848 -0.14531 0.08125 -0.15521 0.09792 C -0.1651 0.11459 -0.16806 0.14329 -0.17101 0.17223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24" y="900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8.88889E-6 C 0.01146 0.0662 0.02309 0.13263 0.02379 0.18472 C 0.02448 0.2368 0.0342 0.28518 0.00452 0.31203 C -0.02517 0.33888 -0.08993 0.34212 -0.15451 0.34537 " pathEditMode="relative" ptsTypes="aa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55556E-6 C 0.02413 0.07569 0.04826 0.15162 0.03975 0.18634 C 0.03125 0.22106 -0.02136 0.18912 -0.05104 0.20763 C -0.08073 0.22615 -0.11198 0.25277 -0.13854 0.29699 C -0.16511 0.3412 -0.17761 0.43287 -0.21025 0.47268 C -0.24288 0.51249 -0.30087 0.52407 -0.33403 0.53634 C -0.36719 0.54861 -0.39445 0.55138 -0.40903 0.54699 C -0.42361 0.54259 -0.42257 0.52662 -0.42153 0.51064 " pathEditMode="relative" ptsTypes="aaaaaaaA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4A745C38-04A0-536E-FEE3-0D642FD34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762000"/>
            <a:ext cx="762000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eaLnBrk="1" hangingPunct="1"/>
            <a:r>
              <a:rPr lang="en-US" altLang="en-US" sz="28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 response modifiers ( BRMs):</a:t>
            </a:r>
          </a:p>
          <a:p>
            <a:pPr algn="justLow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1.TNF</a:t>
            </a:r>
            <a:r>
              <a:rPr lang="el-GR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α</a:t>
            </a: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inhibitors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Etanercept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TNF</a:t>
            </a:r>
            <a:r>
              <a:rPr lang="el-GR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α</a:t>
            </a: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receptor blocker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Infliximab  Adalimumab (monoclonal antibodies)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eaLnBrk="1" hangingPunct="1"/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1- very effective 2- delay disease progression</a:t>
            </a:r>
          </a:p>
          <a:p>
            <a:pPr algn="justLow" eaLnBrk="1" hangingPunct="1"/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Disadvantages: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1- very expensive, so try conventional therapy first 2- contraindicated in patients with history of tumors esp. leukemia, viral hepatitis, immuncomprmised patients</a:t>
            </a:r>
          </a:p>
          <a:p>
            <a:pPr algn="justLow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IL-1 antagonist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Anakinra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 short acting given daily and sc injection (disadvantage)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C38C4C66-6A56-D3F5-16B3-D4AF083C7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09600"/>
            <a:ext cx="8305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eaLnBrk="1" hangingPunct="1"/>
            <a:r>
              <a:rPr lang="en-US" altLang="en-US" sz="28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Adjuvant drugs: </a:t>
            </a:r>
          </a:p>
          <a:p>
            <a:pPr algn="justLow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Corticosteroids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Prednisolone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5-10 mg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supplement  once used in a chronic manner it is difficult to withdraw steroids – exacerbation is precipitated and the patient becomes steroid dependent.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0AF5835-F237-35F8-D1F3-FC494D771C26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533400"/>
          <a:ext cx="8305800" cy="5867400"/>
        </p:xfrm>
        <a:graphic>
          <a:graphicData uri="http://schemas.openxmlformats.org/drawingml/2006/table">
            <a:tbl>
              <a:tblPr/>
              <a:tblGrid>
                <a:gridCol w="830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67400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 Black"/>
                      </a:endParaRPr>
                    </a:p>
                    <a:p>
                      <a:pPr marL="342900" marR="0" lvl="0" indent="-3429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Arial Black"/>
                        </a:rPr>
                        <a:t>Objectives 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Arial Black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Black"/>
                        </a:rPr>
                        <a:t>Disease modifying anti-rheumatoid drugs (DMARDs) such as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Black"/>
                        </a:rPr>
                        <a:t>methotrexate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Black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Black"/>
                        </a:rPr>
                        <a:t>leflunomide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Black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Black"/>
                        </a:rPr>
                        <a:t>hydroxychloroquine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Black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Black"/>
                        </a:rPr>
                        <a:t>sulfasalazine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Black"/>
                        </a:rPr>
                        <a:t>, D-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Black"/>
                        </a:rPr>
                        <a:t>penicillamine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Black"/>
                        </a:rPr>
                        <a:t> and gold salts.  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Arial Black"/>
                        <a:ea typeface="Times New Roman"/>
                        <a:cs typeface="Arial Black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Black"/>
                        </a:rPr>
                        <a:t>2. Mechanism of action and profile of adverse effects of these drugs with NSAIDS. 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Arial Black"/>
                        <a:ea typeface="Times New Roman"/>
                        <a:cs typeface="Arial Black"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Black"/>
                        </a:rPr>
                        <a:t>3. Brief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Black"/>
                        </a:rPr>
                        <a:t> discussion about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Black"/>
                        </a:rPr>
                        <a:t>biologic therapy in rheumatoid arthritis, e.g. anti-TNF-α drugs such as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Black"/>
                        </a:rPr>
                        <a:t>etanercept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Black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Black"/>
                        </a:rPr>
                        <a:t>infliximab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Black"/>
                        </a:rPr>
                        <a:t>, and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Black"/>
                        </a:rPr>
                        <a:t>adalmumab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Black"/>
                        </a:rPr>
                        <a:t>. 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Black"/>
                        </a:rPr>
                        <a:t>4. Other drugs such as interleukin antagonists such as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Black"/>
                        </a:rPr>
                        <a:t>anakinra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 Black"/>
                        </a:rPr>
                        <a:t>, are also briefly discussed. </a:t>
                      </a:r>
                      <a:endParaRPr lang="en-US" sz="2400" dirty="0">
                        <a:solidFill>
                          <a:srgbClr val="000000"/>
                        </a:solidFill>
                        <a:latin typeface="Arial Black"/>
                        <a:ea typeface="Times New Roman"/>
                        <a:cs typeface="Arial Black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775757-3039-0A9B-B775-30C380538274}"/>
              </a:ext>
            </a:extLst>
          </p:cNvPr>
          <p:cNvSpPr/>
          <p:nvPr/>
        </p:nvSpPr>
        <p:spPr>
          <a:xfrm>
            <a:off x="533400" y="533400"/>
            <a:ext cx="8077200" cy="63706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Methotrexate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(immunosuppressant and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cytotoxic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Low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Used  in sever rheumatoid or psoriatic arthritis.</a:t>
            </a:r>
          </a:p>
          <a:p>
            <a:pPr algn="justLow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It is an immunosuppressant, and this may account for its effectiveness in arthritis (60% of patients), an autoimmune disease.</a:t>
            </a:r>
          </a:p>
          <a:p>
            <a:pPr algn="justLow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Response to methotrexate occurs sooner than is usual for other slow-acting agents often within 3-6 weeks of starting treatment.</a:t>
            </a:r>
          </a:p>
          <a:p>
            <a:pPr algn="justLow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Mechanism of action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/>
              <a:t>methotrexate</a:t>
            </a:r>
            <a:r>
              <a:rPr lang="en-US" sz="2400" dirty="0"/>
              <a:t> is folic acid analogue also inhibits </a:t>
            </a:r>
            <a:r>
              <a:rPr lang="en-US" sz="2400" dirty="0" err="1"/>
              <a:t>dihydrofolate</a:t>
            </a:r>
            <a:r>
              <a:rPr lang="en-US" sz="2400" dirty="0"/>
              <a:t> </a:t>
            </a:r>
            <a:r>
              <a:rPr lang="en-US" sz="2400" dirty="0" err="1"/>
              <a:t>reductase</a:t>
            </a:r>
            <a:r>
              <a:rPr lang="en-US" sz="2400" dirty="0"/>
              <a:t> (DHFR), </a:t>
            </a:r>
            <a:r>
              <a:rPr lang="en-US" sz="2400" dirty="0" err="1"/>
              <a:t>decresing</a:t>
            </a:r>
            <a:r>
              <a:rPr lang="en-US" sz="2400" dirty="0"/>
              <a:t> synthesis of </a:t>
            </a:r>
            <a:r>
              <a:rPr lang="en-US" sz="2400" dirty="0" err="1"/>
              <a:t>tetrahyrofolate</a:t>
            </a:r>
            <a:r>
              <a:rPr lang="en-US" sz="2400" dirty="0"/>
              <a:t> (THF) and it inhibits formation of </a:t>
            </a:r>
            <a:r>
              <a:rPr lang="en-US" sz="2400" dirty="0" err="1"/>
              <a:t>thymidine</a:t>
            </a:r>
            <a:r>
              <a:rPr lang="en-US" sz="2400" dirty="0"/>
              <a:t> residues.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Low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Methotrexate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dose 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one tab. Weekly then after 24-48: folic acid therapy</a:t>
            </a:r>
          </a:p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D1B763-BE13-0116-197A-4AEC8976A847}"/>
              </a:ext>
            </a:extLst>
          </p:cNvPr>
          <p:cNvSpPr/>
          <p:nvPr/>
        </p:nvSpPr>
        <p:spPr>
          <a:xfrm>
            <a:off x="685800" y="609600"/>
            <a:ext cx="7924800" cy="5078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Adverse effects: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Low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The most common side effects: mucosal ulceration and nausea. </a:t>
            </a:r>
          </a:p>
          <a:p>
            <a:pPr algn="justLow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Cytopenias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:bone marrow depression (particularly depression of the WBC count)</a:t>
            </a:r>
          </a:p>
          <a:p>
            <a:pPr algn="justLow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Hepatotoxicity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Low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acute pneumonia-like syndrome in chronic use </a:t>
            </a:r>
            <a:endParaRPr lang="en-US" sz="36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2DD1A0CB-30A5-37AC-9905-53218619C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030288"/>
            <a:ext cx="84582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Leflunomide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Low">
              <a:buFont typeface="Wingdings" pitchFamily="2" charset="2"/>
              <a:buChar char="Ø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effective as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methotrexate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Low"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justLow">
              <a:buFont typeface="Wingdings" pitchFamily="2" charset="2"/>
              <a:buChar char="Ø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Immunomodulatory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and immunosuppressive agent : inhibition of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pyrimidine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synthesis: inhibiting DNA synthesis in immune cells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eaLnBrk="0" hangingPunct="0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Low" eaLnBrk="0" hangingPunct="0">
              <a:buFont typeface="Wingdings" pitchFamily="2" charset="2"/>
              <a:buChar char="Ø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Leflunomide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can be used 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monotherapy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as an alternative to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methotrexate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or as an addition to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methotrexate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in combination therapy.</a:t>
            </a:r>
          </a:p>
          <a:p>
            <a:pPr eaLnBrk="0" hangingPunct="0">
              <a:lnSpc>
                <a:spcPct val="150000"/>
              </a:lnSpc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CCD393-BBBC-9D60-CEB5-1A28D872B232}"/>
              </a:ext>
            </a:extLst>
          </p:cNvPr>
          <p:cNvSpPr/>
          <p:nvPr/>
        </p:nvSpPr>
        <p:spPr>
          <a:xfrm>
            <a:off x="381000" y="457200"/>
            <a:ext cx="8305800" cy="6124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Hydroxychloroquine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antimalarial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drug)</a:t>
            </a:r>
          </a:p>
          <a:p>
            <a:pPr algn="justLow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Mechanism of action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Low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inhibition of RNA and DNA synthesis in immune cells</a:t>
            </a:r>
          </a:p>
          <a:p>
            <a:pPr algn="justLow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stabilization of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lysosomal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membranes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Low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may cause renal toxicity.</a:t>
            </a:r>
          </a:p>
          <a:p>
            <a:pPr algn="justLow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Retinal damage and corneal opacity this is less common and reversible in case 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hydroxychloroquine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which is preferred over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chloroquine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Low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This drug is employed in the milder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nonerrosive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disease especially when only one or a few joints are involved or it can be combined with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Mtx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sulfasalazine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1" algn="justLow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65230C-CEA2-74C0-6466-B404B3596CB9}"/>
              </a:ext>
            </a:extLst>
          </p:cNvPr>
          <p:cNvSpPr/>
          <p:nvPr/>
        </p:nvSpPr>
        <p:spPr>
          <a:xfrm>
            <a:off x="533400" y="609600"/>
            <a:ext cx="81534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Sulfasalazine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Low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err="1"/>
              <a:t>Sulfasalazine</a:t>
            </a:r>
            <a:r>
              <a:rPr lang="en-US" sz="2400" dirty="0"/>
              <a:t> (SSZ) is a </a:t>
            </a:r>
            <a:r>
              <a:rPr lang="en-US" sz="2400" dirty="0" err="1"/>
              <a:t>prodrug</a:t>
            </a:r>
            <a:r>
              <a:rPr lang="en-US" sz="2400" dirty="0"/>
              <a:t> composed of 5-aminosalicylic acid (5-ASA) (</a:t>
            </a:r>
            <a:r>
              <a:rPr lang="en-US" sz="2400" dirty="0" err="1"/>
              <a:t>immunosupressant</a:t>
            </a:r>
            <a:r>
              <a:rPr lang="en-US" sz="2400" dirty="0"/>
              <a:t>) linked to </a:t>
            </a:r>
            <a:r>
              <a:rPr lang="en-US" sz="2400" dirty="0" err="1"/>
              <a:t>sulfapyridine</a:t>
            </a:r>
            <a:r>
              <a:rPr lang="en-US" sz="2400" dirty="0"/>
              <a:t> (antibacterial)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Low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Sulfasalazine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also used for early, mild RA in combination with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hydroxycholoroquine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methotrexate.  </a:t>
            </a:r>
          </a:p>
          <a:p>
            <a:pPr algn="justLow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Side effects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few but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neutropenia/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thrombocytophenia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occurs in about 10% patients and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hepatitis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possible.</a:t>
            </a:r>
          </a:p>
          <a:p>
            <a:pPr algn="justLow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It is used as a second line drug for milder cases.</a:t>
            </a:r>
          </a:p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B293E8-24D8-1D18-D9F2-48CAE3AA71EB}"/>
              </a:ext>
            </a:extLst>
          </p:cNvPr>
          <p:cNvSpPr/>
          <p:nvPr/>
        </p:nvSpPr>
        <p:spPr>
          <a:xfrm>
            <a:off x="609600" y="722313"/>
            <a:ext cx="7696200" cy="4278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Gold  </a:t>
            </a:r>
            <a:endParaRPr lang="en-US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Low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Gold is considered to be the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most effective agent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 arresting the rheumatoid process and preventing involvement of additional joints. it was the standard DMARD before the advent of low dose </a:t>
            </a:r>
            <a:r>
              <a:rPr lang="en-US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Mtx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regimen.</a:t>
            </a:r>
          </a:p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justLow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Mechanism of action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It reduces chemotaxis, phagocytosis, macrophage and lysosomal activity : decreasing release of cytokines</a:t>
            </a:r>
          </a:p>
          <a:p>
            <a:pPr algn="justLow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It has no role in late cases</a:t>
            </a:r>
          </a:p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justLow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Gold is heavily bound to plasma and tissue proteins especially in kidney: renal toxicity, Dermatitis and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stomatitis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Bone marrow depression</a:t>
            </a:r>
          </a:p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stays in the body for years. </a:t>
            </a:r>
          </a:p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justLow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Currently available -- gold sodium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thiomalate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: 50 mg/month.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DE8E936-5D61-EDC6-7F79-1848B695919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1773238"/>
            <a:ext cx="8424862" cy="3168650"/>
          </a:xfrm>
          <a:solidFill>
            <a:srgbClr val="FFCC00"/>
          </a:solidFill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000000"/>
                </a:solidFill>
              </a:rPr>
              <a:t>Combination therapy (using 2 to 3) DMARDs at a time works better than using a single DMARD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30E9E84-97EE-4C27-A352-7379A8ED2C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Common DMARD </a:t>
            </a:r>
            <a:br>
              <a:rPr lang="en-US" altLang="en-US" sz="4000"/>
            </a:br>
            <a:r>
              <a:rPr lang="en-US" altLang="en-US" sz="4000"/>
              <a:t>Combinations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3EAD6DE-F3C2-8A22-CE49-02FE66AB05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50875" y="1844675"/>
            <a:ext cx="8458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Triple Therapy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Methotrexate, Sulfasalazine, Hydroxychloroquine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Double Therapy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Methotrexate &amp; Leflunomide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Methotrexate &amp; Sulfasalazine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Methotrexate &amp; Hydroxychloroquine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5533FB-16FE-5B7B-4687-81F5A1AF57D3}"/>
              </a:ext>
            </a:extLst>
          </p:cNvPr>
          <p:cNvSpPr/>
          <p:nvPr/>
        </p:nvSpPr>
        <p:spPr>
          <a:xfrm>
            <a:off x="762000" y="990600"/>
            <a:ext cx="7467600" cy="4894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</a:p>
          <a:p>
            <a:pPr marL="457200" indent="-4572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Lippincott's Illustrated Review</a:t>
            </a:r>
          </a:p>
          <a:p>
            <a:pPr marL="457200" indent="-4572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Pharmacology, 5</a:t>
            </a:r>
            <a:r>
              <a:rPr lang="en-US" sz="2000" i="1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edition</a:t>
            </a:r>
          </a:p>
          <a:p>
            <a:pPr marL="457200" indent="-4572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Lippincott Williams &amp; Wilkins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Katzung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by Anthony Trevor, Bertram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Katzung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and Susan Masters . last edition  McGraw Hill,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 Rang &amp; Dale's Pharmacology: 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by Humphrey P. Rang     ;  James M. Ritter ;  Rod Flower Churchill Livingstone; 6 edition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457CE0-AFA9-A99E-B9C6-95BE96422101}"/>
              </a:ext>
            </a:extLst>
          </p:cNvPr>
          <p:cNvSpPr/>
          <p:nvPr/>
        </p:nvSpPr>
        <p:spPr>
          <a:xfrm>
            <a:off x="2667000" y="3048000"/>
            <a:ext cx="35052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  <a:cs typeface="+mn-cs"/>
              </a:rPr>
              <a:t>Thank you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564CFEBF-FED3-E67A-2C08-AE4BA8CA7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838200"/>
            <a:ext cx="43132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u="sng"/>
              <a:t>Rheumatoid arthritis</a:t>
            </a:r>
            <a:endParaRPr lang="en-US" altLang="en-US" sz="36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2CC187DB-D4D8-E0C5-3D87-CECA4CD14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828800"/>
            <a:ext cx="7696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/>
              <a:t>Chronic synovial inflammation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/>
              <a:t>Small joints : hands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/>
              <a:t>70% females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/>
              <a:t>Symmetrical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/>
              <a:t>Autoimmune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800"/>
              <a:t>Cytokine networks are responsible for inflammation &amp; joint destruction</a:t>
            </a:r>
          </a:p>
          <a:p>
            <a:pPr lvl="1" eaLnBrk="1" hangingPunct="1"/>
            <a:r>
              <a:rPr lang="pt-BR" altLang="en-US" sz="2800"/>
              <a:t>Tumor Necrosis Factor-</a:t>
            </a:r>
            <a:r>
              <a:rPr lang="el-GR" altLang="en-US" sz="2800"/>
              <a:t>α</a:t>
            </a:r>
            <a:r>
              <a:rPr lang="pt-BR" altLang="en-US" sz="2800"/>
              <a:t> (TNF-</a:t>
            </a:r>
            <a:r>
              <a:rPr lang="el-GR" altLang="en-US" sz="2800"/>
              <a:t>α</a:t>
            </a:r>
            <a:r>
              <a:rPr lang="en-US" altLang="en-US" sz="2800"/>
              <a:t>)</a:t>
            </a:r>
          </a:p>
          <a:p>
            <a:pPr lvl="1" eaLnBrk="1" hangingPunct="1"/>
            <a:r>
              <a:rPr lang="en-US" altLang="en-US" sz="2800"/>
              <a:t>Interleukins - 1,6,17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3CDF9586-CA6D-5AA4-8D46-48728A4CA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77988"/>
            <a:ext cx="80010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Low" eaLnBrk="1" hangingPunct="1"/>
            <a:r>
              <a:rPr lang="en-US" altLang="en-US" sz="3200"/>
              <a:t> </a:t>
            </a:r>
            <a:r>
              <a:rPr lang="en-US" altLang="en-US" sz="3200" b="1"/>
              <a:t>ACPAs (in patient blood even before manifestations) &amp; Citrullinated antigens form immune complexes which stimulate the inflammatory process</a:t>
            </a:r>
            <a:r>
              <a:rPr lang="en-US" altLang="en-US" sz="3200"/>
              <a:t>. </a:t>
            </a:r>
          </a:p>
          <a:p>
            <a:pPr algn="justLow" eaLnBrk="1" hangingPunct="1"/>
            <a:r>
              <a:rPr lang="en-US" altLang="en-US" sz="3200"/>
              <a:t>Continuous production of such immune complexes ultimately results in the chronic inflammation, characteristic for RA.</a:t>
            </a:r>
          </a:p>
        </p:txBody>
      </p:sp>
      <p:sp>
        <p:nvSpPr>
          <p:cNvPr id="6147" name="TextBox 2">
            <a:extLst>
              <a:ext uri="{FF2B5EF4-FFF2-40B4-BE49-F238E27FC236}">
                <a16:creationId xmlns:a16="http://schemas.microsoft.com/office/drawing/2014/main" id="{42C95A09-A0E6-C924-A0DA-D54E7D848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990600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PATHOGENESIS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4DBFA2-1EA5-928B-29D3-7DBBC5803C49}"/>
              </a:ext>
            </a:extLst>
          </p:cNvPr>
          <p:cNvSpPr/>
          <p:nvPr/>
        </p:nvSpPr>
        <p:spPr>
          <a:xfrm>
            <a:off x="381000" y="609600"/>
            <a:ext cx="8382000" cy="58785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Drugs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fr-F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rheumatoid arthritis: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Most experts begin DMARD therapy with one of the traditional drugs, such as methotrexate or hydroxychloroquine.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Inadequate response to the traditional agents may be followed by use of newer DMARDs, such as leflunomide, anakinra, and TNF-inhibitors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adalimumab, etanercept, and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infliximab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In patients who do not respond to combination therapy with methotrexate plus TNF inhibitors, or other combinations, treatment with rituximab or abatacept may be tried.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Most of these agents are contraindicated for use in pregnant women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breast feeding, liver disease, active infection, leucopenia and peptic ulcer.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1157D89-B516-236C-196C-BA5E3CA93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/>
              <a:t>Drugs for RA</a:t>
            </a:r>
            <a:endParaRPr lang="en-US" altLang="en-US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41126708-D300-A929-4EE9-1DD3DC7E9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Nonsteroidal anti-inflammatory drugs (NSAIDs) (symptomatic)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Disease-modifying anti-rheumatic drugs (DMARDs)</a:t>
            </a:r>
          </a:p>
          <a:p>
            <a:pPr lvl="1" eaLnBrk="1" hangingPunct="1"/>
            <a:r>
              <a:rPr lang="en-US" altLang="en-US"/>
              <a:t>Synthetic</a:t>
            </a:r>
          </a:p>
          <a:p>
            <a:pPr lvl="1" eaLnBrk="1" hangingPunct="1"/>
            <a:r>
              <a:rPr lang="en-US" altLang="en-US"/>
              <a:t>Biologic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Cortecosteroids  (symptomatic)</a:t>
            </a:r>
          </a:p>
          <a:p>
            <a:pPr eaLnBrk="1" hangingPunct="1"/>
            <a:endParaRPr lang="en-US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7212776-2DD6-D31B-9F03-44F47CBEB0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/>
              <a:t>NSAIDs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FC12229-4706-C54B-715A-A5AF8C77C2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Non-selective COX inhibitors</a:t>
            </a:r>
          </a:p>
          <a:p>
            <a:pPr lvl="1" eaLnBrk="1" hangingPunct="1"/>
            <a:r>
              <a:rPr lang="en-US" altLang="en-US"/>
              <a:t>Ibuprofen</a:t>
            </a:r>
          </a:p>
          <a:p>
            <a:pPr lvl="1" eaLnBrk="1" hangingPunct="1"/>
            <a:r>
              <a:rPr lang="en-US" altLang="en-US"/>
              <a:t>Diclofenac sodium</a:t>
            </a:r>
          </a:p>
          <a:p>
            <a:pPr lvl="1" eaLnBrk="1" hangingPunct="1"/>
            <a:r>
              <a:rPr lang="en-US" altLang="en-US"/>
              <a:t>Add protective treatment for peptic ulcer</a:t>
            </a:r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/>
              <a:t>COX–2 inhibitors</a:t>
            </a:r>
          </a:p>
          <a:p>
            <a:pPr lvl="1" eaLnBrk="1" hangingPunct="1"/>
            <a:r>
              <a:rPr lang="en-US" altLang="en-US"/>
              <a:t>celecoxib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5D79310-C48B-F971-4900-9F5333A624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COX-2 Inhibitors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B305F4D-4810-BEBF-3FC4-E0E85EB68D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COX-2 inhibitors appear to be as effective NSAIDs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Associated with less GI toxicity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However increased risk of CV events  </a:t>
            </a:r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1A5EFC6A-4468-F56F-E012-1B6F915DF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B4CEEF64-5053-2C4F-663B-1EFEF5F81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u="sng">
                <a:solidFill>
                  <a:srgbClr val="FF0000"/>
                </a:solidFill>
              </a:rPr>
              <a:t>90% of the joints involved in RA are affected within the first year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algn="ctr" eaLnBrk="1" hangingPunct="1">
              <a:buFontTx/>
              <a:buNone/>
            </a:pPr>
            <a:r>
              <a:rPr lang="en-US" altLang="en-US"/>
              <a:t>SO TREAT IT EARLY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4|0.2|0.1|0.1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6|7.2|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2074</TotalTime>
  <Words>1266</Words>
  <Application>Microsoft Office PowerPoint</Application>
  <PresentationFormat>عرض على الشاشة (4:3)</PresentationFormat>
  <Paragraphs>198</Paragraphs>
  <Slides>29</Slides>
  <Notes>20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0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Drugs for RA</vt:lpstr>
      <vt:lpstr>NSAIDs</vt:lpstr>
      <vt:lpstr>COX-2 Inhibitors</vt:lpstr>
      <vt:lpstr>عرض تقديمي في PowerPoint</vt:lpstr>
      <vt:lpstr>عرض تقديمي في PowerPoint</vt:lpstr>
      <vt:lpstr>Disability in Late RA (Too Late)        </vt:lpstr>
      <vt:lpstr>DMARDs</vt:lpstr>
      <vt:lpstr>DMARDs</vt:lpstr>
      <vt:lpstr>Synthetic DMARDs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Combination therapy (using 2 to 3) DMARDs at a time works better than using a single DMARD</vt:lpstr>
      <vt:lpstr>Common DMARD  Combinations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962797891825</cp:lastModifiedBy>
  <cp:revision>172</cp:revision>
  <dcterms:created xsi:type="dcterms:W3CDTF">2010-02-25T20:00:14Z</dcterms:created>
  <dcterms:modified xsi:type="dcterms:W3CDTF">2023-03-06T14:16:14Z</dcterms:modified>
</cp:coreProperties>
</file>