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64" r:id="rId6"/>
    <p:sldId id="339" r:id="rId7"/>
    <p:sldId id="265" r:id="rId8"/>
    <p:sldId id="311" r:id="rId9"/>
    <p:sldId id="338" r:id="rId10"/>
    <p:sldId id="341" r:id="rId11"/>
    <p:sldId id="340" r:id="rId12"/>
    <p:sldId id="3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5B42-8943-4F35-8A3A-294C504FE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C4B91-E369-4AFE-9A1B-3E2C9E6C8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2010-2183-4044-ACF5-AF155040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6DCB2-CE49-4C0C-A5D4-3ADEBF0F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CCAC6-3D3A-4C25-9B3D-771CD169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0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159A-ECC6-4C73-974F-928A9FDF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29ECF-589C-4824-865A-6D05EC06C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0A790-4AF0-4B90-BAAA-69509D24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BF050-706C-41CE-8544-510AD12F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13FA3-7C4D-4A23-B559-6B8C67D0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875A6-A0BC-454F-850A-0EB7BC75B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18DDF-C1ED-4503-9977-54CC20964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9FBC7-F65A-403C-975D-523A0D97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5FB92-43FD-4B12-B0DA-396DE79B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4958-118D-4F9A-8A74-C7D0A6C8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670BC-3464-40CF-89BD-7920DE9C9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4ED35-C03B-4A8D-A05E-DB1312724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Medical Physiology/ First year 03/03/2015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B5934-0C0D-45C6-A71A-0524079F5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19-</a:t>
            </a:r>
            <a:fld id="{DAF29399-29A4-4739-AC5D-B815FDD5D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F404-9053-4C93-AE44-08DE8BA9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1216B-BE40-44D4-B654-8B1ACA521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7CB86-F1D9-4F90-B1E1-B2BDC55E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53E6D-AF61-4694-9AAF-FE8C689D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99A54-D1F9-4D6E-B345-8341E766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6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8E88-9CDF-4D26-8459-C38D4A98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6718-4792-48D1-9135-90E878B6A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E11EB-DD06-4F65-86E0-E17E5776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7073F-098D-479B-B155-8A3FA915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8BD09-009B-48D3-A5EA-5AE9DB6B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7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EE32-2A76-44BC-ACFA-0CD2C691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637B2-2740-47AA-96D8-8D3726C90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2D1FF-7265-4C3E-9817-339630D5A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5D523-CF70-43CC-8803-4FE54B8F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B9797-160F-4B61-AADB-242D8313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89E21-EE70-44B3-BFCB-8DB413AA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3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A5F1-9966-42D5-B094-146F2AD8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0AE5-3226-4227-BB8F-E47CFCB59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1BD01-12F7-4E08-83A5-C422DCCF7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181CA-A491-49EC-983D-940ACC3FB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1213D-074E-41EC-B74D-5FACD499F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E1D86-2938-45F0-8526-E577B27F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B6CE9-13FD-416A-B112-222BCC36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9A58D-F493-40E7-8CBB-59FED06F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9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43B1-8F1E-4E3A-8477-32135231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CFD89-51BA-47BD-A190-83EFC651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3F04E-27A4-4648-8D9D-43B358EE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D85A5-996E-410F-8029-41005D34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3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11B65-B6FC-4ABC-8E9C-B795EE68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3C3CA-B409-46BA-A31F-E0830537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40BB9-D2AD-427D-BD2D-470ED8A6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8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350B-669F-40C9-856C-7A8B4ABA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7037A-A8FF-4C4E-A1AF-444998D0D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77DD7-BEF9-4087-9181-A7B197832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51B0A-1EFC-4210-8353-E08C3C1B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7E977-D938-4DA6-A89B-34F702AC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F9C5F-E0EF-4666-B6C7-13FB49F0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D932-BCD1-4999-856A-B33D60D3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F7A5B-221D-4081-89A7-AF33842E3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DF410-B218-4441-82B1-A2FF585CB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B17CA-7C9F-435F-92F9-90139CBB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767E0-8CB9-4268-A3B9-1833CD37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B078-312E-42C1-8694-8ADBB04B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9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E42CA-00B1-4FED-BDB8-7B2EA6A8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4BF80-D5D2-45E9-9123-2F9F13B93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D2B41-3BB9-4C9F-93AD-EE953CDCB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04A4-75BE-4ED0-AA54-721E885D913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B954E-6616-44F0-94F8-9CE0831DC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E3E2C-FEA2-4A0F-A5D3-9FF23DEFA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240B86-0984-4285-8BF3-EBFEA5AC0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Iron metabolism and anemia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7CC98-511D-43E5-89F0-731270347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DR. Arwa Rawashdeh </a:t>
            </a:r>
          </a:p>
        </p:txBody>
      </p:sp>
    </p:spTree>
    <p:extLst>
      <p:ext uri="{BB962C8B-B14F-4D97-AF65-F5344CB8AC3E}">
        <p14:creationId xmlns:p14="http://schemas.microsoft.com/office/powerpoint/2010/main" val="23017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D2C7-ACAD-4E47-9125-F2FF59F2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8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to approach Differential diagnosis of anemia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AB1BEF-A363-49AF-AEA3-18B8FE63F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689" y="1693069"/>
            <a:ext cx="9571893" cy="4799806"/>
          </a:xfrm>
        </p:spPr>
      </p:pic>
    </p:spTree>
    <p:extLst>
      <p:ext uri="{BB962C8B-B14F-4D97-AF65-F5344CB8AC3E}">
        <p14:creationId xmlns:p14="http://schemas.microsoft.com/office/powerpoint/2010/main" val="366990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4FB493-6E31-43A0-9441-0165F652A0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4" r="2" b="3592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1C0E04-E34B-4DAA-BC6B-C90F66D12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942536"/>
            <a:ext cx="3683390" cy="12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FC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8A07AFF-5B42-4DC0-A0B6-D53367CAC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817" y="1123527"/>
            <a:ext cx="5019646" cy="46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B0D12-1D06-4AC7-92C8-6EFD88E4A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9" y="1570814"/>
            <a:ext cx="2985479" cy="16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6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C7D0-0677-44C3-A03C-DF4B2FA5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Anemia differential diagnosis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5FC3-BE9A-4E45-A7B9-B7BF84F8D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48827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Iron deficiency anemia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 blood cell production</a:t>
            </a:r>
          </a:p>
          <a:p>
            <a:pPr marL="0" indent="0">
              <a:buNone/>
            </a:pPr>
            <a:r>
              <a:rPr lang="en-US" dirty="0"/>
              <a:t>         Plastic anemia</a:t>
            </a:r>
          </a:p>
          <a:p>
            <a:pPr marL="0" indent="0">
              <a:buNone/>
            </a:pPr>
            <a:r>
              <a:rPr lang="en-US" dirty="0"/>
              <a:t>         Vitamin B12 and folic acid</a:t>
            </a:r>
          </a:p>
          <a:p>
            <a:pPr marL="0" indent="0">
              <a:buNone/>
            </a:pPr>
            <a:r>
              <a:rPr lang="en-US" dirty="0"/>
              <a:t>         Chronic inflammation anemia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Red blood cell destruction</a:t>
            </a:r>
          </a:p>
          <a:p>
            <a:pPr marL="0" indent="0">
              <a:buNone/>
            </a:pPr>
            <a:r>
              <a:rPr lang="en-US" dirty="0"/>
              <a:t>   extravascular and intravascular hemolysis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8ABBB49-0C52-4C14-8929-6F1C3918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928" y="643467"/>
            <a:ext cx="919276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0DFFF339-109E-46E5-8F90-96916D12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C9EE-3176-18C2-7DA9-2E2CC95D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deficiency anemia vs chronic deficiency anemia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3A19-DF78-C148-BFA0-6858120BF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Serum total iron binding capacity (TIBC)</a:t>
            </a:r>
          </a:p>
          <a:p>
            <a:pPr marL="0" indent="0">
              <a:buNone/>
            </a:pPr>
            <a:r>
              <a:rPr lang="en-US" dirty="0"/>
              <a:t> transferrin and Fe+3</a:t>
            </a:r>
          </a:p>
          <a:p>
            <a:r>
              <a:rPr lang="en-US" dirty="0"/>
              <a:t> Iron saturation percentage  (transferrin saturation)</a:t>
            </a:r>
          </a:p>
          <a:p>
            <a:pPr marL="0" indent="0">
              <a:buNone/>
            </a:pPr>
            <a:r>
              <a:rPr lang="en-US" dirty="0"/>
              <a:t>Iron/TIBC X100= 33%</a:t>
            </a:r>
          </a:p>
          <a:p>
            <a:r>
              <a:rPr lang="en-US" dirty="0"/>
              <a:t> Soluble transferrin receptors (STFR ) concentration</a:t>
            </a:r>
          </a:p>
          <a:p>
            <a:pPr marL="0" indent="0">
              <a:buNone/>
            </a:pPr>
            <a:r>
              <a:rPr lang="en-US" dirty="0"/>
              <a:t>Serum iron</a:t>
            </a:r>
          </a:p>
          <a:p>
            <a:pPr marL="0" indent="0">
              <a:buNone/>
            </a:pPr>
            <a:r>
              <a:rPr lang="en-US" dirty="0"/>
              <a:t>Increase Ferritin IL-6     Decrease EPO IL-6     Hepcidin    Increase FEP</a:t>
            </a:r>
          </a:p>
          <a:p>
            <a:pPr marL="0" indent="0">
              <a:buNone/>
            </a:pPr>
            <a:r>
              <a:rPr lang="en-US" dirty="0"/>
              <a:t>TIBC</a:t>
            </a:r>
          </a:p>
          <a:p>
            <a:pPr marL="0" indent="0">
              <a:buNone/>
            </a:pPr>
            <a:r>
              <a:rPr lang="en-US" dirty="0"/>
              <a:t>% saturation </a:t>
            </a:r>
          </a:p>
          <a:p>
            <a:pPr marL="0" indent="0">
              <a:buNone/>
            </a:pPr>
            <a:r>
              <a:rPr lang="en-US" dirty="0"/>
              <a:t>STFR  </a:t>
            </a:r>
          </a:p>
        </p:txBody>
      </p:sp>
    </p:spTree>
    <p:extLst>
      <p:ext uri="{BB962C8B-B14F-4D97-AF65-F5344CB8AC3E}">
        <p14:creationId xmlns:p14="http://schemas.microsoft.com/office/powerpoint/2010/main" val="195369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2A24E-FF0E-466E-8D16-7BF68763C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72" y="1447800"/>
            <a:ext cx="10363200" cy="198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Vitamin B12 pernicious anemia</a:t>
            </a:r>
          </a:p>
          <a:p>
            <a:pPr marL="0" indent="0">
              <a:buNone/>
            </a:pPr>
            <a:r>
              <a:rPr lang="en-US" dirty="0"/>
              <a:t>Intrinsic factor from parietal cells in the gut</a:t>
            </a:r>
          </a:p>
          <a:p>
            <a:pPr marL="0" indent="0">
              <a:buNone/>
            </a:pPr>
            <a:r>
              <a:rPr lang="en-US" dirty="0"/>
              <a:t>Co-enzyme in the production of DNA</a:t>
            </a:r>
          </a:p>
          <a:p>
            <a:pPr marL="0" indent="0">
              <a:buNone/>
            </a:pPr>
            <a:r>
              <a:rPr lang="en-US" dirty="0"/>
              <a:t>Co- enzyme of myelin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F5CAE-8A68-4D6F-A824-34B382403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572" y="4114801"/>
            <a:ext cx="10363200" cy="198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Folate deficiency</a:t>
            </a:r>
          </a:p>
          <a:p>
            <a:pPr marL="0" indent="0">
              <a:buNone/>
            </a:pPr>
            <a:r>
              <a:rPr lang="en-US" dirty="0"/>
              <a:t>Malnutrition</a:t>
            </a:r>
          </a:p>
          <a:p>
            <a:pPr marL="0" indent="0">
              <a:buNone/>
            </a:pPr>
            <a:r>
              <a:rPr lang="en-US" dirty="0"/>
              <a:t>Alcohol abuse</a:t>
            </a:r>
          </a:p>
          <a:p>
            <a:pPr marL="0" indent="0">
              <a:buNone/>
            </a:pPr>
            <a:r>
              <a:rPr lang="en-US" dirty="0"/>
              <a:t>Anemia required for RBCs DNA </a:t>
            </a:r>
          </a:p>
        </p:txBody>
      </p:sp>
    </p:spTree>
    <p:extLst>
      <p:ext uri="{BB962C8B-B14F-4D97-AF65-F5344CB8AC3E}">
        <p14:creationId xmlns:p14="http://schemas.microsoft.com/office/powerpoint/2010/main" val="425348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F15F-523C-474E-1CB4-C4FBCF25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Hemoglobin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114F-5D46-E7A8-56C7-F92D843D7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 subunits </a:t>
            </a:r>
          </a:p>
          <a:p>
            <a:pPr marL="0" indent="0">
              <a:buNone/>
            </a:pPr>
            <a:r>
              <a:rPr lang="en-US" dirty="0"/>
              <a:t>Protein (Globin)</a:t>
            </a:r>
          </a:p>
          <a:p>
            <a:pPr marL="0" indent="0">
              <a:buNone/>
            </a:pPr>
            <a:r>
              <a:rPr lang="en-US" dirty="0"/>
              <a:t>Non protein (Heme)</a:t>
            </a:r>
          </a:p>
          <a:p>
            <a:pPr marL="0" indent="0">
              <a:buNone/>
            </a:pPr>
            <a:r>
              <a:rPr lang="en-US" dirty="0"/>
              <a:t>   Iron</a:t>
            </a:r>
          </a:p>
          <a:p>
            <a:pPr marL="0" indent="0">
              <a:buNone/>
            </a:pPr>
            <a:r>
              <a:rPr lang="en-US" dirty="0"/>
              <a:t>   protoporphyrin</a:t>
            </a:r>
          </a:p>
          <a:p>
            <a:pPr marL="0" indent="0">
              <a:buNone/>
            </a:pPr>
            <a:r>
              <a:rPr lang="en-US" dirty="0"/>
              <a:t> adult </a:t>
            </a:r>
            <a:r>
              <a:rPr lang="en-US" dirty="0" err="1"/>
              <a:t>HbA</a:t>
            </a:r>
            <a:r>
              <a:rPr lang="en-US" dirty="0"/>
              <a:t> 95%</a:t>
            </a:r>
          </a:p>
          <a:p>
            <a:pPr marL="0" indent="0">
              <a:buNone/>
            </a:pPr>
            <a:r>
              <a:rPr lang="en-US" dirty="0"/>
              <a:t>  Fetal Hb   1%</a:t>
            </a:r>
          </a:p>
          <a:p>
            <a:pPr marL="0" indent="0">
              <a:buNone/>
            </a:pPr>
            <a:r>
              <a:rPr lang="en-US" dirty="0"/>
              <a:t>  HbA2  1.5-3%</a:t>
            </a:r>
          </a:p>
        </p:txBody>
      </p:sp>
    </p:spTree>
    <p:extLst>
      <p:ext uri="{BB962C8B-B14F-4D97-AF65-F5344CB8AC3E}">
        <p14:creationId xmlns:p14="http://schemas.microsoft.com/office/powerpoint/2010/main" val="156231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4">
            <a:extLst>
              <a:ext uri="{FF2B5EF4-FFF2-40B4-BE49-F238E27FC236}">
                <a16:creationId xmlns:a16="http://schemas.microsoft.com/office/drawing/2014/main" id="{0A222F48-708C-4702-8D5D-047C4954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149" y="643467"/>
            <a:ext cx="779170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8BD29EF-7531-4782-8C9E-D6E9545659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171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Iron metabolism and anemia</vt:lpstr>
      <vt:lpstr>Anemia differential diagnosis </vt:lpstr>
      <vt:lpstr>PowerPoint Presentation</vt:lpstr>
      <vt:lpstr>PowerPoint Presentation</vt:lpstr>
      <vt:lpstr>Iron deficiency anemia vs chronic deficiency anemia </vt:lpstr>
      <vt:lpstr>PowerPoint Presentation</vt:lpstr>
      <vt:lpstr>Hemoglobin structure </vt:lpstr>
      <vt:lpstr>PowerPoint Presentation</vt:lpstr>
      <vt:lpstr>PowerPoint Presentation</vt:lpstr>
      <vt:lpstr>How to approach Differential diagnosis of anemia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arwa rawashdeh</dc:creator>
  <cp:lastModifiedBy>arwa rawashdeh</cp:lastModifiedBy>
  <cp:revision>6</cp:revision>
  <dcterms:created xsi:type="dcterms:W3CDTF">2022-03-30T06:08:32Z</dcterms:created>
  <dcterms:modified xsi:type="dcterms:W3CDTF">2023-03-27T20:23:16Z</dcterms:modified>
</cp:coreProperties>
</file>