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45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F9552-6499-A219-2E1C-61EBF39D4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BE4EB-BDE7-0254-A535-A41518453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9A651-2760-40B1-8E21-6BDC30D72C36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6EE0B-6927-E8D4-8B38-D7CEB8BC6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E6A07-3E5B-6D8F-FB56-AD3E8FFED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EA81F-D7E0-475F-B1B6-A15BD5B2F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7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7679F-E458-1DDC-C097-01A4352B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15C77-48FD-21E0-ABB5-2E40E48D5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814C2-89F3-A97B-497D-F49238AFE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9A651-2760-40B1-8E21-6BDC30D72C36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B42AA-9DE9-4126-27F5-D2A2914C3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6A4F7-2CC7-58FE-9D0D-65BD4B591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EA81F-D7E0-475F-B1B6-A15BD5B2F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0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894C7A-AB64-56F3-A48D-022044021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Diagnosis and management of Hypertension</a:t>
            </a:r>
            <a:endParaRPr lang="en-I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9F48E-6483-B86B-ACDA-2D90698F8A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58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7CF4E6-4572-76D0-BF99-6293FC11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99A5B-2DA4-6513-BA1E-95B2710D6D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77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AD35E9-AA6F-D450-4FA7-A3937866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CFFDFD-CB3A-DEE7-1826-54641BFF30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43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F47A58-F7DC-1ADB-03AF-C891DAE1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>
                <a:solidFill>
                  <a:srgbClr val="FFFF00"/>
                </a:solidFill>
                <a:ea typeface="ＭＳ Ｐゴシック" pitchFamily="34" charset="-128"/>
              </a:rPr>
              <a:t>Blood Pressure Classification </a:t>
            </a:r>
            <a:br>
              <a:rPr lang="en-US" sz="3600">
                <a:solidFill>
                  <a:srgbClr val="FFFF00"/>
                </a:solidFill>
                <a:ea typeface="ＭＳ Ｐゴシック" pitchFamily="34" charset="-128"/>
              </a:rPr>
            </a:br>
            <a:r>
              <a:rPr lang="en-US" sz="3600">
                <a:solidFill>
                  <a:srgbClr val="FFFF00"/>
                </a:solidFill>
                <a:ea typeface="ＭＳ Ｐゴシック" pitchFamily="34" charset="-128"/>
              </a:rPr>
              <a:t>(</a:t>
            </a:r>
            <a:r>
              <a:rPr lang="en-US" sz="3600" b="1">
                <a:solidFill>
                  <a:srgbClr val="FFFFFF"/>
                </a:solidFill>
              </a:rPr>
              <a:t>2017 ACC/AHA CLASSIFICATION</a:t>
            </a:r>
            <a:r>
              <a:rPr lang="en-US" sz="3600">
                <a:solidFill>
                  <a:srgbClr val="FFFF00"/>
                </a:solidFill>
                <a:ea typeface="ＭＳ Ｐゴシック" pitchFamily="34" charset="-128"/>
              </a:rPr>
              <a:t>)</a:t>
            </a:r>
            <a:endParaRPr lang="en-US" sz="3600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9160E-19A3-B06F-BC26-908507924F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05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6CE3E6-8196-3674-5642-10623EE94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sz="2800" b="1" cap="all" spc="200">
                <a:solidFill>
                  <a:schemeClr val="bg1"/>
                </a:solidFill>
                <a:latin typeface="Gill Sans MT" panose="020B0502020104020203"/>
              </a:rPr>
              <a:t>2020 ISH Global </a:t>
            </a:r>
            <a:br>
              <a:rPr lang="en-US" sz="2800" b="1" cap="all" spc="200">
                <a:solidFill>
                  <a:schemeClr val="bg1"/>
                </a:solidFill>
                <a:latin typeface="Gill Sans MT" panose="020B0502020104020203"/>
              </a:rPr>
            </a:br>
            <a:r>
              <a:rPr lang="en-US" sz="2800" b="1" cap="all" spc="200">
                <a:solidFill>
                  <a:schemeClr val="bg1"/>
                </a:solidFill>
                <a:latin typeface="Gill Sans MT" panose="020B0502020104020203"/>
              </a:rPr>
              <a:t>Hypertension Practice </a:t>
            </a:r>
            <a:br>
              <a:rPr lang="en-US" sz="2800" b="1" cap="all" spc="200">
                <a:solidFill>
                  <a:schemeClr val="bg1"/>
                </a:solidFill>
                <a:latin typeface="Gill Sans MT" panose="020B0502020104020203"/>
              </a:rPr>
            </a:br>
            <a:r>
              <a:rPr lang="en-US" sz="2800" b="1" cap="all" spc="200">
                <a:solidFill>
                  <a:schemeClr val="bg1"/>
                </a:solidFill>
                <a:latin typeface="Gill Sans MT" panose="020B0502020104020203"/>
              </a:rPr>
              <a:t>Guidelines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801BC-EFAF-0DC7-DFA2-DCFC8F3EA3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40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5298C3-8320-8455-2164-82DA4664E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b="1">
                <a:solidFill>
                  <a:schemeClr val="bg1"/>
                </a:solidFill>
              </a:rPr>
              <a:t>Confirm diagnosis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79EF5-EDC6-093A-B4E8-4AD8F17023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33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FADBC7-8E0A-0A3E-7E0B-D489109D9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B69BE-EC1B-6413-CB91-1B87DFB5EF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15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B7B402-96E7-E566-16A0-6C4FCCED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prevalence in Jordan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7654B-C61E-0514-7A82-2BD33C38DA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13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69797F-F75B-48BD-9038-80B0638AB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58F10-9B61-8CA0-7DDE-681623A66C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47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0A7A19-897E-96B4-CC95-BFC4CC1B9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FFFF00"/>
                </a:solidFill>
                <a:ea typeface="ＭＳ Ｐゴシック" panose="020B0600070205080204" pitchFamily="34" charset="-128"/>
              </a:rPr>
              <a:t>Hypertension: risk factors /</a:t>
            </a:r>
            <a:br>
              <a:rPr lang="en-US" altLang="en-US" sz="320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 sz="3200">
                <a:solidFill>
                  <a:srgbClr val="FFFF00"/>
                </a:solidFill>
                <a:ea typeface="ＭＳ Ｐゴシック" panose="020B0600070205080204" pitchFamily="34" charset="-128"/>
              </a:rPr>
              <a:t>Predisposing factors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2A32D-E72E-9327-1775-73997BFF12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1C2021-B943-06CA-971C-5624449B6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DCC0A1-B309-5550-4CEE-BDA26960FF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47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43BAF0-71E6-B49C-ADBE-5937283F1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DFDAC-ED9D-1665-07D9-AF5914CFDF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84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D1F5E8-8081-041A-4E3D-2A88E4A43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CVD Risk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F5595-7D87-02CE-7712-A69CCD2869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74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4AB8FD-96B8-C6C6-D390-C29EFCA31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69FB0-BCB2-8BE0-B259-C3123EF493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0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00D132-C3F1-9D88-821E-32AF89748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/>
            <a:r>
              <a:rPr lang="en-US" sz="2800" b="1" spc="200">
                <a:solidFill>
                  <a:srgbClr val="FF0000"/>
                </a:solidFill>
              </a:rPr>
              <a:t>ASCVD risk assessment</a:t>
            </a:r>
            <a:endParaRPr lang="en-US" sz="2800" b="1" spc="2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2FC92-E38A-730D-931A-7B9715A519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84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7AB753-F512-1913-281A-C23303EEC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Haemodynamic Pattern in Hypertension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E91C42-E75E-0C7E-0289-6E09EE1BD0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7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A58ECB-9172-6A3E-2067-C30D51415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When we suspect a secondary </a:t>
            </a:r>
            <a:br>
              <a:rPr lang="en-US" b="1"/>
            </a:br>
            <a:r>
              <a:rPr lang="en-US" b="1"/>
              <a:t>cause of hypertension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D6BF-820C-3D51-A159-31C9C14F99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31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EACF5C-830A-E044-51DA-827CE799B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643DE-7FAE-166B-B614-B1C704C4B9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49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6702E9-34A3-FC5E-D4C6-88138934C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Aetiology of Systemic Hypertension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92E9C-0AFA-21B9-95D2-6C451F5E2A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4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5C7BFD-8BE0-D849-FEC9-2C5CA9BB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022947-3788-7AAF-0E70-2F20111617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05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B46C32-C915-883A-159E-48ACA67C6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95063-4316-F5AA-7A9D-09EC7DA776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48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DC3628-1DB2-62D2-3341-9EA696F8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Diseases Attributable to </a:t>
            </a:r>
            <a:b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</a:b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Hypertension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EAD9B7-E7B1-E5E7-0777-85A9FDBB50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6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313B8B-48AF-4828-C7F8-44CBC2152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5537C-39D9-41C8-018C-8B4DDBD813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06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123AB0-8532-6731-9D8F-A299DD7A1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FFFF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Target Organ Damage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EEDF11-7B18-CC3F-3D46-085034B37B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46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6A9399-7253-D775-1CC7-9E676D56C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5FD66-BC73-D73D-973C-F77EF75491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1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627B3C-0FAB-9FB0-9ABE-2948AC3C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Clinical manifestations 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FD677D-A6BD-7E4A-F055-6AB5E8F836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14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D7BEDB-9F97-E748-3D39-95026A6C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Self-Measurement of BP</a:t>
            </a:r>
            <a:b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</a:b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        (HBPM)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856A9D-91D2-6574-D34F-E03FB817D6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147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429C1F-2C26-038C-35FC-CD747317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01181A-F87B-E7E9-8C21-1EF1C7CD58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03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37FCF9-D162-53B1-04D4-69CEC79E2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898EB1-34DD-9B3D-F420-DB2F614B28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69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CC1867-9C33-8F3A-A8F1-9AABC080C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Laboratory Tests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70F7B-F8E7-167D-D2F9-B90C66D024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51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1F6A87-351C-88F8-D66E-71DE4BF5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C7E2A-3890-35DB-44E7-B5ADAD248D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16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5137CB-96E3-978E-43B6-D8D57744F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C0754-4A35-0830-2480-E90693DE39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50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CFFE96-1F64-79DD-857F-D3E6BAEEE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	Treatment Overview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E6557D-8F50-0837-F43F-61956B32EA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09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A2FD8A-8066-FE03-3E65-9CFCEBE97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Types of hypertension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B991F5-D70E-928B-4EC5-8C9D1C5E4A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94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72DEDB-1110-61A3-A4B5-5C8D69B2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AHA/ACC 2017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68E6A-7B24-BAED-8F48-9901B5DA32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14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D013A4-3015-C016-DB12-58E6893B5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/>
              <a:t>2020 ISH Global Hypertension Practice Guidelines</a:t>
            </a:r>
            <a:r>
              <a:rPr lang="en-US"/>
              <a:t>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2B130-C017-0B95-CF60-4E4B140332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71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3D5362-B60C-F3A9-8D13-ACD9CF81A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br>
              <a:rPr lang="en-US">
                <a:solidFill>
                  <a:srgbClr val="FFFF00"/>
                </a:solidFill>
                <a:ea typeface="ＭＳ Ｐゴシック" pitchFamily="34" charset="-128"/>
              </a:rPr>
            </a:br>
            <a:r>
              <a:rPr lang="en-US">
                <a:solidFill>
                  <a:srgbClr val="FFFF00"/>
                </a:solidFill>
                <a:ea typeface="ＭＳ Ｐゴシック" pitchFamily="34" charset="-128"/>
              </a:rPr>
              <a:t>Goals of Therapy </a:t>
            </a:r>
            <a:br>
              <a:rPr lang="en-US">
                <a:solidFill>
                  <a:srgbClr val="FFFF00"/>
                </a:solidFill>
                <a:ea typeface="ＭＳ Ｐゴシック" pitchFamily="34" charset="-128"/>
              </a:rPr>
            </a:br>
            <a:r>
              <a:rPr lang="en-US">
                <a:solidFill>
                  <a:srgbClr val="FFFF00"/>
                </a:solidFill>
                <a:ea typeface="ＭＳ Ｐゴシック" pitchFamily="34" charset="-128"/>
              </a:rPr>
              <a:t>{UPTODATE}</a:t>
            </a:r>
            <a:br>
              <a:rPr lang="en-US">
                <a:solidFill>
                  <a:srgbClr val="FFFF00"/>
                </a:solidFill>
                <a:ea typeface="ＭＳ Ｐゴシック" pitchFamily="34" charset="-128"/>
              </a:rPr>
            </a:br>
            <a:endParaRPr lang="en-US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AD5DE-D045-ABFA-1061-3B4276434D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52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C8D6E6-1518-AD08-CE0C-DBE4DD985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2D3D56-6BED-B90F-CB47-7C80F1BD72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338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44DE06-C06B-5DC5-FBF4-15013B19C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Non-pharmacological </a:t>
            </a:r>
            <a:b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</a:b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Treatment of hypertension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C251E-CFA4-BC1C-01E3-5C46F01772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670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C79376-D5ED-B4DF-3F54-62053CA6D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C24B5-F98E-3AB2-29CF-E6DFE9D248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06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56B80F-DF57-E3B6-BA26-EFB7F19DC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Lifestyle modifications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AFCCD-9948-1549-18B8-38654050D2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42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408A1D-110D-65ED-1F3C-00B536D1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1">
                <a:latin typeface="Gill Sans MT" panose="020B0502020104020203"/>
              </a:rPr>
              <a:t>Best proven non-pharmacologic interventions for treatment of hypertension</a:t>
            </a:r>
            <a:endParaRPr lang="en-US" dirty="0">
              <a:latin typeface="Gill Sans MT" panose="020B050202010402020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28F46-98AE-2544-6B5E-C6E7244C77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348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D93009-6022-070C-7337-DFD4F5305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999C9-8B26-59BD-A314-B07D46CE4E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385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626447-06C3-66A6-282B-AA1DC2FF9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97FD0-D042-9CC2-9B48-2DE5E3093E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44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C32BE1-F776-0036-93B9-91F62941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ea typeface="ＭＳ Ｐゴシック" pitchFamily="34" charset="-128"/>
              </a:rPr>
              <a:t>Causes of </a:t>
            </a:r>
            <a:br>
              <a:rPr lang="en-US">
                <a:solidFill>
                  <a:srgbClr val="FFFF00"/>
                </a:solidFill>
                <a:ea typeface="ＭＳ Ｐゴシック" pitchFamily="34" charset="-128"/>
              </a:rPr>
            </a:br>
            <a:r>
              <a:rPr lang="en-US">
                <a:solidFill>
                  <a:srgbClr val="FFFF00"/>
                </a:solidFill>
                <a:ea typeface="ＭＳ Ｐゴシック" pitchFamily="34" charset="-128"/>
              </a:rPr>
              <a:t>Secondary Hypertension</a:t>
            </a:r>
            <a:endParaRPr lang="en-US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B20EE-ED1B-E5B8-8D32-A5E0EE17DC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858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3ADBEF-F350-5E4C-7412-72C9ACA92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</a:rPr>
              <a:t>Antihypertensive</a:t>
            </a:r>
            <a:r>
              <a:rPr lang="en-GB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</a:rPr>
              <a:t> Drugs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89E39-A3A7-F75C-9425-E61289A1DF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099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2DAB76-CE3E-6F46-F445-6B03B1D70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51B6E6-4490-D334-0345-E3F4D4B544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78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613BCC-E1E2-30C8-1822-67E2FFC69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Drug therapy for hypertension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EF68C3-EFC7-D9FD-72FF-169DE3652E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019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54805E-5091-3B84-C186-EB41E6C7A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700">
                <a:solidFill>
                  <a:srgbClr val="FFFF00"/>
                </a:solidFill>
                <a:ea typeface="ＭＳ Ｐゴシック" pitchFamily="34" charset="-128"/>
              </a:rPr>
              <a:t>Diuretics</a:t>
            </a:r>
            <a:endParaRPr lang="en-US" sz="4400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658F6A-9051-4427-A461-0D0BC5B939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48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E84DF0-E40A-76EB-5A77-6678687E7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ThiazideS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9EC24-1A79-865A-914D-4C6B7BCBEA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548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088234-2733-DD18-27C8-1D998928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Calcium channel blockers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9C55E-6A54-222E-D399-A9699ABC56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102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5F900B-538B-B9AB-E4A6-3CB27D212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Ccbs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B93EEC-B58C-2987-628A-4BC777D65F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866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A3FC8B-798A-A07C-3C24-059E12C7A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>
                <a:solidFill>
                  <a:srgbClr val="FFFF00"/>
                </a:solidFill>
                <a:ea typeface="ＭＳ Ｐゴシック" pitchFamily="34" charset="-128"/>
              </a:rPr>
              <a:t>ACE inhibitors</a:t>
            </a:r>
            <a:endParaRPr lang="en-US" sz="4400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F462E-765B-6CAE-A7A0-5BBDCE8A34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903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85D2DC-92A0-20BB-D478-F93F5D9DC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377F20-8A03-22D5-C82E-22F7314C9B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970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43CBBB-8533-9E2B-9778-57C2E4957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ACE INHIBITORS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475784-62B3-9DE2-5ACF-080D1C20B5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30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FA8847-EDC3-E9C1-231E-6794596C6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D253D-0B7C-F2F3-6AEE-B174CA4A84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491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BC2C50-A815-778D-2FE5-B2C6C92F2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>
                <a:solidFill>
                  <a:srgbClr val="FFFF00"/>
                </a:solidFill>
                <a:ea typeface="ＭＳ Ｐゴシック" pitchFamily="34" charset="-128"/>
              </a:rPr>
              <a:t>Angiotensin II receptor blockers</a:t>
            </a:r>
            <a:endParaRPr lang="en-US" sz="3800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E87A4-17DA-F9C5-AE41-02A2DFC507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759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2E4E2E-B801-F187-4F70-E0FFC47A1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arbs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A92DEA-8DDA-A0CB-0352-3E129D44E7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572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EEBD63-16F1-6FB3-7E3F-DEEEF5974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500">
                <a:solidFill>
                  <a:srgbClr val="FFFF00"/>
                </a:solidFill>
                <a:ea typeface="ＭＳ Ｐゴシック" pitchFamily="34" charset="-128"/>
              </a:rPr>
              <a:t>Alpha blockers</a:t>
            </a:r>
            <a:endParaRPr lang="en-US" sz="4800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800C3-BE7C-D461-8991-C2E5A6F156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514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0545C2-0BAF-FEEB-6472-E1D59276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Beta blockers</a:t>
            </a:r>
            <a:endParaRPr lang="en-US" altLang="en-US" sz="400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B3BA6-F587-0518-FEA3-2EB7F387D4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202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604E47-80B1-89F6-FFA4-387CFA54A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100">
                <a:solidFill>
                  <a:srgbClr val="FFFF00"/>
                </a:solidFill>
                <a:ea typeface="ＭＳ Ｐゴシック" pitchFamily="34" charset="-128"/>
              </a:rPr>
              <a:t>Beta blockers</a:t>
            </a:r>
            <a:endParaRPr lang="en-US" sz="4100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957173-99E8-5758-16D8-2505539696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428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31C57D-3666-8FC7-1CD7-99C2ED4D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4A027-346D-70A0-9667-6DB56E2012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305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01AC93-A98A-75D3-DECA-C3F701F6D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BB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ABE3CD-A277-C7E9-B4AB-440E6BDE50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525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3843AE-0A88-8BDE-E19B-E831B8246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Antihypertensive therapy:</a:t>
            </a:r>
            <a:b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</a:br>
            <a: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Side-effects and Contraindications</a:t>
            </a:r>
            <a:endParaRPr lang="en-US" sz="3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6A0891-5448-DD41-A140-F2FFAEB8E6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695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00A65D-B270-2E5A-E45C-54754F1D4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400">
                <a:solidFill>
                  <a:srgbClr val="FFFF00"/>
                </a:solidFill>
                <a:ea typeface="ＭＳ Ｐゴシック" panose="020B0600070205080204" pitchFamily="34" charset="-128"/>
              </a:rPr>
              <a:t>Antihypertensive therapy: Side-effects and Contraindications </a:t>
            </a:r>
            <a:r>
              <a:rPr lang="en-US" altLang="en-US" sz="1800">
                <a:solidFill>
                  <a:srgbClr val="FFFF00"/>
                </a:solidFill>
                <a:ea typeface="ＭＳ Ｐゴシック" panose="020B0600070205080204" pitchFamily="34" charset="-128"/>
              </a:rPr>
              <a:t>(Contd.)</a:t>
            </a:r>
            <a:endParaRPr lang="en-US" altLang="en-US" sz="400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7622E3-C3FC-7CB1-0E89-F3200680BE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177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E6707E-17D3-2293-7163-DE7859857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Combination therapy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6582B-91BD-4D02-29CE-D86C600847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59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36ADC6-C726-FE29-0DFA-F131F0825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13314-8D5D-7D1E-ED22-8674FD985D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534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788D3C-7602-106C-4535-8016C7F2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Combination therapy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A6C1C-0DDE-E659-CE09-F9E4E9FB88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01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A630F6-BDF9-45EC-12B1-D2F80B06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Combination therapy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A1C320-BCD1-A93D-A484-7EA489C6C6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228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74C337-52A9-BCBA-54DC-70685C737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E05E8-9D41-513A-FC13-79CAB37A69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819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155884-3302-9D14-3D38-33EEEF51B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FOLLOW UP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2AD5E-A116-1B2B-487E-593279112A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793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4F876A-50B8-0D1C-AECC-83B7A8474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9677C-A929-FCB2-9BF3-9AA928FC9F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458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92AFEE-6676-9BB7-6F7C-886437F5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Choice of Drug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8E6743-B126-F136-AAA3-F0DC95D348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523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B1CAAD-FB33-A3B2-E330-55AA63B5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86633A-471F-9B01-E719-2CDAF2BE63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424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F24E32-36F2-53FC-68F7-1391F13B8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FFFF00"/>
                </a:solidFill>
                <a:ea typeface="ＭＳ Ｐゴシック" panose="020B0600070205080204" pitchFamily="34" charset="-128"/>
              </a:rPr>
              <a:t>Causes of </a:t>
            </a:r>
            <a:br>
              <a:rPr lang="en-US" altLang="en-US" sz="320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 sz="3200">
                <a:solidFill>
                  <a:srgbClr val="FFFF00"/>
                </a:solidFill>
                <a:ea typeface="ＭＳ Ｐゴシック" panose="020B0600070205080204" pitchFamily="34" charset="-128"/>
              </a:rPr>
              <a:t>Resistant Hypertension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2CBA4-BB6F-4FB0-A57D-4E28A0AC67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318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27570F-4732-2143-FE41-1E2E5B129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/>
              <a:t>Hypertensive Emergencies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FC02E4-5E12-D928-8FE0-D8B9022F4D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658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F7ED03-8733-5866-9D5E-92FD7F56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/>
              <a:t>Hypertensive Emergencies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4D4CC-E020-05CC-AB00-858A023152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40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E1010D-87A8-68D5-45BA-6688B0B99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87F3A0-7B89-6D7D-4BEC-476AAC9BC9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510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FF5257-C6FB-1CAF-922B-3C334C1F5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/>
              <a:t>Hypertensive urgencies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86F74-C985-F195-00C5-4CF636C9FE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858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CFC2B7-E279-580C-E082-794B3957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>
                <a:solidFill>
                  <a:srgbClr val="FFFF00"/>
                </a:solidFill>
                <a:ea typeface="ＭＳ Ｐゴシック" panose="020B0600070205080204" pitchFamily="34" charset="-128"/>
              </a:rPr>
              <a:t> take home message --------------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B4C0BD-E4C7-A443-D894-02149E0767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25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4F481B-A234-FFEE-00A4-204D40878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Any 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E5A5F-DC23-BE7B-8A8D-F85ABC60C5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71290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DAF92B-2C90-0BE2-FEFA-8546D7CEA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751BC-95B0-2523-00C4-22F277AA9F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59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497450-745E-6707-EF65-D80C9AEE6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/>
              <a:t>Don’t do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18F42E-80AB-9DD4-2EAF-71B0861966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58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</Words>
  <Application>Microsoft Office PowerPoint</Application>
  <PresentationFormat>On-screen Show (4:3)</PresentationFormat>
  <Paragraphs>53</Paragraphs>
  <Slides>83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9" baseType="lpstr">
      <vt:lpstr>Arial</vt:lpstr>
      <vt:lpstr>Calibri</vt:lpstr>
      <vt:lpstr>Calibri Light</vt:lpstr>
      <vt:lpstr>Gill Sans MT</vt:lpstr>
      <vt:lpstr>Lucida Sans Unicode</vt:lpstr>
      <vt:lpstr>Office Theme</vt:lpstr>
      <vt:lpstr>Diagnosis and management of Hypertension</vt:lpstr>
      <vt:lpstr>PowerPoint Presentation</vt:lpstr>
      <vt:lpstr>PowerPoint Presentation</vt:lpstr>
      <vt:lpstr>Types of hypertension</vt:lpstr>
      <vt:lpstr>Causes of  Secondary Hypertension</vt:lpstr>
      <vt:lpstr>PowerPoint Presentation</vt:lpstr>
      <vt:lpstr>PowerPoint Presentation</vt:lpstr>
      <vt:lpstr>PowerPoint Presentation</vt:lpstr>
      <vt:lpstr>Don’t do </vt:lpstr>
      <vt:lpstr>PowerPoint Presentation</vt:lpstr>
      <vt:lpstr>PowerPoint Presentation</vt:lpstr>
      <vt:lpstr>Blood Pressure Classification  (2017 ACC/AHA CLASSIFICATION)</vt:lpstr>
      <vt:lpstr>2020 ISH Global  Hypertension Practice  Guidelines</vt:lpstr>
      <vt:lpstr>Confirm diagnosis</vt:lpstr>
      <vt:lpstr>PowerPoint Presentation</vt:lpstr>
      <vt:lpstr>prevalence in Jordan</vt:lpstr>
      <vt:lpstr>PowerPoint Presentation</vt:lpstr>
      <vt:lpstr>Hypertension: risk factors / Predisposing factors</vt:lpstr>
      <vt:lpstr>PowerPoint Presentation</vt:lpstr>
      <vt:lpstr>CVD Risk</vt:lpstr>
      <vt:lpstr>PowerPoint Presentation</vt:lpstr>
      <vt:lpstr>ASCVD risk assessment</vt:lpstr>
      <vt:lpstr>Haemodynamic Pattern in Hypertension</vt:lpstr>
      <vt:lpstr>When we suspect a secondary  cause of hypertension</vt:lpstr>
      <vt:lpstr>PowerPoint Presentation</vt:lpstr>
      <vt:lpstr>Aetiology of Systemic Hypertension</vt:lpstr>
      <vt:lpstr>PowerPoint Presentation</vt:lpstr>
      <vt:lpstr>PowerPoint Presentation</vt:lpstr>
      <vt:lpstr>Diseases Attributable to  Hypertension</vt:lpstr>
      <vt:lpstr>Target Organ Damage </vt:lpstr>
      <vt:lpstr>PowerPoint Presentation</vt:lpstr>
      <vt:lpstr>Clinical manifestations </vt:lpstr>
      <vt:lpstr>Self-Measurement of BP          (HBPM)</vt:lpstr>
      <vt:lpstr>PowerPoint Presentation</vt:lpstr>
      <vt:lpstr>PowerPoint Presentation</vt:lpstr>
      <vt:lpstr>Laboratory Tests</vt:lpstr>
      <vt:lpstr>PowerPoint Presentation</vt:lpstr>
      <vt:lpstr>PowerPoint Presentation</vt:lpstr>
      <vt:lpstr> Treatment Overview</vt:lpstr>
      <vt:lpstr>AHA/ACC 2017 </vt:lpstr>
      <vt:lpstr>2020 ISH Global Hypertension Practice Guidelines </vt:lpstr>
      <vt:lpstr> Goals of Therapy  {UPTODATE} </vt:lpstr>
      <vt:lpstr>PowerPoint Presentation</vt:lpstr>
      <vt:lpstr>Non-pharmacological  Treatment of hypertension</vt:lpstr>
      <vt:lpstr>PowerPoint Presentation</vt:lpstr>
      <vt:lpstr>Lifestyle modifications</vt:lpstr>
      <vt:lpstr>Best proven non-pharmacologic interventions for treatment of hypertension</vt:lpstr>
      <vt:lpstr>PowerPoint Presentation</vt:lpstr>
      <vt:lpstr>PowerPoint Presentation</vt:lpstr>
      <vt:lpstr>Antihypertensive Drugs</vt:lpstr>
      <vt:lpstr>PowerPoint Presentation</vt:lpstr>
      <vt:lpstr>Drug therapy for hypertension</vt:lpstr>
      <vt:lpstr>Diuretics</vt:lpstr>
      <vt:lpstr>ThiazideS </vt:lpstr>
      <vt:lpstr>Calcium channel blockers</vt:lpstr>
      <vt:lpstr>Ccbs </vt:lpstr>
      <vt:lpstr>ACE inhibitors</vt:lpstr>
      <vt:lpstr>PowerPoint Presentation</vt:lpstr>
      <vt:lpstr>ACE INHIBITORS</vt:lpstr>
      <vt:lpstr>Angiotensin II receptor blockers</vt:lpstr>
      <vt:lpstr>arbs</vt:lpstr>
      <vt:lpstr>Alpha blockers</vt:lpstr>
      <vt:lpstr>Beta blockers</vt:lpstr>
      <vt:lpstr>Beta blockers</vt:lpstr>
      <vt:lpstr>PowerPoint Presentation</vt:lpstr>
      <vt:lpstr>BB</vt:lpstr>
      <vt:lpstr>Antihypertensive therapy: Side-effects and Contraindications</vt:lpstr>
      <vt:lpstr>Antihypertensive therapy: Side-effects and Contraindications (Contd.)</vt:lpstr>
      <vt:lpstr>Combination therapy </vt:lpstr>
      <vt:lpstr>Combination therapy </vt:lpstr>
      <vt:lpstr>Combination therapy </vt:lpstr>
      <vt:lpstr>PowerPoint Presentation</vt:lpstr>
      <vt:lpstr>FOLLOW UP</vt:lpstr>
      <vt:lpstr>PowerPoint Presentation</vt:lpstr>
      <vt:lpstr>Choice of Drug</vt:lpstr>
      <vt:lpstr>PowerPoint Presentation</vt:lpstr>
      <vt:lpstr>Causes of  Resistant Hypertension</vt:lpstr>
      <vt:lpstr>Hypertensive Emergencies</vt:lpstr>
      <vt:lpstr>Hypertensive Emergencies</vt:lpstr>
      <vt:lpstr>Hypertensive urgencies</vt:lpstr>
      <vt:lpstr> take home message --------------</vt:lpstr>
      <vt:lpstr>Any 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Diagnosis and management of Hypertension</dc:title>
  <dc:creator>HSAlsayed</dc:creator>
  <cp:lastModifiedBy>HSAlsayed</cp:lastModifiedBy>
  <cp:revision>2</cp:revision>
  <dcterms:created xsi:type="dcterms:W3CDTF">2023-08-11T20:51:44Z</dcterms:created>
  <dcterms:modified xsi:type="dcterms:W3CDTF">2023-08-19T13:38:05Z</dcterms:modified>
</cp:coreProperties>
</file>