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8"/>
  </p:notesMasterIdLst>
  <p:sldIdLst>
    <p:sldId id="265" r:id="rId2"/>
    <p:sldId id="257" r:id="rId3"/>
    <p:sldId id="272" r:id="rId4"/>
    <p:sldId id="258" r:id="rId5"/>
    <p:sldId id="259" r:id="rId6"/>
    <p:sldId id="260" r:id="rId7"/>
    <p:sldId id="261" r:id="rId8"/>
    <p:sldId id="262" r:id="rId9"/>
    <p:sldId id="263" r:id="rId10"/>
    <p:sldId id="266" r:id="rId11"/>
    <p:sldId id="267" r:id="rId12"/>
    <p:sldId id="268" r:id="rId13"/>
    <p:sldId id="269" r:id="rId14"/>
    <p:sldId id="270" r:id="rId15"/>
    <p:sldId id="273" r:id="rId16"/>
    <p:sldId id="271" r:id="rId1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412" autoAdjust="0"/>
    <p:restoredTop sz="94585" autoAdjust="0"/>
  </p:normalViewPr>
  <p:slideViewPr>
    <p:cSldViewPr>
      <p:cViewPr varScale="1">
        <p:scale>
          <a:sx n="68" d="100"/>
          <a:sy n="68" d="100"/>
        </p:scale>
        <p:origin x="-144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3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499F8C-A713-4D33-A522-617A6C9318B4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5A9B94-40E0-4C99-976A-9D06F0F80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899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5A9B94-40E0-4C99-976A-9D06F0F80E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305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5A9B94-40E0-4C99-976A-9D06F0F80EC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141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12/01/1445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12/01/1445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12/01/1445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12/01/1445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12/01/1445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12/01/1445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12/01/1445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12/01/1445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12/01/1445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12/01/1445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12/01/1445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12/01/1445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3" y="1556792"/>
            <a:ext cx="8905204" cy="4333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078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solidFill>
                  <a:srgbClr val="00B0F0"/>
                </a:solidFill>
                <a:latin typeface="Arial Rounded MT Bold" pitchFamily="34" charset="0"/>
              </a:rPr>
              <a:t>Prognosis</a:t>
            </a:r>
            <a:r>
              <a:rPr lang="en-US" sz="6600" dirty="0">
                <a:solidFill>
                  <a:prstClr val="black"/>
                </a:solidFill>
                <a:latin typeface="Bodoni MT Black" panose="02070A03080606020203" pitchFamily="18" charset="0"/>
              </a:rPr>
              <a:t> 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62500" lnSpcReduction="20000"/>
          </a:bodyPr>
          <a:lstStyle/>
          <a:p>
            <a:pPr marL="0" lvl="0" indent="0" algn="l" rtl="0">
              <a:lnSpc>
                <a:spcPct val="150000"/>
              </a:lnSpc>
              <a:spcBef>
                <a:spcPts val="1800"/>
              </a:spcBef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ASD is a chronic condition.</a:t>
            </a:r>
          </a:p>
          <a:p>
            <a:pPr marL="0" lvl="0" indent="0" algn="l" rtl="0">
              <a:lnSpc>
                <a:spcPct val="150000"/>
              </a:lnSpc>
              <a:spcBef>
                <a:spcPts val="1800"/>
              </a:spcBef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The prognosis is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variable</a:t>
            </a:r>
          </a:p>
          <a:p>
            <a:pPr marL="0" lvl="0" indent="0" algn="l" rtl="0">
              <a:lnSpc>
                <a:spcPct val="150000"/>
              </a:lnSpc>
              <a:spcBef>
                <a:spcPts val="1800"/>
              </a:spcBef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The major predictors of better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outcomes :are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higher IQ and presence of useful speech at age 5 years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.</a:t>
            </a:r>
          </a:p>
          <a:p>
            <a:pPr marL="0" lvl="0" indent="0" algn="l" rtl="0">
              <a:lnSpc>
                <a:spcPct val="150000"/>
              </a:lnSpc>
              <a:spcBef>
                <a:spcPts val="1800"/>
              </a:spcBef>
              <a:buNone/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Periods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of transition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can be particularly difficult, such as becoming an adolescent and</a:t>
            </a:r>
          </a:p>
          <a:p>
            <a:pPr marL="0" lvl="0" indent="0" algn="l" rtl="0">
              <a:lnSpc>
                <a:spcPct val="150000"/>
              </a:lnSpc>
              <a:spcBef>
                <a:spcPts val="1800"/>
              </a:spcBef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then becoming an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adult</a:t>
            </a:r>
          </a:p>
          <a:p>
            <a:pPr marL="0" lvl="0" indent="0" algn="l" rtl="0">
              <a:lnSpc>
                <a:spcPct val="150000"/>
              </a:lnSpc>
              <a:spcBef>
                <a:spcPts val="1800"/>
              </a:spcBef>
              <a:buNone/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This may coincide with development of comorbid anxiety and</a:t>
            </a:r>
          </a:p>
          <a:p>
            <a:pPr marL="0" lvl="0" indent="0" algn="l" rtl="0">
              <a:lnSpc>
                <a:spcPct val="150000"/>
              </a:lnSpc>
              <a:spcBef>
                <a:spcPts val="1800"/>
              </a:spcBef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mood disorders</a:t>
            </a:r>
          </a:p>
          <a:p>
            <a:pPr marL="0" lvl="0" indent="0" algn="l" rtl="0">
              <a:lnSpc>
                <a:spcPct val="150000"/>
              </a:lnSpc>
              <a:spcBef>
                <a:spcPts val="1800"/>
              </a:spcBef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Only a minority of patients can live and work independently in adulthood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.</a:t>
            </a:r>
          </a:p>
          <a:p>
            <a:pPr marL="0" lvl="0" indent="0" algn="l" rtl="0">
              <a:lnSpc>
                <a:spcPct val="150000"/>
              </a:lnSpc>
              <a:spcBef>
                <a:spcPts val="1800"/>
              </a:spcBef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30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Arial Rounded MT Bold" pitchFamily="34" charset="0"/>
              </a:rPr>
              <a:t>Treatment </a:t>
            </a:r>
            <a:endParaRPr lang="en-US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628800"/>
            <a:ext cx="9086090" cy="5112568"/>
          </a:xfrm>
        </p:spPr>
        <p:txBody>
          <a:bodyPr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There is no cure for autism, but various treatments are used to help manage symptoms and improve basic social, communicative, and cognitive skills:</a:t>
            </a:r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None/>
            </a:pPr>
            <a:endParaRPr lang="en-US" sz="3600" dirty="0">
              <a:solidFill>
                <a:schemeClr val="accent6">
                  <a:lumMod val="75000"/>
                </a:schemeClr>
              </a:solidFill>
              <a:latin typeface="Arial Rounded MT Bold" pitchFamily="34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1) Early and Intensive Behavioral Intervention (EIBI)</a:t>
            </a:r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2)  Social Skills Training.</a:t>
            </a:r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3) Behavioral therapy.</a:t>
            </a:r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4) Cognitive-Behavioral Therapy </a:t>
            </a:r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5)Low-dose atypical antipsychotic medications (e.g., </a:t>
            </a:r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risperidone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, </a:t>
            </a:r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aripiprazole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) may help reduce disruptive behavior, aggression, and irritability.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91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cap="all" spc="100" dirty="0">
                <a:solidFill>
                  <a:schemeClr val="accent5"/>
                </a:solidFill>
                <a:latin typeface="Arial Rounded MT Bold" pitchFamily="34" charset="0"/>
              </a:rPr>
              <a:t>Asperger syndrome ( AS)</a:t>
            </a:r>
            <a:endParaRPr lang="en-US" dirty="0">
              <a:solidFill>
                <a:schemeClr val="accent5"/>
              </a:solidFill>
              <a:latin typeface="Arial Rounded MT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1628800"/>
            <a:ext cx="9036496" cy="5229200"/>
          </a:xfrm>
        </p:spPr>
        <p:txBody>
          <a:bodyPr/>
          <a:lstStyle/>
          <a:p>
            <a:pPr marL="91440" lvl="0" indent="-9144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</a:pPr>
            <a:r>
              <a:rPr lang="en-US" sz="2000" dirty="0" smtClean="0">
                <a:solidFill>
                  <a:schemeClr val="accent6"/>
                </a:solidFill>
                <a:latin typeface="Arial Rounded MT Bold" pitchFamily="34" charset="0"/>
              </a:rPr>
              <a:t>Mild </a:t>
            </a:r>
            <a:r>
              <a:rPr lang="en-US" sz="2000" dirty="0" err="1" smtClean="0">
                <a:solidFill>
                  <a:schemeClr val="accent6"/>
                </a:solidFill>
                <a:latin typeface="Arial Rounded MT Bold" pitchFamily="34" charset="0"/>
              </a:rPr>
              <a:t>autusium</a:t>
            </a:r>
            <a:r>
              <a:rPr lang="en-US" sz="2000" dirty="0" smtClean="0">
                <a:solidFill>
                  <a:schemeClr val="accent6"/>
                </a:solidFill>
                <a:latin typeface="Arial Rounded MT Bold" pitchFamily="34" charset="0"/>
              </a:rPr>
              <a:t> </a:t>
            </a:r>
          </a:p>
          <a:p>
            <a:pPr marL="91440" lvl="0" indent="-9144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</a:pPr>
            <a:r>
              <a:rPr lang="en-US" sz="2000" dirty="0" smtClean="0">
                <a:solidFill>
                  <a:schemeClr val="accent6"/>
                </a:solidFill>
                <a:latin typeface="Arial Rounded MT Bold" pitchFamily="34" charset="0"/>
              </a:rPr>
              <a:t>Usual </a:t>
            </a:r>
            <a:r>
              <a:rPr lang="en-US" sz="2000" dirty="0">
                <a:solidFill>
                  <a:schemeClr val="accent6"/>
                </a:solidFill>
                <a:latin typeface="Arial Rounded MT Bold" pitchFamily="34" charset="0"/>
              </a:rPr>
              <a:t>onset : before two years old with long term duration </a:t>
            </a:r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None/>
            </a:pPr>
            <a:endParaRPr lang="en-US" sz="2000" dirty="0">
              <a:solidFill>
                <a:schemeClr val="accent6"/>
              </a:solidFill>
              <a:latin typeface="Arial Rounded MT Bold" pitchFamily="34" charset="0"/>
            </a:endParaRPr>
          </a:p>
          <a:p>
            <a:pPr marL="91440" lvl="0" indent="-9144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</a:pPr>
            <a:r>
              <a:rPr lang="en-US" sz="2000" dirty="0">
                <a:solidFill>
                  <a:schemeClr val="accent6"/>
                </a:solidFill>
                <a:latin typeface="Arial Rounded MT Bold" pitchFamily="34" charset="0"/>
              </a:rPr>
              <a:t> It is neurodevelopmental disorder characterized by significant difficulties in social interaction and non-verbal communication , along with restricted and repetitive patterns of behavior and interest .</a:t>
            </a:r>
          </a:p>
          <a:p>
            <a:pPr marL="91440" lvl="0" indent="-9144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</a:pPr>
            <a:r>
              <a:rPr lang="en-US" sz="2000" dirty="0">
                <a:solidFill>
                  <a:schemeClr val="accent6"/>
                </a:solidFill>
                <a:latin typeface="Arial Rounded MT Bold" pitchFamily="34" charset="0"/>
              </a:rPr>
              <a:t> Differs </a:t>
            </a:r>
            <a:r>
              <a:rPr lang="en-US" sz="2000" dirty="0" err="1">
                <a:solidFill>
                  <a:schemeClr val="accent6"/>
                </a:solidFill>
                <a:latin typeface="Arial Rounded MT Bold" pitchFamily="34" charset="0"/>
              </a:rPr>
              <a:t>ftom</a:t>
            </a:r>
            <a:r>
              <a:rPr lang="en-US" sz="2000" dirty="0">
                <a:solidFill>
                  <a:schemeClr val="accent6"/>
                </a:solidFill>
                <a:latin typeface="Arial Rounded MT Bold" pitchFamily="34" charset="0"/>
              </a:rPr>
              <a:t> other forms of ASD by relatively unimpaired language and intelligence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20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cap="all" spc="100" dirty="0" err="1">
                <a:solidFill>
                  <a:schemeClr val="accent1"/>
                </a:solidFill>
                <a:latin typeface="Arial Rounded MT Bold" pitchFamily="34" charset="0"/>
              </a:rPr>
              <a:t>Rett</a:t>
            </a:r>
            <a:r>
              <a:rPr lang="en-US" sz="5000" cap="all" spc="100" dirty="0">
                <a:solidFill>
                  <a:schemeClr val="accent1"/>
                </a:solidFill>
                <a:latin typeface="Arial Rounded MT Bold" pitchFamily="34" charset="0"/>
              </a:rPr>
              <a:t> syndrome</a:t>
            </a:r>
            <a:endParaRPr lang="en-US" dirty="0">
              <a:solidFill>
                <a:schemeClr val="accent1"/>
              </a:solidFill>
              <a:latin typeface="Arial Rounded MT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2754" y="1916832"/>
            <a:ext cx="8799726" cy="4525963"/>
          </a:xfrm>
        </p:spPr>
        <p:txBody>
          <a:bodyPr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None/>
            </a:pPr>
            <a:r>
              <a:rPr lang="en-US" sz="17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 </a:t>
            </a:r>
            <a:r>
              <a:rPr lang="en-US" sz="1700" dirty="0" err="1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Rett’s</a:t>
            </a:r>
            <a:r>
              <a:rPr lang="en-US" sz="17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 disorder (or </a:t>
            </a:r>
            <a:r>
              <a:rPr lang="en-US" sz="1700" dirty="0" err="1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Rett’s</a:t>
            </a:r>
            <a:r>
              <a:rPr lang="en-US" sz="17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 syndrome) is a rare X-linked condition that occurs</a:t>
            </a:r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None/>
            </a:pPr>
            <a:r>
              <a:rPr lang="en-US" sz="17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almost exclusively in girls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.</a:t>
            </a:r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None/>
            </a:pP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. </a:t>
            </a:r>
            <a:r>
              <a:rPr lang="en-US" sz="17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After a period of normal development in the first months of life, head</a:t>
            </a:r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None/>
            </a:pPr>
            <a:r>
              <a:rPr lang="en-US" sz="17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growth slows and over the next 2 years there is arrest of cognitive</a:t>
            </a:r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None/>
            </a:pPr>
            <a:r>
              <a:rPr lang="en-US" sz="17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development and loss of purposive skilled hand movements</a:t>
            </a:r>
            <a:r>
              <a:rPr lang="en-US" sz="17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. </a:t>
            </a:r>
            <a:r>
              <a:rPr lang="en-US" sz="17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Stereotyped</a:t>
            </a:r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None/>
            </a:pPr>
            <a:r>
              <a:rPr lang="en-US" sz="17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movements develop, with hand-clapping and hand-wringing movements.</a:t>
            </a:r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None/>
            </a:pPr>
            <a:r>
              <a:rPr lang="en-US" sz="17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Ataxia of the legs and trunk may develop. Interest in the social environment</a:t>
            </a:r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None/>
            </a:pPr>
            <a:r>
              <a:rPr lang="en-US" sz="17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diminishes in the first few years of the disorder, but may increase again later.</a:t>
            </a:r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None/>
            </a:pPr>
            <a:r>
              <a:rPr lang="en-US" sz="17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Expressive and receptive language development is severely impaired and</a:t>
            </a:r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None/>
            </a:pPr>
            <a:r>
              <a:rPr lang="en-US" sz="17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there is psychomotor retardation. Some patients develop severe intellectual</a:t>
            </a:r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None/>
            </a:pPr>
            <a:r>
              <a:rPr lang="en-US" sz="17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disability.</a:t>
            </a:r>
          </a:p>
          <a:p>
            <a:pPr marL="91440" lvl="0" indent="-9144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</a:pPr>
            <a:endParaRPr lang="en-US" dirty="0">
              <a:solidFill>
                <a:schemeClr val="accent6">
                  <a:lumMod val="75000"/>
                </a:schemeClr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6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cap="all" spc="100" dirty="0">
                <a:solidFill>
                  <a:schemeClr val="accent1"/>
                </a:solidFill>
                <a:latin typeface="Arial Rounded MT Bold" pitchFamily="34" charset="0"/>
              </a:rPr>
              <a:t>Childhood Disintegrative Disorder ( CDD)</a:t>
            </a:r>
            <a:endParaRPr lang="en-US" sz="3200" dirty="0">
              <a:solidFill>
                <a:schemeClr val="accent1"/>
              </a:solidFill>
              <a:latin typeface="Arial Rounded MT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600200"/>
            <a:ext cx="9612560" cy="4525963"/>
          </a:xfrm>
        </p:spPr>
        <p:txBody>
          <a:bodyPr>
            <a:noAutofit/>
          </a:bodyPr>
          <a:lstStyle/>
          <a:p>
            <a:pPr marL="91440" lvl="0" indent="-9144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</a:pPr>
            <a:r>
              <a:rPr lang="en-US" sz="2400" dirty="0">
                <a:solidFill>
                  <a:schemeClr val="accent6"/>
                </a:solidFill>
                <a:latin typeface="Arial Rounded MT Bold" pitchFamily="34" charset="0"/>
              </a:rPr>
              <a:t> </a:t>
            </a:r>
            <a:r>
              <a:rPr lang="en-US" sz="1800" dirty="0">
                <a:solidFill>
                  <a:schemeClr val="accent6"/>
                </a:solidFill>
                <a:latin typeface="Arial Rounded MT Bold" pitchFamily="34" charset="0"/>
              </a:rPr>
              <a:t>Also known as HELLERS SYNDROME and DISINTEGRATIVE PSYCHOSIS .</a:t>
            </a:r>
          </a:p>
          <a:p>
            <a:pPr marL="91440" lvl="0" indent="-9144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</a:pPr>
            <a:r>
              <a:rPr lang="en-US" sz="1800" dirty="0" smtClean="0">
                <a:solidFill>
                  <a:schemeClr val="accent6"/>
                </a:solidFill>
                <a:latin typeface="Arial Rounded MT Bold" pitchFamily="34" charset="0"/>
              </a:rPr>
              <a:t>Usual </a:t>
            </a:r>
            <a:r>
              <a:rPr lang="en-US" sz="1800" dirty="0">
                <a:solidFill>
                  <a:schemeClr val="accent6"/>
                </a:solidFill>
                <a:latin typeface="Arial Rounded MT Bold" pitchFamily="34" charset="0"/>
              </a:rPr>
              <a:t>onset 3 – 4 years of age . </a:t>
            </a:r>
          </a:p>
          <a:p>
            <a:pPr algn="l"/>
            <a:r>
              <a:rPr lang="en-US" sz="1800" dirty="0" smtClean="0">
                <a:solidFill>
                  <a:schemeClr val="accent6"/>
                </a:solidFill>
                <a:latin typeface="Arial Rounded MT Bold" pitchFamily="34" charset="0"/>
              </a:rPr>
              <a:t>a </a:t>
            </a:r>
            <a:r>
              <a:rPr lang="en-US" sz="1800" dirty="0">
                <a:solidFill>
                  <a:schemeClr val="accent6"/>
                </a:solidFill>
                <a:latin typeface="Arial Rounded MT Bold" pitchFamily="34" charset="0"/>
              </a:rPr>
              <a:t>rare condition that begins after a period of normal development usually lasting for more than 2 years. It is unclear how far this is distinct from childhood autism and hence it is included in the DSM-5 under ASD</a:t>
            </a:r>
            <a:r>
              <a:rPr lang="en-US" sz="1800" dirty="0" smtClean="0">
                <a:solidFill>
                  <a:schemeClr val="accent6"/>
                </a:solidFill>
                <a:latin typeface="Arial Rounded MT Bold" pitchFamily="34" charset="0"/>
              </a:rPr>
              <a:t>.</a:t>
            </a:r>
          </a:p>
          <a:p>
            <a:pPr algn="l"/>
            <a:endParaRPr lang="en-US" sz="1800" dirty="0">
              <a:solidFill>
                <a:schemeClr val="accent6"/>
              </a:solidFill>
              <a:latin typeface="Arial Rounded MT Bold" pitchFamily="34" charset="0"/>
            </a:endParaRPr>
          </a:p>
          <a:p>
            <a:pPr algn="l"/>
            <a:r>
              <a:rPr lang="en-US" sz="1800" dirty="0" smtClean="0">
                <a:solidFill>
                  <a:schemeClr val="accent6"/>
                </a:solidFill>
                <a:latin typeface="Arial Rounded MT Bold" pitchFamily="34" charset="0"/>
              </a:rPr>
              <a:t> </a:t>
            </a:r>
            <a:r>
              <a:rPr lang="en-US" sz="1800" dirty="0">
                <a:solidFill>
                  <a:schemeClr val="accent6"/>
                </a:solidFill>
                <a:latin typeface="Arial Rounded MT Bold" pitchFamily="34" charset="0"/>
              </a:rPr>
              <a:t>There is a marked loss of cognitive functions, abnormalities of social </a:t>
            </a:r>
            <a:r>
              <a:rPr lang="en-US" sz="1800" dirty="0" err="1">
                <a:solidFill>
                  <a:schemeClr val="accent6"/>
                </a:solidFill>
                <a:latin typeface="Arial Rounded MT Bold" pitchFamily="34" charset="0"/>
              </a:rPr>
              <a:t>behaviour</a:t>
            </a:r>
            <a:r>
              <a:rPr lang="en-US" sz="1800" dirty="0">
                <a:solidFill>
                  <a:schemeClr val="accent6"/>
                </a:solidFill>
                <a:latin typeface="Arial Rounded MT Bold" pitchFamily="34" charset="0"/>
              </a:rPr>
              <a:t> and communication, and </a:t>
            </a:r>
            <a:r>
              <a:rPr lang="en-US" sz="1800" dirty="0" err="1">
                <a:solidFill>
                  <a:schemeClr val="accent6"/>
                </a:solidFill>
                <a:latin typeface="Arial Rounded MT Bold" pitchFamily="34" charset="0"/>
              </a:rPr>
              <a:t>unfavourable</a:t>
            </a:r>
            <a:r>
              <a:rPr lang="en-US" sz="1800" dirty="0">
                <a:solidFill>
                  <a:schemeClr val="accent6"/>
                </a:solidFill>
                <a:latin typeface="Arial Rounded MT Bold" pitchFamily="34" charset="0"/>
              </a:rPr>
              <a:t> </a:t>
            </a:r>
            <a:r>
              <a:rPr lang="en-US" sz="1800" dirty="0" smtClean="0">
                <a:solidFill>
                  <a:schemeClr val="accent6"/>
                </a:solidFill>
                <a:latin typeface="Arial Rounded MT Bold" pitchFamily="34" charset="0"/>
              </a:rPr>
              <a:t>outcome</a:t>
            </a:r>
          </a:p>
          <a:p>
            <a:pPr algn="l"/>
            <a:endParaRPr lang="en-US" sz="1800" dirty="0">
              <a:solidFill>
                <a:schemeClr val="accent6"/>
              </a:solidFill>
              <a:latin typeface="Arial Rounded MT Bold" pitchFamily="34" charset="0"/>
            </a:endParaRPr>
          </a:p>
          <a:p>
            <a:pPr algn="l"/>
            <a:r>
              <a:rPr lang="en-US" sz="1800" dirty="0" smtClean="0">
                <a:solidFill>
                  <a:schemeClr val="accent6"/>
                </a:solidFill>
                <a:latin typeface="Arial Rounded MT Bold" pitchFamily="34" charset="0"/>
              </a:rPr>
              <a:t>. </a:t>
            </a:r>
            <a:r>
              <a:rPr lang="en-US" sz="1800" dirty="0">
                <a:solidFill>
                  <a:schemeClr val="accent6"/>
                </a:solidFill>
                <a:latin typeface="Arial Rounded MT Bold" pitchFamily="34" charset="0"/>
              </a:rPr>
              <a:t>The child loses motor skills and bowel or bladder control. The condition may arrest after a time, or progress to a severe neurological condition with worsening symptoms</a:t>
            </a:r>
          </a:p>
        </p:txBody>
      </p:sp>
    </p:spTree>
    <p:extLst>
      <p:ext uri="{BB962C8B-B14F-4D97-AF65-F5344CB8AC3E}">
        <p14:creationId xmlns:p14="http://schemas.microsoft.com/office/powerpoint/2010/main" val="263323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5"/>
                </a:solidFill>
                <a:latin typeface="Arial Rounded MT Bold" pitchFamily="34" charset="0"/>
              </a:rPr>
              <a:t>PDD –NOS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>
                <a:solidFill>
                  <a:schemeClr val="accent6"/>
                </a:solidFill>
                <a:latin typeface="Arial Rounded MT Bold" pitchFamily="34" charset="0"/>
              </a:rPr>
              <a:t>. The term atypical autism </a:t>
            </a:r>
            <a:r>
              <a:rPr lang="en-US" dirty="0" smtClean="0">
                <a:solidFill>
                  <a:schemeClr val="accent6"/>
                </a:solidFill>
                <a:latin typeface="Arial Rounded MT Bold" pitchFamily="34" charset="0"/>
              </a:rPr>
              <a:t>denotes </a:t>
            </a:r>
            <a:r>
              <a:rPr lang="en-US" dirty="0">
                <a:solidFill>
                  <a:schemeClr val="accent6"/>
                </a:solidFill>
                <a:latin typeface="Arial Rounded MT Bold" pitchFamily="34" charset="0"/>
              </a:rPr>
              <a:t>a residual category for pervasive developmental disorders that resemble ASD but do not meet the diagnostic criteria for any of the syndromes within this group</a:t>
            </a:r>
          </a:p>
        </p:txBody>
      </p:sp>
    </p:spTree>
    <p:extLst>
      <p:ext uri="{BB962C8B-B14F-4D97-AF65-F5344CB8AC3E}">
        <p14:creationId xmlns:p14="http://schemas.microsoft.com/office/powerpoint/2010/main" val="153842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72316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19547" y="476672"/>
            <a:ext cx="8229600" cy="11430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68227" y="548680"/>
            <a:ext cx="8280920" cy="5877272"/>
          </a:xfrm>
        </p:spPr>
        <p:txBody>
          <a:bodyPr>
            <a:normAutofit fontScale="32500" lnSpcReduction="20000"/>
          </a:bodyPr>
          <a:lstStyle/>
          <a:p>
            <a:pPr algn="l"/>
            <a:r>
              <a:rPr lang="en-US" sz="14400" b="1" dirty="0" smtClean="0">
                <a:solidFill>
                  <a:srgbClr val="0070C0"/>
                </a:solidFill>
                <a:latin typeface="Arial Rounded MT Bold" pitchFamily="34" charset="0"/>
              </a:rPr>
              <a:t>ASDs term </a:t>
            </a:r>
            <a:r>
              <a:rPr lang="en-US" sz="14400" b="1" dirty="0">
                <a:solidFill>
                  <a:srgbClr val="0070C0"/>
                </a:solidFill>
                <a:latin typeface="Arial Rounded MT Bold" pitchFamily="34" charset="0"/>
              </a:rPr>
              <a:t>pervasive developmental </a:t>
            </a:r>
            <a:endParaRPr lang="en-US" sz="14400" b="1" dirty="0" smtClean="0">
              <a:solidFill>
                <a:srgbClr val="0070C0"/>
              </a:solidFill>
              <a:latin typeface="Arial Rounded MT Bold" pitchFamily="34" charset="0"/>
            </a:endParaRPr>
          </a:p>
          <a:p>
            <a:pPr marL="0" indent="0" algn="l">
              <a:buNone/>
            </a:pPr>
            <a:r>
              <a:rPr lang="en-US" sz="14400" b="1" dirty="0" smtClean="0">
                <a:solidFill>
                  <a:srgbClr val="0070C0"/>
                </a:solidFill>
                <a:latin typeface="Arial Rounded MT Bold" pitchFamily="34" charset="0"/>
              </a:rPr>
              <a:t>disorder</a:t>
            </a:r>
            <a:r>
              <a:rPr lang="en-US" sz="14400" b="1" dirty="0">
                <a:solidFill>
                  <a:srgbClr val="0070C0"/>
                </a:solidFill>
                <a:latin typeface="Arial Rounded MT Bold" pitchFamily="34" charset="0"/>
              </a:rPr>
              <a:t>, </a:t>
            </a:r>
            <a:endParaRPr lang="en-US" sz="14400" b="1" dirty="0" smtClean="0">
              <a:solidFill>
                <a:srgbClr val="0070C0"/>
              </a:solidFill>
              <a:latin typeface="Arial Rounded MT Bold" pitchFamily="34" charset="0"/>
            </a:endParaRPr>
          </a:p>
          <a:p>
            <a:pPr algn="l"/>
            <a:endParaRPr lang="en-US" sz="7200" dirty="0" smtClean="0">
              <a:solidFill>
                <a:schemeClr val="accent6">
                  <a:lumMod val="75000"/>
                </a:schemeClr>
              </a:solidFill>
              <a:latin typeface="Arial Rounded MT Bold" pitchFamily="34" charset="0"/>
            </a:endParaRPr>
          </a:p>
          <a:p>
            <a:pPr algn="l"/>
            <a:r>
              <a:rPr lang="en-US" sz="72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refers </a:t>
            </a:r>
            <a:r>
              <a:rPr lang="en-US" sz="72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to a group of disorders characterized by abnormalities in communication and social interaction and by restricted repetitive activities and interests. </a:t>
            </a:r>
          </a:p>
          <a:p>
            <a:pPr algn="l"/>
            <a:r>
              <a:rPr lang="en-US" sz="72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Usually development is abnormal from infancy, and most cases </a:t>
            </a:r>
            <a:r>
              <a:rPr lang="en-US" sz="7200" dirty="0">
                <a:solidFill>
                  <a:srgbClr val="F79646">
                    <a:lumMod val="75000"/>
                  </a:srgbClr>
                </a:solidFill>
                <a:latin typeface="Arial Rounded MT Bold" pitchFamily="34" charset="0"/>
              </a:rPr>
              <a:t> are </a:t>
            </a:r>
            <a:r>
              <a:rPr lang="en-US" sz="7200" dirty="0" smtClean="0">
                <a:solidFill>
                  <a:srgbClr val="F79646">
                    <a:lumMod val="75000"/>
                  </a:srgbClr>
                </a:solidFill>
                <a:latin typeface="Arial Rounded MT Bold" pitchFamily="34" charset="0"/>
              </a:rPr>
              <a:t>manifested </a:t>
            </a:r>
            <a:r>
              <a:rPr lang="en-US" sz="7200" dirty="0">
                <a:solidFill>
                  <a:srgbClr val="F79646">
                    <a:lumMod val="75000"/>
                  </a:srgbClr>
                </a:solidFill>
                <a:latin typeface="Arial Rounded MT Bold" pitchFamily="34" charset="0"/>
              </a:rPr>
              <a:t>before the age of 5 years</a:t>
            </a:r>
            <a:endParaRPr lang="ar-SA" sz="7200" dirty="0" smtClean="0">
              <a:solidFill>
                <a:schemeClr val="accent6">
                  <a:lumMod val="75000"/>
                </a:schemeClr>
              </a:solidFill>
              <a:latin typeface="Arial Rounded MT Bold" pitchFamily="34" charset="0"/>
            </a:endParaRPr>
          </a:p>
          <a:p>
            <a:pPr algn="l"/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597077"/>
            <a:ext cx="2260923" cy="2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621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l" rtl="0">
              <a:lnSpc>
                <a:spcPct val="200000"/>
              </a:lnSpc>
              <a:spcBef>
                <a:spcPts val="1800"/>
              </a:spcBef>
              <a:buNone/>
            </a:pPr>
            <a:r>
              <a:rPr lang="en-US" sz="3600" b="1" dirty="0">
                <a:solidFill>
                  <a:srgbClr val="0070C0"/>
                </a:solidFill>
                <a:latin typeface="Arial Rounded MT Bold" pitchFamily="34" charset="0"/>
              </a:rPr>
              <a:t>ASDs :</a:t>
            </a:r>
            <a:endParaRPr lang="en-US" sz="1800" b="1" dirty="0">
              <a:solidFill>
                <a:srgbClr val="002060"/>
              </a:solidFill>
              <a:latin typeface="Segoe Print" panose="02000600000000000000" pitchFamily="2" charset="0"/>
            </a:endParaRPr>
          </a:p>
          <a:p>
            <a:pPr marL="0" lvl="0" indent="0" algn="l" rtl="0">
              <a:lnSpc>
                <a:spcPct val="200000"/>
              </a:lnSpc>
              <a:spcBef>
                <a:spcPts val="1800"/>
              </a:spcBef>
              <a:buNone/>
            </a:pPr>
            <a:r>
              <a:rPr lang="en-US" sz="1800" b="1" dirty="0">
                <a:solidFill>
                  <a:srgbClr val="002060"/>
                </a:solidFill>
                <a:latin typeface="Segoe Print" panose="02000600000000000000" pitchFamily="2" charset="0"/>
              </a:rPr>
              <a:t>1)Autism </a:t>
            </a:r>
          </a:p>
          <a:p>
            <a:pPr marL="457200" lvl="0" indent="-457200" algn="l" rtl="0">
              <a:lnSpc>
                <a:spcPct val="200000"/>
              </a:lnSpc>
              <a:spcBef>
                <a:spcPts val="1800"/>
              </a:spcBef>
              <a:buFont typeface="+mj-lt"/>
              <a:buAutoNum type="arabicParenR"/>
            </a:pPr>
            <a:r>
              <a:rPr lang="en-US" sz="1800" b="1" dirty="0">
                <a:solidFill>
                  <a:srgbClr val="002060"/>
                </a:solidFill>
                <a:latin typeface="Segoe Print" panose="02000600000000000000" pitchFamily="2" charset="0"/>
              </a:rPr>
              <a:t>Asperger’s disorder</a:t>
            </a:r>
          </a:p>
          <a:p>
            <a:pPr marL="457200" lvl="0" indent="-457200" algn="l" rtl="0">
              <a:lnSpc>
                <a:spcPct val="200000"/>
              </a:lnSpc>
              <a:spcBef>
                <a:spcPts val="1800"/>
              </a:spcBef>
              <a:buFont typeface="+mj-lt"/>
              <a:buAutoNum type="arabicParenR"/>
            </a:pPr>
            <a:r>
              <a:rPr lang="en-US" sz="1800" b="1" dirty="0">
                <a:solidFill>
                  <a:srgbClr val="002060"/>
                </a:solidFill>
                <a:latin typeface="Segoe Print" panose="02000600000000000000" pitchFamily="2" charset="0"/>
              </a:rPr>
              <a:t>Childhood disintegrative disorder</a:t>
            </a:r>
          </a:p>
          <a:p>
            <a:pPr marL="457200" lvl="0" indent="-457200" algn="l" rtl="0">
              <a:lnSpc>
                <a:spcPct val="200000"/>
              </a:lnSpc>
              <a:spcBef>
                <a:spcPts val="1800"/>
              </a:spcBef>
              <a:buFont typeface="+mj-lt"/>
              <a:buAutoNum type="arabicParenR"/>
            </a:pPr>
            <a:r>
              <a:rPr lang="en-US" sz="1800" b="1" dirty="0">
                <a:solidFill>
                  <a:srgbClr val="002060"/>
                </a:solidFill>
                <a:latin typeface="Segoe Print" panose="02000600000000000000" pitchFamily="2" charset="0"/>
              </a:rPr>
              <a:t>Not otherwise specified ( PDD-NOS )</a:t>
            </a:r>
            <a:endParaRPr lang="ar-JO" sz="1800" b="1" dirty="0">
              <a:solidFill>
                <a:srgbClr val="002060"/>
              </a:solidFill>
              <a:latin typeface="Segoe Print" panose="02000600000000000000" pitchFamily="2" charset="0"/>
            </a:endParaRPr>
          </a:p>
          <a:p>
            <a:pPr marL="457200" lvl="0" indent="-457200" algn="l" rtl="0">
              <a:lnSpc>
                <a:spcPct val="200000"/>
              </a:lnSpc>
              <a:spcBef>
                <a:spcPts val="1800"/>
              </a:spcBef>
              <a:buFont typeface="+mj-lt"/>
              <a:buAutoNum type="arabicParenR"/>
            </a:pPr>
            <a:r>
              <a:rPr lang="en-US" sz="1800" b="1" dirty="0" err="1">
                <a:solidFill>
                  <a:srgbClr val="002060"/>
                </a:solidFill>
                <a:latin typeface="Segoe Print" panose="02000600000000000000" pitchFamily="2" charset="0"/>
                <a:cs typeface="Times New Roman"/>
              </a:rPr>
              <a:t>Reet</a:t>
            </a:r>
            <a:r>
              <a:rPr lang="en-US" sz="1800" b="1" dirty="0">
                <a:solidFill>
                  <a:srgbClr val="002060"/>
                </a:solidFill>
                <a:latin typeface="Segoe Print" panose="02000600000000000000" pitchFamily="2" charset="0"/>
                <a:cs typeface="Times New Roman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Segoe Print" panose="02000600000000000000" pitchFamily="2" charset="0"/>
                <a:cs typeface="Times New Roman"/>
              </a:rPr>
              <a:t>syndrom</a:t>
            </a:r>
            <a:r>
              <a:rPr lang="en-US" sz="1800" b="1" dirty="0">
                <a:solidFill>
                  <a:srgbClr val="002060"/>
                </a:solidFill>
                <a:latin typeface="Segoe Print" panose="02000600000000000000" pitchFamily="2" charset="0"/>
                <a:cs typeface="Times New Roman"/>
              </a:rPr>
              <a:t> </a:t>
            </a:r>
            <a:endParaRPr lang="ar-JO" sz="1800" b="1" dirty="0">
              <a:solidFill>
                <a:srgbClr val="002060"/>
              </a:solidFill>
              <a:latin typeface="Segoe Print" panose="02000600000000000000" pitchFamily="2" charset="0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40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244827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prstClr val="black"/>
                </a:solidFill>
                <a:latin typeface="Bodoni MT Black" panose="02070A03080606020203" pitchFamily="18" charset="0"/>
                <a:cs typeface="Andalus" panose="02020603050405020304" pitchFamily="18" charset="-78"/>
              </a:rPr>
              <a:t> </a:t>
            </a:r>
            <a:r>
              <a:rPr lang="en-US" sz="5400" b="1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  <a:cs typeface="Andalus" panose="02020603050405020304" pitchFamily="18" charset="-78"/>
              </a:rPr>
              <a:t>ASD </a:t>
            </a:r>
            <a:br>
              <a:rPr lang="en-US" sz="5400" b="1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  <a:cs typeface="Andalus" panose="02020603050405020304" pitchFamily="18" charset="-78"/>
              </a:rPr>
            </a:br>
            <a:r>
              <a:rPr lang="en-US" sz="3200" b="1" dirty="0" smtClean="0">
                <a:solidFill>
                  <a:srgbClr val="0070C0"/>
                </a:solidFill>
                <a:latin typeface="Arial Rounded MT Bold" pitchFamily="34" charset="0"/>
                <a:cs typeface="Andalus" panose="02020603050405020304" pitchFamily="18" charset="-78"/>
              </a:rPr>
              <a:t>Diagnosis </a:t>
            </a:r>
            <a:r>
              <a:rPr lang="en-US" sz="3200" b="1" dirty="0">
                <a:solidFill>
                  <a:srgbClr val="0070C0"/>
                </a:solidFill>
                <a:latin typeface="Arial Rounded MT Bold" pitchFamily="34" charset="0"/>
                <a:cs typeface="Andalus" panose="02020603050405020304" pitchFamily="18" charset="-78"/>
              </a:rPr>
              <a:t>and </a:t>
            </a:r>
            <a:r>
              <a:rPr lang="en-US" sz="3200" b="1" dirty="0" smtClean="0">
                <a:solidFill>
                  <a:srgbClr val="0070C0"/>
                </a:solidFill>
                <a:latin typeface="Arial Rounded MT Bold" pitchFamily="34" charset="0"/>
                <a:cs typeface="Andalus" panose="02020603050405020304" pitchFamily="18" charset="-78"/>
              </a:rPr>
              <a:t>DSM-5 Criteria</a:t>
            </a:r>
            <a:endParaRPr lang="en-US" sz="3200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2342331"/>
            <a:ext cx="8229600" cy="4525963"/>
          </a:xfrm>
        </p:spPr>
        <p:txBody>
          <a:bodyPr/>
          <a:lstStyle/>
          <a:p>
            <a:pPr marL="0" lvl="0" indent="0" algn="l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Definition:</a:t>
            </a:r>
          </a:p>
          <a:p>
            <a:pPr marL="0" lvl="0" indent="0" algn="l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Autism is a childhood-onset disorder characterized by 3 types of deficits:</a:t>
            </a:r>
          </a:p>
          <a:p>
            <a:pPr marL="0" lvl="0" indent="0" algn="l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1 Social deficits</a:t>
            </a:r>
          </a:p>
          <a:p>
            <a:pPr marL="0" lvl="0" indent="0" algn="l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 2 Communication impairment </a:t>
            </a:r>
          </a:p>
          <a:p>
            <a:pPr marL="0" lvl="0" indent="0" algn="l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3 Rigid ritualistic interests</a:t>
            </a:r>
            <a:endParaRPr lang="x-none" sz="2000">
              <a:solidFill>
                <a:schemeClr val="accent6">
                  <a:lumMod val="75000"/>
                </a:schemeClr>
              </a:solidFill>
              <a:latin typeface="Arial Rounded MT Bold" pitchFamily="34" charset="0"/>
            </a:endParaRPr>
          </a:p>
          <a:p>
            <a:endParaRPr lang="en-US" dirty="0">
              <a:solidFill>
                <a:schemeClr val="accent6">
                  <a:lumMod val="75000"/>
                </a:schemeClr>
              </a:solidFill>
              <a:latin typeface="Arial Rounded MT Bold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3182" y="4149080"/>
            <a:ext cx="3249613" cy="2414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903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692696"/>
            <a:ext cx="8686800" cy="5649491"/>
          </a:xfrm>
        </p:spPr>
        <p:txBody>
          <a:bodyPr/>
          <a:lstStyle/>
          <a:p>
            <a:pPr marL="0" lvl="0" indent="0" algn="l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800" u="sng" dirty="0">
                <a:solidFill>
                  <a:srgbClr val="0070C0"/>
                </a:solidFill>
                <a:latin typeface="Arial Rounded MT Bold" pitchFamily="34" charset="0"/>
              </a:rPr>
              <a:t>1- </a:t>
            </a:r>
            <a:r>
              <a:rPr lang="en-US" sz="2800" b="1" u="sng" dirty="0">
                <a:solidFill>
                  <a:srgbClr val="0070C0"/>
                </a:solidFill>
                <a:latin typeface="Arial Rounded MT Bold" pitchFamily="34" charset="0"/>
              </a:rPr>
              <a:t>Social deficit</a:t>
            </a:r>
          </a:p>
          <a:p>
            <a:pPr marL="0" lvl="0" indent="0" algn="l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000" u="sng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at least two of the following:</a:t>
            </a:r>
          </a:p>
          <a:p>
            <a:pPr marL="0" lvl="0" indent="0" algn="l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1marked impairment in nonverbal behaviors, such as eye-to-eye contact, facial expression, body postures, and gestures to regulate social interaction</a:t>
            </a:r>
          </a:p>
          <a:p>
            <a:pPr marL="0" lvl="0" indent="0" algn="l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2 failure to develop peer relationships appropriate to developmental age</a:t>
            </a:r>
          </a:p>
          <a:p>
            <a:pPr marL="0" lvl="0" indent="0" algn="l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3 a lack of spontaneous seeking to share enjoyment, interests, or achievements with other people (e.g., by a lack of showing, bringing, or pointing out objects of interest)</a:t>
            </a:r>
          </a:p>
          <a:p>
            <a:pPr marL="0" lvl="0" indent="0" algn="l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4 lack of social or emotional reciprocity</a:t>
            </a:r>
            <a:endParaRPr lang="x-none" sz="2000">
              <a:solidFill>
                <a:schemeClr val="accent6">
                  <a:lumMod val="75000"/>
                </a:schemeClr>
              </a:solidFill>
              <a:latin typeface="Arial Rounded MT Bold" pitchFamily="34" charset="0"/>
            </a:endParaRPr>
          </a:p>
          <a:p>
            <a:endParaRPr lang="en-US" dirty="0">
              <a:solidFill>
                <a:schemeClr val="accent6">
                  <a:lumMod val="75000"/>
                </a:schemeClr>
              </a:solidFill>
              <a:latin typeface="Arial Rounded MT Bold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516719"/>
            <a:ext cx="2880320" cy="2341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464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 Rounded MT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332656"/>
            <a:ext cx="8229600" cy="4525963"/>
          </a:xfrm>
        </p:spPr>
        <p:txBody>
          <a:bodyPr/>
          <a:lstStyle/>
          <a:p>
            <a:pPr marL="0" lvl="0" indent="0" algn="l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400" b="1" dirty="0">
                <a:solidFill>
                  <a:srgbClr val="0070C0"/>
                </a:solidFill>
                <a:latin typeface="Arial Rounded MT Bold" pitchFamily="34" charset="0"/>
              </a:rPr>
              <a:t>2- Communication impairment</a:t>
            </a:r>
          </a:p>
          <a:p>
            <a:pPr marL="0" lvl="0" indent="0" algn="l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000" u="sng" dirty="0" err="1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a</a:t>
            </a:r>
            <a:r>
              <a:rPr lang="en-US" sz="2000" u="sng" dirty="0" err="1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least</a:t>
            </a:r>
            <a:r>
              <a:rPr lang="en-US" sz="2000" u="sng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 one of the following:</a:t>
            </a:r>
          </a:p>
          <a:p>
            <a:pPr marL="0" lvl="0" indent="0" algn="l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1 delay in, or total lack of, the development of spoken language (not accompanied by an attempt to compensate through alternative modes of communication such as gesture or mime)</a:t>
            </a:r>
          </a:p>
          <a:p>
            <a:pPr marL="0" lvl="0" indent="0" algn="l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2 in individuals with adequate speech, marked impairment in the ability to initiate or sustain a conversation with others</a:t>
            </a:r>
          </a:p>
          <a:p>
            <a:pPr marL="0" lvl="0" indent="0" algn="l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3 stereotyped and repetitive use of language or idiosyncratic language</a:t>
            </a:r>
          </a:p>
          <a:p>
            <a:pPr marL="0" lvl="0" indent="0" algn="l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4 lack of varied, spontaneous make-believe play or social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imitative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play </a:t>
            </a:r>
            <a:r>
              <a:rPr lang="en-US" sz="2000" u="sng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t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appropriate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to developmental </a:t>
            </a:r>
            <a:r>
              <a:rPr lang="en-US" sz="2000" dirty="0" err="1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leve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Arial Rounded MT Bold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53136"/>
            <a:ext cx="2539357" cy="2103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436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332656"/>
            <a:ext cx="5580112" cy="6282843"/>
          </a:xfrm>
        </p:spPr>
        <p:txBody>
          <a:bodyPr>
            <a:normAutofit/>
          </a:bodyPr>
          <a:lstStyle/>
          <a:p>
            <a:pPr marL="0" lvl="0" indent="0" algn="l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400" b="1" dirty="0">
                <a:solidFill>
                  <a:srgbClr val="0070C0"/>
                </a:solidFill>
                <a:latin typeface="Arial Rounded MT Bold" pitchFamily="34" charset="0"/>
              </a:rPr>
              <a:t>3- RITUALISTIC INTEREST</a:t>
            </a:r>
            <a:endParaRPr lang="en-US" sz="2400" dirty="0">
              <a:solidFill>
                <a:srgbClr val="0070C0"/>
              </a:solidFill>
              <a:latin typeface="Arial Rounded MT Bold" pitchFamily="34" charset="0"/>
            </a:endParaRPr>
          </a:p>
          <a:p>
            <a:pPr marL="0" lvl="0" indent="0" algn="l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000" b="1" u="sng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at least one of the following:</a:t>
            </a:r>
          </a:p>
          <a:p>
            <a:pPr marL="0" lvl="0" indent="0" algn="l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1 encompassing preoccupation with one or more stereotyped and restricted patterns of interest that is abnormal either in intensity or focus</a:t>
            </a:r>
          </a:p>
          <a:p>
            <a:pPr marL="0" lvl="0" indent="0" algn="l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2 apparently inflexible adherence to specific, nonfunctional routines or rituals</a:t>
            </a:r>
          </a:p>
          <a:p>
            <a:pPr marL="0" lvl="0" indent="0" algn="l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3 stereotyped and repetitive motor mannerisms (e.g. hand or finger flapping or twisting or complex whole-body movements)</a:t>
            </a:r>
          </a:p>
          <a:p>
            <a:pPr marL="0" lvl="0" indent="0" algn="l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4 persistent preoccupation with parts of objects</a:t>
            </a:r>
            <a:endParaRPr lang="x-none" sz="2000">
              <a:solidFill>
                <a:schemeClr val="accent6">
                  <a:lumMod val="75000"/>
                </a:schemeClr>
              </a:solidFill>
              <a:latin typeface="Arial Rounded MT Bold" pitchFamily="34" charset="0"/>
            </a:endParaRPr>
          </a:p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8775" y="2432190"/>
            <a:ext cx="3851921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701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0070C0"/>
                </a:solidFill>
                <a:latin typeface="Arial Rounded MT Bold" pitchFamily="34" charset="0"/>
              </a:rPr>
              <a:t>Epidimiology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3838" lvl="0" indent="-223838" algn="l" rtl="0">
              <a:lnSpc>
                <a:spcPct val="150000"/>
              </a:lnSpc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Recent increase in prevalence to one percent of population. Could be related to expansion of diagnostic classification and/or increased awareness/recognition.</a:t>
            </a:r>
          </a:p>
          <a:p>
            <a:pPr marL="223838" lvl="0" indent="-223838" algn="l" rtl="0">
              <a:lnSpc>
                <a:spcPct val="150000"/>
              </a:lnSpc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The 4:1 ratio of diagnosis in males: females.</a:t>
            </a:r>
          </a:p>
          <a:p>
            <a:pPr marL="223838" lvl="0" indent="-223838" algn="l" rtl="0">
              <a:lnSpc>
                <a:spcPct val="150000"/>
              </a:lnSpc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Symptoms typically recognized between 12 and 24 months old, but varies based on severity.</a:t>
            </a:r>
            <a:endParaRPr lang="ar-JO" sz="2400" dirty="0">
              <a:solidFill>
                <a:schemeClr val="accent6">
                  <a:lumMod val="75000"/>
                </a:schemeClr>
              </a:solidFill>
              <a:latin typeface="Arial Rounded MT Bold" pitchFamily="34" charset="0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19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4544" y="34622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70C0"/>
                </a:solidFill>
                <a:latin typeface="Arial Rounded MT Bold" pitchFamily="34" charset="0"/>
              </a:rPr>
              <a:t>Risk factors and possible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Arial Rounded MT Bold" pitchFamily="34" charset="0"/>
              </a:rPr>
              <a:t>etiology</a:t>
            </a:r>
            <a:endParaRPr lang="en-US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57" y="1412776"/>
            <a:ext cx="8964488" cy="5112568"/>
          </a:xfrm>
        </p:spPr>
        <p:txBody>
          <a:bodyPr>
            <a:normAutofit/>
          </a:bodyPr>
          <a:lstStyle/>
          <a:p>
            <a:pPr marL="0" lvl="0" indent="0" algn="l">
              <a:buNone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1) ASD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has a strong genetic basis. The heritability of ASD in the population is around 90%. </a:t>
            </a:r>
            <a:endParaRPr lang="ar-SA" sz="2000" dirty="0" smtClean="0">
              <a:solidFill>
                <a:schemeClr val="accent6">
                  <a:lumMod val="75000"/>
                </a:schemeClr>
              </a:solidFill>
              <a:latin typeface="Arial Rounded MT Bold" pitchFamily="34" charset="0"/>
            </a:endParaRPr>
          </a:p>
          <a:p>
            <a:pPr marL="0" lvl="0" indent="0" algn="l" rtl="0">
              <a:spcBef>
                <a:spcPts val="1800"/>
              </a:spcBef>
              <a:buNone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 2) Fragile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X syndrome = most common known single gene cause of ASD.</a:t>
            </a:r>
          </a:p>
          <a:p>
            <a:pPr marL="0" indent="0" algn="l">
              <a:buNone/>
            </a:pPr>
            <a:endParaRPr lang="en-US" sz="2000" dirty="0">
              <a:solidFill>
                <a:schemeClr val="accent6">
                  <a:lumMod val="75000"/>
                </a:schemeClr>
              </a:solidFill>
              <a:latin typeface="Arial Rounded MT Bold" pitchFamily="34" charset="0"/>
            </a:endParaRPr>
          </a:p>
          <a:p>
            <a:pPr marL="0" lvl="0" indent="0" algn="l" rtl="0">
              <a:spcBef>
                <a:spcPts val="1800"/>
              </a:spcBef>
              <a:buNone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3) a birth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defects, including cerebral palsy, gestational age less than 35 weeks, and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Prenatal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neurological insults (e.g., infections, drugs), advanced paternal age, and low birth weight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.</a:t>
            </a:r>
          </a:p>
          <a:p>
            <a:pPr marL="0" lvl="0" indent="0" algn="l" rtl="0">
              <a:spcBef>
                <a:spcPts val="1800"/>
              </a:spcBef>
              <a:buNone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4)</a:t>
            </a:r>
            <a:r>
              <a:rPr lang="ar-SA" sz="2000" dirty="0" smtClean="0">
                <a:solidFill>
                  <a:prstClr val="black"/>
                </a:solidFill>
                <a:latin typeface="Palatino Linotype"/>
              </a:rPr>
              <a:t> </a:t>
            </a:r>
            <a:r>
              <a:rPr lang="en-US" sz="2000" dirty="0" smtClean="0">
                <a:solidFill>
                  <a:prstClr val="black"/>
                </a:solidFill>
                <a:latin typeface="Palatino Linotype"/>
              </a:rPr>
              <a:t>.</a:t>
            </a:r>
            <a:r>
              <a:rPr lang="en-US" sz="2000" dirty="0">
                <a:solidFill>
                  <a:srgbClr val="F79646">
                    <a:lumMod val="75000"/>
                  </a:srgbClr>
                </a:solidFill>
                <a:latin typeface="Arial Rounded MT Bold" pitchFamily="34" charset="0"/>
              </a:rPr>
              <a:t> Association with epilepsy</a:t>
            </a:r>
            <a:r>
              <a:rPr lang="ar-SA" sz="2000" dirty="0">
                <a:solidFill>
                  <a:srgbClr val="F79646">
                    <a:lumMod val="75000"/>
                  </a:srgbClr>
                </a:solidFill>
                <a:latin typeface="Arial Rounded MT Bold" pitchFamily="34" charset="0"/>
              </a:rPr>
              <a:t> </a:t>
            </a:r>
            <a:endParaRPr lang="ar-JO" sz="2000" dirty="0">
              <a:solidFill>
                <a:prstClr val="black"/>
              </a:solidFill>
              <a:latin typeface="Palatino Linotype"/>
              <a:cs typeface="Times New Roman"/>
            </a:endParaRPr>
          </a:p>
          <a:p>
            <a:pPr marL="0" indent="0" algn="l">
              <a:buNone/>
            </a:pPr>
            <a:endParaRPr lang="en-US" sz="2000" dirty="0" smtClean="0">
              <a:solidFill>
                <a:schemeClr val="accent6">
                  <a:lumMod val="75000"/>
                </a:schemeClr>
              </a:solidFill>
              <a:latin typeface="Arial Rounded MT Bold" pitchFamily="34" charset="0"/>
            </a:endParaRPr>
          </a:p>
          <a:p>
            <a:pPr marL="0" indent="0" algn="l">
              <a:buNone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5) maternal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use of valproate in pregnancy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.</a:t>
            </a:r>
          </a:p>
          <a:p>
            <a:pPr marL="0" indent="0" algn="l">
              <a:buNone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 </a:t>
            </a:r>
          </a:p>
          <a:p>
            <a:pPr marL="0" indent="0" algn="l">
              <a:buNone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.6)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Scioeconomic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 Rounded MT Bold" pitchFamily="34" charset="0"/>
              </a:rPr>
              <a:t> status </a:t>
            </a:r>
            <a:r>
              <a:rPr lang="en-US" sz="2000" dirty="0" smtClean="0"/>
              <a:t>, </a:t>
            </a:r>
            <a:endParaRPr lang="en-US" sz="2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34777"/>
            <a:ext cx="1944216" cy="1458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82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</TotalTime>
  <Words>935</Words>
  <Application>Microsoft Office PowerPoint</Application>
  <PresentationFormat>عرض على الشاشة (3:4)‏</PresentationFormat>
  <Paragraphs>98</Paragraphs>
  <Slides>16</Slides>
  <Notes>2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سمة Office</vt:lpstr>
      <vt:lpstr>عرض تقديمي في PowerPoint</vt:lpstr>
      <vt:lpstr>عرض تقديمي في PowerPoint</vt:lpstr>
      <vt:lpstr>عرض تقديمي في PowerPoint</vt:lpstr>
      <vt:lpstr> ASD  Diagnosis and DSM-5 Criteria</vt:lpstr>
      <vt:lpstr>عرض تقديمي في PowerPoint</vt:lpstr>
      <vt:lpstr>عرض تقديمي في PowerPoint</vt:lpstr>
      <vt:lpstr>عرض تقديمي في PowerPoint</vt:lpstr>
      <vt:lpstr>Epidimiology </vt:lpstr>
      <vt:lpstr>Risk factors and possible etiology</vt:lpstr>
      <vt:lpstr>Prognosis </vt:lpstr>
      <vt:lpstr>Treatment </vt:lpstr>
      <vt:lpstr>Asperger syndrome ( AS)</vt:lpstr>
      <vt:lpstr>Rett syndrome</vt:lpstr>
      <vt:lpstr>Childhood Disintegrative Disorder ( CDD)</vt:lpstr>
      <vt:lpstr>PDD –NOS 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Win11</dc:creator>
  <cp:lastModifiedBy>Win11</cp:lastModifiedBy>
  <cp:revision>29</cp:revision>
  <dcterms:created xsi:type="dcterms:W3CDTF">2023-07-17T20:20:51Z</dcterms:created>
  <dcterms:modified xsi:type="dcterms:W3CDTF">2023-07-29T21:48:25Z</dcterms:modified>
</cp:coreProperties>
</file>