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lvl1pPr>
    <a:lvl2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lvl2pPr>
    <a:lvl3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lvl3pPr>
    <a:lvl4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lvl4pPr>
    <a:lvl5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lvl5pPr>
    <a:lvl6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lvl6pPr>
    <a:lvl7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lvl7pPr>
    <a:lvl8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lvl8pPr>
    <a:lvl9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nela Regular"/>
          <a:ea typeface="Canela Regular"/>
          <a:cs typeface="Canela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Canela Bold"/>
          <a:ea typeface="Canela Bold"/>
          <a:cs typeface="Canela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Canela Bold"/>
          <a:ea typeface="Canela Bold"/>
          <a:cs typeface="Canela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Canela Bold"/>
          <a:ea typeface="Canela Bold"/>
          <a:cs typeface="Canela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b="def" i="def"/>
      <a:tcStyle>
        <a:tcBdr/>
        <a:fill>
          <a:solidFill>
            <a:srgbClr val="E8EBF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b="def" i="def"/>
      <a:tcStyle>
        <a:tcBdr/>
        <a:fill>
          <a:solidFill>
            <a:srgbClr val="E8F2E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b="def" i="def"/>
      <a:tcStyle>
        <a:tcBdr/>
        <a:fill>
          <a:solidFill>
            <a:srgbClr val="ECEAF3"/>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19200" y="11986162"/>
            <a:ext cx="21945599" cy="605792"/>
          </a:xfrm>
          <a:prstGeom prst="rect">
            <a:avLst/>
          </a:prstGeom>
        </p:spPr>
        <p:txBody>
          <a:bodyPr/>
          <a:lstStyle>
            <a:lvl1pPr marL="0" indent="0" algn="ctr" defTabSz="825500">
              <a:lnSpc>
                <a:spcPct val="100000"/>
              </a:lnSpc>
              <a:spcBef>
                <a:spcPts val="0"/>
              </a:spcBef>
              <a:buSzTx/>
              <a:buNone/>
              <a:defRPr spc="-29" sz="3000">
                <a:latin typeface="Graphik Medium"/>
                <a:ea typeface="Graphik Medium"/>
                <a:cs typeface="Graphik Medium"/>
                <a:sym typeface="Graphik Medium"/>
              </a:defRPr>
            </a:lvl1pPr>
            <a:lvl2pPr marL="918440" indent="-372340" algn="ctr" defTabSz="825500">
              <a:lnSpc>
                <a:spcPct val="100000"/>
              </a:lnSpc>
              <a:spcBef>
                <a:spcPts val="0"/>
              </a:spcBef>
              <a:defRPr spc="-29" sz="3000">
                <a:latin typeface="Graphik Medium"/>
                <a:ea typeface="Graphik Medium"/>
                <a:cs typeface="Graphik Medium"/>
                <a:sym typeface="Graphik Medium"/>
              </a:defRPr>
            </a:lvl2pPr>
            <a:lvl3pPr marL="1464540" indent="-372340" algn="ctr" defTabSz="825500">
              <a:lnSpc>
                <a:spcPct val="100000"/>
              </a:lnSpc>
              <a:spcBef>
                <a:spcPts val="0"/>
              </a:spcBef>
              <a:defRPr spc="-29" sz="3000">
                <a:latin typeface="Graphik Medium"/>
                <a:ea typeface="Graphik Medium"/>
                <a:cs typeface="Graphik Medium"/>
                <a:sym typeface="Graphik Medium"/>
              </a:defRPr>
            </a:lvl3pPr>
            <a:lvl4pPr marL="2010640" indent="-372340" algn="ctr" defTabSz="825500">
              <a:lnSpc>
                <a:spcPct val="100000"/>
              </a:lnSpc>
              <a:spcBef>
                <a:spcPts val="0"/>
              </a:spcBef>
              <a:defRPr spc="-29" sz="3000">
                <a:latin typeface="Graphik Medium"/>
                <a:ea typeface="Graphik Medium"/>
                <a:cs typeface="Graphik Medium"/>
                <a:sym typeface="Graphik Medium"/>
              </a:defRPr>
            </a:lvl4pPr>
            <a:lvl5pPr marL="2556740" indent="-372340" algn="ctr" defTabSz="825500">
              <a:lnSpc>
                <a:spcPct val="100000"/>
              </a:lnSpc>
              <a:spcBef>
                <a:spcPts val="0"/>
              </a:spcBef>
              <a:defRPr spc="-29" sz="3000">
                <a:latin typeface="Graphik Medium"/>
                <a:ea typeface="Graphik Medium"/>
                <a:cs typeface="Graphik Medium"/>
                <a:sym typeface="Graphik Medium"/>
              </a:defRPr>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19200" y="3543300"/>
            <a:ext cx="21945600" cy="4267200"/>
          </a:xfrm>
          <a:prstGeom prst="rect">
            <a:avLst/>
          </a:prstGeom>
        </p:spPr>
        <p:txBody>
          <a:bodyPr anchor="b"/>
          <a:lstStyle>
            <a:lvl1pPr algn="l" defTabSz="914400">
              <a:lnSpc>
                <a:spcPct val="90000"/>
              </a:lnSpc>
              <a:defRPr spc="0" sz="4400">
                <a:latin typeface="Galvji"/>
                <a:ea typeface="Galvji"/>
                <a:cs typeface="Galvji"/>
                <a:sym typeface="Galvji"/>
              </a:defRPr>
            </a:lvl1pPr>
          </a:lstStyle>
          <a:p>
            <a:pPr/>
            <a:r>
              <a:t>Presentation Title</a:t>
            </a:r>
          </a:p>
        </p:txBody>
      </p:sp>
      <p:sp>
        <p:nvSpPr>
          <p:cNvPr id="13" name="Body Level One…"/>
          <p:cNvSpPr txBox="1"/>
          <p:nvPr>
            <p:ph type="body" sz="quarter" idx="21" hasCustomPrompt="1"/>
          </p:nvPr>
        </p:nvSpPr>
        <p:spPr>
          <a:xfrm>
            <a:off x="1219200" y="7567579"/>
            <a:ext cx="21945600" cy="2250594"/>
          </a:xfrm>
          <a:prstGeom prst="rect">
            <a:avLst/>
          </a:prstGeom>
        </p:spPr>
        <p:txBody>
          <a:bodyPr/>
          <a:lstStyle>
            <a:lvl1pPr marL="0" indent="0" algn="ctr" defTabSz="825500">
              <a:lnSpc>
                <a:spcPct val="100000"/>
              </a:lnSpc>
              <a:spcBef>
                <a:spcPts val="0"/>
              </a:spcBef>
              <a:buSzTx/>
              <a:buNone/>
              <a:defRPr spc="-100" sz="6000">
                <a:latin typeface="Graphik Semibold"/>
                <a:ea typeface="Graphik Semibold"/>
                <a:cs typeface="Graphik Semibold"/>
                <a:sym typeface="Graphik Semibold"/>
              </a:defRPr>
            </a:lvl1pPr>
          </a:lstStyle>
          <a:p>
            <a:pPr/>
            <a:r>
              <a:t>Presentation Subtitle</a:t>
            </a:r>
          </a:p>
        </p:txBody>
      </p:sp>
      <p:sp>
        <p:nvSpPr>
          <p:cNvPr id="14"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prstGeom prst="rect">
            <a:avLst/>
          </a:prstGeom>
        </p:spPr>
        <p:txBody>
          <a:bodyPr/>
          <a:lstStyle/>
          <a:p>
            <a:pPr/>
            <a:r>
              <a:t>Slide Title</a:t>
            </a:r>
          </a:p>
        </p:txBody>
      </p:sp>
      <p:sp>
        <p:nvSpPr>
          <p:cNvPr id="100" name="Body Level One…"/>
          <p:cNvSpPr txBox="1"/>
          <p:nvPr>
            <p:ph type="body" sz="quarter" idx="1" hasCustomPrompt="1"/>
          </p:nvPr>
        </p:nvSpPr>
        <p:spPr>
          <a:xfrm>
            <a:off x="1219200" y="2384648"/>
            <a:ext cx="21945602" cy="832614"/>
          </a:xfrm>
          <a:prstGeom prst="rect">
            <a:avLst/>
          </a:prstGeom>
        </p:spPr>
        <p:txBody>
          <a:bodyPr/>
          <a:lstStyle>
            <a:lvl1pPr marL="0" indent="0" algn="ctr" defTabSz="825500">
              <a:lnSpc>
                <a:spcPct val="100000"/>
              </a:lnSpc>
              <a:spcBef>
                <a:spcPts val="0"/>
              </a:spcBef>
              <a:buSzTx/>
              <a:buNone/>
              <a:defRPr spc="-44" sz="4400">
                <a:latin typeface="Graphik Semibold"/>
                <a:ea typeface="Graphik Semibold"/>
                <a:cs typeface="Graphik Semibold"/>
                <a:sym typeface="Graphik Semibold"/>
              </a:defRPr>
            </a:lvl1pPr>
            <a:lvl2pPr marL="1092199" indent="-546099" algn="ctr" defTabSz="825500">
              <a:lnSpc>
                <a:spcPct val="100000"/>
              </a:lnSpc>
              <a:spcBef>
                <a:spcPts val="0"/>
              </a:spcBef>
              <a:defRPr spc="-44" sz="4400">
                <a:latin typeface="Graphik Semibold"/>
                <a:ea typeface="Graphik Semibold"/>
                <a:cs typeface="Graphik Semibold"/>
                <a:sym typeface="Graphik Semibold"/>
              </a:defRPr>
            </a:lvl2pPr>
            <a:lvl3pPr marL="1638299" indent="-546099" algn="ctr" defTabSz="825500">
              <a:lnSpc>
                <a:spcPct val="100000"/>
              </a:lnSpc>
              <a:spcBef>
                <a:spcPts val="0"/>
              </a:spcBef>
              <a:defRPr spc="-44" sz="4400">
                <a:latin typeface="Graphik Semibold"/>
                <a:ea typeface="Graphik Semibold"/>
                <a:cs typeface="Graphik Semibold"/>
                <a:sym typeface="Graphik Semibold"/>
              </a:defRPr>
            </a:lvl3pPr>
            <a:lvl4pPr marL="2184399" indent="-546099" algn="ctr" defTabSz="825500">
              <a:lnSpc>
                <a:spcPct val="100000"/>
              </a:lnSpc>
              <a:spcBef>
                <a:spcPts val="0"/>
              </a:spcBef>
              <a:defRPr spc="-44" sz="4400">
                <a:latin typeface="Graphik Semibold"/>
                <a:ea typeface="Graphik Semibold"/>
                <a:cs typeface="Graphik Semibold"/>
                <a:sym typeface="Graphik Semibold"/>
              </a:defRPr>
            </a:lvl4pPr>
            <a:lvl5pPr marL="2730499" indent="-546099" algn="ctr" defTabSz="825500">
              <a:lnSpc>
                <a:spcPct val="100000"/>
              </a:lnSpc>
              <a:spcBef>
                <a:spcPts val="0"/>
              </a:spcBef>
              <a:defRPr spc="-44" sz="4400">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10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prstGeom prst="rect">
            <a:avLst/>
          </a:prstGeom>
        </p:spPr>
        <p:txBody>
          <a:bodyPr/>
          <a:lstStyle/>
          <a:p>
            <a:pPr/>
            <a:r>
              <a:t>Agenda Title</a:t>
            </a:r>
          </a:p>
        </p:txBody>
      </p:sp>
      <p:sp>
        <p:nvSpPr>
          <p:cNvPr id="109" name="Body Level One…"/>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0" defTabSz="825500">
              <a:lnSpc>
                <a:spcPct val="100000"/>
              </a:lnSpc>
              <a:buSzTx/>
              <a:buNone/>
              <a:defRPr spc="-136" sz="6800">
                <a:latin typeface="Canela Deck Regular"/>
                <a:ea typeface="Canela Deck Regular"/>
                <a:cs typeface="Canela Deck Regular"/>
                <a:sym typeface="Canela Deck Regular"/>
              </a:defRPr>
            </a:lvl2pPr>
            <a:lvl3pPr marL="0" indent="0" defTabSz="825500">
              <a:lnSpc>
                <a:spcPct val="100000"/>
              </a:lnSpc>
              <a:buSzTx/>
              <a:buNone/>
              <a:defRPr spc="-136" sz="6800">
                <a:latin typeface="Canela Deck Regular"/>
                <a:ea typeface="Canela Deck Regular"/>
                <a:cs typeface="Canela Deck Regular"/>
                <a:sym typeface="Canela Deck Regular"/>
              </a:defRPr>
            </a:lvl3pPr>
            <a:lvl4pPr marL="0" indent="0" defTabSz="825500">
              <a:lnSpc>
                <a:spcPct val="100000"/>
              </a:lnSpc>
              <a:buSzTx/>
              <a:buNone/>
              <a:defRPr spc="-136" sz="6800">
                <a:latin typeface="Canela Deck Regular"/>
                <a:ea typeface="Canela Deck Regular"/>
                <a:cs typeface="Canela Deck Regular"/>
                <a:sym typeface="Canela Deck Regular"/>
              </a:defRPr>
            </a:lvl4pPr>
            <a:lvl5pPr marL="0" indent="0" defTabSz="825500">
              <a:lnSpc>
                <a:spcPct val="100000"/>
              </a:lnSpc>
              <a:buSzTx/>
              <a:buNone/>
              <a:defRPr spc="-136" sz="68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110" name="Agenda Subtitle"/>
          <p:cNvSpPr txBox="1"/>
          <p:nvPr>
            <p:ph type="body" sz="quarter" idx="21" hasCustomPrompt="1"/>
          </p:nvPr>
        </p:nvSpPr>
        <p:spPr>
          <a:xfrm>
            <a:off x="1219200" y="2387114"/>
            <a:ext cx="21945602" cy="832614"/>
          </a:xfrm>
          <a:prstGeom prst="rect">
            <a:avLst/>
          </a:prstGeom>
        </p:spPr>
        <p:txBody>
          <a:bodyPr/>
          <a:lstStyle>
            <a:lvl1pPr marL="0" indent="0" algn="ctr" defTabSz="825500">
              <a:lnSpc>
                <a:spcPct val="100000"/>
              </a:lnSpc>
              <a:spcBef>
                <a:spcPts val="0"/>
              </a:spcBef>
              <a:buSzTx/>
              <a:buNone/>
              <a:defRPr spc="-100" sz="4400">
                <a:latin typeface="Graphik Semibold"/>
                <a:ea typeface="Graphik Semibold"/>
                <a:cs typeface="Graphik Semibold"/>
                <a:sym typeface="Graphik Semibold"/>
              </a:defRPr>
            </a:lvl1pPr>
          </a:lstStyle>
          <a:p>
            <a:pPr/>
            <a:r>
              <a:t>Agenda Subtitle</a:t>
            </a:r>
          </a:p>
        </p:txBody>
      </p:sp>
      <p:sp>
        <p:nvSpPr>
          <p:cNvPr id="11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sz="quarter" idx="1" hasCustomPrompt="1"/>
          </p:nvPr>
        </p:nvSpPr>
        <p:spPr>
          <a:xfrm>
            <a:off x="1219200" y="8462239"/>
            <a:ext cx="21945602" cy="832614"/>
          </a:xfrm>
          <a:prstGeom prst="rect">
            <a:avLst/>
          </a:prstGeom>
        </p:spPr>
        <p:txBody>
          <a:bodyPr/>
          <a:lstStyle>
            <a:lvl1pPr marL="0" indent="0" algn="ctr" defTabSz="825500">
              <a:lnSpc>
                <a:spcPct val="100000"/>
              </a:lnSpc>
              <a:spcBef>
                <a:spcPts val="0"/>
              </a:spcBef>
              <a:buSzTx/>
              <a:buNone/>
              <a:defRPr spc="-44" sz="4400">
                <a:latin typeface="Graphik Semibold"/>
                <a:ea typeface="Graphik Semibold"/>
                <a:cs typeface="Graphik Semibold"/>
                <a:sym typeface="Graphik Semibold"/>
              </a:defRPr>
            </a:lvl1pPr>
            <a:lvl2pPr marL="1092199" indent="-546099" algn="ctr" defTabSz="825500">
              <a:lnSpc>
                <a:spcPct val="100000"/>
              </a:lnSpc>
              <a:spcBef>
                <a:spcPts val="0"/>
              </a:spcBef>
              <a:defRPr spc="-44" sz="4400">
                <a:latin typeface="Graphik Semibold"/>
                <a:ea typeface="Graphik Semibold"/>
                <a:cs typeface="Graphik Semibold"/>
                <a:sym typeface="Graphik Semibold"/>
              </a:defRPr>
            </a:lvl2pPr>
            <a:lvl3pPr marL="1638299" indent="-546099" algn="ctr" defTabSz="825500">
              <a:lnSpc>
                <a:spcPct val="100000"/>
              </a:lnSpc>
              <a:spcBef>
                <a:spcPts val="0"/>
              </a:spcBef>
              <a:defRPr spc="-44" sz="4400">
                <a:latin typeface="Graphik Semibold"/>
                <a:ea typeface="Graphik Semibold"/>
                <a:cs typeface="Graphik Semibold"/>
                <a:sym typeface="Graphik Semibold"/>
              </a:defRPr>
            </a:lvl3pPr>
            <a:lvl4pPr marL="2184399" indent="-546099" algn="ctr" defTabSz="825500">
              <a:lnSpc>
                <a:spcPct val="100000"/>
              </a:lnSpc>
              <a:spcBef>
                <a:spcPts val="0"/>
              </a:spcBef>
              <a:defRPr spc="-44" sz="4400">
                <a:latin typeface="Graphik Semibold"/>
                <a:ea typeface="Graphik Semibold"/>
                <a:cs typeface="Graphik Semibold"/>
                <a:sym typeface="Graphik Semibold"/>
              </a:defRPr>
            </a:lvl4pPr>
            <a:lvl5pPr marL="2730499" indent="-546099" algn="ctr" defTabSz="825500">
              <a:lnSpc>
                <a:spcPct val="100000"/>
              </a:lnSpc>
              <a:spcBef>
                <a:spcPts val="0"/>
              </a:spcBef>
              <a:defRPr spc="-44" sz="4400">
                <a:latin typeface="Graphik Semibold"/>
                <a:ea typeface="Graphik Semibold"/>
                <a:cs typeface="Graphik Semibold"/>
                <a:sym typeface="Graphik Semibold"/>
              </a:defRPr>
            </a:lvl5pPr>
          </a:lstStyle>
          <a:p>
            <a:pPr/>
            <a:r>
              <a:t>Fact information</a:t>
            </a:r>
          </a:p>
          <a:p>
            <a:pPr lvl="1"/>
            <a:r>
              <a:t/>
            </a:r>
          </a:p>
          <a:p>
            <a:pPr lvl="2"/>
            <a:r>
              <a:t/>
            </a:r>
          </a:p>
          <a:p>
            <a:pPr lvl="3"/>
            <a:r>
              <a:t/>
            </a:r>
          </a:p>
          <a:p>
            <a:pPr lvl="4"/>
            <a:r>
              <a:t/>
            </a:r>
          </a:p>
        </p:txBody>
      </p:sp>
      <p:sp>
        <p:nvSpPr>
          <p:cNvPr id="127" name="Body Level One…"/>
          <p:cNvSpPr txBox="1"/>
          <p:nvPr>
            <p:ph type="body" sz="half" idx="21" hasCustomPrompt="1"/>
          </p:nvPr>
        </p:nvSpPr>
        <p:spPr>
          <a:xfrm>
            <a:off x="1219200" y="4214483"/>
            <a:ext cx="21945600" cy="4269709"/>
          </a:xfrm>
          <a:prstGeom prst="rect">
            <a:avLst/>
          </a:prstGeom>
        </p:spPr>
        <p:txBody>
          <a:bodyPr anchor="b"/>
          <a:lstStyle/>
          <a:p>
            <a:pPr lvl="4" marL="0" indent="1097280" algn="ctr" defTabSz="975360">
              <a:lnSpc>
                <a:spcPct val="80000"/>
              </a:lnSpc>
              <a:spcBef>
                <a:spcPts val="0"/>
              </a:spcBef>
              <a:buSzTx/>
              <a:buNone/>
              <a:defRPr sz="8960">
                <a:latin typeface="Canela Bold"/>
                <a:ea typeface="Canela Bold"/>
                <a:cs typeface="Canela Bold"/>
                <a:sym typeface="Canela Bold"/>
              </a:defRPr>
            </a:pPr>
            <a:r>
              <a:t>100%
</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Body Level One…"/>
          <p:cNvSpPr txBox="1"/>
          <p:nvPr>
            <p:ph type="body" sz="quarter" idx="1" hasCustomPrompt="1"/>
          </p:nvPr>
        </p:nvSpPr>
        <p:spPr>
          <a:xfrm>
            <a:off x="1219200" y="11100052"/>
            <a:ext cx="21945602" cy="832614"/>
          </a:xfrm>
          <a:prstGeom prst="rect">
            <a:avLst/>
          </a:prstGeom>
        </p:spPr>
        <p:txBody>
          <a:bodyPr anchor="ctr"/>
          <a:lstStyle>
            <a:lvl1pPr marL="0" indent="0" algn="ctr" defTabSz="825500">
              <a:lnSpc>
                <a:spcPct val="100000"/>
              </a:lnSpc>
              <a:spcBef>
                <a:spcPts val="0"/>
              </a:spcBef>
              <a:buSzTx/>
              <a:buNone/>
              <a:defRPr spc="-44" sz="4400">
                <a:latin typeface="Graphik Semibold"/>
                <a:ea typeface="Graphik Semibold"/>
                <a:cs typeface="Graphik Semibold"/>
                <a:sym typeface="Graphik Semibold"/>
              </a:defRPr>
            </a:lvl1pPr>
            <a:lvl2pPr marL="1092199" indent="-546099" algn="ctr" defTabSz="825500">
              <a:lnSpc>
                <a:spcPct val="100000"/>
              </a:lnSpc>
              <a:spcBef>
                <a:spcPts val="0"/>
              </a:spcBef>
              <a:defRPr spc="-44" sz="4400">
                <a:latin typeface="Graphik Semibold"/>
                <a:ea typeface="Graphik Semibold"/>
                <a:cs typeface="Graphik Semibold"/>
                <a:sym typeface="Graphik Semibold"/>
              </a:defRPr>
            </a:lvl2pPr>
            <a:lvl3pPr marL="1638299" indent="-546099" algn="ctr" defTabSz="825500">
              <a:lnSpc>
                <a:spcPct val="100000"/>
              </a:lnSpc>
              <a:spcBef>
                <a:spcPts val="0"/>
              </a:spcBef>
              <a:defRPr spc="-44" sz="4400">
                <a:latin typeface="Graphik Semibold"/>
                <a:ea typeface="Graphik Semibold"/>
                <a:cs typeface="Graphik Semibold"/>
                <a:sym typeface="Graphik Semibold"/>
              </a:defRPr>
            </a:lvl3pPr>
            <a:lvl4pPr marL="2184399" indent="-546099" algn="ctr" defTabSz="825500">
              <a:lnSpc>
                <a:spcPct val="100000"/>
              </a:lnSpc>
              <a:spcBef>
                <a:spcPts val="0"/>
              </a:spcBef>
              <a:defRPr spc="-44" sz="4400">
                <a:latin typeface="Graphik Semibold"/>
                <a:ea typeface="Graphik Semibold"/>
                <a:cs typeface="Graphik Semibold"/>
                <a:sym typeface="Graphik Semibold"/>
              </a:defRPr>
            </a:lvl4pPr>
            <a:lvl5pPr marL="2730499" indent="-546099" algn="ctr" defTabSz="825500">
              <a:lnSpc>
                <a:spcPct val="100000"/>
              </a:lnSpc>
              <a:spcBef>
                <a:spcPts val="0"/>
              </a:spcBef>
              <a:defRPr spc="-44" sz="4400">
                <a:latin typeface="Graphik Semibold"/>
                <a:ea typeface="Graphik Semibold"/>
                <a:cs typeface="Graphik Semibold"/>
                <a:sym typeface="Graphik Semibold"/>
              </a:defRPr>
            </a:lvl5pPr>
          </a:lstStyle>
          <a:p>
            <a:pPr/>
            <a:r>
              <a:t>Attribution</a:t>
            </a:r>
          </a:p>
          <a:p>
            <a:pPr lvl="1"/>
            <a:r>
              <a:t/>
            </a:r>
          </a:p>
          <a:p>
            <a:pPr lvl="2"/>
            <a:r>
              <a:t/>
            </a:r>
          </a:p>
          <a:p>
            <a:pPr lvl="3"/>
            <a:r>
              <a:t/>
            </a:r>
          </a:p>
          <a:p>
            <a:pPr lvl="4"/>
            <a:r>
              <a:t/>
            </a:r>
          </a:p>
        </p:txBody>
      </p:sp>
      <p:sp>
        <p:nvSpPr>
          <p:cNvPr id="136" name="Body Level One…"/>
          <p:cNvSpPr txBox="1"/>
          <p:nvPr>
            <p:ph type="body" sz="half" idx="21" hasCustomPrompt="1"/>
          </p:nvPr>
        </p:nvSpPr>
        <p:spPr>
          <a:xfrm>
            <a:off x="1219200" y="4178300"/>
            <a:ext cx="21945600" cy="4416425"/>
          </a:xfrm>
          <a:prstGeom prst="rect">
            <a:avLst/>
          </a:prstGeom>
        </p:spPr>
        <p:txBody>
          <a:bodyPr anchor="ctr"/>
          <a:lstStyle/>
          <a:p>
            <a:pPr lvl="4" marL="0" indent="1700783" algn="ctr" defTabSz="1511808">
              <a:lnSpc>
                <a:spcPct val="80000"/>
              </a:lnSpc>
              <a:spcBef>
                <a:spcPts val="0"/>
              </a:spcBef>
              <a:buSzTx/>
              <a:buNone/>
              <a:defRPr sz="5208">
                <a:latin typeface="Canela Bold"/>
                <a:ea typeface="Canela Bold"/>
                <a:cs typeface="Canela Bold"/>
                <a:sym typeface="Canela Bold"/>
              </a:defRPr>
            </a:pPr>
            <a:r>
              <a:t>“Notable Quote”
</a:t>
            </a:r>
          </a:p>
        </p:txBody>
      </p:sp>
      <p:sp>
        <p:nvSpPr>
          <p:cNvPr id="13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Sea against sky at sunset 2"/>
          <p:cNvSpPr/>
          <p:nvPr>
            <p:ph type="pic" sz="quarter" idx="21"/>
          </p:nvPr>
        </p:nvSpPr>
        <p:spPr>
          <a:xfrm>
            <a:off x="15744825" y="5581751"/>
            <a:ext cx="7365408" cy="8280402"/>
          </a:xfrm>
          <a:prstGeom prst="rect">
            <a:avLst/>
          </a:prstGeom>
        </p:spPr>
        <p:txBody>
          <a:bodyPr lIns="91439" tIns="45719" rIns="91439" bIns="45719">
            <a:noAutofit/>
          </a:bodyPr>
          <a:lstStyle/>
          <a:p>
            <a:pPr/>
          </a:p>
        </p:txBody>
      </p:sp>
      <p:sp>
        <p:nvSpPr>
          <p:cNvPr id="145" name="Sea against sky at sunset 1"/>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46" name="Beach and sea at sunset"/>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4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each and sea at sunset"/>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55"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Beach and sea at sunset"/>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Presentation Title</a:t>
            </a:r>
          </a:p>
        </p:txBody>
      </p:sp>
      <p:sp>
        <p:nvSpPr>
          <p:cNvPr id="23" name="Body Level One…"/>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1pPr>
            <a:lvl2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2pPr>
            <a:lvl3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3pPr>
            <a:lvl4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4pPr>
            <a:lvl5pPr marL="0" indent="0" algn="ctr" defTabSz="825500">
              <a:lnSpc>
                <a:spcPct val="100000"/>
              </a:lnSpc>
              <a:spcBef>
                <a:spcPts val="0"/>
              </a:spcBef>
              <a:buSzTx/>
              <a:buNone/>
              <a:defRPr spc="-58" sz="60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100" sz="30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15494" y="4585101"/>
            <a:ext cx="9757339" cy="2540002"/>
          </a:xfrm>
          <a:prstGeom prst="rect">
            <a:avLst/>
          </a:prstGeom>
        </p:spPr>
        <p:txBody>
          <a:bodyPr anchor="b"/>
          <a:lstStyle/>
          <a:p>
            <a:pPr/>
            <a:r>
              <a:t>Slide Title</a:t>
            </a:r>
          </a:p>
        </p:txBody>
      </p:sp>
      <p:sp>
        <p:nvSpPr>
          <p:cNvPr id="33" name="Sea against sky at sunset"/>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sz="4400">
                <a:latin typeface="Graphik Semibold"/>
                <a:ea typeface="Graphik Semibold"/>
                <a:cs typeface="Graphik Semibold"/>
                <a:sym typeface="Graphik Semibold"/>
              </a:defRPr>
            </a:lvl1pPr>
            <a:lvl2pPr marL="0" indent="0" algn="ctr" defTabSz="825500">
              <a:lnSpc>
                <a:spcPct val="100000"/>
              </a:lnSpc>
              <a:spcBef>
                <a:spcPts val="0"/>
              </a:spcBef>
              <a:buSzTx/>
              <a:buNone/>
              <a:defRPr spc="-44" sz="4400">
                <a:latin typeface="Graphik Semibold"/>
                <a:ea typeface="Graphik Semibold"/>
                <a:cs typeface="Graphik Semibold"/>
                <a:sym typeface="Graphik Semibold"/>
              </a:defRPr>
            </a:lvl2pPr>
            <a:lvl3pPr marL="0" indent="0" algn="ctr" defTabSz="825500">
              <a:lnSpc>
                <a:spcPct val="100000"/>
              </a:lnSpc>
              <a:spcBef>
                <a:spcPts val="0"/>
              </a:spcBef>
              <a:buSzTx/>
              <a:buNone/>
              <a:defRPr spc="-44" sz="4400">
                <a:latin typeface="Graphik Semibold"/>
                <a:ea typeface="Graphik Semibold"/>
                <a:cs typeface="Graphik Semibold"/>
                <a:sym typeface="Graphik Semibold"/>
              </a:defRPr>
            </a:lvl3pPr>
            <a:lvl4pPr marL="0" indent="0" algn="ctr" defTabSz="825500">
              <a:lnSpc>
                <a:spcPct val="100000"/>
              </a:lnSpc>
              <a:spcBef>
                <a:spcPts val="0"/>
              </a:spcBef>
              <a:buSzTx/>
              <a:buNone/>
              <a:defRPr spc="-44" sz="4400">
                <a:latin typeface="Graphik Semibold"/>
                <a:ea typeface="Graphik Semibold"/>
                <a:cs typeface="Graphik Semibold"/>
                <a:sym typeface="Graphik Semibold"/>
              </a:defRPr>
            </a:lvl4pPr>
            <a:lvl5pPr marL="0" indent="0" algn="ctr" defTabSz="825500">
              <a:lnSpc>
                <a:spcPct val="100000"/>
              </a:lnSpc>
              <a:spcBef>
                <a:spcPts val="0"/>
              </a:spcBef>
              <a:buSzTx/>
              <a:buNone/>
              <a:defRPr spc="-44" sz="4400">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100" sz="4400">
                <a:latin typeface="Graphik Semibold"/>
                <a:ea typeface="Graphik Semibold"/>
                <a:cs typeface="Graphik Semibold"/>
                <a:sym typeface="Graphik Semibold"/>
              </a:defRPr>
            </a:lvl1pPr>
          </a:lstStyle>
          <a:p>
            <a:pPr/>
            <a:r>
              <a:t>Slide Subtitle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19200" y="4013200"/>
            <a:ext cx="21945600" cy="8487148"/>
          </a:xfrm>
          <a:prstGeom prst="rect">
            <a:avLst/>
          </a:prstGeom>
        </p:spPr>
        <p:txBody>
          <a:bodyPr numCol="2" spcCol="2558383"/>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61" name="Sea against sky at sunset"/>
          <p:cNvSpPr/>
          <p:nvPr>
            <p:ph type="pic" idx="21"/>
          </p:nvPr>
        </p:nvSpPr>
        <p:spPr>
          <a:xfrm>
            <a:off x="12192644" y="718588"/>
            <a:ext cx="10972801" cy="12329625"/>
          </a:xfrm>
          <a:prstGeom prst="rect">
            <a:avLst/>
          </a:prstGeom>
        </p:spPr>
        <p:txBody>
          <a:bodyPr lIns="91439" tIns="45719" rIns="91439" bIns="45719">
            <a:noAutofit/>
          </a:bodyPr>
          <a:lstStyle/>
          <a:p>
            <a:pPr/>
          </a:p>
        </p:txBody>
      </p:sp>
      <p:sp>
        <p:nvSpPr>
          <p:cNvPr id="62" name="Body Level One…"/>
          <p:cNvSpPr txBox="1"/>
          <p:nvPr>
            <p:ph type="body" sz="quarter" idx="1"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sz="4400">
                <a:latin typeface="Graphik Semibold"/>
                <a:ea typeface="Graphik Semibold"/>
                <a:cs typeface="Graphik Semibold"/>
                <a:sym typeface="Graphik Semibold"/>
              </a:defRPr>
            </a:lvl1pPr>
            <a:lvl2pPr marL="1092199" indent="-546099" algn="ctr" defTabSz="825500">
              <a:lnSpc>
                <a:spcPct val="100000"/>
              </a:lnSpc>
              <a:spcBef>
                <a:spcPts val="0"/>
              </a:spcBef>
              <a:defRPr spc="-44" sz="4400">
                <a:latin typeface="Graphik Semibold"/>
                <a:ea typeface="Graphik Semibold"/>
                <a:cs typeface="Graphik Semibold"/>
                <a:sym typeface="Graphik Semibold"/>
              </a:defRPr>
            </a:lvl2pPr>
            <a:lvl3pPr marL="1638299" indent="-546099" algn="ctr" defTabSz="825500">
              <a:lnSpc>
                <a:spcPct val="100000"/>
              </a:lnSpc>
              <a:spcBef>
                <a:spcPts val="0"/>
              </a:spcBef>
              <a:defRPr spc="-44" sz="4400">
                <a:latin typeface="Graphik Semibold"/>
                <a:ea typeface="Graphik Semibold"/>
                <a:cs typeface="Graphik Semibold"/>
                <a:sym typeface="Graphik Semibold"/>
              </a:defRPr>
            </a:lvl3pPr>
            <a:lvl4pPr marL="2184399" indent="-546099" algn="ctr" defTabSz="825500">
              <a:lnSpc>
                <a:spcPct val="100000"/>
              </a:lnSpc>
              <a:spcBef>
                <a:spcPts val="0"/>
              </a:spcBef>
              <a:defRPr spc="-44" sz="4400">
                <a:latin typeface="Graphik Semibold"/>
                <a:ea typeface="Graphik Semibold"/>
                <a:cs typeface="Graphik Semibold"/>
                <a:sym typeface="Graphik Semibold"/>
              </a:defRPr>
            </a:lvl4pPr>
            <a:lvl5pPr marL="2730499" indent="-546099" algn="ctr" defTabSz="825500">
              <a:lnSpc>
                <a:spcPct val="100000"/>
              </a:lnSpc>
              <a:spcBef>
                <a:spcPts val="0"/>
              </a:spcBef>
              <a:defRPr spc="-44" sz="4400">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63" name="Body Level One…"/>
          <p:cNvSpPr txBox="1"/>
          <p:nvPr>
            <p:ph type="body" sz="half" idx="22" hasCustomPrompt="1"/>
          </p:nvPr>
        </p:nvSpPr>
        <p:spPr>
          <a:xfrm>
            <a:off x="1219199" y="4023221"/>
            <a:ext cx="9757571" cy="8384679"/>
          </a:xfrm>
          <a:prstGeom prst="rect">
            <a:avLst/>
          </a:prstGeom>
        </p:spPr>
        <p:txBody>
          <a:bodyPr/>
          <a:lstStyle/>
          <a:p>
            <a:pPr/>
            <a:r>
              <a:t>Slide bullet text</a:t>
            </a:r>
          </a:p>
        </p:txBody>
      </p:sp>
      <p:sp>
        <p:nvSpPr>
          <p:cNvPr id="64" name="Slide Number"/>
          <p:cNvSpPr txBox="1"/>
          <p:nvPr>
            <p:ph type="sldNum" sz="quarter" idx="2"/>
          </p:nvPr>
        </p:nvSpPr>
        <p:spPr>
          <a:xfrm>
            <a:off x="12004040"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72" name="Body Level One…"/>
          <p:cNvSpPr txBox="1"/>
          <p:nvPr>
            <p:ph type="body" sz="quarter" idx="1"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sz="4400">
                <a:latin typeface="Graphik Semibold"/>
                <a:ea typeface="Graphik Semibold"/>
                <a:cs typeface="Graphik Semibold"/>
                <a:sym typeface="Graphik Semibold"/>
              </a:defRPr>
            </a:lvl1pPr>
            <a:lvl2pPr marL="1092199" indent="-546099" algn="ctr" defTabSz="825500">
              <a:lnSpc>
                <a:spcPct val="100000"/>
              </a:lnSpc>
              <a:spcBef>
                <a:spcPts val="0"/>
              </a:spcBef>
              <a:defRPr spc="-44" sz="4400">
                <a:latin typeface="Graphik Semibold"/>
                <a:ea typeface="Graphik Semibold"/>
                <a:cs typeface="Graphik Semibold"/>
                <a:sym typeface="Graphik Semibold"/>
              </a:defRPr>
            </a:lvl2pPr>
            <a:lvl3pPr marL="1638299" indent="-546099" algn="ctr" defTabSz="825500">
              <a:lnSpc>
                <a:spcPct val="100000"/>
              </a:lnSpc>
              <a:spcBef>
                <a:spcPts val="0"/>
              </a:spcBef>
              <a:defRPr spc="-44" sz="4400">
                <a:latin typeface="Graphik Semibold"/>
                <a:ea typeface="Graphik Semibold"/>
                <a:cs typeface="Graphik Semibold"/>
                <a:sym typeface="Graphik Semibold"/>
              </a:defRPr>
            </a:lvl3pPr>
            <a:lvl4pPr marL="2184399" indent="-546099" algn="ctr" defTabSz="825500">
              <a:lnSpc>
                <a:spcPct val="100000"/>
              </a:lnSpc>
              <a:spcBef>
                <a:spcPts val="0"/>
              </a:spcBef>
              <a:defRPr spc="-44" sz="4400">
                <a:latin typeface="Graphik Semibold"/>
                <a:ea typeface="Graphik Semibold"/>
                <a:cs typeface="Graphik Semibold"/>
                <a:sym typeface="Graphik Semibold"/>
              </a:defRPr>
            </a:lvl4pPr>
            <a:lvl5pPr marL="2730499" indent="-546099" algn="ctr" defTabSz="825500">
              <a:lnSpc>
                <a:spcPct val="100000"/>
              </a:lnSpc>
              <a:spcBef>
                <a:spcPts val="0"/>
              </a:spcBef>
              <a:defRPr spc="-44" sz="4400">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73" name="Body Level One…"/>
          <p:cNvSpPr txBox="1"/>
          <p:nvPr>
            <p:ph type="body" sz="half" idx="21" hasCustomPrompt="1"/>
          </p:nvPr>
        </p:nvSpPr>
        <p:spPr>
          <a:xfrm>
            <a:off x="1219199" y="4023221"/>
            <a:ext cx="9757571" cy="8384679"/>
          </a:xfrm>
          <a:prstGeom prst="rect">
            <a:avLst/>
          </a:prstGeom>
        </p:spPr>
        <p:txBody>
          <a:bodyPr/>
          <a:lstStyle/>
          <a:p>
            <a:pPr/>
            <a:r>
              <a:t>Slide bullet text</a:t>
            </a:r>
          </a:p>
        </p:txBody>
      </p:sp>
      <p:sp>
        <p:nvSpPr>
          <p:cNvPr id="74" name="Slide Number"/>
          <p:cNvSpPr txBox="1"/>
          <p:nvPr>
            <p:ph type="sldNum" sz="quarter" idx="2"/>
          </p:nvPr>
        </p:nvSpPr>
        <p:spPr>
          <a:xfrm>
            <a:off x="12004040"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82" name="Body Level One…"/>
          <p:cNvSpPr txBox="1"/>
          <p:nvPr>
            <p:ph type="body" sz="quarter" idx="1"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sz="4400">
                <a:latin typeface="Graphik Semibold"/>
                <a:ea typeface="Graphik Semibold"/>
                <a:cs typeface="Graphik Semibold"/>
                <a:sym typeface="Graphik Semibold"/>
              </a:defRPr>
            </a:lvl1pPr>
            <a:lvl2pPr marL="1092199" indent="-546099" algn="ctr" defTabSz="825500">
              <a:lnSpc>
                <a:spcPct val="100000"/>
              </a:lnSpc>
              <a:spcBef>
                <a:spcPts val="0"/>
              </a:spcBef>
              <a:defRPr spc="-44" sz="4400">
                <a:latin typeface="Graphik Semibold"/>
                <a:ea typeface="Graphik Semibold"/>
                <a:cs typeface="Graphik Semibold"/>
                <a:sym typeface="Graphik Semibold"/>
              </a:defRPr>
            </a:lvl2pPr>
            <a:lvl3pPr marL="1638299" indent="-546099" algn="ctr" defTabSz="825500">
              <a:lnSpc>
                <a:spcPct val="100000"/>
              </a:lnSpc>
              <a:spcBef>
                <a:spcPts val="0"/>
              </a:spcBef>
              <a:defRPr spc="-44" sz="4400">
                <a:latin typeface="Graphik Semibold"/>
                <a:ea typeface="Graphik Semibold"/>
                <a:cs typeface="Graphik Semibold"/>
                <a:sym typeface="Graphik Semibold"/>
              </a:defRPr>
            </a:lvl3pPr>
            <a:lvl4pPr marL="2184399" indent="-546099" algn="ctr" defTabSz="825500">
              <a:lnSpc>
                <a:spcPct val="100000"/>
              </a:lnSpc>
              <a:spcBef>
                <a:spcPts val="0"/>
              </a:spcBef>
              <a:defRPr spc="-44" sz="4400">
                <a:latin typeface="Graphik Semibold"/>
                <a:ea typeface="Graphik Semibold"/>
                <a:cs typeface="Graphik Semibold"/>
                <a:sym typeface="Graphik Semibold"/>
              </a:defRPr>
            </a:lvl4pPr>
            <a:lvl5pPr marL="2730499" indent="-546099" algn="ctr" defTabSz="825500">
              <a:lnSpc>
                <a:spcPct val="100000"/>
              </a:lnSpc>
              <a:spcBef>
                <a:spcPts val="0"/>
              </a:spcBef>
              <a:defRPr spc="-44" sz="4400">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83" name="Body Level One…"/>
          <p:cNvSpPr txBox="1"/>
          <p:nvPr>
            <p:ph type="body" sz="half" idx="21" hasCustomPrompt="1"/>
          </p:nvPr>
        </p:nvSpPr>
        <p:spPr>
          <a:xfrm>
            <a:off x="1219199" y="4023221"/>
            <a:ext cx="9757571" cy="8384679"/>
          </a:xfrm>
          <a:prstGeom prst="rect">
            <a:avLst/>
          </a:prstGeom>
        </p:spPr>
        <p:txBody>
          <a:bodyPr/>
          <a:lstStyle/>
          <a:p>
            <a:pPr/>
            <a:r>
              <a:t>Slide bullet text</a:t>
            </a:r>
          </a:p>
        </p:txBody>
      </p:sp>
      <p:sp>
        <p:nvSpPr>
          <p:cNvPr id="84" name="Slide Number"/>
          <p:cNvSpPr txBox="1"/>
          <p:nvPr>
            <p:ph type="sldNum" sz="quarter" idx="2"/>
          </p:nvPr>
        </p:nvSpPr>
        <p:spPr>
          <a:xfrm>
            <a:off x="12004040"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19200" y="3242269"/>
            <a:ext cx="21945600" cy="6604002"/>
          </a:xfrm>
          <a:prstGeom prst="rect">
            <a:avLst/>
          </a:prstGeom>
        </p:spPr>
        <p:txBody>
          <a:bodyPr anchor="ctr"/>
          <a:lstStyle>
            <a:lvl1pPr>
              <a:defRPr spc="0" sz="12800"/>
            </a:lvl1pPr>
          </a:lstStyle>
          <a:p>
            <a:pPr/>
            <a:r>
              <a:t>Section Title</a:t>
            </a:r>
          </a:p>
        </p:txBody>
      </p:sp>
      <p:sp>
        <p:nvSpPr>
          <p:cNvPr id="9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97690" y="12700000"/>
            <a:ext cx="388621" cy="429261"/>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2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Canela Bold"/>
          <a:ea typeface="Canela Bold"/>
          <a:cs typeface="Canela Bold"/>
          <a:sym typeface="Canela Bold"/>
        </a:defRPr>
      </a:lvl9pPr>
    </p:titleStyle>
    <p:bodyStyle>
      <a:lvl1pPr marL="496453" marR="0" indent="-496453" algn="l" defTabSz="2438337" rtl="0" latinLnBrk="0">
        <a:lnSpc>
          <a:spcPct val="90000"/>
        </a:lnSpc>
        <a:spcBef>
          <a:spcPts val="2400"/>
        </a:spcBef>
        <a:spcAft>
          <a:spcPts val="0"/>
        </a:spcAft>
        <a:buClrTx/>
        <a:buSzPct val="150000"/>
        <a:buFontTx/>
        <a:buChar char="•"/>
        <a:tabLst/>
        <a:defRPr b="0" baseline="0" cap="none" i="0" spc="0" strike="noStrike" sz="4000" u="none">
          <a:solidFill>
            <a:srgbClr val="000000"/>
          </a:solidFill>
          <a:uFillTx/>
          <a:latin typeface="Canela Text Bold"/>
          <a:ea typeface="Canela Text Bold"/>
          <a:cs typeface="Canela Text Bold"/>
          <a:sym typeface="Canela Text Bold"/>
        </a:defRPr>
      </a:lvl1pPr>
      <a:lvl2pPr marL="1042553" marR="0" indent="-496453" algn="l" defTabSz="2438337" rtl="0" latinLnBrk="0">
        <a:lnSpc>
          <a:spcPct val="90000"/>
        </a:lnSpc>
        <a:spcBef>
          <a:spcPts val="2400"/>
        </a:spcBef>
        <a:spcAft>
          <a:spcPts val="0"/>
        </a:spcAft>
        <a:buClrTx/>
        <a:buSzPct val="150000"/>
        <a:buFontTx/>
        <a:buChar char="•"/>
        <a:tabLst/>
        <a:defRPr b="0" baseline="0" cap="none" i="0" spc="0" strike="noStrike" sz="4000" u="none">
          <a:solidFill>
            <a:srgbClr val="000000"/>
          </a:solidFill>
          <a:uFillTx/>
          <a:latin typeface="Canela Text Bold"/>
          <a:ea typeface="Canela Text Bold"/>
          <a:cs typeface="Canela Text Bold"/>
          <a:sym typeface="Canela Text Bold"/>
        </a:defRPr>
      </a:lvl2pPr>
      <a:lvl3pPr marL="1588653" marR="0" indent="-496453" algn="l" defTabSz="2438337" rtl="0" latinLnBrk="0">
        <a:lnSpc>
          <a:spcPct val="90000"/>
        </a:lnSpc>
        <a:spcBef>
          <a:spcPts val="2400"/>
        </a:spcBef>
        <a:spcAft>
          <a:spcPts val="0"/>
        </a:spcAft>
        <a:buClrTx/>
        <a:buSzPct val="150000"/>
        <a:buFontTx/>
        <a:buChar char="•"/>
        <a:tabLst/>
        <a:defRPr b="0" baseline="0" cap="none" i="0" spc="0" strike="noStrike" sz="4000" u="none">
          <a:solidFill>
            <a:srgbClr val="000000"/>
          </a:solidFill>
          <a:uFillTx/>
          <a:latin typeface="Canela Text Bold"/>
          <a:ea typeface="Canela Text Bold"/>
          <a:cs typeface="Canela Text Bold"/>
          <a:sym typeface="Canela Text Bold"/>
        </a:defRPr>
      </a:lvl3pPr>
      <a:lvl4pPr marL="2134753" marR="0" indent="-496453" algn="l" defTabSz="2438337" rtl="0" latinLnBrk="0">
        <a:lnSpc>
          <a:spcPct val="90000"/>
        </a:lnSpc>
        <a:spcBef>
          <a:spcPts val="2400"/>
        </a:spcBef>
        <a:spcAft>
          <a:spcPts val="0"/>
        </a:spcAft>
        <a:buClrTx/>
        <a:buSzPct val="150000"/>
        <a:buFontTx/>
        <a:buChar char="•"/>
        <a:tabLst/>
        <a:defRPr b="0" baseline="0" cap="none" i="0" spc="0" strike="noStrike" sz="4000" u="none">
          <a:solidFill>
            <a:srgbClr val="000000"/>
          </a:solidFill>
          <a:uFillTx/>
          <a:latin typeface="Canela Text Bold"/>
          <a:ea typeface="Canela Text Bold"/>
          <a:cs typeface="Canela Text Bold"/>
          <a:sym typeface="Canela Text Bold"/>
        </a:defRPr>
      </a:lvl4pPr>
      <a:lvl5pPr marL="2680853" marR="0" indent="-496453" algn="l" defTabSz="2438337" rtl="0" latinLnBrk="0">
        <a:lnSpc>
          <a:spcPct val="90000"/>
        </a:lnSpc>
        <a:spcBef>
          <a:spcPts val="2400"/>
        </a:spcBef>
        <a:spcAft>
          <a:spcPts val="0"/>
        </a:spcAft>
        <a:buClrTx/>
        <a:buSzPct val="150000"/>
        <a:buFontTx/>
        <a:buChar char="•"/>
        <a:tabLst/>
        <a:defRPr b="0" baseline="0" cap="none" i="0" spc="0" strike="noStrike" sz="4000" u="none">
          <a:solidFill>
            <a:srgbClr val="000000"/>
          </a:solidFill>
          <a:uFillTx/>
          <a:latin typeface="Canela Text Bold"/>
          <a:ea typeface="Canela Text Bold"/>
          <a:cs typeface="Canela Text Bold"/>
          <a:sym typeface="Canela Text Bold"/>
        </a:defRPr>
      </a:lvl5pPr>
      <a:lvl6pPr marL="3226953" marR="0" indent="-496453" algn="l" defTabSz="2438337" rtl="0" latinLnBrk="0">
        <a:lnSpc>
          <a:spcPct val="90000"/>
        </a:lnSpc>
        <a:spcBef>
          <a:spcPts val="2400"/>
        </a:spcBef>
        <a:spcAft>
          <a:spcPts val="0"/>
        </a:spcAft>
        <a:buClrTx/>
        <a:buSzPct val="150000"/>
        <a:buFontTx/>
        <a:buChar char="•"/>
        <a:tabLst/>
        <a:defRPr b="0" baseline="0" cap="none" i="0" spc="0" strike="noStrike" sz="4000" u="none">
          <a:solidFill>
            <a:srgbClr val="000000"/>
          </a:solidFill>
          <a:uFillTx/>
          <a:latin typeface="Canela Text Bold"/>
          <a:ea typeface="Canela Text Bold"/>
          <a:cs typeface="Canela Text Bold"/>
          <a:sym typeface="Canela Text Bold"/>
        </a:defRPr>
      </a:lvl6pPr>
      <a:lvl7pPr marL="3773054" marR="0" indent="-496454" algn="l" defTabSz="2438337" rtl="0" latinLnBrk="0">
        <a:lnSpc>
          <a:spcPct val="90000"/>
        </a:lnSpc>
        <a:spcBef>
          <a:spcPts val="2400"/>
        </a:spcBef>
        <a:spcAft>
          <a:spcPts val="0"/>
        </a:spcAft>
        <a:buClrTx/>
        <a:buSzPct val="150000"/>
        <a:buFontTx/>
        <a:buChar char="•"/>
        <a:tabLst/>
        <a:defRPr b="0" baseline="0" cap="none" i="0" spc="0" strike="noStrike" sz="4000" u="none">
          <a:solidFill>
            <a:srgbClr val="000000"/>
          </a:solidFill>
          <a:uFillTx/>
          <a:latin typeface="Canela Text Bold"/>
          <a:ea typeface="Canela Text Bold"/>
          <a:cs typeface="Canela Text Bold"/>
          <a:sym typeface="Canela Text Bold"/>
        </a:defRPr>
      </a:lvl7pPr>
      <a:lvl8pPr marL="4319154" marR="0" indent="-496454" algn="l" defTabSz="2438337" rtl="0" latinLnBrk="0">
        <a:lnSpc>
          <a:spcPct val="90000"/>
        </a:lnSpc>
        <a:spcBef>
          <a:spcPts val="2400"/>
        </a:spcBef>
        <a:spcAft>
          <a:spcPts val="0"/>
        </a:spcAft>
        <a:buClrTx/>
        <a:buSzPct val="150000"/>
        <a:buFontTx/>
        <a:buChar char="•"/>
        <a:tabLst/>
        <a:defRPr b="0" baseline="0" cap="none" i="0" spc="0" strike="noStrike" sz="4000" u="none">
          <a:solidFill>
            <a:srgbClr val="000000"/>
          </a:solidFill>
          <a:uFillTx/>
          <a:latin typeface="Canela Text Bold"/>
          <a:ea typeface="Canela Text Bold"/>
          <a:cs typeface="Canela Text Bold"/>
          <a:sym typeface="Canela Text Bold"/>
        </a:defRPr>
      </a:lvl8pPr>
      <a:lvl9pPr marL="4865254" marR="0" indent="-496454" algn="l" defTabSz="2438337" rtl="0" latinLnBrk="0">
        <a:lnSpc>
          <a:spcPct val="90000"/>
        </a:lnSpc>
        <a:spcBef>
          <a:spcPts val="2400"/>
        </a:spcBef>
        <a:spcAft>
          <a:spcPts val="0"/>
        </a:spcAft>
        <a:buClrTx/>
        <a:buSzPct val="150000"/>
        <a:buFontTx/>
        <a:buChar char="•"/>
        <a:tabLst/>
        <a:defRPr b="0" baseline="0" cap="none" i="0" spc="0" strike="noStrike" sz="4000" u="none">
          <a:solidFill>
            <a:srgbClr val="000000"/>
          </a:solidFill>
          <a:uFillTx/>
          <a:latin typeface="Canela Text Bold"/>
          <a:ea typeface="Canela Text Bold"/>
          <a:cs typeface="Canela Text Bold"/>
          <a:sym typeface="Canela Text Bold"/>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 Id="rId3" Type="http://schemas.openxmlformats.org/officeDocument/2006/relationships/image" Target="../media/image14.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s://my.clevelandclinic.org/health/diseases/21885-hyperpigmentation" TargetMode="Externa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s://my.clevelandclinic.org/health/diagnostics/12363-blood-glucose-test" TargetMode="Externa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upervised by : Dr . Randa S.Alqaisi"/>
          <p:cNvSpPr txBox="1"/>
          <p:nvPr>
            <p:ph type="body" sz="quarter" idx="1"/>
          </p:nvPr>
        </p:nvSpPr>
        <p:spPr>
          <a:xfrm>
            <a:off x="9368122" y="6389685"/>
            <a:ext cx="13437445" cy="3687635"/>
          </a:xfrm>
          <a:prstGeom prst="rect">
            <a:avLst/>
          </a:prstGeom>
          <a:ln w="203200">
            <a:solidFill>
              <a:srgbClr val="000000"/>
            </a:solidFill>
          </a:ln>
        </p:spPr>
        <p:txBody>
          <a:bodyPr/>
          <a:lstStyle>
            <a:lvl1pPr>
              <a:defRPr b="1" spc="-100" sz="5900" u="sng">
                <a:latin typeface="Graphik"/>
                <a:ea typeface="Graphik"/>
                <a:cs typeface="Graphik"/>
                <a:sym typeface="Graphik"/>
              </a:defRPr>
            </a:lvl1pPr>
          </a:lstStyle>
          <a:p>
            <a:pPr/>
            <a:r>
              <a:t>Supervised by : Dr . Randa S.Alqaisi</a:t>
            </a:r>
          </a:p>
        </p:txBody>
      </p:sp>
      <p:sp>
        <p:nvSpPr>
          <p:cNvPr id="172" name="Congenital Adrenal Hyperplasia"/>
          <p:cNvSpPr txBox="1"/>
          <p:nvPr>
            <p:ph type="title"/>
          </p:nvPr>
        </p:nvSpPr>
        <p:spPr>
          <a:xfrm>
            <a:off x="878872" y="253479"/>
            <a:ext cx="22626256" cy="3737805"/>
          </a:xfrm>
          <a:prstGeom prst="rect">
            <a:avLst/>
          </a:prstGeom>
        </p:spPr>
        <p:txBody>
          <a:bodyPr/>
          <a:lstStyle>
            <a:lvl1pPr algn="ctr" defTabSz="2438400">
              <a:lnSpc>
                <a:spcPct val="80000"/>
              </a:lnSpc>
              <a:defRPr spc="-100" sz="8400">
                <a:latin typeface="Canela Bold"/>
                <a:ea typeface="Canela Bold"/>
                <a:cs typeface="Canela Bold"/>
                <a:sym typeface="Canela Bold"/>
              </a:defRPr>
            </a:lvl1pPr>
          </a:lstStyle>
          <a:p>
            <a:pPr/>
            <a:r>
              <a:t>Congenital Adrenal Hyperplasia</a:t>
            </a:r>
          </a:p>
        </p:txBody>
      </p:sp>
      <p:grpSp>
        <p:nvGrpSpPr>
          <p:cNvPr id="175" name="Hazem Tarawneh…"/>
          <p:cNvGrpSpPr/>
          <p:nvPr/>
        </p:nvGrpSpPr>
        <p:grpSpPr>
          <a:xfrm>
            <a:off x="2013293" y="6603321"/>
            <a:ext cx="5594072" cy="4948300"/>
            <a:chOff x="0" y="0"/>
            <a:chExt cx="5594070" cy="4948299"/>
          </a:xfrm>
        </p:grpSpPr>
        <p:sp>
          <p:nvSpPr>
            <p:cNvPr id="173" name="Rectangle"/>
            <p:cNvSpPr/>
            <p:nvPr/>
          </p:nvSpPr>
          <p:spPr>
            <a:xfrm>
              <a:off x="-1" y="0"/>
              <a:ext cx="5594072" cy="4948300"/>
            </a:xfrm>
            <a:prstGeom prst="rect">
              <a:avLst/>
            </a:prstGeom>
            <a:noFill/>
            <a:ln w="76200" cap="flat">
              <a:solidFill>
                <a:srgbClr val="000000"/>
              </a:solidFill>
              <a:prstDash val="solid"/>
              <a:miter lim="400000"/>
            </a:ln>
            <a:effectLst/>
          </p:spPr>
          <p:txBody>
            <a:bodyPr wrap="square" lIns="50800" tIns="50800" rIns="50800" bIns="50800" numCol="1" anchor="t">
              <a:noAutofit/>
            </a:bodyPr>
            <a:lstStyle/>
            <a:p>
              <a:pPr algn="ctr" defTabSz="330200">
                <a:lnSpc>
                  <a:spcPct val="100000"/>
                </a:lnSpc>
                <a:spcBef>
                  <a:spcPts val="0"/>
                </a:spcBef>
                <a:defRPr spc="-24" sz="2400">
                  <a:latin typeface="Graphik Semibold"/>
                  <a:ea typeface="Graphik Semibold"/>
                  <a:cs typeface="Graphik Semibold"/>
                  <a:sym typeface="Graphik Semibold"/>
                </a:defRPr>
              </a:pPr>
            </a:p>
          </p:txBody>
        </p:sp>
        <p:sp>
          <p:nvSpPr>
            <p:cNvPr id="174" name="Hazem Tarawneh…"/>
            <p:cNvSpPr txBox="1"/>
            <p:nvPr/>
          </p:nvSpPr>
          <p:spPr>
            <a:xfrm>
              <a:off x="38099" y="38100"/>
              <a:ext cx="5517872" cy="4872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rmAutofit fontScale="100000" lnSpcReduction="0"/>
            </a:bodyPr>
            <a:lstStyle/>
            <a:p>
              <a:pPr algn="ctr" defTabSz="264160">
                <a:lnSpc>
                  <a:spcPct val="100000"/>
                </a:lnSpc>
                <a:spcBef>
                  <a:spcPts val="0"/>
                </a:spcBef>
                <a:defRPr spc="-79">
                  <a:latin typeface="Graphik Semibold"/>
                  <a:ea typeface="Graphik Semibold"/>
                  <a:cs typeface="Graphik Semibold"/>
                  <a:sym typeface="Graphik Semibold"/>
                </a:defRPr>
              </a:pPr>
              <a:r>
                <a:t>Hazem Tarawneh </a:t>
              </a:r>
              <a:endParaRPr spc="-39"/>
            </a:p>
            <a:p>
              <a:pPr algn="ctr" defTabSz="264160">
                <a:lnSpc>
                  <a:spcPct val="100000"/>
                </a:lnSpc>
                <a:spcBef>
                  <a:spcPts val="0"/>
                </a:spcBef>
                <a:defRPr spc="-79">
                  <a:latin typeface="Graphik Semibold"/>
                  <a:ea typeface="Graphik Semibold"/>
                  <a:cs typeface="Graphik Semibold"/>
                  <a:sym typeface="Graphik Semibold"/>
                </a:defRPr>
              </a:pPr>
              <a:r>
                <a:t>Joud Zeitoon </a:t>
              </a:r>
              <a:endParaRPr spc="-39"/>
            </a:p>
            <a:p>
              <a:pPr algn="ctr" defTabSz="264160">
                <a:lnSpc>
                  <a:spcPct val="100000"/>
                </a:lnSpc>
                <a:spcBef>
                  <a:spcPts val="0"/>
                </a:spcBef>
                <a:defRPr spc="-79">
                  <a:latin typeface="Graphik Semibold"/>
                  <a:ea typeface="Graphik Semibold"/>
                  <a:cs typeface="Graphik Semibold"/>
                  <a:sym typeface="Graphik Semibold"/>
                </a:defRPr>
              </a:pPr>
              <a:r>
                <a:t>Zaid Muqbel</a:t>
              </a:r>
              <a:endParaRPr spc="-39"/>
            </a:p>
            <a:p>
              <a:pPr algn="ctr" defTabSz="264160">
                <a:lnSpc>
                  <a:spcPct val="100000"/>
                </a:lnSpc>
                <a:spcBef>
                  <a:spcPts val="0"/>
                </a:spcBef>
                <a:defRPr spc="-79">
                  <a:latin typeface="Graphik Semibold"/>
                  <a:ea typeface="Graphik Semibold"/>
                  <a:cs typeface="Graphik Semibold"/>
                  <a:sym typeface="Graphik Semibold"/>
                </a:defRPr>
              </a:pPr>
              <a:r>
                <a:t>Tala Abdelqader </a:t>
              </a:r>
              <a:endParaRPr spc="-39"/>
            </a:p>
            <a:p>
              <a:pPr algn="ctr" defTabSz="264160">
                <a:lnSpc>
                  <a:spcPct val="100000"/>
                </a:lnSpc>
                <a:spcBef>
                  <a:spcPts val="0"/>
                </a:spcBef>
                <a:defRPr spc="-79">
                  <a:latin typeface="Graphik Semibold"/>
                  <a:ea typeface="Graphik Semibold"/>
                  <a:cs typeface="Graphik Semibold"/>
                  <a:sym typeface="Graphik Semibold"/>
                </a:defRPr>
              </a:pPr>
              <a:r>
                <a:t>Rama Bitoni</a:t>
              </a:r>
              <a:endParaRPr spc="-39"/>
            </a:p>
            <a:p>
              <a:pPr algn="ctr" defTabSz="264160">
                <a:lnSpc>
                  <a:spcPct val="100000"/>
                </a:lnSpc>
                <a:spcBef>
                  <a:spcPts val="0"/>
                </a:spcBef>
                <a:defRPr spc="-39">
                  <a:latin typeface="Graphik Semibold"/>
                  <a:ea typeface="Graphik Semibold"/>
                  <a:cs typeface="Graphik Semibold"/>
                  <a:sym typeface="Graphik Semibold"/>
                </a:defRPr>
              </a:pPr>
            </a:p>
            <a:p>
              <a:pPr algn="ctr" defTabSz="264160">
                <a:lnSpc>
                  <a:spcPct val="100000"/>
                </a:lnSpc>
                <a:spcBef>
                  <a:spcPts val="0"/>
                </a:spcBef>
                <a:defRPr spc="-19" sz="1920">
                  <a:latin typeface="Graphik Semibold"/>
                  <a:ea typeface="Graphik Semibold"/>
                  <a:cs typeface="Graphik Semibold"/>
                  <a:sym typeface="Graphik Semibold"/>
                </a:defRPr>
              </a:pPr>
            </a:p>
            <a:p>
              <a:pPr algn="ctr" defTabSz="264160">
                <a:lnSpc>
                  <a:spcPct val="100000"/>
                </a:lnSpc>
                <a:spcBef>
                  <a:spcPts val="0"/>
                </a:spcBef>
                <a:defRPr spc="-80" sz="1920">
                  <a:latin typeface="Graphik Semibold"/>
                  <a:ea typeface="Graphik Semibold"/>
                  <a:cs typeface="Graphik Semibold"/>
                  <a:sym typeface="Graphik Semibold"/>
                </a:defRPr>
              </a:pPr>
              <a:r>
                <a:t>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AH depends on disease-causing mutations and residual enzyme activity.…"/>
          <p:cNvSpPr txBox="1"/>
          <p:nvPr/>
        </p:nvSpPr>
        <p:spPr>
          <a:xfrm>
            <a:off x="304436" y="1088138"/>
            <a:ext cx="23775128" cy="115397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Canela Text Bold"/>
                <a:ea typeface="Canela Text Bold"/>
                <a:cs typeface="Canela Text Bold"/>
                <a:sym typeface="Canela Text Bold"/>
              </a:defRPr>
            </a:pPr>
            <a:r>
              <a:t>CAH depends on disease-causing mutations and residual enzyme activity. </a:t>
            </a:r>
          </a:p>
          <a:p>
            <a:pPr>
              <a:defRPr>
                <a:latin typeface="Canela Text Bold"/>
                <a:ea typeface="Canela Text Bold"/>
                <a:cs typeface="Canela Text Bold"/>
                <a:sym typeface="Canela Text Bold"/>
              </a:defRPr>
            </a:pPr>
            <a:r>
              <a:t> </a:t>
            </a:r>
            <a:r>
              <a:rPr sz="4200" u="sng">
                <a:solidFill>
                  <a:srgbClr val="B51A00"/>
                </a:solidFill>
              </a:rPr>
              <a:t>90% of cases of CAH : 21-hydroxylase deficiency (21OHD) </a:t>
            </a:r>
            <a:endParaRPr sz="4200" u="sng">
              <a:solidFill>
                <a:srgbClr val="B51A00"/>
              </a:solidFill>
            </a:endParaRPr>
          </a:p>
          <a:p>
            <a:pPr>
              <a:defRPr>
                <a:latin typeface="Canela Text Bold"/>
                <a:ea typeface="Canela Text Bold"/>
                <a:cs typeface="Canela Text Bold"/>
                <a:sym typeface="Canela Text Bold"/>
              </a:defRPr>
            </a:pPr>
            <a:r>
              <a:t>Others : </a:t>
            </a:r>
            <a:r>
              <a:rPr>
                <a:solidFill>
                  <a:srgbClr val="B51A00"/>
                </a:solidFill>
              </a:rPr>
              <a:t>Less</a:t>
            </a:r>
            <a:r>
              <a:t> frequent forms of CAH include </a:t>
            </a:r>
          </a:p>
          <a:p>
            <a:pPr>
              <a:defRPr>
                <a:latin typeface="Canela Text Bold"/>
                <a:ea typeface="Canela Text Bold"/>
                <a:cs typeface="Canela Text Bold"/>
                <a:sym typeface="Canela Text Bold"/>
              </a:defRPr>
            </a:pPr>
            <a:r>
              <a:t>11 β -hydroxylase deficiency (8% of cases)</a:t>
            </a:r>
          </a:p>
          <a:p>
            <a:pPr>
              <a:defRPr>
                <a:latin typeface="Canela Text Bold"/>
                <a:ea typeface="Canela Text Bold"/>
                <a:cs typeface="Canela Text Bold"/>
                <a:sym typeface="Canela Text Bold"/>
              </a:defRPr>
            </a:pPr>
            <a:r>
              <a:t>17α-hydroxylase</a:t>
            </a:r>
          </a:p>
          <a:p>
            <a:pPr>
              <a:defRPr>
                <a:latin typeface="Canela Text Bold"/>
                <a:ea typeface="Canela Text Bold"/>
                <a:cs typeface="Canela Text Bold"/>
                <a:sym typeface="Canela Text Bold"/>
              </a:defRPr>
            </a:pPr>
            <a:r>
              <a:t>3β-hydroxysteroid dehydrogenase deficiency (3BHDS)</a:t>
            </a:r>
          </a:p>
          <a:p>
            <a:pPr>
              <a:defRPr>
                <a:latin typeface="Canela Text Bold"/>
                <a:ea typeface="Canela Text Bold"/>
                <a:cs typeface="Canela Text Bold"/>
                <a:sym typeface="Canela Text Bold"/>
              </a:defRPr>
            </a:pPr>
            <a:r>
              <a:t>P450 oxidoreductase deficiency</a:t>
            </a:r>
          </a:p>
          <a:p>
            <a:pPr>
              <a:defRPr>
                <a:latin typeface="Canela Text Bold"/>
                <a:ea typeface="Canela Text Bold"/>
                <a:cs typeface="Canela Text Bold"/>
                <a:sym typeface="Canela Text Bold"/>
              </a:defRPr>
            </a:pPr>
            <a:r>
              <a:t>Steroidogenesis may also be impaired by steroidogenic acute regulatory (StAR) protein deficiency,</a:t>
            </a:r>
          </a:p>
          <a:p>
            <a:pPr>
              <a:defRPr>
                <a:latin typeface="Canela Text Bold"/>
                <a:ea typeface="Canela Text Bold"/>
                <a:cs typeface="Canela Text Bold"/>
                <a:sym typeface="Canela Text Bold"/>
              </a:defRPr>
            </a:pPr>
            <a:r>
              <a:t>which is involved in cholesterol transport into</a:t>
            </a:r>
          </a:p>
          <a:p>
            <a:pPr>
              <a:defRPr>
                <a:latin typeface="Canela Text Bold"/>
                <a:ea typeface="Canela Text Bold"/>
                <a:cs typeface="Canela Text Bold"/>
                <a:sym typeface="Canela Text Bold"/>
              </a:defRPr>
            </a:pPr>
            <a:r>
              <a:t>mitochondria, or P450 cytochrome side-chain cleavage</a:t>
            </a:r>
          </a:p>
          <a:p>
            <a:pPr>
              <a:defRPr>
                <a:latin typeface="Canela Text Bold"/>
                <a:ea typeface="Canela Text Bold"/>
                <a:cs typeface="Canela Text Bold"/>
                <a:sym typeface="Canela Text Bold"/>
              </a:defRPr>
            </a:pPr>
            <a:r>
              <a:t>(P450scc) deficiency, that converts cholesterol into pregnenolone.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IMG_1100.jpeg" descr="IMG_1100.jpeg"/>
          <p:cNvPicPr>
            <a:picLocks noChangeAspect="1"/>
          </p:cNvPicPr>
          <p:nvPr/>
        </p:nvPicPr>
        <p:blipFill>
          <a:blip r:embed="rId2">
            <a:extLst/>
          </a:blip>
          <a:stretch>
            <a:fillRect/>
          </a:stretch>
        </p:blipFill>
        <p:spPr>
          <a:xfrm>
            <a:off x="2058009" y="72493"/>
            <a:ext cx="20645557" cy="1357101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Deficiency of 21-hydroxylase"/>
          <p:cNvSpPr txBox="1"/>
          <p:nvPr>
            <p:ph type="title"/>
          </p:nvPr>
        </p:nvSpPr>
        <p:spPr>
          <a:prstGeom prst="rect">
            <a:avLst/>
          </a:prstGeom>
        </p:spPr>
        <p:txBody>
          <a:bodyPr/>
          <a:lstStyle>
            <a:lvl1pPr>
              <a:defRPr spc="-100"/>
            </a:lvl1pPr>
          </a:lstStyle>
          <a:p>
            <a:pPr/>
            <a:r>
              <a:t>Deficiency of 21-hydroxylase</a:t>
            </a:r>
          </a:p>
        </p:txBody>
      </p:sp>
      <p:sp>
        <p:nvSpPr>
          <p:cNvPr id="203" name="Resulting from mutations or deletions of CYP21A.…"/>
          <p:cNvSpPr txBox="1"/>
          <p:nvPr>
            <p:ph type="body" idx="1"/>
          </p:nvPr>
        </p:nvSpPr>
        <p:spPr>
          <a:xfrm>
            <a:off x="1219199" y="3282410"/>
            <a:ext cx="21948578" cy="9214391"/>
          </a:xfrm>
          <a:prstGeom prst="rect">
            <a:avLst/>
          </a:prstGeom>
        </p:spPr>
        <p:txBody>
          <a:bodyPr/>
          <a:lstStyle/>
          <a:p>
            <a:pPr marL="645390" indent="-645390">
              <a:defRPr sz="5200"/>
            </a:pPr>
            <a:r>
              <a:t>Resulting from mutations or deletions of CYP21A.</a:t>
            </a:r>
          </a:p>
          <a:p>
            <a:pPr marL="645390" indent="-645390">
              <a:defRPr sz="5200"/>
            </a:pPr>
            <a:r>
              <a:t>Is the most common form of CAH, accounting for more than 90% of cases.</a:t>
            </a:r>
          </a:p>
          <a:p>
            <a:pPr marL="645390" indent="-645390">
              <a:defRPr sz="5200"/>
            </a:pPr>
            <a:r>
              <a:t>Clinically divided into 3 phenotypes:</a:t>
            </a:r>
          </a:p>
          <a:p>
            <a:pPr marL="645390" indent="-645390">
              <a:defRPr sz="5200">
                <a:solidFill>
                  <a:srgbClr val="831100"/>
                </a:solidFill>
              </a:defRPr>
            </a:pPr>
            <a:r>
              <a:t>–</a:t>
            </a:r>
            <a:r>
              <a:rPr>
                <a:solidFill>
                  <a:srgbClr val="000000"/>
                </a:solidFill>
              </a:rPr>
              <a:t> </a:t>
            </a:r>
            <a:r>
              <a:rPr>
                <a:solidFill>
                  <a:srgbClr val="B51A00"/>
                </a:solidFill>
              </a:rPr>
              <a:t>Classic salt wasting 70%</a:t>
            </a:r>
            <a:endParaRPr>
              <a:solidFill>
                <a:srgbClr val="B51A00"/>
              </a:solidFill>
            </a:endParaRPr>
          </a:p>
          <a:p>
            <a:pPr marL="645390" indent="-645390">
              <a:defRPr sz="5200">
                <a:solidFill>
                  <a:srgbClr val="B51A00"/>
                </a:solidFill>
              </a:defRPr>
            </a:pPr>
            <a:r>
              <a:t>– Classic simple virilizing 30%  </a:t>
            </a:r>
          </a:p>
          <a:p>
            <a:pPr marL="645390" indent="-645390">
              <a:defRPr sz="5200">
                <a:solidFill>
                  <a:srgbClr val="B51A00"/>
                </a:solidFill>
              </a:defRPr>
            </a:pPr>
            <a:r>
              <a:t>– Nonclassic 0.1 %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he phenotype depends on the degree or type of gene deletion or mutation and the resultant deficiency of the steroidogenic enzyme.…"/>
          <p:cNvSpPr txBox="1"/>
          <p:nvPr/>
        </p:nvSpPr>
        <p:spPr>
          <a:xfrm>
            <a:off x="672951" y="314199"/>
            <a:ext cx="22599624" cy="126004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Canela Text Bold"/>
                <a:ea typeface="Canela Text Bold"/>
                <a:cs typeface="Canela Text Bold"/>
                <a:sym typeface="Canela Text Bold"/>
              </a:defRPr>
            </a:pPr>
            <a:r>
              <a:t>The phenotype depends on the degree or type of gene deletion or mutation and the resultant deficiency of the steroidogenic enzyme.</a:t>
            </a:r>
          </a:p>
          <a:p>
            <a:pPr>
              <a:defRPr>
                <a:latin typeface="Canela Text Bold"/>
                <a:ea typeface="Canela Text Bold"/>
                <a:cs typeface="Canela Text Bold"/>
                <a:sym typeface="Canela Text Bold"/>
              </a:defRPr>
            </a:pPr>
            <a:r>
              <a:t>#The phenotype can vary from clinically inapparent disease to (occult or cryptic adrenal hyperplasia)</a:t>
            </a:r>
            <a:r>
              <a:rPr sz="5200"/>
              <a:t> or to </a:t>
            </a:r>
            <a:endParaRPr sz="5200"/>
          </a:p>
          <a:p>
            <a:pPr>
              <a:defRPr sz="5200">
                <a:latin typeface="Canela Text Bold"/>
                <a:ea typeface="Canela Text Bold"/>
                <a:cs typeface="Canela Text Bold"/>
                <a:sym typeface="Canela Text Bold"/>
              </a:defRPr>
            </a:pPr>
          </a:p>
          <a:p>
            <a:pPr marL="496453" indent="-496453">
              <a:buSzPct val="150000"/>
              <a:buChar char="•"/>
              <a:defRPr>
                <a:latin typeface="Canela Text Bold"/>
                <a:ea typeface="Canela Text Bold"/>
                <a:cs typeface="Canela Text Bold"/>
                <a:sym typeface="Canela Text Bold"/>
              </a:defRPr>
            </a:pPr>
            <a:r>
              <a:t>a </a:t>
            </a:r>
            <a:r>
              <a:rPr sz="4900" u="sng">
                <a:solidFill>
                  <a:srgbClr val="B51A00"/>
                </a:solidFill>
              </a:rPr>
              <a:t>mild</a:t>
            </a:r>
            <a:r>
              <a:t> form of disease that is expressed in adolescence or adulthood </a:t>
            </a:r>
            <a:r>
              <a:rPr u="sng">
                <a:solidFill>
                  <a:srgbClr val="E22400"/>
                </a:solidFill>
              </a:rPr>
              <a:t>(nonclassic adrenal hyperplasia) </a:t>
            </a:r>
            <a:r>
              <a:t>is generally recognized at or after puberty because of oligomenorrhea or virilizing signs in females.</a:t>
            </a:r>
          </a:p>
          <a:p>
            <a:pPr marL="496453" indent="-496453">
              <a:buSzPct val="150000"/>
              <a:buChar char="•"/>
              <a:defRPr>
                <a:latin typeface="Canela Text Bold"/>
                <a:ea typeface="Canela Text Bold"/>
                <a:cs typeface="Canela Text Bold"/>
                <a:sym typeface="Canela Text Bold"/>
              </a:defRPr>
            </a:pPr>
          </a:p>
          <a:p>
            <a:pPr marL="496453" indent="-496453">
              <a:buSzPct val="150000"/>
              <a:buChar char="•"/>
              <a:defRPr>
                <a:latin typeface="Canela Text Bold"/>
                <a:ea typeface="Canela Text Bold"/>
                <a:cs typeface="Canela Text Bold"/>
                <a:sym typeface="Canela Text Bold"/>
              </a:defRPr>
            </a:pPr>
            <a:r>
              <a:t>to </a:t>
            </a:r>
            <a:r>
              <a:rPr sz="4500" u="sng">
                <a:solidFill>
                  <a:srgbClr val="B51A00"/>
                </a:solidFill>
              </a:rPr>
              <a:t>severe</a:t>
            </a:r>
            <a:r>
              <a:t> disease that results in adrenal insufficiency in infancy with or without virilization and salt wasting</a:t>
            </a:r>
            <a:r>
              <a:rPr u="sng">
                <a:solidFill>
                  <a:srgbClr val="B51A00"/>
                </a:solidFill>
              </a:rPr>
              <a:t> (classic adrenal hyperplasia). </a:t>
            </a:r>
            <a:endParaRPr u="sng">
              <a:solidFill>
                <a:srgbClr val="B51A00"/>
              </a:solidFill>
            </a:endParaRPr>
          </a:p>
          <a:p>
            <a:pPr>
              <a:defRPr>
                <a:latin typeface="Canela Text Bold"/>
                <a:ea typeface="Canela Text Bold"/>
                <a:cs typeface="Canela Text Bold"/>
                <a:sym typeface="Canela Text Bold"/>
              </a:defRPr>
            </a:pPr>
          </a:p>
          <a:p>
            <a:pPr marL="496453" indent="-496453">
              <a:buSzPct val="150000"/>
              <a:buChar char="•"/>
              <a:defRPr u="sng">
                <a:solidFill>
                  <a:srgbClr val="B51A00"/>
                </a:solidFill>
                <a:latin typeface="Canela Text Bold"/>
                <a:ea typeface="Canela Text Bold"/>
                <a:cs typeface="Canela Text Bold"/>
                <a:sym typeface="Canela Text Bold"/>
              </a:defRPr>
            </a:pPr>
            <a:r>
              <a:t>Classic congenital adrenal hyperplasia is generally recognized at birth or in early childhood because of ambiguous genitalia, salt wasting, or early virilization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he classic form presents with symptoms in infants or young children, and it results in one of two clinical syndromes:…"/>
          <p:cNvSpPr txBox="1"/>
          <p:nvPr/>
        </p:nvSpPr>
        <p:spPr>
          <a:xfrm>
            <a:off x="1060761" y="3603611"/>
            <a:ext cx="21608920" cy="9296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100">
                <a:latin typeface="Canela Text Bold"/>
                <a:ea typeface="Canela Text Bold"/>
                <a:cs typeface="Canela Text Bold"/>
                <a:sym typeface="Canela Text Bold"/>
              </a:defRPr>
            </a:pPr>
            <a:r>
              <a:t>The classic form presents with symptoms in infants or young children, and it results in one of two clinical syndromes: </a:t>
            </a:r>
          </a:p>
          <a:p>
            <a:pPr>
              <a:defRPr sz="4100">
                <a:latin typeface="Canela Text Bold"/>
                <a:ea typeface="Canela Text Bold"/>
                <a:cs typeface="Canela Text Bold"/>
                <a:sym typeface="Canela Text Bold"/>
              </a:defRPr>
            </a:pPr>
            <a:r>
              <a:t>a salt-losing form, or a non-salt-losing( simple virilizing) form.</a:t>
            </a:r>
          </a:p>
          <a:p>
            <a:pPr>
              <a:defRPr sz="4100">
                <a:latin typeface="Canela Text Bold"/>
                <a:ea typeface="Canela Text Bold"/>
                <a:cs typeface="Canela Text Bold"/>
                <a:sym typeface="Canela Text Bold"/>
              </a:defRPr>
            </a:pPr>
            <a:r>
              <a:t>Both of these are caused by a genetic mutation on chromosome 6, but the </a:t>
            </a:r>
            <a:r>
              <a:rPr sz="4200" u="sng">
                <a:solidFill>
                  <a:srgbClr val="B51A00"/>
                </a:solidFill>
              </a:rPr>
              <a:t>simple virilizing form has only a cortisol deficiency, </a:t>
            </a:r>
            <a:r>
              <a:t>whereas the </a:t>
            </a:r>
            <a:r>
              <a:rPr sz="4500" u="sng">
                <a:solidFill>
                  <a:srgbClr val="B51A00"/>
                </a:solidFill>
              </a:rPr>
              <a:t>salt wasting form has an aldosterone and cortisol deficiency.</a:t>
            </a:r>
            <a:endParaRPr sz="4500" u="sng">
              <a:solidFill>
                <a:srgbClr val="B51A00"/>
              </a:solidFill>
            </a:endParaRPr>
          </a:p>
          <a:p>
            <a:pPr>
              <a:defRPr sz="4100">
                <a:latin typeface="Canela Text Bold"/>
                <a:ea typeface="Canela Text Bold"/>
                <a:cs typeface="Canela Text Bold"/>
                <a:sym typeface="Canela Text Bold"/>
              </a:defRPr>
            </a:pPr>
            <a:r>
              <a:t>Non-classic 21-hydroxylase deficiency is even milder than the simple virilizing form, so it presents later in childhood, during adolescence, or in young adulthood.</a:t>
            </a:r>
          </a:p>
          <a:p>
            <a:pPr>
              <a:defRPr sz="4100">
                <a:latin typeface="Canela Text Bold"/>
                <a:ea typeface="Canela Text Bold"/>
                <a:cs typeface="Canela Text Bold"/>
                <a:sym typeface="Canela Text Bold"/>
              </a:defRPr>
            </a:pPr>
            <a:r>
              <a:t>Now, in </a:t>
            </a:r>
            <a:r>
              <a:rPr u="sng">
                <a:solidFill>
                  <a:srgbClr val="B51A00"/>
                </a:solidFill>
              </a:rPr>
              <a:t>both</a:t>
            </a:r>
            <a:r>
              <a:t> classic and non-classic presentations</a:t>
            </a:r>
            <a:r>
              <a:rPr u="sng"/>
              <a:t>, there are </a:t>
            </a:r>
            <a:r>
              <a:rPr sz="4300" u="sng">
                <a:solidFill>
                  <a:srgbClr val="B51A00"/>
                </a:solidFill>
              </a:rPr>
              <a:t>excess androgens</a:t>
            </a:r>
            <a:r>
              <a:rPr u="sng"/>
              <a:t> which lead to different symptoms depending on genetic sex, and the age of presentation</a:t>
            </a:r>
          </a:p>
        </p:txBody>
      </p:sp>
      <p:sp>
        <p:nvSpPr>
          <p:cNvPr id="208" name="Signs &amp; Symptoms"/>
          <p:cNvSpPr txBox="1"/>
          <p:nvPr>
            <p:ph type="title" idx="4294967295"/>
          </p:nvPr>
        </p:nvSpPr>
        <p:spPr>
          <a:xfrm>
            <a:off x="1220490" y="774700"/>
            <a:ext cx="21939596" cy="1727200"/>
          </a:xfrm>
          <a:prstGeom prst="rect">
            <a:avLst/>
          </a:prstGeom>
        </p:spPr>
        <p:txBody>
          <a:bodyPr/>
          <a:lstStyle>
            <a:lvl1pPr>
              <a:defRPr spc="-100"/>
            </a:lvl1pPr>
          </a:lstStyle>
          <a:p>
            <a:pPr/>
            <a:r>
              <a:t>Signs &amp; Symptoms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With classic 21 hydroxylase deficiencyhave…"/>
          <p:cNvSpPr txBox="1"/>
          <p:nvPr/>
        </p:nvSpPr>
        <p:spPr>
          <a:xfrm>
            <a:off x="413038" y="208300"/>
            <a:ext cx="23181920" cy="123842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200" u="sng">
                <a:solidFill>
                  <a:srgbClr val="B51A00"/>
                </a:solidFill>
                <a:latin typeface="Canela Text Bold"/>
                <a:ea typeface="Canela Text Bold"/>
                <a:cs typeface="Canela Text Bold"/>
                <a:sym typeface="Canela Text Bold"/>
              </a:defRPr>
            </a:pPr>
            <a:r>
              <a:t>With classic 21 hydroxylase deficiencyhave</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u="sng">
                <a:solidFill>
                  <a:srgbClr val="B51A00"/>
                </a:solidFill>
                <a:latin typeface="+mn-lt"/>
                <a:ea typeface="+mn-ea"/>
                <a:cs typeface="+mn-cs"/>
                <a:sym typeface="Helvetica"/>
              </a:defRPr>
            </a:pPr>
            <a:r>
              <a:t>ambiguous genitalia at birthgenital anomalies range from complete fusion of the labioscrotal folds and a phallic urethra to clitoromegaly, partial fusion of the labioscrotal folds, or both.</a:t>
            </a:r>
          </a:p>
          <a:p>
            <a:pPr>
              <a:defRPr sz="3400">
                <a:latin typeface="Canela Text Bold"/>
                <a:ea typeface="Canela Text Bold"/>
                <a:cs typeface="Canela Text Bold"/>
                <a:sym typeface="Canela Text Bold"/>
              </a:defRPr>
            </a:pPr>
            <a:r>
              <a:t> </a:t>
            </a:r>
            <a:r>
              <a:rPr sz="4100" u="sng">
                <a:solidFill>
                  <a:srgbClr val="B51A00"/>
                </a:solidFill>
              </a:rPr>
              <a:t>neonate girls</a:t>
            </a:r>
            <a:r>
              <a:t> have meaning an enlarged clitoris, and sometimes a urogenital sinus, which is when the urethra and the vagina have the same opening ,Partial or complete fusion of the labial folds may also occur. </a:t>
            </a:r>
          </a:p>
          <a:p>
            <a:pPr>
              <a:defRPr sz="3400">
                <a:latin typeface="Canela Text Bold"/>
                <a:ea typeface="Canela Text Bold"/>
                <a:cs typeface="Canela Text Bold"/>
                <a:sym typeface="Canela Text Bold"/>
              </a:defRPr>
            </a:pPr>
            <a:r>
              <a:t>Internal female reproductive organs and structures - like the uterus and ovaries - are normal.</a:t>
            </a:r>
          </a:p>
          <a:p>
            <a:pPr>
              <a:defRPr sz="3900" u="sng">
                <a:solidFill>
                  <a:srgbClr val="B51A00"/>
                </a:solidFill>
                <a:latin typeface="Canela Text Bold"/>
                <a:ea typeface="Canela Text Bold"/>
                <a:cs typeface="Canela Text Bold"/>
                <a:sym typeface="Canela Text Bold"/>
              </a:defRPr>
            </a:pPr>
            <a:r>
              <a:t>Male infants </a:t>
            </a:r>
            <a:r>
              <a:rPr sz="3400" u="none">
                <a:solidFill>
                  <a:srgbClr val="000000"/>
                </a:solidFill>
              </a:rPr>
              <a:t>usually have normal male external genitalia, but may have subtle findings such as hyperpigmentation of the scrotum or an enlarged phallus.</a:t>
            </a:r>
            <a:endParaRPr sz="3400"/>
          </a:p>
          <a:p>
            <a:pPr>
              <a:defRPr sz="3400">
                <a:latin typeface="Canela Text Bold"/>
                <a:ea typeface="Canela Text Bold"/>
                <a:cs typeface="Canela Text Bold"/>
                <a:sym typeface="Canela Text Bold"/>
              </a:defRPr>
            </a:pPr>
            <a:r>
              <a:t>With </a:t>
            </a:r>
            <a:r>
              <a:rPr sz="4500" u="sng">
                <a:solidFill>
                  <a:srgbClr val="B51A00"/>
                </a:solidFill>
              </a:rPr>
              <a:t>the salt losing form</a:t>
            </a:r>
            <a:r>
              <a:t>, </a:t>
            </a:r>
            <a:r>
              <a:rPr sz="4400"/>
              <a:t>both</a:t>
            </a:r>
            <a:r>
              <a:t> male and female neonates can have a salt-losing adrenal crisis, because of the aldosterone deficiency. </a:t>
            </a:r>
          </a:p>
          <a:p>
            <a:pPr>
              <a:defRPr sz="3400">
                <a:latin typeface="Canela Text Bold"/>
                <a:ea typeface="Canela Text Bold"/>
                <a:cs typeface="Canela Text Bold"/>
                <a:sym typeface="Canela Text Bold"/>
              </a:defRPr>
            </a:pPr>
            <a:r>
              <a:t>This crisis is associated with hyponatremia, hyperkalemia, and a general failure to thrive.</a:t>
            </a:r>
          </a:p>
          <a:p>
            <a:pPr>
              <a:defRPr sz="3400">
                <a:latin typeface="Canela Text Bold"/>
                <a:ea typeface="Canela Text Bold"/>
                <a:cs typeface="Canela Text Bold"/>
                <a:sym typeface="Canela Text Bold"/>
              </a:defRPr>
            </a:pPr>
          </a:p>
          <a:p>
            <a:pPr>
              <a:defRPr sz="4100" u="sng">
                <a:solidFill>
                  <a:srgbClr val="B51A00"/>
                </a:solidFill>
                <a:latin typeface="Canela Text Bold"/>
                <a:ea typeface="Canela Text Bold"/>
                <a:cs typeface="Canela Text Bold"/>
                <a:sym typeface="Canela Text Bold"/>
              </a:defRPr>
            </a:pPr>
            <a:r>
              <a:t>The simple virilizing form</a:t>
            </a:r>
            <a:r>
              <a:rPr sz="3400" u="none">
                <a:solidFill>
                  <a:srgbClr val="000000"/>
                </a:solidFill>
              </a:rPr>
              <a:t>, Females are identified later in childhood because of precocious pubic hair, clitoromegaly, or both, often accompanied by accelerated growth and skeletal maturation on the other hand, does not lead to a salt losing crisis, and can cause  in male toddlers, like early growth of pubic and axillary hair, phallic enlargement,accelerated linear growth and advancement of skeletal maturation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IMG_1119.jpeg" descr="IMG_1119.jpeg"/>
          <p:cNvPicPr>
            <a:picLocks noChangeAspect="1"/>
          </p:cNvPicPr>
          <p:nvPr/>
        </p:nvPicPr>
        <p:blipFill>
          <a:blip r:embed="rId2">
            <a:extLst/>
          </a:blip>
          <a:stretch>
            <a:fillRect/>
          </a:stretch>
        </p:blipFill>
        <p:spPr>
          <a:xfrm>
            <a:off x="18021715" y="492129"/>
            <a:ext cx="5599755" cy="12338850"/>
          </a:xfrm>
          <a:prstGeom prst="rect">
            <a:avLst/>
          </a:prstGeom>
          <a:ln w="12700">
            <a:miter lim="400000"/>
          </a:ln>
        </p:spPr>
      </p:pic>
      <p:pic>
        <p:nvPicPr>
          <p:cNvPr id="213" name="IMG_1118.jpeg" descr="IMG_1118.jpeg"/>
          <p:cNvPicPr>
            <a:picLocks noChangeAspect="1"/>
          </p:cNvPicPr>
          <p:nvPr/>
        </p:nvPicPr>
        <p:blipFill>
          <a:blip r:embed="rId3">
            <a:extLst/>
          </a:blip>
          <a:stretch>
            <a:fillRect/>
          </a:stretch>
        </p:blipFill>
        <p:spPr>
          <a:xfrm>
            <a:off x="8653029" y="8169016"/>
            <a:ext cx="8018076" cy="5011297"/>
          </a:xfrm>
          <a:prstGeom prst="rect">
            <a:avLst/>
          </a:prstGeom>
          <a:ln w="12700">
            <a:miter lim="400000"/>
          </a:ln>
        </p:spPr>
      </p:pic>
      <p:pic>
        <p:nvPicPr>
          <p:cNvPr id="214" name="IMG_1117.jpeg" descr="IMG_1117.jpeg"/>
          <p:cNvPicPr>
            <a:picLocks noChangeAspect="1"/>
          </p:cNvPicPr>
          <p:nvPr/>
        </p:nvPicPr>
        <p:blipFill>
          <a:blip r:embed="rId4">
            <a:extLst/>
          </a:blip>
          <a:stretch>
            <a:fillRect/>
          </a:stretch>
        </p:blipFill>
        <p:spPr>
          <a:xfrm>
            <a:off x="257674" y="-86811"/>
            <a:ext cx="9598253" cy="7996243"/>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nonclassic adrenal hyperplasia)"/>
          <p:cNvSpPr txBox="1"/>
          <p:nvPr/>
        </p:nvSpPr>
        <p:spPr>
          <a:xfrm>
            <a:off x="211168" y="501670"/>
            <a:ext cx="12009889" cy="18872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914400">
              <a:spcBef>
                <a:spcPts val="0"/>
              </a:spcBef>
              <a:defRPr sz="6300">
                <a:latin typeface="Galvji"/>
                <a:ea typeface="Galvji"/>
                <a:cs typeface="Galvji"/>
                <a:sym typeface="Galvji"/>
              </a:defRPr>
            </a:lvl1pPr>
          </a:lstStyle>
          <a:p>
            <a:pPr/>
            <a:r>
              <a:t>(nonclassic adrenal hyperplasia)</a:t>
            </a:r>
          </a:p>
        </p:txBody>
      </p:sp>
      <p:sp>
        <p:nvSpPr>
          <p:cNvPr id="217" name="may present in adolescence or adulthood with oligomenorrhea, hirsutism, and/or infertility or virllization sign in female"/>
          <p:cNvSpPr txBox="1"/>
          <p:nvPr/>
        </p:nvSpPr>
        <p:spPr>
          <a:xfrm>
            <a:off x="397404" y="2672194"/>
            <a:ext cx="11637416"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7300">
                <a:latin typeface="+mn-lt"/>
                <a:ea typeface="+mn-ea"/>
                <a:cs typeface="+mn-cs"/>
                <a:sym typeface="Helvetica"/>
              </a:defRPr>
            </a:lvl1pPr>
          </a:lstStyle>
          <a:p>
            <a:pPr/>
            <a:r>
              <a:t>may present in adolescence or adulthood with oligomenorrhea, hirsutism, and/or infertility or virllization sign in female </a:t>
            </a:r>
          </a:p>
        </p:txBody>
      </p:sp>
      <p:pic>
        <p:nvPicPr>
          <p:cNvPr id="218" name="IMG_1095.jpeg" descr="IMG_1095.jpeg"/>
          <p:cNvPicPr>
            <a:picLocks noChangeAspect="1"/>
          </p:cNvPicPr>
          <p:nvPr/>
        </p:nvPicPr>
        <p:blipFill>
          <a:blip r:embed="rId2">
            <a:extLst/>
          </a:blip>
          <a:stretch>
            <a:fillRect/>
          </a:stretch>
        </p:blipFill>
        <p:spPr>
          <a:xfrm>
            <a:off x="12458592" y="3148315"/>
            <a:ext cx="11660501" cy="1020713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17-alpha-hydroxylase deficiency…"/>
          <p:cNvSpPr txBox="1"/>
          <p:nvPr>
            <p:ph type="body" idx="1"/>
          </p:nvPr>
        </p:nvSpPr>
        <p:spPr>
          <a:xfrm>
            <a:off x="415330" y="251540"/>
            <a:ext cx="30532373" cy="12080197"/>
          </a:xfrm>
          <a:prstGeom prst="rect">
            <a:avLst/>
          </a:prstGeom>
        </p:spPr>
        <p:txBody>
          <a:bodyPr spcCol="3559416"/>
          <a:lstStyle/>
          <a:p>
            <a:pPr marL="0" indent="0" defTabSz="914400">
              <a:spcBef>
                <a:spcPts val="0"/>
              </a:spcBef>
              <a:buSzTx/>
              <a:buNone/>
              <a:defRPr sz="5800" u="sng">
                <a:latin typeface="Galvji"/>
                <a:ea typeface="Galvji"/>
                <a:cs typeface="Galvji"/>
                <a:sym typeface="Galvji"/>
              </a:defRPr>
            </a:pPr>
            <a:r>
              <a:t>17-alpha-hydroxylase deficiency</a:t>
            </a:r>
          </a:p>
          <a:p>
            <a:pPr marL="0" indent="0">
              <a:buSzTx/>
              <a:buNone/>
            </a:pPr>
            <a:endParaRPr sz="5800" u="sng">
              <a:latin typeface="Galvji"/>
              <a:ea typeface="Galvji"/>
              <a:cs typeface="Galvji"/>
              <a:sym typeface="Galvji"/>
            </a:endParaRPr>
          </a:p>
          <a:p>
            <a:pPr marL="0" indent="0">
              <a:buSzTx/>
              <a:buNone/>
            </a:pPr>
            <a:r>
              <a:t>which leads to a </a:t>
            </a:r>
            <a:r>
              <a:rPr u="sng">
                <a:solidFill>
                  <a:srgbClr val="B51A00"/>
                </a:solidFill>
              </a:rPr>
              <a:t>cortisol and androgen deficiency, and a buildup of 11 deoxycorticosterone and corticosterone.</a:t>
            </a:r>
            <a:endParaRPr u="sng">
              <a:solidFill>
                <a:srgbClr val="B51A00"/>
              </a:solidFill>
            </a:endParaRPr>
          </a:p>
          <a:p>
            <a:pPr marL="0" indent="0">
              <a:buSzTx/>
              <a:buNone/>
            </a:pPr>
            <a:r>
              <a:t>Elevated levels of these weaker versions of aldosterone result In </a:t>
            </a:r>
            <a:r>
              <a:rPr u="sng"/>
              <a:t>hypernatremia, hypokalemia, and hypertension</a:t>
            </a:r>
            <a:r>
              <a:t>, as well as </a:t>
            </a:r>
            <a:r>
              <a:rPr u="sng"/>
              <a:t>primary amenorrhea and sparse body hair in females, and undervirilization in males due to the cortisol and androgen deficiencies.</a:t>
            </a:r>
          </a:p>
        </p:txBody>
      </p:sp>
      <p:pic>
        <p:nvPicPr>
          <p:cNvPr id="221" name="IMG_1121.jpeg" descr="IMG_1121.jpeg"/>
          <p:cNvPicPr>
            <a:picLocks noChangeAspect="1"/>
          </p:cNvPicPr>
          <p:nvPr/>
        </p:nvPicPr>
        <p:blipFill>
          <a:blip r:embed="rId2">
            <a:extLst/>
          </a:blip>
          <a:stretch>
            <a:fillRect/>
          </a:stretch>
        </p:blipFill>
        <p:spPr>
          <a:xfrm>
            <a:off x="14059191" y="2859938"/>
            <a:ext cx="9773038" cy="7996124"/>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11 beta hydroxylase deficiency…"/>
          <p:cNvSpPr txBox="1"/>
          <p:nvPr/>
        </p:nvSpPr>
        <p:spPr>
          <a:xfrm>
            <a:off x="700328" y="-73752"/>
            <a:ext cx="19186726" cy="132769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914400">
              <a:spcBef>
                <a:spcPts val="0"/>
              </a:spcBef>
              <a:defRPr sz="4300" u="sng">
                <a:latin typeface="Galvji"/>
                <a:ea typeface="Galvji"/>
                <a:cs typeface="Galvji"/>
                <a:sym typeface="Galvji"/>
              </a:defRPr>
            </a:pPr>
            <a:r>
              <a:t>11 beta hydroxylase deficiency</a:t>
            </a:r>
          </a:p>
          <a:p>
            <a:pPr defTabSz="914400">
              <a:spcBef>
                <a:spcPts val="0"/>
              </a:spcBef>
              <a:defRPr sz="4300" u="sng">
                <a:latin typeface="Galvji"/>
                <a:ea typeface="Galvji"/>
                <a:cs typeface="Galvji"/>
                <a:sym typeface="Galvji"/>
              </a:defRPr>
            </a:pPr>
          </a:p>
          <a:p>
            <a:pPr>
              <a:defRPr sz="4300" u="sng">
                <a:latin typeface="Canela Text Bold"/>
                <a:ea typeface="Canela Text Bold"/>
                <a:cs typeface="Canela Text Bold"/>
                <a:sym typeface="Canela Text Bold"/>
              </a:defRPr>
            </a:pPr>
            <a:r>
              <a:t>This also leads to low cortisol, and while aldosterone levels are low, there's a build-up of 11 deoxycorticosterone, which has a weak mineralocorticoid activity and results in hypertension</a:t>
            </a:r>
            <a:r>
              <a:rPr u="none"/>
              <a:t>. </a:t>
            </a:r>
          </a:p>
          <a:p>
            <a:pPr>
              <a:defRPr sz="4300">
                <a:latin typeface="Canela Text Bold"/>
                <a:ea typeface="Canela Text Bold"/>
                <a:cs typeface="Canela Text Bold"/>
                <a:sym typeface="Canela Text Bold"/>
              </a:defRPr>
            </a:pPr>
            <a:r>
              <a:t>Also, a lot of progesterone gets converted to excess dehydroepiandrosterone sulfate, causing virilization in females.</a:t>
            </a:r>
          </a:p>
          <a:p>
            <a:pPr>
              <a:defRPr sz="4300">
                <a:latin typeface="Canela Text Bold"/>
                <a:ea typeface="Canela Text Bold"/>
                <a:cs typeface="Canela Text Bold"/>
                <a:sym typeface="Canela Text Bold"/>
              </a:defRPr>
            </a:pPr>
            <a:r>
              <a:t>So 11 beta hydroxylase deficiency is a lot like 17-alpha-hydroxylase deficiency, except it </a:t>
            </a:r>
            <a:r>
              <a:rPr u="sng"/>
              <a:t>presents with androgen excess instead of androgen deficiency.</a:t>
            </a:r>
            <a:endParaRPr u="sng"/>
          </a:p>
          <a:p>
            <a:pPr>
              <a:defRPr sz="4300">
                <a:latin typeface="Canela Text Bold"/>
                <a:ea typeface="Canela Text Bold"/>
                <a:cs typeface="Canela Text Bold"/>
                <a:sym typeface="Canela Text Bold"/>
              </a:defRPr>
            </a:pPr>
            <a:r>
              <a:t>Classically, female neonates have ambiguous genitalia, including clitoral enlargement and labioscrotal fusion, and male neonates may have an enlarged phallus.</a:t>
            </a:r>
          </a:p>
          <a:p>
            <a:pPr>
              <a:defRPr sz="4300">
                <a:latin typeface="Canela Text Bold"/>
                <a:ea typeface="Canela Text Bold"/>
                <a:cs typeface="Canela Text Bold"/>
                <a:sym typeface="Canela Text Bold"/>
              </a:defRPr>
            </a:pPr>
            <a:r>
              <a:t>In children who are not diagnosed at birth, 11 beta hydroxylase deficiency presents as premature adrenarche, with body odor and axillary and pubic hair development.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f13488a8-2d09-4b89-b86b-b2222ad527e4.jpeg" descr="f13488a8-2d09-4b89-b86b-b2222ad527e4.jpeg"/>
          <p:cNvPicPr>
            <a:picLocks noChangeAspect="1"/>
          </p:cNvPicPr>
          <p:nvPr/>
        </p:nvPicPr>
        <p:blipFill>
          <a:blip r:embed="rId2">
            <a:extLst/>
          </a:blip>
          <a:stretch>
            <a:fillRect/>
          </a:stretch>
        </p:blipFill>
        <p:spPr>
          <a:xfrm>
            <a:off x="5142784" y="122083"/>
            <a:ext cx="14098431" cy="1347183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3-beta-hydroxysteroid-dehydrogenase deficiency…"/>
          <p:cNvSpPr txBox="1"/>
          <p:nvPr/>
        </p:nvSpPr>
        <p:spPr>
          <a:xfrm>
            <a:off x="750584" y="1315351"/>
            <a:ext cx="23371390" cy="10229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700" u="sng">
                <a:latin typeface="Canela Text Bold"/>
                <a:ea typeface="Canela Text Bold"/>
                <a:cs typeface="Canela Text Bold"/>
                <a:sym typeface="Canela Text Bold"/>
              </a:defRPr>
            </a:pPr>
            <a:r>
              <a:t>3-beta-hydroxysteroid-dehydrogenase deficiency</a:t>
            </a:r>
          </a:p>
          <a:p>
            <a:pPr>
              <a:defRPr>
                <a:latin typeface="Canela Text Bold"/>
                <a:ea typeface="Canela Text Bold"/>
                <a:cs typeface="Canela Text Bold"/>
                <a:sym typeface="Canela Text Bold"/>
              </a:defRPr>
            </a:pPr>
          </a:p>
          <a:p>
            <a:pPr>
              <a:defRPr>
                <a:latin typeface="Canela Text Bold"/>
                <a:ea typeface="Canela Text Bold"/>
                <a:cs typeface="Canela Text Bold"/>
                <a:sym typeface="Canela Text Bold"/>
              </a:defRPr>
            </a:pPr>
            <a:r>
              <a:t>This is a very rare disorder, which results in deficiency of </a:t>
            </a:r>
            <a:r>
              <a:rPr u="sng">
                <a:solidFill>
                  <a:srgbClr val="B51A00"/>
                </a:solidFill>
              </a:rPr>
              <a:t>all adrenal hormones - cortisol, aldosterone, and androgens.</a:t>
            </a:r>
            <a:endParaRPr u="sng">
              <a:solidFill>
                <a:srgbClr val="B51A00"/>
              </a:solidFill>
            </a:endParaRPr>
          </a:p>
          <a:p>
            <a:pPr>
              <a:defRPr>
                <a:latin typeface="Canela Text Bold"/>
                <a:ea typeface="Canela Text Bold"/>
                <a:cs typeface="Canela Text Bold"/>
                <a:sym typeface="Canela Text Bold"/>
              </a:defRPr>
            </a:pPr>
            <a:r>
              <a:t>The resulting ACTH excess leads to excessive production of 3-beta-hydroxy-delta-5-steroids, like pregnenolone, 17-hydroxypregnenolone, and dehydroepiandrosterone.</a:t>
            </a:r>
          </a:p>
          <a:p>
            <a:pPr>
              <a:defRPr>
                <a:latin typeface="Canela Text Bold"/>
                <a:ea typeface="Canela Text Bold"/>
                <a:cs typeface="Canela Text Bold"/>
                <a:sym typeface="Canela Text Bold"/>
              </a:defRPr>
            </a:pPr>
            <a:r>
              <a:t>With 3-beta-hydroxysteroid-dehydrogenase deficiency, both male and female infants are born with ambiguous external genitalia - so a karyotype should be done to confirm the genetic sex of the infant.</a:t>
            </a:r>
          </a:p>
          <a:p>
            <a:pPr>
              <a:defRPr>
                <a:latin typeface="Canela Text Bold"/>
                <a:ea typeface="Canela Text Bold"/>
                <a:cs typeface="Canela Text Bold"/>
                <a:sym typeface="Canela Text Bold"/>
              </a:defRPr>
            </a:pPr>
            <a:r>
              <a:t>Similar to 21-hydroxylase deficiency, infants have clinical manifestations of both cortisol and aldosterone deficiency, like feeding difficulties, failure to thrive, vomiting, hyponatremia, and hyperkalemia.</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IMG_1109.jpeg" descr="IMG_1109.jpeg"/>
          <p:cNvPicPr>
            <a:picLocks noChangeAspect="1"/>
          </p:cNvPicPr>
          <p:nvPr/>
        </p:nvPicPr>
        <p:blipFill>
          <a:blip r:embed="rId2">
            <a:extLst/>
          </a:blip>
          <a:stretch>
            <a:fillRect/>
          </a:stretch>
        </p:blipFill>
        <p:spPr>
          <a:xfrm>
            <a:off x="2069804" y="255273"/>
            <a:ext cx="19490842" cy="13205455"/>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IMG_1110.jpeg" descr="IMG_1110.jpeg"/>
          <p:cNvPicPr>
            <a:picLocks noChangeAspect="1"/>
          </p:cNvPicPr>
          <p:nvPr/>
        </p:nvPicPr>
        <p:blipFill>
          <a:blip r:embed="rId2">
            <a:extLst/>
          </a:blip>
          <a:stretch>
            <a:fillRect/>
          </a:stretch>
        </p:blipFill>
        <p:spPr>
          <a:xfrm>
            <a:off x="2496205" y="-73554"/>
            <a:ext cx="19599566" cy="13863107"/>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IMG_1111.jpeg" descr="IMG_1111.jpeg"/>
          <p:cNvPicPr>
            <a:picLocks noChangeAspect="1"/>
          </p:cNvPicPr>
          <p:nvPr/>
        </p:nvPicPr>
        <p:blipFill>
          <a:blip r:embed="rId2">
            <a:extLst/>
          </a:blip>
          <a:stretch>
            <a:fillRect/>
          </a:stretch>
        </p:blipFill>
        <p:spPr>
          <a:xfrm>
            <a:off x="529071" y="0"/>
            <a:ext cx="23325859"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Diagnosis:"/>
          <p:cNvSpPr txBox="1"/>
          <p:nvPr/>
        </p:nvSpPr>
        <p:spPr>
          <a:xfrm>
            <a:off x="379674" y="188863"/>
            <a:ext cx="8837057" cy="17038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2438400">
              <a:lnSpc>
                <a:spcPct val="80000"/>
              </a:lnSpc>
              <a:spcBef>
                <a:spcPts val="0"/>
              </a:spcBef>
              <a:defRPr spc="-84" sz="8400"/>
            </a:lvl1pPr>
          </a:lstStyle>
          <a:p>
            <a:pPr/>
            <a:r>
              <a:t>Diagnosis:</a:t>
            </a:r>
          </a:p>
        </p:txBody>
      </p:sp>
      <p:sp>
        <p:nvSpPr>
          <p:cNvPr id="234" name="Classic 21-hydroxylase deficiency is usually diagnosed at birth, through neonatal screening.…"/>
          <p:cNvSpPr txBox="1"/>
          <p:nvPr/>
        </p:nvSpPr>
        <p:spPr>
          <a:xfrm>
            <a:off x="984939" y="2762081"/>
            <a:ext cx="22001304" cy="81918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355600">
              <a:lnSpc>
                <a:spcPct val="100000"/>
              </a:lnSpc>
              <a:spcBef>
                <a:spcPts val="0"/>
              </a:spcBef>
              <a:defRPr b="1" sz="7000">
                <a:latin typeface="Times New Roman"/>
                <a:ea typeface="Times New Roman"/>
                <a:cs typeface="Times New Roman"/>
                <a:sym typeface="Times New Roman"/>
              </a:defRPr>
            </a:pPr>
            <a:r>
              <a:t>Classic 21-hydroxylase deficiency is usually diagnosed at birth, through neonatal screening.</a:t>
            </a:r>
          </a:p>
          <a:p>
            <a:pPr defTabSz="355600">
              <a:lnSpc>
                <a:spcPct val="100000"/>
              </a:lnSpc>
              <a:spcBef>
                <a:spcPts val="0"/>
              </a:spcBef>
              <a:defRPr b="1" sz="7000">
                <a:latin typeface="Times New Roman"/>
                <a:ea typeface="Times New Roman"/>
                <a:cs typeface="Times New Roman"/>
                <a:sym typeface="Times New Roman"/>
              </a:defRPr>
            </a:pPr>
            <a:r>
              <a:t>Additionally, a karyotype should be obtained in neonates with ambiguous external genitalia, to confirm genetic sex.</a:t>
            </a:r>
          </a:p>
          <a:p>
            <a:pPr defTabSz="355600">
              <a:lnSpc>
                <a:spcPct val="100000"/>
              </a:lnSpc>
              <a:spcBef>
                <a:spcPts val="0"/>
              </a:spcBef>
              <a:defRPr b="1" sz="7000">
                <a:latin typeface="Times New Roman"/>
                <a:ea typeface="Times New Roman"/>
                <a:cs typeface="Times New Roman"/>
                <a:sym typeface="Times New Roman"/>
              </a:defRPr>
            </a:pPr>
            <a:r>
              <a:t>The screening test is performed a few days after birth, and a serum concentration of</a:t>
            </a:r>
          </a:p>
          <a:p>
            <a:pPr defTabSz="355600">
              <a:lnSpc>
                <a:spcPct val="100000"/>
              </a:lnSpc>
              <a:spcBef>
                <a:spcPts val="0"/>
              </a:spcBef>
              <a:defRPr b="1" sz="7000">
                <a:latin typeface="Times New Roman"/>
                <a:ea typeface="Times New Roman"/>
                <a:cs typeface="Times New Roman"/>
                <a:sym typeface="Times New Roman"/>
              </a:defRPr>
            </a:pPr>
            <a:r>
              <a:t>17 hydroxyprogesterone above 1000 nanograms per milliliter is diagnostic of 21-hydroxylase deficiency.</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17-alpha-hydroxylase deficiency…"/>
          <p:cNvSpPr txBox="1"/>
          <p:nvPr/>
        </p:nvSpPr>
        <p:spPr>
          <a:xfrm>
            <a:off x="1000013" y="904250"/>
            <a:ext cx="17070416" cy="4520165"/>
          </a:xfrm>
          <a:prstGeom prst="rect">
            <a:avLst/>
          </a:prstGeom>
          <a:ln w="1016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355600">
              <a:lnSpc>
                <a:spcPct val="100000"/>
              </a:lnSpc>
              <a:spcBef>
                <a:spcPts val="0"/>
              </a:spcBef>
              <a:defRPr b="1" sz="4900">
                <a:latin typeface="Times New Roman"/>
                <a:ea typeface="Times New Roman"/>
                <a:cs typeface="Times New Roman"/>
                <a:sym typeface="Times New Roman"/>
              </a:defRPr>
            </a:pPr>
            <a:r>
              <a:t>17-alpha-hydroxylase deficiency</a:t>
            </a:r>
          </a:p>
          <a:p>
            <a:pPr defTabSz="355600">
              <a:lnSpc>
                <a:spcPct val="100000"/>
              </a:lnSpc>
              <a:spcBef>
                <a:spcPts val="0"/>
              </a:spcBef>
              <a:defRPr b="1" sz="4900">
                <a:latin typeface="Times New Roman"/>
                <a:ea typeface="Times New Roman"/>
                <a:cs typeface="Times New Roman"/>
                <a:sym typeface="Times New Roman"/>
              </a:defRPr>
            </a:pPr>
            <a:r>
              <a:t>Diagnosis</a:t>
            </a:r>
          </a:p>
          <a:p>
            <a:pPr defTabSz="355600">
              <a:lnSpc>
                <a:spcPct val="100000"/>
              </a:lnSpc>
              <a:spcBef>
                <a:spcPts val="0"/>
              </a:spcBef>
              <a:defRPr b="1" sz="4900">
                <a:latin typeface="Times New Roman"/>
                <a:ea typeface="Times New Roman"/>
                <a:cs typeface="Times New Roman"/>
                <a:sym typeface="Times New Roman"/>
              </a:defRPr>
            </a:pPr>
            <a:r>
              <a:t>The diagnosis is established based on having high levels of 11- deoxycorticosterone and high levels of</a:t>
            </a:r>
          </a:p>
          <a:p>
            <a:pPr defTabSz="355600">
              <a:lnSpc>
                <a:spcPct val="100000"/>
              </a:lnSpc>
              <a:spcBef>
                <a:spcPts val="0"/>
              </a:spcBef>
              <a:defRPr b="1" sz="4900">
                <a:latin typeface="Times New Roman"/>
                <a:ea typeface="Times New Roman"/>
                <a:cs typeface="Times New Roman"/>
                <a:sym typeface="Times New Roman"/>
              </a:defRPr>
            </a:pPr>
            <a:r>
              <a:t>corticosterone , and low levels of cortisol, androgens, and estrogen. Also, serum 17- hydroxyprogesterone is typically low.</a:t>
            </a:r>
          </a:p>
        </p:txBody>
      </p:sp>
      <p:sp>
        <p:nvSpPr>
          <p:cNvPr id="237" name="11 beta hydroxylase deficiency.…"/>
          <p:cNvSpPr txBox="1"/>
          <p:nvPr/>
        </p:nvSpPr>
        <p:spPr>
          <a:xfrm>
            <a:off x="1255682" y="6607465"/>
            <a:ext cx="17901898" cy="5651544"/>
          </a:xfrm>
          <a:prstGeom prst="rect">
            <a:avLst/>
          </a:prstGeom>
          <a:ln w="889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355600">
              <a:lnSpc>
                <a:spcPct val="100000"/>
              </a:lnSpc>
              <a:spcBef>
                <a:spcPts val="0"/>
              </a:spcBef>
              <a:defRPr b="1" sz="4700">
                <a:latin typeface="Times New Roman"/>
                <a:ea typeface="Times New Roman"/>
                <a:cs typeface="Times New Roman"/>
                <a:sym typeface="Times New Roman"/>
              </a:defRPr>
            </a:pPr>
            <a:r>
              <a:t>11 beta hydroxylase deficiency.</a:t>
            </a:r>
          </a:p>
          <a:p>
            <a:pPr defTabSz="355600">
              <a:lnSpc>
                <a:spcPct val="100000"/>
              </a:lnSpc>
              <a:spcBef>
                <a:spcPts val="0"/>
              </a:spcBef>
              <a:defRPr b="1" sz="4700">
                <a:latin typeface="Times New Roman"/>
                <a:ea typeface="Times New Roman"/>
                <a:cs typeface="Times New Roman"/>
                <a:sym typeface="Times New Roman"/>
              </a:defRPr>
            </a:pPr>
            <a:r>
              <a:t>The diagnosis is based on having high levels of 11-deoxycortisol, 11-</a:t>
            </a:r>
          </a:p>
          <a:p>
            <a:pPr defTabSz="355600">
              <a:lnSpc>
                <a:spcPct val="100000"/>
              </a:lnSpc>
              <a:spcBef>
                <a:spcPts val="0"/>
              </a:spcBef>
              <a:defRPr b="1" sz="4700">
                <a:latin typeface="Times New Roman"/>
                <a:ea typeface="Times New Roman"/>
                <a:cs typeface="Times New Roman"/>
                <a:sym typeface="Times New Roman"/>
              </a:defRPr>
            </a:pPr>
            <a:r>
              <a:t>deoxycorticosterone, , as well as testosterone.</a:t>
            </a:r>
          </a:p>
          <a:p>
            <a:pPr defTabSz="355600">
              <a:lnSpc>
                <a:spcPct val="100000"/>
              </a:lnSpc>
              <a:spcBef>
                <a:spcPts val="0"/>
              </a:spcBef>
              <a:defRPr b="1" sz="4700">
                <a:latin typeface="Times New Roman"/>
                <a:ea typeface="Times New Roman"/>
                <a:cs typeface="Times New Roman"/>
                <a:sym typeface="Times New Roman"/>
              </a:defRPr>
            </a:pPr>
            <a:r>
              <a:t>Or an elevation In ratio of 24h urinary tetrahydropound s (metabolite of 11-deoxycortisol ) to tetragydrocompound F (metabolite of cortisol)</a:t>
            </a:r>
          </a:p>
          <a:p>
            <a:pPr defTabSz="355600">
              <a:lnSpc>
                <a:spcPct val="100000"/>
              </a:lnSpc>
              <a:spcBef>
                <a:spcPts val="0"/>
              </a:spcBef>
              <a:defRPr b="1" sz="4700">
                <a:latin typeface="Times New Roman"/>
                <a:ea typeface="Times New Roman"/>
                <a:cs typeface="Times New Roman"/>
                <a:sym typeface="Times New Roman"/>
              </a:defRPr>
            </a:pPr>
            <a:r>
              <a:t>Individuals have low cortisol and corticosterone levels, and there’s usually hypokalemia due to the mineralocorticoidexcess.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3-beta-hydroxysteroid-dehydrogenase deficiency.…"/>
          <p:cNvSpPr txBox="1"/>
          <p:nvPr/>
        </p:nvSpPr>
        <p:spPr>
          <a:xfrm>
            <a:off x="1428242" y="2329167"/>
            <a:ext cx="21527518" cy="7068841"/>
          </a:xfrm>
          <a:prstGeom prst="rect">
            <a:avLst/>
          </a:prstGeom>
          <a:ln w="762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355600">
              <a:lnSpc>
                <a:spcPct val="100000"/>
              </a:lnSpc>
              <a:spcBef>
                <a:spcPts val="0"/>
              </a:spcBef>
              <a:defRPr b="1" sz="8000">
                <a:latin typeface="Times New Roman"/>
                <a:ea typeface="Times New Roman"/>
                <a:cs typeface="Times New Roman"/>
                <a:sym typeface="Times New Roman"/>
              </a:defRPr>
            </a:pPr>
            <a:r>
              <a:t>3-beta-hydroxysteroid-dehydrogenase deficiency.</a:t>
            </a:r>
          </a:p>
          <a:p>
            <a:pPr defTabSz="355600">
              <a:lnSpc>
                <a:spcPct val="100000"/>
              </a:lnSpc>
              <a:spcBef>
                <a:spcPts val="0"/>
              </a:spcBef>
              <a:defRPr b="1" sz="8000">
                <a:latin typeface="Times New Roman"/>
                <a:ea typeface="Times New Roman"/>
                <a:cs typeface="Times New Roman"/>
                <a:sym typeface="Times New Roman"/>
              </a:defRPr>
            </a:pPr>
          </a:p>
          <a:p>
            <a:pPr defTabSz="355600">
              <a:lnSpc>
                <a:spcPct val="100000"/>
              </a:lnSpc>
              <a:spcBef>
                <a:spcPts val="0"/>
              </a:spcBef>
              <a:defRPr b="1" sz="8000">
                <a:latin typeface="Times New Roman"/>
                <a:ea typeface="Times New Roman"/>
                <a:cs typeface="Times New Roman"/>
                <a:sym typeface="Times New Roman"/>
              </a:defRPr>
            </a:pPr>
            <a:r>
              <a:t>So a high ratio of delta-5-17-hydroxypregnenolone to delta-4-17-hydroxyprogesterone in the serum is</a:t>
            </a:r>
          </a:p>
          <a:p>
            <a:pPr defTabSz="355600">
              <a:lnSpc>
                <a:spcPct val="100000"/>
              </a:lnSpc>
              <a:spcBef>
                <a:spcPts val="0"/>
              </a:spcBef>
              <a:defRPr b="1" sz="8000">
                <a:latin typeface="Times New Roman"/>
                <a:ea typeface="Times New Roman"/>
                <a:cs typeface="Times New Roman"/>
                <a:sym typeface="Times New Roman"/>
              </a:defRPr>
            </a:pPr>
            <a:r>
              <a:t>characteristic for 3-beta-hydroxylase deficiency.</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Central adrenal insufficiency"/>
          <p:cNvSpPr txBox="1"/>
          <p:nvPr>
            <p:ph type="title"/>
          </p:nvPr>
        </p:nvSpPr>
        <p:spPr>
          <a:xfrm>
            <a:off x="1219200" y="165708"/>
            <a:ext cx="21945600" cy="1727201"/>
          </a:xfrm>
          <a:prstGeom prst="rect">
            <a:avLst/>
          </a:prstGeom>
        </p:spPr>
        <p:txBody>
          <a:bodyPr/>
          <a:lstStyle>
            <a:lvl1pPr algn="l" defTabSz="914400">
              <a:lnSpc>
                <a:spcPct val="90000"/>
              </a:lnSpc>
              <a:defRPr spc="0" sz="4400">
                <a:latin typeface="Galvji"/>
                <a:ea typeface="Galvji"/>
                <a:cs typeface="Galvji"/>
                <a:sym typeface="Galvji"/>
              </a:defRPr>
            </a:lvl1pPr>
          </a:lstStyle>
          <a:p>
            <a:pPr/>
            <a:r>
              <a:t>Central adrenal insufficiency</a:t>
            </a:r>
          </a:p>
        </p:txBody>
      </p:sp>
      <p:sp>
        <p:nvSpPr>
          <p:cNvPr id="242" name="CAI incidence is estimated between 150 and 280 per million."/>
          <p:cNvSpPr txBox="1"/>
          <p:nvPr/>
        </p:nvSpPr>
        <p:spPr>
          <a:xfrm>
            <a:off x="690226" y="2002708"/>
            <a:ext cx="20701560" cy="10351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900">
                <a:latin typeface="Canela Text Bold"/>
                <a:ea typeface="Canela Text Bold"/>
                <a:cs typeface="Canela Text Bold"/>
                <a:sym typeface="Canela Text Bold"/>
              </a:defRPr>
            </a:lvl1pPr>
          </a:lstStyle>
          <a:p>
            <a:pPr/>
            <a:r>
              <a:t>CAI incidence is estimated between 150 and 280 per million.</a:t>
            </a:r>
          </a:p>
        </p:txBody>
      </p:sp>
      <p:sp>
        <p:nvSpPr>
          <p:cNvPr id="243" name="Central adrenal insufficiency is when the pituitary gland (a small gland underneath the brain that controls other glands) does not make enough adrenocorticotrophic hormone (ACTH). ACTH is a hormone that helps control how much cortisol your adrenal glands"/>
          <p:cNvSpPr txBox="1"/>
          <p:nvPr/>
        </p:nvSpPr>
        <p:spPr>
          <a:xfrm>
            <a:off x="526352" y="3583897"/>
            <a:ext cx="22916010" cy="9334501"/>
          </a:xfrm>
          <a:prstGeom prst="rect">
            <a:avLst/>
          </a:prstGeom>
          <a:ln w="889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Canela Text Bold"/>
                <a:ea typeface="Canela Text Bold"/>
                <a:cs typeface="Canela Text Bold"/>
                <a:sym typeface="Canela Text Bold"/>
              </a:defRPr>
            </a:pPr>
            <a:r>
              <a:t>Central adrenal insufficiency is when the pituitary gland (a small gland underneath the brain that controls other glands) does not make enough adrenocorticotrophic hormone (ACTH). ACTH is a hormone that helps control how much cortisol your adrenal glands release. </a:t>
            </a:r>
            <a:r>
              <a:rPr u="sng">
                <a:solidFill>
                  <a:srgbClr val="B51A00"/>
                </a:solidFill>
              </a:rPr>
              <a:t>Causes of central adrenal insufficiency include:</a:t>
            </a:r>
            <a:endParaRPr u="sng">
              <a:solidFill>
                <a:srgbClr val="B51A00"/>
              </a:solidFill>
            </a:endParaRPr>
          </a:p>
          <a:p>
            <a:pPr marL="1185332" indent="-1185332">
              <a:buSzPct val="150000"/>
              <a:buFont typeface="Menlo Regular"/>
              <a:buChar char="•"/>
              <a:defRPr>
                <a:latin typeface="Canela Text Bold"/>
                <a:ea typeface="Canela Text Bold"/>
                <a:cs typeface="Canela Text Bold"/>
                <a:sym typeface="Canela Text Bold"/>
              </a:defRPr>
            </a:pPr>
            <a:r>
              <a:t>When the pituitary gland does not develop properly</a:t>
            </a:r>
          </a:p>
          <a:p>
            <a:pPr marL="1185332" indent="-1185332">
              <a:buSzPct val="150000"/>
              <a:buFont typeface="Menlo Regular"/>
              <a:buChar char="•"/>
              <a:defRPr>
                <a:latin typeface="Canela Text Bold"/>
                <a:ea typeface="Canela Text Bold"/>
                <a:cs typeface="Canela Text Bold"/>
                <a:sym typeface="Canela Text Bold"/>
              </a:defRPr>
            </a:pPr>
            <a:r>
              <a:t>Injury to the pituitary gland, like trauma or radiation</a:t>
            </a:r>
          </a:p>
          <a:p>
            <a:pPr marL="1185332" indent="-1185332">
              <a:buSzPct val="150000"/>
              <a:buFont typeface="Menlo Regular"/>
              <a:buChar char="•"/>
              <a:defRPr>
                <a:latin typeface="Canela Text Bold"/>
                <a:ea typeface="Canela Text Bold"/>
                <a:cs typeface="Canela Text Bold"/>
                <a:sym typeface="Canela Text Bold"/>
              </a:defRPr>
            </a:pPr>
            <a:r>
              <a:t>Tumors or other growths near the pituitary gland</a:t>
            </a:r>
          </a:p>
          <a:p>
            <a:pPr marL="1185332" indent="-1185332">
              <a:buSzPct val="150000"/>
              <a:buFont typeface="Menlo Regular"/>
              <a:buChar char="•"/>
              <a:defRPr>
                <a:latin typeface="Canela Text Bold"/>
                <a:ea typeface="Canela Text Bold"/>
                <a:cs typeface="Canela Text Bold"/>
                <a:sym typeface="Canela Text Bold"/>
              </a:defRPr>
            </a:pPr>
            <a:r>
              <a:t>Having surgery to remove the pituitary gland</a:t>
            </a:r>
          </a:p>
          <a:p>
            <a:pPr marL="1185332" indent="-1185332">
              <a:buSzPct val="150000"/>
              <a:buFont typeface="Menlo Regular"/>
              <a:buChar char="•"/>
              <a:defRPr>
                <a:latin typeface="Canela Text Bold"/>
                <a:ea typeface="Canela Text Bold"/>
                <a:cs typeface="Canela Text Bold"/>
                <a:sym typeface="Canela Text Bold"/>
              </a:defRPr>
            </a:pPr>
            <a:r>
              <a:t>Long-term use of high-dose glucocorticoid medications, like dexamethasone, prednisone, prednisolone or certain inhaled glucocorticoids  (which suppresses the hypothalamic-pituitary-adrenal axis)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Mainly, it occurs as part of complex syndromes in which a combined…"/>
          <p:cNvSpPr txBox="1"/>
          <p:nvPr/>
        </p:nvSpPr>
        <p:spPr>
          <a:xfrm>
            <a:off x="132459" y="279538"/>
            <a:ext cx="18407764" cy="80585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500">
                <a:latin typeface="Canela Text Bold"/>
                <a:ea typeface="Canela Text Bold"/>
                <a:cs typeface="Canela Text Bold"/>
                <a:sym typeface="Canela Text Bold"/>
              </a:defRPr>
            </a:pPr>
            <a:r>
              <a:t>Mainly, it occurs as part of complex syndromes in which a combined</a:t>
            </a:r>
          </a:p>
          <a:p>
            <a:pPr>
              <a:defRPr sz="3500">
                <a:latin typeface="Canela Text Bold"/>
                <a:ea typeface="Canela Text Bold"/>
                <a:cs typeface="Canela Text Bold"/>
                <a:sym typeface="Canela Text Bold"/>
              </a:defRPr>
            </a:pPr>
            <a:r>
              <a:t>multiple pituitary hormone deficiency (CMPD) </a:t>
            </a:r>
          </a:p>
          <a:p>
            <a:pPr>
              <a:defRPr sz="3500">
                <a:latin typeface="Canela Text Bold"/>
                <a:ea typeface="Canela Text Bold"/>
                <a:cs typeface="Canela Text Bold"/>
                <a:sym typeface="Canela Text Bold"/>
              </a:defRPr>
            </a:pPr>
            <a:r>
              <a:t>is associated with craniofacial and midline defects, such as</a:t>
            </a:r>
          </a:p>
          <a:p>
            <a:pPr>
              <a:defRPr sz="3500">
                <a:latin typeface="Canela Text Bold"/>
                <a:ea typeface="Canela Text Bold"/>
                <a:cs typeface="Canela Text Bold"/>
                <a:sym typeface="Canela Text Bold"/>
              </a:defRPr>
            </a:pPr>
            <a:r>
              <a:t>Prader-Willi syndrome, CHARGE syndrome, Pallister-</a:t>
            </a:r>
          </a:p>
          <a:p>
            <a:pPr>
              <a:defRPr sz="3500">
                <a:latin typeface="Canela Text Bold"/>
                <a:ea typeface="Canela Text Bold"/>
                <a:cs typeface="Canela Text Bold"/>
                <a:sym typeface="Canela Text Bold"/>
              </a:defRPr>
            </a:pPr>
            <a:r>
              <a:t>Hall syndrome (anatomical pituitary abnormalities),</a:t>
            </a:r>
          </a:p>
          <a:p>
            <a:pPr>
              <a:defRPr sz="3500">
                <a:latin typeface="Canela Text Bold"/>
                <a:ea typeface="Canela Text Bold"/>
                <a:cs typeface="Canela Text Bold"/>
                <a:sym typeface="Canela Text Bold"/>
              </a:defRPr>
            </a:pPr>
            <a:r>
              <a:t>white vanishing matter disease (progressive</a:t>
            </a:r>
          </a:p>
          <a:p>
            <a:pPr>
              <a:defRPr sz="3500">
                <a:latin typeface="Canela Text Bold"/>
                <a:ea typeface="Canela Text Bold"/>
                <a:cs typeface="Canela Text Bold"/>
                <a:sym typeface="Canela Text Bold"/>
              </a:defRPr>
            </a:pPr>
            <a:r>
              <a:t>leukoencephalopathy)</a:t>
            </a:r>
          </a:p>
          <a:p>
            <a:pPr>
              <a:defRPr sz="3500">
                <a:latin typeface="Canela Text Bold"/>
                <a:ea typeface="Canela Text Bold"/>
                <a:cs typeface="Canela Text Bold"/>
                <a:sym typeface="Canela Text Bold"/>
              </a:defRPr>
            </a:pPr>
            <a:r>
              <a:t>CMPD can be caused by several defective genes,</a:t>
            </a:r>
          </a:p>
          <a:p>
            <a:pPr>
              <a:defRPr sz="3500">
                <a:latin typeface="Canela Text Bold"/>
                <a:ea typeface="Canela Text Bold"/>
                <a:cs typeface="Canela Text Bold"/>
                <a:sym typeface="Canela Text Bold"/>
              </a:defRPr>
            </a:pPr>
            <a:r>
              <a:t>such as GLI1, LHX3, LHX4, SOX2, SOX3, HESX1</a:t>
            </a:r>
          </a:p>
        </p:txBody>
      </p:sp>
      <p:pic>
        <p:nvPicPr>
          <p:cNvPr id="246" name="IMG_1128.jpeg" descr="IMG_1128.jpeg"/>
          <p:cNvPicPr>
            <a:picLocks noChangeAspect="1"/>
          </p:cNvPicPr>
          <p:nvPr/>
        </p:nvPicPr>
        <p:blipFill>
          <a:blip r:embed="rId2">
            <a:extLst/>
          </a:blip>
          <a:stretch>
            <a:fillRect/>
          </a:stretch>
        </p:blipFill>
        <p:spPr>
          <a:xfrm>
            <a:off x="15357267" y="196435"/>
            <a:ext cx="8977909" cy="6471986"/>
          </a:xfrm>
          <a:prstGeom prst="rect">
            <a:avLst/>
          </a:prstGeom>
          <a:ln w="12700">
            <a:miter lim="400000"/>
          </a:ln>
        </p:spPr>
      </p:pic>
      <p:pic>
        <p:nvPicPr>
          <p:cNvPr id="247" name="IMG_1129.jpeg" descr="IMG_1129.jpeg"/>
          <p:cNvPicPr>
            <a:picLocks noChangeAspect="1"/>
          </p:cNvPicPr>
          <p:nvPr/>
        </p:nvPicPr>
        <p:blipFill>
          <a:blip r:embed="rId3">
            <a:extLst/>
          </a:blip>
          <a:stretch>
            <a:fillRect/>
          </a:stretch>
        </p:blipFill>
        <p:spPr>
          <a:xfrm>
            <a:off x="12460209" y="7326683"/>
            <a:ext cx="5286944" cy="580903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Individuals with an isolated pituitary deficiency, usually a growth hormone deficiency (GHD) may develop multiple pituitary hormone deficiencies…"/>
          <p:cNvSpPr txBox="1"/>
          <p:nvPr/>
        </p:nvSpPr>
        <p:spPr>
          <a:xfrm>
            <a:off x="308943" y="943733"/>
            <a:ext cx="15933057" cy="113045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Canela Text Bold"/>
                <a:ea typeface="Canela Text Bold"/>
                <a:cs typeface="Canela Text Bold"/>
                <a:sym typeface="Canela Text Bold"/>
              </a:defRPr>
            </a:pPr>
            <a:r>
              <a:t>Individuals with an isolated pituitary deficiency, usually a growth hormone deficiency (GHD) may develop multiple pituitary hormone deficiencies</a:t>
            </a:r>
          </a:p>
          <a:p>
            <a:pPr>
              <a:defRPr>
                <a:latin typeface="Canela Text Bold"/>
                <a:ea typeface="Canela Text Bold"/>
                <a:cs typeface="Canela Text Bold"/>
                <a:sym typeface="Canela Text Bold"/>
              </a:defRPr>
            </a:pPr>
            <a:r>
              <a:t>over the years. </a:t>
            </a:r>
          </a:p>
          <a:p>
            <a:pPr>
              <a:defRPr>
                <a:latin typeface="Canela Text Bold"/>
                <a:ea typeface="Canela Text Bold"/>
                <a:cs typeface="Canela Text Bold"/>
                <a:sym typeface="Canela Text Bold"/>
              </a:defRPr>
            </a:pPr>
          </a:p>
          <a:p>
            <a:pPr>
              <a:defRPr>
                <a:latin typeface="Canela Text Bold"/>
                <a:ea typeface="Canela Text Bold"/>
                <a:cs typeface="Canela Text Bold"/>
                <a:sym typeface="Canela Text Bold"/>
              </a:defRPr>
            </a:pPr>
            <a:r>
              <a:t>Therefore, excluding a latent CAI at GHD onset and periodically monitoring of HPA axis is of upmost importance.  </a:t>
            </a:r>
          </a:p>
          <a:p>
            <a:pPr>
              <a:defRPr>
                <a:latin typeface="Canela Text Bold"/>
                <a:ea typeface="Canela Text Bold"/>
                <a:cs typeface="Canela Text Bold"/>
                <a:sym typeface="Canela Text Bold"/>
              </a:defRPr>
            </a:pPr>
          </a:p>
          <a:p>
            <a:pPr>
              <a:defRPr>
                <a:latin typeface="Canela Text Bold"/>
                <a:ea typeface="Canela Text Bold"/>
                <a:cs typeface="Canela Text Bold"/>
                <a:sym typeface="Canela Text Bold"/>
              </a:defRPr>
            </a:pPr>
            <a:r>
              <a:t>Notably, cortisol reduction secondary to an increased basal metabolism when starting GHD or thyroxin substitutive therapy may unleash a misdiagnosed CAI in such cases, hypoglycemia or small penis with undescendedtestes may respectively suggest concomitant GH and gonadotropins deficits.</a:t>
            </a:r>
          </a:p>
        </p:txBody>
      </p:sp>
      <p:pic>
        <p:nvPicPr>
          <p:cNvPr id="250" name="IMG_1131.jpeg" descr="IMG_1131.jpeg"/>
          <p:cNvPicPr>
            <a:picLocks noChangeAspect="1"/>
          </p:cNvPicPr>
          <p:nvPr/>
        </p:nvPicPr>
        <p:blipFill>
          <a:blip r:embed="rId2">
            <a:extLst/>
          </a:blip>
          <a:stretch>
            <a:fillRect/>
          </a:stretch>
        </p:blipFill>
        <p:spPr>
          <a:xfrm>
            <a:off x="16504178" y="2656609"/>
            <a:ext cx="6863041" cy="787877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Pathophysiology"/>
          <p:cNvSpPr txBox="1"/>
          <p:nvPr>
            <p:ph type="body" sz="half" idx="1"/>
          </p:nvPr>
        </p:nvSpPr>
        <p:spPr>
          <a:xfrm>
            <a:off x="1219200" y="4214483"/>
            <a:ext cx="21945600" cy="4269709"/>
          </a:xfrm>
          <a:prstGeom prst="rect">
            <a:avLst/>
          </a:prstGeom>
        </p:spPr>
        <p:txBody>
          <a:bodyPr anchor="b"/>
          <a:lstStyle>
            <a:lvl1pPr defTabSz="2365248">
              <a:lnSpc>
                <a:spcPct val="80000"/>
              </a:lnSpc>
              <a:defRPr spc="0" sz="21700">
                <a:latin typeface="Canela Bold"/>
                <a:ea typeface="Canela Bold"/>
                <a:cs typeface="Canela Bold"/>
                <a:sym typeface="Canela Bold"/>
              </a:defRPr>
            </a:lvl1pPr>
          </a:lstStyle>
          <a:p>
            <a:pPr/>
            <a:r>
              <a:t>Pathophysiology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may be more complex when caused by an underlying central nervous system disease or by CMPD.…"/>
          <p:cNvSpPr txBox="1"/>
          <p:nvPr/>
        </p:nvSpPr>
        <p:spPr>
          <a:xfrm>
            <a:off x="1052299" y="2594483"/>
            <a:ext cx="22884426" cy="101635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900">
                <a:latin typeface="Canela Text Bold"/>
                <a:ea typeface="Canela Text Bold"/>
                <a:cs typeface="Canela Text Bold"/>
                <a:sym typeface="Canela Text Bold"/>
              </a:defRPr>
            </a:pPr>
            <a:r>
              <a:t>may be more complex when caused by an underlying central nervous system disease or by CMPD. </a:t>
            </a:r>
          </a:p>
          <a:p>
            <a:pPr>
              <a:defRPr sz="3900">
                <a:latin typeface="Canela Text Bold"/>
                <a:ea typeface="Canela Text Bold"/>
                <a:cs typeface="Canela Text Bold"/>
                <a:sym typeface="Canela Text Bold"/>
              </a:defRPr>
            </a:pPr>
            <a:r>
              <a:t>In the case of a pituitary or hypotha- lamic tumor, patients may present headache, vomiting, visual disturbances, short stature, delayed or precocious puberty. </a:t>
            </a:r>
          </a:p>
          <a:p>
            <a:pPr>
              <a:defRPr sz="3900">
                <a:latin typeface="Canela Text Bold"/>
                <a:ea typeface="Canela Text Bold"/>
                <a:cs typeface="Canela Text Bold"/>
                <a:sym typeface="Canela Text Bold"/>
              </a:defRPr>
            </a:pPr>
            <a:r>
              <a:t>In the case of CMPD, manifestations vary con- siderably and depend on the number and severity of the associated hormonal deficiencies.</a:t>
            </a:r>
          </a:p>
          <a:p>
            <a:pPr>
              <a:defRPr sz="3900">
                <a:latin typeface="Canela Text Bold"/>
                <a:ea typeface="Canela Text Bold"/>
                <a:cs typeface="Canela Text Bold"/>
                <a:sym typeface="Canela Text Bold"/>
              </a:defRPr>
            </a:pPr>
            <a:r>
              <a:t> In CAI, aldosterone production duction is spared, which means that serum electrolytes are usually normal. However, cortisol contributes to regulating free water excretion, so patients with CAI are at risk for dilutional hyponatremia, with normal serum potassium levels. Since adrenal androgen secretion is under the con trol of ACTH.</a:t>
            </a:r>
          </a:p>
          <a:p>
            <a:pPr>
              <a:defRPr sz="3900">
                <a:latin typeface="Canela Text Bold"/>
                <a:ea typeface="Canela Text Bold"/>
                <a:cs typeface="Canela Text Bold"/>
                <a:sym typeface="Canela Text Bold"/>
              </a:defRPr>
            </a:pPr>
            <a:r>
              <a:t> girls with ACTH deficiency may present light pubic hair. Patients with partial and isolated ACTH defects can be “asymptomatic”, and adrenal crisis appears during stress or in case of major illness (high fever, surgery).</a:t>
            </a:r>
          </a:p>
        </p:txBody>
      </p:sp>
      <p:sp>
        <p:nvSpPr>
          <p:cNvPr id="253" name="The clinical presentation of CAI"/>
          <p:cNvSpPr txBox="1"/>
          <p:nvPr/>
        </p:nvSpPr>
        <p:spPr>
          <a:xfrm>
            <a:off x="530176" y="507628"/>
            <a:ext cx="23323646"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914400">
              <a:spcBef>
                <a:spcPts val="0"/>
              </a:spcBef>
              <a:defRPr sz="4400">
                <a:latin typeface="Galvji"/>
                <a:ea typeface="Galvji"/>
                <a:cs typeface="Galvji"/>
                <a:sym typeface="Galvji"/>
              </a:defRPr>
            </a:lvl1pPr>
          </a:lstStyle>
          <a:p>
            <a:pPr/>
            <a:r>
              <a:t>The clinical presentation of CAI</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Genetic Disorders and Other…"/>
          <p:cNvSpPr txBox="1"/>
          <p:nvPr>
            <p:ph type="title"/>
          </p:nvPr>
        </p:nvSpPr>
        <p:spPr>
          <a:xfrm>
            <a:off x="1219200" y="3242270"/>
            <a:ext cx="21945600" cy="6604001"/>
          </a:xfrm>
          <a:prstGeom prst="rect">
            <a:avLst/>
          </a:prstGeom>
        </p:spPr>
        <p:txBody>
          <a:bodyPr/>
          <a:lstStyle/>
          <a:p>
            <a:pPr algn="l" defTabSz="896111">
              <a:lnSpc>
                <a:spcPct val="90000"/>
              </a:lnSpc>
              <a:defRPr sz="11600">
                <a:latin typeface="Galvji"/>
                <a:ea typeface="Galvji"/>
                <a:cs typeface="Galvji"/>
                <a:sym typeface="Galvji"/>
              </a:defRPr>
            </a:pPr>
            <a:r>
              <a:t>Genetic Disorders and Other </a:t>
            </a:r>
          </a:p>
          <a:p>
            <a:pPr algn="l" defTabSz="896111">
              <a:lnSpc>
                <a:spcPct val="90000"/>
              </a:lnSpc>
              <a:defRPr sz="11600">
                <a:latin typeface="Galvji"/>
                <a:ea typeface="Galvji"/>
                <a:cs typeface="Galvji"/>
                <a:sym typeface="Galvji"/>
              </a:defRPr>
            </a:pPr>
            <a:r>
              <a:t>Conditions at Increased Risk for </a:t>
            </a:r>
          </a:p>
          <a:p>
            <a:pPr algn="l" defTabSz="896111">
              <a:lnSpc>
                <a:spcPct val="90000"/>
              </a:lnSpc>
              <a:defRPr sz="11600">
                <a:latin typeface="Galvji"/>
                <a:ea typeface="Galvji"/>
                <a:cs typeface="Galvji"/>
                <a:sym typeface="Galvji"/>
              </a:defRPr>
            </a:pPr>
            <a:r>
              <a:t>Adrenal Insufficiency</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Cholesterol Biosynthesis Disorders"/>
          <p:cNvSpPr txBox="1"/>
          <p:nvPr>
            <p:ph type="title"/>
          </p:nvPr>
        </p:nvSpPr>
        <p:spPr>
          <a:prstGeom prst="rect">
            <a:avLst/>
          </a:prstGeom>
        </p:spPr>
        <p:txBody>
          <a:bodyPr/>
          <a:lstStyle/>
          <a:p>
            <a:pPr algn="l" defTabSz="284469">
              <a:lnSpc>
                <a:spcPct val="90000"/>
              </a:lnSpc>
              <a:defRPr spc="0" sz="5734">
                <a:latin typeface="Galvji"/>
                <a:ea typeface="Galvji"/>
                <a:cs typeface="Galvji"/>
                <a:sym typeface="Galvji"/>
              </a:defRPr>
            </a:pPr>
            <a:r>
              <a:t>Cholesterol Biosynthesis Disorders</a:t>
            </a:r>
            <a:br/>
          </a:p>
        </p:txBody>
      </p:sp>
      <p:sp>
        <p:nvSpPr>
          <p:cNvPr id="258" name="Smith-Lemli-Opitz Syndrome (SLOS)…"/>
          <p:cNvSpPr txBox="1"/>
          <p:nvPr>
            <p:ph type="body" idx="1"/>
          </p:nvPr>
        </p:nvSpPr>
        <p:spPr>
          <a:xfrm>
            <a:off x="1219199" y="4013200"/>
            <a:ext cx="21948578" cy="8483600"/>
          </a:xfrm>
          <a:prstGeom prst="rect">
            <a:avLst/>
          </a:prstGeom>
        </p:spPr>
        <p:txBody>
          <a:bodyPr/>
          <a:lstStyle/>
          <a:p>
            <a:pPr marL="555171" indent="-555171" defTabSz="914400">
              <a:spcBef>
                <a:spcPts val="1000"/>
              </a:spcBef>
              <a:buSzPct val="100000"/>
              <a:buFont typeface="Arial"/>
              <a:defRPr b="1" sz="6800">
                <a:solidFill>
                  <a:srgbClr val="374151"/>
                </a:solidFill>
                <a:latin typeface="Söhne"/>
                <a:ea typeface="Söhne"/>
                <a:cs typeface="Söhne"/>
                <a:sym typeface="Söhne"/>
              </a:defRPr>
            </a:pPr>
            <a:r>
              <a:t>Smith-Lemli-Opitz Syndrome (SLOS)</a:t>
            </a:r>
          </a:p>
          <a:p>
            <a:pPr lvl="1" marL="1104900" indent="-647700" defTabSz="914400">
              <a:spcBef>
                <a:spcPts val="500"/>
              </a:spcBef>
              <a:buSzPct val="100000"/>
              <a:buFont typeface="Arial"/>
              <a:defRPr sz="6800">
                <a:solidFill>
                  <a:srgbClr val="374151"/>
                </a:solidFill>
                <a:latin typeface="Söhne"/>
                <a:ea typeface="Söhne"/>
                <a:cs typeface="Söhne"/>
                <a:sym typeface="Söhne"/>
              </a:defRPr>
            </a:pPr>
            <a:r>
              <a:t>Genetic cause (defective 7-dehydrocholesterol reductase)</a:t>
            </a:r>
          </a:p>
          <a:p>
            <a:pPr marL="555171" indent="-555171" defTabSz="914400">
              <a:spcBef>
                <a:spcPts val="1000"/>
              </a:spcBef>
              <a:buSzPct val="100000"/>
              <a:buFont typeface="Arial"/>
              <a:defRPr b="1" sz="6800">
                <a:solidFill>
                  <a:srgbClr val="374151"/>
                </a:solidFill>
                <a:latin typeface="Söhne"/>
                <a:ea typeface="Söhne"/>
                <a:cs typeface="Söhne"/>
                <a:sym typeface="Söhne"/>
              </a:defRPr>
            </a:pPr>
            <a:r>
              <a:t>Lysosomal Acid Lipase A Deficiency</a:t>
            </a:r>
          </a:p>
          <a:p>
            <a:pPr lvl="1" marL="1104900" indent="-647700" defTabSz="914400">
              <a:spcBef>
                <a:spcPts val="500"/>
              </a:spcBef>
              <a:buSzPct val="100000"/>
              <a:buFont typeface="Arial"/>
              <a:defRPr sz="6800">
                <a:solidFill>
                  <a:srgbClr val="374151"/>
                </a:solidFill>
                <a:latin typeface="Söhne"/>
                <a:ea typeface="Söhne"/>
                <a:cs typeface="Söhne"/>
                <a:sym typeface="Söhne"/>
              </a:defRPr>
            </a:pPr>
            <a:r>
              <a:t>Adrenal gland calcification due to lipid accumulation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Adrenal Development Disorders"/>
          <p:cNvSpPr txBox="1"/>
          <p:nvPr>
            <p:ph type="title"/>
          </p:nvPr>
        </p:nvSpPr>
        <p:spPr>
          <a:prstGeom prst="rect">
            <a:avLst/>
          </a:prstGeom>
        </p:spPr>
        <p:txBody>
          <a:bodyPr/>
          <a:lstStyle/>
          <a:p>
            <a:pPr algn="l" defTabSz="256031">
              <a:lnSpc>
                <a:spcPct val="90000"/>
              </a:lnSpc>
              <a:defRPr spc="0" sz="5740" u="sng">
                <a:latin typeface="Galvji"/>
                <a:ea typeface="Galvji"/>
                <a:cs typeface="Galvji"/>
                <a:sym typeface="Galvji"/>
              </a:defRPr>
            </a:pPr>
            <a:r>
              <a:t>Adrenal Development Disorders</a:t>
            </a:r>
            <a:br/>
          </a:p>
        </p:txBody>
      </p:sp>
      <p:sp>
        <p:nvSpPr>
          <p:cNvPr id="261" name="X-linked Congenital Adrenal Hypoplasia (AHC)…"/>
          <p:cNvSpPr txBox="1"/>
          <p:nvPr>
            <p:ph type="body" idx="1"/>
          </p:nvPr>
        </p:nvSpPr>
        <p:spPr>
          <a:xfrm>
            <a:off x="1219199" y="4013200"/>
            <a:ext cx="21948578" cy="8483600"/>
          </a:xfrm>
          <a:prstGeom prst="rect">
            <a:avLst/>
          </a:prstGeom>
        </p:spPr>
        <p:txBody>
          <a:bodyPr/>
          <a:lstStyle/>
          <a:p>
            <a:pPr marL="628650" indent="-628650" defTabSz="914400">
              <a:spcBef>
                <a:spcPts val="1000"/>
              </a:spcBef>
              <a:buSzPct val="100000"/>
              <a:buFont typeface="Arial"/>
              <a:defRPr b="1" sz="7700">
                <a:latin typeface="Calibri"/>
                <a:ea typeface="Calibri"/>
                <a:cs typeface="Calibri"/>
                <a:sym typeface="Calibri"/>
              </a:defRPr>
            </a:pPr>
            <a:r>
              <a:t>X-linked Congenital Adrenal Hypoplasia (AHC)</a:t>
            </a:r>
          </a:p>
          <a:p>
            <a:pPr marL="628650" indent="-628650" defTabSz="914400">
              <a:spcBef>
                <a:spcPts val="1000"/>
              </a:spcBef>
              <a:buSzPct val="100000"/>
              <a:buFont typeface="Arial"/>
              <a:defRPr b="1" sz="7700">
                <a:latin typeface="Calibri"/>
                <a:ea typeface="Calibri"/>
                <a:cs typeface="Calibri"/>
                <a:sym typeface="Calibri"/>
              </a:defRPr>
            </a:pPr>
            <a:r>
              <a:t>Genetic cause (defective nuclear receptor DAX-1)</a:t>
            </a:r>
          </a:p>
          <a:p>
            <a:pPr marL="628650" indent="-628650" defTabSz="914400">
              <a:spcBef>
                <a:spcPts val="1000"/>
              </a:spcBef>
              <a:buSzPct val="100000"/>
              <a:buFont typeface="Arial"/>
              <a:defRPr b="1" sz="7700">
                <a:latin typeface="Calibri"/>
                <a:ea typeface="Calibri"/>
                <a:cs typeface="Calibri"/>
                <a:sym typeface="Calibri"/>
              </a:defRPr>
            </a:pPr>
            <a:r>
              <a:t>Syndromes combining Adrenal Hypoplasia with IUGR</a:t>
            </a:r>
          </a:p>
          <a:p>
            <a:pPr marL="628650" indent="-628650" defTabSz="914400">
              <a:spcBef>
                <a:spcPts val="1000"/>
              </a:spcBef>
              <a:buSzPct val="100000"/>
              <a:buFont typeface="Arial"/>
              <a:defRPr b="1" sz="7700">
                <a:latin typeface="Calibri"/>
                <a:ea typeface="Calibri"/>
                <a:cs typeface="Calibri"/>
                <a:sym typeface="Calibri"/>
              </a:defRPr>
            </a:pPr>
            <a:r>
              <a:t>IMAGe Syndrome</a:t>
            </a:r>
          </a:p>
          <a:p>
            <a:pPr marL="628650" indent="-628650" defTabSz="914400">
              <a:spcBef>
                <a:spcPts val="1000"/>
              </a:spcBef>
              <a:buSzPct val="100000"/>
              <a:buFont typeface="Arial"/>
              <a:defRPr b="1" sz="7700">
                <a:latin typeface="Calibri"/>
                <a:ea typeface="Calibri"/>
                <a:cs typeface="Calibri"/>
                <a:sym typeface="Calibri"/>
              </a:defRPr>
            </a:pPr>
            <a:r>
              <a:t>MIRAGE Syndrome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Adrenal Insufficiency due to ACTH Resistance"/>
          <p:cNvSpPr txBox="1"/>
          <p:nvPr>
            <p:ph type="title"/>
          </p:nvPr>
        </p:nvSpPr>
        <p:spPr>
          <a:xfrm>
            <a:off x="1815855" y="1125060"/>
            <a:ext cx="20020086" cy="1575658"/>
          </a:xfrm>
          <a:prstGeom prst="rect">
            <a:avLst/>
          </a:prstGeom>
          <a:ln w="127000">
            <a:solidFill>
              <a:srgbClr val="000000"/>
            </a:solidFill>
          </a:ln>
        </p:spPr>
        <p:txBody>
          <a:bodyPr/>
          <a:lstStyle>
            <a:lvl1pPr algn="l" defTabSz="914400">
              <a:lnSpc>
                <a:spcPct val="90000"/>
              </a:lnSpc>
              <a:defRPr spc="0" sz="6900">
                <a:latin typeface="Galvji"/>
                <a:ea typeface="Galvji"/>
                <a:cs typeface="Galvji"/>
                <a:sym typeface="Galvji"/>
              </a:defRPr>
            </a:lvl1pPr>
          </a:lstStyle>
          <a:p>
            <a:pPr/>
            <a:r>
              <a:t>Adrenal Insufficiency due to ACTH Resistance</a:t>
            </a:r>
          </a:p>
        </p:txBody>
      </p:sp>
      <p:sp>
        <p:nvSpPr>
          <p:cNvPr id="264" name="Familial Glucocorticoid Deficiency (FGD)…"/>
          <p:cNvSpPr txBox="1"/>
          <p:nvPr>
            <p:ph type="body" idx="1"/>
          </p:nvPr>
        </p:nvSpPr>
        <p:spPr>
          <a:xfrm>
            <a:off x="1186467" y="3678511"/>
            <a:ext cx="22011066" cy="6828158"/>
          </a:xfrm>
          <a:prstGeom prst="rect">
            <a:avLst/>
          </a:prstGeom>
        </p:spPr>
        <p:txBody>
          <a:bodyPr lIns="45718" tIns="45718" rIns="45718" bIns="45718"/>
          <a:lstStyle/>
          <a:p>
            <a:pPr marL="816427" indent="-816427" algn="l" defTabSz="914400">
              <a:lnSpc>
                <a:spcPct val="90000"/>
              </a:lnSpc>
              <a:spcBef>
                <a:spcPts val="1000"/>
              </a:spcBef>
              <a:buSzPct val="100000"/>
              <a:buFont typeface="Arial"/>
              <a:buChar char="•"/>
              <a:defRPr b="1" spc="0" sz="10000">
                <a:latin typeface="Calibri"/>
                <a:ea typeface="Calibri"/>
                <a:cs typeface="Calibri"/>
                <a:sym typeface="Calibri"/>
              </a:defRPr>
            </a:pPr>
            <a:r>
              <a:t>Familial Glucocorticoid Deficiency (FGD)</a:t>
            </a:r>
          </a:p>
          <a:p>
            <a:pPr marL="816427" indent="-816427" algn="l" defTabSz="914400">
              <a:lnSpc>
                <a:spcPct val="90000"/>
              </a:lnSpc>
              <a:spcBef>
                <a:spcPts val="1000"/>
              </a:spcBef>
              <a:buSzPct val="100000"/>
              <a:buFont typeface="Arial"/>
              <a:buChar char="•"/>
              <a:defRPr b="1" spc="0" sz="10000">
                <a:latin typeface="Calibri"/>
                <a:ea typeface="Calibri"/>
                <a:cs typeface="Calibri"/>
                <a:sym typeface="Calibri"/>
              </a:defRPr>
            </a:pPr>
            <a:r>
              <a:t>FGD1 and FGD2</a:t>
            </a:r>
          </a:p>
          <a:p>
            <a:pPr marL="816427" indent="-816427" algn="l" defTabSz="914400">
              <a:lnSpc>
                <a:spcPct val="90000"/>
              </a:lnSpc>
              <a:spcBef>
                <a:spcPts val="1000"/>
              </a:spcBef>
              <a:buSzPct val="100000"/>
              <a:buFont typeface="Arial"/>
              <a:buChar char="•"/>
              <a:defRPr b="1" spc="0" sz="10000">
                <a:latin typeface="Calibri"/>
                <a:ea typeface="Calibri"/>
                <a:cs typeface="Calibri"/>
                <a:sym typeface="Calibri"/>
              </a:defRPr>
            </a:pPr>
            <a:r>
              <a:t>Genetic causes (defective ACTH receptor and MRAP)</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Autoimmune Causes of Adrenal Insufficiency"/>
          <p:cNvSpPr txBox="1"/>
          <p:nvPr>
            <p:ph type="title"/>
          </p:nvPr>
        </p:nvSpPr>
        <p:spPr>
          <a:prstGeom prst="rect">
            <a:avLst/>
          </a:prstGeom>
        </p:spPr>
        <p:txBody>
          <a:bodyPr/>
          <a:lstStyle/>
          <a:p>
            <a:pPr algn="l" defTabSz="694944">
              <a:lnSpc>
                <a:spcPct val="90000"/>
              </a:lnSpc>
              <a:defRPr spc="0" sz="5624">
                <a:latin typeface="Söhne"/>
                <a:ea typeface="Söhne"/>
                <a:cs typeface="Söhne"/>
                <a:sym typeface="Söhne"/>
              </a:defRPr>
            </a:pPr>
            <a:r>
              <a:t>Autoimmune Causes of Adrenal Insufficiency</a:t>
            </a:r>
            <a:br/>
          </a:p>
        </p:txBody>
      </p:sp>
      <p:sp>
        <p:nvSpPr>
          <p:cNvPr id="267" name="including Addison's disease…"/>
          <p:cNvSpPr txBox="1"/>
          <p:nvPr>
            <p:ph type="body" idx="1"/>
          </p:nvPr>
        </p:nvSpPr>
        <p:spPr>
          <a:xfrm>
            <a:off x="499244" y="2616200"/>
            <a:ext cx="23385512" cy="8483600"/>
          </a:xfrm>
          <a:prstGeom prst="rect">
            <a:avLst/>
          </a:prstGeom>
        </p:spPr>
        <p:txBody>
          <a:bodyPr/>
          <a:lstStyle/>
          <a:p>
            <a:pPr marL="514350" indent="-514350" defTabSz="914400">
              <a:spcBef>
                <a:spcPts val="1000"/>
              </a:spcBef>
              <a:buSzPct val="100000"/>
              <a:buFont typeface="Arial"/>
              <a:defRPr b="1" sz="6300">
                <a:solidFill>
                  <a:srgbClr val="374151"/>
                </a:solidFill>
                <a:latin typeface="Söhne"/>
                <a:ea typeface="Söhne"/>
                <a:cs typeface="Söhne"/>
                <a:sym typeface="Söhne"/>
              </a:defRPr>
            </a:pPr>
            <a:r>
              <a:t>including Addison's disease</a:t>
            </a:r>
          </a:p>
          <a:p>
            <a:pPr marL="514350" indent="-514350" defTabSz="914400">
              <a:spcBef>
                <a:spcPts val="1000"/>
              </a:spcBef>
              <a:buSzPct val="100000"/>
              <a:buFont typeface="Arial"/>
              <a:defRPr b="1" sz="6300">
                <a:solidFill>
                  <a:srgbClr val="374151"/>
                </a:solidFill>
                <a:latin typeface="Söhne"/>
                <a:ea typeface="Söhne"/>
                <a:cs typeface="Söhne"/>
                <a:sym typeface="Söhne"/>
              </a:defRPr>
            </a:pPr>
            <a:r>
              <a:t>Autoimmune pathogenesis (Addison disease) accounts </a:t>
            </a:r>
          </a:p>
          <a:p>
            <a:pPr marL="514350" indent="-514350" defTabSz="914400">
              <a:spcBef>
                <a:spcPts val="1000"/>
              </a:spcBef>
              <a:buSzPct val="100000"/>
              <a:buFont typeface="Arial"/>
              <a:defRPr b="1" sz="6300">
                <a:solidFill>
                  <a:srgbClr val="374151"/>
                </a:solidFill>
                <a:latin typeface="Söhne"/>
                <a:ea typeface="Söhne"/>
                <a:cs typeface="Söhne"/>
                <a:sym typeface="Söhne"/>
              </a:defRPr>
            </a:pPr>
            <a:r>
              <a:t>for approximately 15% of cases of primary AI in children, </a:t>
            </a:r>
          </a:p>
          <a:p>
            <a:pPr marL="514350" indent="-514350" defTabSz="914400">
              <a:spcBef>
                <a:spcPts val="1000"/>
              </a:spcBef>
              <a:buSzPct val="100000"/>
              <a:buFont typeface="Arial"/>
              <a:defRPr b="1" sz="6300">
                <a:solidFill>
                  <a:srgbClr val="374151"/>
                </a:solidFill>
                <a:latin typeface="Söhne"/>
                <a:ea typeface="Söhne"/>
                <a:cs typeface="Söhne"/>
                <a:sym typeface="Söhne"/>
              </a:defRPr>
            </a:pPr>
            <a:r>
              <a:t>in contrast with adolescents and adults where it is the most </a:t>
            </a:r>
          </a:p>
          <a:p>
            <a:pPr marL="514350" indent="-514350" defTabSz="914400">
              <a:spcBef>
                <a:spcPts val="1000"/>
              </a:spcBef>
              <a:buSzPct val="100000"/>
              <a:buFont typeface="Arial"/>
              <a:defRPr b="1" sz="6300">
                <a:solidFill>
                  <a:srgbClr val="374151"/>
                </a:solidFill>
                <a:latin typeface="Söhne"/>
                <a:ea typeface="Söhne"/>
                <a:cs typeface="Söhne"/>
                <a:sym typeface="Söhne"/>
              </a:defRPr>
            </a:pPr>
            <a:r>
              <a:t>common mechanism; half of these children present other </a:t>
            </a:r>
          </a:p>
          <a:p>
            <a:pPr marL="514350" indent="-514350" defTabSz="914400">
              <a:spcBef>
                <a:spcPts val="1000"/>
              </a:spcBef>
              <a:buSzPct val="100000"/>
              <a:buFont typeface="Arial"/>
              <a:defRPr b="1" sz="6300">
                <a:solidFill>
                  <a:srgbClr val="374151"/>
                </a:solidFill>
                <a:latin typeface="Söhne"/>
                <a:ea typeface="Söhne"/>
                <a:cs typeface="Söhne"/>
                <a:sym typeface="Söhne"/>
              </a:defRPr>
            </a:pPr>
            <a:r>
              <a:t>glands involvement as well</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ubclinical Adrenal Insufficiency"/>
          <p:cNvSpPr txBox="1"/>
          <p:nvPr>
            <p:ph type="title"/>
          </p:nvPr>
        </p:nvSpPr>
        <p:spPr>
          <a:prstGeom prst="rect">
            <a:avLst/>
          </a:prstGeom>
        </p:spPr>
        <p:txBody>
          <a:bodyPr/>
          <a:lstStyle>
            <a:lvl1pPr>
              <a:defRPr spc="-100"/>
            </a:lvl1pPr>
          </a:lstStyle>
          <a:p>
            <a:pPr/>
            <a:r>
              <a:t>Subclinical Adrenal Insufficiency</a:t>
            </a:r>
          </a:p>
        </p:txBody>
      </p:sp>
      <p:sp>
        <p:nvSpPr>
          <p:cNvPr id="270" name="It represents the preclinical  stage of Addison disease when 21-hydroxylase autoantibodies are already detectable but still absent from evident symptoms.…"/>
          <p:cNvSpPr txBox="1"/>
          <p:nvPr>
            <p:ph type="body" idx="1"/>
          </p:nvPr>
        </p:nvSpPr>
        <p:spPr>
          <a:xfrm>
            <a:off x="1483897" y="3748501"/>
            <a:ext cx="21948578" cy="8483601"/>
          </a:xfrm>
          <a:prstGeom prst="rect">
            <a:avLst/>
          </a:prstGeom>
        </p:spPr>
        <p:txBody>
          <a:bodyPr/>
          <a:lstStyle/>
          <a:p>
            <a:pPr marL="522677" indent="-522677" defTabSz="886967">
              <a:spcBef>
                <a:spcPts val="900"/>
              </a:spcBef>
              <a:buSzPct val="100000"/>
              <a:buFont typeface="Arial"/>
              <a:defRPr b="1" sz="6400">
                <a:latin typeface="Calibri"/>
                <a:ea typeface="Calibri"/>
                <a:cs typeface="Calibri"/>
                <a:sym typeface="Calibri"/>
              </a:defRPr>
            </a:pPr>
            <a:r>
              <a:t>It represents the preclinical  stage of Addison disease when 21-hydroxylase autoantibodies are already detectable but still absent from evident symptoms.</a:t>
            </a:r>
          </a:p>
          <a:p>
            <a:pPr marL="522677" indent="-522677" defTabSz="886967">
              <a:spcBef>
                <a:spcPts val="900"/>
              </a:spcBef>
              <a:buSzPct val="100000"/>
              <a:buFont typeface="Arial"/>
              <a:defRPr b="1" sz="6400">
                <a:latin typeface="Calibri"/>
                <a:ea typeface="Calibri"/>
                <a:cs typeface="Calibri"/>
                <a:sym typeface="Calibri"/>
              </a:defRPr>
            </a:pPr>
            <a:r>
              <a:t>21-hydroxylase autoantibodies positivity carries a greater risk to develop overt AI in children than in adults: in a study, estimated risk was 100% in children versus 32% in adults on a medium six-year period of follow-up.</a:t>
            </a:r>
          </a:p>
          <a:p>
            <a:pPr marL="522677" indent="-522677" defTabSz="886967">
              <a:spcBef>
                <a:spcPts val="900"/>
              </a:spcBef>
              <a:buSzPct val="100000"/>
              <a:buFont typeface="Arial"/>
              <a:defRPr b="1" sz="6400">
                <a:latin typeface="Calibri"/>
                <a:ea typeface="Calibri"/>
                <a:cs typeface="Calibri"/>
                <a:sym typeface="Calibri"/>
              </a:defRPr>
            </a:pPr>
            <a:r>
              <a:t>As the adrenal crisis is a potentially lethal condition, it is essential to recognize and adequately manage subclinical AI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ymptoms"/>
          <p:cNvSpPr txBox="1"/>
          <p:nvPr>
            <p:ph type="title"/>
          </p:nvPr>
        </p:nvSpPr>
        <p:spPr>
          <a:prstGeom prst="rect">
            <a:avLst/>
          </a:prstGeom>
        </p:spPr>
        <p:txBody>
          <a:bodyPr/>
          <a:lstStyle>
            <a:lvl1pPr>
              <a:defRPr spc="-100"/>
            </a:lvl1pPr>
          </a:lstStyle>
          <a:p>
            <a:pPr/>
            <a:r>
              <a:t>Symptoms </a:t>
            </a:r>
          </a:p>
        </p:txBody>
      </p:sp>
      <p:sp>
        <p:nvSpPr>
          <p:cNvPr id="273" name="Although asymptomatic by definition, subclinical AI may present with non-specific symptoms such as fatigue, lethargy, gastrointestinal symptoms (nausea, vomiting, diarrhea, constipation), hypotension; physical or psychosocial stresses may sometimes exace"/>
          <p:cNvSpPr txBox="1"/>
          <p:nvPr>
            <p:ph type="body" idx="1"/>
          </p:nvPr>
        </p:nvSpPr>
        <p:spPr>
          <a:xfrm>
            <a:off x="1821363" y="3035674"/>
            <a:ext cx="21519486" cy="8983558"/>
          </a:xfrm>
          <a:prstGeom prst="rect">
            <a:avLst/>
          </a:prstGeom>
        </p:spPr>
        <p:txBody>
          <a:bodyPr lIns="45718" tIns="45718" rIns="45718" bIns="45718"/>
          <a:lstStyle/>
          <a:p>
            <a:pPr marL="562764" indent="-562764" algn="l" defTabSz="557783">
              <a:lnSpc>
                <a:spcPct val="90000"/>
              </a:lnSpc>
              <a:spcBef>
                <a:spcPts val="600"/>
              </a:spcBef>
              <a:buSzPct val="100000"/>
              <a:buFont typeface="Arial"/>
              <a:buChar char="•"/>
              <a:defRPr b="1" spc="0" sz="6800">
                <a:latin typeface="Calibri"/>
                <a:ea typeface="Calibri"/>
                <a:cs typeface="Calibri"/>
                <a:sym typeface="Calibri"/>
              </a:defRPr>
            </a:pPr>
            <a:r>
              <a:t>Although </a:t>
            </a:r>
            <a:r>
              <a:rPr>
                <a:solidFill>
                  <a:srgbClr val="FF0000"/>
                </a:solidFill>
              </a:rPr>
              <a:t>asymptomatic</a:t>
            </a:r>
            <a:r>
              <a:t> by definition, subclinical AI may present with non-specific symptoms such as fatigue, lethargy, gastrointestinal symptoms (nausea, vomiting, diarrhea, constipation), hypotension; physical or psychosocial stresses may sometimes exacerbate these symptom. </a:t>
            </a:r>
          </a:p>
          <a:p>
            <a:pPr marL="562764" indent="-562764" algn="l" defTabSz="557783">
              <a:lnSpc>
                <a:spcPct val="90000"/>
              </a:lnSpc>
              <a:spcBef>
                <a:spcPts val="600"/>
              </a:spcBef>
              <a:buSzPct val="100000"/>
              <a:buFont typeface="Arial"/>
              <a:buChar char="•"/>
              <a:defRPr b="1" spc="0" sz="6800">
                <a:latin typeface="Calibri"/>
                <a:ea typeface="Calibri"/>
                <a:cs typeface="Calibri"/>
                <a:sym typeface="Calibri"/>
              </a:defRPr>
            </a:pPr>
            <a:r>
              <a:t>When symptoms lack, </a:t>
            </a:r>
            <a:r>
              <a:rPr>
                <a:solidFill>
                  <a:srgbClr val="FF0000"/>
                </a:solidFill>
              </a:rPr>
              <a:t>subclinical AI may be identified thanks to the co-occurrence with other autoimmune endocrinopathies.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Risk factors"/>
          <p:cNvSpPr txBox="1"/>
          <p:nvPr>
            <p:ph type="title"/>
          </p:nvPr>
        </p:nvSpPr>
        <p:spPr>
          <a:prstGeom prst="rect">
            <a:avLst/>
          </a:prstGeom>
        </p:spPr>
        <p:txBody>
          <a:bodyPr/>
          <a:lstStyle>
            <a:lvl1pPr>
              <a:defRPr spc="-100"/>
            </a:lvl1pPr>
          </a:lstStyle>
          <a:p>
            <a:pPr/>
            <a:r>
              <a:t>Risk factors</a:t>
            </a:r>
          </a:p>
        </p:txBody>
      </p:sp>
      <p:sp>
        <p:nvSpPr>
          <p:cNvPr id="276" name="Risk factors for the disease evolution include young age, male sex, hypoparathyroidism or candidiasis coexistence, increased renin  activity, or an altered synacthen test with normal baseline cortisol and ACTH.…"/>
          <p:cNvSpPr txBox="1"/>
          <p:nvPr>
            <p:ph type="body" idx="1"/>
          </p:nvPr>
        </p:nvSpPr>
        <p:spPr>
          <a:xfrm>
            <a:off x="1219199" y="4013200"/>
            <a:ext cx="21948578" cy="8483600"/>
          </a:xfrm>
          <a:prstGeom prst="rect">
            <a:avLst/>
          </a:prstGeom>
        </p:spPr>
        <p:txBody>
          <a:bodyPr/>
          <a:lstStyle/>
          <a:p>
            <a:pPr marL="517289" indent="-517289" defTabSz="2413954">
              <a:spcBef>
                <a:spcPts val="2300"/>
              </a:spcBef>
              <a:buSzPct val="100000"/>
              <a:buFont typeface="Arial"/>
              <a:defRPr sz="6300"/>
            </a:pPr>
            <a:r>
              <a:t>Risk factors for the disease evolution include </a:t>
            </a:r>
            <a:r>
              <a:rPr>
                <a:solidFill>
                  <a:srgbClr val="FF0000"/>
                </a:solidFill>
              </a:rPr>
              <a:t>young age</a:t>
            </a:r>
            <a:r>
              <a:t>, </a:t>
            </a:r>
            <a:r>
              <a:rPr>
                <a:solidFill>
                  <a:srgbClr val="FF0000"/>
                </a:solidFill>
              </a:rPr>
              <a:t>male</a:t>
            </a:r>
            <a:r>
              <a:t> sex, </a:t>
            </a:r>
            <a:r>
              <a:rPr>
                <a:solidFill>
                  <a:srgbClr val="FF0000"/>
                </a:solidFill>
              </a:rPr>
              <a:t>hypoparathyroidism</a:t>
            </a:r>
            <a:r>
              <a:t> or </a:t>
            </a:r>
            <a:r>
              <a:rPr>
                <a:solidFill>
                  <a:srgbClr val="FF0000"/>
                </a:solidFill>
              </a:rPr>
              <a:t>candidiasis coexistence</a:t>
            </a:r>
            <a:r>
              <a:t>, </a:t>
            </a:r>
            <a:r>
              <a:rPr>
                <a:solidFill>
                  <a:srgbClr val="FF0000"/>
                </a:solidFill>
              </a:rPr>
              <a:t>increased renin</a:t>
            </a:r>
            <a:r>
              <a:t>  activity, or an </a:t>
            </a:r>
            <a:r>
              <a:rPr>
                <a:solidFill>
                  <a:srgbClr val="FF0000"/>
                </a:solidFill>
              </a:rPr>
              <a:t>altered</a:t>
            </a:r>
            <a:r>
              <a:t> </a:t>
            </a:r>
            <a:r>
              <a:rPr>
                <a:solidFill>
                  <a:srgbClr val="FF0000"/>
                </a:solidFill>
              </a:rPr>
              <a:t>synacthen test with normal baseline cortisol and ACTH.</a:t>
            </a:r>
            <a:endParaRPr>
              <a:solidFill>
                <a:srgbClr val="FF0000"/>
              </a:solidFill>
            </a:endParaRPr>
          </a:p>
          <a:p>
            <a:pPr marL="517289" indent="-517289" defTabSz="2413954">
              <a:spcBef>
                <a:spcPts val="2300"/>
              </a:spcBef>
              <a:buSzPct val="100000"/>
              <a:buFont typeface="Arial"/>
              <a:defRPr sz="6300"/>
            </a:pPr>
            <a:r>
              <a:t>ACTH elevation has been reported as the best predictor of progression to the clinical stage in 2 years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Management of subclinical AI"/>
          <p:cNvSpPr txBox="1"/>
          <p:nvPr>
            <p:ph type="title"/>
          </p:nvPr>
        </p:nvSpPr>
        <p:spPr>
          <a:prstGeom prst="rect">
            <a:avLst/>
          </a:prstGeom>
        </p:spPr>
        <p:txBody>
          <a:bodyPr/>
          <a:lstStyle>
            <a:lvl1pPr>
              <a:defRPr spc="-100"/>
            </a:lvl1pPr>
          </a:lstStyle>
          <a:p>
            <a:pPr/>
            <a:r>
              <a:t>Management of subclinical AI</a:t>
            </a:r>
          </a:p>
        </p:txBody>
      </p:sp>
      <p:sp>
        <p:nvSpPr>
          <p:cNvPr id="279" name="Management of patients with subclinical AI should include serum cortisol, ACTH, renin measurement, and a synacthen test.…"/>
          <p:cNvSpPr txBox="1"/>
          <p:nvPr>
            <p:ph type="body" idx="1"/>
          </p:nvPr>
        </p:nvSpPr>
        <p:spPr>
          <a:xfrm>
            <a:off x="1367595" y="3186929"/>
            <a:ext cx="22655384" cy="9756755"/>
          </a:xfrm>
          <a:prstGeom prst="rect">
            <a:avLst/>
          </a:prstGeom>
        </p:spPr>
        <p:txBody>
          <a:bodyPr lIns="45718" tIns="45718" rIns="45718" bIns="45718"/>
          <a:lstStyle/>
          <a:p>
            <a:pPr marL="411479" indent="-411479" algn="l" defTabSz="1706837">
              <a:lnSpc>
                <a:spcPct val="90000"/>
              </a:lnSpc>
              <a:spcBef>
                <a:spcPts val="1600"/>
              </a:spcBef>
              <a:buSzPct val="100000"/>
              <a:buFont typeface="Arial"/>
              <a:buChar char="•"/>
              <a:defRPr spc="0" sz="5000">
                <a:latin typeface="Canela Text Bold"/>
                <a:ea typeface="Canela Text Bold"/>
                <a:cs typeface="Canela Text Bold"/>
                <a:sym typeface="Canela Text Bold"/>
              </a:defRPr>
            </a:pPr>
            <a:r>
              <a:t>Management of patients with subclinical AI should include serum cortisol, ACTH, renin measurement, and a synacthen test. </a:t>
            </a:r>
          </a:p>
          <a:p>
            <a:pPr marL="411479" indent="-411479" algn="l" defTabSz="1706837">
              <a:lnSpc>
                <a:spcPct val="90000"/>
              </a:lnSpc>
              <a:spcBef>
                <a:spcPts val="1600"/>
              </a:spcBef>
              <a:buSzPct val="100000"/>
              <a:buFont typeface="Arial"/>
              <a:buChar char="•"/>
              <a:defRPr spc="0" sz="5000">
                <a:latin typeface="Canela Text Bold"/>
                <a:ea typeface="Canela Text Bold"/>
                <a:cs typeface="Canela Text Bold"/>
                <a:sym typeface="Canela Text Bold"/>
              </a:defRPr>
            </a:pPr>
            <a:r>
              <a:t>If normal, cortisol and ACTH should be repeated in 12–18 months, while synacthen test every two years. </a:t>
            </a:r>
          </a:p>
          <a:p>
            <a:pPr marL="411479" indent="-411479" algn="l" defTabSz="1706837">
              <a:lnSpc>
                <a:spcPct val="90000"/>
              </a:lnSpc>
              <a:spcBef>
                <a:spcPts val="1600"/>
              </a:spcBef>
              <a:buSzPct val="100000"/>
              <a:buFont typeface="Arial"/>
              <a:buChar char="•"/>
              <a:defRPr spc="0" sz="5000">
                <a:latin typeface="Canela Text Bold"/>
                <a:ea typeface="Canela Text Bold"/>
                <a:cs typeface="Canela Text Bold"/>
                <a:sym typeface="Canela Text Bold"/>
              </a:defRPr>
            </a:pPr>
            <a:r>
              <a:t>After synacthen test results are subnormal, cortisol and ACTH should be assessed every 6–9 months if ACTH remains in range </a:t>
            </a:r>
            <a:r>
              <a:rPr>
                <a:solidFill>
                  <a:srgbClr val="C00000"/>
                </a:solidFill>
              </a:rPr>
              <a:t>or</a:t>
            </a:r>
            <a:r>
              <a:t> every six months if ACTH becomes elevated.</a:t>
            </a:r>
          </a:p>
          <a:p>
            <a:pPr marL="411479" indent="-411479" algn="l" defTabSz="1706837">
              <a:lnSpc>
                <a:spcPct val="90000"/>
              </a:lnSpc>
              <a:spcBef>
                <a:spcPts val="1600"/>
              </a:spcBef>
              <a:buSzPct val="100000"/>
              <a:buFont typeface="Arial"/>
              <a:buChar char="•"/>
              <a:defRPr spc="0" sz="5000">
                <a:latin typeface="Canela Text Bold"/>
                <a:ea typeface="Canela Text Bold"/>
                <a:cs typeface="Canela Text Bold"/>
                <a:sym typeface="Canela Text Bold"/>
              </a:defRPr>
            </a:pPr>
            <a:r>
              <a:t> In the 2nd case, therapy with hydrocortisone should be started.</a:t>
            </a:r>
          </a:p>
          <a:p>
            <a:pPr marL="411479" indent="-411479" algn="l" defTabSz="1706837">
              <a:lnSpc>
                <a:spcPct val="90000"/>
              </a:lnSpc>
              <a:spcBef>
                <a:spcPts val="1600"/>
              </a:spcBef>
              <a:buSzPct val="100000"/>
              <a:buFont typeface="Arial"/>
              <a:buChar char="•"/>
              <a:defRPr spc="0" sz="5000">
                <a:latin typeface="Canela Text Bold"/>
                <a:ea typeface="Canela Text Bold"/>
                <a:cs typeface="Canela Text Bold"/>
                <a:sym typeface="Canela Text Bold"/>
              </a:defRPr>
            </a:pPr>
            <a:r>
              <a:t> This strategy will prevent acute crises and possibly improve the quality of life in patients reporting non-specific symptoms.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Ok, now the first step for the synthesis of all three adrenal hormones is when cholesterol desmolase converts cholesterol to pregnenolone.…"/>
          <p:cNvSpPr txBox="1"/>
          <p:nvPr/>
        </p:nvSpPr>
        <p:spPr>
          <a:xfrm>
            <a:off x="440480" y="826934"/>
            <a:ext cx="23503040" cy="120621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900">
                <a:latin typeface="Canela Text Bold"/>
                <a:ea typeface="Canela Text Bold"/>
                <a:cs typeface="Canela Text Bold"/>
                <a:sym typeface="Canela Text Bold"/>
              </a:defRPr>
            </a:pPr>
            <a:r>
              <a:t>Ok, now the first step for the synthesis of all three adrenal hormones is when cholesterol desmolase converts cholesterol to pregnenolone.</a:t>
            </a:r>
          </a:p>
          <a:p>
            <a:pPr>
              <a:defRPr sz="2900">
                <a:latin typeface="Canela Text Bold"/>
                <a:ea typeface="Canela Text Bold"/>
                <a:cs typeface="Canela Text Bold"/>
                <a:sym typeface="Canela Text Bold"/>
              </a:defRPr>
            </a:pPr>
            <a:r>
              <a:t>In the zona glomerulosa, pregnenolone is first converted to progesterone, with the help of 3-beta-hydroxysteroid dehydrogenase, or 3-beta-HSD.</a:t>
            </a:r>
          </a:p>
          <a:p>
            <a:pPr>
              <a:defRPr sz="2900">
                <a:latin typeface="Canela Text Bold"/>
                <a:ea typeface="Canela Text Bold"/>
                <a:cs typeface="Canela Text Bold"/>
                <a:sym typeface="Canela Text Bold"/>
              </a:defRPr>
            </a:pPr>
            <a:r>
              <a:t>Progesterone becomes 11-deoxycorticosterone under the influence of 21-hydroxylase.</a:t>
            </a:r>
          </a:p>
          <a:p>
            <a:pPr>
              <a:defRPr sz="2900">
                <a:latin typeface="Canela Text Bold"/>
                <a:ea typeface="Canela Text Bold"/>
                <a:cs typeface="Canela Text Bold"/>
                <a:sym typeface="Canela Text Bold"/>
              </a:defRPr>
            </a:pPr>
            <a:r>
              <a:t>11-deoxycorticosterone becomes corticosterone with the help of 11-beta hydroxylase, and finally, aldosterone synthase turns corticosterone into... well, aldosterone, what'd you expect.</a:t>
            </a:r>
          </a:p>
          <a:p>
            <a:pPr>
              <a:defRPr sz="2900">
                <a:latin typeface="Canela Text Bold"/>
                <a:ea typeface="Canela Text Bold"/>
                <a:cs typeface="Canela Text Bold"/>
                <a:sym typeface="Canela Text Bold"/>
              </a:defRPr>
            </a:pPr>
            <a:r>
              <a:t>Some of the pregnenolone and progesterone can be used to make cortisol, by making their way in the zona glomerulosa.</a:t>
            </a:r>
          </a:p>
          <a:p>
            <a:pPr>
              <a:defRPr sz="2900">
                <a:latin typeface="Canela Text Bold"/>
                <a:ea typeface="Canela Text Bold"/>
                <a:cs typeface="Canela Text Bold"/>
                <a:sym typeface="Canela Text Bold"/>
              </a:defRPr>
            </a:pPr>
            <a:r>
              <a:t>Here, 17 alpha -hydroxylase turns pregnenolone into 17 hydroxypregnenolone and turns progesteroneinto 17 hydroxyprogesterone.</a:t>
            </a:r>
          </a:p>
          <a:p>
            <a:pPr>
              <a:defRPr sz="2900">
                <a:latin typeface="Canela Text Bold"/>
                <a:ea typeface="Canela Text Bold"/>
                <a:cs typeface="Canela Text Bold"/>
                <a:sym typeface="Canela Text Bold"/>
              </a:defRPr>
            </a:pPr>
            <a:r>
              <a:t>17 hydroxypregnenolone is then also turned into 17 hydroxyprogesterone by the enzyme 3 beta-hydroxysteroid dehydrogenase.</a:t>
            </a:r>
          </a:p>
          <a:p>
            <a:pPr>
              <a:defRPr sz="2900">
                <a:latin typeface="Canela Text Bold"/>
                <a:ea typeface="Canela Text Bold"/>
                <a:cs typeface="Canela Text Bold"/>
                <a:sym typeface="Canela Text Bold"/>
              </a:defRPr>
            </a:pPr>
            <a:r>
              <a:t>Then, all of the 17 hydroxyprogesterone is turned into 11 deoxycortisol by the same 21 hydroxylase enzyme, and 11 beta-hydroxylase makes 11 deoxycortisol become cortisol.</a:t>
            </a:r>
          </a:p>
          <a:p>
            <a:pPr>
              <a:defRPr sz="2900">
                <a:latin typeface="Canela Text Bold"/>
                <a:ea typeface="Canela Text Bold"/>
                <a:cs typeface="Canela Text Bold"/>
                <a:sym typeface="Canela Text Bold"/>
              </a:defRPr>
            </a:pPr>
            <a:r>
              <a:t>Finally, some of the 17 hydroxypregnenolone and 17 hydroxyprogesterone are also used to make androgens.</a:t>
            </a:r>
          </a:p>
          <a:p>
            <a:pPr>
              <a:defRPr sz="2900">
                <a:latin typeface="Canela Text Bold"/>
                <a:ea typeface="Canela Text Bold"/>
                <a:cs typeface="Canela Text Bold"/>
                <a:sym typeface="Canela Text Bold"/>
              </a:defRPr>
            </a:pPr>
            <a:r>
              <a:t>The enzyme 17, 20 lyase turns 17 hydroxypregnenolone into dehydroepiandrosterone and turns 17 hydroxyprogesterone into androstenedione.</a:t>
            </a:r>
          </a:p>
          <a:p>
            <a:pPr>
              <a:defRPr sz="2900">
                <a:latin typeface="Canela Text Bold"/>
                <a:ea typeface="Canela Text Bold"/>
                <a:cs typeface="Canela Text Bold"/>
                <a:sym typeface="Canela Text Bold"/>
              </a:defRPr>
            </a:pPr>
            <a:r>
              <a:t>Dehydroepiandrosterone can also be turned into androstenedione by the same 3 beta-hydroxysteroid dehydrogenase enzyme.</a:t>
            </a:r>
          </a:p>
          <a:p>
            <a:pPr>
              <a:defRPr sz="2900">
                <a:latin typeface="Canela Text Bold"/>
                <a:ea typeface="Canela Text Bold"/>
                <a:cs typeface="Canela Text Bold"/>
                <a:sym typeface="Canela Text Bold"/>
              </a:defRPr>
            </a:pPr>
            <a:r>
              <a:t>Both dehydroepiandrosterone and androstenedione can then be converted to testosterone.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Other Genetic Disorders and Conditions"/>
          <p:cNvSpPr txBox="1"/>
          <p:nvPr>
            <p:ph type="title"/>
          </p:nvPr>
        </p:nvSpPr>
        <p:spPr>
          <a:prstGeom prst="rect">
            <a:avLst/>
          </a:prstGeom>
        </p:spPr>
        <p:txBody>
          <a:bodyPr/>
          <a:lstStyle/>
          <a:p>
            <a:pPr algn="l" defTabSz="251185">
              <a:lnSpc>
                <a:spcPct val="90000"/>
              </a:lnSpc>
              <a:defRPr spc="0" sz="5695">
                <a:latin typeface="Galvji"/>
                <a:ea typeface="Galvji"/>
                <a:cs typeface="Galvji"/>
                <a:sym typeface="Galvji"/>
              </a:defRPr>
            </a:pPr>
            <a:r>
              <a:t>Other Genetic Disorders and Conditions</a:t>
            </a:r>
            <a:br/>
          </a:p>
        </p:txBody>
      </p:sp>
      <p:sp>
        <p:nvSpPr>
          <p:cNvPr id="282" name="Allgrove or Triple-A Syndrome…"/>
          <p:cNvSpPr txBox="1"/>
          <p:nvPr>
            <p:ph type="body" idx="1"/>
          </p:nvPr>
        </p:nvSpPr>
        <p:spPr>
          <a:xfrm>
            <a:off x="2266982" y="2847256"/>
            <a:ext cx="20555230" cy="9002467"/>
          </a:xfrm>
          <a:prstGeom prst="rect">
            <a:avLst/>
          </a:prstGeom>
        </p:spPr>
        <p:txBody>
          <a:bodyPr lIns="45718" tIns="45718" rIns="45718" bIns="45718"/>
          <a:lstStyle/>
          <a:p>
            <a:pPr marL="525780" indent="-525780" algn="l" defTabSz="512062">
              <a:lnSpc>
                <a:spcPct val="90000"/>
              </a:lnSpc>
              <a:spcBef>
                <a:spcPts val="500"/>
              </a:spcBef>
              <a:buSzPct val="100000"/>
              <a:buFont typeface="Arial"/>
              <a:buChar char="•"/>
              <a:defRPr b="1" spc="0" sz="6400">
                <a:solidFill>
                  <a:srgbClr val="374151"/>
                </a:solidFill>
                <a:latin typeface="Söhne"/>
                <a:ea typeface="Söhne"/>
                <a:cs typeface="Söhne"/>
                <a:sym typeface="Söhne"/>
              </a:defRPr>
            </a:pPr>
            <a:r>
              <a:t>Allgrove or Triple-A Syndrome</a:t>
            </a:r>
          </a:p>
          <a:p>
            <a:pPr lvl="1" marL="869441" indent="-613409" algn="l" defTabSz="512062">
              <a:lnSpc>
                <a:spcPct val="90000"/>
              </a:lnSpc>
              <a:spcBef>
                <a:spcPts val="200"/>
              </a:spcBef>
              <a:buSzPct val="100000"/>
              <a:buFont typeface="Arial"/>
              <a:defRPr spc="0" sz="6400">
                <a:solidFill>
                  <a:srgbClr val="374151"/>
                </a:solidFill>
                <a:latin typeface="Söhne"/>
                <a:ea typeface="Söhne"/>
                <a:cs typeface="Söhne"/>
                <a:sym typeface="Söhne"/>
              </a:defRPr>
            </a:pPr>
            <a:r>
              <a:t>Genetic cause (defective Aladin protein)</a:t>
            </a:r>
          </a:p>
          <a:p>
            <a:pPr marL="525780" indent="-525780" algn="l" defTabSz="512062">
              <a:lnSpc>
                <a:spcPct val="90000"/>
              </a:lnSpc>
              <a:spcBef>
                <a:spcPts val="500"/>
              </a:spcBef>
              <a:buSzPct val="100000"/>
              <a:buFont typeface="Arial"/>
              <a:buChar char="•"/>
              <a:defRPr b="1" spc="0" sz="6400">
                <a:solidFill>
                  <a:srgbClr val="374151"/>
                </a:solidFill>
                <a:latin typeface="Söhne"/>
                <a:ea typeface="Söhne"/>
                <a:cs typeface="Söhne"/>
                <a:sym typeface="Söhne"/>
              </a:defRPr>
            </a:pPr>
            <a:r>
              <a:t>Metabolic Disorders Associated with AI</a:t>
            </a:r>
          </a:p>
          <a:p>
            <a:pPr lvl="1" marL="869441" indent="-613409" algn="l" defTabSz="512062">
              <a:lnSpc>
                <a:spcPct val="90000"/>
              </a:lnSpc>
              <a:spcBef>
                <a:spcPts val="200"/>
              </a:spcBef>
              <a:buSzPct val="100000"/>
              <a:buFont typeface="Arial"/>
              <a:defRPr spc="0" sz="6400">
                <a:solidFill>
                  <a:srgbClr val="374151"/>
                </a:solidFill>
                <a:latin typeface="Söhne"/>
                <a:ea typeface="Söhne"/>
                <a:cs typeface="Söhne"/>
                <a:sym typeface="Söhne"/>
              </a:defRPr>
            </a:pPr>
            <a:r>
              <a:t>Sphingosine-1-Phosphate Lyase (SGPL1) Deficiency</a:t>
            </a:r>
          </a:p>
          <a:p>
            <a:pPr lvl="1" marL="869441" indent="-613409" algn="l" defTabSz="512062">
              <a:lnSpc>
                <a:spcPct val="90000"/>
              </a:lnSpc>
              <a:spcBef>
                <a:spcPts val="200"/>
              </a:spcBef>
              <a:buSzPct val="100000"/>
              <a:buFont typeface="Arial"/>
              <a:defRPr spc="0" sz="6400">
                <a:solidFill>
                  <a:srgbClr val="374151"/>
                </a:solidFill>
                <a:latin typeface="Söhne"/>
                <a:ea typeface="Söhne"/>
                <a:cs typeface="Söhne"/>
                <a:sym typeface="Söhne"/>
              </a:defRPr>
            </a:pPr>
            <a:r>
              <a:t>Adrenoleukodystrophy (ALD)</a:t>
            </a:r>
          </a:p>
          <a:p>
            <a:pPr lvl="1" marL="869441" indent="-613409" algn="l" defTabSz="512062">
              <a:lnSpc>
                <a:spcPct val="90000"/>
              </a:lnSpc>
              <a:spcBef>
                <a:spcPts val="200"/>
              </a:spcBef>
              <a:buSzPct val="100000"/>
              <a:buFont typeface="Arial"/>
              <a:defRPr spc="0" sz="6400">
                <a:solidFill>
                  <a:srgbClr val="374151"/>
                </a:solidFill>
                <a:latin typeface="Söhne"/>
                <a:ea typeface="Söhne"/>
                <a:cs typeface="Söhne"/>
                <a:sym typeface="Söhne"/>
              </a:defRPr>
            </a:pPr>
            <a:r>
              <a:t>Zellweger Syndrome</a:t>
            </a:r>
          </a:p>
          <a:p>
            <a:pPr lvl="1" marL="869441" indent="-613409" algn="l" defTabSz="512062">
              <a:lnSpc>
                <a:spcPct val="90000"/>
              </a:lnSpc>
              <a:spcBef>
                <a:spcPts val="200"/>
              </a:spcBef>
              <a:buSzPct val="100000"/>
              <a:buFont typeface="Arial"/>
              <a:defRPr spc="0" sz="6400">
                <a:solidFill>
                  <a:srgbClr val="374151"/>
                </a:solidFill>
                <a:latin typeface="Söhne"/>
                <a:ea typeface="Söhne"/>
                <a:cs typeface="Söhne"/>
                <a:sym typeface="Söhne"/>
              </a:defRPr>
            </a:pPr>
            <a:r>
              <a:t>Autoimmune Polyglandular Syndrome Type 1 (APS1, or APECED)</a:t>
            </a:r>
          </a:p>
          <a:p>
            <a:pPr lvl="1" marL="0" indent="256031" algn="l" defTabSz="512062">
              <a:lnSpc>
                <a:spcPct val="90000"/>
              </a:lnSpc>
              <a:spcBef>
                <a:spcPts val="200"/>
              </a:spcBef>
              <a:buSzTx/>
              <a:buNone/>
              <a:defRPr spc="0" sz="6400">
                <a:latin typeface="Calibri"/>
                <a:ea typeface="Calibri"/>
                <a:cs typeface="Calibri"/>
                <a:sym typeface="Calibri"/>
              </a:defRPr>
            </a:pPr>
            <a:r>
              <a:t> and  APS2</a:t>
            </a:r>
            <a:r>
              <a:rPr sz="2400"/>
              <a:t> </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Apart from a genetic disorder, a strong link between autoimmune conditions and autoimmune primary AI has been established, with more than 50% of patients with the latter also having one or more other autoimmune endocrine disorders; on the other hand, onl"/>
          <p:cNvSpPr txBox="1"/>
          <p:nvPr>
            <p:ph type="body" idx="4294967295"/>
          </p:nvPr>
        </p:nvSpPr>
        <p:spPr>
          <a:xfrm>
            <a:off x="1100885" y="1075325"/>
            <a:ext cx="22182230" cy="11565350"/>
          </a:xfrm>
          <a:prstGeom prst="rect">
            <a:avLst/>
          </a:prstGeom>
        </p:spPr>
        <p:txBody>
          <a:bodyPr lIns="45718" tIns="45718" rIns="45718" bIns="45718"/>
          <a:lstStyle/>
          <a:p>
            <a:pPr marL="359228" indent="-359228" defTabSz="914400">
              <a:lnSpc>
                <a:spcPct val="72000"/>
              </a:lnSpc>
              <a:spcBef>
                <a:spcPts val="1000"/>
              </a:spcBef>
              <a:buSzPct val="100000"/>
              <a:buFont typeface="Arial"/>
              <a:defRPr b="1" sz="5500">
                <a:latin typeface="Calibri"/>
                <a:ea typeface="Calibri"/>
                <a:cs typeface="Calibri"/>
                <a:sym typeface="Calibri"/>
              </a:defRPr>
            </a:pPr>
            <a:r>
              <a:t>Apart from a genetic disorder, a strong link between autoimmune conditions and autoimmune primary AI has been established, with more than 50% of patients with the latter also having one or more other autoimmune endocrine disorders; on the other hand, only a few patients with T1DM or autoimmune thyroiditis or Graves’ disease develop AI. As an example, in a study of 629 patients with T1DM, only 11 (1.7%) presented 21-hydroxylase autoantibodies, with three of them havingAI.41 Nevertheless, these patients are to be considered at increased risk for a condition that is potentially </a:t>
            </a:r>
            <a:br/>
            <a:r>
              <a:t>fatal yet easy to diagnose and treat; that is why it is reasonable to screen for autoimmune AI at least patients with T1DM, significantly if associated with DQ8 HLA combined with DRB*0404 HLA alleles, who have been observed to develop AI in 80% of cases if also 21- </a:t>
            </a:r>
            <a:br/>
            <a:r>
              <a:t>hydroxylase autoantibodies positive.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Regarding immunological disruption, the link with celiac disease is instead well established: celiac patients have an 11-fold increased risk for AI, while in a study, 6 of 76 patients with AI had celiac disease, so that mutual evaluation should be grante"/>
          <p:cNvSpPr txBox="1"/>
          <p:nvPr>
            <p:ph type="body" idx="4294967295"/>
          </p:nvPr>
        </p:nvSpPr>
        <p:spPr>
          <a:xfrm>
            <a:off x="260022" y="2165950"/>
            <a:ext cx="23863956" cy="9928909"/>
          </a:xfrm>
          <a:prstGeom prst="rect">
            <a:avLst/>
          </a:prstGeom>
        </p:spPr>
        <p:txBody>
          <a:bodyPr lIns="45718" tIns="45718" rIns="45718" bIns="45718"/>
          <a:lstStyle>
            <a:lvl1pPr marL="653142" indent="-653142" defTabSz="914400">
              <a:spcBef>
                <a:spcPts val="1000"/>
              </a:spcBef>
              <a:buSzPct val="100000"/>
              <a:buFont typeface="Arial"/>
              <a:defRPr b="1" sz="8000">
                <a:latin typeface="Calibri"/>
                <a:ea typeface="Calibri"/>
                <a:cs typeface="Calibri"/>
                <a:sym typeface="Calibri"/>
              </a:defRPr>
            </a:lvl1pPr>
          </a:lstStyle>
          <a:p>
            <a:pPr/>
            <a:r>
              <a:t>Regarding immunological disruption, the link with celiac disease is instead well established: celiac patients have an 11-fold increased risk for AI, while in a study, 6 of 76 patients with AI had celiac disease, so that mutual evaluation should be granted in these patients </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Adrenal Crisis"/>
          <p:cNvSpPr txBox="1"/>
          <p:nvPr>
            <p:ph type="title"/>
          </p:nvPr>
        </p:nvSpPr>
        <p:spPr>
          <a:xfrm>
            <a:off x="122593" y="582255"/>
            <a:ext cx="22304834" cy="4411998"/>
          </a:xfrm>
          <a:prstGeom prst="rect">
            <a:avLst/>
          </a:prstGeom>
        </p:spPr>
        <p:txBody>
          <a:bodyPr/>
          <a:lstStyle/>
          <a:p>
            <a:pPr defTabSz="1511808">
              <a:defRPr spc="-200" sz="12400" u="sng"/>
            </a:pPr>
            <a:r>
              <a:t>Adrenal Crisis</a:t>
            </a:r>
            <a:br/>
          </a:p>
        </p:txBody>
      </p:sp>
      <p:sp>
        <p:nvSpPr>
          <p:cNvPr id="289" name="is a condition in which your adrenal glands don't make enough of the hormone cortisol. It's a life-threatening complication of adrenal insufficiency"/>
          <p:cNvSpPr txBox="1"/>
          <p:nvPr>
            <p:ph type="body" sz="half" idx="1"/>
          </p:nvPr>
        </p:nvSpPr>
        <p:spPr>
          <a:xfrm>
            <a:off x="2080244" y="4207061"/>
            <a:ext cx="19694116" cy="5758585"/>
          </a:xfrm>
          <a:prstGeom prst="rect">
            <a:avLst/>
          </a:prstGeom>
        </p:spPr>
        <p:txBody>
          <a:bodyPr lIns="45718" tIns="45718" rIns="45718" bIns="45718"/>
          <a:lstStyle>
            <a:lvl1pPr marL="0" indent="0" algn="ctr" defTabSz="914400">
              <a:spcBef>
                <a:spcPts val="1000"/>
              </a:spcBef>
              <a:buSzTx/>
              <a:buNone/>
              <a:defRPr b="1" sz="6600">
                <a:latin typeface="Calibri"/>
                <a:ea typeface="Calibri"/>
                <a:cs typeface="Calibri"/>
                <a:sym typeface="Calibri"/>
              </a:defRPr>
            </a:lvl1pPr>
          </a:lstStyle>
          <a:p>
            <a:pPr/>
            <a:r>
              <a:t>is a condition in which your adrenal glands don't make enough of the hormone cortisol. It's a life-threatening complication of adrenal insufficiency</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Cortisol affects almost every organ and tissue in your body. Some of its functions include:"/>
          <p:cNvSpPr txBox="1"/>
          <p:nvPr>
            <p:ph type="title"/>
          </p:nvPr>
        </p:nvSpPr>
        <p:spPr>
          <a:xfrm>
            <a:off x="1219200" y="774699"/>
            <a:ext cx="21661996" cy="3466648"/>
          </a:xfrm>
          <a:prstGeom prst="rect">
            <a:avLst/>
          </a:prstGeom>
        </p:spPr>
        <p:txBody>
          <a:bodyPr/>
          <a:lstStyle/>
          <a:p>
            <a:pPr algn="l" defTabSz="713230">
              <a:lnSpc>
                <a:spcPct val="90000"/>
              </a:lnSpc>
              <a:defRPr b="1" spc="0" sz="8100">
                <a:latin typeface="Carlito"/>
                <a:ea typeface="Carlito"/>
                <a:cs typeface="Carlito"/>
                <a:sym typeface="Carlito"/>
              </a:defRPr>
            </a:pPr>
            <a:r>
              <a:t>Cortisol affects almost every organ and tissue in your body. Some of its functions include:</a:t>
            </a:r>
            <a:br/>
          </a:p>
        </p:txBody>
      </p:sp>
      <p:sp>
        <p:nvSpPr>
          <p:cNvPr id="292" name="Regulating your body’s stress response.…"/>
          <p:cNvSpPr txBox="1"/>
          <p:nvPr>
            <p:ph type="body" idx="1"/>
          </p:nvPr>
        </p:nvSpPr>
        <p:spPr>
          <a:xfrm>
            <a:off x="1219199" y="4013200"/>
            <a:ext cx="21948578" cy="8483600"/>
          </a:xfrm>
          <a:prstGeom prst="rect">
            <a:avLst/>
          </a:prstGeom>
        </p:spPr>
        <p:txBody>
          <a:bodyPr/>
          <a:lstStyle/>
          <a:p>
            <a:pPr marL="677634" indent="-677634" defTabSz="914400">
              <a:spcBef>
                <a:spcPts val="1000"/>
              </a:spcBef>
              <a:buSzPct val="100000"/>
              <a:buFont typeface="Arial"/>
              <a:defRPr b="1" sz="8300">
                <a:latin typeface="Calibri"/>
                <a:ea typeface="Calibri"/>
                <a:cs typeface="Calibri"/>
                <a:sym typeface="Calibri"/>
              </a:defRPr>
            </a:pPr>
            <a:r>
              <a:t>Regulating your body’s stress response.</a:t>
            </a:r>
          </a:p>
          <a:p>
            <a:pPr marL="677634" indent="-677634" defTabSz="914400">
              <a:spcBef>
                <a:spcPts val="1000"/>
              </a:spcBef>
              <a:buSzPct val="100000"/>
              <a:buFont typeface="Arial"/>
              <a:defRPr b="1" sz="8300">
                <a:latin typeface="Calibri"/>
                <a:ea typeface="Calibri"/>
                <a:cs typeface="Calibri"/>
                <a:sym typeface="Calibri"/>
              </a:defRPr>
            </a:pPr>
            <a:r>
              <a:t>Helping control your metabolism.</a:t>
            </a:r>
          </a:p>
          <a:p>
            <a:pPr marL="677634" indent="-677634" defTabSz="914400">
              <a:spcBef>
                <a:spcPts val="1000"/>
              </a:spcBef>
              <a:buSzPct val="100000"/>
              <a:buFont typeface="Arial"/>
              <a:defRPr b="1" sz="8300">
                <a:latin typeface="Calibri"/>
                <a:ea typeface="Calibri"/>
                <a:cs typeface="Calibri"/>
                <a:sym typeface="Calibri"/>
              </a:defRPr>
            </a:pPr>
            <a:r>
              <a:t>Suppressing inflammation.</a:t>
            </a:r>
          </a:p>
          <a:p>
            <a:pPr marL="677634" indent="-677634" defTabSz="914400">
              <a:spcBef>
                <a:spcPts val="1000"/>
              </a:spcBef>
              <a:buSzPct val="100000"/>
              <a:buFont typeface="Arial"/>
              <a:defRPr b="1" sz="8300">
                <a:latin typeface="Calibri"/>
                <a:ea typeface="Calibri"/>
                <a:cs typeface="Calibri"/>
                <a:sym typeface="Calibri"/>
              </a:defRPr>
            </a:pPr>
            <a:r>
              <a:t>Regulating blood pressure.</a:t>
            </a:r>
          </a:p>
          <a:p>
            <a:pPr marL="677634" indent="-677634" defTabSz="914400">
              <a:spcBef>
                <a:spcPts val="1000"/>
              </a:spcBef>
              <a:buSzPct val="100000"/>
              <a:buFont typeface="Arial"/>
              <a:defRPr b="1" sz="8300">
                <a:latin typeface="Calibri"/>
                <a:ea typeface="Calibri"/>
                <a:cs typeface="Calibri"/>
                <a:sym typeface="Calibri"/>
              </a:defRPr>
            </a:pPr>
            <a:r>
              <a:t>Regulating blood sugar.</a:t>
            </a:r>
          </a:p>
          <a:p>
            <a:pPr marL="677634" indent="-677634" defTabSz="914400">
              <a:spcBef>
                <a:spcPts val="1000"/>
              </a:spcBef>
              <a:buSzPct val="100000"/>
              <a:buFont typeface="Arial"/>
              <a:defRPr b="1" sz="8300">
                <a:latin typeface="Calibri"/>
                <a:ea typeface="Calibri"/>
                <a:cs typeface="Calibri"/>
                <a:sym typeface="Calibri"/>
              </a:defRPr>
            </a:pPr>
            <a:r>
              <a:t>Helping control your sleep-wake cycle.</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What can trigger an adrenal crisis?…"/>
          <p:cNvSpPr txBox="1"/>
          <p:nvPr>
            <p:ph type="body" idx="4294967295"/>
          </p:nvPr>
        </p:nvSpPr>
        <p:spPr>
          <a:xfrm>
            <a:off x="1250732" y="1077566"/>
            <a:ext cx="21882536" cy="11560868"/>
          </a:xfrm>
          <a:prstGeom prst="rect">
            <a:avLst/>
          </a:prstGeom>
        </p:spPr>
        <p:txBody>
          <a:bodyPr lIns="45718" tIns="45718" rIns="45718" bIns="45718"/>
          <a:lstStyle/>
          <a:p>
            <a:pPr marL="607421" indent="-607421" defTabSz="548640">
              <a:lnSpc>
                <a:spcPct val="81000"/>
              </a:lnSpc>
              <a:spcBef>
                <a:spcPts val="600"/>
              </a:spcBef>
              <a:buSzPct val="100000"/>
              <a:buFont typeface="Arial"/>
              <a:defRPr b="1" sz="7400">
                <a:latin typeface="Calibri"/>
                <a:ea typeface="Calibri"/>
                <a:cs typeface="Calibri"/>
                <a:sym typeface="Calibri"/>
              </a:defRPr>
            </a:pPr>
            <a:r>
              <a:t>What can trigger an adrenal crisis?</a:t>
            </a:r>
          </a:p>
          <a:p>
            <a:pPr marL="607421" indent="-607421" defTabSz="548640">
              <a:lnSpc>
                <a:spcPct val="81000"/>
              </a:lnSpc>
              <a:spcBef>
                <a:spcPts val="600"/>
              </a:spcBef>
              <a:buSzPct val="100000"/>
              <a:buFont typeface="Arial"/>
              <a:defRPr sz="7400">
                <a:latin typeface="Calibri"/>
                <a:ea typeface="Calibri"/>
                <a:cs typeface="Calibri"/>
                <a:sym typeface="Calibri"/>
              </a:defRPr>
            </a:pPr>
            <a:r>
              <a:t>The following stressors may trigger an adrenal crisis:</a:t>
            </a:r>
          </a:p>
          <a:p>
            <a:pPr marL="607421" indent="-607421" defTabSz="548640">
              <a:lnSpc>
                <a:spcPct val="81000"/>
              </a:lnSpc>
              <a:spcBef>
                <a:spcPts val="600"/>
              </a:spcBef>
              <a:buSzPct val="100000"/>
              <a:buFont typeface="Arial"/>
              <a:defRPr sz="7400">
                <a:latin typeface="Calibri"/>
                <a:ea typeface="Calibri"/>
                <a:cs typeface="Calibri"/>
                <a:sym typeface="Calibri"/>
              </a:defRPr>
            </a:pPr>
            <a:r>
              <a:t>Not receiving treatment for an adrenal insufficiency such as Addison’s disease.</a:t>
            </a:r>
          </a:p>
          <a:p>
            <a:pPr marL="607421" indent="-607421" defTabSz="548640">
              <a:lnSpc>
                <a:spcPct val="81000"/>
              </a:lnSpc>
              <a:spcBef>
                <a:spcPts val="600"/>
              </a:spcBef>
              <a:buSzPct val="100000"/>
              <a:buFont typeface="Arial"/>
              <a:defRPr sz="7400">
                <a:latin typeface="Calibri"/>
                <a:ea typeface="Calibri"/>
                <a:cs typeface="Calibri"/>
                <a:sym typeface="Calibri"/>
              </a:defRPr>
            </a:pPr>
            <a:r>
              <a:t>Damage to your adrenal gland, including adrenal gland diseases or surgery.</a:t>
            </a:r>
          </a:p>
          <a:p>
            <a:pPr marL="607421" indent="-607421" defTabSz="548640">
              <a:lnSpc>
                <a:spcPct val="81000"/>
              </a:lnSpc>
              <a:spcBef>
                <a:spcPts val="600"/>
              </a:spcBef>
              <a:buSzPct val="100000"/>
              <a:buFont typeface="Arial"/>
              <a:defRPr sz="7400">
                <a:latin typeface="Calibri"/>
                <a:ea typeface="Calibri"/>
                <a:cs typeface="Calibri"/>
                <a:sym typeface="Calibri"/>
              </a:defRPr>
            </a:pPr>
            <a:r>
              <a:t>Dehydration..</a:t>
            </a:r>
          </a:p>
          <a:p>
            <a:pPr marL="607421" indent="-607421" defTabSz="548640">
              <a:lnSpc>
                <a:spcPct val="81000"/>
              </a:lnSpc>
              <a:spcBef>
                <a:spcPts val="600"/>
              </a:spcBef>
              <a:buSzPct val="100000"/>
              <a:buFont typeface="Arial"/>
              <a:defRPr sz="7400">
                <a:latin typeface="Calibri"/>
                <a:ea typeface="Calibri"/>
                <a:cs typeface="Calibri"/>
                <a:sym typeface="Calibri"/>
              </a:defRPr>
            </a:pPr>
            <a:r>
              <a:t>Infection.</a:t>
            </a:r>
          </a:p>
          <a:p>
            <a:pPr marL="607421" indent="-607421" defTabSz="548640">
              <a:lnSpc>
                <a:spcPct val="81000"/>
              </a:lnSpc>
              <a:spcBef>
                <a:spcPts val="600"/>
              </a:spcBef>
              <a:buSzPct val="100000"/>
              <a:buFont typeface="Arial"/>
              <a:defRPr sz="7400">
                <a:latin typeface="Calibri"/>
                <a:ea typeface="Calibri"/>
                <a:cs typeface="Calibri"/>
                <a:sym typeface="Calibri"/>
              </a:defRPr>
            </a:pPr>
            <a:r>
              <a:t>No longer taking glucocorticoid medications (prednisone) after taking them for a long time.</a:t>
            </a:r>
          </a:p>
          <a:p>
            <a:pPr marL="607421" indent="-607421" defTabSz="548640">
              <a:lnSpc>
                <a:spcPct val="81000"/>
              </a:lnSpc>
              <a:spcBef>
                <a:spcPts val="600"/>
              </a:spcBef>
              <a:buSzPct val="100000"/>
              <a:buFont typeface="Arial"/>
              <a:defRPr sz="7400">
                <a:latin typeface="Calibri"/>
                <a:ea typeface="Calibri"/>
                <a:cs typeface="Calibri"/>
                <a:sym typeface="Calibri"/>
              </a:defRPr>
            </a:pPr>
            <a:r>
              <a:t>Mental or emotional stress.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Why is an adrenal crisis an emergency?…"/>
          <p:cNvSpPr txBox="1"/>
          <p:nvPr>
            <p:ph type="body" idx="4294967295"/>
          </p:nvPr>
        </p:nvSpPr>
        <p:spPr>
          <a:xfrm>
            <a:off x="1011947" y="946144"/>
            <a:ext cx="20239498" cy="11823712"/>
          </a:xfrm>
          <a:prstGeom prst="rect">
            <a:avLst/>
          </a:prstGeom>
        </p:spPr>
        <p:txBody>
          <a:bodyPr lIns="45718" tIns="45718" rIns="45718" bIns="45718"/>
          <a:lstStyle/>
          <a:p>
            <a:pPr marL="567292" indent="-567292" defTabSz="402336">
              <a:lnSpc>
                <a:spcPct val="72000"/>
              </a:lnSpc>
              <a:spcBef>
                <a:spcPts val="400"/>
              </a:spcBef>
              <a:buSzPct val="100000"/>
              <a:buFont typeface="Arial"/>
              <a:defRPr b="1" sz="6200">
                <a:latin typeface="Calibri"/>
                <a:ea typeface="Calibri"/>
                <a:cs typeface="Calibri"/>
                <a:sym typeface="Calibri"/>
              </a:defRPr>
            </a:pPr>
            <a:r>
              <a:t>Why is an adrenal crisis an emergency?</a:t>
            </a:r>
          </a:p>
          <a:p>
            <a:pPr marL="567292" indent="-567292" defTabSz="402336">
              <a:lnSpc>
                <a:spcPct val="72000"/>
              </a:lnSpc>
              <a:spcBef>
                <a:spcPts val="400"/>
              </a:spcBef>
              <a:buSzPct val="100000"/>
              <a:buFont typeface="Arial"/>
              <a:defRPr sz="6200">
                <a:latin typeface="Calibri"/>
                <a:ea typeface="Calibri"/>
                <a:cs typeface="Calibri"/>
                <a:sym typeface="Calibri"/>
              </a:defRPr>
            </a:pPr>
            <a:r>
              <a:t>An adrenal crisis may cause a lack of blood flow (shock). Shock progresses quickly and may damage your organs. Without treatment, up to 20% of people in shock may die from an adrenal crisis.</a:t>
            </a:r>
          </a:p>
          <a:p>
            <a:pPr marL="567292" indent="-567292" defTabSz="402336">
              <a:lnSpc>
                <a:spcPct val="72000"/>
              </a:lnSpc>
              <a:spcBef>
                <a:spcPts val="400"/>
              </a:spcBef>
              <a:buSzPct val="100000"/>
              <a:buFont typeface="Arial"/>
              <a:defRPr sz="6200">
                <a:latin typeface="Calibri"/>
                <a:ea typeface="Calibri"/>
                <a:cs typeface="Calibri"/>
                <a:sym typeface="Calibri"/>
              </a:defRPr>
            </a:pPr>
            <a:r>
              <a:t>An adrenal crisis may also cause seizures or a coma.</a:t>
            </a:r>
          </a:p>
          <a:p>
            <a:pPr marL="567292" indent="-567292" defTabSz="402336">
              <a:lnSpc>
                <a:spcPct val="72000"/>
              </a:lnSpc>
              <a:spcBef>
                <a:spcPts val="400"/>
              </a:spcBef>
              <a:buSzPct val="100000"/>
              <a:buFont typeface="Arial"/>
              <a:defRPr b="1" sz="6200">
                <a:latin typeface="Calibri"/>
                <a:ea typeface="Calibri"/>
                <a:cs typeface="Calibri"/>
                <a:sym typeface="Calibri"/>
              </a:defRPr>
            </a:pPr>
            <a:r>
              <a:t>Who do adrenal crises affect?</a:t>
            </a:r>
          </a:p>
          <a:p>
            <a:pPr marL="567292" indent="-567292" defTabSz="402336">
              <a:lnSpc>
                <a:spcPct val="72000"/>
              </a:lnSpc>
              <a:spcBef>
                <a:spcPts val="400"/>
              </a:spcBef>
              <a:buSzPct val="100000"/>
              <a:buFont typeface="Arial"/>
              <a:defRPr sz="6200">
                <a:latin typeface="Calibri"/>
                <a:ea typeface="Calibri"/>
                <a:cs typeface="Calibri"/>
                <a:sym typeface="Calibri"/>
              </a:defRPr>
            </a:pPr>
            <a:r>
              <a:t>An adrenal crisis can affect anyone.</a:t>
            </a:r>
          </a:p>
          <a:p>
            <a:pPr marL="567292" indent="-567292" defTabSz="402336">
              <a:lnSpc>
                <a:spcPct val="72000"/>
              </a:lnSpc>
              <a:spcBef>
                <a:spcPts val="400"/>
              </a:spcBef>
              <a:buSzPct val="100000"/>
              <a:buFont typeface="Arial"/>
              <a:defRPr b="1" sz="6200">
                <a:latin typeface="Calibri"/>
                <a:ea typeface="Calibri"/>
                <a:cs typeface="Calibri"/>
                <a:sym typeface="Calibri"/>
              </a:defRPr>
            </a:pPr>
            <a:r>
              <a:t>How common are adrenal crises?</a:t>
            </a:r>
          </a:p>
          <a:p>
            <a:pPr marL="567292" indent="-567292" defTabSz="402336">
              <a:lnSpc>
                <a:spcPct val="72000"/>
              </a:lnSpc>
              <a:spcBef>
                <a:spcPts val="400"/>
              </a:spcBef>
              <a:buSzPct val="100000"/>
              <a:buFont typeface="Arial"/>
              <a:defRPr sz="6200">
                <a:latin typeface="Calibri"/>
                <a:ea typeface="Calibri"/>
                <a:cs typeface="Calibri"/>
                <a:sym typeface="Calibri"/>
              </a:defRPr>
            </a:pPr>
            <a:r>
              <a:t>Adrenal crises aren’t common. Studies estimate that 42% of people with an adrenal insufficiency will have an adrenal crisis. In the United States, adrenal insufficiencies affect 1 in 100,000 people.</a:t>
            </a:r>
          </a:p>
          <a:p>
            <a:pPr marL="567292" indent="-567292" defTabSz="402336">
              <a:lnSpc>
                <a:spcPct val="72000"/>
              </a:lnSpc>
              <a:spcBef>
                <a:spcPts val="400"/>
              </a:spcBef>
              <a:buSzPct val="100000"/>
              <a:buFont typeface="Arial"/>
              <a:defRPr sz="6200">
                <a:latin typeface="Calibri"/>
                <a:ea typeface="Calibri"/>
                <a:cs typeface="Calibri"/>
                <a:sym typeface="Calibri"/>
              </a:defRPr>
            </a:pPr>
            <a:r>
              <a:t>Some studies suggest that up to 25% of people who have an adrenal crisis die from it.</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he most common symptoms of an adrenal crisis include:…"/>
          <p:cNvSpPr txBox="1"/>
          <p:nvPr>
            <p:ph type="body" idx="4294967295"/>
          </p:nvPr>
        </p:nvSpPr>
        <p:spPr>
          <a:xfrm>
            <a:off x="411322" y="407641"/>
            <a:ext cx="23561356" cy="12900718"/>
          </a:xfrm>
          <a:prstGeom prst="rect">
            <a:avLst/>
          </a:prstGeom>
        </p:spPr>
        <p:txBody>
          <a:bodyPr lIns="45718" tIns="45718" rIns="45718" bIns="45718"/>
          <a:lstStyle/>
          <a:p>
            <a:pPr marL="630454" indent="-630454" defTabSz="365759">
              <a:lnSpc>
                <a:spcPct val="72000"/>
              </a:lnSpc>
              <a:spcBef>
                <a:spcPts val="400"/>
              </a:spcBef>
              <a:buSzPct val="100000"/>
              <a:buFont typeface="Arial"/>
              <a:defRPr b="1" sz="5200">
                <a:solidFill>
                  <a:srgbClr val="FF0000"/>
                </a:solidFill>
                <a:latin typeface="Calibri"/>
                <a:ea typeface="Calibri"/>
                <a:cs typeface="Calibri"/>
                <a:sym typeface="Calibri"/>
              </a:defRPr>
            </a:pPr>
            <a:r>
              <a:t>The most common symptoms of an adrenal crisis include:</a:t>
            </a:r>
          </a:p>
          <a:p>
            <a:pPr marL="630454" indent="-630454" defTabSz="365759">
              <a:lnSpc>
                <a:spcPct val="72000"/>
              </a:lnSpc>
              <a:spcBef>
                <a:spcPts val="400"/>
              </a:spcBef>
              <a:buSzPct val="100000"/>
              <a:buFont typeface="Arial"/>
              <a:defRPr b="1" sz="5200">
                <a:latin typeface="Calibri"/>
                <a:ea typeface="Calibri"/>
                <a:cs typeface="Calibri"/>
                <a:sym typeface="Calibri"/>
              </a:defRPr>
            </a:pPr>
            <a:r>
              <a:t>Abdominal pain or pain in your side (flank).</a:t>
            </a:r>
          </a:p>
          <a:p>
            <a:pPr marL="630454" indent="-630454" defTabSz="365759">
              <a:lnSpc>
                <a:spcPct val="72000"/>
              </a:lnSpc>
              <a:spcBef>
                <a:spcPts val="400"/>
              </a:spcBef>
              <a:buSzPct val="100000"/>
              <a:buFont typeface="Arial"/>
              <a:defRPr b="1" sz="5200">
                <a:latin typeface="Calibri"/>
                <a:ea typeface="Calibri"/>
                <a:cs typeface="Calibri"/>
                <a:sym typeface="Calibri"/>
              </a:defRPr>
            </a:pPr>
            <a:r>
              <a:t>Long-lasting fatigue.</a:t>
            </a:r>
          </a:p>
          <a:p>
            <a:pPr marL="630454" indent="-630454" defTabSz="365759">
              <a:lnSpc>
                <a:spcPct val="72000"/>
              </a:lnSpc>
              <a:spcBef>
                <a:spcPts val="400"/>
              </a:spcBef>
              <a:buSzPct val="100000"/>
              <a:buFont typeface="Arial"/>
              <a:defRPr b="1" sz="5200">
                <a:latin typeface="Calibri"/>
                <a:ea typeface="Calibri"/>
                <a:cs typeface="Calibri"/>
                <a:sym typeface="Calibri"/>
              </a:defRPr>
            </a:pPr>
            <a:r>
              <a:t>Loss of appetite.</a:t>
            </a:r>
          </a:p>
          <a:p>
            <a:pPr marL="630454" indent="-630454" defTabSz="365759">
              <a:lnSpc>
                <a:spcPct val="72000"/>
              </a:lnSpc>
              <a:spcBef>
                <a:spcPts val="400"/>
              </a:spcBef>
              <a:buSzPct val="100000"/>
              <a:buFont typeface="Arial"/>
              <a:defRPr b="1" sz="5200">
                <a:latin typeface="Calibri"/>
                <a:ea typeface="Calibri"/>
                <a:cs typeface="Calibri"/>
                <a:sym typeface="Calibri"/>
              </a:defRPr>
            </a:pPr>
            <a:r>
              <a:t>Darker patches of skin (</a:t>
            </a:r>
            <a:r>
              <a:rPr u="sng">
                <a:solidFill>
                  <a:srgbClr val="0000FF"/>
                </a:solidFill>
                <a:uFill>
                  <a:solidFill>
                    <a:srgbClr val="0000FF"/>
                  </a:solidFill>
                </a:uFill>
                <a:hlinkClick r:id="rId2" invalidUrl="" action="" tgtFrame="" tooltip="" history="1" highlightClick="0" endSnd="0"/>
              </a:rPr>
              <a:t>hyperpigmentation</a:t>
            </a:r>
            <a:r>
              <a:t>).</a:t>
            </a:r>
          </a:p>
          <a:p>
            <a:pPr marL="630454" indent="-630454" defTabSz="365759">
              <a:lnSpc>
                <a:spcPct val="72000"/>
              </a:lnSpc>
              <a:spcBef>
                <a:spcPts val="400"/>
              </a:spcBef>
              <a:buSzPct val="100000"/>
              <a:buFont typeface="Arial"/>
              <a:defRPr b="1" sz="5200">
                <a:latin typeface="Calibri"/>
                <a:ea typeface="Calibri"/>
                <a:cs typeface="Calibri"/>
                <a:sym typeface="Calibri"/>
              </a:defRPr>
            </a:pPr>
            <a:r>
              <a:t>Weakness.</a:t>
            </a:r>
          </a:p>
          <a:p>
            <a:pPr marL="630454" indent="-630454" defTabSz="365759">
              <a:lnSpc>
                <a:spcPct val="72000"/>
              </a:lnSpc>
              <a:spcBef>
                <a:spcPts val="400"/>
              </a:spcBef>
              <a:buSzPct val="100000"/>
              <a:buFont typeface="Arial"/>
              <a:defRPr b="1" sz="5200">
                <a:latin typeface="Calibri"/>
                <a:ea typeface="Calibri"/>
                <a:cs typeface="Calibri"/>
                <a:sym typeface="Calibri"/>
              </a:defRPr>
            </a:pPr>
            <a:r>
              <a:t>Unexplained weight loss.</a:t>
            </a:r>
          </a:p>
          <a:p>
            <a:pPr marL="630454" indent="-630454" defTabSz="365759">
              <a:lnSpc>
                <a:spcPct val="72000"/>
              </a:lnSpc>
              <a:spcBef>
                <a:spcPts val="400"/>
              </a:spcBef>
              <a:buSzPct val="100000"/>
              <a:buFont typeface="Arial"/>
              <a:defRPr b="1" sz="5200">
                <a:solidFill>
                  <a:srgbClr val="FF0000"/>
                </a:solidFill>
                <a:latin typeface="Calibri"/>
                <a:ea typeface="Calibri"/>
                <a:cs typeface="Calibri"/>
                <a:sym typeface="Calibri"/>
              </a:defRPr>
            </a:pPr>
            <a:r>
              <a:t>Other warning signs of adrenal crisis may include:</a:t>
            </a:r>
          </a:p>
          <a:p>
            <a:pPr marL="630454" indent="-630454" defTabSz="365759">
              <a:lnSpc>
                <a:spcPct val="72000"/>
              </a:lnSpc>
              <a:spcBef>
                <a:spcPts val="400"/>
              </a:spcBef>
              <a:buSzPct val="100000"/>
              <a:buFont typeface="Arial"/>
              <a:defRPr b="1" sz="5200">
                <a:latin typeface="Calibri"/>
                <a:ea typeface="Calibri"/>
                <a:cs typeface="Calibri"/>
                <a:sym typeface="Calibri"/>
              </a:defRPr>
            </a:pPr>
            <a:r>
              <a:t>Dehydration.</a:t>
            </a:r>
          </a:p>
          <a:p>
            <a:pPr marL="630454" indent="-630454" defTabSz="365759">
              <a:lnSpc>
                <a:spcPct val="72000"/>
              </a:lnSpc>
              <a:spcBef>
                <a:spcPts val="400"/>
              </a:spcBef>
              <a:buSzPct val="100000"/>
              <a:buFont typeface="Arial"/>
              <a:defRPr b="1" sz="5200">
                <a:latin typeface="Calibri"/>
                <a:ea typeface="Calibri"/>
                <a:cs typeface="Calibri"/>
                <a:sym typeface="Calibri"/>
              </a:defRPr>
            </a:pPr>
            <a:r>
              <a:t>Diarrhea.</a:t>
            </a:r>
          </a:p>
          <a:p>
            <a:pPr marL="630454" indent="-630454" defTabSz="365759">
              <a:lnSpc>
                <a:spcPct val="72000"/>
              </a:lnSpc>
              <a:spcBef>
                <a:spcPts val="400"/>
              </a:spcBef>
              <a:buSzPct val="100000"/>
              <a:buFont typeface="Arial"/>
              <a:defRPr b="1" sz="5200">
                <a:latin typeface="Calibri"/>
                <a:ea typeface="Calibri"/>
                <a:cs typeface="Calibri"/>
                <a:sym typeface="Calibri"/>
              </a:defRPr>
            </a:pPr>
            <a:r>
              <a:t>Dizziness, confusion, light-headedness, fainting or coma.</a:t>
            </a:r>
          </a:p>
          <a:p>
            <a:pPr marL="630454" indent="-630454" defTabSz="365759">
              <a:lnSpc>
                <a:spcPct val="72000"/>
              </a:lnSpc>
              <a:spcBef>
                <a:spcPts val="400"/>
              </a:spcBef>
              <a:buSzPct val="100000"/>
              <a:buFont typeface="Arial"/>
              <a:defRPr b="1" sz="5200">
                <a:latin typeface="Calibri"/>
                <a:ea typeface="Calibri"/>
                <a:cs typeface="Calibri"/>
                <a:sym typeface="Calibri"/>
              </a:defRPr>
            </a:pPr>
            <a:r>
              <a:t>Fever.</a:t>
            </a:r>
          </a:p>
          <a:p>
            <a:pPr marL="630454" indent="-630454" defTabSz="365759">
              <a:lnSpc>
                <a:spcPct val="72000"/>
              </a:lnSpc>
              <a:spcBef>
                <a:spcPts val="400"/>
              </a:spcBef>
              <a:buSzPct val="100000"/>
              <a:buFont typeface="Arial"/>
              <a:defRPr b="1" sz="5200">
                <a:latin typeface="Calibri"/>
                <a:ea typeface="Calibri"/>
                <a:cs typeface="Calibri"/>
                <a:sym typeface="Calibri"/>
              </a:defRPr>
            </a:pPr>
            <a:r>
              <a:t>Headache.</a:t>
            </a:r>
          </a:p>
          <a:p>
            <a:pPr marL="630454" indent="-630454" defTabSz="365759">
              <a:lnSpc>
                <a:spcPct val="72000"/>
              </a:lnSpc>
              <a:spcBef>
                <a:spcPts val="400"/>
              </a:spcBef>
              <a:buSzPct val="100000"/>
              <a:buFont typeface="Arial"/>
              <a:defRPr b="1" sz="5200">
                <a:latin typeface="Calibri"/>
                <a:ea typeface="Calibri"/>
                <a:cs typeface="Calibri"/>
                <a:sym typeface="Calibri"/>
              </a:defRPr>
            </a:pPr>
            <a:r>
              <a:t>Joint pain.</a:t>
            </a:r>
          </a:p>
          <a:p>
            <a:pPr marL="630454" indent="-630454" defTabSz="365759">
              <a:lnSpc>
                <a:spcPct val="72000"/>
              </a:lnSpc>
              <a:spcBef>
                <a:spcPts val="400"/>
              </a:spcBef>
              <a:buSzPct val="100000"/>
              <a:buFont typeface="Arial"/>
              <a:defRPr b="1" sz="5200">
                <a:latin typeface="Calibri"/>
                <a:ea typeface="Calibri"/>
                <a:cs typeface="Calibri"/>
                <a:sym typeface="Calibri"/>
              </a:defRPr>
            </a:pPr>
            <a:r>
              <a:t>Low blood glucose.</a:t>
            </a:r>
          </a:p>
          <a:p>
            <a:pPr marL="630454" indent="-630454" defTabSz="365759">
              <a:lnSpc>
                <a:spcPct val="72000"/>
              </a:lnSpc>
              <a:spcBef>
                <a:spcPts val="400"/>
              </a:spcBef>
              <a:buSzPct val="100000"/>
              <a:buFont typeface="Arial"/>
              <a:defRPr b="1" sz="5200">
                <a:latin typeface="Calibri"/>
                <a:ea typeface="Calibri"/>
                <a:cs typeface="Calibri"/>
                <a:sym typeface="Calibri"/>
              </a:defRPr>
            </a:pPr>
            <a:r>
              <a:t>Low blood pressure.</a:t>
            </a:r>
          </a:p>
          <a:p>
            <a:pPr marL="630454" indent="-630454" defTabSz="365759">
              <a:lnSpc>
                <a:spcPct val="72000"/>
              </a:lnSpc>
              <a:spcBef>
                <a:spcPts val="400"/>
              </a:spcBef>
              <a:buSzPct val="100000"/>
              <a:buFont typeface="Arial"/>
              <a:defRPr b="1" sz="5200">
                <a:latin typeface="Calibri"/>
                <a:ea typeface="Calibri"/>
                <a:cs typeface="Calibri"/>
                <a:sym typeface="Calibri"/>
              </a:defRPr>
            </a:pPr>
            <a:r>
              <a:t>Nausea and vomiting.</a:t>
            </a:r>
          </a:p>
          <a:p>
            <a:pPr marL="630454" indent="-630454" defTabSz="365759">
              <a:lnSpc>
                <a:spcPct val="72000"/>
              </a:lnSpc>
              <a:spcBef>
                <a:spcPts val="400"/>
              </a:spcBef>
              <a:buSzPct val="100000"/>
              <a:buFont typeface="Arial"/>
              <a:defRPr b="1" sz="5200">
                <a:latin typeface="Calibri"/>
                <a:ea typeface="Calibri"/>
                <a:cs typeface="Calibri"/>
                <a:sym typeface="Calibri"/>
              </a:defRPr>
            </a:pPr>
            <a:r>
              <a:t>Rapid breathing (respiratory rate).</a:t>
            </a:r>
          </a:p>
          <a:p>
            <a:pPr marL="630454" indent="-630454" defTabSz="365759">
              <a:lnSpc>
                <a:spcPct val="72000"/>
              </a:lnSpc>
              <a:spcBef>
                <a:spcPts val="400"/>
              </a:spcBef>
              <a:buSzPct val="100000"/>
              <a:buFont typeface="Arial"/>
              <a:defRPr b="1" sz="5200">
                <a:latin typeface="Calibri"/>
                <a:ea typeface="Calibri"/>
                <a:cs typeface="Calibri"/>
                <a:sym typeface="Calibri"/>
              </a:defRPr>
            </a:pPr>
            <a:r>
              <a:t>Rapid heart rate.</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Diagnosis and Tests…"/>
          <p:cNvSpPr txBox="1"/>
          <p:nvPr>
            <p:ph type="body" idx="4294967295"/>
          </p:nvPr>
        </p:nvSpPr>
        <p:spPr>
          <a:xfrm>
            <a:off x="1598909" y="1214435"/>
            <a:ext cx="20789178" cy="11287130"/>
          </a:xfrm>
          <a:prstGeom prst="rect">
            <a:avLst/>
          </a:prstGeom>
        </p:spPr>
        <p:txBody>
          <a:bodyPr lIns="45718" tIns="45718" rIns="45718" bIns="45718"/>
          <a:lstStyle/>
          <a:p>
            <a:pPr marL="606278" indent="-606278" defTabSz="722376">
              <a:spcBef>
                <a:spcPts val="700"/>
              </a:spcBef>
              <a:buSzPct val="100000"/>
              <a:buFont typeface="Arial"/>
              <a:defRPr b="1" sz="7400">
                <a:latin typeface="Calibri"/>
                <a:ea typeface="Calibri"/>
                <a:cs typeface="Calibri"/>
                <a:sym typeface="Calibri"/>
              </a:defRPr>
            </a:pPr>
            <a:r>
              <a:t>Diagnosis and Tests</a:t>
            </a:r>
          </a:p>
          <a:p>
            <a:pPr marL="606278" indent="-606278" defTabSz="722376">
              <a:spcBef>
                <a:spcPts val="700"/>
              </a:spcBef>
              <a:buSzPct val="100000"/>
              <a:buFont typeface="Arial"/>
              <a:defRPr b="1" sz="7400">
                <a:latin typeface="Calibri"/>
                <a:ea typeface="Calibri"/>
                <a:cs typeface="Calibri"/>
                <a:sym typeface="Calibri"/>
              </a:defRPr>
            </a:pPr>
            <a:r>
              <a:t>How is an adrenal crisis diagnosed?</a:t>
            </a:r>
            <a:r>
              <a:rPr b="0"/>
              <a:t>.</a:t>
            </a:r>
            <a:endParaRPr b="0"/>
          </a:p>
          <a:p>
            <a:pPr marL="606278" indent="-606278" defTabSz="722376">
              <a:spcBef>
                <a:spcPts val="700"/>
              </a:spcBef>
              <a:buSzPct val="100000"/>
              <a:buFont typeface="Arial"/>
              <a:defRPr sz="7400">
                <a:latin typeface="Calibri"/>
                <a:ea typeface="Calibri"/>
                <a:cs typeface="Calibri"/>
                <a:sym typeface="Calibri"/>
              </a:defRPr>
            </a:pPr>
            <a:r>
              <a:t> Serum Cortisol : Less than 20 mcg/dL in severe stress or after ACTH stimulation is indicative of adrenal insufficiency.</a:t>
            </a:r>
          </a:p>
          <a:p>
            <a:pPr marL="606278" indent="-606278" defTabSz="722376">
              <a:spcBef>
                <a:spcPts val="700"/>
              </a:spcBef>
              <a:buSzPct val="100000"/>
              <a:buFont typeface="Arial"/>
              <a:defRPr sz="7400">
                <a:latin typeface="Calibri"/>
                <a:ea typeface="Calibri"/>
                <a:cs typeface="Calibri"/>
                <a:sym typeface="Calibri"/>
              </a:defRPr>
            </a:pPr>
            <a:r>
              <a:t>CBC: Anemia (mild and nonspecific),</a:t>
            </a:r>
          </a:p>
          <a:p>
            <a:pPr marL="606278" indent="-606278" defTabSz="722376">
              <a:spcBef>
                <a:spcPts val="700"/>
              </a:spcBef>
              <a:buSzPct val="100000"/>
              <a:buFont typeface="Arial"/>
              <a:defRPr sz="7400">
                <a:latin typeface="Calibri"/>
                <a:ea typeface="Calibri"/>
                <a:cs typeface="Calibri"/>
                <a:sym typeface="Calibri"/>
              </a:defRPr>
            </a:pPr>
            <a:r>
              <a:t>pH blood test.</a:t>
            </a:r>
          </a:p>
          <a:p>
            <a:pPr marL="606278" indent="-606278" defTabSz="722376">
              <a:spcBef>
                <a:spcPts val="700"/>
              </a:spcBef>
              <a:buSzPct val="100000"/>
              <a:buFont typeface="Arial"/>
              <a:defRPr sz="7400">
                <a:latin typeface="Calibri"/>
                <a:ea typeface="Calibri"/>
                <a:cs typeface="Calibri"/>
                <a:sym typeface="Calibri"/>
              </a:defRPr>
            </a:pPr>
            <a:r>
              <a:t>Potassium blood test.</a:t>
            </a:r>
          </a:p>
          <a:p>
            <a:pPr marL="606278" indent="-606278" defTabSz="722376">
              <a:spcBef>
                <a:spcPts val="700"/>
              </a:spcBef>
              <a:buSzPct val="100000"/>
              <a:buFont typeface="Arial"/>
              <a:defRPr sz="7400">
                <a:latin typeface="Calibri"/>
                <a:ea typeface="Calibri"/>
                <a:cs typeface="Calibri"/>
                <a:sym typeface="Calibri"/>
              </a:defRPr>
            </a:pPr>
            <a:r>
              <a:t>Sodium blood test.</a:t>
            </a:r>
          </a:p>
          <a:p>
            <a:pPr marL="606278" indent="-606278" defTabSz="722376">
              <a:spcBef>
                <a:spcPts val="700"/>
              </a:spcBef>
              <a:buSzPct val="100000"/>
              <a:buFont typeface="Arial"/>
              <a:defRPr sz="7400" u="sng">
                <a:solidFill>
                  <a:srgbClr val="0563C1"/>
                </a:solidFill>
                <a:uFill>
                  <a:solidFill>
                    <a:srgbClr val="0563C1"/>
                  </a:solidFill>
                </a:uFill>
                <a:latin typeface="Calibri"/>
                <a:ea typeface="Calibri"/>
                <a:cs typeface="Calibri"/>
                <a:sym typeface="Calibri"/>
              </a:defRPr>
            </a:pPr>
            <a:r>
              <a:rPr>
                <a:solidFill>
                  <a:srgbClr val="0000FF"/>
                </a:solidFill>
                <a:uFill>
                  <a:solidFill>
                    <a:srgbClr val="0000FF"/>
                  </a:solidFill>
                </a:uFill>
                <a:hlinkClick r:id="rId2" invalidUrl="" action="" tgtFrame="" tooltip="" history="1" highlightClick="0" endSnd="0"/>
              </a:rPr>
              <a:t>Blood sugar tests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Management and Treatment"/>
          <p:cNvSpPr txBox="1"/>
          <p:nvPr>
            <p:ph type="title"/>
          </p:nvPr>
        </p:nvSpPr>
        <p:spPr>
          <a:xfrm>
            <a:off x="1219199" y="774699"/>
            <a:ext cx="22040138" cy="3334298"/>
          </a:xfrm>
          <a:prstGeom prst="rect">
            <a:avLst/>
          </a:prstGeom>
        </p:spPr>
        <p:txBody>
          <a:bodyPr/>
          <a:lstStyle/>
          <a:p>
            <a:pPr algn="l" defTabSz="914400">
              <a:lnSpc>
                <a:spcPct val="90000"/>
              </a:lnSpc>
              <a:defRPr b="1" spc="0" sz="11000">
                <a:latin typeface="Carlito"/>
                <a:ea typeface="Carlito"/>
                <a:cs typeface="Carlito"/>
                <a:sym typeface="Carlito"/>
              </a:defRPr>
            </a:pPr>
            <a:r>
              <a:t>Management and Treatment</a:t>
            </a:r>
            <a:br/>
          </a:p>
        </p:txBody>
      </p:sp>
      <p:sp>
        <p:nvSpPr>
          <p:cNvPr id="303" name="ABC…"/>
          <p:cNvSpPr txBox="1"/>
          <p:nvPr>
            <p:ph type="body" sz="half" idx="1"/>
          </p:nvPr>
        </p:nvSpPr>
        <p:spPr>
          <a:xfrm>
            <a:off x="2312947" y="3056327"/>
            <a:ext cx="13181492" cy="7603346"/>
          </a:xfrm>
          <a:prstGeom prst="rect">
            <a:avLst/>
          </a:prstGeom>
        </p:spPr>
        <p:txBody>
          <a:bodyPr lIns="45718" tIns="45718" rIns="45718" bIns="45718"/>
          <a:lstStyle/>
          <a:p>
            <a:pPr marL="440871" indent="-440871" algn="l" defTabSz="914400">
              <a:lnSpc>
                <a:spcPct val="90000"/>
              </a:lnSpc>
              <a:spcBef>
                <a:spcPts val="1000"/>
              </a:spcBef>
              <a:buSzPct val="100000"/>
              <a:buFont typeface="Arial"/>
              <a:buChar char="•"/>
              <a:defRPr b="1" spc="0" sz="5400">
                <a:latin typeface="Calibri"/>
                <a:ea typeface="Calibri"/>
                <a:cs typeface="Calibri"/>
                <a:sym typeface="Calibri"/>
              </a:defRPr>
            </a:pPr>
            <a:r>
              <a:t>ABC</a:t>
            </a:r>
          </a:p>
          <a:p>
            <a:pPr marL="440871" indent="-440871" algn="l" defTabSz="914400">
              <a:lnSpc>
                <a:spcPct val="90000"/>
              </a:lnSpc>
              <a:spcBef>
                <a:spcPts val="1000"/>
              </a:spcBef>
              <a:buSzPct val="100000"/>
              <a:buFont typeface="Arial"/>
              <a:buChar char="•"/>
              <a:defRPr b="1" spc="0" sz="5400">
                <a:latin typeface="Calibri"/>
                <a:ea typeface="Calibri"/>
                <a:cs typeface="Calibri"/>
                <a:sym typeface="Calibri"/>
              </a:defRPr>
            </a:pPr>
            <a:r>
              <a:t>3( S)?</a:t>
            </a:r>
          </a:p>
          <a:p>
            <a:pPr marL="440871" indent="-440871" algn="l" defTabSz="914400">
              <a:lnSpc>
                <a:spcPct val="90000"/>
              </a:lnSpc>
              <a:spcBef>
                <a:spcPts val="1000"/>
              </a:spcBef>
              <a:buSzPct val="100000"/>
              <a:buFont typeface="Arial"/>
              <a:buChar char="•"/>
              <a:defRPr b="1" spc="0" sz="5400">
                <a:latin typeface="Calibri"/>
                <a:ea typeface="Calibri"/>
                <a:cs typeface="Calibri"/>
                <a:sym typeface="Calibri"/>
              </a:defRPr>
            </a:pPr>
            <a:r>
              <a:t>1-Steroid ( hydrocortisone injection)</a:t>
            </a:r>
          </a:p>
          <a:p>
            <a:pPr marL="440871" indent="-440871" algn="l" defTabSz="914400">
              <a:lnSpc>
                <a:spcPct val="90000"/>
              </a:lnSpc>
              <a:spcBef>
                <a:spcPts val="1000"/>
              </a:spcBef>
              <a:buSzPct val="100000"/>
              <a:buFont typeface="Arial"/>
              <a:buChar char="•"/>
              <a:defRPr b="1" spc="0" sz="5400">
                <a:latin typeface="Calibri"/>
                <a:ea typeface="Calibri"/>
                <a:cs typeface="Calibri"/>
                <a:sym typeface="Calibri"/>
              </a:defRPr>
            </a:pPr>
            <a:r>
              <a:t>2-saline </a:t>
            </a:r>
          </a:p>
          <a:p>
            <a:pPr marL="440871" indent="-440871" algn="l" defTabSz="914400">
              <a:lnSpc>
                <a:spcPct val="90000"/>
              </a:lnSpc>
              <a:spcBef>
                <a:spcPts val="1000"/>
              </a:spcBef>
              <a:buSzPct val="100000"/>
              <a:buFont typeface="Arial"/>
              <a:buChar char="•"/>
              <a:defRPr b="1" spc="0" sz="5400">
                <a:latin typeface="Calibri"/>
                <a:ea typeface="Calibri"/>
                <a:cs typeface="Calibri"/>
                <a:sym typeface="Calibri"/>
              </a:defRPr>
            </a:pPr>
            <a:r>
              <a:t>3-suger</a:t>
            </a:r>
          </a:p>
          <a:p>
            <a:pPr marL="440871" indent="-440871" algn="l" defTabSz="914400">
              <a:lnSpc>
                <a:spcPct val="90000"/>
              </a:lnSpc>
              <a:spcBef>
                <a:spcPts val="1000"/>
              </a:spcBef>
              <a:buSzPct val="100000"/>
              <a:buFont typeface="Arial"/>
              <a:buChar char="•"/>
              <a:defRPr b="1" spc="0" sz="5400">
                <a:latin typeface="Calibri"/>
                <a:ea typeface="Calibri"/>
                <a:cs typeface="Calibri"/>
                <a:sym typeface="Calibri"/>
              </a:defRPr>
            </a:pPr>
            <a:r>
              <a:t>It may take 24 hours or longer to feel better after receiving treatment for an adrenal crisis.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ongintal adrenal insufficiency"/>
          <p:cNvSpPr txBox="1"/>
          <p:nvPr>
            <p:ph type="title"/>
          </p:nvPr>
        </p:nvSpPr>
        <p:spPr>
          <a:xfrm>
            <a:off x="-1059097" y="-796129"/>
            <a:ext cx="25386680" cy="4267203"/>
          </a:xfrm>
          <a:prstGeom prst="rect">
            <a:avLst/>
          </a:prstGeom>
        </p:spPr>
        <p:txBody>
          <a:bodyPr/>
          <a:lstStyle>
            <a:lvl1pPr algn="ctr" defTabSz="2438400">
              <a:lnSpc>
                <a:spcPct val="80000"/>
              </a:lnSpc>
              <a:defRPr spc="-100" sz="8400">
                <a:latin typeface="Canela Bold"/>
                <a:ea typeface="Canela Bold"/>
                <a:cs typeface="Canela Bold"/>
                <a:sym typeface="Canela Bold"/>
              </a:defRPr>
            </a:lvl1pPr>
          </a:lstStyle>
          <a:p>
            <a:pPr/>
            <a:r>
              <a:t>Congintal adrenal insufficiency </a:t>
            </a:r>
          </a:p>
        </p:txBody>
      </p:sp>
      <p:sp>
        <p:nvSpPr>
          <p:cNvPr id="184" name="- primary adrenal insufficiency…"/>
          <p:cNvSpPr txBox="1"/>
          <p:nvPr>
            <p:ph type="body" sz="half" idx="1"/>
          </p:nvPr>
        </p:nvSpPr>
        <p:spPr>
          <a:xfrm>
            <a:off x="2013294" y="5317644"/>
            <a:ext cx="20357412" cy="5691671"/>
          </a:xfrm>
          <a:prstGeom prst="rect">
            <a:avLst/>
          </a:prstGeom>
        </p:spPr>
        <p:txBody>
          <a:bodyPr/>
          <a:lstStyle/>
          <a:p>
            <a:pPr algn="l" defTabSz="643888">
              <a:defRPr spc="-99" sz="8200" u="sng">
                <a:latin typeface="Graphik Semibold"/>
                <a:ea typeface="Graphik Semibold"/>
                <a:cs typeface="Graphik Semibold"/>
                <a:sym typeface="Graphik Semibold"/>
              </a:defRPr>
            </a:pPr>
            <a:r>
              <a:t>- primary adrenal insufficiency </a:t>
            </a:r>
            <a:endParaRPr spc="-82"/>
          </a:p>
          <a:p>
            <a:pPr algn="l" defTabSz="643888">
              <a:defRPr spc="-82" sz="8200" u="sng">
                <a:latin typeface="Graphik Semibold"/>
                <a:ea typeface="Graphik Semibold"/>
                <a:cs typeface="Graphik Semibold"/>
                <a:sym typeface="Graphik Semibold"/>
              </a:defRPr>
            </a:pPr>
          </a:p>
          <a:p>
            <a:pPr algn="l" defTabSz="643888">
              <a:defRPr spc="-99" sz="8200" u="sng">
                <a:latin typeface="Graphik Semibold"/>
                <a:ea typeface="Graphik Semibold"/>
                <a:cs typeface="Graphik Semibold"/>
                <a:sym typeface="Graphik Semibold"/>
              </a:defRPr>
            </a:pPr>
            <a:r>
              <a:t>- secondary adrenal insufficiency ( central adrenal insufficiency)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How To Prevent An Adrenal Crisis?"/>
          <p:cNvSpPr txBox="1"/>
          <p:nvPr>
            <p:ph type="title"/>
          </p:nvPr>
        </p:nvSpPr>
        <p:spPr>
          <a:prstGeom prst="rect">
            <a:avLst/>
          </a:prstGeom>
        </p:spPr>
        <p:txBody>
          <a:bodyPr/>
          <a:lstStyle>
            <a:lvl1pPr algn="l" defTabSz="914400">
              <a:lnSpc>
                <a:spcPct val="90000"/>
              </a:lnSpc>
              <a:defRPr b="1" spc="0" sz="8800">
                <a:latin typeface="Carlito"/>
                <a:ea typeface="Carlito"/>
                <a:cs typeface="Carlito"/>
                <a:sym typeface="Carlito"/>
              </a:defRPr>
            </a:lvl1pPr>
          </a:lstStyle>
          <a:p>
            <a:pPr/>
            <a:r>
              <a:t>How To Prevent An Adrenal Crisis?</a:t>
            </a:r>
          </a:p>
        </p:txBody>
      </p:sp>
      <p:sp>
        <p:nvSpPr>
          <p:cNvPr id="306" name="Adrenal crisis can often be prevented by early treatment when physical stresses occur. If your child has CAH, hypopituitarism or is on long-term steroid medicine, then you need to watch out for the following common illnesses that may lead to an adrenal c"/>
          <p:cNvSpPr txBox="1"/>
          <p:nvPr>
            <p:ph type="body" idx="1"/>
          </p:nvPr>
        </p:nvSpPr>
        <p:spPr>
          <a:xfrm>
            <a:off x="1329781" y="2619718"/>
            <a:ext cx="16395683" cy="10193609"/>
          </a:xfrm>
          <a:prstGeom prst="rect">
            <a:avLst/>
          </a:prstGeom>
        </p:spPr>
        <p:txBody>
          <a:bodyPr lIns="45718" tIns="45718" rIns="45718" bIns="45718"/>
          <a:lstStyle/>
          <a:p>
            <a:pPr marL="432707" indent="-432707" algn="l" defTabSz="914400">
              <a:lnSpc>
                <a:spcPct val="90000"/>
              </a:lnSpc>
              <a:spcBef>
                <a:spcPts val="1000"/>
              </a:spcBef>
              <a:buSzPct val="100000"/>
              <a:buFont typeface="Arial"/>
              <a:buChar char="•"/>
              <a:defRPr b="1" spc="0" sz="5300">
                <a:latin typeface="Calibri"/>
                <a:ea typeface="Calibri"/>
                <a:cs typeface="Calibri"/>
                <a:sym typeface="Calibri"/>
              </a:defRPr>
            </a:pPr>
            <a:r>
              <a:t>Adrenal crisis can often be prevented by early treatment when physical stresses occur. If your child has CAH, hypopituitarism or is on long-term steroid medicine, then you need to watch out for the following common illnesses that may lead to an adrenal crisis.</a:t>
            </a:r>
          </a:p>
          <a:p>
            <a:pPr marL="432707" indent="-432707" algn="l" defTabSz="914400">
              <a:lnSpc>
                <a:spcPct val="90000"/>
              </a:lnSpc>
              <a:spcBef>
                <a:spcPts val="1000"/>
              </a:spcBef>
              <a:buSzPct val="100000"/>
              <a:buFont typeface="Arial"/>
              <a:buChar char="•"/>
              <a:defRPr b="1" spc="0" sz="5300">
                <a:latin typeface="Calibri"/>
                <a:ea typeface="Calibri"/>
                <a:cs typeface="Calibri"/>
                <a:sym typeface="Calibri"/>
              </a:defRPr>
            </a:pPr>
            <a:r>
              <a:t> Diarrhoea</a:t>
            </a:r>
          </a:p>
          <a:p>
            <a:pPr marL="432707" indent="-432707" algn="l" defTabSz="914400">
              <a:lnSpc>
                <a:spcPct val="90000"/>
              </a:lnSpc>
              <a:spcBef>
                <a:spcPts val="1000"/>
              </a:spcBef>
              <a:buSzPct val="100000"/>
              <a:buFont typeface="Arial"/>
              <a:buChar char="•"/>
              <a:defRPr b="1" spc="0" sz="5300">
                <a:latin typeface="Calibri"/>
                <a:ea typeface="Calibri"/>
                <a:cs typeface="Calibri"/>
                <a:sym typeface="Calibri"/>
              </a:defRPr>
            </a:pPr>
            <a:r>
              <a:t>vomiting</a:t>
            </a:r>
          </a:p>
          <a:p>
            <a:pPr marL="432707" indent="-432707" algn="l" defTabSz="914400">
              <a:lnSpc>
                <a:spcPct val="90000"/>
              </a:lnSpc>
              <a:spcBef>
                <a:spcPts val="1000"/>
              </a:spcBef>
              <a:buSzPct val="100000"/>
              <a:buFont typeface="Arial"/>
              <a:buChar char="•"/>
              <a:defRPr b="1" spc="0" sz="5300">
                <a:latin typeface="Calibri"/>
                <a:ea typeface="Calibri"/>
                <a:cs typeface="Calibri"/>
                <a:sym typeface="Calibri"/>
              </a:defRPr>
            </a:pPr>
            <a:r>
              <a:t>Fever</a:t>
            </a:r>
          </a:p>
          <a:p>
            <a:pPr marL="432707" indent="-432707" algn="l" defTabSz="914400">
              <a:lnSpc>
                <a:spcPct val="90000"/>
              </a:lnSpc>
              <a:spcBef>
                <a:spcPts val="1000"/>
              </a:spcBef>
              <a:buSzPct val="100000"/>
              <a:buFont typeface="Arial"/>
              <a:buChar char="•"/>
              <a:defRPr b="1" spc="0" sz="5300">
                <a:latin typeface="Calibri"/>
                <a:ea typeface="Calibri"/>
                <a:cs typeface="Calibri"/>
                <a:sym typeface="Calibri"/>
              </a:defRPr>
            </a:pPr>
            <a:r>
              <a:t>Injury</a:t>
            </a:r>
          </a:p>
          <a:p>
            <a:pPr marL="432707" indent="-432707" algn="l" defTabSz="914400">
              <a:lnSpc>
                <a:spcPct val="90000"/>
              </a:lnSpc>
              <a:spcBef>
                <a:spcPts val="1000"/>
              </a:spcBef>
              <a:buSzPct val="100000"/>
              <a:buFont typeface="Arial"/>
              <a:buChar char="•"/>
              <a:defRPr b="1" spc="0" sz="5300">
                <a:latin typeface="Calibri"/>
                <a:ea typeface="Calibri"/>
                <a:cs typeface="Calibri"/>
                <a:sym typeface="Calibri"/>
              </a:defRPr>
            </a:pPr>
            <a:r>
              <a:t>Surgery or anaesthetic</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Diagnosis of Adrenal Insufficiency"/>
          <p:cNvSpPr txBox="1"/>
          <p:nvPr>
            <p:ph type="title"/>
          </p:nvPr>
        </p:nvSpPr>
        <p:spPr>
          <a:xfrm>
            <a:off x="1219200" y="774700"/>
            <a:ext cx="24271162" cy="2048619"/>
          </a:xfrm>
          <a:prstGeom prst="rect">
            <a:avLst/>
          </a:prstGeom>
        </p:spPr>
        <p:txBody>
          <a:bodyPr/>
          <a:lstStyle>
            <a:lvl1pPr algn="l" defTabSz="914400">
              <a:lnSpc>
                <a:spcPct val="90000"/>
              </a:lnSpc>
              <a:defRPr b="1" spc="0" sz="7800">
                <a:latin typeface="Carlito"/>
                <a:ea typeface="Carlito"/>
                <a:cs typeface="Carlito"/>
                <a:sym typeface="Carlito"/>
              </a:defRPr>
            </a:lvl1pPr>
          </a:lstStyle>
          <a:p>
            <a:pPr/>
            <a:r>
              <a:t>Diagnosis of Adrenal Insufficiency</a:t>
            </a:r>
          </a:p>
        </p:txBody>
      </p:sp>
      <p:sp>
        <p:nvSpPr>
          <p:cNvPr id="309" name="Laboratory evaluation of a stable patient with suspected AI should start with combined early morning (between 6 and 8 AM) serum cortisol and ACTH measurements"/>
          <p:cNvSpPr txBox="1"/>
          <p:nvPr>
            <p:ph type="body" idx="1"/>
          </p:nvPr>
        </p:nvSpPr>
        <p:spPr>
          <a:xfrm>
            <a:off x="1065084" y="2736374"/>
            <a:ext cx="17316334" cy="8243252"/>
          </a:xfrm>
          <a:prstGeom prst="rect">
            <a:avLst/>
          </a:prstGeom>
        </p:spPr>
        <p:txBody>
          <a:bodyPr lIns="45718" tIns="45718" rIns="45718" bIns="45718"/>
          <a:lstStyle>
            <a:lvl1pPr marL="563334" indent="-563334" algn="l" defTabSz="914400">
              <a:lnSpc>
                <a:spcPct val="90000"/>
              </a:lnSpc>
              <a:spcBef>
                <a:spcPts val="1000"/>
              </a:spcBef>
              <a:buSzPct val="100000"/>
              <a:buFont typeface="Arial"/>
              <a:buChar char="•"/>
              <a:defRPr b="1" spc="0" sz="6900">
                <a:latin typeface="Calibri"/>
                <a:ea typeface="Calibri"/>
                <a:cs typeface="Calibri"/>
                <a:sym typeface="Calibri"/>
              </a:defRPr>
            </a:lvl1pPr>
          </a:lstStyle>
          <a:p>
            <a:pPr/>
            <a:r>
              <a:t>Laboratory evaluation of a stable patient with suspected AI should start with combined early morning (between 6 and 8 AM) serum cortisol and ACTH measurements </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1" name="Picture 5" descr="Picture 5"/>
          <p:cNvPicPr>
            <a:picLocks noChangeAspect="1"/>
          </p:cNvPicPr>
          <p:nvPr/>
        </p:nvPicPr>
        <p:blipFill>
          <a:blip r:embed="rId2">
            <a:extLst/>
          </a:blip>
          <a:stretch>
            <a:fillRect/>
          </a:stretch>
        </p:blipFill>
        <p:spPr>
          <a:xfrm>
            <a:off x="1288707" y="-12743"/>
            <a:ext cx="20367009" cy="13282834"/>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Management"/>
          <p:cNvSpPr txBox="1"/>
          <p:nvPr>
            <p:ph type="title"/>
          </p:nvPr>
        </p:nvSpPr>
        <p:spPr>
          <a:xfrm>
            <a:off x="1219200" y="3242270"/>
            <a:ext cx="21945600" cy="6604001"/>
          </a:xfrm>
          <a:prstGeom prst="rect">
            <a:avLst/>
          </a:prstGeom>
        </p:spPr>
        <p:txBody>
          <a:bodyPr/>
          <a:lstStyle/>
          <a:p>
            <a:pPr/>
            <a:r>
              <a:t>Management </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5" name="Content Placeholder 3" descr="Content Placeholder 3"/>
          <p:cNvPicPr>
            <a:picLocks noChangeAspect="1"/>
          </p:cNvPicPr>
          <p:nvPr/>
        </p:nvPicPr>
        <p:blipFill>
          <a:blip r:embed="rId2">
            <a:alphaModFix amt="58999"/>
            <a:extLst/>
          </a:blip>
          <a:srcRect l="0" t="11812" r="0" b="6974"/>
          <a:stretch>
            <a:fillRect/>
          </a:stretch>
        </p:blipFill>
        <p:spPr>
          <a:xfrm>
            <a:off x="-410369" y="-36774"/>
            <a:ext cx="25204794" cy="15352407"/>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7" name="Content Placeholder 3" descr="Content Placeholder 3"/>
          <p:cNvPicPr>
            <a:picLocks noChangeAspect="1"/>
          </p:cNvPicPr>
          <p:nvPr/>
        </p:nvPicPr>
        <p:blipFill>
          <a:blip r:embed="rId2">
            <a:alphaModFix amt="58999"/>
            <a:extLst/>
          </a:blip>
          <a:srcRect l="0" t="18237" r="0" b="6440"/>
          <a:stretch>
            <a:fillRect/>
          </a:stretch>
        </p:blipFill>
        <p:spPr>
          <a:xfrm>
            <a:off x="-1739426" y="489773"/>
            <a:ext cx="25918711" cy="14641729"/>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9" name="Content Placeholder 3" descr="Content Placeholder 3"/>
          <p:cNvPicPr>
            <a:picLocks noChangeAspect="1"/>
          </p:cNvPicPr>
          <p:nvPr/>
        </p:nvPicPr>
        <p:blipFill>
          <a:blip r:embed="rId2">
            <a:alphaModFix amt="58999"/>
            <a:extLst/>
          </a:blip>
          <a:srcRect l="0" t="19541" r="0" b="5138"/>
          <a:stretch>
            <a:fillRect/>
          </a:stretch>
        </p:blipFill>
        <p:spPr>
          <a:xfrm>
            <a:off x="-945331" y="597399"/>
            <a:ext cx="25582926" cy="14452037"/>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1" name="Content Placeholder 3" descr="Content Placeholder 3"/>
          <p:cNvPicPr>
            <a:picLocks noChangeAspect="1"/>
          </p:cNvPicPr>
          <p:nvPr/>
        </p:nvPicPr>
        <p:blipFill>
          <a:blip r:embed="rId2">
            <a:extLst/>
          </a:blip>
          <a:srcRect l="0" t="0" r="7455" b="0"/>
          <a:stretch>
            <a:fillRect/>
          </a:stretch>
        </p:blipFill>
        <p:spPr>
          <a:xfrm>
            <a:off x="1650258" y="-895485"/>
            <a:ext cx="20139076" cy="16321279"/>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3" name="Content Placeholder 3" descr="Content Placeholder 3"/>
          <p:cNvPicPr>
            <a:picLocks noChangeAspect="1"/>
          </p:cNvPicPr>
          <p:nvPr/>
        </p:nvPicPr>
        <p:blipFill>
          <a:blip r:embed="rId2">
            <a:extLst/>
          </a:blip>
          <a:srcRect l="0" t="17459" r="0" b="7540"/>
          <a:stretch>
            <a:fillRect/>
          </a:stretch>
        </p:blipFill>
        <p:spPr>
          <a:xfrm>
            <a:off x="-113111" y="-63699"/>
            <a:ext cx="24610239" cy="13843284"/>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5" name="Content Placeholder 3" descr="Content Placeholder 3"/>
          <p:cNvPicPr>
            <a:picLocks noChangeAspect="1"/>
          </p:cNvPicPr>
          <p:nvPr/>
        </p:nvPicPr>
        <p:blipFill>
          <a:blip r:embed="rId2">
            <a:extLst/>
          </a:blip>
          <a:srcRect l="0" t="16449" r="0" b="8551"/>
          <a:stretch>
            <a:fillRect/>
          </a:stretch>
        </p:blipFill>
        <p:spPr>
          <a:xfrm>
            <a:off x="-141686" y="348278"/>
            <a:ext cx="24667527" cy="1387550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 Adrenal insufficiency is a potentially life threatening condition , defined by : the inability of the adrenal cortex to produce sufficient glucocorticoid and/or mineralocorticoid hormones…"/>
          <p:cNvSpPr txBox="1"/>
          <p:nvPr>
            <p:ph type="body" idx="1"/>
          </p:nvPr>
        </p:nvSpPr>
        <p:spPr>
          <a:xfrm>
            <a:off x="859966" y="156513"/>
            <a:ext cx="36636354" cy="18678032"/>
          </a:xfrm>
          <a:prstGeom prst="rect">
            <a:avLst/>
          </a:prstGeom>
        </p:spPr>
        <p:txBody>
          <a:bodyPr spcCol="4271009"/>
          <a:lstStyle/>
          <a:p>
            <a:pPr marL="0" indent="0">
              <a:lnSpc>
                <a:spcPct val="100000"/>
              </a:lnSpc>
              <a:spcBef>
                <a:spcPts val="3200"/>
              </a:spcBef>
              <a:buSzTx/>
              <a:buNone/>
              <a:defRPr sz="5200"/>
            </a:pPr>
            <a:r>
              <a:t>• Adrenal insufficiency is a potentially life threatening condition , </a:t>
            </a:r>
            <a:r>
              <a:rPr>
                <a:solidFill>
                  <a:srgbClr val="B51A00"/>
                </a:solidFill>
              </a:rPr>
              <a:t>defined by : </a:t>
            </a:r>
            <a:r>
              <a:t>the inability of the adrenal cortex to produce sufficient glucocorticoid and/or mineralocorticoid hormones</a:t>
            </a:r>
          </a:p>
          <a:p>
            <a:pPr marL="0" indent="0">
              <a:lnSpc>
                <a:spcPct val="100000"/>
              </a:lnSpc>
              <a:spcBef>
                <a:spcPts val="3200"/>
              </a:spcBef>
              <a:buSzTx/>
              <a:buNone/>
              <a:defRPr sz="5200"/>
            </a:pPr>
            <a:r>
              <a:t>•Adrenal insufficiency may result from a wide variety of </a:t>
            </a:r>
            <a:r>
              <a:rPr>
                <a:solidFill>
                  <a:srgbClr val="B51A00"/>
                </a:solidFill>
              </a:rPr>
              <a:t>congenital</a:t>
            </a:r>
            <a:r>
              <a:t> or </a:t>
            </a:r>
            <a:r>
              <a:rPr>
                <a:solidFill>
                  <a:srgbClr val="B51A00"/>
                </a:solidFill>
              </a:rPr>
              <a:t>acquired</a:t>
            </a:r>
            <a:r>
              <a:t> disorders of hypothalamus, pituitary, or adrenal cortex. </a:t>
            </a:r>
          </a:p>
          <a:p>
            <a:pPr marL="0" indent="0">
              <a:lnSpc>
                <a:spcPct val="100000"/>
              </a:lnSpc>
              <a:spcBef>
                <a:spcPts val="3200"/>
              </a:spcBef>
              <a:buSzTx/>
              <a:buNone/>
              <a:defRPr sz="5200"/>
            </a:pPr>
            <a:r>
              <a:t>Destruction or dysfunction of the adrenal cortex is the cause of primary adrenal insufficiency, </a:t>
            </a:r>
          </a:p>
          <a:p>
            <a:pPr marL="0" indent="0">
              <a:lnSpc>
                <a:spcPct val="100000"/>
              </a:lnSpc>
              <a:spcBef>
                <a:spcPts val="3200"/>
              </a:spcBef>
              <a:buSzTx/>
              <a:buNone/>
              <a:defRPr sz="5200"/>
            </a:pPr>
            <a:r>
              <a:t>while secondary adrenal insufficiency is a result of pituitary or hypothalamic disease.</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Content Placeholder 3" descr="Content Placeholder 3"/>
          <p:cNvPicPr>
            <a:picLocks noChangeAspect="1"/>
          </p:cNvPicPr>
          <p:nvPr/>
        </p:nvPicPr>
        <p:blipFill>
          <a:blip r:embed="rId2">
            <a:extLst/>
          </a:blip>
          <a:srcRect l="0" t="19916" r="0" b="5084"/>
          <a:stretch>
            <a:fillRect/>
          </a:stretch>
        </p:blipFill>
        <p:spPr>
          <a:xfrm>
            <a:off x="-1371881" y="527619"/>
            <a:ext cx="25312832" cy="14238495"/>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Content Placeholder 3" descr="Content Placeholder 3"/>
          <p:cNvPicPr>
            <a:picLocks noChangeAspect="1"/>
          </p:cNvPicPr>
          <p:nvPr/>
        </p:nvPicPr>
        <p:blipFill>
          <a:blip r:embed="rId2">
            <a:extLst/>
          </a:blip>
          <a:srcRect l="0" t="19105" r="0" b="5894"/>
          <a:stretch>
            <a:fillRect/>
          </a:stretch>
        </p:blipFill>
        <p:spPr>
          <a:xfrm>
            <a:off x="-756262" y="50631"/>
            <a:ext cx="25010543" cy="14068455"/>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Thank you"/>
          <p:cNvSpPr txBox="1"/>
          <p:nvPr>
            <p:ph type="title"/>
          </p:nvPr>
        </p:nvSpPr>
        <p:spPr>
          <a:xfrm>
            <a:off x="1219200" y="3242270"/>
            <a:ext cx="21945600" cy="6604001"/>
          </a:xfrm>
          <a:prstGeom prst="rect">
            <a:avLst/>
          </a:prstGeom>
        </p:spPr>
        <p:txBody>
          <a:bodyPr/>
          <a:lstStyle/>
          <a:p>
            <a:pPr/>
            <a:r>
              <a:t>Thank you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Primary adrenal insufficiency"/>
          <p:cNvSpPr txBox="1"/>
          <p:nvPr>
            <p:ph type="title"/>
          </p:nvPr>
        </p:nvSpPr>
        <p:spPr>
          <a:xfrm>
            <a:off x="1219200" y="-150967"/>
            <a:ext cx="21945600" cy="1727201"/>
          </a:xfrm>
          <a:prstGeom prst="rect">
            <a:avLst/>
          </a:prstGeom>
        </p:spPr>
        <p:txBody>
          <a:bodyPr/>
          <a:lstStyle>
            <a:lvl1pPr>
              <a:defRPr spc="-100"/>
            </a:lvl1pPr>
          </a:lstStyle>
          <a:p>
            <a:pPr/>
            <a:r>
              <a:t>Primary adrenal insufficiency </a:t>
            </a:r>
          </a:p>
        </p:txBody>
      </p:sp>
      <p:sp>
        <p:nvSpPr>
          <p:cNvPr id="189" name="Primary adrenal insufficiency results from disease that is intrinsic to the adrenal cortex; the most common cause in childhood congenital adrenal hyperplasia (CAH)…"/>
          <p:cNvSpPr txBox="1"/>
          <p:nvPr>
            <p:ph type="body" idx="1"/>
          </p:nvPr>
        </p:nvSpPr>
        <p:spPr>
          <a:xfrm>
            <a:off x="415332" y="1796472"/>
            <a:ext cx="23553336" cy="8483601"/>
          </a:xfrm>
          <a:prstGeom prst="rect">
            <a:avLst/>
          </a:prstGeom>
        </p:spPr>
        <p:txBody>
          <a:bodyPr/>
          <a:lstStyle/>
          <a:p>
            <a:pPr marL="0" indent="0" defTabSz="355600">
              <a:lnSpc>
                <a:spcPct val="100000"/>
              </a:lnSpc>
              <a:spcBef>
                <a:spcPts val="0"/>
              </a:spcBef>
              <a:buSzTx/>
              <a:buNone/>
              <a:defRPr b="1" sz="5400">
                <a:latin typeface="Times New Roman"/>
                <a:ea typeface="Times New Roman"/>
                <a:cs typeface="Times New Roman"/>
                <a:sym typeface="Times New Roman"/>
              </a:defRPr>
            </a:pPr>
            <a:r>
              <a:t>Primary adrenal insufficiency results from disease that is intrinsic to the adrenal cortex; </a:t>
            </a:r>
            <a:r>
              <a:rPr u="sng"/>
              <a:t>the most common cause in childhood congenital adrenal hyperplasia (CAH)</a:t>
            </a:r>
          </a:p>
          <a:p>
            <a:pPr marL="0" indent="0" defTabSz="355600">
              <a:lnSpc>
                <a:spcPct val="100000"/>
              </a:lnSpc>
              <a:spcBef>
                <a:spcPts val="0"/>
              </a:spcBef>
              <a:buSzTx/>
              <a:buNone/>
              <a:defRPr b="1" sz="5400">
                <a:latin typeface="Times New Roman"/>
                <a:ea typeface="Times New Roman"/>
                <a:cs typeface="Times New Roman"/>
                <a:sym typeface="Times New Roman"/>
              </a:defRPr>
            </a:pPr>
            <a:r>
              <a:t>being included among the disorders of steroidogenesis secondary to deficits in enzymes.</a:t>
            </a:r>
          </a:p>
          <a:p>
            <a:pPr marL="0" indent="0" defTabSz="355600">
              <a:lnSpc>
                <a:spcPct val="100000"/>
              </a:lnSpc>
              <a:spcBef>
                <a:spcPts val="0"/>
              </a:spcBef>
              <a:buSzTx/>
              <a:buNone/>
              <a:defRPr b="1" sz="5400">
                <a:latin typeface="Times New Roman"/>
                <a:ea typeface="Times New Roman"/>
                <a:cs typeface="Times New Roman"/>
                <a:sym typeface="Times New Roman"/>
              </a:defRPr>
            </a:pPr>
          </a:p>
          <a:p>
            <a:pPr marL="0" indent="0" defTabSz="355600">
              <a:lnSpc>
                <a:spcPct val="100000"/>
              </a:lnSpc>
              <a:spcBef>
                <a:spcPts val="0"/>
              </a:spcBef>
              <a:buSzTx/>
              <a:buNone/>
              <a:defRPr b="1" sz="5400">
                <a:latin typeface="Times New Roman"/>
                <a:ea typeface="Times New Roman"/>
                <a:cs typeface="Times New Roman"/>
                <a:sym typeface="Times New Roman"/>
              </a:defRPr>
            </a:pPr>
            <a:r>
              <a:t>•Primary AI is rare with a prevalence of approximately 10–15 per 100,000 individuals</a:t>
            </a:r>
          </a:p>
          <a:p>
            <a:pPr marL="0" indent="0" defTabSz="355600">
              <a:lnSpc>
                <a:spcPct val="100000"/>
              </a:lnSpc>
              <a:spcBef>
                <a:spcPts val="0"/>
              </a:spcBef>
              <a:buSzTx/>
              <a:buNone/>
              <a:defRPr b="1" sz="5400">
                <a:latin typeface="Times New Roman"/>
                <a:ea typeface="Times New Roman"/>
                <a:cs typeface="Times New Roman"/>
                <a:sym typeface="Times New Roman"/>
              </a:defRPr>
            </a:pPr>
          </a:p>
          <a:p>
            <a:pPr marL="0" indent="0" defTabSz="355600">
              <a:lnSpc>
                <a:spcPct val="100000"/>
              </a:lnSpc>
              <a:spcBef>
                <a:spcPts val="0"/>
              </a:spcBef>
              <a:buSzTx/>
              <a:buNone/>
              <a:defRPr b="1" sz="5400">
                <a:latin typeface="Times New Roman"/>
                <a:ea typeface="Times New Roman"/>
                <a:cs typeface="Times New Roman"/>
                <a:sym typeface="Times New Roman"/>
              </a:defRPr>
            </a:pPr>
            <a:r>
              <a:t>•It has an autosomal recessive transmission.</a:t>
            </a:r>
          </a:p>
        </p:txBody>
      </p:sp>
      <p:pic>
        <p:nvPicPr>
          <p:cNvPr id="190" name="IMG_1079.jpeg" descr="IMG_1079.jpeg"/>
          <p:cNvPicPr>
            <a:picLocks noChangeAspect="1"/>
          </p:cNvPicPr>
          <p:nvPr/>
        </p:nvPicPr>
        <p:blipFill>
          <a:blip r:embed="rId2">
            <a:extLst/>
          </a:blip>
          <a:stretch>
            <a:fillRect/>
          </a:stretch>
        </p:blipFill>
        <p:spPr>
          <a:xfrm>
            <a:off x="13791141" y="8086412"/>
            <a:ext cx="9821948" cy="5533137"/>
          </a:xfrm>
          <a:prstGeom prst="rect">
            <a:avLst/>
          </a:prstGeom>
          <a:ln w="12700">
            <a:miter lim="400000"/>
          </a:ln>
        </p:spPr>
      </p:pic>
      <p:sp>
        <p:nvSpPr>
          <p:cNvPr id="191" name="Because all forms of congenital adrenal hyperplasia are autosomal recessive disorders, both sexes are affected with equal frequency……"/>
          <p:cNvSpPr txBox="1"/>
          <p:nvPr/>
        </p:nvSpPr>
        <p:spPr>
          <a:xfrm>
            <a:off x="2645797" y="10224521"/>
            <a:ext cx="8374162" cy="2400301"/>
          </a:xfrm>
          <a:prstGeom prst="rect">
            <a:avLst/>
          </a:prstGeom>
          <a:ln w="63500">
            <a:solidFill>
              <a:srgbClr val="000000"/>
            </a:solidFill>
            <a:miter lim="400000"/>
          </a:ln>
          <a:extLst>
            <a:ext uri="{C572A759-6A51-4108-AA02-DFA0A04FC94B}">
              <ma14:wrappingTextBoxFlag xmlns:ma14="http://schemas.microsoft.com/office/mac/drawingml/2011/main" val="1"/>
            </a:ext>
          </a:extLst>
        </p:spPr>
        <p:txBody>
          <a:bodyPr lIns="254000" tIns="254000" rIns="254000" bIns="254000" anchor="ctr">
            <a:spAutoFit/>
          </a:bodyPr>
          <a:lstStyle/>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latin typeface="+mn-lt"/>
                <a:ea typeface="+mn-ea"/>
                <a:cs typeface="+mn-cs"/>
                <a:sym typeface="Helvetica"/>
              </a:defRPr>
            </a:pPr>
            <a:r>
              <a:t>Because all forms of congenital adrenal hyperplasia are autosomal recessive disorders, both sexes are affected with equal frequency…</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latin typeface="+mn-lt"/>
                <a:ea typeface="+mn-ea"/>
                <a:cs typeface="+mn-cs"/>
                <a:sym typeface="Helvetica"/>
              </a:defRPr>
            </a:pPr>
            <a:r>
              <a:t>Two copies of an abnormal gene are required for disease to</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latin typeface="+mn-lt"/>
                <a:ea typeface="+mn-ea"/>
                <a:cs typeface="+mn-cs"/>
                <a:sym typeface="Helvetica"/>
              </a:defRPr>
            </a:pPr>
            <a:r>
              <a:t>occur.</a:t>
            </a:r>
          </a:p>
          <a:p>
            <a: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latin typeface="+mn-lt"/>
                <a:ea typeface="+mn-ea"/>
                <a:cs typeface="+mn-cs"/>
                <a:sym typeface="Helvetica"/>
              </a:defRPr>
            </a:pPr>
            <a:r>
              <a:t>• Not all mutations and partial deletions result in disease.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he process can be local or a manifestation of systemic disorders, such as autoimmune disease (either isolated or as part of the polyglandular autoimmune syndrome), granulomatous diseases such as tuberculosis and histoplasmosis, and hemorrhage associated"/>
          <p:cNvSpPr txBox="1"/>
          <p:nvPr/>
        </p:nvSpPr>
        <p:spPr>
          <a:xfrm>
            <a:off x="809206" y="787360"/>
            <a:ext cx="20555190" cy="108730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600">
                <a:latin typeface="Canela Text Bold"/>
                <a:ea typeface="Canela Text Bold"/>
                <a:cs typeface="Canela Text Bold"/>
                <a:sym typeface="Canela Text Bold"/>
              </a:defRPr>
            </a:pPr>
            <a:r>
              <a:t>The process can be local or a manifestation of systemic disorders, such as autoimmune disease (either isolated or as part of the polyglandular autoimmune syndrome), granulomatous diseases such as tuberculosis and histoplasmosis, and hemorrhage associated with meningococcemia. </a:t>
            </a:r>
          </a:p>
          <a:p>
            <a:pPr>
              <a:defRPr sz="4600">
                <a:latin typeface="Canela Text Bold"/>
                <a:ea typeface="Canela Text Bold"/>
                <a:cs typeface="Canela Text Bold"/>
                <a:sym typeface="Canela Text Bold"/>
              </a:defRPr>
            </a:pPr>
            <a:r>
              <a:t>Primary AI can also be due to rare genetic diseases, which include disorders of steroidogenesis, peroxisomal defects, and abnormal adrenal gland development due to mutations</a:t>
            </a:r>
          </a:p>
          <a:p>
            <a:pPr>
              <a:defRPr sz="4600">
                <a:latin typeface="Canela Text Bold"/>
                <a:ea typeface="Canela Text Bold"/>
                <a:cs typeface="Canela Text Bold"/>
                <a:sym typeface="Canela Text Bold"/>
              </a:defRPr>
            </a:pPr>
            <a:r>
              <a:t> (as in Table next slide  ). </a:t>
            </a:r>
          </a:p>
          <a:p>
            <a:pPr>
              <a:defRPr sz="4600">
                <a:latin typeface="Canela Text Bold"/>
                <a:ea typeface="Canela Text Bold"/>
                <a:cs typeface="Canela Text Bold"/>
                <a:sym typeface="Canela Text Bold"/>
              </a:defRPr>
            </a:pPr>
          </a:p>
          <a:p>
            <a:pPr>
              <a:defRPr sz="4600">
                <a:latin typeface="Canela Text Bold"/>
                <a:ea typeface="Canela Text Bold"/>
                <a:cs typeface="Canela Text Bold"/>
                <a:sym typeface="Canela Text Bold"/>
              </a:defRPr>
            </a:pPr>
            <a:r>
              <a:t>The result is inadequate secretion of glucocorticoids, mineralocorticoids, and androgens.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95" name="Table 1"/>
          <p:cNvGraphicFramePr/>
          <p:nvPr/>
        </p:nvGraphicFramePr>
        <p:xfrm>
          <a:off x="888632" y="875260"/>
          <a:ext cx="15417746" cy="119654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417744"/>
              </a:tblGrid>
              <a:tr h="997122">
                <a:tc>
                  <a:txBody>
                    <a:bodyPr/>
                    <a:lstStyle/>
                    <a:p>
                      <a:pPr algn="l" defTabSz="355600">
                        <a:tabLst>
                          <a:tab pos="1663700" algn="l"/>
                        </a:tabLst>
                        <a:defRPr sz="1800"/>
                      </a:pPr>
                      <a:r>
                        <a:rPr b="1" sz="2800">
                          <a:latin typeface="+mn-lt"/>
                          <a:ea typeface="+mn-ea"/>
                          <a:cs typeface="+mn-cs"/>
                          <a:sym typeface="Helvetica"/>
                        </a:rPr>
                        <a:t>PRIMARY adrenal hyperplasia causes : </a:t>
                      </a:r>
                    </a:p>
                  </a:txBody>
                  <a:tcPr marL="12700" marR="12700" marT="12700" marB="12700" anchor="t" anchorCtr="0" horzOverflow="overflow">
                    <a:lnL w="101600">
                      <a:solidFill>
                        <a:srgbClr val="000000"/>
                      </a:solidFill>
                      <a:miter lim="400000"/>
                    </a:lnL>
                    <a:lnR w="101600">
                      <a:solidFill>
                        <a:srgbClr val="000000"/>
                      </a:solidFill>
                      <a:miter lim="400000"/>
                    </a:lnR>
                    <a:lnT w="101600">
                      <a:solidFill>
                        <a:srgbClr val="000000"/>
                      </a:solidFill>
                      <a:miter lim="400000"/>
                    </a:lnT>
                    <a:lnB w="50800">
                      <a:solidFill>
                        <a:srgbClr val="000000"/>
                      </a:solidFill>
                      <a:miter lim="400000"/>
                    </a:lnB>
                  </a:tcPr>
                </a:tc>
              </a:tr>
              <a:tr h="997122">
                <a:tc>
                  <a:txBody>
                    <a:bodyPr/>
                    <a:lstStyle/>
                    <a:p>
                      <a:pPr algn="l" defTabSz="355600">
                        <a:tabLst>
                          <a:tab pos="1663700" algn="l"/>
                        </a:tabLst>
                        <a:defRPr sz="1800"/>
                      </a:pPr>
                      <a:r>
                        <a:rPr b="1" sz="2400">
                          <a:latin typeface="+mn-lt"/>
                          <a:ea typeface="+mn-ea"/>
                          <a:cs typeface="+mn-cs"/>
                          <a:sym typeface="Helvetica"/>
                        </a:rPr>
                        <a:t>(i) Congenital adrenal hyperplasia</a:t>
                      </a:r>
                    </a:p>
                  </a:txBody>
                  <a:tcPr marL="12700" marR="12700" marT="12700" marB="12700" anchor="t" anchorCtr="0" horzOverflow="overflow">
                    <a:lnL w="50800">
                      <a:solidFill>
                        <a:srgbClr val="000000"/>
                      </a:solidFill>
                      <a:miter lim="400000"/>
                    </a:lnL>
                    <a:lnR w="50800">
                      <a:solidFill>
                        <a:srgbClr val="000000"/>
                      </a:solidFill>
                      <a:miter lim="400000"/>
                    </a:lnR>
                    <a:lnT w="50800">
                      <a:solidFill>
                        <a:srgbClr val="000000"/>
                      </a:solidFill>
                      <a:miter lim="400000"/>
                    </a:lnT>
                    <a:lnB w="50800">
                      <a:solidFill>
                        <a:srgbClr val="000000"/>
                      </a:solidFill>
                      <a:miter lim="400000"/>
                    </a:lnB>
                  </a:tcPr>
                </a:tc>
              </a:tr>
              <a:tr h="997122">
                <a:tc>
                  <a:txBody>
                    <a:bodyPr/>
                    <a:lstStyle/>
                    <a:p>
                      <a:pPr algn="l" defTabSz="355600">
                        <a:tabLst>
                          <a:tab pos="1663700" algn="l"/>
                        </a:tabLst>
                        <a:defRPr sz="1800"/>
                      </a:pPr>
                      <a:r>
                        <a:rPr b="1" sz="2400">
                          <a:latin typeface="+mn-lt"/>
                          <a:ea typeface="+mn-ea"/>
                          <a:cs typeface="+mn-cs"/>
                          <a:sym typeface="Helvetica"/>
                        </a:rPr>
                        <a:t>(ii) Congenital adrenal hypoplasia due to gene mutations (e.g. DAX-1, SF1 mutations)</a:t>
                      </a:r>
                    </a:p>
                  </a:txBody>
                  <a:tcPr marL="12700" marR="12700" marT="12700" marB="12700" anchor="t" anchorCtr="0" horzOverflow="overflow">
                    <a:lnL w="50800">
                      <a:solidFill>
                        <a:srgbClr val="000000"/>
                      </a:solidFill>
                      <a:miter lim="400000"/>
                    </a:lnL>
                    <a:lnR w="50800">
                      <a:solidFill>
                        <a:srgbClr val="000000"/>
                      </a:solidFill>
                      <a:miter lim="400000"/>
                    </a:lnR>
                    <a:lnT w="50800">
                      <a:solidFill>
                        <a:srgbClr val="000000"/>
                      </a:solidFill>
                      <a:miter lim="400000"/>
                    </a:lnT>
                    <a:lnB w="63500">
                      <a:solidFill>
                        <a:srgbClr val="000000"/>
                      </a:solidFill>
                      <a:miter lim="400000"/>
                    </a:lnB>
                  </a:tcPr>
                </a:tc>
              </a:tr>
              <a:tr h="997122">
                <a:tc>
                  <a:txBody>
                    <a:bodyPr/>
                    <a:lstStyle/>
                    <a:p>
                      <a:pPr algn="l" defTabSz="355600">
                        <a:tabLst>
                          <a:tab pos="1663700" algn="l"/>
                        </a:tabLst>
                        <a:defRPr sz="1800"/>
                      </a:pPr>
                      <a:r>
                        <a:rPr b="1" sz="2100">
                          <a:latin typeface="+mn-lt"/>
                          <a:ea typeface="+mn-ea"/>
                          <a:cs typeface="+mn-cs"/>
                          <a:sym typeface="Helvetica"/>
                        </a:rPr>
                        <a:t>(iii) Peroxisome defects (adrenoleukodystrophy [childhood or neonatal], Zellweger syndrome)</a:t>
                      </a:r>
                    </a:p>
                  </a:txBody>
                  <a:tcPr marL="12700" marR="12700" marT="12700" marB="12700" anchor="t" anchorCtr="0" horzOverflow="overflow">
                    <a:lnL w="63500">
                      <a:solidFill>
                        <a:srgbClr val="000000"/>
                      </a:solidFill>
                      <a:miter lim="400000"/>
                    </a:lnL>
                    <a:lnR w="63500">
                      <a:solidFill>
                        <a:srgbClr val="000000"/>
                      </a:solidFill>
                      <a:miter lim="400000"/>
                    </a:lnR>
                    <a:lnT w="63500">
                      <a:solidFill>
                        <a:srgbClr val="000000"/>
                      </a:solidFill>
                      <a:miter lim="400000"/>
                    </a:lnT>
                    <a:lnB w="88900">
                      <a:solidFill>
                        <a:srgbClr val="000000"/>
                      </a:solidFill>
                      <a:miter lim="400000"/>
                    </a:lnB>
                  </a:tcPr>
                </a:tc>
              </a:tr>
              <a:tr h="997122">
                <a:tc>
                  <a:txBody>
                    <a:bodyPr/>
                    <a:lstStyle/>
                    <a:p>
                      <a:pPr algn="l" defTabSz="355600">
                        <a:tabLst>
                          <a:tab pos="1663700" algn="l"/>
                        </a:tabLst>
                        <a:defRPr sz="1800"/>
                      </a:pPr>
                      <a:r>
                        <a:rPr b="1" sz="2400">
                          <a:latin typeface="+mn-lt"/>
                          <a:ea typeface="+mn-ea"/>
                          <a:cs typeface="+mn-cs"/>
                          <a:sym typeface="Helvetica"/>
                        </a:rPr>
                        <a:t>(iv) Bilateral adrenal hemorrhage of the newborn</a:t>
                      </a:r>
                    </a:p>
                  </a:txBody>
                  <a:tcPr marL="12700" marR="12700" marT="12700" marB="12700" anchor="t" anchorCtr="0" horzOverflow="overflow">
                    <a:lnL w="88900">
                      <a:solidFill>
                        <a:srgbClr val="000000"/>
                      </a:solidFill>
                      <a:miter lim="400000"/>
                    </a:lnL>
                    <a:lnR w="88900">
                      <a:solidFill>
                        <a:srgbClr val="000000"/>
                      </a:solidFill>
                      <a:miter lim="400000"/>
                    </a:lnR>
                    <a:lnT w="88900">
                      <a:solidFill>
                        <a:srgbClr val="000000"/>
                      </a:solidFill>
                      <a:miter lim="400000"/>
                    </a:lnT>
                    <a:lnB w="88900">
                      <a:solidFill>
                        <a:srgbClr val="000000"/>
                      </a:solidFill>
                      <a:miter lim="400000"/>
                    </a:lnB>
                  </a:tcPr>
                </a:tc>
              </a:tr>
              <a:tr h="997122">
                <a:tc>
                  <a:txBody>
                    <a:bodyPr/>
                    <a:lstStyle/>
                    <a:p>
                      <a:pPr algn="l" defTabSz="355600">
                        <a:tabLst>
                          <a:tab pos="1663700" algn="l"/>
                        </a:tabLst>
                        <a:defRPr sz="1800"/>
                      </a:pPr>
                      <a:r>
                        <a:rPr b="1" sz="2400">
                          <a:latin typeface="+mn-lt"/>
                          <a:ea typeface="+mn-ea"/>
                          <a:cs typeface="+mn-cs"/>
                          <a:sym typeface="Helvetica"/>
                        </a:rPr>
                        <a:t>(v) Adrenal hemorrhage of acute infection (Waterhouse-Friderichsen syndrome)</a:t>
                      </a:r>
                    </a:p>
                  </a:txBody>
                  <a:tcPr marL="12700" marR="12700" marT="12700" marB="12700" anchor="t" anchorCtr="0" horzOverflow="overflow">
                    <a:lnL w="63500">
                      <a:solidFill>
                        <a:srgbClr val="000000"/>
                      </a:solidFill>
                      <a:miter lim="400000"/>
                    </a:lnL>
                    <a:lnR w="63500">
                      <a:solidFill>
                        <a:srgbClr val="000000"/>
                      </a:solidFill>
                      <a:miter lim="400000"/>
                    </a:lnR>
                    <a:lnT w="88900">
                      <a:solidFill>
                        <a:srgbClr val="000000"/>
                      </a:solidFill>
                      <a:miter lim="400000"/>
                    </a:lnT>
                    <a:lnB w="50800">
                      <a:solidFill>
                        <a:srgbClr val="000000"/>
                      </a:solidFill>
                      <a:miter lim="400000"/>
                    </a:lnB>
                  </a:tcPr>
                </a:tc>
              </a:tr>
              <a:tr h="997122">
                <a:tc>
                  <a:txBody>
                    <a:bodyPr/>
                    <a:lstStyle/>
                    <a:p>
                      <a:pPr algn="l" defTabSz="355600">
                        <a:tabLst>
                          <a:tab pos="1663700" algn="l"/>
                        </a:tabLst>
                        <a:defRPr sz="1800"/>
                      </a:pPr>
                      <a:r>
                        <a:rPr b="1" sz="2300">
                          <a:latin typeface="+mn-lt"/>
                          <a:ea typeface="+mn-ea"/>
                          <a:cs typeface="+mn-cs"/>
                          <a:sym typeface="Helvetica"/>
                        </a:rPr>
                        <a:t>(vi) Autoimmune adrenalitis (isolated or part of autoimmune polyglandular syndrome type 1 and 2)</a:t>
                      </a:r>
                    </a:p>
                  </a:txBody>
                  <a:tcPr marL="12700" marR="12700" marT="12700" marB="12700" anchor="t" anchorCtr="0" horzOverflow="overflow">
                    <a:lnL w="50800">
                      <a:solidFill>
                        <a:srgbClr val="000000"/>
                      </a:solidFill>
                      <a:miter lim="400000"/>
                    </a:lnL>
                    <a:lnR w="50800">
                      <a:solidFill>
                        <a:srgbClr val="000000"/>
                      </a:solidFill>
                      <a:miter lim="400000"/>
                    </a:lnR>
                    <a:lnT w="50800">
                      <a:solidFill>
                        <a:srgbClr val="000000"/>
                      </a:solidFill>
                      <a:miter lim="400000"/>
                    </a:lnT>
                    <a:lnB w="63500">
                      <a:solidFill>
                        <a:srgbClr val="000000"/>
                      </a:solidFill>
                      <a:miter lim="400000"/>
                    </a:lnB>
                  </a:tcPr>
                </a:tc>
              </a:tr>
              <a:tr h="997122">
                <a:tc>
                  <a:txBody>
                    <a:bodyPr/>
                    <a:lstStyle/>
                    <a:p>
                      <a:pPr algn="l" defTabSz="355600">
                        <a:tabLst>
                          <a:tab pos="1663700" algn="l"/>
                        </a:tabLst>
                        <a:defRPr sz="1800"/>
                      </a:pPr>
                      <a:r>
                        <a:rPr b="1" sz="2300">
                          <a:latin typeface="+mn-lt"/>
                          <a:ea typeface="+mn-ea"/>
                          <a:cs typeface="+mn-cs"/>
                          <a:sym typeface="Helvetica"/>
                        </a:rPr>
                        <a:t>(vii) Infection (e.g. tuberculosis, fungal infection, human immunodeficiency virus, cytomegalovirus)</a:t>
                      </a:r>
                    </a:p>
                  </a:txBody>
                  <a:tcPr marL="12700" marR="12700" marT="12700" marB="12700" anchor="t" anchorCtr="0" horzOverflow="overflow">
                    <a:lnL w="63500">
                      <a:solidFill>
                        <a:srgbClr val="000000"/>
                      </a:solidFill>
                      <a:miter lim="400000"/>
                    </a:lnL>
                    <a:lnR w="63500">
                      <a:solidFill>
                        <a:srgbClr val="000000"/>
                      </a:solidFill>
                      <a:miter lim="400000"/>
                    </a:lnR>
                    <a:lnT w="63500">
                      <a:solidFill>
                        <a:srgbClr val="000000"/>
                      </a:solidFill>
                      <a:miter lim="400000"/>
                    </a:lnT>
                    <a:lnB w="76200">
                      <a:solidFill>
                        <a:srgbClr val="000000"/>
                      </a:solidFill>
                      <a:miter lim="400000"/>
                    </a:lnB>
                  </a:tcPr>
                </a:tc>
              </a:tr>
              <a:tr h="997122">
                <a:tc>
                  <a:txBody>
                    <a:bodyPr/>
                    <a:lstStyle/>
                    <a:p>
                      <a:pPr algn="l" defTabSz="355600">
                        <a:tabLst>
                          <a:tab pos="1663700" algn="l"/>
                        </a:tabLst>
                        <a:defRPr sz="1800"/>
                      </a:pPr>
                      <a:r>
                        <a:rPr b="1" sz="2500">
                          <a:latin typeface="+mn-lt"/>
                          <a:ea typeface="+mn-ea"/>
                          <a:cs typeface="+mn-cs"/>
                          <a:sym typeface="Helvetica"/>
                        </a:rPr>
                        <a:t>(viii) Triple A syndrome or Allgrove syndrome (alacrimia, achalasia, adrenal insufficiency)</a:t>
                      </a:r>
                    </a:p>
                  </a:txBody>
                  <a:tcPr marL="12700" marR="12700" marT="12700" marB="12700" anchor="t" anchorCtr="0" horzOverflow="overflow">
                    <a:lnL w="76200">
                      <a:solidFill>
                        <a:srgbClr val="000000"/>
                      </a:solidFill>
                      <a:miter lim="400000"/>
                    </a:lnL>
                    <a:lnR w="76200">
                      <a:solidFill>
                        <a:srgbClr val="000000"/>
                      </a:solidFill>
                      <a:miter lim="400000"/>
                    </a:lnR>
                    <a:lnT w="76200">
                      <a:solidFill>
                        <a:srgbClr val="000000"/>
                      </a:solidFill>
                      <a:miter lim="400000"/>
                    </a:lnT>
                    <a:lnB w="76200">
                      <a:solidFill>
                        <a:srgbClr val="000000"/>
                      </a:solidFill>
                      <a:miter lim="400000"/>
                    </a:lnB>
                  </a:tcPr>
                </a:tc>
              </a:tr>
              <a:tr h="997122">
                <a:tc>
                  <a:txBody>
                    <a:bodyPr/>
                    <a:lstStyle/>
                    <a:p>
                      <a:pPr algn="l" defTabSz="355600">
                        <a:tabLst>
                          <a:tab pos="1663700" algn="l"/>
                        </a:tabLst>
                        <a:defRPr sz="1800"/>
                      </a:pPr>
                      <a:r>
                        <a:rPr b="1" sz="2100">
                          <a:latin typeface="+mn-lt"/>
                          <a:ea typeface="+mn-ea"/>
                          <a:cs typeface="+mn-cs"/>
                          <a:sym typeface="Helvetica"/>
                        </a:rPr>
                        <a:t>(ix) Adrenal unresponsiveness to ACTH due to gene mutations</a:t>
                      </a:r>
                    </a:p>
                  </a:txBody>
                  <a:tcPr marL="12700" marR="12700" marT="12700" marB="12700" anchor="t" anchorCtr="0" horzOverflow="overflow">
                    <a:lnL w="76200">
                      <a:solidFill>
                        <a:srgbClr val="000000"/>
                      </a:solidFill>
                      <a:miter lim="400000"/>
                    </a:lnL>
                    <a:lnR w="76200">
                      <a:solidFill>
                        <a:srgbClr val="000000"/>
                      </a:solidFill>
                      <a:miter lim="400000"/>
                    </a:lnR>
                    <a:lnT w="76200">
                      <a:solidFill>
                        <a:srgbClr val="000000"/>
                      </a:solidFill>
                      <a:miter lim="400000"/>
                    </a:lnT>
                    <a:lnB w="88900">
                      <a:solidFill>
                        <a:srgbClr val="000000"/>
                      </a:solidFill>
                      <a:miter lim="400000"/>
                    </a:lnB>
                  </a:tcPr>
                </a:tc>
              </a:tr>
              <a:tr h="997122">
                <a:tc>
                  <a:txBody>
                    <a:bodyPr/>
                    <a:lstStyle/>
                    <a:p>
                      <a:pPr algn="l" defTabSz="355600">
                        <a:tabLst>
                          <a:tab pos="1663700" algn="l"/>
                        </a:tabLst>
                        <a:defRPr sz="1800"/>
                      </a:pPr>
                      <a:r>
                        <a:rPr b="1" sz="2600">
                          <a:latin typeface="+mn-lt"/>
                          <a:ea typeface="+mn-ea"/>
                          <a:cs typeface="+mn-cs"/>
                          <a:sym typeface="Helvetica"/>
                        </a:rPr>
                        <a:t>(x) Familial glucocorticoid deficiency</a:t>
                      </a:r>
                    </a:p>
                  </a:txBody>
                  <a:tcPr marL="12700" marR="12700" marT="12700" marB="12700" anchor="t" anchorCtr="0" horzOverflow="overflow">
                    <a:lnL w="88900">
                      <a:solidFill>
                        <a:srgbClr val="000000"/>
                      </a:solidFill>
                      <a:miter lim="400000"/>
                    </a:lnL>
                    <a:lnR w="88900">
                      <a:solidFill>
                        <a:srgbClr val="000000"/>
                      </a:solidFill>
                      <a:miter lim="400000"/>
                    </a:lnR>
                    <a:lnT w="88900">
                      <a:solidFill>
                        <a:srgbClr val="000000"/>
                      </a:solidFill>
                      <a:miter lim="400000"/>
                    </a:lnT>
                    <a:lnB w="114300">
                      <a:solidFill>
                        <a:srgbClr val="000000"/>
                      </a:solidFill>
                      <a:miter lim="400000"/>
                    </a:lnB>
                  </a:tcPr>
                </a:tc>
              </a:tr>
              <a:tr h="997122">
                <a:tc>
                  <a:txBody>
                    <a:bodyPr/>
                    <a:lstStyle/>
                    <a:p>
                      <a:pPr algn="l" defTabSz="355600">
                        <a:tabLst>
                          <a:tab pos="1663700" algn="l"/>
                        </a:tabLst>
                        <a:defRPr sz="1800"/>
                      </a:pPr>
                      <a:r>
                        <a:rPr b="1" sz="2300">
                          <a:latin typeface="+mn-lt"/>
                          <a:ea typeface="+mn-ea"/>
                          <a:cs typeface="+mn-cs"/>
                          <a:sym typeface="Helvetica"/>
                        </a:rPr>
                        <a:t>(xi) Drug effects (mitotane, ketoconazole, aminoglutethimide, metyrapone, megestrol, rifampin)</a:t>
                      </a:r>
                    </a:p>
                  </a:txBody>
                  <a:tcPr marL="12700" marR="12700" marT="12700" marB="12700" anchor="t" anchorCtr="0" horzOverflow="overflow">
                    <a:lnL w="114300">
                      <a:solidFill>
                        <a:srgbClr val="000000"/>
                      </a:solidFill>
                      <a:miter lim="400000"/>
                    </a:lnL>
                    <a:lnR w="114300">
                      <a:solidFill>
                        <a:srgbClr val="000000"/>
                      </a:solidFill>
                      <a:miter lim="400000"/>
                    </a:lnR>
                    <a:lnT w="114300">
                      <a:solidFill>
                        <a:srgbClr val="000000"/>
                      </a:solidFill>
                      <a:miter lim="400000"/>
                    </a:lnT>
                    <a:lnB w="114300">
                      <a:solidFill>
                        <a:srgbClr val="000000"/>
                      </a:solidFill>
                      <a:miter lim="400000"/>
                    </a:lnB>
                  </a:tcPr>
                </a:tc>
              </a:tr>
            </a:tbl>
          </a:graphicData>
        </a:graphic>
      </p:graphicFrame>
      <p:pic>
        <p:nvPicPr>
          <p:cNvPr id="196" name="IMG_1102.jpeg" descr="IMG_1102.jpeg"/>
          <p:cNvPicPr>
            <a:picLocks noChangeAspect="1"/>
          </p:cNvPicPr>
          <p:nvPr/>
        </p:nvPicPr>
        <p:blipFill>
          <a:blip r:embed="rId2">
            <a:extLst/>
          </a:blip>
          <a:stretch>
            <a:fillRect/>
          </a:stretch>
        </p:blipFill>
        <p:spPr>
          <a:xfrm>
            <a:off x="17513566" y="6949526"/>
            <a:ext cx="6505252" cy="627756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2400"/>
          </a:spcBef>
          <a:spcAft>
            <a:spcPts val="0"/>
          </a:spcAft>
          <a:buClrTx/>
          <a:buSzTx/>
          <a:buFontTx/>
          <a:buNone/>
          <a:tabLst/>
          <a:defRPr b="0" baseline="0" cap="none" i="0" spc="0" strike="noStrike" sz="4000" u="none" kumimoji="0" normalizeH="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