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1" r:id="rId6"/>
    <p:sldId id="260" r:id="rId7"/>
    <p:sldId id="262" r:id="rId8"/>
    <p:sldId id="263" r:id="rId9"/>
    <p:sldId id="264" r:id="rId10"/>
    <p:sldId id="269" r:id="rId11"/>
    <p:sldId id="281" r:id="rId12"/>
    <p:sldId id="265" r:id="rId13"/>
    <p:sldId id="271" r:id="rId14"/>
    <p:sldId id="273" r:id="rId15"/>
    <p:sldId id="272" r:id="rId16"/>
    <p:sldId id="274" r:id="rId17"/>
    <p:sldId id="276" r:id="rId18"/>
    <p:sldId id="275" r:id="rId19"/>
    <p:sldId id="277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4A86"/>
    <a:srgbClr val="9D3389"/>
    <a:srgbClr val="AA78B4"/>
    <a:srgbClr val="A46DAF"/>
    <a:srgbClr val="804C8A"/>
    <a:srgbClr val="FBAFD5"/>
    <a:srgbClr val="FBABD3"/>
    <a:srgbClr val="E3CDEF"/>
    <a:srgbClr val="D4B4E6"/>
    <a:srgbClr val="8E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3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0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2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75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6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5370-37C4-41DE-8468-3ADD04124E87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9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b="1" dirty="0" smtClean="0"/>
              <a:t>Lymphatic system practical</a:t>
            </a:r>
            <a:br>
              <a:rPr lang="en-US" b="1" dirty="0" smtClean="0"/>
            </a:br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, year 2018 </a:t>
            </a:r>
            <a:endParaRPr lang="en-US" b="1" dirty="0"/>
          </a:p>
        </p:txBody>
      </p:sp>
      <p:pic>
        <p:nvPicPr>
          <p:cNvPr id="4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876800" cy="4114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sng" dirty="0" smtClean="0"/>
              <a:t>Section in Lymph node showing medullary cords &amp; sinuses </a:t>
            </a:r>
            <a:endParaRPr lang="en-US" sz="4000" b="1" u="sng" dirty="0"/>
          </a:p>
        </p:txBody>
      </p:sp>
      <p:sp>
        <p:nvSpPr>
          <p:cNvPr id="6" name="Cloud Callout 5"/>
          <p:cNvSpPr/>
          <p:nvPr/>
        </p:nvSpPr>
        <p:spPr>
          <a:xfrm>
            <a:off x="1828800" y="4724400"/>
            <a:ext cx="762000" cy="533400"/>
          </a:xfrm>
          <a:prstGeom prst="cloudCallout">
            <a:avLst/>
          </a:prstGeom>
          <a:solidFill>
            <a:srgbClr val="AA7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34200" y="2209800"/>
            <a:ext cx="211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Medullary sinuses</a:t>
            </a:r>
            <a:endParaRPr lang="en-US" sz="20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381000" y="1600200"/>
            <a:ext cx="6553200" cy="4724400"/>
            <a:chOff x="685800" y="1600200"/>
            <a:chExt cx="6553200" cy="4724400"/>
          </a:xfrm>
        </p:grpSpPr>
        <p:grpSp>
          <p:nvGrpSpPr>
            <p:cNvPr id="9" name="Group 8"/>
            <p:cNvGrpSpPr/>
            <p:nvPr/>
          </p:nvGrpSpPr>
          <p:grpSpPr>
            <a:xfrm>
              <a:off x="685800" y="1600200"/>
              <a:ext cx="6172200" cy="4724400"/>
              <a:chOff x="1066800" y="1524000"/>
              <a:chExt cx="6172200" cy="4724400"/>
            </a:xfrm>
            <a:solidFill>
              <a:srgbClr val="AA78B4"/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1066800" y="1524000"/>
                <a:ext cx="6172200" cy="4724400"/>
                <a:chOff x="838200" y="1600200"/>
                <a:chExt cx="6172200" cy="4724400"/>
              </a:xfrm>
              <a:grpFill/>
            </p:grpSpPr>
            <p:pic>
              <p:nvPicPr>
                <p:cNvPr id="11266" name="Picture 2" descr="http://image.slidesharecdn.com/lymphatic-140409031914-phpapp02/95/lymphatic-prac-histology-3-638.jpg?cb=1397013574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07" t="9877" r="3754" b="4626"/>
                <a:stretch/>
              </p:blipFill>
              <p:spPr bwMode="auto">
                <a:xfrm>
                  <a:off x="838200" y="1600200"/>
                  <a:ext cx="6172200" cy="47244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</p:pic>
            <p:sp>
              <p:nvSpPr>
                <p:cNvPr id="8" name="Cloud Callout 7"/>
                <p:cNvSpPr/>
                <p:nvPr/>
              </p:nvSpPr>
              <p:spPr>
                <a:xfrm>
                  <a:off x="4648200" y="3276600"/>
                  <a:ext cx="762000" cy="533400"/>
                </a:xfrm>
                <a:prstGeom prst="cloudCallout">
                  <a:avLst/>
                </a:prstGeom>
                <a:solidFill>
                  <a:srgbClr val="7C4A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Cloud Callout 9"/>
              <p:cNvSpPr/>
              <p:nvPr/>
            </p:nvSpPr>
            <p:spPr>
              <a:xfrm>
                <a:off x="1905000" y="4648200"/>
                <a:ext cx="762000" cy="533400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H="1">
              <a:off x="3695700" y="2590800"/>
              <a:ext cx="3543300" cy="2286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352800" y="5219700"/>
              <a:ext cx="3733800" cy="381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239000" y="4876800"/>
            <a:ext cx="164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Medullary cord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49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68" y="1295400"/>
            <a:ext cx="64008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274638"/>
            <a:ext cx="5638800" cy="715962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Palatine tensile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239600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Palatine tonsil</a:t>
            </a:r>
            <a:endParaRPr lang="en-US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559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Non- K stratified squamous </a:t>
            </a:r>
          </a:p>
          <a:p>
            <a:r>
              <a:rPr lang="en-US" sz="2000" b="1" dirty="0" smtClean="0"/>
              <a:t>epithelium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1524000"/>
            <a:ext cx="1677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Tonsillar crypt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78546" y="4267200"/>
            <a:ext cx="218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Lymphoid  nodules</a:t>
            </a:r>
            <a:endParaRPr lang="en-US" sz="2000" b="1" dirty="0"/>
          </a:p>
        </p:txBody>
      </p:sp>
      <p:sp>
        <p:nvSpPr>
          <p:cNvPr id="25" name="Right Brace 24"/>
          <p:cNvSpPr/>
          <p:nvPr/>
        </p:nvSpPr>
        <p:spPr>
          <a:xfrm rot="18922920">
            <a:off x="4297530" y="1951753"/>
            <a:ext cx="381000" cy="59868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95" name="Group 8194"/>
          <p:cNvGrpSpPr/>
          <p:nvPr/>
        </p:nvGrpSpPr>
        <p:grpSpPr>
          <a:xfrm>
            <a:off x="609600" y="937571"/>
            <a:ext cx="7162800" cy="5539429"/>
            <a:chOff x="609600" y="937571"/>
            <a:chExt cx="7162800" cy="5539429"/>
          </a:xfrm>
        </p:grpSpPr>
        <p:grpSp>
          <p:nvGrpSpPr>
            <p:cNvPr id="8192" name="Group 8191"/>
            <p:cNvGrpSpPr/>
            <p:nvPr/>
          </p:nvGrpSpPr>
          <p:grpSpPr>
            <a:xfrm>
              <a:off x="609600" y="937571"/>
              <a:ext cx="7162800" cy="5539429"/>
              <a:chOff x="609600" y="937571"/>
              <a:chExt cx="7162800" cy="553942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09600" y="937571"/>
                <a:ext cx="7162800" cy="5539429"/>
                <a:chOff x="609600" y="937571"/>
                <a:chExt cx="7162800" cy="5539429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609600" y="1371600"/>
                  <a:ext cx="7162800" cy="5105400"/>
                  <a:chOff x="609600" y="1371600"/>
                  <a:chExt cx="7162800" cy="5105400"/>
                </a:xfrm>
              </p:grpSpPr>
              <p:pic>
                <p:nvPicPr>
                  <p:cNvPr id="8194" name="Picture 2" descr="http://image.slidesharecdn.com/lymphatic-140409031914-phpapp02/95/lymphatic-prac-histology-8-638.jpg?cb=139701357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751" t="12653" r="6814" b="3331"/>
                  <a:stretch/>
                </p:blipFill>
                <p:spPr bwMode="auto">
                  <a:xfrm>
                    <a:off x="609600" y="1371600"/>
                    <a:ext cx="6248400" cy="51054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22" name="Straight Arrow Connector 21"/>
                  <p:cNvCxnSpPr/>
                  <p:nvPr/>
                </p:nvCxnSpPr>
                <p:spPr>
                  <a:xfrm flipH="1">
                    <a:off x="4572000" y="4800600"/>
                    <a:ext cx="3200400" cy="533401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1696520" y="937571"/>
                  <a:ext cx="2362200" cy="1768674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15000" y="1924110"/>
                <a:ext cx="1676400" cy="50715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Arrow Connector 33"/>
            <p:cNvCxnSpPr/>
            <p:nvPr/>
          </p:nvCxnSpPr>
          <p:spPr>
            <a:xfrm flipH="1">
              <a:off x="6172200" y="4800600"/>
              <a:ext cx="1600200" cy="838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464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Thymus/ lymphoid organ/ gland</a:t>
            </a:r>
            <a:endParaRPr lang="en-US" sz="4000" b="1" u="sng" dirty="0"/>
          </a:p>
        </p:txBody>
      </p:sp>
      <p:grpSp>
        <p:nvGrpSpPr>
          <p:cNvPr id="9" name="Group 8"/>
          <p:cNvGrpSpPr/>
          <p:nvPr/>
        </p:nvGrpSpPr>
        <p:grpSpPr>
          <a:xfrm>
            <a:off x="3779912" y="1600201"/>
            <a:ext cx="5400600" cy="4648200"/>
            <a:chOff x="1066800" y="1600201"/>
            <a:chExt cx="6858000" cy="4648200"/>
          </a:xfrm>
        </p:grpSpPr>
        <p:pic>
          <p:nvPicPr>
            <p:cNvPr id="13314" name="Picture 2" descr="http://histology-world.com/photoalbum/albums/userpics/normal_thymus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00201"/>
              <a:ext cx="6096000" cy="4648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4953000" y="1600201"/>
              <a:ext cx="2971800" cy="10667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4495800" y="3200399"/>
              <a:ext cx="3276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8229865" y="12687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Cortex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133557" y="278092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Medulla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2889"/>
            <a:ext cx="360040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7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Thymus/ Hassall’s corpuscle</a:t>
            </a:r>
            <a:endParaRPr lang="en-US" sz="4000" b="1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1371600"/>
            <a:ext cx="6310086" cy="4800599"/>
            <a:chOff x="304800" y="1447801"/>
            <a:chExt cx="6310086" cy="4800599"/>
          </a:xfrm>
        </p:grpSpPr>
        <p:pic>
          <p:nvPicPr>
            <p:cNvPr id="15362" name="Picture 2" descr="http://cfile213.uf.daum.net/attach/033AB74551BDA1422DFA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447801"/>
              <a:ext cx="6172200" cy="4800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505200" y="2933700"/>
              <a:ext cx="3109686" cy="7239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6477000" y="2789872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Acidophilic  mass of </a:t>
            </a:r>
          </a:p>
          <a:p>
            <a:r>
              <a:rPr lang="en-US" sz="2000" b="1" dirty="0" smtClean="0"/>
              <a:t>degenerated reticular cells , </a:t>
            </a:r>
          </a:p>
          <a:p>
            <a:r>
              <a:rPr lang="en-US" sz="2000" b="1" dirty="0" smtClean="0"/>
              <a:t>surrounded </a:t>
            </a:r>
          </a:p>
          <a:p>
            <a:r>
              <a:rPr lang="en-US" sz="2000" b="1" dirty="0" smtClean="0"/>
              <a:t>By concentric layers of </a:t>
            </a:r>
          </a:p>
          <a:p>
            <a:r>
              <a:rPr lang="en-US" sz="2000" b="1" dirty="0" smtClean="0"/>
              <a:t>epithelial reticular cells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694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Adult thymus (involuted )</a:t>
            </a:r>
            <a:endParaRPr lang="en-US" sz="40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725787" y="1273314"/>
            <a:ext cx="2265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Remnant of </a:t>
            </a:r>
            <a:r>
              <a:rPr lang="en-US" sz="2000" b="1" dirty="0" err="1" smtClean="0"/>
              <a:t>thymic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tissue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2743200"/>
            <a:ext cx="2265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Hassall's corpuscles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4572000"/>
            <a:ext cx="1395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Fatty tissue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66800" y="1143000"/>
            <a:ext cx="6172200" cy="4571999"/>
            <a:chOff x="1066800" y="1143000"/>
            <a:chExt cx="6172200" cy="4571999"/>
          </a:xfrm>
        </p:grpSpPr>
        <p:grpSp>
          <p:nvGrpSpPr>
            <p:cNvPr id="19" name="Group 18"/>
            <p:cNvGrpSpPr/>
            <p:nvPr/>
          </p:nvGrpSpPr>
          <p:grpSpPr>
            <a:xfrm>
              <a:off x="1066800" y="1143000"/>
              <a:ext cx="5867400" cy="4571999"/>
              <a:chOff x="1066800" y="1143000"/>
              <a:chExt cx="5867400" cy="457199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066800" y="1143000"/>
                <a:ext cx="5867400" cy="4571999"/>
                <a:chOff x="1066800" y="1143000"/>
                <a:chExt cx="5867400" cy="4571999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1143000"/>
                  <a:ext cx="5410200" cy="457199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" name="Straight Arrow Connector 3"/>
                <p:cNvCxnSpPr/>
                <p:nvPr/>
              </p:nvCxnSpPr>
              <p:spPr>
                <a:xfrm flipH="1">
                  <a:off x="4876801" y="1905000"/>
                  <a:ext cx="2057399" cy="8382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4191002" y="2943255"/>
                <a:ext cx="2438398" cy="2000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flipH="1" flipV="1">
              <a:off x="5029202" y="4800600"/>
              <a:ext cx="2209798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85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Spleen showing white &amp; red pulps </a:t>
            </a:r>
            <a:endParaRPr lang="en-US" sz="40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2057400"/>
            <a:ext cx="1366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White pulp</a:t>
            </a:r>
            <a:endParaRPr lang="en-US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7982" y="1724892"/>
            <a:ext cx="6858000" cy="4876800"/>
            <a:chOff x="477982" y="1724892"/>
            <a:chExt cx="6858000" cy="4876800"/>
          </a:xfrm>
        </p:grpSpPr>
        <p:pic>
          <p:nvPicPr>
            <p:cNvPr id="16386" name="Picture 2" descr="https://cdn.superstock.com/1773/Download/1773-9977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82" y="1724892"/>
              <a:ext cx="6324600" cy="487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5638800" y="2403765"/>
              <a:ext cx="1697182" cy="15586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6082146" y="2438400"/>
              <a:ext cx="1233054" cy="18703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096000" y="4876800"/>
              <a:ext cx="123998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391400" y="4648200"/>
            <a:ext cx="1126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Red pulp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16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sz="4000" b="1" u="sng" dirty="0" smtClean="0"/>
              <a:t>Spleen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9783" y="1371600"/>
            <a:ext cx="986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capsule</a:t>
            </a:r>
          </a:p>
        </p:txBody>
      </p:sp>
      <p:sp>
        <p:nvSpPr>
          <p:cNvPr id="4" name="Rectangle 3"/>
          <p:cNvSpPr/>
          <p:nvPr/>
        </p:nvSpPr>
        <p:spPr>
          <a:xfrm>
            <a:off x="473545" y="3228945"/>
            <a:ext cx="1126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Red pulp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648200"/>
            <a:ext cx="1366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White pulp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00200" y="1447800"/>
            <a:ext cx="6553200" cy="4701885"/>
            <a:chOff x="1600200" y="1447800"/>
            <a:chExt cx="6553200" cy="4701885"/>
          </a:xfrm>
        </p:grpSpPr>
        <p:grpSp>
          <p:nvGrpSpPr>
            <p:cNvPr id="15" name="Group 14"/>
            <p:cNvGrpSpPr/>
            <p:nvPr/>
          </p:nvGrpSpPr>
          <p:grpSpPr>
            <a:xfrm>
              <a:off x="1676400" y="1447800"/>
              <a:ext cx="6477000" cy="4701885"/>
              <a:chOff x="1676400" y="1447800"/>
              <a:chExt cx="6477000" cy="470188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752600" y="1447800"/>
                <a:ext cx="6400800" cy="4701885"/>
                <a:chOff x="1752600" y="1447800"/>
                <a:chExt cx="6400800" cy="4701885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2133600" y="1447800"/>
                  <a:ext cx="6019800" cy="47018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1752600" y="1571655"/>
                  <a:ext cx="1066800" cy="638145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1676400" y="3429000"/>
                <a:ext cx="1143000" cy="20005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1600200" y="4419600"/>
              <a:ext cx="1524000" cy="6287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029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Splenic nodule </a:t>
            </a:r>
            <a:endParaRPr lang="en-US" sz="4000" b="1" u="sng" dirty="0"/>
          </a:p>
        </p:txBody>
      </p:sp>
      <p:grpSp>
        <p:nvGrpSpPr>
          <p:cNvPr id="15" name="Group 14"/>
          <p:cNvGrpSpPr/>
          <p:nvPr/>
        </p:nvGrpSpPr>
        <p:grpSpPr>
          <a:xfrm>
            <a:off x="838199" y="1524000"/>
            <a:ext cx="5943601" cy="4800600"/>
            <a:chOff x="685800" y="1600200"/>
            <a:chExt cx="5943601" cy="4800600"/>
          </a:xfrm>
        </p:grpSpPr>
        <p:pic>
          <p:nvPicPr>
            <p:cNvPr id="17410" name="Picture 2" descr="http://www.hindawi.com/journals/crim/2010/472162.fig.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812" r="3659" b="5067"/>
            <a:stretch/>
          </p:blipFill>
          <p:spPr bwMode="auto">
            <a:xfrm>
              <a:off x="685800" y="1600200"/>
              <a:ext cx="5271655" cy="480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eft Brace 6"/>
            <p:cNvSpPr/>
            <p:nvPr/>
          </p:nvSpPr>
          <p:spPr>
            <a:xfrm rot="10800000">
              <a:off x="5334001" y="3429000"/>
              <a:ext cx="1295400" cy="2209799"/>
            </a:xfrm>
            <a:prstGeom prst="leftBrac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800601" y="1600200"/>
              <a:ext cx="1447799" cy="1905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235447" y="4648200"/>
            <a:ext cx="29085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White pulp composed of </a:t>
            </a:r>
          </a:p>
          <a:p>
            <a:r>
              <a:rPr lang="en-US" sz="2000" b="1" dirty="0" smtClean="0"/>
              <a:t>lymphoid aggregates </a:t>
            </a:r>
          </a:p>
          <a:p>
            <a:r>
              <a:rPr lang="en-US" sz="2000" b="1" dirty="0" smtClean="0"/>
              <a:t>surrounded with red pulp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37609" y="1295400"/>
            <a:ext cx="192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Central arteriole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6645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b="1" u="sng" dirty="0" smtClean="0"/>
              <a:t>MALT/ mucosa associated lymphoid tissue/ ileum</a:t>
            </a:r>
            <a:endParaRPr lang="en-US" sz="3600" b="1" u="sng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33600" y="1495872"/>
            <a:ext cx="6324600" cy="4752528"/>
            <a:chOff x="2133600" y="1495872"/>
            <a:chExt cx="6324600" cy="4752528"/>
          </a:xfrm>
        </p:grpSpPr>
        <p:pic>
          <p:nvPicPr>
            <p:cNvPr id="3" name="Picture 2" descr="http://medpics.ucsd.edu/images/hist_640/LYM/hist_lym_001_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56" y="1495872"/>
              <a:ext cx="5915744" cy="4752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133600" y="2746664"/>
              <a:ext cx="2133600" cy="6269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133600" y="2746664"/>
              <a:ext cx="2237656" cy="13750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79026" y="2209800"/>
            <a:ext cx="21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Peyer’s</a:t>
            </a:r>
            <a:r>
              <a:rPr lang="en-US" sz="2400" b="1" dirty="0" smtClean="0"/>
              <a:t> patches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833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74638"/>
            <a:ext cx="7162800" cy="9445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u="sng" dirty="0" smtClean="0"/>
              <a:t>Small intestine/ villus/ lacteal</a:t>
            </a:r>
            <a:endParaRPr lang="en-US" sz="4000" b="1" u="sng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5999" y="1447800"/>
            <a:ext cx="5105401" cy="5019672"/>
            <a:chOff x="2285999" y="1447800"/>
            <a:chExt cx="5105401" cy="5019672"/>
          </a:xfrm>
        </p:grpSpPr>
        <p:pic>
          <p:nvPicPr>
            <p:cNvPr id="1026" name="Picture 2" descr="http://www.apsubiology.org/anatomy/2020/2020_Exam_Reviews/Exam_3/lacteal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85963" y="1747836"/>
              <a:ext cx="5019672" cy="4419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410200" y="1981200"/>
              <a:ext cx="1981200" cy="1219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705600" y="2217003"/>
            <a:ext cx="255294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Lacteal </a:t>
            </a:r>
          </a:p>
          <a:p>
            <a:r>
              <a:rPr lang="en-US" sz="2400" b="1" dirty="0" smtClean="0"/>
              <a:t>(lymphatic vessel)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011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5104"/>
            <a:ext cx="4495799" cy="86409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u="sng" dirty="0" smtClean="0"/>
              <a:t>MALT/ Appendix</a:t>
            </a:r>
            <a:endParaRPr lang="en-US" sz="4000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 rot="236001">
            <a:off x="3567896" y="3437773"/>
            <a:ext cx="1602568" cy="728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0533" y="4202668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Lymphoid follicles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447800" y="1487488"/>
            <a:ext cx="5950141" cy="4608512"/>
            <a:chOff x="1619673" y="1487488"/>
            <a:chExt cx="5950141" cy="4608512"/>
          </a:xfrm>
        </p:grpSpPr>
        <p:grpSp>
          <p:nvGrpSpPr>
            <p:cNvPr id="8" name="Group 7"/>
            <p:cNvGrpSpPr/>
            <p:nvPr/>
          </p:nvGrpSpPr>
          <p:grpSpPr>
            <a:xfrm>
              <a:off x="1619673" y="1487488"/>
              <a:ext cx="5950141" cy="4608512"/>
              <a:chOff x="1619673" y="1487488"/>
              <a:chExt cx="5950141" cy="4608512"/>
            </a:xfrm>
          </p:grpSpPr>
          <p:pic>
            <p:nvPicPr>
              <p:cNvPr id="18434" name="Picture 2" descr="http://www.lab.anhb.uwa.edu.au/mb140/Big/app00h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3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3" y="1487488"/>
                <a:ext cx="5832648" cy="46085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5791200" y="3917683"/>
                <a:ext cx="1778614" cy="84617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5193551" y="4800600"/>
                <a:ext cx="2376262" cy="1440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 rot="403772">
              <a:off x="3552322" y="3756444"/>
              <a:ext cx="1653908" cy="644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51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92202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                </a:t>
            </a:r>
          </a:p>
          <a:p>
            <a:pPr marL="0" indent="0">
              <a:buNone/>
            </a:pPr>
            <a:r>
              <a:rPr lang="en-US" sz="6000" dirty="0"/>
              <a:t> </a:t>
            </a:r>
            <a:r>
              <a:rPr lang="en-US" sz="6000" dirty="0" smtClean="0"/>
              <a:t>         </a:t>
            </a:r>
            <a:r>
              <a:rPr lang="en-US" sz="9600" dirty="0" smtClean="0"/>
              <a:t>Thank you</a:t>
            </a:r>
            <a:endParaRPr lang="en-US" sz="9600" dirty="0"/>
          </a:p>
        </p:txBody>
      </p:sp>
      <p:sp>
        <p:nvSpPr>
          <p:cNvPr id="6" name="Smiley Face 5"/>
          <p:cNvSpPr/>
          <p:nvPr/>
        </p:nvSpPr>
        <p:spPr>
          <a:xfrm>
            <a:off x="1600200" y="2895600"/>
            <a:ext cx="5791200" cy="3200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FA9A-6493-483A-A8CE-597B6A2EBDD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Elmazar,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Section on lymphatic vessel showing bicuspid valve</a:t>
            </a:r>
            <a:endParaRPr lang="en-US" b="1" u="sng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52056" y="1752601"/>
            <a:ext cx="5068416" cy="4419599"/>
            <a:chOff x="1219200" y="1828800"/>
            <a:chExt cx="6400800" cy="4419599"/>
          </a:xfrm>
        </p:grpSpPr>
        <p:pic>
          <p:nvPicPr>
            <p:cNvPr id="9222" name="Picture 6" descr="https://classconnection.s3.amazonaws.com/22/flashcards/99022/jpg/picture2135407673129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828800"/>
              <a:ext cx="6400800" cy="4419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572000" y="3962400"/>
              <a:ext cx="381000" cy="381001"/>
            </a:xfrm>
            <a:prstGeom prst="ellipse">
              <a:avLst/>
            </a:prstGeom>
            <a:solidFill>
              <a:srgbClr val="E3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4572000" y="3733800"/>
              <a:ext cx="838200" cy="60960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953000" y="4114800"/>
              <a:ext cx="609600" cy="1523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2601"/>
            <a:ext cx="3384376" cy="441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165304"/>
            <a:ext cx="3584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Lymphatic vessels &amp; bicuspid valves</a:t>
            </a:r>
          </a:p>
        </p:txBody>
      </p:sp>
    </p:spTree>
    <p:extLst>
      <p:ext uri="{BB962C8B-B14F-4D97-AF65-F5344CB8AC3E}">
        <p14:creationId xmlns:p14="http://schemas.microsoft.com/office/powerpoint/2010/main" val="20825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Gut  associated lymphoid tissue/ GALT/ diffuse lymphoid tissue</a:t>
            </a:r>
            <a:endParaRPr lang="en-US" b="1" u="sng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7818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2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Esophagus / 1ry lymphatic nodule/</a:t>
            </a:r>
            <a:br>
              <a:rPr lang="en-US" b="1" u="sng" dirty="0" smtClean="0"/>
            </a:br>
            <a:r>
              <a:rPr lang="en-US" b="1" u="sng" dirty="0" smtClean="0"/>
              <a:t> no germinal center</a:t>
            </a:r>
            <a:endParaRPr lang="en-US" b="1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1447801" y="1600200"/>
            <a:ext cx="6019799" cy="4495800"/>
            <a:chOff x="1600200" y="1600200"/>
            <a:chExt cx="6019799" cy="4495800"/>
          </a:xfrm>
        </p:grpSpPr>
        <p:pic>
          <p:nvPicPr>
            <p:cNvPr id="2050" name="Picture 2" descr="http://www.apsubiology.org/anatomy/2020/2020_Exam_Reviews/Exam_3/lymph%20nodule%20esophagus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6019799" cy="4495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own Arrow 2"/>
            <p:cNvSpPr/>
            <p:nvPr/>
          </p:nvSpPr>
          <p:spPr>
            <a:xfrm rot="6840551">
              <a:off x="6285414" y="3824879"/>
              <a:ext cx="318304" cy="128872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39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2ry lymphatic nodule with </a:t>
            </a:r>
            <a:br>
              <a:rPr lang="en-US" b="1" u="sng" dirty="0" smtClean="0"/>
            </a:br>
            <a:r>
              <a:rPr lang="en-US" b="1" u="sng" dirty="0" smtClean="0"/>
              <a:t>germinal center</a:t>
            </a:r>
            <a:endParaRPr lang="en-US" b="1" u="sng" dirty="0"/>
          </a:p>
        </p:txBody>
      </p:sp>
      <p:grpSp>
        <p:nvGrpSpPr>
          <p:cNvPr id="9" name="Group 8"/>
          <p:cNvGrpSpPr/>
          <p:nvPr/>
        </p:nvGrpSpPr>
        <p:grpSpPr>
          <a:xfrm>
            <a:off x="3248000" y="1752600"/>
            <a:ext cx="5356448" cy="4267200"/>
            <a:chOff x="1371600" y="1752600"/>
            <a:chExt cx="6324600" cy="4267200"/>
          </a:xfrm>
        </p:grpSpPr>
        <p:pic>
          <p:nvPicPr>
            <p:cNvPr id="4100" name="Picture 4" descr="http://www.kumc.edu/instruction/medicine/anatomy/histoweb/gitract/small/Gi22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55"/>
            <a:stretch/>
          </p:blipFill>
          <p:spPr bwMode="auto">
            <a:xfrm>
              <a:off x="1371600" y="1752600"/>
              <a:ext cx="6324600" cy="426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447800" y="5652655"/>
              <a:ext cx="1447800" cy="367145"/>
            </a:xfrm>
            <a:prstGeom prst="rect">
              <a:avLst/>
            </a:prstGeom>
            <a:solidFill>
              <a:srgbClr val="FBA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4225280" y="2971800"/>
            <a:ext cx="1066800" cy="9144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77544" y="4939145"/>
            <a:ext cx="990600" cy="108065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3068488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3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Secondary lymphoid nodule</a:t>
            </a:r>
            <a:endParaRPr lang="en-US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2343090"/>
            <a:ext cx="190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Germinal center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4407" y="1828800"/>
            <a:ext cx="948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Mantel</a:t>
            </a:r>
          </a:p>
          <a:p>
            <a:r>
              <a:rPr lang="en-US" sz="2000" b="1" dirty="0" smtClean="0"/>
              <a:t> zone</a:t>
            </a:r>
            <a:endParaRPr lang="en-US" sz="20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331168" y="1412776"/>
            <a:ext cx="6179096" cy="4800600"/>
            <a:chOff x="1143000" y="1447800"/>
            <a:chExt cx="6179096" cy="4800600"/>
          </a:xfrm>
        </p:grpSpPr>
        <p:pic>
          <p:nvPicPr>
            <p:cNvPr id="4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7" t="16002" r="15669" b="14401"/>
            <a:stretch>
              <a:fillRect/>
            </a:stretch>
          </p:blipFill>
          <p:spPr bwMode="auto">
            <a:xfrm>
              <a:off x="1371600" y="1447800"/>
              <a:ext cx="5715000" cy="4800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4959896" y="2743200"/>
              <a:ext cx="2362200" cy="533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Left Brace 7"/>
            <p:cNvSpPr/>
            <p:nvPr/>
          </p:nvSpPr>
          <p:spPr>
            <a:xfrm>
              <a:off x="2895600" y="2403326"/>
              <a:ext cx="228600" cy="628650"/>
            </a:xfrm>
            <a:prstGeom prst="leftBrac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143000" y="2171700"/>
              <a:ext cx="1752600" cy="4191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18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High endothelial </a:t>
            </a:r>
            <a:r>
              <a:rPr lang="en-US" sz="4000" b="1" u="sng" dirty="0" err="1" smtClean="0"/>
              <a:t>venule</a:t>
            </a:r>
            <a:r>
              <a:rPr lang="en-US" sz="4000" b="1" u="sng" dirty="0" smtClean="0"/>
              <a:t> </a:t>
            </a:r>
            <a:endParaRPr lang="en-US" sz="40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11181" y="6015335"/>
            <a:ext cx="895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lining epithelium is cuboidal rather than the usual flat squamous</a:t>
            </a:r>
            <a:endParaRPr lang="en-US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676400" y="1295400"/>
            <a:ext cx="6324600" cy="4495800"/>
            <a:chOff x="1676400" y="1295400"/>
            <a:chExt cx="6324600" cy="4495800"/>
          </a:xfrm>
        </p:grpSpPr>
        <p:pic>
          <p:nvPicPr>
            <p:cNvPr id="5122" name="Picture 2" descr="http://www.lab.anhb.uwa.edu.au/mb140/addons/quiz/Q08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295400"/>
              <a:ext cx="5638800" cy="4495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4800600" y="1752600"/>
              <a:ext cx="3200400" cy="533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495800" y="1752600"/>
              <a:ext cx="3505200" cy="2362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06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Section in Lymph node</a:t>
            </a:r>
            <a:endParaRPr lang="en-US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1745765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Cortex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91400" y="41148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Medulla</a:t>
            </a:r>
            <a:endParaRPr lang="en-US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609600" y="1423172"/>
            <a:ext cx="6811963" cy="4526108"/>
            <a:chOff x="609600" y="1423172"/>
            <a:chExt cx="6811963" cy="4526108"/>
          </a:xfrm>
        </p:grpSpPr>
        <p:grpSp>
          <p:nvGrpSpPr>
            <p:cNvPr id="15" name="Group 14"/>
            <p:cNvGrpSpPr/>
            <p:nvPr/>
          </p:nvGrpSpPr>
          <p:grpSpPr>
            <a:xfrm>
              <a:off x="609600" y="1423172"/>
              <a:ext cx="6705600" cy="4526108"/>
              <a:chOff x="609600" y="1423172"/>
              <a:chExt cx="6705600" cy="4526108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1423172"/>
                <a:ext cx="6553200" cy="45261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4267200" y="3352800"/>
                <a:ext cx="3048000" cy="114063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057400"/>
              <a:ext cx="1554163" cy="81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65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205</Words>
  <Application>Microsoft Office PowerPoint</Application>
  <PresentationFormat>On-screen Show (4:3)</PresentationFormat>
  <Paragraphs>63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Lymphatic system practical 1st, year 2018 </vt:lpstr>
      <vt:lpstr>Small intestine/ villus/ lacteal</vt:lpstr>
      <vt:lpstr>Section on lymphatic vessel showing bicuspid valve</vt:lpstr>
      <vt:lpstr>Gut  associated lymphoid tissue/ GALT/ diffuse lymphoid tissue</vt:lpstr>
      <vt:lpstr>Esophagus / 1ry lymphatic nodule/  no germinal center</vt:lpstr>
      <vt:lpstr>2ry lymphatic nodule with  germinal center</vt:lpstr>
      <vt:lpstr>Secondary lymphoid nodule</vt:lpstr>
      <vt:lpstr>High endothelial venule </vt:lpstr>
      <vt:lpstr>Section in Lymph node</vt:lpstr>
      <vt:lpstr>Section in Lymph node showing medullary cords &amp; sinuses </vt:lpstr>
      <vt:lpstr>Palatine tensile</vt:lpstr>
      <vt:lpstr>Palatine tonsil</vt:lpstr>
      <vt:lpstr>Thymus/ lymphoid organ/ gland</vt:lpstr>
      <vt:lpstr>Thymus/ Hassall’s corpuscle</vt:lpstr>
      <vt:lpstr>Adult thymus (involuted )</vt:lpstr>
      <vt:lpstr>Spleen showing white &amp; red pulps </vt:lpstr>
      <vt:lpstr>Spleen </vt:lpstr>
      <vt:lpstr>Splenic nodule </vt:lpstr>
      <vt:lpstr>MALT/ mucosa associated lymphoid tissue/ ileum</vt:lpstr>
      <vt:lpstr>MALT/ Appendix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Lymphatic system practical 1st, year 2016 </dc:title>
  <dc:creator>lion</dc:creator>
  <cp:lastModifiedBy>lion</cp:lastModifiedBy>
  <cp:revision>132</cp:revision>
  <dcterms:created xsi:type="dcterms:W3CDTF">2016-04-09T08:26:59Z</dcterms:created>
  <dcterms:modified xsi:type="dcterms:W3CDTF">2019-04-08T05:23:51Z</dcterms:modified>
</cp:coreProperties>
</file>