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2.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67"/>
  </p:notesMasterIdLst>
  <p:sldIdLst>
    <p:sldId id="375" r:id="rId2"/>
    <p:sldId id="376" r:id="rId3"/>
    <p:sldId id="377" r:id="rId4"/>
    <p:sldId id="378" r:id="rId5"/>
    <p:sldId id="379" r:id="rId6"/>
    <p:sldId id="380" r:id="rId7"/>
    <p:sldId id="381" r:id="rId8"/>
    <p:sldId id="382" r:id="rId9"/>
    <p:sldId id="383" r:id="rId10"/>
    <p:sldId id="384" r:id="rId11"/>
    <p:sldId id="385" r:id="rId12"/>
    <p:sldId id="386" r:id="rId13"/>
    <p:sldId id="387" r:id="rId14"/>
    <p:sldId id="388" r:id="rId15"/>
    <p:sldId id="389" r:id="rId16"/>
    <p:sldId id="317" r:id="rId17"/>
    <p:sldId id="316" r:id="rId18"/>
    <p:sldId id="371" r:id="rId19"/>
    <p:sldId id="315" r:id="rId20"/>
    <p:sldId id="262" r:id="rId21"/>
    <p:sldId id="318" r:id="rId22"/>
    <p:sldId id="372" r:id="rId23"/>
    <p:sldId id="319" r:id="rId24"/>
    <p:sldId id="264" r:id="rId25"/>
    <p:sldId id="320" r:id="rId26"/>
    <p:sldId id="373" r:id="rId27"/>
    <p:sldId id="321" r:id="rId28"/>
    <p:sldId id="323" r:id="rId29"/>
    <p:sldId id="267" r:id="rId30"/>
    <p:sldId id="324" r:id="rId31"/>
    <p:sldId id="374" r:id="rId32"/>
    <p:sldId id="390" r:id="rId33"/>
    <p:sldId id="391" r:id="rId34"/>
    <p:sldId id="392" r:id="rId35"/>
    <p:sldId id="393" r:id="rId36"/>
    <p:sldId id="394" r:id="rId37"/>
    <p:sldId id="395" r:id="rId38"/>
    <p:sldId id="396" r:id="rId39"/>
    <p:sldId id="397" r:id="rId40"/>
    <p:sldId id="398" r:id="rId41"/>
    <p:sldId id="399" r:id="rId42"/>
    <p:sldId id="400" r:id="rId43"/>
    <p:sldId id="401" r:id="rId44"/>
    <p:sldId id="402" r:id="rId45"/>
    <p:sldId id="403" r:id="rId46"/>
    <p:sldId id="404" r:id="rId47"/>
    <p:sldId id="405" r:id="rId48"/>
    <p:sldId id="406" r:id="rId49"/>
    <p:sldId id="407" r:id="rId50"/>
    <p:sldId id="408" r:id="rId51"/>
    <p:sldId id="409" r:id="rId52"/>
    <p:sldId id="410" r:id="rId53"/>
    <p:sldId id="411" r:id="rId54"/>
    <p:sldId id="412" r:id="rId55"/>
    <p:sldId id="413" r:id="rId56"/>
    <p:sldId id="414" r:id="rId57"/>
    <p:sldId id="415" r:id="rId58"/>
    <p:sldId id="416" r:id="rId59"/>
    <p:sldId id="417" r:id="rId60"/>
    <p:sldId id="418" r:id="rId61"/>
    <p:sldId id="419" r:id="rId62"/>
    <p:sldId id="420" r:id="rId63"/>
    <p:sldId id="421" r:id="rId64"/>
    <p:sldId id="422" r:id="rId65"/>
    <p:sldId id="423" r:id="rId66"/>
  </p:sldIdLst>
  <p:sldSz cx="9144000" cy="5143500" type="screen16x9"/>
  <p:notesSz cx="6858000" cy="9144000"/>
  <p:embeddedFontLst>
    <p:embeddedFont>
      <p:font typeface="Algerian" panose="04020705040A02060702" pitchFamily="82" charset="0"/>
      <p:regular r:id="rId68"/>
    </p:embeddedFont>
    <p:embeddedFont>
      <p:font typeface="Open Sans" panose="020B0604020202020204" charset="0"/>
      <p:regular r:id="rId69"/>
      <p:bold r:id="rId70"/>
      <p:italic r:id="rId71"/>
      <p:boldItalic r:id="rId72"/>
    </p:embeddedFont>
    <p:embeddedFont>
      <p:font typeface="Brush Script MT" panose="03060802040406070304" pitchFamily="66" charset="0"/>
      <p:italic r:id="rId73"/>
    </p:embeddedFont>
    <p:embeddedFont>
      <p:font typeface="Calibri" panose="020F0502020204030204" pitchFamily="34" charset="0"/>
      <p:regular r:id="rId74"/>
      <p:bold r:id="rId75"/>
      <p:italic r:id="rId76"/>
      <p:boldItalic r:id="rId77"/>
    </p:embeddedFont>
    <p:embeddedFont>
      <p:font typeface="Microsoft JhengHei UI" panose="020B0604030504040204" pitchFamily="34" charset="-120"/>
      <p:regular r:id="rId78"/>
      <p:bold r:id="rId79"/>
    </p:embeddedFont>
    <p:embeddedFont>
      <p:font typeface="Broadway" panose="04040905080B02020502" pitchFamily="82" charset="0"/>
      <p:regular r:id="rId80"/>
    </p:embeddedFont>
    <p:embeddedFont>
      <p:font typeface="Josefin Sans" panose="020B0604020202020204" charset="0"/>
      <p:regular r:id="rId81"/>
      <p:bold r:id="rId82"/>
      <p:italic r:id="rId83"/>
      <p:boldItalic r:id="rId84"/>
    </p:embeddedFont>
    <p:embeddedFont>
      <p:font typeface="Montserrat" panose="020B0604020202020204" charset="0"/>
      <p:regular r:id="rId85"/>
      <p:bold r:id="rId86"/>
      <p:italic r:id="rId87"/>
      <p:boldItalic r:id="rId88"/>
    </p:embeddedFont>
    <p:embeddedFont>
      <p:font typeface="Open Sans SemiBold" panose="020B0604020202020204" charset="0"/>
      <p:regular r:id="rId89"/>
      <p:bold r:id="rId90"/>
      <p:italic r:id="rId91"/>
      <p:boldItalic r:id="rId9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9652161-575B-4AFF-98F3-4AF2E6617D23}">
  <a:tblStyle styleId="{E9652161-575B-4AFF-98F3-4AF2E6617D2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332" autoAdjust="0"/>
  </p:normalViewPr>
  <p:slideViewPr>
    <p:cSldViewPr>
      <p:cViewPr>
        <p:scale>
          <a:sx n="75" d="100"/>
          <a:sy n="75" d="100"/>
        </p:scale>
        <p:origin x="1666" y="6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1.fntdata"/><Relationship Id="rId84" Type="http://schemas.openxmlformats.org/officeDocument/2006/relationships/font" Target="fonts/font17.fntdata"/><Relationship Id="rId89" Type="http://schemas.openxmlformats.org/officeDocument/2006/relationships/font" Target="fonts/font22.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7.fntdata"/><Relationship Id="rId79" Type="http://schemas.openxmlformats.org/officeDocument/2006/relationships/font" Target="fonts/font12.fntdata"/><Relationship Id="rId5" Type="http://schemas.openxmlformats.org/officeDocument/2006/relationships/slide" Target="slides/slide4.xml"/><Relationship Id="rId90" Type="http://schemas.openxmlformats.org/officeDocument/2006/relationships/font" Target="fonts/font23.fntdata"/><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5.fntdata"/><Relationship Id="rId80" Type="http://schemas.openxmlformats.org/officeDocument/2006/relationships/font" Target="fonts/font13.fntdata"/><Relationship Id="rId85" Type="http://schemas.openxmlformats.org/officeDocument/2006/relationships/font" Target="fonts/font18.fntdata"/><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font" Target="fonts/font16.fntdata"/><Relationship Id="rId88" Type="http://schemas.openxmlformats.org/officeDocument/2006/relationships/font" Target="fonts/font21.fntdata"/><Relationship Id="rId91" Type="http://schemas.openxmlformats.org/officeDocument/2006/relationships/font" Target="fonts/font24.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font" Target="fonts/font14.fntdata"/><Relationship Id="rId86" Type="http://schemas.openxmlformats.org/officeDocument/2006/relationships/font" Target="fonts/font19.fntdata"/><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9.fntdata"/><Relationship Id="rId7" Type="http://schemas.openxmlformats.org/officeDocument/2006/relationships/slide" Target="slides/slide6.xml"/><Relationship Id="rId71" Type="http://schemas.openxmlformats.org/officeDocument/2006/relationships/font" Target="fonts/font4.fntdata"/><Relationship Id="rId92" Type="http://schemas.openxmlformats.org/officeDocument/2006/relationships/font" Target="fonts/font2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20.fntdata"/><Relationship Id="rId61" Type="http://schemas.openxmlformats.org/officeDocument/2006/relationships/slide" Target="slides/slide60.xml"/><Relationship Id="rId82" Type="http://schemas.openxmlformats.org/officeDocument/2006/relationships/font" Target="fonts/font15.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0.fntdata"/></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3-10-25T19:22:02.76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9922 9075 0</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3-10-25T19:25:20.93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11218 10411 0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14177502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3155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smtClean="0"/>
              <a:t>sex cord stromal </a:t>
            </a:r>
            <a:r>
              <a:rPr lang="en-US" dirty="0" err="1" smtClean="0"/>
              <a:t>neoplasia</a:t>
            </a:r>
            <a:r>
              <a:rPr lang="en-US" dirty="0" smtClean="0"/>
              <a:t> :</a:t>
            </a:r>
            <a:r>
              <a:rPr lang="en-US" dirty="0" err="1" smtClean="0"/>
              <a:t>Sertoli-Leydig</a:t>
            </a:r>
            <a:r>
              <a:rPr lang="en-US" dirty="0" smtClean="0"/>
              <a:t> cell tumors, </a:t>
            </a:r>
            <a:r>
              <a:rPr lang="en-US" dirty="0" err="1" smtClean="0"/>
              <a:t>granulosa</a:t>
            </a:r>
            <a:r>
              <a:rPr lang="en-US" dirty="0" smtClean="0"/>
              <a:t>-theca cell tumors.</a:t>
            </a:r>
          </a:p>
          <a:p>
            <a:pPr marL="457200" marR="0" indent="-298450" algn="l" defTabSz="914400" rtl="0" eaLnBrk="1" fontAlgn="auto" latinLnBrk="0" hangingPunct="1">
              <a:lnSpc>
                <a:spcPct val="100000"/>
              </a:lnSpc>
              <a:spcBef>
                <a:spcPts val="0"/>
              </a:spcBef>
              <a:spcAft>
                <a:spcPts val="0"/>
              </a:spcAft>
              <a:buClr>
                <a:srgbClr val="000000"/>
              </a:buClr>
              <a:buSzPts val="1100"/>
              <a:tabLst/>
              <a:defRPr/>
            </a:pPr>
            <a:r>
              <a:rPr lang="en-US" dirty="0" smtClean="0"/>
              <a:t>Serum testosterone &gt;1.5-2.0 </a:t>
            </a:r>
            <a:r>
              <a:rPr lang="en-US" dirty="0" err="1" smtClean="0"/>
              <a:t>ng</a:t>
            </a:r>
            <a:r>
              <a:rPr lang="en-US" dirty="0" smtClean="0"/>
              <a:t>\ml( threefold the upper limit of normal level in women </a:t>
            </a:r>
          </a:p>
          <a:p>
            <a:pPr marL="457200" marR="0" indent="-298450" algn="l" defTabSz="914400" rtl="0" eaLnBrk="1" fontAlgn="auto" latinLnBrk="0" hangingPunct="1">
              <a:lnSpc>
                <a:spcPct val="100000"/>
              </a:lnSpc>
              <a:spcBef>
                <a:spcPts val="0"/>
              </a:spcBef>
              <a:spcAft>
                <a:spcPts val="0"/>
              </a:spcAft>
              <a:buClr>
                <a:srgbClr val="000000"/>
              </a:buClr>
              <a:buSzPts val="1100"/>
              <a:tabLst/>
              <a:defRPr/>
            </a:pPr>
            <a:endParaRPr lang="en-US" dirty="0" smtClean="0"/>
          </a:p>
          <a:p>
            <a:pPr marL="158750" indent="0">
              <a:buNone/>
            </a:pPr>
            <a:endParaRPr lang="ar-SA" dirty="0"/>
          </a:p>
        </p:txBody>
      </p:sp>
    </p:spTree>
    <p:extLst>
      <p:ext uri="{BB962C8B-B14F-4D97-AF65-F5344CB8AC3E}">
        <p14:creationId xmlns:p14="http://schemas.microsoft.com/office/powerpoint/2010/main" val="2177005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pPr marL="158750" indent="0">
              <a:buNone/>
            </a:pPr>
            <a:r>
              <a:rPr lang="en-US" dirty="0" smtClean="0"/>
              <a:t>Management removal of tumor.</a:t>
            </a:r>
          </a:p>
          <a:p>
            <a:pPr marL="158750" indent="0">
              <a:buNone/>
            </a:pPr>
            <a:endParaRPr lang="ar-SA" dirty="0"/>
          </a:p>
        </p:txBody>
      </p:sp>
    </p:spTree>
    <p:extLst>
      <p:ext uri="{BB962C8B-B14F-4D97-AF65-F5344CB8AC3E}">
        <p14:creationId xmlns:p14="http://schemas.microsoft.com/office/powerpoint/2010/main" val="578496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pPr marL="158750" indent="0">
              <a:buNone/>
            </a:pPr>
            <a:r>
              <a:rPr lang="en-US" dirty="0" smtClean="0"/>
              <a:t>Central </a:t>
            </a:r>
            <a:r>
              <a:rPr lang="en-US" dirty="0" err="1" smtClean="0"/>
              <a:t>obesity,hirsutism,moon</a:t>
            </a:r>
            <a:r>
              <a:rPr lang="en-US" dirty="0" smtClean="0"/>
              <a:t> </a:t>
            </a:r>
            <a:r>
              <a:rPr lang="en-US" dirty="0" err="1" smtClean="0"/>
              <a:t>face,buffalo</a:t>
            </a:r>
            <a:r>
              <a:rPr lang="en-US" dirty="0" smtClean="0"/>
              <a:t> </a:t>
            </a:r>
            <a:r>
              <a:rPr lang="en-US" dirty="0" err="1" smtClean="0"/>
              <a:t>hump,purple,striae</a:t>
            </a:r>
            <a:r>
              <a:rPr lang="en-US" dirty="0" smtClean="0"/>
              <a:t> on </a:t>
            </a:r>
            <a:r>
              <a:rPr lang="en-US" dirty="0" err="1" smtClean="0"/>
              <a:t>abdomen,acne</a:t>
            </a:r>
            <a:endParaRPr lang="en-US" dirty="0" smtClean="0"/>
          </a:p>
          <a:p>
            <a:pPr marL="457200" indent="-298450"/>
            <a:r>
              <a:rPr lang="en-US" dirty="0" smtClean="0"/>
              <a:t>Options for first-line tests include a 24-hour urinary excretion of free cortisol, late-night salivary cortisol, and the low-dose dexamethasone suppression test. At least two of these first-line tests should be abnormal to establish the diagnosis of excess cortisol production</a:t>
            </a:r>
          </a:p>
          <a:p>
            <a:pPr marL="158750" indent="0">
              <a:buNone/>
            </a:pPr>
            <a:endParaRPr lang="ar-SA" dirty="0"/>
          </a:p>
        </p:txBody>
      </p:sp>
    </p:spTree>
    <p:extLst>
      <p:ext uri="{BB962C8B-B14F-4D97-AF65-F5344CB8AC3E}">
        <p14:creationId xmlns:p14="http://schemas.microsoft.com/office/powerpoint/2010/main" val="935923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pPr marL="158750" indent="0">
              <a:buNone/>
            </a:pPr>
            <a:endParaRPr lang="ar-SA" dirty="0"/>
          </a:p>
        </p:txBody>
      </p:sp>
    </p:spTree>
    <p:extLst>
      <p:ext uri="{BB962C8B-B14F-4D97-AF65-F5344CB8AC3E}">
        <p14:creationId xmlns:p14="http://schemas.microsoft.com/office/powerpoint/2010/main" val="935923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ab8d1ca927_3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ab8d1ca927_3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8428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700" b="1" i="0" u="none" strike="noStrike" kern="1200" cap="none" spc="0" normalizeH="0" baseline="0" noProof="0" dirty="0" smtClean="0">
                <a:ln>
                  <a:noFill/>
                </a:ln>
                <a:solidFill>
                  <a:prstClr val="black"/>
                </a:solidFill>
                <a:effectLst/>
                <a:uLnTx/>
                <a:uFillTx/>
                <a:latin typeface="Calibri"/>
                <a:ea typeface="+mn-ea"/>
                <a:cs typeface="+mn-cs"/>
              </a:rPr>
              <a:t>Age of onset: </a:t>
            </a:r>
            <a:r>
              <a:rPr kumimoji="0" lang="en-US" sz="2700" b="0" i="0" u="none" strike="noStrike" kern="1200" cap="none" spc="0" normalizeH="0" baseline="0" noProof="0" dirty="0" smtClean="0">
                <a:ln>
                  <a:noFill/>
                </a:ln>
                <a:solidFill>
                  <a:prstClr val="black"/>
                </a:solidFill>
                <a:effectLst/>
                <a:uLnTx/>
                <a:uFillTx/>
                <a:latin typeface="Calibri"/>
                <a:ea typeface="+mn-ea"/>
                <a:cs typeface="+mn-cs"/>
              </a:rPr>
              <a:t>Women with PCOS, the most common cause of hirsutism, typically have a </a:t>
            </a:r>
            <a:r>
              <a:rPr kumimoji="0" lang="en-US" sz="2700" b="0" i="0" u="none" strike="noStrike" kern="1200" cap="none" spc="0" normalizeH="0" baseline="0" noProof="0" dirty="0" err="1" smtClean="0">
                <a:ln>
                  <a:noFill/>
                </a:ln>
                <a:solidFill>
                  <a:prstClr val="black"/>
                </a:solidFill>
                <a:effectLst/>
                <a:uLnTx/>
                <a:uFillTx/>
                <a:latin typeface="Calibri"/>
                <a:ea typeface="+mn-ea"/>
                <a:cs typeface="+mn-cs"/>
              </a:rPr>
              <a:t>peripubertal</a:t>
            </a:r>
            <a:r>
              <a:rPr kumimoji="0" lang="en-US" sz="2700" b="0" i="0" u="none" strike="noStrike" kern="1200" cap="none" spc="0" normalizeH="0" baseline="0" noProof="0" dirty="0" smtClean="0">
                <a:ln>
                  <a:noFill/>
                </a:ln>
                <a:solidFill>
                  <a:prstClr val="black"/>
                </a:solidFill>
                <a:effectLst/>
                <a:uLnTx/>
                <a:uFillTx/>
                <a:latin typeface="Calibri"/>
                <a:ea typeface="+mn-ea"/>
                <a:cs typeface="+mn-cs"/>
              </a:rPr>
              <a:t> onset of hirsutism.</a:t>
            </a:r>
          </a:p>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smtClean="0"/>
              <a:t>                           Androgen secreting tumors usually occur late in life.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700" b="1" i="0" u="none" strike="noStrike" kern="1200" cap="none" spc="0" normalizeH="0" baseline="0" noProof="0" dirty="0" smtClean="0">
                <a:ln>
                  <a:noFill/>
                </a:ln>
                <a:solidFill>
                  <a:prstClr val="black"/>
                </a:solidFill>
                <a:effectLst/>
                <a:uLnTx/>
                <a:uFillTx/>
                <a:latin typeface="Calibri"/>
                <a:ea typeface="+mn-ea"/>
                <a:cs typeface="+mn-cs"/>
              </a:rPr>
              <a:t>Stable versus progressive hair growth: </a:t>
            </a:r>
            <a:r>
              <a:rPr kumimoji="0" lang="en-US" sz="2700" b="0" i="0" u="none" strike="noStrike" kern="1200" cap="none" spc="0" normalizeH="0" baseline="0" noProof="0" dirty="0" smtClean="0">
                <a:ln>
                  <a:noFill/>
                </a:ln>
                <a:solidFill>
                  <a:prstClr val="black"/>
                </a:solidFill>
                <a:effectLst/>
                <a:uLnTx/>
                <a:uFillTx/>
                <a:latin typeface="Calibri"/>
                <a:ea typeface="+mn-ea"/>
                <a:cs typeface="+mn-cs"/>
              </a:rPr>
              <a:t>very rapid in androgen secreting tumors.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700" b="1" i="0" u="none" strike="noStrike" kern="1200" cap="none" spc="0" normalizeH="0" baseline="0" noProof="0" dirty="0" smtClean="0">
                <a:ln>
                  <a:noFill/>
                </a:ln>
                <a:solidFill>
                  <a:prstClr val="black"/>
                </a:solidFill>
                <a:effectLst/>
                <a:uLnTx/>
                <a:uFillTx/>
                <a:latin typeface="Calibri"/>
                <a:ea typeface="+mn-ea"/>
                <a:cs typeface="+mn-cs"/>
              </a:rPr>
              <a:t>Family history </a:t>
            </a:r>
            <a:r>
              <a:rPr kumimoji="0" lang="en-US" sz="2700" b="0" i="0" u="none" strike="noStrike" kern="1200" cap="none" spc="0" normalizeH="0" baseline="0" noProof="0" dirty="0" smtClean="0">
                <a:ln>
                  <a:noFill/>
                </a:ln>
                <a:solidFill>
                  <a:prstClr val="black"/>
                </a:solidFill>
                <a:effectLst/>
                <a:uLnTx/>
                <a:uFillTx/>
                <a:latin typeface="Calibri"/>
                <a:ea typeface="+mn-ea"/>
                <a:cs typeface="+mn-cs"/>
              </a:rPr>
              <a:t>: Several conditions that cause hirsutism, including congenital adrenal hyperplasia and polycystic ovary syndrome, run in families.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700" b="0" i="0" u="none" strike="noStrike" kern="1200" cap="none" spc="0" normalizeH="0" baseline="0" noProof="0" dirty="0" smtClean="0">
                <a:ln>
                  <a:noFill/>
                </a:ln>
                <a:solidFill>
                  <a:prstClr val="black"/>
                </a:solidFill>
                <a:effectLst/>
                <a:uLnTx/>
                <a:uFillTx/>
                <a:latin typeface="Calibri"/>
                <a:ea typeface="+mn-ea"/>
                <a:cs typeface="+mn-cs"/>
              </a:rPr>
              <a:t>History of drug intake producing </a:t>
            </a:r>
            <a:r>
              <a:rPr kumimoji="0" lang="en-US" sz="2700" b="0" i="0" u="none" strike="noStrike" kern="1200" cap="none" spc="0" normalizeH="0" baseline="0" noProof="0" dirty="0" err="1" smtClean="0">
                <a:ln>
                  <a:noFill/>
                </a:ln>
                <a:solidFill>
                  <a:prstClr val="black"/>
                </a:solidFill>
                <a:effectLst/>
                <a:uLnTx/>
                <a:uFillTx/>
                <a:latin typeface="Calibri"/>
                <a:ea typeface="+mn-ea"/>
                <a:cs typeface="+mn-cs"/>
              </a:rPr>
              <a:t>androgenicity</a:t>
            </a:r>
            <a:r>
              <a:rPr kumimoji="0" lang="en-US" sz="2700" b="0" i="0" u="none" strike="noStrike" kern="1200" cap="none" spc="0" normalizeH="0" baseline="0" noProof="0" dirty="0" smtClean="0">
                <a:ln>
                  <a:noFill/>
                </a:ln>
                <a:solidFill>
                  <a:prstClr val="black"/>
                </a:solidFill>
                <a:effectLst/>
                <a:uLnTx/>
                <a:uFillTx/>
                <a:latin typeface="Calibri"/>
                <a:ea typeface="+mn-ea"/>
                <a:cs typeface="+mn-cs"/>
              </a:rPr>
              <a:t> : </a:t>
            </a:r>
            <a:r>
              <a:rPr kumimoji="0" lang="en-US" sz="2700" b="0" i="0" u="none" strike="noStrike" kern="1200" cap="none" spc="0" normalizeH="0" baseline="0" noProof="0" dirty="0" err="1" smtClean="0">
                <a:ln>
                  <a:noFill/>
                </a:ln>
                <a:solidFill>
                  <a:prstClr val="black"/>
                </a:solidFill>
                <a:effectLst/>
                <a:uLnTx/>
                <a:uFillTx/>
                <a:latin typeface="Calibri"/>
                <a:ea typeface="+mn-ea"/>
                <a:cs typeface="+mn-cs"/>
              </a:rPr>
              <a:t>danazol</a:t>
            </a:r>
            <a:r>
              <a:rPr kumimoji="0" lang="en-US" sz="2700" b="0" i="0" u="none" strike="noStrike" kern="1200" cap="none" spc="0" normalizeH="0" baseline="0" noProof="0" dirty="0" smtClean="0">
                <a:ln>
                  <a:noFill/>
                </a:ln>
                <a:solidFill>
                  <a:prstClr val="black"/>
                </a:solidFill>
                <a:effectLst/>
                <a:uLnTx/>
                <a:uFillTx/>
                <a:latin typeface="Calibri"/>
                <a:ea typeface="+mn-ea"/>
                <a:cs typeface="+mn-cs"/>
              </a:rPr>
              <a:t>, which is used to treat women with endometriosis; systemic corticosteroids and fluoxetine (Prozac) for depression</a:t>
            </a:r>
          </a:p>
        </p:txBody>
      </p:sp>
    </p:spTree>
    <p:extLst>
      <p:ext uri="{BB962C8B-B14F-4D97-AF65-F5344CB8AC3E}">
        <p14:creationId xmlns:p14="http://schemas.microsoft.com/office/powerpoint/2010/main" val="935923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pPr marL="158750" indent="0">
              <a:buNone/>
            </a:pPr>
            <a:r>
              <a:rPr lang="en-US" dirty="0" smtClean="0"/>
              <a:t>Acne, alopecia ,</a:t>
            </a:r>
            <a:r>
              <a:rPr lang="en-US" dirty="0" err="1" smtClean="0"/>
              <a:t>acantosis</a:t>
            </a:r>
            <a:r>
              <a:rPr lang="en-US" dirty="0" smtClean="0"/>
              <a:t> nigricans (in case of </a:t>
            </a:r>
            <a:r>
              <a:rPr lang="en-US" dirty="0" err="1" smtClean="0"/>
              <a:t>pcos</a:t>
            </a:r>
            <a:r>
              <a:rPr lang="en-US" dirty="0" smtClean="0"/>
              <a:t> insulin resistance),</a:t>
            </a:r>
            <a:r>
              <a:rPr lang="en-US" dirty="0" err="1" smtClean="0"/>
              <a:t>striae,thin</a:t>
            </a:r>
            <a:r>
              <a:rPr lang="en-US" dirty="0" smtClean="0"/>
              <a:t> skin, or bruising(suggest </a:t>
            </a:r>
            <a:r>
              <a:rPr lang="en-US" dirty="0" err="1" smtClean="0"/>
              <a:t>cushings</a:t>
            </a:r>
            <a:r>
              <a:rPr lang="en-US" dirty="0" smtClean="0"/>
              <a:t> syndrome)</a:t>
            </a:r>
          </a:p>
          <a:p>
            <a:pPr marL="158750" indent="0">
              <a:buNone/>
            </a:pPr>
            <a:endParaRPr lang="ar-SA" dirty="0"/>
          </a:p>
        </p:txBody>
      </p:sp>
    </p:spTree>
    <p:extLst>
      <p:ext uri="{BB962C8B-B14F-4D97-AF65-F5344CB8AC3E}">
        <p14:creationId xmlns:p14="http://schemas.microsoft.com/office/powerpoint/2010/main" val="9359233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ab8d1ca927_3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ab8d1ca927_3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7469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ab8d1ca927_3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ab8d1ca927_3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A </a:t>
            </a:r>
            <a:r>
              <a:rPr lang="en-US" dirty="0" err="1" smtClean="0"/>
              <a:t>Ferriman-Gallwey</a:t>
            </a:r>
            <a:r>
              <a:rPr lang="en-US" dirty="0" smtClean="0"/>
              <a:t> score &gt;8 is considered abnormal for black or white women.</a:t>
            </a:r>
          </a:p>
          <a:p>
            <a:pPr marL="0" lvl="0" indent="0" algn="l" rtl="0">
              <a:spcBef>
                <a:spcPts val="0"/>
              </a:spcBef>
              <a:spcAft>
                <a:spcPts val="0"/>
              </a:spcAft>
              <a:buNone/>
            </a:pPr>
            <a:r>
              <a:rPr lang="en-US" dirty="0" smtClean="0"/>
              <a:t>For Mediterranean, Hispanic, and Middle Eastern women, a </a:t>
            </a:r>
            <a:r>
              <a:rPr lang="en-US" dirty="0" err="1" smtClean="0"/>
              <a:t>Ferriman-Gallwey</a:t>
            </a:r>
            <a:r>
              <a:rPr lang="en-US" dirty="0" smtClean="0"/>
              <a:t> score ≥9 to 10 is considered abnormal</a:t>
            </a:r>
          </a:p>
          <a:p>
            <a:pPr marL="0" lvl="0" indent="0" algn="l" rtl="0">
              <a:spcBef>
                <a:spcPts val="0"/>
              </a:spcBef>
              <a:spcAft>
                <a:spcPts val="0"/>
              </a:spcAft>
              <a:buNone/>
            </a:pPr>
            <a:r>
              <a:rPr lang="en-US" dirty="0" smtClean="0"/>
              <a:t>for Asian women, a score ≥2.</a:t>
            </a:r>
          </a:p>
          <a:p>
            <a:pPr marL="0" lvl="0" indent="0" algn="l" rtl="0">
              <a:spcBef>
                <a:spcPts val="0"/>
              </a:spcBef>
              <a:spcAft>
                <a:spcPts val="0"/>
              </a:spcAft>
              <a:buNone/>
            </a:pP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179532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ab8d1ca927_3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ab8d1ca927_3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32279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b347e33ac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b347e33ac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15004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ab8d1ca927_3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ab8d1ca927_3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051856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ab8d1ca927_3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ab8d1ca927_3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84305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ab8d1ca927_3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ab8d1ca927_3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Oral contraceptive drugs  : MOST widely used , </a:t>
            </a:r>
            <a:r>
              <a:rPr lang="en-US" dirty="0" err="1" smtClean="0"/>
              <a:t>inexpesive</a:t>
            </a:r>
            <a:r>
              <a:rPr lang="en-US" dirty="0" smtClean="0"/>
              <a:t> , first choice for young women who do not want to get pregnant . </a:t>
            </a:r>
          </a:p>
          <a:p>
            <a:pPr marL="0" lvl="0" indent="0" algn="l" rtl="0">
              <a:spcBef>
                <a:spcPts val="0"/>
              </a:spcBef>
              <a:spcAft>
                <a:spcPts val="0"/>
              </a:spcAft>
              <a:buNone/>
            </a:pPr>
            <a:r>
              <a:rPr lang="en-US" dirty="0" smtClean="0"/>
              <a:t>Spironolactone (50-200)mg daily: blocks androgens receptors and decreases </a:t>
            </a:r>
            <a:r>
              <a:rPr lang="en-US" dirty="0" err="1" smtClean="0"/>
              <a:t>testosteron</a:t>
            </a:r>
            <a:r>
              <a:rPr lang="en-US" dirty="0" smtClean="0"/>
              <a:t> production * mild  diuretic so the best in hypertension or edema . </a:t>
            </a:r>
            <a:r>
              <a:rPr lang="en-US" dirty="0" err="1" smtClean="0"/>
              <a:t>Lft</a:t>
            </a:r>
            <a:r>
              <a:rPr lang="en-US" dirty="0" smtClean="0"/>
              <a:t> every 3-4 month</a:t>
            </a:r>
          </a:p>
          <a:p>
            <a:pPr marL="0" lvl="0" indent="0" algn="l" rtl="0">
              <a:spcBef>
                <a:spcPts val="0"/>
              </a:spcBef>
              <a:spcAft>
                <a:spcPts val="0"/>
              </a:spcAft>
              <a:buNone/>
            </a:pPr>
            <a:r>
              <a:rPr lang="en-US" dirty="0" err="1" smtClean="0"/>
              <a:t>Finasteride</a:t>
            </a:r>
            <a:r>
              <a:rPr lang="en-US" dirty="0" smtClean="0"/>
              <a:t> : 5-alpha </a:t>
            </a:r>
            <a:r>
              <a:rPr lang="en-US" dirty="0" err="1" smtClean="0"/>
              <a:t>reductase</a:t>
            </a:r>
            <a:r>
              <a:rPr lang="en-US" dirty="0" smtClean="0"/>
              <a:t> inhibitor </a:t>
            </a:r>
          </a:p>
          <a:p>
            <a:pPr marL="0" lvl="0" indent="0" algn="l" rtl="0">
              <a:spcBef>
                <a:spcPts val="0"/>
              </a:spcBef>
              <a:spcAft>
                <a:spcPts val="0"/>
              </a:spcAft>
              <a:buNone/>
            </a:pPr>
            <a:r>
              <a:rPr lang="en-US" dirty="0" err="1" smtClean="0"/>
              <a:t>Flutamide</a:t>
            </a:r>
            <a:r>
              <a:rPr lang="en-US" dirty="0" smtClean="0"/>
              <a:t> : potent nonsteroidal selective </a:t>
            </a:r>
            <a:r>
              <a:rPr lang="en-US" dirty="0" err="1" smtClean="0"/>
              <a:t>antiandrogen</a:t>
            </a:r>
            <a:r>
              <a:rPr lang="en-US" dirty="0" smtClean="0"/>
              <a:t> </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err="1" smtClean="0"/>
              <a:t>Ocp</a:t>
            </a:r>
            <a:r>
              <a:rPr lang="en-US" dirty="0" smtClean="0"/>
              <a:t> used for 6 month because </a:t>
            </a:r>
            <a:r>
              <a:rPr lang="en-US" dirty="0" err="1" smtClean="0"/>
              <a:t>angen</a:t>
            </a:r>
            <a:r>
              <a:rPr lang="en-US" dirty="0" smtClean="0"/>
              <a:t> phase is 6 month</a:t>
            </a:r>
          </a:p>
          <a:p>
            <a:pPr marL="0" lvl="0" indent="0" algn="l" rtl="0">
              <a:spcBef>
                <a:spcPts val="0"/>
              </a:spcBef>
              <a:spcAft>
                <a:spcPts val="0"/>
              </a:spcAft>
              <a:buNone/>
            </a:pPr>
            <a:r>
              <a:rPr lang="en-US" dirty="0" err="1" smtClean="0"/>
              <a:t>Ocps</a:t>
            </a:r>
            <a:r>
              <a:rPr lang="en-US" dirty="0" smtClean="0"/>
              <a:t> work by: decrease </a:t>
            </a:r>
            <a:r>
              <a:rPr lang="en-US" dirty="0" err="1" smtClean="0"/>
              <a:t>lh</a:t>
            </a:r>
            <a:r>
              <a:rPr lang="en-US" dirty="0" smtClean="0"/>
              <a:t> </a:t>
            </a:r>
            <a:r>
              <a:rPr lang="en-US" dirty="0" err="1" smtClean="0"/>
              <a:t>secreation</a:t>
            </a:r>
            <a:r>
              <a:rPr lang="en-US" dirty="0" smtClean="0"/>
              <a:t> and decrease androgen production.</a:t>
            </a:r>
          </a:p>
          <a:p>
            <a:pPr marL="0" lvl="0" indent="0" algn="l" rtl="0">
              <a:spcBef>
                <a:spcPts val="0"/>
              </a:spcBef>
              <a:spcAft>
                <a:spcPts val="0"/>
              </a:spcAft>
              <a:buNone/>
            </a:pPr>
            <a:r>
              <a:rPr lang="en-US" dirty="0" smtClean="0"/>
              <a:t>Increase in hepatic production of sex hormone binding globulin</a:t>
            </a:r>
          </a:p>
          <a:p>
            <a:pPr marL="0" lvl="0" indent="0" algn="l" rtl="0">
              <a:spcBef>
                <a:spcPts val="0"/>
              </a:spcBef>
              <a:spcAft>
                <a:spcPts val="0"/>
              </a:spcAft>
              <a:buNone/>
            </a:pPr>
            <a:r>
              <a:rPr lang="en-US" dirty="0" smtClean="0"/>
              <a:t>Decrease bioavailability of testosterone</a:t>
            </a:r>
          </a:p>
          <a:p>
            <a:pPr marL="0" lvl="0" indent="0" algn="l" rtl="0">
              <a:spcBef>
                <a:spcPts val="0"/>
              </a:spcBef>
              <a:spcAft>
                <a:spcPts val="0"/>
              </a:spcAft>
              <a:buNone/>
            </a:pPr>
            <a:r>
              <a:rPr lang="en-US" dirty="0" smtClean="0"/>
              <a:t>Decease adrenal androgen </a:t>
            </a:r>
            <a:r>
              <a:rPr lang="en-US" dirty="0" err="1" smtClean="0"/>
              <a:t>secreation</a:t>
            </a:r>
            <a:r>
              <a:rPr lang="en-US" dirty="0" smtClean="0"/>
              <a:t> </a:t>
            </a:r>
          </a:p>
          <a:p>
            <a:pPr marL="0" lvl="0" indent="0" algn="l" rtl="0">
              <a:spcBef>
                <a:spcPts val="0"/>
              </a:spcBef>
              <a:spcAft>
                <a:spcPts val="0"/>
              </a:spcAft>
              <a:buNone/>
            </a:pPr>
            <a:r>
              <a:rPr lang="en-US" dirty="0" smtClean="0"/>
              <a:t>The growth phase (</a:t>
            </a:r>
            <a:r>
              <a:rPr lang="en-US" dirty="0" err="1" smtClean="0"/>
              <a:t>anagen</a:t>
            </a:r>
            <a:r>
              <a:rPr lang="en-US" dirty="0" smtClean="0"/>
              <a:t>), which varies by body area, is approximately four months for facial hair. Therefore, it takes approximately six months to detect the effects of hormonal therapy for facial hirsutism.</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Bleaching  ( hydrogen peroxide ) in sever cases - can cause irritation, purities, skin discoloration</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-Shaving   </a:t>
            </a:r>
          </a:p>
          <a:p>
            <a:pPr marL="0" lvl="0" indent="0" algn="l" rtl="0">
              <a:spcBef>
                <a:spcPts val="0"/>
              </a:spcBef>
              <a:spcAft>
                <a:spcPts val="0"/>
              </a:spcAft>
              <a:buNone/>
            </a:pPr>
            <a:r>
              <a:rPr lang="en-US" dirty="0" smtClean="0"/>
              <a:t>- Shaving does not lead to worsening of hirsutism and is a good short-term solution for facial hair. </a:t>
            </a:r>
          </a:p>
          <a:p>
            <a:pPr marL="0" lvl="0" indent="0" algn="l" rtl="0">
              <a:spcBef>
                <a:spcPts val="0"/>
              </a:spcBef>
              <a:spcAft>
                <a:spcPts val="0"/>
              </a:spcAft>
              <a:buNone/>
            </a:pPr>
            <a:r>
              <a:rPr lang="en-US" dirty="0" smtClean="0"/>
              <a:t>- Does not affect the rate or duration of </a:t>
            </a:r>
            <a:r>
              <a:rPr lang="en-US" dirty="0" err="1" smtClean="0"/>
              <a:t>anagen</a:t>
            </a:r>
            <a:r>
              <a:rPr lang="en-US" dirty="0" smtClean="0"/>
              <a:t> phase, or diameter of hair </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-Plucking, Waxing - scarring, folliculitis, hyperpigmentation</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err="1" smtClean="0"/>
              <a:t>Vaniqa</a:t>
            </a:r>
            <a:r>
              <a:rPr lang="en-US" dirty="0" smtClean="0"/>
              <a:t>(</a:t>
            </a:r>
            <a:r>
              <a:rPr lang="en-US" dirty="0" err="1" smtClean="0"/>
              <a:t>eflornithine</a:t>
            </a:r>
            <a:r>
              <a:rPr lang="en-US" dirty="0" smtClean="0"/>
              <a:t> hydrochloride)</a:t>
            </a:r>
          </a:p>
          <a:p>
            <a:pPr marL="0" lvl="0" indent="0" algn="l" rtl="0">
              <a:spcBef>
                <a:spcPts val="0"/>
              </a:spcBef>
              <a:spcAft>
                <a:spcPts val="0"/>
              </a:spcAft>
              <a:buNone/>
            </a:pPr>
            <a:r>
              <a:rPr lang="en-US" dirty="0" smtClean="0"/>
              <a:t>Cream available for the treatment of unwanted facial hair growth.</a:t>
            </a:r>
          </a:p>
          <a:p>
            <a:pPr marL="0" lvl="0" indent="0" algn="l" rtl="0">
              <a:spcBef>
                <a:spcPts val="0"/>
              </a:spcBef>
              <a:spcAft>
                <a:spcPts val="0"/>
              </a:spcAft>
              <a:buNone/>
            </a:pPr>
            <a:r>
              <a:rPr lang="en-US" dirty="0" err="1" smtClean="0"/>
              <a:t>Improvement,mainifested</a:t>
            </a:r>
            <a:r>
              <a:rPr lang="en-US" dirty="0" smtClean="0"/>
              <a:t> by </a:t>
            </a:r>
            <a:r>
              <a:rPr lang="en-US" dirty="0" err="1" smtClean="0"/>
              <a:t>shorter,softer,and</a:t>
            </a:r>
            <a:r>
              <a:rPr lang="en-US" dirty="0" smtClean="0"/>
              <a:t> less visible </a:t>
            </a:r>
            <a:r>
              <a:rPr lang="en-US" dirty="0" err="1" smtClean="0"/>
              <a:t>hair,is</a:t>
            </a:r>
            <a:r>
              <a:rPr lang="en-US" dirty="0" smtClean="0"/>
              <a:t> seen in about 8 wk.</a:t>
            </a:r>
          </a:p>
          <a:p>
            <a:pPr marL="0" lvl="0" indent="0" algn="l" rtl="0">
              <a:spcBef>
                <a:spcPts val="0"/>
              </a:spcBef>
              <a:spcAft>
                <a:spcPts val="0"/>
              </a:spcAft>
              <a:buNone/>
            </a:pPr>
            <a:r>
              <a:rPr lang="en-US" dirty="0" smtClean="0"/>
              <a:t>Must be used indefinitely to prevent regrowth</a:t>
            </a:r>
          </a:p>
          <a:p>
            <a:pPr marL="0" lvl="0" indent="0" algn="l" rtl="0">
              <a:spcBef>
                <a:spcPts val="0"/>
              </a:spcBef>
              <a:spcAft>
                <a:spcPts val="0"/>
              </a:spcAft>
              <a:buNone/>
            </a:pPr>
            <a:endParaRPr lang="en-US" dirty="0" smtClean="0"/>
          </a:p>
          <a:p>
            <a:pPr marL="0" lvl="0" indent="0" algn="l" rtl="0">
              <a:spcBef>
                <a:spcPts val="0"/>
              </a:spcBef>
              <a:spcAft>
                <a:spcPts val="0"/>
              </a:spcAft>
              <a:buNone/>
            </a:pP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1944776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325059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8" name="Google Shape;578;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33675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6" name="Google Shape;636;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82519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1" name="Google Shape;591;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9296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6" name="Google Shape;596;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50487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1" name="Google Shape;601;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48881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2" name="Google Shape;612;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8300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r>
              <a:rPr lang="en-US" dirty="0" smtClean="0"/>
              <a:t>During puberty, androgens—hormones such as testosterone—cause some </a:t>
            </a:r>
            <a:r>
              <a:rPr lang="en-US" dirty="0" err="1" smtClean="0"/>
              <a:t>vellus</a:t>
            </a:r>
            <a:r>
              <a:rPr lang="en-US" dirty="0" smtClean="0"/>
              <a:t> hairs to transition to terminal hairs.</a:t>
            </a:r>
          </a:p>
          <a:p>
            <a:r>
              <a:rPr lang="en-US" dirty="0" smtClean="0"/>
              <a:t>The number of hair follicles does not change over an individual's lifetime, but the follicle size and type of hair can change in response to numerous factors, particularly androgens</a:t>
            </a:r>
          </a:p>
          <a:p>
            <a:endParaRPr lang="ar-SA" dirty="0"/>
          </a:p>
        </p:txBody>
      </p:sp>
    </p:spTree>
    <p:extLst>
      <p:ext uri="{BB962C8B-B14F-4D97-AF65-F5344CB8AC3E}">
        <p14:creationId xmlns:p14="http://schemas.microsoft.com/office/powerpoint/2010/main" val="13214360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0" name="Google Shape;630;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18199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9" name="Google Shape;619;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15567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7" name="Google Shape;607;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84443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5" name="Google Shape;655;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18068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1" name="Google Shape;661;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03556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7" name="Google Shape;667;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99074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4" name="Google Shape;674;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12634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0" name="Google Shape;680;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82376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7" name="Google Shape;687;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77886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1128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ab8d1ca927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ab8d1ca927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male-like pattern — face, chest and back</a:t>
            </a:r>
          </a:p>
          <a:p>
            <a:pPr marL="171450" lvl="0" indent="-171450" algn="l" rtl="0">
              <a:spcBef>
                <a:spcPts val="0"/>
              </a:spcBef>
              <a:spcAft>
                <a:spcPts val="0"/>
              </a:spcAft>
            </a:pPr>
            <a:r>
              <a:rPr lang="en-US" dirty="0" smtClean="0"/>
              <a:t>It affects 5% to 10% of women of child-bearing potential</a:t>
            </a:r>
          </a:p>
          <a:p>
            <a:pPr marL="171450" lvl="0" indent="-171450" algn="l" rtl="0">
              <a:spcBef>
                <a:spcPts val="0"/>
              </a:spcBef>
              <a:spcAft>
                <a:spcPts val="0"/>
              </a:spcAft>
            </a:pP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4500291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50789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92208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99002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88313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91519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35ed75ccf_0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35ed75ccf_0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7137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r>
              <a:rPr lang="en-US" dirty="0" smtClean="0"/>
              <a:t>Drugs :</a:t>
            </a:r>
            <a:r>
              <a:rPr lang="en-US" baseline="0" dirty="0" smtClean="0"/>
              <a:t> carbamazepine , fluoxetine , </a:t>
            </a:r>
            <a:r>
              <a:rPr lang="en-US" baseline="0" dirty="0" err="1" smtClean="0"/>
              <a:t>isotretinoin</a:t>
            </a:r>
            <a:r>
              <a:rPr lang="en-US" baseline="0" dirty="0" smtClean="0"/>
              <a:t> , olanzapine , </a:t>
            </a:r>
            <a:r>
              <a:rPr lang="en-US" baseline="0" dirty="0" err="1" smtClean="0"/>
              <a:t>pregabalin</a:t>
            </a:r>
            <a:r>
              <a:rPr lang="en-US" baseline="0" dirty="0" smtClean="0"/>
              <a:t> , systemic </a:t>
            </a:r>
            <a:r>
              <a:rPr lang="en-US" baseline="0" dirty="0" err="1" smtClean="0"/>
              <a:t>corticosteriods</a:t>
            </a:r>
            <a:r>
              <a:rPr lang="en-US" baseline="0" dirty="0" smtClean="0"/>
              <a:t> , oral contraceptive </a:t>
            </a:r>
          </a:p>
          <a:p>
            <a:r>
              <a:rPr lang="en-US" baseline="0" dirty="0" smtClean="0"/>
              <a:t>There is a theory that insulin at high enough concentration , stimulate the ovarian theca cells to produce androgens, there may be also be an effect of high level of insulin to activate insulin like growth factor 1 receptor in those same cells, </a:t>
            </a:r>
            <a:r>
              <a:rPr lang="en-US" baseline="0" dirty="0" err="1" smtClean="0"/>
              <a:t>ahain</a:t>
            </a:r>
            <a:r>
              <a:rPr lang="en-US" baseline="0" dirty="0" smtClean="0"/>
              <a:t> the result is increased androgen production.</a:t>
            </a:r>
          </a:p>
          <a:p>
            <a:pPr marL="285750" indent="-285750">
              <a:buFont typeface="Wingdings" pitchFamily="2" charset="2"/>
              <a:buChar char="q"/>
            </a:pPr>
            <a:r>
              <a:rPr lang="en-US" altLang="en-US" sz="1100" b="1" dirty="0" smtClean="0">
                <a:solidFill>
                  <a:srgbClr val="892828"/>
                </a:solidFill>
                <a:cs typeface="Calibri" panose="020F0502020204030204" pitchFamily="34" charset="0"/>
              </a:rPr>
              <a:t>Adrenal over activity due to a </a:t>
            </a:r>
            <a:r>
              <a:rPr lang="en-US" altLang="en-US" sz="1100" b="1" dirty="0" err="1" smtClean="0">
                <a:solidFill>
                  <a:srgbClr val="892828"/>
                </a:solidFill>
                <a:cs typeface="Calibri" panose="020F0502020204030204" pitchFamily="34" charset="0"/>
              </a:rPr>
              <a:t>corticotroph</a:t>
            </a:r>
            <a:r>
              <a:rPr lang="en-US" altLang="en-US" sz="1100" b="1" dirty="0" smtClean="0">
                <a:solidFill>
                  <a:srgbClr val="892828"/>
                </a:solidFill>
                <a:cs typeface="Calibri" panose="020F0502020204030204" pitchFamily="34" charset="0"/>
              </a:rPr>
              <a:t> adenoma secreting ACTH excessively results not only in excessive secretion of cortisol but also of adrenal androgens, typically resulting in hirsutism.</a:t>
            </a:r>
          </a:p>
          <a:p>
            <a:pPr marL="285750" indent="-285750">
              <a:buFont typeface="Wingdings" pitchFamily="2" charset="2"/>
              <a:buChar char="q"/>
            </a:pPr>
            <a:r>
              <a:rPr lang="en-US" sz="1100" b="1" dirty="0" smtClean="0">
                <a:solidFill>
                  <a:srgbClr val="892828"/>
                </a:solidFill>
              </a:rPr>
              <a:t> Although the majority of women who have Cushing's disease have hirsutism, only a very small fraction of women with hirsutism have Cushing's disease.</a:t>
            </a:r>
          </a:p>
          <a:p>
            <a:pPr marL="285750" indent="-285750">
              <a:buFont typeface="Wingdings" pitchFamily="2" charset="2"/>
              <a:buChar char="q"/>
            </a:pPr>
            <a:r>
              <a:rPr lang="en-US" sz="1100" b="1" dirty="0" smtClean="0">
                <a:solidFill>
                  <a:srgbClr val="892828"/>
                </a:solidFill>
              </a:rPr>
              <a:t>Laboratory tests: blood serum cortisol testing, 24-hour urinary free      cortisol testing, and dexamethasone </a:t>
            </a:r>
            <a:r>
              <a:rPr lang="en-US" sz="1100" b="1" dirty="0" err="1" smtClean="0">
                <a:solidFill>
                  <a:srgbClr val="892828"/>
                </a:solidFill>
              </a:rPr>
              <a:t>suppresion</a:t>
            </a:r>
            <a:r>
              <a:rPr lang="en-US" sz="1100" b="1" dirty="0" smtClean="0">
                <a:solidFill>
                  <a:srgbClr val="892828"/>
                </a:solidFill>
              </a:rPr>
              <a:t> test.</a:t>
            </a:r>
          </a:p>
          <a:p>
            <a:pPr marL="285750" indent="-285750">
              <a:buFont typeface="Wingdings" pitchFamily="2" charset="2"/>
              <a:buChar char="q"/>
            </a:pPr>
            <a:r>
              <a:rPr lang="en-US" sz="1100" b="1" dirty="0" smtClean="0">
                <a:solidFill>
                  <a:srgbClr val="892828"/>
                </a:solidFill>
              </a:rPr>
              <a:t>No single test is perfect and multiple tests should always be used to achieve a proper diagnosis. </a:t>
            </a:r>
          </a:p>
          <a:p>
            <a:endParaRPr lang="en-US" baseline="0" dirty="0" smtClean="0"/>
          </a:p>
          <a:p>
            <a:endParaRPr lang="en-US" dirty="0" smtClean="0"/>
          </a:p>
        </p:txBody>
      </p:sp>
    </p:spTree>
    <p:extLst>
      <p:ext uri="{BB962C8B-B14F-4D97-AF65-F5344CB8AC3E}">
        <p14:creationId xmlns:p14="http://schemas.microsoft.com/office/powerpoint/2010/main" val="4069612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endParaRPr lang="en-US" dirty="0" smtClean="0"/>
          </a:p>
          <a:p>
            <a:r>
              <a:rPr lang="en-US" dirty="0" smtClean="0"/>
              <a:t>Polycystic ovarian syndrome is a complex endocrine disorder affecting women in their reproductive years.1 It is characterized by increased androgen production and disordered gonadotropin secretion, which results in chronic anovulation.2 It is the leading cause of </a:t>
            </a:r>
            <a:r>
              <a:rPr lang="en-US" dirty="0" err="1" smtClean="0"/>
              <a:t>anovulatory</a:t>
            </a:r>
            <a:r>
              <a:rPr lang="en-US" dirty="0" smtClean="0"/>
              <a:t> infertility and hirsutism.2,3</a:t>
            </a:r>
          </a:p>
          <a:p>
            <a:r>
              <a:rPr lang="en-US" dirty="0" smtClean="0"/>
              <a:t>PCOS is also associated with disorders of reproduction, metabolism, and general health, including increased risk of miscarriage, insulin resistance, hyperlipidemia, cardiovascular disease, and endometrial cancer.1 Obesity is common but not universal in women with PCOS.3</a:t>
            </a:r>
          </a:p>
          <a:p>
            <a:r>
              <a:rPr lang="en-US" dirty="0" smtClean="0"/>
              <a:t>Women with PCOS have high rate of type 2 diabetes; these women have hyperlipidemia and a greatly increased risk of cardiovascular disease.3</a:t>
            </a:r>
          </a:p>
          <a:p>
            <a:r>
              <a:rPr lang="en-US" dirty="0" smtClean="0"/>
              <a:t>Insulin resistance → </a:t>
            </a:r>
            <a:r>
              <a:rPr lang="en-US" dirty="0" err="1" smtClean="0"/>
              <a:t>Hyperinsulinemia</a:t>
            </a:r>
            <a:r>
              <a:rPr lang="en-US" dirty="0" smtClean="0"/>
              <a:t> → Theca-cell proliferation → Hyperandrogenism → PCOS </a:t>
            </a:r>
          </a:p>
          <a:p>
            <a:pPr marL="158750" indent="0">
              <a:buNone/>
            </a:pPr>
            <a:r>
              <a:rPr lang="en-US" dirty="0" smtClean="0"/>
              <a:t>In fact, NO Body Knows exact Cause !!</a:t>
            </a:r>
          </a:p>
          <a:p>
            <a:pPr marL="158750" indent="0">
              <a:buNone/>
            </a:pPr>
            <a:endParaRPr lang="ar-SA" dirty="0"/>
          </a:p>
        </p:txBody>
      </p:sp>
    </p:spTree>
    <p:extLst>
      <p:ext uri="{BB962C8B-B14F-4D97-AF65-F5344CB8AC3E}">
        <p14:creationId xmlns:p14="http://schemas.microsoft.com/office/powerpoint/2010/main" val="2938070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ab8d1ca927_3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ab8d1ca927_3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In addition, Exclusion of other causes.</a:t>
            </a:r>
            <a:r>
              <a:rPr lang="en-US" baseline="0" dirty="0"/>
              <a:t> </a:t>
            </a:r>
            <a:r>
              <a:rPr lang="en-US" baseline="0" dirty="0" smtClean="0"/>
              <a:t>(CAH, Testosterone-producing tumors, Cushing's syndrome, </a:t>
            </a:r>
            <a:r>
              <a:rPr lang="en-US" baseline="0" dirty="0" err="1" smtClean="0"/>
              <a:t>Hyperprolactinemia</a:t>
            </a:r>
            <a:r>
              <a:rPr lang="en-US" baseline="0" dirty="0" smtClean="0"/>
              <a:t>)</a:t>
            </a:r>
          </a:p>
          <a:p>
            <a:pPr marL="0" lvl="0" indent="0" algn="l" rtl="0">
              <a:spcBef>
                <a:spcPts val="0"/>
              </a:spcBef>
              <a:spcAft>
                <a:spcPts val="0"/>
              </a:spcAft>
              <a:buNone/>
            </a:pPr>
            <a:endParaRPr lang="en-US" dirty="0" smtClean="0"/>
          </a:p>
        </p:txBody>
      </p:sp>
    </p:spTree>
    <p:extLst>
      <p:ext uri="{BB962C8B-B14F-4D97-AF65-F5344CB8AC3E}">
        <p14:creationId xmlns:p14="http://schemas.microsoft.com/office/powerpoint/2010/main" val="2055626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pPr marL="158750" indent="0">
              <a:buNone/>
            </a:pPr>
            <a:r>
              <a:rPr lang="en-US" dirty="0" smtClean="0"/>
              <a:t>This disease has two type either classical type or the non classical type</a:t>
            </a:r>
          </a:p>
          <a:p>
            <a:pPr marL="158750" indent="0">
              <a:buNone/>
            </a:pPr>
            <a:r>
              <a:rPr lang="en-US" dirty="0" smtClean="0"/>
              <a:t>The classical type the patient diagnosed early in infancy due to </a:t>
            </a:r>
            <a:r>
              <a:rPr lang="en-US" dirty="0" err="1" smtClean="0"/>
              <a:t>presense</a:t>
            </a:r>
            <a:r>
              <a:rPr lang="en-US" dirty="0" smtClean="0"/>
              <a:t> of ambiguous genitalia and electrolyte </a:t>
            </a:r>
            <a:r>
              <a:rPr lang="en-US" dirty="0" err="1" smtClean="0"/>
              <a:t>imbalnce</a:t>
            </a:r>
            <a:endParaRPr lang="en-US" dirty="0" smtClean="0"/>
          </a:p>
          <a:p>
            <a:pPr marL="158750" indent="0">
              <a:buNone/>
            </a:pPr>
            <a:r>
              <a:rPr lang="en-US" dirty="0" smtClean="0"/>
              <a:t>The non classical type will be diagnosed late in adulthood the patient have similar picture to </a:t>
            </a:r>
            <a:r>
              <a:rPr lang="en-US" dirty="0" err="1" smtClean="0"/>
              <a:t>pcos</a:t>
            </a:r>
            <a:r>
              <a:rPr lang="en-US" dirty="0" smtClean="0"/>
              <a:t>(hirsutism ,irregular cycle)</a:t>
            </a:r>
          </a:p>
          <a:p>
            <a:pPr marL="158750" indent="0">
              <a:buNone/>
            </a:pPr>
            <a:r>
              <a:rPr lang="en-US" dirty="0" smtClean="0"/>
              <a:t>And </a:t>
            </a:r>
            <a:r>
              <a:rPr lang="en-US" dirty="0" err="1" smtClean="0"/>
              <a:t>inoreder</a:t>
            </a:r>
            <a:r>
              <a:rPr lang="en-US" dirty="0" smtClean="0"/>
              <a:t> to differentiate between these two we send the patient for investigation to define the patient have </a:t>
            </a:r>
            <a:r>
              <a:rPr lang="en-US" dirty="0" err="1" smtClean="0"/>
              <a:t>cah</a:t>
            </a:r>
            <a:endParaRPr lang="en-US" dirty="0" smtClean="0"/>
          </a:p>
          <a:p>
            <a:pPr marL="158750" indent="0">
              <a:buNone/>
            </a:pPr>
            <a:r>
              <a:rPr lang="en-US" dirty="0" err="1" smtClean="0"/>
              <a:t>Nonclassical</a:t>
            </a:r>
            <a:r>
              <a:rPr lang="en-US" dirty="0" smtClean="0"/>
              <a:t> treated by giving patient cortisol</a:t>
            </a:r>
          </a:p>
          <a:p>
            <a:pPr marL="158750" indent="0">
              <a:buNone/>
            </a:pPr>
            <a:r>
              <a:rPr lang="en-US" dirty="0" smtClean="0"/>
              <a:t>This is a common autosomal recessive disorder, caused by a partial 21-hydroxylase deficiency, and represents the most common adrenal etiology of hyperandrogenism</a:t>
            </a:r>
          </a:p>
          <a:p>
            <a:pPr marL="158750" indent="0">
              <a:buNone/>
            </a:pPr>
            <a:endParaRPr lang="ar-SA" dirty="0"/>
          </a:p>
        </p:txBody>
      </p:sp>
    </p:spTree>
    <p:extLst>
      <p:ext uri="{BB962C8B-B14F-4D97-AF65-F5344CB8AC3E}">
        <p14:creationId xmlns:p14="http://schemas.microsoft.com/office/powerpoint/2010/main" val="1572167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r>
              <a:rPr lang="en-US" dirty="0" smtClean="0"/>
              <a:t> A morning value of 17-hydroxyprogesterone greater than 200 </a:t>
            </a:r>
            <a:r>
              <a:rPr lang="en-US" dirty="0" err="1" smtClean="0"/>
              <a:t>ng</a:t>
            </a:r>
            <a:r>
              <a:rPr lang="en-US" dirty="0" smtClean="0"/>
              <a:t>/</a:t>
            </a:r>
            <a:r>
              <a:rPr lang="en-US" dirty="0" err="1" smtClean="0"/>
              <a:t>dL</a:t>
            </a:r>
            <a:r>
              <a:rPr lang="en-US" dirty="0" smtClean="0"/>
              <a:t> in the early follicular phase strongly suggests the diagnosis, which may be confirmed by a high-dose (250 mcg) </a:t>
            </a:r>
            <a:r>
              <a:rPr lang="en-US" dirty="0" err="1" smtClean="0"/>
              <a:t>corticotropin</a:t>
            </a:r>
            <a:r>
              <a:rPr lang="en-US" dirty="0" smtClean="0"/>
              <a:t> (ACTH) 1-24 (</a:t>
            </a:r>
            <a:r>
              <a:rPr lang="en-US" dirty="0" err="1" smtClean="0"/>
              <a:t>cosyntropin</a:t>
            </a:r>
            <a:r>
              <a:rPr lang="en-US" dirty="0" smtClean="0"/>
              <a:t>) stimulation test. The response to </a:t>
            </a:r>
            <a:r>
              <a:rPr lang="en-US" dirty="0" err="1" smtClean="0"/>
              <a:t>cosyntropin</a:t>
            </a:r>
            <a:r>
              <a:rPr lang="en-US" dirty="0" smtClean="0"/>
              <a:t> is exaggerated, with most patients having values exceeding 1500 </a:t>
            </a:r>
            <a:r>
              <a:rPr lang="en-US" dirty="0" err="1" smtClean="0"/>
              <a:t>ng</a:t>
            </a:r>
            <a:r>
              <a:rPr lang="en-US" dirty="0" smtClean="0"/>
              <a:t>/</a:t>
            </a:r>
            <a:r>
              <a:rPr lang="en-US" dirty="0" err="1" smtClean="0"/>
              <a:t>dL</a:t>
            </a:r>
            <a:r>
              <a:rPr lang="en-US" dirty="0" smtClean="0"/>
              <a:t> (43 </a:t>
            </a:r>
            <a:r>
              <a:rPr lang="en-US" dirty="0" err="1" smtClean="0"/>
              <a:t>nmol</a:t>
            </a:r>
            <a:r>
              <a:rPr lang="en-US" dirty="0" smtClean="0"/>
              <a:t>/L) 60 minutes after administration of </a:t>
            </a:r>
            <a:r>
              <a:rPr lang="en-US" dirty="0" err="1" smtClean="0"/>
              <a:t>cosyntropin</a:t>
            </a:r>
            <a:r>
              <a:rPr lang="en-US" dirty="0" smtClean="0"/>
              <a:t>.</a:t>
            </a:r>
          </a:p>
          <a:p>
            <a:r>
              <a:rPr lang="en-US" dirty="0" smtClean="0"/>
              <a:t>The hirsutism in late onset congenital adrenal hyperplasia is</a:t>
            </a:r>
            <a:r>
              <a:rPr lang="en-US" baseline="0" dirty="0" smtClean="0"/>
              <a:t> due to 21-hydroxylase deficiency mostly .</a:t>
            </a:r>
            <a:endParaRPr lang="ar-SA" dirty="0"/>
          </a:p>
        </p:txBody>
      </p:sp>
    </p:spTree>
    <p:extLst>
      <p:ext uri="{BB962C8B-B14F-4D97-AF65-F5344CB8AC3E}">
        <p14:creationId xmlns:p14="http://schemas.microsoft.com/office/powerpoint/2010/main" val="2647717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78600" y="1484550"/>
            <a:ext cx="7787100" cy="2086500"/>
          </a:xfrm>
          <a:prstGeom prst="rect">
            <a:avLst/>
          </a:prstGeom>
        </p:spPr>
        <p:txBody>
          <a:bodyPr spcFirstLastPara="1" wrap="square" lIns="91425" tIns="91425" rIns="91425" bIns="91425" anchor="ctr" anchorCtr="0">
            <a:noAutofit/>
          </a:bodyPr>
          <a:lstStyle>
            <a:lvl1pPr lvl="0" algn="ctr">
              <a:lnSpc>
                <a:spcPct val="125000"/>
              </a:lnSpc>
              <a:spcBef>
                <a:spcPts val="0"/>
              </a:spcBef>
              <a:spcAft>
                <a:spcPts val="0"/>
              </a:spcAft>
              <a:buSzPts val="5200"/>
              <a:buNone/>
              <a:defRPr sz="5500">
                <a:solidFill>
                  <a:schemeClr val="dk1"/>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547575" y="3466725"/>
            <a:ext cx="4048800" cy="382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4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p:nvPr/>
        </p:nvSpPr>
        <p:spPr>
          <a:xfrm rot="5400000">
            <a:off x="-1867025" y="1013175"/>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229260" y="339680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315040" flipH="1">
            <a:off x="-236345" y="4475012"/>
            <a:ext cx="2114446" cy="997085"/>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282713" y="476911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927300" y="42102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5488" y="290826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257175" y="490183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559288" y="3910538"/>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5400000">
            <a:off x="6110254" y="2527892"/>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744675"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10484934" flipH="1">
            <a:off x="7292455"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10800000">
            <a:off x="5634813" y="20792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10800000">
            <a:off x="7750600" y="102480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10800000">
            <a:off x="8980488" y="193977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10800000">
            <a:off x="4725450" y="139996"/>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six columns">
  <p:cSld name="CUSTOM_6">
    <p:spTree>
      <p:nvGrpSpPr>
        <p:cNvPr id="1" name="Shape 280"/>
        <p:cNvGrpSpPr/>
        <p:nvPr/>
      </p:nvGrpSpPr>
      <p:grpSpPr>
        <a:xfrm>
          <a:off x="0" y="0"/>
          <a:ext cx="0" cy="0"/>
          <a:chOff x="0" y="0"/>
          <a:chExt cx="0" cy="0"/>
        </a:xfrm>
      </p:grpSpPr>
      <p:sp>
        <p:nvSpPr>
          <p:cNvPr id="281" name="Google Shape;281;p19"/>
          <p:cNvSpPr txBox="1">
            <a:spLocks noGrp="1"/>
          </p:cNvSpPr>
          <p:nvPr>
            <p:ph type="title"/>
          </p:nvPr>
        </p:nvSpPr>
        <p:spPr>
          <a:xfrm>
            <a:off x="3145775" y="363275"/>
            <a:ext cx="28524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endParaRPr/>
          </a:p>
        </p:txBody>
      </p:sp>
      <p:sp>
        <p:nvSpPr>
          <p:cNvPr id="282" name="Google Shape;282;p19"/>
          <p:cNvSpPr txBox="1">
            <a:spLocks noGrp="1"/>
          </p:cNvSpPr>
          <p:nvPr>
            <p:ph type="subTitle" idx="1"/>
          </p:nvPr>
        </p:nvSpPr>
        <p:spPr>
          <a:xfrm>
            <a:off x="3328941" y="1904475"/>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283" name="Google Shape;283;p19"/>
          <p:cNvSpPr txBox="1">
            <a:spLocks noGrp="1"/>
          </p:cNvSpPr>
          <p:nvPr>
            <p:ph type="subTitle" idx="2"/>
          </p:nvPr>
        </p:nvSpPr>
        <p:spPr>
          <a:xfrm>
            <a:off x="3610941" y="2223600"/>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284" name="Google Shape;284;p19"/>
          <p:cNvSpPr txBox="1">
            <a:spLocks noGrp="1"/>
          </p:cNvSpPr>
          <p:nvPr>
            <p:ph type="subTitle" idx="3"/>
          </p:nvPr>
        </p:nvSpPr>
        <p:spPr>
          <a:xfrm>
            <a:off x="659663" y="1904475"/>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285" name="Google Shape;285;p19"/>
          <p:cNvSpPr txBox="1">
            <a:spLocks noGrp="1"/>
          </p:cNvSpPr>
          <p:nvPr>
            <p:ph type="subTitle" idx="4"/>
          </p:nvPr>
        </p:nvSpPr>
        <p:spPr>
          <a:xfrm>
            <a:off x="941663" y="2223600"/>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286" name="Google Shape;286;p19"/>
          <p:cNvSpPr txBox="1">
            <a:spLocks noGrp="1"/>
          </p:cNvSpPr>
          <p:nvPr>
            <p:ph type="subTitle" idx="5"/>
          </p:nvPr>
        </p:nvSpPr>
        <p:spPr>
          <a:xfrm>
            <a:off x="3328941" y="3814500"/>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287" name="Google Shape;287;p19"/>
          <p:cNvSpPr txBox="1">
            <a:spLocks noGrp="1"/>
          </p:cNvSpPr>
          <p:nvPr>
            <p:ph type="subTitle" idx="6"/>
          </p:nvPr>
        </p:nvSpPr>
        <p:spPr>
          <a:xfrm>
            <a:off x="3610941" y="4133628"/>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288" name="Google Shape;288;p19"/>
          <p:cNvSpPr txBox="1">
            <a:spLocks noGrp="1"/>
          </p:cNvSpPr>
          <p:nvPr>
            <p:ph type="subTitle" idx="7"/>
          </p:nvPr>
        </p:nvSpPr>
        <p:spPr>
          <a:xfrm>
            <a:off x="659663" y="3814500"/>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289" name="Google Shape;289;p19"/>
          <p:cNvSpPr txBox="1">
            <a:spLocks noGrp="1"/>
          </p:cNvSpPr>
          <p:nvPr>
            <p:ph type="subTitle" idx="8"/>
          </p:nvPr>
        </p:nvSpPr>
        <p:spPr>
          <a:xfrm>
            <a:off x="941663" y="4133628"/>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290" name="Google Shape;290;p19"/>
          <p:cNvSpPr txBox="1">
            <a:spLocks noGrp="1"/>
          </p:cNvSpPr>
          <p:nvPr>
            <p:ph type="subTitle" idx="9"/>
          </p:nvPr>
        </p:nvSpPr>
        <p:spPr>
          <a:xfrm>
            <a:off x="5998216" y="1904475"/>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291" name="Google Shape;291;p19"/>
          <p:cNvSpPr txBox="1">
            <a:spLocks noGrp="1"/>
          </p:cNvSpPr>
          <p:nvPr>
            <p:ph type="subTitle" idx="13"/>
          </p:nvPr>
        </p:nvSpPr>
        <p:spPr>
          <a:xfrm>
            <a:off x="6280216" y="2223600"/>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292" name="Google Shape;292;p19"/>
          <p:cNvSpPr txBox="1">
            <a:spLocks noGrp="1"/>
          </p:cNvSpPr>
          <p:nvPr>
            <p:ph type="subTitle" idx="14"/>
          </p:nvPr>
        </p:nvSpPr>
        <p:spPr>
          <a:xfrm>
            <a:off x="5998216" y="3814500"/>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293" name="Google Shape;293;p19"/>
          <p:cNvSpPr txBox="1">
            <a:spLocks noGrp="1"/>
          </p:cNvSpPr>
          <p:nvPr>
            <p:ph type="subTitle" idx="15"/>
          </p:nvPr>
        </p:nvSpPr>
        <p:spPr>
          <a:xfrm>
            <a:off x="6280216" y="4133628"/>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294" name="Google Shape;294;p19"/>
          <p:cNvSpPr/>
          <p:nvPr/>
        </p:nvSpPr>
        <p:spPr>
          <a:xfrm>
            <a:off x="5587299" y="-209550"/>
            <a:ext cx="6890071" cy="880003"/>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9"/>
          <p:cNvSpPr/>
          <p:nvPr/>
        </p:nvSpPr>
        <p:spPr>
          <a:xfrm rot="10800000" flipH="1">
            <a:off x="6906325" y="-525151"/>
            <a:ext cx="2379314" cy="972101"/>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9"/>
          <p:cNvSpPr/>
          <p:nvPr/>
        </p:nvSpPr>
        <p:spPr>
          <a:xfrm rot="-3279262">
            <a:off x="7901589" y="-973008"/>
            <a:ext cx="1404819" cy="2093810"/>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9"/>
          <p:cNvSpPr/>
          <p:nvPr/>
        </p:nvSpPr>
        <p:spPr>
          <a:xfrm rot="10800000">
            <a:off x="6406991" y="11359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9"/>
          <p:cNvSpPr/>
          <p:nvPr/>
        </p:nvSpPr>
        <p:spPr>
          <a:xfrm rot="10800000">
            <a:off x="8154416" y="34986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9"/>
          <p:cNvSpPr/>
          <p:nvPr/>
        </p:nvSpPr>
        <p:spPr>
          <a:xfrm rot="10800000">
            <a:off x="7681066" y="739068"/>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9"/>
          <p:cNvSpPr/>
          <p:nvPr/>
        </p:nvSpPr>
        <p:spPr>
          <a:xfrm flipH="1">
            <a:off x="-3333926" y="-210750"/>
            <a:ext cx="6890071" cy="880003"/>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9"/>
          <p:cNvSpPr/>
          <p:nvPr/>
        </p:nvSpPr>
        <p:spPr>
          <a:xfrm rot="10800000">
            <a:off x="-142195" y="-526351"/>
            <a:ext cx="2379314" cy="972101"/>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9"/>
          <p:cNvSpPr/>
          <p:nvPr/>
        </p:nvSpPr>
        <p:spPr>
          <a:xfrm rot="3279262" flipH="1">
            <a:off x="-162965" y="-974208"/>
            <a:ext cx="1404819" cy="2093810"/>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9"/>
          <p:cNvSpPr/>
          <p:nvPr/>
        </p:nvSpPr>
        <p:spPr>
          <a:xfrm rot="10800000" flipH="1">
            <a:off x="2572953" y="11239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9"/>
          <p:cNvSpPr/>
          <p:nvPr/>
        </p:nvSpPr>
        <p:spPr>
          <a:xfrm rot="10800000" flipH="1">
            <a:off x="890628" y="34866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9"/>
          <p:cNvSpPr/>
          <p:nvPr/>
        </p:nvSpPr>
        <p:spPr>
          <a:xfrm rot="10800000" flipH="1">
            <a:off x="201303" y="105274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9"/>
          <p:cNvSpPr/>
          <p:nvPr/>
        </p:nvSpPr>
        <p:spPr>
          <a:xfrm rot="10800000" flipH="1">
            <a:off x="1363978" y="737868"/>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9"/>
          <p:cNvSpPr/>
          <p:nvPr/>
        </p:nvSpPr>
        <p:spPr>
          <a:xfrm rot="10800000">
            <a:off x="8843741" y="105394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1">
  <p:cSld name="CUSTOM_8">
    <p:spTree>
      <p:nvGrpSpPr>
        <p:cNvPr id="1" name="Shape 332"/>
        <p:cNvGrpSpPr/>
        <p:nvPr/>
      </p:nvGrpSpPr>
      <p:grpSpPr>
        <a:xfrm>
          <a:off x="0" y="0"/>
          <a:ext cx="0" cy="0"/>
          <a:chOff x="0" y="0"/>
          <a:chExt cx="0" cy="0"/>
        </a:xfrm>
      </p:grpSpPr>
      <p:sp>
        <p:nvSpPr>
          <p:cNvPr id="333" name="Google Shape;333;p21"/>
          <p:cNvSpPr txBox="1">
            <a:spLocks noGrp="1"/>
          </p:cNvSpPr>
          <p:nvPr>
            <p:ph type="title"/>
          </p:nvPr>
        </p:nvSpPr>
        <p:spPr>
          <a:xfrm flipH="1">
            <a:off x="959002" y="2019725"/>
            <a:ext cx="3931200" cy="657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3000"/>
              <a:buNone/>
              <a:defRPr>
                <a:latin typeface="Open Sans SemiBold"/>
                <a:ea typeface="Open Sans SemiBold"/>
                <a:cs typeface="Open Sans SemiBold"/>
                <a:sym typeface="Open Sans SemiBold"/>
              </a:defRPr>
            </a:lvl2pPr>
            <a:lvl3pPr lvl="2" rtl="0">
              <a:spcBef>
                <a:spcPts val="0"/>
              </a:spcBef>
              <a:spcAft>
                <a:spcPts val="0"/>
              </a:spcAft>
              <a:buSzPts val="3000"/>
              <a:buNone/>
              <a:defRPr>
                <a:latin typeface="Open Sans SemiBold"/>
                <a:ea typeface="Open Sans SemiBold"/>
                <a:cs typeface="Open Sans SemiBold"/>
                <a:sym typeface="Open Sans SemiBold"/>
              </a:defRPr>
            </a:lvl3pPr>
            <a:lvl4pPr lvl="3" rtl="0">
              <a:spcBef>
                <a:spcPts val="0"/>
              </a:spcBef>
              <a:spcAft>
                <a:spcPts val="0"/>
              </a:spcAft>
              <a:buSzPts val="3000"/>
              <a:buNone/>
              <a:defRPr>
                <a:latin typeface="Open Sans SemiBold"/>
                <a:ea typeface="Open Sans SemiBold"/>
                <a:cs typeface="Open Sans SemiBold"/>
                <a:sym typeface="Open Sans SemiBold"/>
              </a:defRPr>
            </a:lvl4pPr>
            <a:lvl5pPr lvl="4" rtl="0">
              <a:spcBef>
                <a:spcPts val="0"/>
              </a:spcBef>
              <a:spcAft>
                <a:spcPts val="0"/>
              </a:spcAft>
              <a:buSzPts val="3000"/>
              <a:buNone/>
              <a:defRPr>
                <a:latin typeface="Open Sans SemiBold"/>
                <a:ea typeface="Open Sans SemiBold"/>
                <a:cs typeface="Open Sans SemiBold"/>
                <a:sym typeface="Open Sans SemiBold"/>
              </a:defRPr>
            </a:lvl5pPr>
            <a:lvl6pPr lvl="5" rtl="0">
              <a:spcBef>
                <a:spcPts val="0"/>
              </a:spcBef>
              <a:spcAft>
                <a:spcPts val="0"/>
              </a:spcAft>
              <a:buSzPts val="3000"/>
              <a:buNone/>
              <a:defRPr>
                <a:latin typeface="Open Sans SemiBold"/>
                <a:ea typeface="Open Sans SemiBold"/>
                <a:cs typeface="Open Sans SemiBold"/>
                <a:sym typeface="Open Sans SemiBold"/>
              </a:defRPr>
            </a:lvl6pPr>
            <a:lvl7pPr lvl="6" rtl="0">
              <a:spcBef>
                <a:spcPts val="0"/>
              </a:spcBef>
              <a:spcAft>
                <a:spcPts val="0"/>
              </a:spcAft>
              <a:buSzPts val="3000"/>
              <a:buNone/>
              <a:defRPr>
                <a:latin typeface="Open Sans SemiBold"/>
                <a:ea typeface="Open Sans SemiBold"/>
                <a:cs typeface="Open Sans SemiBold"/>
                <a:sym typeface="Open Sans SemiBold"/>
              </a:defRPr>
            </a:lvl7pPr>
            <a:lvl8pPr lvl="7" rtl="0">
              <a:spcBef>
                <a:spcPts val="0"/>
              </a:spcBef>
              <a:spcAft>
                <a:spcPts val="0"/>
              </a:spcAft>
              <a:buSzPts val="3000"/>
              <a:buNone/>
              <a:defRPr>
                <a:latin typeface="Open Sans SemiBold"/>
                <a:ea typeface="Open Sans SemiBold"/>
                <a:cs typeface="Open Sans SemiBold"/>
                <a:sym typeface="Open Sans SemiBold"/>
              </a:defRPr>
            </a:lvl8pPr>
            <a:lvl9pPr lvl="8" rtl="0">
              <a:spcBef>
                <a:spcPts val="0"/>
              </a:spcBef>
              <a:spcAft>
                <a:spcPts val="0"/>
              </a:spcAft>
              <a:buSzPts val="3000"/>
              <a:buNone/>
              <a:defRPr>
                <a:latin typeface="Open Sans SemiBold"/>
                <a:ea typeface="Open Sans SemiBold"/>
                <a:cs typeface="Open Sans SemiBold"/>
                <a:sym typeface="Open Sans SemiBold"/>
              </a:defRPr>
            </a:lvl9pPr>
          </a:lstStyle>
          <a:p>
            <a:endParaRPr/>
          </a:p>
        </p:txBody>
      </p:sp>
      <p:sp>
        <p:nvSpPr>
          <p:cNvPr id="334" name="Google Shape;334;p21"/>
          <p:cNvSpPr txBox="1">
            <a:spLocks noGrp="1"/>
          </p:cNvSpPr>
          <p:nvPr>
            <p:ph type="subTitle" idx="1"/>
          </p:nvPr>
        </p:nvSpPr>
        <p:spPr>
          <a:xfrm flipH="1">
            <a:off x="959090" y="2565775"/>
            <a:ext cx="2998800" cy="5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Font typeface="Josefin Sans"/>
              <a:buNone/>
              <a:defRPr sz="15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35" name="Google Shape;335;p21"/>
          <p:cNvSpPr/>
          <p:nvPr/>
        </p:nvSpPr>
        <p:spPr>
          <a:xfrm rot="-132439" flipH="1">
            <a:off x="305871" y="-39916"/>
            <a:ext cx="4818716" cy="780968"/>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1"/>
          <p:cNvSpPr/>
          <p:nvPr/>
        </p:nvSpPr>
        <p:spPr>
          <a:xfrm flipH="1">
            <a:off x="402459" y="-132676"/>
            <a:ext cx="2393629" cy="966464"/>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1"/>
          <p:cNvSpPr/>
          <p:nvPr/>
        </p:nvSpPr>
        <p:spPr>
          <a:xfrm rot="10800000" flipH="1">
            <a:off x="-272112" y="-10878"/>
            <a:ext cx="2096898" cy="98915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1"/>
          <p:cNvSpPr/>
          <p:nvPr/>
        </p:nvSpPr>
        <p:spPr>
          <a:xfrm rot="10800000" flipH="1">
            <a:off x="402451" y="1086487"/>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1"/>
          <p:cNvSpPr/>
          <p:nvPr/>
        </p:nvSpPr>
        <p:spPr>
          <a:xfrm rot="10800000" flipH="1">
            <a:off x="1153051" y="648062"/>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1"/>
          <p:cNvSpPr/>
          <p:nvPr/>
        </p:nvSpPr>
        <p:spPr>
          <a:xfrm rot="10800000" flipH="1">
            <a:off x="2859751" y="301212"/>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1"/>
          <p:cNvSpPr/>
          <p:nvPr/>
        </p:nvSpPr>
        <p:spPr>
          <a:xfrm rot="-10667561">
            <a:off x="305871" y="4393835"/>
            <a:ext cx="4818716" cy="780968"/>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1"/>
          <p:cNvSpPr/>
          <p:nvPr/>
        </p:nvSpPr>
        <p:spPr>
          <a:xfrm rot="10800000">
            <a:off x="402459" y="4301097"/>
            <a:ext cx="2393629" cy="966464"/>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1"/>
          <p:cNvSpPr/>
          <p:nvPr/>
        </p:nvSpPr>
        <p:spPr>
          <a:xfrm>
            <a:off x="-272112" y="4156612"/>
            <a:ext cx="2096898" cy="98915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1"/>
          <p:cNvSpPr/>
          <p:nvPr/>
        </p:nvSpPr>
        <p:spPr>
          <a:xfrm>
            <a:off x="402451" y="3949699"/>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1"/>
          <p:cNvSpPr/>
          <p:nvPr/>
        </p:nvSpPr>
        <p:spPr>
          <a:xfrm>
            <a:off x="1153051" y="438812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1"/>
          <p:cNvSpPr/>
          <p:nvPr/>
        </p:nvSpPr>
        <p:spPr>
          <a:xfrm>
            <a:off x="2859751" y="4734974"/>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1"/>
          <p:cNvSpPr/>
          <p:nvPr/>
        </p:nvSpPr>
        <p:spPr>
          <a:xfrm>
            <a:off x="5246676" y="4818274"/>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1"/>
          <p:cNvSpPr/>
          <p:nvPr/>
        </p:nvSpPr>
        <p:spPr>
          <a:xfrm rot="10800000" flipH="1">
            <a:off x="5246676" y="153112"/>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2">
  <p:cSld name="CUSTOM_11_1">
    <p:spTree>
      <p:nvGrpSpPr>
        <p:cNvPr id="1" name="Shape 432"/>
        <p:cNvGrpSpPr/>
        <p:nvPr/>
      </p:nvGrpSpPr>
      <p:grpSpPr>
        <a:xfrm>
          <a:off x="0" y="0"/>
          <a:ext cx="0" cy="0"/>
          <a:chOff x="0" y="0"/>
          <a:chExt cx="0" cy="0"/>
        </a:xfrm>
      </p:grpSpPr>
      <p:sp>
        <p:nvSpPr>
          <p:cNvPr id="433" name="Google Shape;433;p26"/>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atin typeface="Open Sans"/>
                <a:ea typeface="Open Sans"/>
                <a:cs typeface="Open Sans"/>
                <a:sym typeface="Open Sans"/>
              </a:defRPr>
            </a:lvl2pPr>
            <a:lvl3pPr lvl="2" rtl="0">
              <a:spcBef>
                <a:spcPts val="0"/>
              </a:spcBef>
              <a:spcAft>
                <a:spcPts val="0"/>
              </a:spcAft>
              <a:buSzPts val="3000"/>
              <a:buNone/>
              <a:defRPr>
                <a:latin typeface="Open Sans"/>
                <a:ea typeface="Open Sans"/>
                <a:cs typeface="Open Sans"/>
                <a:sym typeface="Open Sans"/>
              </a:defRPr>
            </a:lvl3pPr>
            <a:lvl4pPr lvl="3" rtl="0">
              <a:spcBef>
                <a:spcPts val="0"/>
              </a:spcBef>
              <a:spcAft>
                <a:spcPts val="0"/>
              </a:spcAft>
              <a:buSzPts val="3000"/>
              <a:buNone/>
              <a:defRPr>
                <a:latin typeface="Open Sans"/>
                <a:ea typeface="Open Sans"/>
                <a:cs typeface="Open Sans"/>
                <a:sym typeface="Open Sans"/>
              </a:defRPr>
            </a:lvl4pPr>
            <a:lvl5pPr lvl="4" rtl="0">
              <a:spcBef>
                <a:spcPts val="0"/>
              </a:spcBef>
              <a:spcAft>
                <a:spcPts val="0"/>
              </a:spcAft>
              <a:buSzPts val="3000"/>
              <a:buNone/>
              <a:defRPr>
                <a:latin typeface="Open Sans"/>
                <a:ea typeface="Open Sans"/>
                <a:cs typeface="Open Sans"/>
                <a:sym typeface="Open Sans"/>
              </a:defRPr>
            </a:lvl5pPr>
            <a:lvl6pPr lvl="5" rtl="0">
              <a:spcBef>
                <a:spcPts val="0"/>
              </a:spcBef>
              <a:spcAft>
                <a:spcPts val="0"/>
              </a:spcAft>
              <a:buSzPts val="3000"/>
              <a:buNone/>
              <a:defRPr>
                <a:latin typeface="Open Sans"/>
                <a:ea typeface="Open Sans"/>
                <a:cs typeface="Open Sans"/>
                <a:sym typeface="Open Sans"/>
              </a:defRPr>
            </a:lvl6pPr>
            <a:lvl7pPr lvl="6" rtl="0">
              <a:spcBef>
                <a:spcPts val="0"/>
              </a:spcBef>
              <a:spcAft>
                <a:spcPts val="0"/>
              </a:spcAft>
              <a:buSzPts val="3000"/>
              <a:buNone/>
              <a:defRPr>
                <a:latin typeface="Open Sans"/>
                <a:ea typeface="Open Sans"/>
                <a:cs typeface="Open Sans"/>
                <a:sym typeface="Open Sans"/>
              </a:defRPr>
            </a:lvl7pPr>
            <a:lvl8pPr lvl="7" rtl="0">
              <a:spcBef>
                <a:spcPts val="0"/>
              </a:spcBef>
              <a:spcAft>
                <a:spcPts val="0"/>
              </a:spcAft>
              <a:buSzPts val="3000"/>
              <a:buNone/>
              <a:defRPr>
                <a:latin typeface="Open Sans"/>
                <a:ea typeface="Open Sans"/>
                <a:cs typeface="Open Sans"/>
                <a:sym typeface="Open Sans"/>
              </a:defRPr>
            </a:lvl8pPr>
            <a:lvl9pPr lvl="8" rtl="0">
              <a:spcBef>
                <a:spcPts val="0"/>
              </a:spcBef>
              <a:spcAft>
                <a:spcPts val="0"/>
              </a:spcAft>
              <a:buSzPts val="3000"/>
              <a:buNone/>
              <a:defRPr>
                <a:latin typeface="Open Sans"/>
                <a:ea typeface="Open Sans"/>
                <a:cs typeface="Open Sans"/>
                <a:sym typeface="Open Sans"/>
              </a:defRPr>
            </a:lvl9pPr>
          </a:lstStyle>
          <a:p>
            <a:endParaRPr/>
          </a:p>
        </p:txBody>
      </p:sp>
      <p:sp>
        <p:nvSpPr>
          <p:cNvPr id="434" name="Google Shape;434;p26"/>
          <p:cNvSpPr txBox="1">
            <a:spLocks noGrp="1"/>
          </p:cNvSpPr>
          <p:nvPr>
            <p:ph type="subTitle" idx="1"/>
          </p:nvPr>
        </p:nvSpPr>
        <p:spPr>
          <a:xfrm>
            <a:off x="2115575" y="1535450"/>
            <a:ext cx="2007900" cy="357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435" name="Google Shape;435;p26"/>
          <p:cNvSpPr txBox="1">
            <a:spLocks noGrp="1"/>
          </p:cNvSpPr>
          <p:nvPr>
            <p:ph type="subTitle" idx="2"/>
          </p:nvPr>
        </p:nvSpPr>
        <p:spPr>
          <a:xfrm>
            <a:off x="2016350" y="2145400"/>
            <a:ext cx="5111400" cy="1792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200"/>
            </a:lvl1pPr>
            <a:lvl2pPr lvl="1" algn="ctr" rtl="0">
              <a:spcBef>
                <a:spcPts val="1000"/>
              </a:spcBef>
              <a:spcAft>
                <a:spcPts val="0"/>
              </a:spcAft>
              <a:buSzPts val="1400"/>
              <a:buChar char="○"/>
              <a:defRPr/>
            </a:lvl2pPr>
            <a:lvl3pPr lvl="2" algn="ctr" rtl="0">
              <a:spcBef>
                <a:spcPts val="1600"/>
              </a:spcBef>
              <a:spcAft>
                <a:spcPts val="0"/>
              </a:spcAft>
              <a:buSzPts val="1400"/>
              <a:buChar char="■"/>
              <a:defRPr/>
            </a:lvl3pPr>
            <a:lvl4pPr lvl="3" algn="ctr" rtl="0">
              <a:spcBef>
                <a:spcPts val="1600"/>
              </a:spcBef>
              <a:spcAft>
                <a:spcPts val="0"/>
              </a:spcAft>
              <a:buSzPts val="1400"/>
              <a:buChar char="●"/>
              <a:defRPr/>
            </a:lvl4pPr>
            <a:lvl5pPr lvl="4" algn="ctr" rtl="0">
              <a:spcBef>
                <a:spcPts val="1600"/>
              </a:spcBef>
              <a:spcAft>
                <a:spcPts val="0"/>
              </a:spcAft>
              <a:buSzPts val="1400"/>
              <a:buChar char="○"/>
              <a:defRPr/>
            </a:lvl5pPr>
            <a:lvl6pPr lvl="5" algn="ctr" rtl="0">
              <a:spcBef>
                <a:spcPts val="1600"/>
              </a:spcBef>
              <a:spcAft>
                <a:spcPts val="0"/>
              </a:spcAft>
              <a:buSzPts val="1400"/>
              <a:buChar char="■"/>
              <a:defRPr/>
            </a:lvl6pPr>
            <a:lvl7pPr lvl="6" algn="ctr" rtl="0">
              <a:spcBef>
                <a:spcPts val="1600"/>
              </a:spcBef>
              <a:spcAft>
                <a:spcPts val="0"/>
              </a:spcAft>
              <a:buSzPts val="1400"/>
              <a:buChar char="●"/>
              <a:defRPr/>
            </a:lvl7pPr>
            <a:lvl8pPr lvl="7" algn="ctr" rtl="0">
              <a:spcBef>
                <a:spcPts val="1600"/>
              </a:spcBef>
              <a:spcAft>
                <a:spcPts val="0"/>
              </a:spcAft>
              <a:buSzPts val="1400"/>
              <a:buChar char="○"/>
              <a:defRPr/>
            </a:lvl8pPr>
            <a:lvl9pPr lvl="8" algn="ctr" rtl="0">
              <a:spcBef>
                <a:spcPts val="1600"/>
              </a:spcBef>
              <a:spcAft>
                <a:spcPts val="1600"/>
              </a:spcAft>
              <a:buSzPts val="1400"/>
              <a:buChar char="■"/>
              <a:defRPr/>
            </a:lvl9pPr>
          </a:lstStyle>
          <a:p>
            <a:endParaRPr/>
          </a:p>
        </p:txBody>
      </p:sp>
      <p:sp>
        <p:nvSpPr>
          <p:cNvPr id="436" name="Google Shape;436;p26"/>
          <p:cNvSpPr/>
          <p:nvPr/>
        </p:nvSpPr>
        <p:spPr>
          <a:xfrm flipH="1">
            <a:off x="-178543" y="-118290"/>
            <a:ext cx="3204343" cy="1651139"/>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6"/>
          <p:cNvSpPr/>
          <p:nvPr/>
        </p:nvSpPr>
        <p:spPr>
          <a:xfrm rot="10800000" flipH="1">
            <a:off x="-278322" y="-72669"/>
            <a:ext cx="2420522" cy="1034218"/>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6"/>
          <p:cNvSpPr/>
          <p:nvPr/>
        </p:nvSpPr>
        <p:spPr>
          <a:xfrm rot="-10484947">
            <a:off x="-734940" y="-411807"/>
            <a:ext cx="1843431" cy="869285"/>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6"/>
          <p:cNvSpPr/>
          <p:nvPr/>
        </p:nvSpPr>
        <p:spPr>
          <a:xfrm rot="10800000" flipH="1">
            <a:off x="1722238" y="45824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6"/>
          <p:cNvSpPr/>
          <p:nvPr/>
        </p:nvSpPr>
        <p:spPr>
          <a:xfrm rot="10800000" flipH="1">
            <a:off x="832326" y="69715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6"/>
          <p:cNvSpPr/>
          <p:nvPr/>
        </p:nvSpPr>
        <p:spPr>
          <a:xfrm rot="10800000" flipH="1">
            <a:off x="61551" y="1581934"/>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10/26/2023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788469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0"/>
        <p:cNvGrpSpPr/>
        <p:nvPr/>
      </p:nvGrpSpPr>
      <p:grpSpPr>
        <a:xfrm>
          <a:off x="0" y="0"/>
          <a:ext cx="0" cy="0"/>
          <a:chOff x="0" y="0"/>
          <a:chExt cx="0" cy="0"/>
        </a:xfrm>
      </p:grpSpPr>
      <p:sp>
        <p:nvSpPr>
          <p:cNvPr id="31" name="Google Shape;31;p6"/>
          <p:cNvSpPr/>
          <p:nvPr/>
        </p:nvSpPr>
        <p:spPr>
          <a:xfrm>
            <a:off x="0" y="0"/>
            <a:ext cx="100500" cy="5143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6"/>
          <p:cNvSpPr/>
          <p:nvPr/>
        </p:nvSpPr>
        <p:spPr>
          <a:xfrm>
            <a:off x="813273" y="1205841"/>
            <a:ext cx="1533600" cy="103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txBox="1">
            <a:spLocks noGrp="1"/>
          </p:cNvSpPr>
          <p:nvPr>
            <p:ph type="title"/>
          </p:nvPr>
        </p:nvSpPr>
        <p:spPr>
          <a:xfrm>
            <a:off x="691200" y="628125"/>
            <a:ext cx="7761600" cy="4935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4" name="Google Shape;34;p6"/>
          <p:cNvSpPr txBox="1">
            <a:spLocks noGrp="1"/>
          </p:cNvSpPr>
          <p:nvPr>
            <p:ph type="body" idx="1"/>
          </p:nvPr>
        </p:nvSpPr>
        <p:spPr>
          <a:xfrm>
            <a:off x="691200" y="1393425"/>
            <a:ext cx="3767400" cy="29178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5" name="Google Shape;35;p6"/>
          <p:cNvSpPr txBox="1">
            <a:spLocks noGrp="1"/>
          </p:cNvSpPr>
          <p:nvPr>
            <p:ph type="body" idx="2"/>
          </p:nvPr>
        </p:nvSpPr>
        <p:spPr>
          <a:xfrm>
            <a:off x="4685500" y="1393425"/>
            <a:ext cx="3767400" cy="29178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6" name="Google Shape;36;p6"/>
          <p:cNvSpPr txBox="1">
            <a:spLocks noGrp="1"/>
          </p:cNvSpPr>
          <p:nvPr>
            <p:ph type="sldNum" idx="12"/>
          </p:nvPr>
        </p:nvSpPr>
        <p:spPr>
          <a:xfrm>
            <a:off x="8556775" y="4758433"/>
            <a:ext cx="548700" cy="309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2584926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691200" y="152400"/>
            <a:ext cx="7761600" cy="9690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691200" y="1511100"/>
            <a:ext cx="7761600" cy="28689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27" name="Google Shape;27;p5"/>
          <p:cNvSpPr/>
          <p:nvPr/>
        </p:nvSpPr>
        <p:spPr>
          <a:xfrm>
            <a:off x="813273" y="1205841"/>
            <a:ext cx="1533600" cy="103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p:nvPr/>
        </p:nvSpPr>
        <p:spPr>
          <a:xfrm>
            <a:off x="0" y="0"/>
            <a:ext cx="100500" cy="5143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5"/>
          <p:cNvSpPr txBox="1">
            <a:spLocks noGrp="1"/>
          </p:cNvSpPr>
          <p:nvPr>
            <p:ph type="sldNum" idx="12"/>
          </p:nvPr>
        </p:nvSpPr>
        <p:spPr>
          <a:xfrm>
            <a:off x="8556775" y="4758433"/>
            <a:ext cx="548700" cy="309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9470134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37"/>
        <p:cNvGrpSpPr/>
        <p:nvPr/>
      </p:nvGrpSpPr>
      <p:grpSpPr>
        <a:xfrm>
          <a:off x="0" y="0"/>
          <a:ext cx="0" cy="0"/>
          <a:chOff x="0" y="0"/>
          <a:chExt cx="0" cy="0"/>
        </a:xfrm>
      </p:grpSpPr>
      <p:sp>
        <p:nvSpPr>
          <p:cNvPr id="38" name="Google Shape;38;p7"/>
          <p:cNvSpPr/>
          <p:nvPr/>
        </p:nvSpPr>
        <p:spPr>
          <a:xfrm>
            <a:off x="0" y="0"/>
            <a:ext cx="100500" cy="5143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7"/>
          <p:cNvSpPr/>
          <p:nvPr/>
        </p:nvSpPr>
        <p:spPr>
          <a:xfrm>
            <a:off x="813273" y="1205841"/>
            <a:ext cx="1533600" cy="103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7"/>
          <p:cNvSpPr txBox="1">
            <a:spLocks noGrp="1"/>
          </p:cNvSpPr>
          <p:nvPr>
            <p:ph type="title"/>
          </p:nvPr>
        </p:nvSpPr>
        <p:spPr>
          <a:xfrm>
            <a:off x="691200" y="628125"/>
            <a:ext cx="7761600" cy="4935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 name="Google Shape;41;p7"/>
          <p:cNvSpPr txBox="1">
            <a:spLocks noGrp="1"/>
          </p:cNvSpPr>
          <p:nvPr>
            <p:ph type="body" idx="1"/>
          </p:nvPr>
        </p:nvSpPr>
        <p:spPr>
          <a:xfrm>
            <a:off x="691200" y="1393425"/>
            <a:ext cx="2501700" cy="29892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42" name="Google Shape;42;p7"/>
          <p:cNvSpPr txBox="1">
            <a:spLocks noGrp="1"/>
          </p:cNvSpPr>
          <p:nvPr>
            <p:ph type="body" idx="2"/>
          </p:nvPr>
        </p:nvSpPr>
        <p:spPr>
          <a:xfrm>
            <a:off x="3321088" y="1393425"/>
            <a:ext cx="2501700" cy="29892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43" name="Google Shape;43;p7"/>
          <p:cNvSpPr txBox="1">
            <a:spLocks noGrp="1"/>
          </p:cNvSpPr>
          <p:nvPr>
            <p:ph type="body" idx="3"/>
          </p:nvPr>
        </p:nvSpPr>
        <p:spPr>
          <a:xfrm>
            <a:off x="5950975" y="1393425"/>
            <a:ext cx="2501700" cy="29892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44" name="Google Shape;44;p7"/>
          <p:cNvSpPr txBox="1">
            <a:spLocks noGrp="1"/>
          </p:cNvSpPr>
          <p:nvPr>
            <p:ph type="sldNum" idx="12"/>
          </p:nvPr>
        </p:nvSpPr>
        <p:spPr>
          <a:xfrm>
            <a:off x="8556775" y="4758433"/>
            <a:ext cx="548700" cy="309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52599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0"/>
        <p:cNvGrpSpPr/>
        <p:nvPr/>
      </p:nvGrpSpPr>
      <p:grpSpPr>
        <a:xfrm>
          <a:off x="0" y="0"/>
          <a:ext cx="0" cy="0"/>
          <a:chOff x="0" y="0"/>
          <a:chExt cx="0" cy="0"/>
        </a:xfrm>
      </p:grpSpPr>
      <p:sp>
        <p:nvSpPr>
          <p:cNvPr id="81" name="Google Shape;81;p6"/>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82" name="Google Shape;82;p6"/>
          <p:cNvSpPr/>
          <p:nvPr/>
        </p:nvSpPr>
        <p:spPr>
          <a:xfrm>
            <a:off x="6082076" y="-118290"/>
            <a:ext cx="3204343" cy="1651139"/>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6"/>
          <p:cNvSpPr/>
          <p:nvPr/>
        </p:nvSpPr>
        <p:spPr>
          <a:xfrm rot="10800000">
            <a:off x="6965676" y="-72669"/>
            <a:ext cx="2420522" cy="1034218"/>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6"/>
          <p:cNvSpPr/>
          <p:nvPr/>
        </p:nvSpPr>
        <p:spPr>
          <a:xfrm rot="10484947" flipH="1">
            <a:off x="7999385" y="-411807"/>
            <a:ext cx="1843431" cy="869285"/>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6"/>
          <p:cNvSpPr/>
          <p:nvPr/>
        </p:nvSpPr>
        <p:spPr>
          <a:xfrm rot="10800000">
            <a:off x="7222138" y="45824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rot="10800000">
            <a:off x="8177150" y="69715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rot="10800000">
            <a:off x="8947925" y="1581934"/>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8"/>
        <p:cNvGrpSpPr/>
        <p:nvPr/>
      </p:nvGrpSpPr>
      <p:grpSpPr>
        <a:xfrm>
          <a:off x="0" y="0"/>
          <a:ext cx="0" cy="0"/>
          <a:chOff x="0" y="0"/>
          <a:chExt cx="0" cy="0"/>
        </a:xfrm>
      </p:grpSpPr>
      <p:sp>
        <p:nvSpPr>
          <p:cNvPr id="89" name="Google Shape;89;p7"/>
          <p:cNvSpPr txBox="1">
            <a:spLocks noGrp="1"/>
          </p:cNvSpPr>
          <p:nvPr>
            <p:ph type="title"/>
          </p:nvPr>
        </p:nvSpPr>
        <p:spPr>
          <a:xfrm>
            <a:off x="478950" y="1922950"/>
            <a:ext cx="4860000" cy="8223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6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90" name="Google Shape;90;p7"/>
          <p:cNvSpPr txBox="1">
            <a:spLocks noGrp="1"/>
          </p:cNvSpPr>
          <p:nvPr>
            <p:ph type="subTitle" idx="1"/>
          </p:nvPr>
        </p:nvSpPr>
        <p:spPr>
          <a:xfrm>
            <a:off x="479050" y="2757125"/>
            <a:ext cx="4860000" cy="491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600">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91" name="Google Shape;91;p7"/>
          <p:cNvSpPr/>
          <p:nvPr/>
        </p:nvSpPr>
        <p:spPr>
          <a:xfrm rot="-10667561">
            <a:off x="305871" y="4396335"/>
            <a:ext cx="4818716" cy="780968"/>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7"/>
          <p:cNvSpPr/>
          <p:nvPr/>
        </p:nvSpPr>
        <p:spPr>
          <a:xfrm rot="10800000">
            <a:off x="402459" y="4303597"/>
            <a:ext cx="2393629" cy="966464"/>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7"/>
          <p:cNvSpPr/>
          <p:nvPr/>
        </p:nvSpPr>
        <p:spPr>
          <a:xfrm>
            <a:off x="-272112" y="4159112"/>
            <a:ext cx="2096898" cy="98915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7"/>
          <p:cNvSpPr/>
          <p:nvPr/>
        </p:nvSpPr>
        <p:spPr>
          <a:xfrm>
            <a:off x="5246676" y="4820774"/>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7"/>
          <p:cNvSpPr/>
          <p:nvPr/>
        </p:nvSpPr>
        <p:spPr>
          <a:xfrm>
            <a:off x="402451" y="3952199"/>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7"/>
          <p:cNvSpPr/>
          <p:nvPr/>
        </p:nvSpPr>
        <p:spPr>
          <a:xfrm>
            <a:off x="1153051" y="439062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7"/>
          <p:cNvSpPr/>
          <p:nvPr/>
        </p:nvSpPr>
        <p:spPr>
          <a:xfrm>
            <a:off x="2859751" y="4737474"/>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7"/>
          <p:cNvSpPr/>
          <p:nvPr/>
        </p:nvSpPr>
        <p:spPr>
          <a:xfrm rot="-132439" flipH="1">
            <a:off x="305871" y="-39916"/>
            <a:ext cx="4818716" cy="780968"/>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7"/>
          <p:cNvSpPr/>
          <p:nvPr/>
        </p:nvSpPr>
        <p:spPr>
          <a:xfrm flipH="1">
            <a:off x="402459" y="-132676"/>
            <a:ext cx="2393629" cy="966464"/>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7"/>
          <p:cNvSpPr/>
          <p:nvPr/>
        </p:nvSpPr>
        <p:spPr>
          <a:xfrm rot="10800000" flipH="1">
            <a:off x="-272112" y="-10878"/>
            <a:ext cx="2096898" cy="98915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7"/>
          <p:cNvSpPr/>
          <p:nvPr/>
        </p:nvSpPr>
        <p:spPr>
          <a:xfrm rot="10800000" flipH="1">
            <a:off x="402451" y="1086487"/>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7"/>
          <p:cNvSpPr/>
          <p:nvPr/>
        </p:nvSpPr>
        <p:spPr>
          <a:xfrm rot="10800000" flipH="1">
            <a:off x="1153051" y="648062"/>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7"/>
          <p:cNvSpPr/>
          <p:nvPr/>
        </p:nvSpPr>
        <p:spPr>
          <a:xfrm rot="10800000" flipH="1">
            <a:off x="2859751" y="301212"/>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7"/>
          <p:cNvSpPr/>
          <p:nvPr/>
        </p:nvSpPr>
        <p:spPr>
          <a:xfrm rot="10800000" flipH="1">
            <a:off x="5246676" y="153112"/>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540000" y="540000"/>
            <a:ext cx="3590400" cy="9042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dk1"/>
              </a:buClr>
              <a:buSzPts val="1800"/>
              <a:buNone/>
              <a:defRPr sz="3000" b="1">
                <a:solidFill>
                  <a:schemeClr val="dk1"/>
                </a:solidFill>
                <a:latin typeface="Josefin Sans"/>
                <a:ea typeface="Josefin Sans"/>
                <a:cs typeface="Josefin Sans"/>
                <a:sym typeface="Josefin Sans"/>
              </a:defRPr>
            </a:lvl1pPr>
          </a:lstStyle>
          <a:p>
            <a:endParaRPr/>
          </a:p>
        </p:txBody>
      </p:sp>
      <p:sp>
        <p:nvSpPr>
          <p:cNvPr id="142" name="Google Shape;142;p10"/>
          <p:cNvSpPr/>
          <p:nvPr/>
        </p:nvSpPr>
        <p:spPr>
          <a:xfrm flipH="1">
            <a:off x="3426309" y="3056502"/>
            <a:ext cx="5986869" cy="212719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0"/>
          <p:cNvSpPr/>
          <p:nvPr/>
        </p:nvSpPr>
        <p:spPr>
          <a:xfrm rot="10800000" flipH="1">
            <a:off x="5737690" y="3381530"/>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0"/>
          <p:cNvSpPr/>
          <p:nvPr/>
        </p:nvSpPr>
        <p:spPr>
          <a:xfrm rot="315040">
            <a:off x="7305814" y="4459737"/>
            <a:ext cx="2114446" cy="997085"/>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0"/>
          <p:cNvSpPr/>
          <p:nvPr/>
        </p:nvSpPr>
        <p:spPr>
          <a:xfrm flipH="1">
            <a:off x="5699552" y="478436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0"/>
          <p:cNvSpPr/>
          <p:nvPr/>
        </p:nvSpPr>
        <p:spPr>
          <a:xfrm flipH="1">
            <a:off x="8043764" y="39431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0"/>
          <p:cNvSpPr/>
          <p:nvPr/>
        </p:nvSpPr>
        <p:spPr>
          <a:xfrm flipH="1">
            <a:off x="8476477" y="342716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0"/>
          <p:cNvSpPr/>
          <p:nvPr/>
        </p:nvSpPr>
        <p:spPr>
          <a:xfrm flipH="1">
            <a:off x="7442277" y="3557038"/>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5"/>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tents">
  <p:cSld name="CUSTOM">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2727000" y="363275"/>
            <a:ext cx="3690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endParaRPr/>
          </a:p>
        </p:txBody>
      </p:sp>
      <p:sp>
        <p:nvSpPr>
          <p:cNvPr id="168" name="Google Shape;168;p13"/>
          <p:cNvSpPr txBox="1">
            <a:spLocks noGrp="1"/>
          </p:cNvSpPr>
          <p:nvPr>
            <p:ph type="subTitle" idx="1"/>
          </p:nvPr>
        </p:nvSpPr>
        <p:spPr>
          <a:xfrm>
            <a:off x="4379650" y="1868975"/>
            <a:ext cx="3830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169" name="Google Shape;169;p13"/>
          <p:cNvSpPr txBox="1">
            <a:spLocks noGrp="1"/>
          </p:cNvSpPr>
          <p:nvPr>
            <p:ph type="subTitle" idx="2"/>
          </p:nvPr>
        </p:nvSpPr>
        <p:spPr>
          <a:xfrm>
            <a:off x="5051588" y="2188088"/>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70" name="Google Shape;170;p13"/>
          <p:cNvSpPr txBox="1">
            <a:spLocks noGrp="1"/>
          </p:cNvSpPr>
          <p:nvPr>
            <p:ph type="subTitle" idx="3"/>
          </p:nvPr>
        </p:nvSpPr>
        <p:spPr>
          <a:xfrm>
            <a:off x="934238" y="1868975"/>
            <a:ext cx="36900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171" name="Google Shape;171;p13"/>
          <p:cNvSpPr txBox="1">
            <a:spLocks noGrp="1"/>
          </p:cNvSpPr>
          <p:nvPr>
            <p:ph type="subTitle" idx="4"/>
          </p:nvPr>
        </p:nvSpPr>
        <p:spPr>
          <a:xfrm>
            <a:off x="1536188" y="2188088"/>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72" name="Google Shape;172;p13"/>
          <p:cNvSpPr txBox="1">
            <a:spLocks noGrp="1"/>
          </p:cNvSpPr>
          <p:nvPr>
            <p:ph type="subTitle" idx="5"/>
          </p:nvPr>
        </p:nvSpPr>
        <p:spPr>
          <a:xfrm>
            <a:off x="4379600" y="3770850"/>
            <a:ext cx="3830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173" name="Google Shape;173;p13"/>
          <p:cNvSpPr txBox="1">
            <a:spLocks noGrp="1"/>
          </p:cNvSpPr>
          <p:nvPr>
            <p:ph type="subTitle" idx="6"/>
          </p:nvPr>
        </p:nvSpPr>
        <p:spPr>
          <a:xfrm>
            <a:off x="5051588" y="4089975"/>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74" name="Google Shape;174;p13"/>
          <p:cNvSpPr txBox="1">
            <a:spLocks noGrp="1"/>
          </p:cNvSpPr>
          <p:nvPr>
            <p:ph type="subTitle" idx="7"/>
          </p:nvPr>
        </p:nvSpPr>
        <p:spPr>
          <a:xfrm>
            <a:off x="934238" y="3770850"/>
            <a:ext cx="36900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175" name="Google Shape;175;p13"/>
          <p:cNvSpPr txBox="1">
            <a:spLocks noGrp="1"/>
          </p:cNvSpPr>
          <p:nvPr>
            <p:ph type="subTitle" idx="8"/>
          </p:nvPr>
        </p:nvSpPr>
        <p:spPr>
          <a:xfrm>
            <a:off x="1536188" y="4089975"/>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76" name="Google Shape;176;p13"/>
          <p:cNvSpPr txBox="1">
            <a:spLocks noGrp="1"/>
          </p:cNvSpPr>
          <p:nvPr>
            <p:ph type="title" idx="9" hasCustomPrompt="1"/>
          </p:nvPr>
        </p:nvSpPr>
        <p:spPr>
          <a:xfrm>
            <a:off x="2259638" y="1171113"/>
            <a:ext cx="1039200" cy="66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000">
                <a:solidFill>
                  <a:schemeClr val="accen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77" name="Google Shape;177;p13"/>
          <p:cNvSpPr txBox="1">
            <a:spLocks noGrp="1"/>
          </p:cNvSpPr>
          <p:nvPr>
            <p:ph type="title" idx="13" hasCustomPrompt="1"/>
          </p:nvPr>
        </p:nvSpPr>
        <p:spPr>
          <a:xfrm>
            <a:off x="5775063" y="1171113"/>
            <a:ext cx="1039200" cy="66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000">
                <a:solidFill>
                  <a:schemeClr val="accen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78" name="Google Shape;178;p13"/>
          <p:cNvSpPr txBox="1">
            <a:spLocks noGrp="1"/>
          </p:cNvSpPr>
          <p:nvPr>
            <p:ph type="title" idx="14" hasCustomPrompt="1"/>
          </p:nvPr>
        </p:nvSpPr>
        <p:spPr>
          <a:xfrm>
            <a:off x="2259638" y="3071125"/>
            <a:ext cx="1039200" cy="66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000">
                <a:solidFill>
                  <a:schemeClr val="accen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79" name="Google Shape;179;p13"/>
          <p:cNvSpPr txBox="1">
            <a:spLocks noGrp="1"/>
          </p:cNvSpPr>
          <p:nvPr>
            <p:ph type="title" idx="15" hasCustomPrompt="1"/>
          </p:nvPr>
        </p:nvSpPr>
        <p:spPr>
          <a:xfrm>
            <a:off x="5775063" y="3071125"/>
            <a:ext cx="1039200" cy="66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000">
                <a:solidFill>
                  <a:schemeClr val="accen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80" name="Google Shape;180;p13"/>
          <p:cNvSpPr/>
          <p:nvPr/>
        </p:nvSpPr>
        <p:spPr>
          <a:xfrm rot="-5267561">
            <a:off x="-2166865" y="2462282"/>
            <a:ext cx="4818716" cy="780968"/>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3"/>
          <p:cNvSpPr/>
          <p:nvPr/>
        </p:nvSpPr>
        <p:spPr>
          <a:xfrm rot="-5400000">
            <a:off x="-954332" y="1253578"/>
            <a:ext cx="2393629" cy="966464"/>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3"/>
          <p:cNvSpPr/>
          <p:nvPr/>
        </p:nvSpPr>
        <p:spPr>
          <a:xfrm rot="5400000">
            <a:off x="-672825" y="419298"/>
            <a:ext cx="2096898" cy="98915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3"/>
          <p:cNvSpPr/>
          <p:nvPr/>
        </p:nvSpPr>
        <p:spPr>
          <a:xfrm rot="5400000">
            <a:off x="121363" y="313296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3"/>
          <p:cNvSpPr/>
          <p:nvPr/>
        </p:nvSpPr>
        <p:spPr>
          <a:xfrm rot="5400000">
            <a:off x="993813" y="264713"/>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3"/>
          <p:cNvSpPr/>
          <p:nvPr/>
        </p:nvSpPr>
        <p:spPr>
          <a:xfrm rot="5400000">
            <a:off x="540138" y="129043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3"/>
          <p:cNvSpPr/>
          <p:nvPr/>
        </p:nvSpPr>
        <p:spPr>
          <a:xfrm rot="5400000">
            <a:off x="441438" y="270051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3"/>
          <p:cNvSpPr/>
          <p:nvPr/>
        </p:nvSpPr>
        <p:spPr>
          <a:xfrm rot="5532439">
            <a:off x="6598811" y="1897536"/>
            <a:ext cx="4818716" cy="780968"/>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3"/>
          <p:cNvSpPr/>
          <p:nvPr/>
        </p:nvSpPr>
        <p:spPr>
          <a:xfrm rot="5400000">
            <a:off x="7811366" y="2920743"/>
            <a:ext cx="2393629" cy="966464"/>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3"/>
          <p:cNvSpPr/>
          <p:nvPr/>
        </p:nvSpPr>
        <p:spPr>
          <a:xfrm rot="-5400000">
            <a:off x="7826590" y="3732336"/>
            <a:ext cx="2096898" cy="98915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3"/>
          <p:cNvSpPr/>
          <p:nvPr/>
        </p:nvSpPr>
        <p:spPr>
          <a:xfrm rot="-5400000">
            <a:off x="8965800" y="1844324"/>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3"/>
          <p:cNvSpPr/>
          <p:nvPr/>
        </p:nvSpPr>
        <p:spPr>
          <a:xfrm rot="-5400000">
            <a:off x="8612125" y="375164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3"/>
          <p:cNvSpPr/>
          <p:nvPr/>
        </p:nvSpPr>
        <p:spPr>
          <a:xfrm rot="-5400000">
            <a:off x="8710825" y="234157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3"/>
          <p:cNvSpPr/>
          <p:nvPr/>
        </p:nvSpPr>
        <p:spPr>
          <a:xfrm rot="-5400000">
            <a:off x="8158450" y="4777374"/>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USTOM_2">
    <p:spTree>
      <p:nvGrpSpPr>
        <p:cNvPr id="1" name="Shape 194"/>
        <p:cNvGrpSpPr/>
        <p:nvPr/>
      </p:nvGrpSpPr>
      <p:grpSpPr>
        <a:xfrm>
          <a:off x="0" y="0"/>
          <a:ext cx="0" cy="0"/>
          <a:chOff x="0" y="0"/>
          <a:chExt cx="0" cy="0"/>
        </a:xfrm>
      </p:grpSpPr>
      <p:sp>
        <p:nvSpPr>
          <p:cNvPr id="195" name="Google Shape;195;p14"/>
          <p:cNvSpPr txBox="1">
            <a:spLocks noGrp="1"/>
          </p:cNvSpPr>
          <p:nvPr>
            <p:ph type="title"/>
          </p:nvPr>
        </p:nvSpPr>
        <p:spPr>
          <a:xfrm>
            <a:off x="3373350" y="2938325"/>
            <a:ext cx="4044000" cy="49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100"/>
              <a:buNone/>
              <a:defRPr sz="3000"/>
            </a:lvl1pPr>
            <a:lvl2pPr lvl="1" rtl="0">
              <a:spcBef>
                <a:spcPts val="160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96" name="Google Shape;196;p14"/>
          <p:cNvSpPr txBox="1">
            <a:spLocks noGrp="1"/>
          </p:cNvSpPr>
          <p:nvPr>
            <p:ph type="subTitle" idx="1"/>
          </p:nvPr>
        </p:nvSpPr>
        <p:spPr>
          <a:xfrm>
            <a:off x="1726650" y="1707450"/>
            <a:ext cx="5690700" cy="989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4"/>
              </a:buClr>
              <a:buSzPts val="1200"/>
              <a:buNone/>
              <a:defRPr sz="20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97" name="Google Shape;197;p14"/>
          <p:cNvSpPr/>
          <p:nvPr/>
        </p:nvSpPr>
        <p:spPr>
          <a:xfrm>
            <a:off x="2301825" y="-81050"/>
            <a:ext cx="5472801" cy="1242133"/>
          </a:xfrm>
          <a:custGeom>
            <a:avLst/>
            <a:gdLst/>
            <a:ahLst/>
            <a:cxnLst/>
            <a:rect l="l" t="t" r="r" b="b"/>
            <a:pathLst>
              <a:path w="113987" h="48554" extrusionOk="0">
                <a:moveTo>
                  <a:pt x="1" y="1"/>
                </a:moveTo>
                <a:cubicBezTo>
                  <a:pt x="1664" y="4622"/>
                  <a:pt x="7395" y="8627"/>
                  <a:pt x="14480" y="9243"/>
                </a:cubicBezTo>
                <a:cubicBezTo>
                  <a:pt x="15269" y="9310"/>
                  <a:pt x="16057" y="9341"/>
                  <a:pt x="16844" y="9341"/>
                </a:cubicBezTo>
                <a:cubicBezTo>
                  <a:pt x="26954" y="9341"/>
                  <a:pt x="36902" y="4191"/>
                  <a:pt x="46543" y="4191"/>
                </a:cubicBezTo>
                <a:cubicBezTo>
                  <a:pt x="48520" y="4191"/>
                  <a:pt x="50484" y="4408"/>
                  <a:pt x="52434" y="4930"/>
                </a:cubicBezTo>
                <a:cubicBezTo>
                  <a:pt x="59335" y="6717"/>
                  <a:pt x="63032" y="11831"/>
                  <a:pt x="63833" y="16760"/>
                </a:cubicBezTo>
                <a:cubicBezTo>
                  <a:pt x="64634" y="21750"/>
                  <a:pt x="63155" y="26680"/>
                  <a:pt x="62970" y="31609"/>
                </a:cubicBezTo>
                <a:cubicBezTo>
                  <a:pt x="62847" y="36538"/>
                  <a:pt x="64264" y="41898"/>
                  <a:pt x="69563" y="45349"/>
                </a:cubicBezTo>
                <a:cubicBezTo>
                  <a:pt x="73005" y="47564"/>
                  <a:pt x="77580" y="48553"/>
                  <a:pt x="82312" y="48553"/>
                </a:cubicBezTo>
                <a:cubicBezTo>
                  <a:pt x="88505" y="48553"/>
                  <a:pt x="94967" y="46857"/>
                  <a:pt x="99507" y="43993"/>
                </a:cubicBezTo>
                <a:cubicBezTo>
                  <a:pt x="107579" y="38941"/>
                  <a:pt x="110906" y="31362"/>
                  <a:pt x="112508" y="24030"/>
                </a:cubicBezTo>
                <a:cubicBezTo>
                  <a:pt x="113987" y="17253"/>
                  <a:pt x="112262" y="3821"/>
                  <a:pt x="103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4"/>
          <p:cNvSpPr/>
          <p:nvPr/>
        </p:nvSpPr>
        <p:spPr>
          <a:xfrm rot="10800000">
            <a:off x="3105740" y="-321877"/>
            <a:ext cx="2419310" cy="861877"/>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4"/>
          <p:cNvSpPr/>
          <p:nvPr/>
        </p:nvSpPr>
        <p:spPr>
          <a:xfrm rot="-5400000">
            <a:off x="5094113" y="-676765"/>
            <a:ext cx="969192" cy="1790903"/>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4"/>
          <p:cNvSpPr/>
          <p:nvPr/>
        </p:nvSpPr>
        <p:spPr>
          <a:xfrm rot="5400000">
            <a:off x="6553938" y="45825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4"/>
          <p:cNvSpPr/>
          <p:nvPr/>
        </p:nvSpPr>
        <p:spPr>
          <a:xfrm rot="5400000">
            <a:off x="4522788" y="64931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4"/>
          <p:cNvSpPr/>
          <p:nvPr/>
        </p:nvSpPr>
        <p:spPr>
          <a:xfrm rot="5400000">
            <a:off x="8054788" y="9383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4"/>
          <p:cNvSpPr/>
          <p:nvPr/>
        </p:nvSpPr>
        <p:spPr>
          <a:xfrm rot="5400000">
            <a:off x="2853363" y="301738"/>
            <a:ext cx="163500" cy="163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4"/>
          <p:cNvSpPr/>
          <p:nvPr/>
        </p:nvSpPr>
        <p:spPr>
          <a:xfrm rot="5400000">
            <a:off x="2401288" y="539838"/>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4"/>
          <p:cNvSpPr/>
          <p:nvPr/>
        </p:nvSpPr>
        <p:spPr>
          <a:xfrm rot="10800000">
            <a:off x="1820973" y="3982367"/>
            <a:ext cx="5577954" cy="1242133"/>
          </a:xfrm>
          <a:custGeom>
            <a:avLst/>
            <a:gdLst/>
            <a:ahLst/>
            <a:cxnLst/>
            <a:rect l="l" t="t" r="r" b="b"/>
            <a:pathLst>
              <a:path w="113987" h="48554" extrusionOk="0">
                <a:moveTo>
                  <a:pt x="1" y="1"/>
                </a:moveTo>
                <a:cubicBezTo>
                  <a:pt x="1664" y="4622"/>
                  <a:pt x="7395" y="8627"/>
                  <a:pt x="14480" y="9243"/>
                </a:cubicBezTo>
                <a:cubicBezTo>
                  <a:pt x="15269" y="9310"/>
                  <a:pt x="16057" y="9341"/>
                  <a:pt x="16844" y="9341"/>
                </a:cubicBezTo>
                <a:cubicBezTo>
                  <a:pt x="26954" y="9341"/>
                  <a:pt x="36902" y="4191"/>
                  <a:pt x="46543" y="4191"/>
                </a:cubicBezTo>
                <a:cubicBezTo>
                  <a:pt x="48520" y="4191"/>
                  <a:pt x="50484" y="4408"/>
                  <a:pt x="52434" y="4930"/>
                </a:cubicBezTo>
                <a:cubicBezTo>
                  <a:pt x="59335" y="6717"/>
                  <a:pt x="63032" y="11831"/>
                  <a:pt x="63833" y="16760"/>
                </a:cubicBezTo>
                <a:cubicBezTo>
                  <a:pt x="64634" y="21750"/>
                  <a:pt x="63155" y="26680"/>
                  <a:pt x="62970" y="31609"/>
                </a:cubicBezTo>
                <a:cubicBezTo>
                  <a:pt x="62847" y="36538"/>
                  <a:pt x="64264" y="41898"/>
                  <a:pt x="69563" y="45349"/>
                </a:cubicBezTo>
                <a:cubicBezTo>
                  <a:pt x="73005" y="47564"/>
                  <a:pt x="77580" y="48553"/>
                  <a:pt x="82312" y="48553"/>
                </a:cubicBezTo>
                <a:cubicBezTo>
                  <a:pt x="88505" y="48553"/>
                  <a:pt x="94967" y="46857"/>
                  <a:pt x="99507" y="43993"/>
                </a:cubicBezTo>
                <a:cubicBezTo>
                  <a:pt x="107579" y="38941"/>
                  <a:pt x="110906" y="31362"/>
                  <a:pt x="112508" y="24030"/>
                </a:cubicBezTo>
                <a:cubicBezTo>
                  <a:pt x="113987" y="17253"/>
                  <a:pt x="112262" y="3821"/>
                  <a:pt x="103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4"/>
          <p:cNvSpPr/>
          <p:nvPr/>
        </p:nvSpPr>
        <p:spPr>
          <a:xfrm>
            <a:off x="4175688" y="4603443"/>
            <a:ext cx="2419310" cy="861877"/>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4"/>
          <p:cNvSpPr/>
          <p:nvPr/>
        </p:nvSpPr>
        <p:spPr>
          <a:xfrm rot="5400000">
            <a:off x="3798057" y="3940705"/>
            <a:ext cx="969192" cy="1790903"/>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4"/>
          <p:cNvSpPr/>
          <p:nvPr/>
        </p:nvSpPr>
        <p:spPr>
          <a:xfrm rot="-5400000">
            <a:off x="2853375" y="436303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4"/>
          <p:cNvSpPr/>
          <p:nvPr/>
        </p:nvSpPr>
        <p:spPr>
          <a:xfrm rot="-5400000">
            <a:off x="5079550" y="4395431"/>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4"/>
          <p:cNvSpPr/>
          <p:nvPr/>
        </p:nvSpPr>
        <p:spPr>
          <a:xfrm rot="-5400000">
            <a:off x="1555000" y="4841556"/>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4"/>
          <p:cNvSpPr/>
          <p:nvPr/>
        </p:nvSpPr>
        <p:spPr>
          <a:xfrm rot="-5400000">
            <a:off x="6683875" y="4678206"/>
            <a:ext cx="163500" cy="163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4"/>
          <p:cNvSpPr/>
          <p:nvPr/>
        </p:nvSpPr>
        <p:spPr>
          <a:xfrm rot="-5400000">
            <a:off x="7201050" y="4504906"/>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umbers and text">
  <p:cSld name="CUSTOM_3">
    <p:spTree>
      <p:nvGrpSpPr>
        <p:cNvPr id="1" name="Shape 213"/>
        <p:cNvGrpSpPr/>
        <p:nvPr/>
      </p:nvGrpSpPr>
      <p:grpSpPr>
        <a:xfrm>
          <a:off x="0" y="0"/>
          <a:ext cx="0" cy="0"/>
          <a:chOff x="0" y="0"/>
          <a:chExt cx="0" cy="0"/>
        </a:xfrm>
      </p:grpSpPr>
      <p:sp>
        <p:nvSpPr>
          <p:cNvPr id="214" name="Google Shape;214;p15"/>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endParaRPr/>
          </a:p>
        </p:txBody>
      </p:sp>
      <p:sp>
        <p:nvSpPr>
          <p:cNvPr id="215" name="Google Shape;215;p15"/>
          <p:cNvSpPr txBox="1">
            <a:spLocks noGrp="1"/>
          </p:cNvSpPr>
          <p:nvPr>
            <p:ph type="title" idx="2" hasCustomPrompt="1"/>
          </p:nvPr>
        </p:nvSpPr>
        <p:spPr>
          <a:xfrm>
            <a:off x="884798" y="1499138"/>
            <a:ext cx="3200400" cy="61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16" name="Google Shape;216;p15"/>
          <p:cNvSpPr txBox="1">
            <a:spLocks noGrp="1"/>
          </p:cNvSpPr>
          <p:nvPr>
            <p:ph type="subTitle" idx="1"/>
          </p:nvPr>
        </p:nvSpPr>
        <p:spPr>
          <a:xfrm>
            <a:off x="1099425" y="2130913"/>
            <a:ext cx="2771100" cy="52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4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217" name="Google Shape;217;p15"/>
          <p:cNvSpPr txBox="1">
            <a:spLocks noGrp="1"/>
          </p:cNvSpPr>
          <p:nvPr>
            <p:ph type="title" idx="3" hasCustomPrompt="1"/>
          </p:nvPr>
        </p:nvSpPr>
        <p:spPr>
          <a:xfrm>
            <a:off x="5058798" y="1499138"/>
            <a:ext cx="3200400" cy="61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18" name="Google Shape;218;p15"/>
          <p:cNvSpPr txBox="1">
            <a:spLocks noGrp="1"/>
          </p:cNvSpPr>
          <p:nvPr>
            <p:ph type="subTitle" idx="4"/>
          </p:nvPr>
        </p:nvSpPr>
        <p:spPr>
          <a:xfrm>
            <a:off x="5273425" y="2130925"/>
            <a:ext cx="2771100" cy="52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4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219" name="Google Shape;219;p15"/>
          <p:cNvSpPr txBox="1">
            <a:spLocks noGrp="1"/>
          </p:cNvSpPr>
          <p:nvPr>
            <p:ph type="title" idx="5" hasCustomPrompt="1"/>
          </p:nvPr>
        </p:nvSpPr>
        <p:spPr>
          <a:xfrm>
            <a:off x="2971798" y="3109475"/>
            <a:ext cx="3200400" cy="61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20" name="Google Shape;220;p15"/>
          <p:cNvSpPr txBox="1">
            <a:spLocks noGrp="1"/>
          </p:cNvSpPr>
          <p:nvPr>
            <p:ph type="subTitle" idx="6"/>
          </p:nvPr>
        </p:nvSpPr>
        <p:spPr>
          <a:xfrm>
            <a:off x="3186425" y="3740725"/>
            <a:ext cx="27711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4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221" name="Google Shape;221;p15"/>
          <p:cNvSpPr/>
          <p:nvPr/>
        </p:nvSpPr>
        <p:spPr>
          <a:xfrm rot="10800000" flipH="1">
            <a:off x="6626826" y="3797502"/>
            <a:ext cx="2810674" cy="1198053"/>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5"/>
          <p:cNvSpPr/>
          <p:nvPr/>
        </p:nvSpPr>
        <p:spPr>
          <a:xfrm rot="10800000" flipH="1">
            <a:off x="6287025" y="4590289"/>
            <a:ext cx="2860647" cy="75161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5"/>
          <p:cNvSpPr/>
          <p:nvPr/>
        </p:nvSpPr>
        <p:spPr>
          <a:xfrm flipH="1">
            <a:off x="6239900" y="47422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5"/>
          <p:cNvSpPr/>
          <p:nvPr/>
        </p:nvSpPr>
        <p:spPr>
          <a:xfrm flipH="1">
            <a:off x="7868588" y="4484088"/>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5"/>
          <p:cNvSpPr/>
          <p:nvPr/>
        </p:nvSpPr>
        <p:spPr>
          <a:xfrm flipH="1">
            <a:off x="7496815" y="4087142"/>
            <a:ext cx="1990610" cy="1054010"/>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5"/>
          <p:cNvSpPr/>
          <p:nvPr/>
        </p:nvSpPr>
        <p:spPr>
          <a:xfrm flipH="1">
            <a:off x="8130075" y="4087150"/>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5"/>
          <p:cNvSpPr/>
          <p:nvPr/>
        </p:nvSpPr>
        <p:spPr>
          <a:xfrm flipH="1">
            <a:off x="8852338" y="3444788"/>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5"/>
          <p:cNvSpPr/>
          <p:nvPr/>
        </p:nvSpPr>
        <p:spPr>
          <a:xfrm flipH="1">
            <a:off x="-249101" y="82083"/>
            <a:ext cx="2810674" cy="1198053"/>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5"/>
          <p:cNvSpPr/>
          <p:nvPr/>
        </p:nvSpPr>
        <p:spPr>
          <a:xfrm flipH="1">
            <a:off x="40728" y="-264262"/>
            <a:ext cx="2860647" cy="75161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5"/>
          <p:cNvSpPr/>
          <p:nvPr/>
        </p:nvSpPr>
        <p:spPr>
          <a:xfrm rot="10800000" flipH="1">
            <a:off x="1156313" y="43005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5"/>
          <p:cNvSpPr/>
          <p:nvPr/>
        </p:nvSpPr>
        <p:spPr>
          <a:xfrm rot="10800000" flipH="1">
            <a:off x="-299025" y="-63514"/>
            <a:ext cx="1990610" cy="1054010"/>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5"/>
          <p:cNvSpPr/>
          <p:nvPr/>
        </p:nvSpPr>
        <p:spPr>
          <a:xfrm rot="10800000" flipH="1">
            <a:off x="959925" y="89178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5"/>
          <p:cNvSpPr/>
          <p:nvPr/>
        </p:nvSpPr>
        <p:spPr>
          <a:xfrm flipH="1">
            <a:off x="2802975" y="2321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5"/>
          <p:cNvSpPr/>
          <p:nvPr/>
        </p:nvSpPr>
        <p:spPr>
          <a:xfrm rot="10800000" flipH="1">
            <a:off x="172563" y="146935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CUSTOM_12">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2129125" y="363275"/>
            <a:ext cx="48858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endParaRPr/>
          </a:p>
        </p:txBody>
      </p:sp>
      <p:sp>
        <p:nvSpPr>
          <p:cNvPr id="237" name="Google Shape;237;p16"/>
          <p:cNvSpPr/>
          <p:nvPr/>
        </p:nvSpPr>
        <p:spPr>
          <a:xfrm flipH="1">
            <a:off x="-141518" y="-118290"/>
            <a:ext cx="3204343" cy="1651139"/>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6"/>
          <p:cNvSpPr/>
          <p:nvPr/>
        </p:nvSpPr>
        <p:spPr>
          <a:xfrm rot="10800000" flipH="1">
            <a:off x="-241297" y="-72669"/>
            <a:ext cx="2420522" cy="1034218"/>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6"/>
          <p:cNvSpPr/>
          <p:nvPr/>
        </p:nvSpPr>
        <p:spPr>
          <a:xfrm rot="-10484947">
            <a:off x="-697915" y="-411807"/>
            <a:ext cx="1843431" cy="869285"/>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6"/>
          <p:cNvSpPr/>
          <p:nvPr/>
        </p:nvSpPr>
        <p:spPr>
          <a:xfrm rot="10800000" flipH="1">
            <a:off x="1759263" y="45824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6"/>
          <p:cNvSpPr/>
          <p:nvPr/>
        </p:nvSpPr>
        <p:spPr>
          <a:xfrm rot="10800000" flipH="1">
            <a:off x="869351" y="69715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6"/>
          <p:cNvSpPr/>
          <p:nvPr/>
        </p:nvSpPr>
        <p:spPr>
          <a:xfrm rot="10800000" flipH="1">
            <a:off x="91151" y="1262334"/>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40000" y="363275"/>
            <a:ext cx="80640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1pPr>
            <a:lvl2pPr lvl="1">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2pPr>
            <a:lvl3pPr lvl="2">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3pPr>
            <a:lvl4pPr lvl="3">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4pPr>
            <a:lvl5pPr lvl="4">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5pPr>
            <a:lvl6pPr lvl="5">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6pPr>
            <a:lvl7pPr lvl="6">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7pPr>
            <a:lvl8pPr lvl="7">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8pPr>
            <a:lvl9pPr lvl="8">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9pPr>
          </a:lstStyle>
          <a:p>
            <a:endParaRPr/>
          </a:p>
        </p:txBody>
      </p:sp>
      <p:sp>
        <p:nvSpPr>
          <p:cNvPr id="7" name="Google Shape;7;p1"/>
          <p:cNvSpPr txBox="1">
            <a:spLocks noGrp="1"/>
          </p:cNvSpPr>
          <p:nvPr>
            <p:ph type="body" idx="1"/>
          </p:nvPr>
        </p:nvSpPr>
        <p:spPr>
          <a:xfrm>
            <a:off x="540000" y="1152475"/>
            <a:ext cx="80640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3" r:id="rId3"/>
    <p:sldLayoutId id="2147483656" r:id="rId4"/>
    <p:sldLayoutId id="2147483658" r:id="rId5"/>
    <p:sldLayoutId id="2147483659" r:id="rId6"/>
    <p:sldLayoutId id="2147483660" r:id="rId7"/>
    <p:sldLayoutId id="2147483661" r:id="rId8"/>
    <p:sldLayoutId id="2147483662" r:id="rId9"/>
    <p:sldLayoutId id="2147483665" r:id="rId10"/>
    <p:sldLayoutId id="2147483667" r:id="rId11"/>
    <p:sldLayoutId id="2147483672" r:id="rId12"/>
    <p:sldLayoutId id="2147483676" r:id="rId13"/>
    <p:sldLayoutId id="2147483677" r:id="rId14"/>
    <p:sldLayoutId id="2147483678" r:id="rId15"/>
    <p:sldLayoutId id="2147483679"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12.emf"/></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12.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tmp"/></Relationships>
</file>

<file path=ppt/slides/_rels/slide4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6.tmp"/><Relationship Id="rId4" Type="http://schemas.openxmlformats.org/officeDocument/2006/relationships/image" Target="../media/image5.tmp"/></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16.xml"/><Relationship Id="rId4" Type="http://schemas.openxmlformats.org/officeDocument/2006/relationships/image" Target="../media/image33.jpg"/></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15.xml"/><Relationship Id="rId4" Type="http://schemas.openxmlformats.org/officeDocument/2006/relationships/image" Target="../media/image34.jpg"/></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15.xml"/><Relationship Id="rId4" Type="http://schemas.openxmlformats.org/officeDocument/2006/relationships/image" Target="../media/image35.jp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8.tmp"/></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latin typeface="Algerian" pitchFamily="82" charset="0"/>
              </a:rPr>
              <a:t>Hirsutism</a:t>
            </a:r>
            <a:r>
              <a:rPr lang="ar-JO" sz="4800" dirty="0" smtClean="0">
                <a:latin typeface="Algerian" pitchFamily="82" charset="0"/>
              </a:rPr>
              <a:t> </a:t>
            </a:r>
            <a:r>
              <a:rPr lang="en-US" sz="4800" dirty="0" smtClean="0">
                <a:latin typeface="Algerian" pitchFamily="82" charset="0"/>
              </a:rPr>
              <a:t>and intersex </a:t>
            </a:r>
            <a:br>
              <a:rPr lang="en-US" sz="4800" dirty="0" smtClean="0">
                <a:latin typeface="Algerian" pitchFamily="82" charset="0"/>
              </a:rPr>
            </a:br>
            <a:r>
              <a:rPr lang="en-US" sz="3200" dirty="0" smtClean="0">
                <a:latin typeface="Algerian" pitchFamily="82" charset="0"/>
              </a:rPr>
              <a:t>by :</a:t>
            </a:r>
            <a:r>
              <a:rPr lang="ar-JO" sz="3200" dirty="0" smtClean="0">
                <a:latin typeface="Algerian" pitchFamily="82" charset="0"/>
              </a:rPr>
              <a:t/>
            </a:r>
            <a:br>
              <a:rPr lang="ar-JO" sz="3200" dirty="0" smtClean="0">
                <a:latin typeface="Algerian" pitchFamily="82" charset="0"/>
              </a:rPr>
            </a:br>
            <a:r>
              <a:rPr lang="en-US" sz="3200" dirty="0" err="1" smtClean="0">
                <a:latin typeface="Algerian" pitchFamily="82" charset="0"/>
              </a:rPr>
              <a:t>rahaf</a:t>
            </a:r>
            <a:r>
              <a:rPr lang="en-US" sz="3200" dirty="0" smtClean="0">
                <a:latin typeface="Algerian" pitchFamily="82" charset="0"/>
              </a:rPr>
              <a:t> </a:t>
            </a:r>
            <a:r>
              <a:rPr lang="en-US" sz="3200" dirty="0" err="1" smtClean="0">
                <a:latin typeface="Algerian" pitchFamily="82" charset="0"/>
              </a:rPr>
              <a:t>nawaiseh</a:t>
            </a:r>
            <a:r>
              <a:rPr lang="en-US" sz="3200" dirty="0" smtClean="0">
                <a:latin typeface="Algerian" pitchFamily="82" charset="0"/>
              </a:rPr>
              <a:t> </a:t>
            </a:r>
            <a:br>
              <a:rPr lang="en-US" sz="3200" dirty="0" smtClean="0">
                <a:latin typeface="Algerian" pitchFamily="82" charset="0"/>
              </a:rPr>
            </a:br>
            <a:r>
              <a:rPr lang="en-US" sz="3200" dirty="0" err="1" smtClean="0">
                <a:latin typeface="Algerian" pitchFamily="82" charset="0"/>
              </a:rPr>
              <a:t>islam</a:t>
            </a:r>
            <a:r>
              <a:rPr lang="en-US" sz="3200" dirty="0" smtClean="0">
                <a:latin typeface="Algerian" pitchFamily="82" charset="0"/>
              </a:rPr>
              <a:t> al </a:t>
            </a:r>
            <a:r>
              <a:rPr lang="en-US" sz="3200" dirty="0" err="1" smtClean="0">
                <a:latin typeface="Algerian" pitchFamily="82" charset="0"/>
              </a:rPr>
              <a:t>banawi</a:t>
            </a:r>
            <a:r>
              <a:rPr lang="en-US" sz="3200" dirty="0" smtClean="0">
                <a:latin typeface="Algerian" pitchFamily="82" charset="0"/>
              </a:rPr>
              <a:t> </a:t>
            </a:r>
            <a:br>
              <a:rPr lang="en-US" sz="3200" dirty="0" smtClean="0">
                <a:latin typeface="Algerian" pitchFamily="82" charset="0"/>
              </a:rPr>
            </a:br>
            <a:r>
              <a:rPr lang="en-US" sz="3200" dirty="0" smtClean="0">
                <a:latin typeface="Algerian" pitchFamily="82" charset="0"/>
              </a:rPr>
              <a:t>Mariam </a:t>
            </a:r>
            <a:r>
              <a:rPr lang="en-US" sz="3200" dirty="0" err="1" smtClean="0">
                <a:latin typeface="Algerian" pitchFamily="82" charset="0"/>
              </a:rPr>
              <a:t>dabaeen</a:t>
            </a:r>
            <a:r>
              <a:rPr lang="en-US" sz="3200" dirty="0" smtClean="0">
                <a:latin typeface="Algerian" pitchFamily="82" charset="0"/>
              </a:rPr>
              <a:t> </a:t>
            </a:r>
            <a:br>
              <a:rPr lang="en-US" sz="3200" dirty="0" smtClean="0">
                <a:latin typeface="Algerian" pitchFamily="82" charset="0"/>
              </a:rPr>
            </a:br>
            <a:r>
              <a:rPr lang="en-US" sz="3200" dirty="0" err="1" smtClean="0">
                <a:latin typeface="Algerian" pitchFamily="82" charset="0"/>
              </a:rPr>
              <a:t>asala</a:t>
            </a:r>
            <a:r>
              <a:rPr lang="en-US" sz="3200" dirty="0" smtClean="0">
                <a:latin typeface="Algerian" pitchFamily="82" charset="0"/>
              </a:rPr>
              <a:t> </a:t>
            </a:r>
            <a:r>
              <a:rPr lang="en-US" sz="3200" dirty="0" err="1" smtClean="0">
                <a:latin typeface="Algerian" pitchFamily="82" charset="0"/>
              </a:rPr>
              <a:t>qudah</a:t>
            </a:r>
            <a:r>
              <a:rPr lang="en-US" sz="3200" dirty="0" smtClean="0">
                <a:latin typeface="Algerian" pitchFamily="82" charset="0"/>
              </a:rPr>
              <a:t> </a:t>
            </a:r>
            <a:br>
              <a:rPr lang="en-US" sz="3200" dirty="0" smtClean="0">
                <a:latin typeface="Algerian" pitchFamily="82" charset="0"/>
              </a:rPr>
            </a:br>
            <a:r>
              <a:rPr lang="en-US" sz="3200" dirty="0">
                <a:latin typeface="Algerian" pitchFamily="82" charset="0"/>
              </a:rPr>
              <a:t/>
            </a:r>
            <a:br>
              <a:rPr lang="en-US" sz="3200" dirty="0">
                <a:latin typeface="Algerian" pitchFamily="82" charset="0"/>
              </a:rPr>
            </a:br>
            <a:r>
              <a:rPr lang="en-US" sz="3200" dirty="0" smtClean="0">
                <a:latin typeface="Algerian" pitchFamily="82" charset="0"/>
              </a:rPr>
              <a:t>supervised by </a:t>
            </a:r>
            <a:r>
              <a:rPr lang="en-US" sz="3200" dirty="0" err="1" smtClean="0">
                <a:latin typeface="Algerian" pitchFamily="82" charset="0"/>
              </a:rPr>
              <a:t>dr</a:t>
            </a:r>
            <a:r>
              <a:rPr lang="en-US" sz="3200" dirty="0" smtClean="0">
                <a:latin typeface="Algerian" pitchFamily="82" charset="0"/>
              </a:rPr>
              <a:t> </a:t>
            </a:r>
            <a:r>
              <a:rPr lang="en-US" sz="3200" dirty="0" err="1" smtClean="0">
                <a:latin typeface="Algerian" pitchFamily="82" charset="0"/>
              </a:rPr>
              <a:t>samer</a:t>
            </a:r>
            <a:r>
              <a:rPr lang="en-US" sz="3200" dirty="0" smtClean="0">
                <a:latin typeface="Algerian" pitchFamily="82" charset="0"/>
              </a:rPr>
              <a:t> </a:t>
            </a:r>
            <a:r>
              <a:rPr lang="en-US" sz="3200" dirty="0" err="1" smtClean="0">
                <a:latin typeface="Algerian" pitchFamily="82" charset="0"/>
              </a:rPr>
              <a:t>yaghi</a:t>
            </a:r>
            <a:r>
              <a:rPr lang="en-US" sz="3200" dirty="0" smtClean="0">
                <a:latin typeface="Algerian" pitchFamily="82" charset="0"/>
              </a:rPr>
              <a:t> </a:t>
            </a:r>
            <a:endParaRPr lang="en-US" dirty="0"/>
          </a:p>
        </p:txBody>
      </p:sp>
      <p:pic>
        <p:nvPicPr>
          <p:cNvPr id="3" name="Picture 2"/>
          <p:cNvPicPr>
            <a:picLocks noChangeAspect="1"/>
          </p:cNvPicPr>
          <p:nvPr/>
        </p:nvPicPr>
        <p:blipFill>
          <a:blip r:embed="rId2"/>
          <a:stretch>
            <a:fillRect/>
          </a:stretch>
        </p:blipFill>
        <p:spPr>
          <a:xfrm>
            <a:off x="37036" y="31750"/>
            <a:ext cx="1005927" cy="506012"/>
          </a:xfrm>
          <a:prstGeom prst="rect">
            <a:avLst/>
          </a:prstGeom>
        </p:spPr>
      </p:pic>
    </p:spTree>
    <p:extLst>
      <p:ext uri="{BB962C8B-B14F-4D97-AF65-F5344CB8AC3E}">
        <p14:creationId xmlns:p14="http://schemas.microsoft.com/office/powerpoint/2010/main" val="11445261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598" y="961370"/>
            <a:ext cx="6513511" cy="4037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مربع نص 8"/>
          <p:cNvSpPr txBox="1"/>
          <p:nvPr/>
        </p:nvSpPr>
        <p:spPr>
          <a:xfrm>
            <a:off x="2819400" y="438150"/>
            <a:ext cx="3505200" cy="523220"/>
          </a:xfrm>
          <a:prstGeom prst="rect">
            <a:avLst/>
          </a:prstGeom>
          <a:noFill/>
        </p:spPr>
        <p:txBody>
          <a:bodyPr wrap="square" rtlCol="1">
            <a:spAutoFit/>
          </a:bodyPr>
          <a:lstStyle/>
          <a:p>
            <a:pPr algn="ctr"/>
            <a:r>
              <a:rPr lang="en-US" sz="2800" b="1" dirty="0" smtClean="0">
                <a:solidFill>
                  <a:schemeClr val="tx1"/>
                </a:solidFill>
              </a:rPr>
              <a:t>Hyperandrogenism </a:t>
            </a:r>
            <a:endParaRPr lang="ar-SA" sz="2800" b="1" dirty="0">
              <a:solidFill>
                <a:schemeClr val="tx1"/>
              </a:solidFill>
            </a:endParaRPr>
          </a:p>
        </p:txBody>
      </p:sp>
    </p:spTree>
    <p:extLst>
      <p:ext uri="{BB962C8B-B14F-4D97-AF65-F5344CB8AC3E}">
        <p14:creationId xmlns:p14="http://schemas.microsoft.com/office/powerpoint/2010/main" val="4621673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مربع نص 15"/>
          <p:cNvSpPr txBox="1"/>
          <p:nvPr/>
        </p:nvSpPr>
        <p:spPr>
          <a:xfrm>
            <a:off x="838200" y="539277"/>
            <a:ext cx="8077200" cy="584775"/>
          </a:xfrm>
          <a:prstGeom prst="rect">
            <a:avLst/>
          </a:prstGeom>
          <a:noFill/>
        </p:spPr>
        <p:txBody>
          <a:bodyPr wrap="square" rtlCol="1">
            <a:spAutoFit/>
          </a:bodyPr>
          <a:lstStyle/>
          <a:p>
            <a:r>
              <a:rPr lang="en-US" sz="3200" b="1" dirty="0">
                <a:solidFill>
                  <a:schemeClr val="tx1"/>
                </a:solidFill>
                <a:latin typeface="Algerian" pitchFamily="82" charset="0"/>
              </a:rPr>
              <a:t>congenital adrenal hyperplasia</a:t>
            </a:r>
            <a:endParaRPr lang="ar-SA" sz="1050" dirty="0">
              <a:solidFill>
                <a:schemeClr val="tx1"/>
              </a:solidFill>
            </a:endParaRPr>
          </a:p>
        </p:txBody>
      </p:sp>
      <p:sp>
        <p:nvSpPr>
          <p:cNvPr id="17" name="مربع نص 16"/>
          <p:cNvSpPr txBox="1"/>
          <p:nvPr/>
        </p:nvSpPr>
        <p:spPr>
          <a:xfrm>
            <a:off x="304800" y="1150130"/>
            <a:ext cx="8077200" cy="4585871"/>
          </a:xfrm>
          <a:prstGeom prst="rect">
            <a:avLst/>
          </a:prstGeom>
          <a:noFill/>
        </p:spPr>
        <p:txBody>
          <a:bodyPr wrap="square" rtlCol="1">
            <a:spAutoFit/>
          </a:bodyPr>
          <a:lstStyle/>
          <a:p>
            <a:pPr marL="285750" indent="-285750">
              <a:buFont typeface="Wingdings" pitchFamily="2" charset="2"/>
              <a:buChar char="q"/>
            </a:pPr>
            <a:r>
              <a:rPr lang="en-US" sz="1800" b="1" dirty="0">
                <a:solidFill>
                  <a:schemeClr val="bg2"/>
                </a:solidFill>
              </a:rPr>
              <a:t>The term congenital adrenal hyperplasia (CAH) encompasses a group of autosomal recessive disorders, each of which involves a deficiency of an enzyme involved in the synthesis of cortisol,</a:t>
            </a:r>
            <a:r>
              <a:rPr lang="en-US" sz="1800" b="1" baseline="30000" dirty="0">
                <a:solidFill>
                  <a:schemeClr val="bg2"/>
                </a:solidFill>
              </a:rPr>
              <a:t>  </a:t>
            </a:r>
            <a:r>
              <a:rPr lang="en-US" sz="1800" b="1" dirty="0">
                <a:solidFill>
                  <a:schemeClr val="bg2"/>
                </a:solidFill>
              </a:rPr>
              <a:t>aldosterone, or both. </a:t>
            </a:r>
            <a:endParaRPr lang="en-US" sz="1800" b="1" dirty="0" smtClean="0">
              <a:solidFill>
                <a:schemeClr val="bg2"/>
              </a:solidFill>
            </a:endParaRPr>
          </a:p>
          <a:p>
            <a:pPr marL="285750" indent="-285750">
              <a:buFont typeface="Wingdings" pitchFamily="2" charset="2"/>
              <a:buChar char="q"/>
            </a:pPr>
            <a:endParaRPr lang="en-US" altLang="en-US" sz="1800" b="1" dirty="0" smtClean="0">
              <a:solidFill>
                <a:schemeClr val="bg2"/>
              </a:solidFill>
              <a:cs typeface="Calibri" panose="020F0502020204030204" pitchFamily="34" charset="0"/>
            </a:endParaRPr>
          </a:p>
          <a:p>
            <a:pPr marL="285750" lvl="1" indent="-285750">
              <a:buFont typeface="Wingdings" pitchFamily="2" charset="2"/>
              <a:buChar char="q"/>
            </a:pPr>
            <a:r>
              <a:rPr lang="en-US" sz="1800" b="1" dirty="0">
                <a:solidFill>
                  <a:schemeClr val="bg2"/>
                </a:solidFill>
              </a:rPr>
              <a:t>When present in </a:t>
            </a:r>
            <a:r>
              <a:rPr lang="en-US" sz="1800" b="1" dirty="0" err="1">
                <a:solidFill>
                  <a:schemeClr val="bg2"/>
                </a:solidFill>
              </a:rPr>
              <a:t>supraphysiologic</a:t>
            </a:r>
            <a:r>
              <a:rPr lang="en-US" sz="1800" b="1" dirty="0">
                <a:solidFill>
                  <a:schemeClr val="bg2"/>
                </a:solidFill>
              </a:rPr>
              <a:t> concentrations, these precursors lead to </a:t>
            </a:r>
            <a:r>
              <a:rPr lang="en-US" sz="1800" b="1" u="sng" dirty="0">
                <a:solidFill>
                  <a:schemeClr val="bg2"/>
                </a:solidFill>
              </a:rPr>
              <a:t>excess androgen production </a:t>
            </a:r>
            <a:r>
              <a:rPr lang="en-US" sz="1800" b="1" dirty="0">
                <a:solidFill>
                  <a:schemeClr val="bg2"/>
                </a:solidFill>
              </a:rPr>
              <a:t>with resultant virilization</a:t>
            </a:r>
            <a:r>
              <a:rPr lang="en-US" sz="1800" dirty="0" smtClean="0">
                <a:solidFill>
                  <a:schemeClr val="bg2"/>
                </a:solidFill>
              </a:rPr>
              <a:t>.</a:t>
            </a:r>
          </a:p>
          <a:p>
            <a:pPr lvl="1"/>
            <a:endParaRPr lang="en-US" altLang="en-US" sz="1800" b="1" dirty="0">
              <a:solidFill>
                <a:schemeClr val="bg2"/>
              </a:solidFill>
              <a:cs typeface="Calibri" panose="020F0502020204030204" pitchFamily="34" charset="0"/>
            </a:endParaRPr>
          </a:p>
          <a:p>
            <a:pPr marL="285750" indent="-285750">
              <a:buFont typeface="Wingdings" pitchFamily="2" charset="2"/>
              <a:buChar char="q"/>
            </a:pPr>
            <a:r>
              <a:rPr lang="en-US" sz="1800" b="1" dirty="0" smtClean="0">
                <a:solidFill>
                  <a:schemeClr val="bg2"/>
                </a:solidFill>
              </a:rPr>
              <a:t> </a:t>
            </a:r>
            <a:r>
              <a:rPr lang="en-US" sz="1800" b="1" dirty="0">
                <a:solidFill>
                  <a:schemeClr val="bg2"/>
                </a:solidFill>
              </a:rPr>
              <a:t>The phenotype can vary from </a:t>
            </a:r>
            <a:r>
              <a:rPr lang="en-US" sz="1800" b="1" u="sng" dirty="0">
                <a:solidFill>
                  <a:schemeClr val="bg2"/>
                </a:solidFill>
              </a:rPr>
              <a:t>clinically </a:t>
            </a:r>
            <a:r>
              <a:rPr lang="en-US" sz="1800" b="1" u="sng" dirty="0" err="1">
                <a:solidFill>
                  <a:schemeClr val="bg2"/>
                </a:solidFill>
              </a:rPr>
              <a:t>inapparent</a:t>
            </a:r>
            <a:r>
              <a:rPr lang="en-US" sz="1800" b="1" u="sng" dirty="0">
                <a:solidFill>
                  <a:schemeClr val="bg2"/>
                </a:solidFill>
              </a:rPr>
              <a:t> </a:t>
            </a:r>
            <a:r>
              <a:rPr lang="en-US" sz="1800" b="1" dirty="0">
                <a:solidFill>
                  <a:schemeClr val="bg2"/>
                </a:solidFill>
              </a:rPr>
              <a:t>disease (occult or cryptic adrenal hyperplasia) to a </a:t>
            </a:r>
            <a:r>
              <a:rPr lang="en-US" sz="1800" b="1" u="sng" dirty="0">
                <a:solidFill>
                  <a:schemeClr val="bg2"/>
                </a:solidFill>
              </a:rPr>
              <a:t>mild form </a:t>
            </a:r>
            <a:r>
              <a:rPr lang="en-US" sz="1800" b="1" dirty="0">
                <a:solidFill>
                  <a:schemeClr val="bg2"/>
                </a:solidFill>
              </a:rPr>
              <a:t>of disease that is expressed in adolescence or adulthood (</a:t>
            </a:r>
            <a:r>
              <a:rPr lang="en-US" sz="1800" b="1" dirty="0" err="1">
                <a:solidFill>
                  <a:schemeClr val="bg2"/>
                </a:solidFill>
              </a:rPr>
              <a:t>nonclassic</a:t>
            </a:r>
            <a:r>
              <a:rPr lang="en-US" sz="1800" b="1" dirty="0">
                <a:solidFill>
                  <a:schemeClr val="bg2"/>
                </a:solidFill>
              </a:rPr>
              <a:t> adrenal hyperplasia) </a:t>
            </a:r>
            <a:r>
              <a:rPr lang="en-US" sz="1800" b="1" u="sng" dirty="0">
                <a:solidFill>
                  <a:schemeClr val="bg2"/>
                </a:solidFill>
              </a:rPr>
              <a:t>to severe disease </a:t>
            </a:r>
            <a:r>
              <a:rPr lang="en-US" sz="1800" b="1" dirty="0">
                <a:solidFill>
                  <a:schemeClr val="bg2"/>
                </a:solidFill>
              </a:rPr>
              <a:t>that results in adrenal insufficiency in infancy with or without virilization and salt wasting (classic adrenal hyperplasia). </a:t>
            </a:r>
          </a:p>
          <a:p>
            <a:pPr marL="285750" indent="-285750">
              <a:buFont typeface="Wingdings" pitchFamily="2" charset="2"/>
              <a:buChar char="q"/>
            </a:pPr>
            <a:endParaRPr lang="en-US" sz="1800" b="1" dirty="0">
              <a:solidFill>
                <a:schemeClr val="bg2"/>
              </a:solidFill>
            </a:endParaRPr>
          </a:p>
          <a:p>
            <a:endParaRPr lang="ar-SA" dirty="0"/>
          </a:p>
        </p:txBody>
      </p:sp>
    </p:spTree>
    <p:extLst>
      <p:ext uri="{BB962C8B-B14F-4D97-AF65-F5344CB8AC3E}">
        <p14:creationId xmlns:p14="http://schemas.microsoft.com/office/powerpoint/2010/main" val="25366825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Subtitle 3"/>
          <p:cNvSpPr>
            <a:spLocks noGrp="1"/>
          </p:cNvSpPr>
          <p:nvPr>
            <p:ph type="subTitle" idx="2"/>
          </p:nvPr>
        </p:nvSpPr>
        <p:spPr/>
        <p:txBody>
          <a:bodyPr/>
          <a:lstStyle/>
          <a:p>
            <a:endParaRPr lang="en-US"/>
          </a:p>
        </p:txBody>
      </p:sp>
      <p:sp>
        <p:nvSpPr>
          <p:cNvPr id="5" name="Subtitle 4"/>
          <p:cNvSpPr>
            <a:spLocks noGrp="1"/>
          </p:cNvSpPr>
          <p:nvPr>
            <p:ph type="subTitle" idx="3"/>
          </p:nvPr>
        </p:nvSpPr>
        <p:spPr/>
        <p:txBody>
          <a:bodyPr/>
          <a:lstStyle/>
          <a:p>
            <a:endParaRPr lang="en-US"/>
          </a:p>
        </p:txBody>
      </p:sp>
      <p:sp>
        <p:nvSpPr>
          <p:cNvPr id="6" name="Subtitle 5"/>
          <p:cNvSpPr>
            <a:spLocks noGrp="1"/>
          </p:cNvSpPr>
          <p:nvPr>
            <p:ph type="subTitle" idx="4"/>
          </p:nvPr>
        </p:nvSpPr>
        <p:spPr/>
        <p:txBody>
          <a:bodyPr/>
          <a:lstStyle/>
          <a:p>
            <a:endParaRPr lang="en-US"/>
          </a:p>
        </p:txBody>
      </p:sp>
      <p:sp>
        <p:nvSpPr>
          <p:cNvPr id="7" name="Subtitle 6"/>
          <p:cNvSpPr>
            <a:spLocks noGrp="1"/>
          </p:cNvSpPr>
          <p:nvPr>
            <p:ph type="subTitle" idx="5"/>
          </p:nvPr>
        </p:nvSpPr>
        <p:spPr/>
        <p:txBody>
          <a:bodyPr/>
          <a:lstStyle/>
          <a:p>
            <a:endParaRPr lang="en-US"/>
          </a:p>
        </p:txBody>
      </p:sp>
      <p:sp>
        <p:nvSpPr>
          <p:cNvPr id="8" name="Subtitle 7"/>
          <p:cNvSpPr>
            <a:spLocks noGrp="1"/>
          </p:cNvSpPr>
          <p:nvPr>
            <p:ph type="subTitle" idx="6"/>
          </p:nvPr>
        </p:nvSpPr>
        <p:spPr/>
        <p:txBody>
          <a:bodyPr/>
          <a:lstStyle/>
          <a:p>
            <a:endParaRPr lang="en-US"/>
          </a:p>
        </p:txBody>
      </p:sp>
      <p:sp>
        <p:nvSpPr>
          <p:cNvPr id="9" name="Subtitle 8"/>
          <p:cNvSpPr>
            <a:spLocks noGrp="1"/>
          </p:cNvSpPr>
          <p:nvPr>
            <p:ph type="subTitle" idx="7"/>
          </p:nvPr>
        </p:nvSpPr>
        <p:spPr/>
        <p:txBody>
          <a:bodyPr/>
          <a:lstStyle/>
          <a:p>
            <a:endParaRPr lang="en-US"/>
          </a:p>
        </p:txBody>
      </p:sp>
      <p:sp>
        <p:nvSpPr>
          <p:cNvPr id="10" name="Subtitle 9"/>
          <p:cNvSpPr>
            <a:spLocks noGrp="1"/>
          </p:cNvSpPr>
          <p:nvPr>
            <p:ph type="subTitle" idx="8"/>
          </p:nvPr>
        </p:nvSpPr>
        <p:spPr/>
        <p:txBody>
          <a:bodyPr/>
          <a:lstStyle/>
          <a:p>
            <a:endParaRPr lang="en-US"/>
          </a:p>
        </p:txBody>
      </p:sp>
      <p:sp>
        <p:nvSpPr>
          <p:cNvPr id="11" name="Subtitle 10"/>
          <p:cNvSpPr>
            <a:spLocks noGrp="1"/>
          </p:cNvSpPr>
          <p:nvPr>
            <p:ph type="subTitle" idx="9"/>
          </p:nvPr>
        </p:nvSpPr>
        <p:spPr/>
        <p:txBody>
          <a:bodyPr/>
          <a:lstStyle/>
          <a:p>
            <a:endParaRPr lang="en-US"/>
          </a:p>
        </p:txBody>
      </p:sp>
      <p:sp>
        <p:nvSpPr>
          <p:cNvPr id="12" name="Subtitle 11"/>
          <p:cNvSpPr>
            <a:spLocks noGrp="1"/>
          </p:cNvSpPr>
          <p:nvPr>
            <p:ph type="subTitle" idx="13"/>
          </p:nvPr>
        </p:nvSpPr>
        <p:spPr/>
        <p:txBody>
          <a:bodyPr/>
          <a:lstStyle/>
          <a:p>
            <a:endParaRPr lang="en-US"/>
          </a:p>
        </p:txBody>
      </p:sp>
      <p:sp>
        <p:nvSpPr>
          <p:cNvPr id="13" name="Subtitle 12"/>
          <p:cNvSpPr>
            <a:spLocks noGrp="1"/>
          </p:cNvSpPr>
          <p:nvPr>
            <p:ph type="subTitle" idx="14"/>
          </p:nvPr>
        </p:nvSpPr>
        <p:spPr/>
        <p:txBody>
          <a:bodyPr/>
          <a:lstStyle/>
          <a:p>
            <a:endParaRPr lang="en-US"/>
          </a:p>
        </p:txBody>
      </p:sp>
      <p:sp>
        <p:nvSpPr>
          <p:cNvPr id="14" name="Subtitle 13"/>
          <p:cNvSpPr>
            <a:spLocks noGrp="1"/>
          </p:cNvSpPr>
          <p:nvPr>
            <p:ph type="subTitle" idx="15"/>
          </p:nvPr>
        </p:nvSpPr>
        <p:spPr/>
        <p:txBody>
          <a:bodyPr/>
          <a:lstStyle/>
          <a:p>
            <a:endParaRPr lang="en-US"/>
          </a:p>
        </p:txBody>
      </p:sp>
      <p:pic>
        <p:nvPicPr>
          <p:cNvPr id="15" name="Picture 14"/>
          <p:cNvPicPr>
            <a:picLocks noChangeAspect="1"/>
          </p:cNvPicPr>
          <p:nvPr/>
        </p:nvPicPr>
        <p:blipFill>
          <a:blip r:embed="rId2"/>
          <a:stretch>
            <a:fillRect/>
          </a:stretch>
        </p:blipFill>
        <p:spPr>
          <a:xfrm>
            <a:off x="-18073" y="17004"/>
            <a:ext cx="9220200" cy="5143500"/>
          </a:xfrm>
          <a:prstGeom prst="rect">
            <a:avLst/>
          </a:prstGeom>
        </p:spPr>
      </p:pic>
      <p:sp>
        <p:nvSpPr>
          <p:cNvPr id="16" name="Multiply 15"/>
          <p:cNvSpPr/>
          <p:nvPr/>
        </p:nvSpPr>
        <p:spPr>
          <a:xfrm>
            <a:off x="3526738" y="2444220"/>
            <a:ext cx="1045237" cy="5334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Multiply 16"/>
          <p:cNvSpPr/>
          <p:nvPr/>
        </p:nvSpPr>
        <p:spPr>
          <a:xfrm>
            <a:off x="278045" y="2343150"/>
            <a:ext cx="1169755" cy="7183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Up Arrow 17"/>
          <p:cNvSpPr/>
          <p:nvPr/>
        </p:nvSpPr>
        <p:spPr>
          <a:xfrm>
            <a:off x="2875057" y="1847100"/>
            <a:ext cx="465175" cy="685800"/>
          </a:xfrm>
          <a:prstGeom prst="up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9" name="Up Arrow 18"/>
          <p:cNvSpPr/>
          <p:nvPr/>
        </p:nvSpPr>
        <p:spPr>
          <a:xfrm>
            <a:off x="2364457" y="1847100"/>
            <a:ext cx="499306" cy="706086"/>
          </a:xfrm>
          <a:prstGeom prst="up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20" name="Up Arrow 19"/>
          <p:cNvSpPr/>
          <p:nvPr/>
        </p:nvSpPr>
        <p:spPr>
          <a:xfrm>
            <a:off x="6629400" y="1329855"/>
            <a:ext cx="304800" cy="69061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31148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057400" y="363274"/>
            <a:ext cx="5257799" cy="1065476"/>
          </a:xfrm>
        </p:spPr>
        <p:txBody>
          <a:bodyPr/>
          <a:lstStyle/>
          <a:p>
            <a:r>
              <a:rPr lang="en-US" dirty="0" smtClean="0"/>
              <a:t>How to diagnose late onset CAH ?</a:t>
            </a:r>
            <a:endParaRPr lang="ar-SA" dirty="0"/>
          </a:p>
        </p:txBody>
      </p:sp>
      <p:sp>
        <p:nvSpPr>
          <p:cNvPr id="16" name="مربع نص 15"/>
          <p:cNvSpPr txBox="1"/>
          <p:nvPr/>
        </p:nvSpPr>
        <p:spPr>
          <a:xfrm>
            <a:off x="533400" y="1657350"/>
            <a:ext cx="8077200" cy="2154436"/>
          </a:xfrm>
          <a:prstGeom prst="rect">
            <a:avLst/>
          </a:prstGeom>
          <a:noFill/>
        </p:spPr>
        <p:txBody>
          <a:bodyPr wrap="square" rtlCol="1">
            <a:spAutoFit/>
          </a:bodyPr>
          <a:lstStyle/>
          <a:p>
            <a:pPr marL="285750" indent="-285750">
              <a:buFont typeface="Wingdings" pitchFamily="2" charset="2"/>
              <a:buChar char="v"/>
            </a:pPr>
            <a:r>
              <a:rPr lang="en-US" dirty="0">
                <a:solidFill>
                  <a:schemeClr val="bg2"/>
                </a:solidFill>
              </a:rPr>
              <a:t>The classical type the patient diagnosed early in infancy due to </a:t>
            </a:r>
            <a:r>
              <a:rPr lang="en-US" dirty="0" err="1">
                <a:solidFill>
                  <a:schemeClr val="bg2"/>
                </a:solidFill>
              </a:rPr>
              <a:t>presense</a:t>
            </a:r>
            <a:r>
              <a:rPr lang="en-US" dirty="0">
                <a:solidFill>
                  <a:schemeClr val="bg2"/>
                </a:solidFill>
              </a:rPr>
              <a:t> of ambiguous genitalia and electrolyte </a:t>
            </a:r>
            <a:r>
              <a:rPr lang="en-US" dirty="0" err="1">
                <a:solidFill>
                  <a:schemeClr val="bg2"/>
                </a:solidFill>
              </a:rPr>
              <a:t>imbalnce</a:t>
            </a:r>
            <a:endParaRPr lang="en-US" dirty="0">
              <a:solidFill>
                <a:schemeClr val="bg2"/>
              </a:solidFill>
            </a:endParaRPr>
          </a:p>
          <a:p>
            <a:pPr marL="285750" indent="-285750">
              <a:buFont typeface="Wingdings" pitchFamily="2" charset="2"/>
              <a:buChar char="v"/>
            </a:pPr>
            <a:r>
              <a:rPr lang="en-US" dirty="0">
                <a:solidFill>
                  <a:schemeClr val="bg2"/>
                </a:solidFill>
              </a:rPr>
              <a:t>The non classical type will be diagnosed late in adulthood </a:t>
            </a:r>
            <a:r>
              <a:rPr lang="en-US" dirty="0" smtClean="0">
                <a:solidFill>
                  <a:schemeClr val="bg2"/>
                </a:solidFill>
              </a:rPr>
              <a:t>in patients who </a:t>
            </a:r>
            <a:r>
              <a:rPr lang="en-US" dirty="0">
                <a:solidFill>
                  <a:schemeClr val="bg2"/>
                </a:solidFill>
              </a:rPr>
              <a:t>have similar picture to </a:t>
            </a:r>
            <a:r>
              <a:rPr lang="en-US" dirty="0" err="1" smtClean="0">
                <a:solidFill>
                  <a:schemeClr val="bg2"/>
                </a:solidFill>
              </a:rPr>
              <a:t>pcos</a:t>
            </a:r>
            <a:r>
              <a:rPr lang="en-US" dirty="0" smtClean="0">
                <a:solidFill>
                  <a:schemeClr val="bg2"/>
                </a:solidFill>
              </a:rPr>
              <a:t> (hirsutism, irregular </a:t>
            </a:r>
            <a:r>
              <a:rPr lang="en-US" dirty="0">
                <a:solidFill>
                  <a:schemeClr val="bg2"/>
                </a:solidFill>
              </a:rPr>
              <a:t>cycle</a:t>
            </a:r>
            <a:r>
              <a:rPr lang="en-US" dirty="0" smtClean="0">
                <a:solidFill>
                  <a:schemeClr val="bg2"/>
                </a:solidFill>
              </a:rPr>
              <a:t>).</a:t>
            </a:r>
          </a:p>
          <a:p>
            <a:endParaRPr lang="en-US" dirty="0" smtClean="0">
              <a:solidFill>
                <a:schemeClr val="bg2"/>
              </a:solidFill>
            </a:endParaRPr>
          </a:p>
          <a:p>
            <a:pPr marL="285750" indent="-285750">
              <a:buFont typeface="Wingdings" pitchFamily="2" charset="2"/>
              <a:buChar char="q"/>
            </a:pPr>
            <a:r>
              <a:rPr lang="en-US" sz="1800" b="1" dirty="0">
                <a:solidFill>
                  <a:schemeClr val="bg2"/>
                </a:solidFill>
              </a:rPr>
              <a:t>So How to diagnose late onset CAH </a:t>
            </a:r>
            <a:r>
              <a:rPr lang="en-US" sz="1800" b="1" dirty="0" smtClean="0">
                <a:solidFill>
                  <a:schemeClr val="bg2"/>
                </a:solidFill>
              </a:rPr>
              <a:t>?</a:t>
            </a:r>
          </a:p>
          <a:p>
            <a:pPr marL="285750" indent="-285750">
              <a:buFont typeface="Wingdings" pitchFamily="2" charset="2"/>
              <a:buChar char="q"/>
            </a:pPr>
            <a:endParaRPr lang="en-US" sz="1800" b="1" dirty="0" smtClean="0">
              <a:solidFill>
                <a:schemeClr val="bg2"/>
              </a:solidFill>
            </a:endParaRPr>
          </a:p>
          <a:p>
            <a:pPr marL="285750" indent="-285750">
              <a:buFont typeface="Wingdings" pitchFamily="2" charset="2"/>
              <a:buChar char="v"/>
            </a:pPr>
            <a:r>
              <a:rPr lang="en-US" b="1" dirty="0" smtClean="0">
                <a:solidFill>
                  <a:schemeClr val="bg2"/>
                </a:solidFill>
              </a:rPr>
              <a:t>Its diagnosed by marked increase </a:t>
            </a:r>
            <a:r>
              <a:rPr lang="en-US" b="1" dirty="0">
                <a:solidFill>
                  <a:schemeClr val="bg2"/>
                </a:solidFill>
              </a:rPr>
              <a:t>in 17-hydroxyprogesterone greater than  &gt;1000 </a:t>
            </a:r>
            <a:r>
              <a:rPr lang="en-US" b="1" dirty="0" err="1" smtClean="0">
                <a:solidFill>
                  <a:schemeClr val="bg2"/>
                </a:solidFill>
              </a:rPr>
              <a:t>ng</a:t>
            </a:r>
            <a:r>
              <a:rPr lang="en-US" b="1" dirty="0" smtClean="0">
                <a:solidFill>
                  <a:schemeClr val="bg2"/>
                </a:solidFill>
              </a:rPr>
              <a:t>/</a:t>
            </a:r>
            <a:r>
              <a:rPr lang="en-US" b="1" dirty="0" err="1" smtClean="0">
                <a:solidFill>
                  <a:schemeClr val="bg2"/>
                </a:solidFill>
              </a:rPr>
              <a:t>dL</a:t>
            </a:r>
            <a:r>
              <a:rPr lang="en-US" b="1" dirty="0" smtClean="0">
                <a:solidFill>
                  <a:schemeClr val="bg2"/>
                </a:solidFill>
              </a:rPr>
              <a:t> after adrenocorticotropic stimulation .</a:t>
            </a:r>
            <a:endParaRPr lang="en-US" sz="1800" b="1" dirty="0">
              <a:solidFill>
                <a:schemeClr val="bg2"/>
              </a:solidFill>
            </a:endParaRPr>
          </a:p>
        </p:txBody>
      </p:sp>
    </p:spTree>
    <p:extLst>
      <p:ext uri="{BB962C8B-B14F-4D97-AF65-F5344CB8AC3E}">
        <p14:creationId xmlns:p14="http://schemas.microsoft.com/office/powerpoint/2010/main" val="32787925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مربع نص 15"/>
          <p:cNvSpPr txBox="1"/>
          <p:nvPr/>
        </p:nvSpPr>
        <p:spPr>
          <a:xfrm>
            <a:off x="609600" y="442244"/>
            <a:ext cx="8077200" cy="707886"/>
          </a:xfrm>
          <a:prstGeom prst="rect">
            <a:avLst/>
          </a:prstGeom>
          <a:noFill/>
        </p:spPr>
        <p:txBody>
          <a:bodyPr wrap="square" rtlCol="1">
            <a:spAutoFit/>
          </a:bodyPr>
          <a:lstStyle/>
          <a:p>
            <a:pPr algn="ctr"/>
            <a:r>
              <a:rPr lang="en-US" sz="4000" kern="1200" dirty="0">
                <a:solidFill>
                  <a:schemeClr val="bg2"/>
                </a:solidFill>
                <a:latin typeface="Algerian" pitchFamily="82" charset="0"/>
                <a:ea typeface="+mj-ea"/>
                <a:cs typeface="+mj-cs"/>
              </a:rPr>
              <a:t>Ovarian tumors</a:t>
            </a:r>
            <a:endParaRPr lang="ar-SA" sz="1000" dirty="0">
              <a:solidFill>
                <a:schemeClr val="bg2"/>
              </a:solidFill>
            </a:endParaRPr>
          </a:p>
        </p:txBody>
      </p:sp>
      <p:sp>
        <p:nvSpPr>
          <p:cNvPr id="17" name="مربع نص 16"/>
          <p:cNvSpPr txBox="1"/>
          <p:nvPr/>
        </p:nvSpPr>
        <p:spPr>
          <a:xfrm>
            <a:off x="304800" y="1150130"/>
            <a:ext cx="8077200" cy="3651256"/>
          </a:xfrm>
          <a:prstGeom prst="rect">
            <a:avLst/>
          </a:prstGeom>
          <a:noFill/>
        </p:spPr>
        <p:txBody>
          <a:bodyPr wrap="square" rtlCol="1">
            <a:spAutoFit/>
          </a:bodyPr>
          <a:lstStyle/>
          <a:p>
            <a:pPr marL="285750" indent="-285750">
              <a:buFont typeface="Wingdings" pitchFamily="2" charset="2"/>
              <a:buChar char="q"/>
            </a:pPr>
            <a:r>
              <a:rPr lang="en-US" sz="1800" b="1" dirty="0">
                <a:solidFill>
                  <a:schemeClr val="bg2"/>
                </a:solidFill>
              </a:rPr>
              <a:t>Hirsutism caused by an androgen-secreting tumor usually occurs later in life and progresses rapidly when compared with PCOS.</a:t>
            </a:r>
          </a:p>
          <a:p>
            <a:pPr marL="285750" indent="-285750">
              <a:buFont typeface="Wingdings" pitchFamily="2" charset="2"/>
              <a:buChar char="q"/>
            </a:pPr>
            <a:endParaRPr lang="en-US" altLang="en-US" sz="1800" b="1" dirty="0" smtClean="0">
              <a:solidFill>
                <a:srgbClr val="892828"/>
              </a:solidFill>
              <a:cs typeface="Calibri" panose="020F0502020204030204" pitchFamily="34" charset="0"/>
            </a:endParaRPr>
          </a:p>
          <a:p>
            <a:pPr marL="171450" lvl="0" indent="-171450" defTabSz="685800">
              <a:lnSpc>
                <a:spcPct val="90000"/>
              </a:lnSpc>
              <a:spcBef>
                <a:spcPts val="750"/>
              </a:spcBef>
              <a:buClrTx/>
              <a:buFont typeface="Arial" panose="020B0604020202020204" pitchFamily="34" charset="0"/>
              <a:buChar char="•"/>
            </a:pPr>
            <a:r>
              <a:rPr lang="en-US" sz="1800" b="1" dirty="0" err="1" smtClean="0">
                <a:solidFill>
                  <a:srgbClr val="892828"/>
                </a:solidFill>
              </a:rPr>
              <a:t>Andogen</a:t>
            </a:r>
            <a:r>
              <a:rPr lang="en-US" sz="1800" b="1" dirty="0" smtClean="0">
                <a:solidFill>
                  <a:srgbClr val="892828"/>
                </a:solidFill>
              </a:rPr>
              <a:t> – secreting ovarian tumors are rare “</a:t>
            </a:r>
            <a:r>
              <a:rPr lang="en-US" sz="1800" b="1" kern="1200" dirty="0">
                <a:solidFill>
                  <a:schemeClr val="bg2"/>
                </a:solidFill>
                <a:latin typeface="+mj-lt"/>
                <a:ea typeface="+mn-ea"/>
                <a:cs typeface="+mn-cs"/>
              </a:rPr>
              <a:t>only 5% of all ovarian </a:t>
            </a:r>
            <a:r>
              <a:rPr lang="en-US" sz="1800" b="1" kern="1200" dirty="0" smtClean="0">
                <a:solidFill>
                  <a:schemeClr val="bg2"/>
                </a:solidFill>
                <a:latin typeface="+mj-lt"/>
                <a:ea typeface="+mn-ea"/>
                <a:cs typeface="+mn-cs"/>
              </a:rPr>
              <a:t>tumors”, and present with hirsutism and virilization which may manifest as sever alopecia, deepening of voice, and </a:t>
            </a:r>
            <a:r>
              <a:rPr lang="en-US" sz="1800" b="1" kern="1200" dirty="0" err="1" smtClean="0">
                <a:solidFill>
                  <a:schemeClr val="bg2"/>
                </a:solidFill>
                <a:latin typeface="+mj-lt"/>
                <a:ea typeface="+mn-ea"/>
                <a:cs typeface="+mn-cs"/>
              </a:rPr>
              <a:t>clitoromegaly</a:t>
            </a:r>
            <a:r>
              <a:rPr lang="en-US" sz="1800" b="1" kern="1200" dirty="0" smtClean="0">
                <a:solidFill>
                  <a:schemeClr val="bg2"/>
                </a:solidFill>
                <a:latin typeface="+mj-lt"/>
                <a:ea typeface="+mn-ea"/>
                <a:cs typeface="+mn-cs"/>
              </a:rPr>
              <a:t>.</a:t>
            </a:r>
            <a:endParaRPr lang="en-US" sz="1800" b="1" kern="1200" dirty="0">
              <a:solidFill>
                <a:schemeClr val="bg2"/>
              </a:solidFill>
              <a:latin typeface="+mj-lt"/>
              <a:ea typeface="+mn-ea"/>
              <a:cs typeface="+mn-cs"/>
            </a:endParaRPr>
          </a:p>
          <a:p>
            <a:pPr lvl="1"/>
            <a:endParaRPr lang="en-US" altLang="en-US" sz="1800" b="1" dirty="0">
              <a:solidFill>
                <a:srgbClr val="892828"/>
              </a:solidFill>
              <a:cs typeface="Calibri" panose="020F0502020204030204" pitchFamily="34" charset="0"/>
            </a:endParaRPr>
          </a:p>
          <a:p>
            <a:pPr marL="285750" indent="-285750">
              <a:buFont typeface="Wingdings" pitchFamily="2" charset="2"/>
              <a:buChar char="q"/>
            </a:pPr>
            <a:r>
              <a:rPr lang="en-US" sz="1800" b="1" dirty="0" smtClean="0">
                <a:solidFill>
                  <a:srgbClr val="892828"/>
                </a:solidFill>
              </a:rPr>
              <a:t> </a:t>
            </a:r>
            <a:r>
              <a:rPr lang="en-US" sz="1800" b="1" dirty="0">
                <a:solidFill>
                  <a:schemeClr val="bg2"/>
                </a:solidFill>
              </a:rPr>
              <a:t>Laboratory tests: Testosterone level is markedly elevated. (more than 150ng/</a:t>
            </a:r>
            <a:r>
              <a:rPr lang="en-US" sz="1800" b="1" dirty="0" err="1">
                <a:solidFill>
                  <a:schemeClr val="bg2"/>
                </a:solidFill>
              </a:rPr>
              <a:t>dL</a:t>
            </a:r>
            <a:r>
              <a:rPr lang="en-US" sz="1800" b="1" dirty="0" smtClean="0">
                <a:solidFill>
                  <a:schemeClr val="bg2"/>
                </a:solidFill>
              </a:rPr>
              <a:t>)</a:t>
            </a:r>
          </a:p>
          <a:p>
            <a:pPr marL="285750" indent="-285750">
              <a:buFont typeface="Wingdings" pitchFamily="2" charset="2"/>
              <a:buChar char="q"/>
            </a:pPr>
            <a:r>
              <a:rPr lang="en-US" sz="1800" b="1" dirty="0">
                <a:solidFill>
                  <a:schemeClr val="bg2"/>
                </a:solidFill>
              </a:rPr>
              <a:t>Many of these tumors can be identified by vaginal </a:t>
            </a:r>
            <a:r>
              <a:rPr lang="en-US" sz="1800" b="1" dirty="0" smtClean="0">
                <a:solidFill>
                  <a:schemeClr val="bg2"/>
                </a:solidFill>
              </a:rPr>
              <a:t>us.</a:t>
            </a:r>
            <a:endParaRPr lang="en-US" sz="1800" b="1" dirty="0">
              <a:solidFill>
                <a:schemeClr val="bg2"/>
              </a:solidFill>
            </a:endParaRPr>
          </a:p>
          <a:p>
            <a:pPr marL="285750" indent="-285750">
              <a:buFont typeface="Wingdings" pitchFamily="2" charset="2"/>
              <a:buChar char="q"/>
            </a:pPr>
            <a:endParaRPr lang="en-US" sz="1800" b="1" dirty="0">
              <a:solidFill>
                <a:schemeClr val="bg2"/>
              </a:solidFill>
            </a:endParaRPr>
          </a:p>
          <a:p>
            <a:pPr marL="285750" indent="-285750">
              <a:buFont typeface="Wingdings" pitchFamily="2" charset="2"/>
              <a:buChar char="q"/>
            </a:pPr>
            <a:endParaRPr lang="en-US" sz="1800" b="1" dirty="0">
              <a:solidFill>
                <a:srgbClr val="892828"/>
              </a:solidFill>
            </a:endParaRPr>
          </a:p>
          <a:p>
            <a:endParaRPr lang="ar-SA" dirty="0"/>
          </a:p>
        </p:txBody>
      </p:sp>
    </p:spTree>
    <p:extLst>
      <p:ext uri="{BB962C8B-B14F-4D97-AF65-F5344CB8AC3E}">
        <p14:creationId xmlns:p14="http://schemas.microsoft.com/office/powerpoint/2010/main" val="6822184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مربع نص 15"/>
          <p:cNvSpPr txBox="1"/>
          <p:nvPr/>
        </p:nvSpPr>
        <p:spPr>
          <a:xfrm>
            <a:off x="609600" y="442244"/>
            <a:ext cx="8077200" cy="707886"/>
          </a:xfrm>
          <a:prstGeom prst="rect">
            <a:avLst/>
          </a:prstGeom>
          <a:noFill/>
        </p:spPr>
        <p:txBody>
          <a:bodyPr wrap="square" rtlCol="1">
            <a:spAutoFit/>
          </a:bodyPr>
          <a:lstStyle/>
          <a:p>
            <a:pPr algn="ctr"/>
            <a:r>
              <a:rPr lang="en-US" sz="4000" kern="1200" dirty="0" smtClean="0">
                <a:solidFill>
                  <a:srgbClr val="892828"/>
                </a:solidFill>
                <a:latin typeface="Algerian" pitchFamily="82" charset="0"/>
                <a:ea typeface="+mj-ea"/>
              </a:rPr>
              <a:t>Adrenal tumors</a:t>
            </a:r>
            <a:endParaRPr lang="ar-SA" sz="1000" dirty="0">
              <a:solidFill>
                <a:srgbClr val="892828"/>
              </a:solidFill>
            </a:endParaRPr>
          </a:p>
        </p:txBody>
      </p:sp>
      <p:sp>
        <p:nvSpPr>
          <p:cNvPr id="17" name="مربع نص 16"/>
          <p:cNvSpPr txBox="1"/>
          <p:nvPr/>
        </p:nvSpPr>
        <p:spPr>
          <a:xfrm>
            <a:off x="304800" y="1150130"/>
            <a:ext cx="8077200" cy="3631763"/>
          </a:xfrm>
          <a:prstGeom prst="rect">
            <a:avLst/>
          </a:prstGeom>
          <a:noFill/>
        </p:spPr>
        <p:txBody>
          <a:bodyPr wrap="square" rtlCol="1">
            <a:spAutoFit/>
          </a:bodyPr>
          <a:lstStyle/>
          <a:p>
            <a:pPr marL="285750" indent="-285750">
              <a:buFont typeface="Wingdings" pitchFamily="2" charset="2"/>
              <a:buChar char="q"/>
            </a:pPr>
            <a:r>
              <a:rPr lang="en-US" sz="1800" b="1" dirty="0">
                <a:solidFill>
                  <a:srgbClr val="892828"/>
                </a:solidFill>
              </a:rPr>
              <a:t>Rare cause of androgen </a:t>
            </a:r>
            <a:r>
              <a:rPr lang="en-US" sz="1800" b="1" dirty="0" smtClean="0">
                <a:solidFill>
                  <a:srgbClr val="892828"/>
                </a:solidFill>
              </a:rPr>
              <a:t>excess.</a:t>
            </a:r>
            <a:endParaRPr lang="en-US" sz="1800" b="1" dirty="0">
              <a:solidFill>
                <a:srgbClr val="892828"/>
              </a:solidFill>
            </a:endParaRPr>
          </a:p>
          <a:p>
            <a:pPr marL="285750" indent="-285750">
              <a:buFont typeface="Wingdings" pitchFamily="2" charset="2"/>
              <a:buChar char="q"/>
            </a:pPr>
            <a:r>
              <a:rPr lang="en-US" altLang="en-US" sz="1800" b="1" dirty="0">
                <a:solidFill>
                  <a:srgbClr val="892828"/>
                </a:solidFill>
                <a:cs typeface="Calibri" panose="020F0502020204030204" pitchFamily="34" charset="0"/>
              </a:rPr>
              <a:t>Most are carcinomas that often secrete not only androgen(mostly </a:t>
            </a:r>
            <a:r>
              <a:rPr lang="en-US" altLang="en-US" sz="1800" b="1" dirty="0" err="1">
                <a:solidFill>
                  <a:srgbClr val="892828"/>
                </a:solidFill>
                <a:cs typeface="Calibri" panose="020F0502020204030204" pitchFamily="34" charset="0"/>
              </a:rPr>
              <a:t>dhea</a:t>
            </a:r>
            <a:r>
              <a:rPr lang="en-US" altLang="en-US" sz="1800" b="1" dirty="0">
                <a:solidFill>
                  <a:srgbClr val="892828"/>
                </a:solidFill>
                <a:cs typeface="Calibri" panose="020F0502020204030204" pitchFamily="34" charset="0"/>
              </a:rPr>
              <a:t> and </a:t>
            </a:r>
            <a:r>
              <a:rPr lang="en-US" altLang="en-US" sz="1800" b="1" dirty="0" err="1">
                <a:solidFill>
                  <a:srgbClr val="892828"/>
                </a:solidFill>
                <a:cs typeface="Calibri" panose="020F0502020204030204" pitchFamily="34" charset="0"/>
              </a:rPr>
              <a:t>dhea</a:t>
            </a:r>
            <a:r>
              <a:rPr lang="en-US" altLang="en-US" sz="1800" b="1" dirty="0">
                <a:solidFill>
                  <a:srgbClr val="892828"/>
                </a:solidFill>
                <a:cs typeface="Calibri" panose="020F0502020204030204" pitchFamily="34" charset="0"/>
              </a:rPr>
              <a:t>-s</a:t>
            </a:r>
            <a:r>
              <a:rPr lang="en-US" altLang="en-US" sz="1800" b="1" dirty="0" smtClean="0">
                <a:solidFill>
                  <a:srgbClr val="892828"/>
                </a:solidFill>
                <a:cs typeface="Calibri" panose="020F0502020204030204" pitchFamily="34" charset="0"/>
              </a:rPr>
              <a:t>)</a:t>
            </a:r>
          </a:p>
          <a:p>
            <a:pPr marL="285750" indent="-285750">
              <a:buFont typeface="Wingdings" pitchFamily="2" charset="2"/>
              <a:buChar char="q"/>
            </a:pPr>
            <a:r>
              <a:rPr lang="en-US" altLang="en-US" sz="1800" b="1" dirty="0">
                <a:solidFill>
                  <a:srgbClr val="892828"/>
                </a:solidFill>
                <a:cs typeface="Calibri" panose="020F0502020204030204" pitchFamily="34" charset="0"/>
              </a:rPr>
              <a:t>Examination: Physical examination will show evidence of virilization</a:t>
            </a:r>
            <a:r>
              <a:rPr lang="en-US" altLang="en-US" sz="1800" b="1" dirty="0" smtClean="0">
                <a:solidFill>
                  <a:srgbClr val="892828"/>
                </a:solidFill>
                <a:cs typeface="Calibri" panose="020F0502020204030204" pitchFamily="34" charset="0"/>
              </a:rPr>
              <a:t>.</a:t>
            </a:r>
            <a:endParaRPr lang="en-US" altLang="en-US" sz="1800" b="1" dirty="0">
              <a:solidFill>
                <a:srgbClr val="892828"/>
              </a:solidFill>
              <a:cs typeface="Calibri" panose="020F0502020204030204" pitchFamily="34" charset="0"/>
            </a:endParaRPr>
          </a:p>
          <a:p>
            <a:pPr marL="285750" indent="-285750">
              <a:buFont typeface="Wingdings" pitchFamily="2" charset="2"/>
              <a:buChar char="q"/>
            </a:pPr>
            <a:r>
              <a:rPr lang="en-US" sz="1800" b="1" dirty="0" smtClean="0">
                <a:solidFill>
                  <a:srgbClr val="892828"/>
                </a:solidFill>
              </a:rPr>
              <a:t> </a:t>
            </a:r>
            <a:r>
              <a:rPr lang="en-US" sz="1800" b="1" dirty="0">
                <a:solidFill>
                  <a:srgbClr val="892828"/>
                </a:solidFill>
              </a:rPr>
              <a:t>Laboratory tests: elevated serum </a:t>
            </a:r>
            <a:r>
              <a:rPr lang="en-US" sz="1800" b="1" dirty="0" err="1">
                <a:solidFill>
                  <a:srgbClr val="892828"/>
                </a:solidFill>
              </a:rPr>
              <a:t>dhea</a:t>
            </a:r>
            <a:r>
              <a:rPr lang="en-US" sz="1800" b="1" dirty="0">
                <a:solidFill>
                  <a:srgbClr val="892828"/>
                </a:solidFill>
              </a:rPr>
              <a:t>-s &gt;700microgram\dl) is suggestive of an adrenal tumors.</a:t>
            </a:r>
          </a:p>
          <a:p>
            <a:pPr marL="285750" indent="-285750">
              <a:buFont typeface="Wingdings" pitchFamily="2" charset="2"/>
              <a:buChar char="q"/>
            </a:pPr>
            <a:r>
              <a:rPr lang="en-US" sz="1800" b="1" dirty="0">
                <a:solidFill>
                  <a:srgbClr val="892828"/>
                </a:solidFill>
              </a:rPr>
              <a:t>Imaging: CT or MRI scan will show an abdominal-flank mass.</a:t>
            </a:r>
          </a:p>
          <a:p>
            <a:pPr marL="285750" indent="-285750">
              <a:buFont typeface="Wingdings" pitchFamily="2" charset="2"/>
              <a:buChar char="q"/>
            </a:pPr>
            <a:r>
              <a:rPr lang="en-US" sz="1800" b="1" dirty="0">
                <a:solidFill>
                  <a:srgbClr val="892828"/>
                </a:solidFill>
              </a:rPr>
              <a:t>Picture the same as the patient presented with ovarian tumor but the investigation is </a:t>
            </a:r>
            <a:r>
              <a:rPr lang="en-US" sz="1800" b="1" dirty="0" smtClean="0">
                <a:solidFill>
                  <a:srgbClr val="892828"/>
                </a:solidFill>
              </a:rPr>
              <a:t>different.</a:t>
            </a:r>
          </a:p>
          <a:p>
            <a:endParaRPr lang="en-US" sz="1800" b="1" dirty="0">
              <a:solidFill>
                <a:srgbClr val="892828"/>
              </a:solidFill>
            </a:endParaRPr>
          </a:p>
          <a:p>
            <a:pPr marL="285750" indent="-285750">
              <a:buFont typeface="Wingdings" pitchFamily="2" charset="2"/>
              <a:buChar char="q"/>
            </a:pPr>
            <a:endParaRPr lang="en-US" sz="1800" b="1" dirty="0">
              <a:solidFill>
                <a:srgbClr val="892828"/>
              </a:solidFill>
            </a:endParaRPr>
          </a:p>
          <a:p>
            <a:pPr marL="285750" indent="-285750">
              <a:buFont typeface="Wingdings" pitchFamily="2" charset="2"/>
              <a:buChar char="q"/>
            </a:pPr>
            <a:endParaRPr lang="en-US" sz="1800" b="1" dirty="0">
              <a:solidFill>
                <a:srgbClr val="892828"/>
              </a:solidFill>
            </a:endParaRPr>
          </a:p>
          <a:p>
            <a:endParaRPr lang="ar-SA" dirty="0"/>
          </a:p>
        </p:txBody>
      </p:sp>
    </p:spTree>
    <p:extLst>
      <p:ext uri="{BB962C8B-B14F-4D97-AF65-F5344CB8AC3E}">
        <p14:creationId xmlns:p14="http://schemas.microsoft.com/office/powerpoint/2010/main" val="14667148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828800" y="438150"/>
            <a:ext cx="5181600" cy="2590800"/>
          </a:xfrm>
        </p:spPr>
        <p:txBody>
          <a:bodyPr/>
          <a:lstStyle/>
          <a:p>
            <a:r>
              <a:rPr lang="en-US" sz="4000" b="0" kern="1200" dirty="0" smtClean="0">
                <a:solidFill>
                  <a:srgbClr val="892828"/>
                </a:solidFill>
                <a:latin typeface="Algerian" pitchFamily="82" charset="0"/>
                <a:ea typeface="+mj-ea"/>
                <a:cs typeface="Arial"/>
                <a:sym typeface="Arial"/>
              </a:rPr>
              <a:t>-Cushing disease</a:t>
            </a:r>
            <a:br>
              <a:rPr lang="en-US" sz="4000" b="0" kern="1200" dirty="0" smtClean="0">
                <a:solidFill>
                  <a:srgbClr val="892828"/>
                </a:solidFill>
                <a:latin typeface="Algerian" pitchFamily="82" charset="0"/>
                <a:ea typeface="+mj-ea"/>
                <a:cs typeface="Arial"/>
                <a:sym typeface="Arial"/>
              </a:rPr>
            </a:br>
            <a:r>
              <a:rPr lang="en-US" sz="4000" b="0" kern="1200" dirty="0" smtClean="0">
                <a:solidFill>
                  <a:srgbClr val="892828"/>
                </a:solidFill>
                <a:latin typeface="Algerian" pitchFamily="82" charset="0"/>
                <a:ea typeface="+mj-ea"/>
                <a:cs typeface="Arial"/>
                <a:sym typeface="Arial"/>
              </a:rPr>
              <a:t/>
            </a:r>
            <a:br>
              <a:rPr lang="en-US" sz="4000" b="0" kern="1200" dirty="0" smtClean="0">
                <a:solidFill>
                  <a:srgbClr val="892828"/>
                </a:solidFill>
                <a:latin typeface="Algerian" pitchFamily="82" charset="0"/>
                <a:ea typeface="+mj-ea"/>
                <a:cs typeface="Arial"/>
                <a:sym typeface="Arial"/>
              </a:rPr>
            </a:br>
            <a:r>
              <a:rPr lang="en-US" sz="4000" b="0" kern="1200" dirty="0" smtClean="0">
                <a:solidFill>
                  <a:srgbClr val="892828"/>
                </a:solidFill>
                <a:latin typeface="Algerian" pitchFamily="82" charset="0"/>
                <a:ea typeface="+mj-ea"/>
                <a:cs typeface="Arial"/>
                <a:sym typeface="Arial"/>
              </a:rPr>
              <a:t>-</a:t>
            </a:r>
            <a:r>
              <a:rPr lang="en-US" sz="4000" b="0" i="1" kern="1200" dirty="0" smtClean="0">
                <a:solidFill>
                  <a:srgbClr val="892828"/>
                </a:solidFill>
                <a:latin typeface="Algerian" pitchFamily="82" charset="0"/>
              </a:rPr>
              <a:t>Idiopathic </a:t>
            </a:r>
            <a:r>
              <a:rPr lang="en-US" sz="4000" b="0" i="1" kern="1200" dirty="0">
                <a:solidFill>
                  <a:srgbClr val="892828"/>
                </a:solidFill>
                <a:latin typeface="Algerian" pitchFamily="82" charset="0"/>
              </a:rPr>
              <a:t>Hirsutism</a:t>
            </a:r>
            <a:r>
              <a:rPr lang="en-US" sz="4000" kern="1200" dirty="0">
                <a:solidFill>
                  <a:srgbClr val="892828"/>
                </a:solidFill>
                <a:latin typeface="Algerian" pitchFamily="82" charset="0"/>
              </a:rPr>
              <a:t/>
            </a:r>
            <a:br>
              <a:rPr lang="en-US" sz="4000" kern="1200" dirty="0">
                <a:solidFill>
                  <a:srgbClr val="892828"/>
                </a:solidFill>
                <a:latin typeface="Algerian" pitchFamily="82" charset="0"/>
              </a:rPr>
            </a:br>
            <a:r>
              <a:rPr lang="en-US" sz="4000" b="0" kern="1200" dirty="0" smtClean="0">
                <a:solidFill>
                  <a:srgbClr val="892828"/>
                </a:solidFill>
                <a:latin typeface="Algerian" pitchFamily="82" charset="0"/>
                <a:ea typeface="+mj-ea"/>
                <a:cs typeface="Arial"/>
                <a:sym typeface="Arial"/>
              </a:rPr>
              <a:t/>
            </a:r>
            <a:br>
              <a:rPr lang="en-US" sz="4000" b="0" kern="1200" dirty="0" smtClean="0">
                <a:solidFill>
                  <a:srgbClr val="892828"/>
                </a:solidFill>
                <a:latin typeface="Algerian" pitchFamily="82" charset="0"/>
                <a:ea typeface="+mj-ea"/>
                <a:cs typeface="Arial"/>
                <a:sym typeface="Arial"/>
              </a:rPr>
            </a:br>
            <a:r>
              <a:rPr lang="ar-JO" sz="4000" b="0" kern="1200" dirty="0" smtClean="0">
                <a:solidFill>
                  <a:srgbClr val="892828"/>
                </a:solidFill>
                <a:latin typeface="Algerian" pitchFamily="82" charset="0"/>
                <a:ea typeface="+mj-ea"/>
                <a:cs typeface="Arial"/>
                <a:sym typeface="Arial"/>
              </a:rPr>
              <a:t/>
            </a:r>
            <a:br>
              <a:rPr lang="ar-JO" sz="4000" b="0" kern="1200" dirty="0" smtClean="0">
                <a:solidFill>
                  <a:srgbClr val="892828"/>
                </a:solidFill>
                <a:latin typeface="Algerian" pitchFamily="82" charset="0"/>
                <a:ea typeface="+mj-ea"/>
                <a:cs typeface="Arial"/>
                <a:sym typeface="Arial"/>
              </a:rPr>
            </a:br>
            <a:r>
              <a:rPr lang="en-US" sz="3600" b="0" kern="1200" dirty="0" smtClean="0">
                <a:solidFill>
                  <a:srgbClr val="892828"/>
                </a:solidFill>
                <a:latin typeface="Algerian" pitchFamily="82" charset="0"/>
                <a:ea typeface="+mj-ea"/>
                <a:cs typeface="Arial"/>
                <a:sym typeface="Arial"/>
              </a:rPr>
              <a:t>by </a:t>
            </a:r>
            <a:r>
              <a:rPr lang="en-US" sz="3600" b="0" kern="1200" dirty="0" err="1" smtClean="0">
                <a:solidFill>
                  <a:srgbClr val="892828"/>
                </a:solidFill>
                <a:latin typeface="Algerian" pitchFamily="82" charset="0"/>
                <a:ea typeface="+mj-ea"/>
                <a:cs typeface="Arial"/>
                <a:sym typeface="Arial"/>
              </a:rPr>
              <a:t>islam</a:t>
            </a:r>
            <a:r>
              <a:rPr lang="en-US" sz="3600" b="0" kern="1200" dirty="0" smtClean="0">
                <a:solidFill>
                  <a:srgbClr val="892828"/>
                </a:solidFill>
                <a:latin typeface="Algerian" pitchFamily="82" charset="0"/>
                <a:ea typeface="+mj-ea"/>
                <a:cs typeface="Arial"/>
                <a:sym typeface="Arial"/>
              </a:rPr>
              <a:t> Al </a:t>
            </a:r>
            <a:r>
              <a:rPr lang="en-US" sz="3600" b="0" kern="1200" dirty="0" err="1" smtClean="0">
                <a:solidFill>
                  <a:srgbClr val="892828"/>
                </a:solidFill>
                <a:latin typeface="Algerian" pitchFamily="82" charset="0"/>
                <a:ea typeface="+mj-ea"/>
                <a:cs typeface="Arial"/>
                <a:sym typeface="Arial"/>
              </a:rPr>
              <a:t>banawi</a:t>
            </a:r>
            <a:r>
              <a:rPr lang="en-US" sz="3600" b="0" kern="1200" dirty="0">
                <a:solidFill>
                  <a:srgbClr val="892828"/>
                </a:solidFill>
                <a:latin typeface="Algerian" pitchFamily="82" charset="0"/>
                <a:ea typeface="+mj-ea"/>
                <a:cs typeface="Arial"/>
                <a:sym typeface="Arial"/>
              </a:rPr>
              <a:t/>
            </a:r>
            <a:br>
              <a:rPr lang="en-US" sz="3600" b="0" kern="1200" dirty="0">
                <a:solidFill>
                  <a:srgbClr val="892828"/>
                </a:solidFill>
                <a:latin typeface="Algerian" pitchFamily="82" charset="0"/>
                <a:ea typeface="+mj-ea"/>
                <a:cs typeface="Arial"/>
                <a:sym typeface="Arial"/>
              </a:rPr>
            </a:br>
            <a:endParaRPr lang="ar-SA" sz="3600" dirty="0"/>
          </a:p>
        </p:txBody>
      </p:sp>
      <p:pic>
        <p:nvPicPr>
          <p:cNvPr id="4" name="Picture 3"/>
          <p:cNvPicPr>
            <a:picLocks noChangeAspect="1"/>
          </p:cNvPicPr>
          <p:nvPr/>
        </p:nvPicPr>
        <p:blipFill>
          <a:blip r:embed="rId2"/>
          <a:stretch>
            <a:fillRect/>
          </a:stretch>
        </p:blipFill>
        <p:spPr>
          <a:xfrm>
            <a:off x="421640" y="93171"/>
            <a:ext cx="1371600" cy="689957"/>
          </a:xfrm>
          <a:prstGeom prst="rect">
            <a:avLst/>
          </a:prstGeom>
        </p:spPr>
      </p:pic>
    </p:spTree>
    <p:extLst>
      <p:ext uri="{BB962C8B-B14F-4D97-AF65-F5344CB8AC3E}">
        <p14:creationId xmlns:p14="http://schemas.microsoft.com/office/powerpoint/2010/main" val="32124948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مربع نص 15"/>
          <p:cNvSpPr txBox="1"/>
          <p:nvPr/>
        </p:nvSpPr>
        <p:spPr>
          <a:xfrm>
            <a:off x="609600" y="57150"/>
            <a:ext cx="8077200" cy="707886"/>
          </a:xfrm>
          <a:prstGeom prst="rect">
            <a:avLst/>
          </a:prstGeom>
          <a:noFill/>
        </p:spPr>
        <p:txBody>
          <a:bodyPr wrap="square" rtlCol="1">
            <a:spAutoFit/>
          </a:bodyPr>
          <a:lstStyle/>
          <a:p>
            <a:pPr algn="ctr"/>
            <a:r>
              <a:rPr lang="en-US" sz="4000" kern="1200" dirty="0">
                <a:solidFill>
                  <a:srgbClr val="892828"/>
                </a:solidFill>
                <a:latin typeface="Algerian" pitchFamily="82" charset="0"/>
                <a:ea typeface="+mj-ea"/>
              </a:rPr>
              <a:t>Cushing disease</a:t>
            </a:r>
          </a:p>
        </p:txBody>
      </p:sp>
      <p:sp>
        <p:nvSpPr>
          <p:cNvPr id="2" name="مربع نص 1"/>
          <p:cNvSpPr txBox="1"/>
          <p:nvPr/>
        </p:nvSpPr>
        <p:spPr>
          <a:xfrm>
            <a:off x="304800" y="761226"/>
            <a:ext cx="8153400" cy="5016758"/>
          </a:xfrm>
          <a:prstGeom prst="rect">
            <a:avLst/>
          </a:prstGeom>
          <a:noFill/>
        </p:spPr>
        <p:txBody>
          <a:bodyPr wrap="square" rtlCol="1">
            <a:spAutoFit/>
          </a:bodyPr>
          <a:lstStyle/>
          <a:p>
            <a:pPr marL="285750" indent="-285750">
              <a:buFont typeface="Wingdings" pitchFamily="2" charset="2"/>
              <a:buChar char="q"/>
            </a:pPr>
            <a:r>
              <a:rPr lang="en-US" sz="1600" b="1" dirty="0">
                <a:solidFill>
                  <a:schemeClr val="bg2"/>
                </a:solidFill>
              </a:rPr>
              <a:t>Adrenal overactivity due to a </a:t>
            </a:r>
            <a:r>
              <a:rPr lang="en-US" sz="1600" b="1" dirty="0" err="1">
                <a:solidFill>
                  <a:schemeClr val="bg2"/>
                </a:solidFill>
              </a:rPr>
              <a:t>corticotroph</a:t>
            </a:r>
            <a:r>
              <a:rPr lang="en-US" sz="1600" b="1" dirty="0">
                <a:solidFill>
                  <a:schemeClr val="bg2"/>
                </a:solidFill>
              </a:rPr>
              <a:t> adenoma secreting ACTH excessively results not only in excessive secretion of cortisol but also of adrenal androgens, typically resulting in hirsutism. </a:t>
            </a:r>
            <a:endParaRPr lang="en-US" sz="1600" b="1" dirty="0" smtClean="0">
              <a:solidFill>
                <a:schemeClr val="bg2"/>
              </a:solidFill>
            </a:endParaRPr>
          </a:p>
          <a:p>
            <a:pPr marL="285750" indent="-285750">
              <a:buFont typeface="Wingdings" pitchFamily="2" charset="2"/>
              <a:buChar char="q"/>
            </a:pPr>
            <a:endParaRPr lang="en-US" sz="1600" b="1" dirty="0" smtClean="0">
              <a:solidFill>
                <a:schemeClr val="bg2"/>
              </a:solidFill>
            </a:endParaRPr>
          </a:p>
          <a:p>
            <a:pPr marL="285750" indent="-285750">
              <a:buFont typeface="Wingdings" pitchFamily="2" charset="2"/>
              <a:buChar char="q"/>
            </a:pPr>
            <a:r>
              <a:rPr lang="en-US" sz="1600" b="1" dirty="0">
                <a:solidFill>
                  <a:schemeClr val="bg2"/>
                </a:solidFill>
              </a:rPr>
              <a:t>Although the majority of women who have Cushing's disease have hirsutism, only a very small fraction of women with hirsutism have Cushing's disease</a:t>
            </a:r>
            <a:r>
              <a:rPr lang="en-US" sz="1600" b="1" dirty="0" smtClean="0">
                <a:solidFill>
                  <a:schemeClr val="bg2"/>
                </a:solidFill>
              </a:rPr>
              <a:t>.</a:t>
            </a:r>
          </a:p>
          <a:p>
            <a:pPr marL="285750" indent="-285750">
              <a:buFont typeface="Wingdings" pitchFamily="2" charset="2"/>
              <a:buChar char="q"/>
            </a:pPr>
            <a:endParaRPr lang="en-US" sz="1600" b="1" dirty="0" smtClean="0">
              <a:solidFill>
                <a:schemeClr val="bg2"/>
              </a:solidFill>
            </a:endParaRPr>
          </a:p>
          <a:p>
            <a:pPr marL="285750" indent="-285750">
              <a:buFont typeface="Wingdings" pitchFamily="2" charset="2"/>
              <a:buChar char="q"/>
            </a:pPr>
            <a:r>
              <a:rPr lang="en-US" sz="1600" b="1" dirty="0" smtClean="0">
                <a:solidFill>
                  <a:schemeClr val="bg2"/>
                </a:solidFill>
              </a:rPr>
              <a:t>Laboratory </a:t>
            </a:r>
            <a:r>
              <a:rPr lang="en-US" sz="1600" b="1" dirty="0">
                <a:solidFill>
                  <a:schemeClr val="bg2"/>
                </a:solidFill>
              </a:rPr>
              <a:t>tests: blood serum cortisol testing, 24-hour urinary free </a:t>
            </a:r>
            <a:r>
              <a:rPr lang="en-US" sz="1600" b="1" dirty="0" smtClean="0">
                <a:solidFill>
                  <a:schemeClr val="bg2"/>
                </a:solidFill>
              </a:rPr>
              <a:t>cortisol </a:t>
            </a:r>
            <a:r>
              <a:rPr lang="en-US" sz="1600" b="1" dirty="0">
                <a:solidFill>
                  <a:schemeClr val="bg2"/>
                </a:solidFill>
              </a:rPr>
              <a:t>testing, and dexamethasone </a:t>
            </a:r>
            <a:r>
              <a:rPr lang="en-US" sz="1600" b="1" dirty="0" smtClean="0">
                <a:solidFill>
                  <a:schemeClr val="bg2"/>
                </a:solidFill>
              </a:rPr>
              <a:t>suppression </a:t>
            </a:r>
            <a:r>
              <a:rPr lang="en-US" sz="1600" b="1" dirty="0">
                <a:solidFill>
                  <a:schemeClr val="bg2"/>
                </a:solidFill>
              </a:rPr>
              <a:t>test</a:t>
            </a:r>
            <a:r>
              <a:rPr lang="en-US" sz="1600" b="1" dirty="0" smtClean="0">
                <a:solidFill>
                  <a:schemeClr val="bg2"/>
                </a:solidFill>
              </a:rPr>
              <a:t>.</a:t>
            </a:r>
          </a:p>
          <a:p>
            <a:pPr marL="285750" indent="-285750">
              <a:buFont typeface="Wingdings" pitchFamily="2" charset="2"/>
              <a:buChar char="q"/>
            </a:pPr>
            <a:endParaRPr lang="en-US" sz="1600" b="1" dirty="0" smtClean="0">
              <a:solidFill>
                <a:schemeClr val="bg2"/>
              </a:solidFill>
            </a:endParaRPr>
          </a:p>
          <a:p>
            <a:pPr marL="285750" indent="-285750">
              <a:buFont typeface="Wingdings" pitchFamily="2" charset="2"/>
              <a:buChar char="q"/>
            </a:pPr>
            <a:r>
              <a:rPr lang="en-US" sz="1600" b="1" dirty="0"/>
              <a:t>Options for first-line tests include a 24-hour urinary excretion of free cortisol, late-night salivary cortisol, and the low-dose dexamethasone suppression test. At least two of these first-line tests should be abnormal to establish the diagnosis of excess cortisol </a:t>
            </a:r>
            <a:r>
              <a:rPr lang="en-US" sz="1600" b="1" dirty="0" smtClean="0"/>
              <a:t>production</a:t>
            </a:r>
          </a:p>
          <a:p>
            <a:pPr marL="285750" indent="-285750">
              <a:buFont typeface="Wingdings" pitchFamily="2" charset="2"/>
              <a:buChar char="q"/>
            </a:pPr>
            <a:endParaRPr lang="en-US" sz="1600" b="1" dirty="0" smtClean="0">
              <a:solidFill>
                <a:schemeClr val="bg2"/>
              </a:solidFill>
            </a:endParaRPr>
          </a:p>
          <a:p>
            <a:pPr marL="285750" indent="-285750">
              <a:buFont typeface="Wingdings" pitchFamily="2" charset="2"/>
              <a:buChar char="q"/>
            </a:pPr>
            <a:r>
              <a:rPr lang="en-US" sz="1600" b="1" dirty="0">
                <a:solidFill>
                  <a:schemeClr val="bg2"/>
                </a:solidFill>
              </a:rPr>
              <a:t>No single test is perfect and multiple tests should always be used to achieve a proper diagnosis. </a:t>
            </a:r>
          </a:p>
          <a:p>
            <a:pPr marL="285750" indent="-285750">
              <a:buFont typeface="Wingdings" pitchFamily="2" charset="2"/>
              <a:buChar char="q"/>
            </a:pPr>
            <a:endParaRPr lang="en-US" sz="1600" b="1" dirty="0">
              <a:solidFill>
                <a:schemeClr val="bg2"/>
              </a:solidFill>
            </a:endParaRPr>
          </a:p>
          <a:p>
            <a:endParaRPr lang="en-US" sz="1600" b="1" dirty="0">
              <a:solidFill>
                <a:schemeClr val="bg2"/>
              </a:solidFill>
            </a:endParaRPr>
          </a:p>
          <a:p>
            <a:pPr marL="285750" indent="-285750">
              <a:buFont typeface="Wingdings" pitchFamily="2" charset="2"/>
              <a:buChar char="q"/>
            </a:pPr>
            <a:endParaRPr lang="en-US" sz="1600" b="1" dirty="0">
              <a:solidFill>
                <a:schemeClr val="bg2"/>
              </a:solidFill>
            </a:endParaRPr>
          </a:p>
        </p:txBody>
      </p:sp>
      <mc:AlternateContent xmlns:mc="http://schemas.openxmlformats.org/markup-compatibility/2006">
        <mc:Choice xmlns:p14="http://schemas.microsoft.com/office/powerpoint/2010/main" Requires="p14">
          <p:contentPart p14:bwMode="auto" r:id="rId3">
            <p14:nvContentPartPr>
              <p14:cNvPr id="9" name="Ink 8"/>
              <p14:cNvContentPartPr/>
              <p14:nvPr/>
            </p14:nvContentPartPr>
            <p14:xfrm>
              <a:off x="3571920" y="3267000"/>
              <a:ext cx="360" cy="360"/>
            </p14:xfrm>
          </p:contentPart>
        </mc:Choice>
        <mc:Fallback>
          <p:pic>
            <p:nvPicPr>
              <p:cNvPr id="9" name="Ink 8"/>
              <p:cNvPicPr/>
              <p:nvPr/>
            </p:nvPicPr>
            <p:blipFill>
              <a:blip r:embed="rId4"/>
              <a:stretch>
                <a:fillRect/>
              </a:stretch>
            </p:blipFill>
            <p:spPr>
              <a:xfrm>
                <a:off x="3556080" y="3203640"/>
                <a:ext cx="32040" cy="127440"/>
              </a:xfrm>
              <a:prstGeom prst="rect">
                <a:avLst/>
              </a:prstGeom>
            </p:spPr>
          </p:pic>
        </mc:Fallback>
      </mc:AlternateContent>
    </p:spTree>
    <p:extLst>
      <p:ext uri="{BB962C8B-B14F-4D97-AF65-F5344CB8AC3E}">
        <p14:creationId xmlns:p14="http://schemas.microsoft.com/office/powerpoint/2010/main" val="32629494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5791" y="97254"/>
            <a:ext cx="2852400" cy="572700"/>
          </a:xfrm>
        </p:spPr>
        <p:txBody>
          <a:bodyPr/>
          <a:lstStyle/>
          <a:p>
            <a:r>
              <a:rPr lang="en-US" dirty="0" smtClean="0"/>
              <a:t>Symptoms </a:t>
            </a:r>
            <a:endParaRPr lang="en-US" dirty="0"/>
          </a:p>
        </p:txBody>
      </p:sp>
      <p:sp>
        <p:nvSpPr>
          <p:cNvPr id="3" name="Subtitle 2"/>
          <p:cNvSpPr>
            <a:spLocks noGrp="1"/>
          </p:cNvSpPr>
          <p:nvPr>
            <p:ph type="subTitle" idx="1"/>
          </p:nvPr>
        </p:nvSpPr>
        <p:spPr>
          <a:xfrm>
            <a:off x="432110" y="2301941"/>
            <a:ext cx="2486100" cy="357000"/>
          </a:xfrm>
        </p:spPr>
        <p:txBody>
          <a:bodyPr/>
          <a:lstStyle/>
          <a:p>
            <a:r>
              <a:rPr lang="en-US" dirty="0"/>
              <a:t>H</a:t>
            </a:r>
            <a:r>
              <a:rPr lang="en-US" dirty="0" smtClean="0"/>
              <a:t>irsutism</a:t>
            </a:r>
            <a:endParaRPr lang="en-US" dirty="0"/>
          </a:p>
        </p:txBody>
      </p:sp>
      <p:sp>
        <p:nvSpPr>
          <p:cNvPr id="4" name="Subtitle 3"/>
          <p:cNvSpPr>
            <a:spLocks noGrp="1"/>
          </p:cNvSpPr>
          <p:nvPr>
            <p:ph type="subTitle" idx="2"/>
          </p:nvPr>
        </p:nvSpPr>
        <p:spPr/>
        <p:txBody>
          <a:bodyPr/>
          <a:lstStyle/>
          <a:p>
            <a:endParaRPr lang="en-US"/>
          </a:p>
        </p:txBody>
      </p:sp>
      <p:sp>
        <p:nvSpPr>
          <p:cNvPr id="5" name="Subtitle 4"/>
          <p:cNvSpPr>
            <a:spLocks noGrp="1"/>
          </p:cNvSpPr>
          <p:nvPr>
            <p:ph type="subTitle" idx="3"/>
          </p:nvPr>
        </p:nvSpPr>
        <p:spPr>
          <a:xfrm>
            <a:off x="325320" y="1292975"/>
            <a:ext cx="2486100" cy="357000"/>
          </a:xfrm>
        </p:spPr>
        <p:txBody>
          <a:bodyPr/>
          <a:lstStyle/>
          <a:p>
            <a:r>
              <a:rPr lang="en-US" dirty="0"/>
              <a:t>Central obesity</a:t>
            </a:r>
          </a:p>
        </p:txBody>
      </p:sp>
      <p:sp>
        <p:nvSpPr>
          <p:cNvPr id="6" name="Subtitle 5"/>
          <p:cNvSpPr>
            <a:spLocks noGrp="1"/>
          </p:cNvSpPr>
          <p:nvPr>
            <p:ph type="subTitle" idx="4"/>
          </p:nvPr>
        </p:nvSpPr>
        <p:spPr/>
        <p:txBody>
          <a:bodyPr/>
          <a:lstStyle/>
          <a:p>
            <a:endParaRPr lang="en-US" dirty="0"/>
          </a:p>
        </p:txBody>
      </p:sp>
      <p:sp>
        <p:nvSpPr>
          <p:cNvPr id="7" name="Subtitle 6"/>
          <p:cNvSpPr>
            <a:spLocks noGrp="1"/>
          </p:cNvSpPr>
          <p:nvPr>
            <p:ph type="subTitle" idx="5"/>
          </p:nvPr>
        </p:nvSpPr>
        <p:spPr>
          <a:xfrm>
            <a:off x="6170956" y="2480448"/>
            <a:ext cx="2486100" cy="357000"/>
          </a:xfrm>
        </p:spPr>
        <p:txBody>
          <a:bodyPr/>
          <a:lstStyle/>
          <a:p>
            <a:r>
              <a:rPr lang="en-US" dirty="0" smtClean="0"/>
              <a:t>Acne</a:t>
            </a:r>
            <a:endParaRPr lang="en-US" dirty="0"/>
          </a:p>
        </p:txBody>
      </p:sp>
      <p:sp>
        <p:nvSpPr>
          <p:cNvPr id="8" name="Subtitle 7"/>
          <p:cNvSpPr>
            <a:spLocks noGrp="1"/>
          </p:cNvSpPr>
          <p:nvPr>
            <p:ph type="subTitle" idx="6"/>
          </p:nvPr>
        </p:nvSpPr>
        <p:spPr/>
        <p:txBody>
          <a:bodyPr/>
          <a:lstStyle/>
          <a:p>
            <a:endParaRPr lang="en-US"/>
          </a:p>
        </p:txBody>
      </p:sp>
      <p:sp>
        <p:nvSpPr>
          <p:cNvPr id="9" name="Subtitle 8"/>
          <p:cNvSpPr>
            <a:spLocks noGrp="1"/>
          </p:cNvSpPr>
          <p:nvPr>
            <p:ph type="subTitle" idx="7"/>
          </p:nvPr>
        </p:nvSpPr>
        <p:spPr>
          <a:xfrm>
            <a:off x="368700" y="3667907"/>
            <a:ext cx="2486100" cy="357000"/>
          </a:xfrm>
        </p:spPr>
        <p:txBody>
          <a:bodyPr/>
          <a:lstStyle/>
          <a:p>
            <a:pPr marL="158750" indent="0"/>
            <a:r>
              <a:rPr lang="en-US" dirty="0" err="1" smtClean="0"/>
              <a:t>Striae</a:t>
            </a:r>
            <a:r>
              <a:rPr lang="en-US" dirty="0" smtClean="0"/>
              <a:t> </a:t>
            </a:r>
            <a:r>
              <a:rPr lang="en-US" dirty="0"/>
              <a:t>on </a:t>
            </a:r>
            <a:r>
              <a:rPr lang="en-US" dirty="0" smtClean="0"/>
              <a:t>abdomen</a:t>
            </a:r>
            <a:endParaRPr lang="en-US" dirty="0"/>
          </a:p>
        </p:txBody>
      </p:sp>
      <p:sp>
        <p:nvSpPr>
          <p:cNvPr id="10" name="Subtitle 9"/>
          <p:cNvSpPr>
            <a:spLocks noGrp="1"/>
          </p:cNvSpPr>
          <p:nvPr>
            <p:ph type="subTitle" idx="8"/>
          </p:nvPr>
        </p:nvSpPr>
        <p:spPr>
          <a:xfrm>
            <a:off x="6456990" y="2493564"/>
            <a:ext cx="1922100" cy="618600"/>
          </a:xfrm>
        </p:spPr>
        <p:txBody>
          <a:bodyPr/>
          <a:lstStyle/>
          <a:p>
            <a:endParaRPr lang="en-US" dirty="0"/>
          </a:p>
        </p:txBody>
      </p:sp>
      <p:sp>
        <p:nvSpPr>
          <p:cNvPr id="11" name="Subtitle 10"/>
          <p:cNvSpPr>
            <a:spLocks noGrp="1"/>
          </p:cNvSpPr>
          <p:nvPr>
            <p:ph type="subTitle" idx="9"/>
          </p:nvPr>
        </p:nvSpPr>
        <p:spPr>
          <a:xfrm>
            <a:off x="6208725" y="1201950"/>
            <a:ext cx="2486100" cy="357000"/>
          </a:xfrm>
        </p:spPr>
        <p:txBody>
          <a:bodyPr/>
          <a:lstStyle/>
          <a:p>
            <a:r>
              <a:rPr lang="en-US" dirty="0" smtClean="0"/>
              <a:t>Moon </a:t>
            </a:r>
            <a:r>
              <a:rPr lang="en-US" dirty="0"/>
              <a:t>face</a:t>
            </a:r>
          </a:p>
        </p:txBody>
      </p:sp>
      <p:sp>
        <p:nvSpPr>
          <p:cNvPr id="12" name="Subtitle 11"/>
          <p:cNvSpPr>
            <a:spLocks noGrp="1"/>
          </p:cNvSpPr>
          <p:nvPr>
            <p:ph type="subTitle" idx="13"/>
          </p:nvPr>
        </p:nvSpPr>
        <p:spPr/>
        <p:txBody>
          <a:bodyPr/>
          <a:lstStyle/>
          <a:p>
            <a:endParaRPr lang="en-US" dirty="0"/>
          </a:p>
        </p:txBody>
      </p:sp>
      <p:sp>
        <p:nvSpPr>
          <p:cNvPr id="13" name="Subtitle 12"/>
          <p:cNvSpPr>
            <a:spLocks noGrp="1"/>
          </p:cNvSpPr>
          <p:nvPr>
            <p:ph type="subTitle" idx="14"/>
          </p:nvPr>
        </p:nvSpPr>
        <p:spPr/>
        <p:txBody>
          <a:bodyPr/>
          <a:lstStyle/>
          <a:p>
            <a:r>
              <a:rPr lang="en-US" dirty="0" smtClean="0"/>
              <a:t>Thin arms &amp; legs </a:t>
            </a:r>
            <a:endParaRPr lang="en-US" dirty="0"/>
          </a:p>
        </p:txBody>
      </p:sp>
      <p:sp>
        <p:nvSpPr>
          <p:cNvPr id="14" name="Subtitle 13"/>
          <p:cNvSpPr>
            <a:spLocks noGrp="1"/>
          </p:cNvSpPr>
          <p:nvPr>
            <p:ph type="subTitle" idx="15"/>
          </p:nvPr>
        </p:nvSpPr>
        <p:spPr/>
        <p:txBody>
          <a:bodyPr/>
          <a:lstStyle/>
          <a:p>
            <a:endParaRPr lang="en-US"/>
          </a:p>
        </p:txBody>
      </p:sp>
      <p:pic>
        <p:nvPicPr>
          <p:cNvPr id="15" name="Picture 14"/>
          <p:cNvPicPr>
            <a:picLocks noChangeAspect="1"/>
          </p:cNvPicPr>
          <p:nvPr/>
        </p:nvPicPr>
        <p:blipFill>
          <a:blip r:embed="rId2"/>
          <a:stretch>
            <a:fillRect/>
          </a:stretch>
        </p:blipFill>
        <p:spPr>
          <a:xfrm>
            <a:off x="2633547" y="1158480"/>
            <a:ext cx="3590855" cy="3596952"/>
          </a:xfrm>
          <a:prstGeom prst="rect">
            <a:avLst/>
          </a:prstGeom>
        </p:spPr>
      </p:pic>
    </p:spTree>
    <p:extLst>
      <p:ext uri="{BB962C8B-B14F-4D97-AF65-F5344CB8AC3E}">
        <p14:creationId xmlns:p14="http://schemas.microsoft.com/office/powerpoint/2010/main" val="41103804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مربع نص 15"/>
          <p:cNvSpPr txBox="1"/>
          <p:nvPr/>
        </p:nvSpPr>
        <p:spPr>
          <a:xfrm>
            <a:off x="609600" y="442244"/>
            <a:ext cx="8077200" cy="707886"/>
          </a:xfrm>
          <a:prstGeom prst="rect">
            <a:avLst/>
          </a:prstGeom>
          <a:noFill/>
        </p:spPr>
        <p:txBody>
          <a:bodyPr wrap="square" rtlCol="1">
            <a:spAutoFit/>
          </a:bodyPr>
          <a:lstStyle/>
          <a:p>
            <a:pPr algn="ctr"/>
            <a:r>
              <a:rPr lang="en-US" sz="4000" kern="1200" dirty="0">
                <a:solidFill>
                  <a:srgbClr val="892828"/>
                </a:solidFill>
                <a:latin typeface="Algerian" pitchFamily="82" charset="0"/>
                <a:ea typeface="+mj-ea"/>
              </a:rPr>
              <a:t>Idiopathic Hirsutism</a:t>
            </a:r>
          </a:p>
        </p:txBody>
      </p:sp>
      <p:sp>
        <p:nvSpPr>
          <p:cNvPr id="2" name="مربع نص 1"/>
          <p:cNvSpPr txBox="1"/>
          <p:nvPr/>
        </p:nvSpPr>
        <p:spPr>
          <a:xfrm>
            <a:off x="381000" y="1657350"/>
            <a:ext cx="7620000" cy="2862322"/>
          </a:xfrm>
          <a:prstGeom prst="rect">
            <a:avLst/>
          </a:prstGeom>
          <a:noFill/>
        </p:spPr>
        <p:txBody>
          <a:bodyPr wrap="square" rtlCol="1">
            <a:spAutoFit/>
          </a:bodyPr>
          <a:lstStyle/>
          <a:p>
            <a:pPr marL="285750" indent="-285750">
              <a:buFont typeface="Wingdings" pitchFamily="2" charset="2"/>
              <a:buChar char="q"/>
            </a:pPr>
            <a:r>
              <a:rPr lang="en-US" sz="2000" b="1" dirty="0">
                <a:solidFill>
                  <a:schemeClr val="bg2"/>
                </a:solidFill>
              </a:rPr>
              <a:t>Idiopathic hirsutism defines the hirsutism that occurs in association with </a:t>
            </a:r>
            <a:r>
              <a:rPr lang="en-US" sz="2000" b="1" u="sng" dirty="0">
                <a:solidFill>
                  <a:schemeClr val="bg2"/>
                </a:solidFill>
              </a:rPr>
              <a:t>regular menses, normal ovarian morphology, and normal plasmatic androgen levels. </a:t>
            </a:r>
            <a:endParaRPr lang="en-US" sz="2000" b="1" u="sng" dirty="0" smtClean="0">
              <a:solidFill>
                <a:schemeClr val="bg2"/>
              </a:solidFill>
            </a:endParaRPr>
          </a:p>
          <a:p>
            <a:pPr marL="285750" indent="-285750">
              <a:buFont typeface="Wingdings" pitchFamily="2" charset="2"/>
              <a:buChar char="q"/>
            </a:pPr>
            <a:r>
              <a:rPr lang="en-US" sz="2000" b="1" u="sng" dirty="0" smtClean="0">
                <a:solidFill>
                  <a:schemeClr val="bg2"/>
                </a:solidFill>
              </a:rPr>
              <a:t>There is positive Family history </a:t>
            </a:r>
          </a:p>
          <a:p>
            <a:pPr marL="285750" indent="-285750">
              <a:buFont typeface="Wingdings" pitchFamily="2" charset="2"/>
              <a:buChar char="q"/>
            </a:pPr>
            <a:r>
              <a:rPr lang="en-US" sz="2000" b="1" dirty="0" smtClean="0">
                <a:solidFill>
                  <a:schemeClr val="bg2"/>
                </a:solidFill>
              </a:rPr>
              <a:t>More in African , Mediterranean population </a:t>
            </a:r>
          </a:p>
          <a:p>
            <a:pPr marL="285750" indent="-285750">
              <a:buFont typeface="Wingdings" pitchFamily="2" charset="2"/>
              <a:buChar char="q"/>
            </a:pPr>
            <a:r>
              <a:rPr lang="en-US" sz="2000" b="1" dirty="0" smtClean="0">
                <a:solidFill>
                  <a:schemeClr val="bg2"/>
                </a:solidFill>
              </a:rPr>
              <a:t>It </a:t>
            </a:r>
            <a:r>
              <a:rPr lang="en-US" sz="2000" b="1" dirty="0">
                <a:solidFill>
                  <a:schemeClr val="bg2"/>
                </a:solidFill>
              </a:rPr>
              <a:t>is a diagnosis of exclusion after elimination of other etiologies</a:t>
            </a:r>
            <a:r>
              <a:rPr lang="en-US" sz="2000" b="1" dirty="0" smtClean="0">
                <a:solidFill>
                  <a:schemeClr val="bg2"/>
                </a:solidFill>
              </a:rPr>
              <a:t>.</a:t>
            </a:r>
          </a:p>
          <a:p>
            <a:pPr marL="285750" indent="-285750">
              <a:buFont typeface="Wingdings" pitchFamily="2" charset="2"/>
              <a:buChar char="q"/>
            </a:pPr>
            <a:r>
              <a:rPr lang="en-US" sz="2000" b="1" dirty="0" smtClean="0">
                <a:solidFill>
                  <a:schemeClr val="bg2"/>
                </a:solidFill>
              </a:rPr>
              <a:t> </a:t>
            </a:r>
            <a:r>
              <a:rPr lang="en-US" sz="2000" b="1" dirty="0">
                <a:solidFill>
                  <a:schemeClr val="bg2"/>
                </a:solidFill>
              </a:rPr>
              <a:t>It represents about 10% of all cases of hirsutism and 50% of cases of mild hirsutism</a:t>
            </a:r>
            <a:r>
              <a:rPr lang="en-US" sz="1800" b="1" dirty="0">
                <a:solidFill>
                  <a:schemeClr val="bg2"/>
                </a:solidFill>
              </a:rPr>
              <a:t>. </a:t>
            </a:r>
          </a:p>
        </p:txBody>
      </p:sp>
    </p:spTree>
    <p:extLst>
      <p:ext uri="{BB962C8B-B14F-4D97-AF65-F5344CB8AC3E}">
        <p14:creationId xmlns:p14="http://schemas.microsoft.com/office/powerpoint/2010/main" val="27973636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30"/>
          <p:cNvSpPr txBox="1">
            <a:spLocks noGrp="1"/>
          </p:cNvSpPr>
          <p:nvPr>
            <p:ph type="ctrTitle"/>
          </p:nvPr>
        </p:nvSpPr>
        <p:spPr>
          <a:xfrm>
            <a:off x="678600" y="1484550"/>
            <a:ext cx="7787100" cy="2086500"/>
          </a:xfrm>
          <a:prstGeom prst="rect">
            <a:avLst/>
          </a:prstGeom>
        </p:spPr>
        <p:txBody>
          <a:bodyPr spcFirstLastPara="1" wrap="square" lIns="91425" tIns="91425" rIns="91425" bIns="91425" anchor="ctr" anchorCtr="0">
            <a:noAutofit/>
          </a:bodyPr>
          <a:lstStyle/>
          <a:p>
            <a:pPr lvl="0"/>
            <a:r>
              <a:rPr lang="en-US" sz="7200" dirty="0" smtClean="0">
                <a:latin typeface="Algerian" pitchFamily="82" charset="0"/>
              </a:rPr>
              <a:t>hirsutism</a:t>
            </a:r>
            <a:endParaRPr sz="7200" dirty="0"/>
          </a:p>
        </p:txBody>
      </p:sp>
      <p:sp>
        <p:nvSpPr>
          <p:cNvPr id="463" name="Google Shape;463;p30"/>
          <p:cNvSpPr txBox="1">
            <a:spLocks noGrp="1"/>
          </p:cNvSpPr>
          <p:nvPr>
            <p:ph type="subTitle" idx="1"/>
          </p:nvPr>
        </p:nvSpPr>
        <p:spPr>
          <a:xfrm>
            <a:off x="2438400" y="3028950"/>
            <a:ext cx="4343400" cy="685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b="1" dirty="0" smtClean="0"/>
              <a:t>By </a:t>
            </a:r>
            <a:r>
              <a:rPr lang="en-US" sz="2000" b="1" dirty="0" err="1" smtClean="0"/>
              <a:t>Rahaf</a:t>
            </a:r>
            <a:r>
              <a:rPr lang="en-US" sz="2000" b="1" dirty="0" smtClean="0"/>
              <a:t> </a:t>
            </a:r>
            <a:r>
              <a:rPr lang="en-US" sz="2000" b="1" dirty="0" err="1" smtClean="0"/>
              <a:t>Nawaiseh</a:t>
            </a:r>
            <a:endParaRPr sz="2000" b="1" dirty="0"/>
          </a:p>
        </p:txBody>
      </p:sp>
      <p:pic>
        <p:nvPicPr>
          <p:cNvPr id="2" name="Picture 1"/>
          <p:cNvPicPr>
            <a:picLocks noChangeAspect="1"/>
          </p:cNvPicPr>
          <p:nvPr/>
        </p:nvPicPr>
        <p:blipFill>
          <a:blip r:embed="rId3"/>
          <a:stretch>
            <a:fillRect/>
          </a:stretch>
        </p:blipFill>
        <p:spPr>
          <a:xfrm>
            <a:off x="5080" y="133350"/>
            <a:ext cx="1005927" cy="506012"/>
          </a:xfrm>
          <a:prstGeom prst="rect">
            <a:avLst/>
          </a:prstGeom>
        </p:spPr>
      </p:pic>
    </p:spTree>
    <p:extLst>
      <p:ext uri="{BB962C8B-B14F-4D97-AF65-F5344CB8AC3E}">
        <p14:creationId xmlns:p14="http://schemas.microsoft.com/office/powerpoint/2010/main" val="34176430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36"/>
          <p:cNvSpPr txBox="1">
            <a:spLocks noGrp="1"/>
          </p:cNvSpPr>
          <p:nvPr>
            <p:ph type="subTitle" idx="1"/>
          </p:nvPr>
        </p:nvSpPr>
        <p:spPr>
          <a:xfrm>
            <a:off x="1676400" y="1504950"/>
            <a:ext cx="5969550" cy="1626300"/>
          </a:xfrm>
          <a:prstGeom prst="rect">
            <a:avLst/>
          </a:prstGeom>
        </p:spPr>
        <p:txBody>
          <a:bodyPr spcFirstLastPara="1" wrap="square" lIns="91425" tIns="91425" rIns="91425" bIns="91425" anchor="t" anchorCtr="0">
            <a:noAutofit/>
          </a:bodyPr>
          <a:lstStyle/>
          <a:p>
            <a:pPr marL="571500" lvl="0" indent="-571500">
              <a:spcAft>
                <a:spcPts val="1600"/>
              </a:spcAft>
              <a:buFont typeface="Wingdings" pitchFamily="2" charset="2"/>
              <a:buChar char="q"/>
            </a:pPr>
            <a:r>
              <a:rPr lang="en-US" sz="4800" b="1" dirty="0" smtClean="0">
                <a:latin typeface="Algerian" pitchFamily="82" charset="0"/>
              </a:rPr>
              <a:t>How to Approach the patient </a:t>
            </a:r>
            <a:r>
              <a:rPr lang="en-US" sz="3600" b="1" dirty="0" smtClean="0">
                <a:latin typeface="Algerian" pitchFamily="82" charset="0"/>
              </a:rPr>
              <a:t>?</a:t>
            </a:r>
            <a:endParaRPr sz="3600" b="1" dirty="0"/>
          </a:p>
        </p:txBody>
      </p:sp>
      <p:pic>
        <p:nvPicPr>
          <p:cNvPr id="2" name="Picture 1"/>
          <p:cNvPicPr>
            <a:picLocks noChangeAspect="1"/>
          </p:cNvPicPr>
          <p:nvPr/>
        </p:nvPicPr>
        <p:blipFill>
          <a:blip r:embed="rId3"/>
          <a:stretch>
            <a:fillRect/>
          </a:stretch>
        </p:blipFill>
        <p:spPr>
          <a:xfrm>
            <a:off x="5080" y="31750"/>
            <a:ext cx="1595120" cy="802394"/>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مربع نص 15"/>
          <p:cNvSpPr txBox="1"/>
          <p:nvPr/>
        </p:nvSpPr>
        <p:spPr>
          <a:xfrm>
            <a:off x="609600" y="442244"/>
            <a:ext cx="8077200" cy="1015663"/>
          </a:xfrm>
          <a:prstGeom prst="rect">
            <a:avLst/>
          </a:prstGeom>
          <a:noFill/>
        </p:spPr>
        <p:txBody>
          <a:bodyPr wrap="square" rtlCol="1">
            <a:spAutoFit/>
          </a:bodyPr>
          <a:lstStyle/>
          <a:p>
            <a:pPr algn="ctr"/>
            <a:r>
              <a:rPr lang="en-US" sz="6000" b="1" kern="1200" dirty="0" smtClean="0">
                <a:solidFill>
                  <a:srgbClr val="892828"/>
                </a:solidFill>
                <a:latin typeface="Algerian" pitchFamily="82" charset="0"/>
                <a:ea typeface="+mj-ea"/>
              </a:rPr>
              <a:t>history</a:t>
            </a:r>
            <a:endParaRPr lang="en-US" sz="6000" b="1" kern="1200" dirty="0">
              <a:solidFill>
                <a:srgbClr val="892828"/>
              </a:solidFill>
              <a:latin typeface="Algerian" pitchFamily="82" charset="0"/>
              <a:ea typeface="+mj-ea"/>
            </a:endParaRPr>
          </a:p>
        </p:txBody>
      </p:sp>
      <p:sp>
        <p:nvSpPr>
          <p:cNvPr id="2" name="مربع نص 1"/>
          <p:cNvSpPr txBox="1"/>
          <p:nvPr/>
        </p:nvSpPr>
        <p:spPr>
          <a:xfrm>
            <a:off x="325514" y="1581150"/>
            <a:ext cx="8513685" cy="3754874"/>
          </a:xfrm>
          <a:prstGeom prst="rect">
            <a:avLst/>
          </a:prstGeom>
          <a:noFill/>
        </p:spPr>
        <p:txBody>
          <a:bodyPr wrap="square" rtlCol="1">
            <a:spAutoFit/>
          </a:bodyPr>
          <a:lstStyle/>
          <a:p>
            <a:pPr marL="342900" lvl="0" indent="-342900">
              <a:spcBef>
                <a:spcPct val="20000"/>
              </a:spcBef>
              <a:buClrTx/>
              <a:buFont typeface="Arial" pitchFamily="34" charset="0"/>
              <a:buChar char="•"/>
              <a:defRPr/>
            </a:pPr>
            <a:r>
              <a:rPr lang="en-US" sz="2800" b="1" dirty="0">
                <a:solidFill>
                  <a:schemeClr val="bg2"/>
                </a:solidFill>
              </a:rPr>
              <a:t>Age of </a:t>
            </a:r>
            <a:r>
              <a:rPr lang="en-US" sz="2800" b="1" dirty="0" smtClean="0">
                <a:solidFill>
                  <a:schemeClr val="bg2"/>
                </a:solidFill>
              </a:rPr>
              <a:t>onset</a:t>
            </a:r>
            <a:r>
              <a:rPr lang="en-US" sz="2800" b="1" dirty="0">
                <a:solidFill>
                  <a:schemeClr val="bg2"/>
                </a:solidFill>
              </a:rPr>
              <a:t> </a:t>
            </a:r>
            <a:r>
              <a:rPr lang="en-US" sz="2800" b="1" dirty="0" smtClean="0">
                <a:solidFill>
                  <a:schemeClr val="bg2"/>
                </a:solidFill>
              </a:rPr>
              <a:t>: </a:t>
            </a:r>
            <a:r>
              <a:rPr lang="en-US" sz="2400" kern="1200" dirty="0">
                <a:solidFill>
                  <a:prstClr val="black"/>
                </a:solidFill>
                <a:latin typeface="Calibri"/>
              </a:rPr>
              <a:t>Women with </a:t>
            </a:r>
            <a:r>
              <a:rPr lang="en-US" sz="2400" b="1" kern="1200" dirty="0">
                <a:solidFill>
                  <a:prstClr val="black"/>
                </a:solidFill>
                <a:latin typeface="Calibri"/>
              </a:rPr>
              <a:t>PCOS</a:t>
            </a:r>
            <a:r>
              <a:rPr lang="en-US" sz="2400" kern="1200" dirty="0">
                <a:solidFill>
                  <a:prstClr val="black"/>
                </a:solidFill>
                <a:latin typeface="Calibri"/>
              </a:rPr>
              <a:t>, the most common cause of hirsutism, typically have </a:t>
            </a:r>
            <a:r>
              <a:rPr lang="en-US" sz="2400" b="1" kern="1200" dirty="0">
                <a:solidFill>
                  <a:prstClr val="black"/>
                </a:solidFill>
                <a:latin typeface="Calibri"/>
              </a:rPr>
              <a:t>a </a:t>
            </a:r>
            <a:r>
              <a:rPr lang="en-US" sz="2400" b="1" kern="1200" dirty="0" err="1">
                <a:solidFill>
                  <a:prstClr val="black"/>
                </a:solidFill>
                <a:latin typeface="Calibri"/>
              </a:rPr>
              <a:t>peripubertal</a:t>
            </a:r>
            <a:r>
              <a:rPr lang="en-US" sz="2400" b="1" kern="1200" dirty="0">
                <a:solidFill>
                  <a:prstClr val="black"/>
                </a:solidFill>
                <a:latin typeface="Calibri"/>
              </a:rPr>
              <a:t> onset </a:t>
            </a:r>
            <a:r>
              <a:rPr lang="en-US" sz="2400" kern="1200" dirty="0">
                <a:solidFill>
                  <a:prstClr val="black"/>
                </a:solidFill>
                <a:latin typeface="Calibri"/>
              </a:rPr>
              <a:t>of hirsutism.</a:t>
            </a:r>
          </a:p>
          <a:p>
            <a:pPr marL="158750">
              <a:buSzPts val="1100"/>
              <a:defRPr/>
            </a:pPr>
            <a:r>
              <a:rPr lang="en-US" sz="2400" dirty="0"/>
              <a:t>    </a:t>
            </a:r>
            <a:r>
              <a:rPr lang="en-US" sz="2400" b="1" dirty="0" smtClean="0"/>
              <a:t>Androgen </a:t>
            </a:r>
            <a:r>
              <a:rPr lang="en-US" sz="2400" b="1" dirty="0"/>
              <a:t>secreting tumors </a:t>
            </a:r>
            <a:r>
              <a:rPr lang="en-US" sz="2400" dirty="0"/>
              <a:t>usually occur </a:t>
            </a:r>
            <a:r>
              <a:rPr lang="en-US" sz="2400" b="1" dirty="0"/>
              <a:t>late in </a:t>
            </a:r>
            <a:r>
              <a:rPr lang="en-US" sz="2400" b="1" dirty="0" smtClean="0"/>
              <a:t>life</a:t>
            </a:r>
          </a:p>
          <a:p>
            <a:pPr marL="158750">
              <a:buSzPts val="1100"/>
              <a:defRPr/>
            </a:pPr>
            <a:endParaRPr lang="en-US" sz="2000" b="1" dirty="0" smtClean="0">
              <a:solidFill>
                <a:schemeClr val="bg2"/>
              </a:solidFill>
            </a:endParaRPr>
          </a:p>
          <a:p>
            <a:pPr marL="285750" indent="-285750">
              <a:buFont typeface="Wingdings" pitchFamily="2" charset="2"/>
              <a:buChar char="q"/>
            </a:pPr>
            <a:r>
              <a:rPr lang="en-US" sz="2800" b="1" dirty="0">
                <a:solidFill>
                  <a:schemeClr val="bg2"/>
                </a:solidFill>
              </a:rPr>
              <a:t>progression </a:t>
            </a:r>
            <a:r>
              <a:rPr lang="en-US" sz="2800" b="1" dirty="0" smtClean="0">
                <a:solidFill>
                  <a:schemeClr val="bg2"/>
                </a:solidFill>
              </a:rPr>
              <a:t>“rapid \ slow</a:t>
            </a:r>
            <a:r>
              <a:rPr lang="en-US" sz="2400" b="1" dirty="0" smtClean="0">
                <a:solidFill>
                  <a:schemeClr val="bg2"/>
                </a:solidFill>
              </a:rPr>
              <a:t>”: </a:t>
            </a:r>
            <a:r>
              <a:rPr lang="en-US" sz="2400" dirty="0" smtClean="0">
                <a:solidFill>
                  <a:schemeClr val="accent5">
                    <a:lumMod val="10000"/>
                  </a:schemeClr>
                </a:solidFill>
              </a:rPr>
              <a:t>very rapid is with androgen secreting tumors </a:t>
            </a:r>
          </a:p>
          <a:p>
            <a:pPr marL="285750" indent="-285750">
              <a:buFont typeface="Wingdings" pitchFamily="2" charset="2"/>
              <a:buChar char="q"/>
            </a:pPr>
            <a:endParaRPr lang="en-US" sz="2000" dirty="0" smtClean="0">
              <a:solidFill>
                <a:schemeClr val="accent5">
                  <a:lumMod val="10000"/>
                </a:schemeClr>
              </a:solidFill>
            </a:endParaRPr>
          </a:p>
          <a:p>
            <a:pPr marL="285750" indent="-285750">
              <a:buFont typeface="Wingdings" pitchFamily="2" charset="2"/>
              <a:buChar char="q"/>
            </a:pPr>
            <a:r>
              <a:rPr lang="en-US" sz="2800" b="1" dirty="0">
                <a:solidFill>
                  <a:schemeClr val="bg2"/>
                </a:solidFill>
              </a:rPr>
              <a:t>Menstrual </a:t>
            </a:r>
            <a:r>
              <a:rPr lang="en-US" sz="2800" b="1" dirty="0" smtClean="0">
                <a:solidFill>
                  <a:schemeClr val="bg2"/>
                </a:solidFill>
              </a:rPr>
              <a:t>history</a:t>
            </a:r>
          </a:p>
          <a:p>
            <a:pPr marL="285750" indent="-285750">
              <a:buFont typeface="Wingdings" pitchFamily="2" charset="2"/>
              <a:buChar char="q"/>
            </a:pPr>
            <a:endParaRPr lang="en-US" sz="1800" b="1" dirty="0">
              <a:solidFill>
                <a:schemeClr val="bg2"/>
              </a:solidFill>
            </a:endParaRPr>
          </a:p>
        </p:txBody>
      </p:sp>
      <mc:AlternateContent xmlns:mc="http://schemas.openxmlformats.org/markup-compatibility/2006">
        <mc:Choice xmlns:p14="http://schemas.microsoft.com/office/powerpoint/2010/main" Requires="p14">
          <p:contentPart p14:bwMode="auto" r:id="rId3">
            <p14:nvContentPartPr>
              <p14:cNvPr id="6" name="Ink 5"/>
              <p14:cNvContentPartPr/>
              <p14:nvPr/>
            </p14:nvContentPartPr>
            <p14:xfrm>
              <a:off x="4038480" y="3747960"/>
              <a:ext cx="360" cy="360"/>
            </p14:xfrm>
          </p:contentPart>
        </mc:Choice>
        <mc:Fallback>
          <p:pic>
            <p:nvPicPr>
              <p:cNvPr id="6" name="Ink 5"/>
              <p:cNvPicPr/>
              <p:nvPr/>
            </p:nvPicPr>
            <p:blipFill>
              <a:blip r:embed="rId4"/>
              <a:stretch>
                <a:fillRect/>
              </a:stretch>
            </p:blipFill>
            <p:spPr>
              <a:xfrm>
                <a:off x="4022640" y="3684600"/>
                <a:ext cx="32040" cy="127440"/>
              </a:xfrm>
              <a:prstGeom prst="rect">
                <a:avLst/>
              </a:prstGeom>
            </p:spPr>
          </p:pic>
        </mc:Fallback>
      </mc:AlternateContent>
    </p:spTree>
    <p:extLst>
      <p:ext uri="{BB962C8B-B14F-4D97-AF65-F5344CB8AC3E}">
        <p14:creationId xmlns:p14="http://schemas.microsoft.com/office/powerpoint/2010/main" val="1773582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3"/>
          </p:nvPr>
        </p:nvSpPr>
        <p:spPr>
          <a:xfrm>
            <a:off x="838200" y="2647950"/>
            <a:ext cx="7315200" cy="357000"/>
          </a:xfrm>
        </p:spPr>
        <p:txBody>
          <a:bodyPr/>
          <a:lstStyle/>
          <a:p>
            <a:pPr marL="285750" lvl="0" indent="-285750" algn="l">
              <a:buFont typeface="Wingdings" pitchFamily="2" charset="2"/>
              <a:buChar char="q"/>
            </a:pPr>
            <a:r>
              <a:rPr lang="en-US" sz="3600" dirty="0">
                <a:solidFill>
                  <a:schemeClr val="bg2"/>
                </a:solidFill>
              </a:rPr>
              <a:t>Drug history : </a:t>
            </a:r>
            <a:r>
              <a:rPr lang="en-US" sz="2800" kern="1200" dirty="0">
                <a:solidFill>
                  <a:prstClr val="black"/>
                </a:solidFill>
                <a:latin typeface="Calibri"/>
              </a:rPr>
              <a:t>History of drug intake producing </a:t>
            </a:r>
            <a:r>
              <a:rPr lang="en-US" sz="2800" kern="1200" dirty="0" err="1">
                <a:solidFill>
                  <a:prstClr val="black"/>
                </a:solidFill>
                <a:latin typeface="Calibri"/>
              </a:rPr>
              <a:t>androgenicity</a:t>
            </a:r>
            <a:r>
              <a:rPr lang="en-US" sz="2800" kern="1200" dirty="0">
                <a:solidFill>
                  <a:prstClr val="black"/>
                </a:solidFill>
                <a:latin typeface="Calibri"/>
              </a:rPr>
              <a:t> : </a:t>
            </a:r>
            <a:r>
              <a:rPr lang="en-US" sz="2800" u="sng" kern="1200" dirty="0" err="1">
                <a:solidFill>
                  <a:prstClr val="black"/>
                </a:solidFill>
                <a:latin typeface="Calibri"/>
              </a:rPr>
              <a:t>danazol</a:t>
            </a:r>
            <a:r>
              <a:rPr lang="en-US" sz="2800" kern="1200" dirty="0">
                <a:solidFill>
                  <a:prstClr val="black"/>
                </a:solidFill>
                <a:latin typeface="Calibri"/>
              </a:rPr>
              <a:t>, which is used to treat women with endometriosis; </a:t>
            </a:r>
            <a:r>
              <a:rPr lang="en-US" sz="2800" u="sng" kern="1200" dirty="0">
                <a:solidFill>
                  <a:prstClr val="black"/>
                </a:solidFill>
                <a:latin typeface="Calibri"/>
              </a:rPr>
              <a:t>systemic corticosteroids and fluoxetine (Prozac) for depression</a:t>
            </a:r>
          </a:p>
          <a:p>
            <a:pPr marL="285750" indent="-285750" algn="l">
              <a:buFont typeface="Wingdings" pitchFamily="2" charset="2"/>
              <a:buChar char="q"/>
            </a:pPr>
            <a:r>
              <a:rPr lang="en-US" sz="3600" dirty="0" smtClean="0">
                <a:solidFill>
                  <a:schemeClr val="bg2"/>
                </a:solidFill>
              </a:rPr>
              <a:t>Family </a:t>
            </a:r>
            <a:r>
              <a:rPr lang="en-US" sz="3600" dirty="0">
                <a:solidFill>
                  <a:schemeClr val="bg2"/>
                </a:solidFill>
              </a:rPr>
              <a:t>history : </a:t>
            </a:r>
            <a:r>
              <a:rPr lang="en-US" sz="2800" kern="1200" dirty="0">
                <a:solidFill>
                  <a:prstClr val="black"/>
                </a:solidFill>
                <a:latin typeface="Calibri"/>
              </a:rPr>
              <a:t>Several conditions that cause hirsutism, including congenital adrenal hyperplasia and polycystic ovary syndrome, run in families</a:t>
            </a:r>
            <a:endParaRPr lang="en-US" sz="2800" dirty="0">
              <a:solidFill>
                <a:schemeClr val="bg2"/>
              </a:solidFill>
            </a:endParaRPr>
          </a:p>
        </p:txBody>
      </p:sp>
    </p:spTree>
    <p:extLst>
      <p:ext uri="{BB962C8B-B14F-4D97-AF65-F5344CB8AC3E}">
        <p14:creationId xmlns:p14="http://schemas.microsoft.com/office/powerpoint/2010/main" val="9332765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مربع نص 15"/>
          <p:cNvSpPr txBox="1"/>
          <p:nvPr/>
        </p:nvSpPr>
        <p:spPr>
          <a:xfrm>
            <a:off x="609600" y="442244"/>
            <a:ext cx="8077200" cy="707886"/>
          </a:xfrm>
          <a:prstGeom prst="rect">
            <a:avLst/>
          </a:prstGeom>
          <a:noFill/>
        </p:spPr>
        <p:txBody>
          <a:bodyPr wrap="square" rtlCol="1">
            <a:spAutoFit/>
          </a:bodyPr>
          <a:lstStyle/>
          <a:p>
            <a:pPr algn="ctr"/>
            <a:r>
              <a:rPr lang="en-US" sz="4000" kern="1200" dirty="0">
                <a:solidFill>
                  <a:srgbClr val="892828"/>
                </a:solidFill>
                <a:latin typeface="Algerian" pitchFamily="82" charset="0"/>
                <a:ea typeface="+mj-ea"/>
              </a:rPr>
              <a:t>Physical examination</a:t>
            </a:r>
          </a:p>
        </p:txBody>
      </p:sp>
      <p:sp>
        <p:nvSpPr>
          <p:cNvPr id="2" name="مربع نص 1"/>
          <p:cNvSpPr txBox="1"/>
          <p:nvPr/>
        </p:nvSpPr>
        <p:spPr>
          <a:xfrm>
            <a:off x="304800" y="1150130"/>
            <a:ext cx="8382000" cy="3293209"/>
          </a:xfrm>
          <a:prstGeom prst="rect">
            <a:avLst/>
          </a:prstGeom>
          <a:noFill/>
        </p:spPr>
        <p:txBody>
          <a:bodyPr wrap="square" rtlCol="1">
            <a:spAutoFit/>
          </a:bodyPr>
          <a:lstStyle/>
          <a:p>
            <a:pPr marL="285750" indent="-285750">
              <a:buFont typeface="Wingdings" pitchFamily="2" charset="2"/>
              <a:buChar char="q"/>
            </a:pPr>
            <a:r>
              <a:rPr lang="en-US" sz="1600" b="1" dirty="0">
                <a:solidFill>
                  <a:schemeClr val="bg2"/>
                </a:solidFill>
              </a:rPr>
              <a:t>Body mass index (BMI</a:t>
            </a:r>
            <a:r>
              <a:rPr lang="en-US" sz="1600" b="1" dirty="0" smtClean="0">
                <a:solidFill>
                  <a:schemeClr val="bg2"/>
                </a:solidFill>
              </a:rPr>
              <a:t>):  </a:t>
            </a:r>
            <a:r>
              <a:rPr lang="en-US" sz="1600" b="1" dirty="0" smtClean="0">
                <a:solidFill>
                  <a:schemeClr val="bg2"/>
                </a:solidFill>
              </a:rPr>
              <a:t>obesity is a common finding in PCOS. </a:t>
            </a:r>
          </a:p>
          <a:p>
            <a:pPr marL="285750" indent="-285750">
              <a:buFont typeface="Wingdings" pitchFamily="2" charset="2"/>
              <a:buChar char="q"/>
            </a:pPr>
            <a:endParaRPr lang="en-US" sz="1600" b="1" dirty="0" smtClean="0">
              <a:solidFill>
                <a:schemeClr val="bg2"/>
              </a:solidFill>
            </a:endParaRPr>
          </a:p>
          <a:p>
            <a:pPr marL="285750" indent="-285750">
              <a:buFont typeface="Wingdings" pitchFamily="2" charset="2"/>
              <a:buChar char="q"/>
            </a:pPr>
            <a:r>
              <a:rPr lang="en-US" sz="1600" b="1" dirty="0" smtClean="0">
                <a:solidFill>
                  <a:schemeClr val="bg2"/>
                </a:solidFill>
              </a:rPr>
              <a:t>the </a:t>
            </a:r>
            <a:r>
              <a:rPr lang="en-US" sz="1600" b="1" dirty="0">
                <a:solidFill>
                  <a:schemeClr val="bg2"/>
                </a:solidFill>
              </a:rPr>
              <a:t>pattern of body fat </a:t>
            </a:r>
            <a:r>
              <a:rPr lang="en-US" sz="1600" b="1" dirty="0" smtClean="0">
                <a:solidFill>
                  <a:schemeClr val="bg2"/>
                </a:solidFill>
              </a:rPr>
              <a:t>distribution : (</a:t>
            </a:r>
            <a:r>
              <a:rPr lang="en-US" sz="1600" b="1" dirty="0" err="1">
                <a:solidFill>
                  <a:schemeClr val="bg2"/>
                </a:solidFill>
              </a:rPr>
              <a:t>trancal</a:t>
            </a:r>
            <a:r>
              <a:rPr lang="en-US" sz="1600" b="1" dirty="0">
                <a:solidFill>
                  <a:schemeClr val="bg2"/>
                </a:solidFill>
              </a:rPr>
              <a:t> </a:t>
            </a:r>
            <a:r>
              <a:rPr lang="en-US" sz="1600" b="1" dirty="0" smtClean="0">
                <a:solidFill>
                  <a:schemeClr val="bg2"/>
                </a:solidFill>
              </a:rPr>
              <a:t>obesity, a </a:t>
            </a:r>
            <a:r>
              <a:rPr lang="en-US" sz="1600" b="1" dirty="0">
                <a:solidFill>
                  <a:schemeClr val="bg2"/>
                </a:solidFill>
              </a:rPr>
              <a:t>buffalo </a:t>
            </a:r>
            <a:r>
              <a:rPr lang="en-US" sz="1600" b="1" dirty="0" smtClean="0">
                <a:solidFill>
                  <a:schemeClr val="bg2"/>
                </a:solidFill>
              </a:rPr>
              <a:t>hump, and </a:t>
            </a:r>
            <a:r>
              <a:rPr lang="en-US" sz="1600" b="1" dirty="0">
                <a:solidFill>
                  <a:schemeClr val="bg2"/>
                </a:solidFill>
              </a:rPr>
              <a:t>supraclavicular fat</a:t>
            </a:r>
            <a:r>
              <a:rPr lang="en-US" sz="1600" b="1" dirty="0" smtClean="0">
                <a:solidFill>
                  <a:schemeClr val="bg2"/>
                </a:solidFill>
              </a:rPr>
              <a:t>) may </a:t>
            </a:r>
            <a:r>
              <a:rPr lang="en-US" sz="1600" b="1" dirty="0">
                <a:solidFill>
                  <a:schemeClr val="bg2"/>
                </a:solidFill>
              </a:rPr>
              <a:t>suggest the presence of </a:t>
            </a:r>
            <a:r>
              <a:rPr lang="en-US" sz="1600" b="1" dirty="0" smtClean="0">
                <a:solidFill>
                  <a:schemeClr val="bg2"/>
                </a:solidFill>
              </a:rPr>
              <a:t>cashing </a:t>
            </a:r>
            <a:r>
              <a:rPr lang="en-US" sz="1600" b="1" dirty="0">
                <a:solidFill>
                  <a:schemeClr val="bg2"/>
                </a:solidFill>
              </a:rPr>
              <a:t>syndrome.</a:t>
            </a:r>
          </a:p>
          <a:p>
            <a:endParaRPr lang="en-US" sz="1600" b="1" dirty="0" smtClean="0">
              <a:solidFill>
                <a:schemeClr val="bg2"/>
              </a:solidFill>
            </a:endParaRPr>
          </a:p>
          <a:p>
            <a:pPr marL="285750" indent="-285750">
              <a:buFont typeface="Wingdings" pitchFamily="2" charset="2"/>
              <a:buChar char="q"/>
            </a:pPr>
            <a:r>
              <a:rPr lang="en-US" sz="1600" b="1" dirty="0">
                <a:solidFill>
                  <a:schemeClr val="bg2"/>
                </a:solidFill>
              </a:rPr>
              <a:t>Skin findings: Acne, alopecia </a:t>
            </a:r>
            <a:r>
              <a:rPr lang="en-US" sz="1600" b="1" dirty="0" smtClean="0">
                <a:solidFill>
                  <a:schemeClr val="bg2"/>
                </a:solidFill>
              </a:rPr>
              <a:t>, </a:t>
            </a:r>
            <a:r>
              <a:rPr lang="en-US" sz="1600" b="1" dirty="0">
                <a:solidFill>
                  <a:schemeClr val="bg2"/>
                </a:solidFill>
              </a:rPr>
              <a:t>acanthosis nigricans, </a:t>
            </a:r>
            <a:r>
              <a:rPr lang="en-US" sz="1600" b="1" dirty="0" smtClean="0">
                <a:solidFill>
                  <a:schemeClr val="bg2"/>
                </a:solidFill>
              </a:rPr>
              <a:t>striae</a:t>
            </a:r>
            <a:r>
              <a:rPr lang="en-US" sz="1600" b="1" dirty="0">
                <a:solidFill>
                  <a:schemeClr val="bg2"/>
                </a:solidFill>
              </a:rPr>
              <a:t>, thin skin or bruising.</a:t>
            </a:r>
            <a:endParaRPr lang="en-US" sz="1600" b="1" dirty="0" smtClean="0">
              <a:solidFill>
                <a:schemeClr val="bg2"/>
              </a:solidFill>
            </a:endParaRPr>
          </a:p>
          <a:p>
            <a:pPr marL="285750" indent="-285750">
              <a:buFont typeface="Wingdings" pitchFamily="2" charset="2"/>
              <a:buChar char="q"/>
            </a:pPr>
            <a:endParaRPr lang="en-US" sz="1600" b="1" dirty="0" smtClean="0">
              <a:solidFill>
                <a:schemeClr val="bg2"/>
              </a:solidFill>
            </a:endParaRPr>
          </a:p>
          <a:p>
            <a:pPr marL="285750" indent="-285750">
              <a:buFont typeface="Wingdings" pitchFamily="2" charset="2"/>
              <a:buChar char="q"/>
            </a:pPr>
            <a:r>
              <a:rPr lang="en-US" sz="1600" b="1" dirty="0" smtClean="0">
                <a:solidFill>
                  <a:schemeClr val="bg2"/>
                </a:solidFill>
              </a:rPr>
              <a:t>the </a:t>
            </a:r>
            <a:r>
              <a:rPr lang="en-US" sz="1600" b="1" dirty="0">
                <a:solidFill>
                  <a:schemeClr val="bg2"/>
                </a:solidFill>
              </a:rPr>
              <a:t>location and quantity of terminal hair should be determined objectively using the </a:t>
            </a:r>
            <a:r>
              <a:rPr lang="en-US" sz="1600" b="1" u="sng" dirty="0">
                <a:solidFill>
                  <a:schemeClr val="accent5">
                    <a:lumMod val="10000"/>
                  </a:schemeClr>
                </a:solidFill>
              </a:rPr>
              <a:t>ferryman-</a:t>
            </a:r>
            <a:r>
              <a:rPr lang="en-US" sz="1600" b="1" u="sng" dirty="0" err="1">
                <a:solidFill>
                  <a:schemeClr val="accent5">
                    <a:lumMod val="10000"/>
                  </a:schemeClr>
                </a:solidFill>
              </a:rPr>
              <a:t>gallwey</a:t>
            </a:r>
            <a:r>
              <a:rPr lang="en-US" sz="1600" b="1" u="sng" dirty="0">
                <a:solidFill>
                  <a:schemeClr val="accent5">
                    <a:lumMod val="10000"/>
                  </a:schemeClr>
                </a:solidFill>
              </a:rPr>
              <a:t> </a:t>
            </a:r>
            <a:r>
              <a:rPr lang="en-US" sz="1600" b="1" u="sng" dirty="0" smtClean="0">
                <a:solidFill>
                  <a:schemeClr val="accent5">
                    <a:lumMod val="10000"/>
                  </a:schemeClr>
                </a:solidFill>
              </a:rPr>
              <a:t>score</a:t>
            </a:r>
            <a:r>
              <a:rPr lang="en-US" sz="1600" b="1" dirty="0" smtClean="0">
                <a:solidFill>
                  <a:schemeClr val="bg2"/>
                </a:solidFill>
              </a:rPr>
              <a:t>.</a:t>
            </a:r>
          </a:p>
          <a:p>
            <a:pPr marL="285750" indent="-285750">
              <a:buFont typeface="Wingdings" pitchFamily="2" charset="2"/>
              <a:buChar char="q"/>
            </a:pPr>
            <a:endParaRPr lang="en-US" sz="1600" b="1" dirty="0">
              <a:solidFill>
                <a:schemeClr val="bg2"/>
              </a:solidFill>
            </a:endParaRPr>
          </a:p>
          <a:p>
            <a:pPr marL="285750" indent="-285750">
              <a:buFont typeface="Wingdings" pitchFamily="2" charset="2"/>
              <a:buChar char="q"/>
            </a:pPr>
            <a:endParaRPr lang="en-US" sz="1600" b="1" dirty="0">
              <a:solidFill>
                <a:schemeClr val="bg2"/>
              </a:solidFill>
            </a:endParaRPr>
          </a:p>
          <a:p>
            <a:endParaRPr lang="en-US" sz="1600" b="1" dirty="0">
              <a:solidFill>
                <a:schemeClr val="bg2"/>
              </a:solidFill>
            </a:endParaRPr>
          </a:p>
          <a:p>
            <a:pPr marL="285750" indent="-285750">
              <a:buFont typeface="Wingdings" pitchFamily="2" charset="2"/>
              <a:buChar char="q"/>
            </a:pPr>
            <a:endParaRPr lang="en-US" sz="1600" b="1" dirty="0">
              <a:solidFill>
                <a:schemeClr val="bg2"/>
              </a:solidFill>
            </a:endParaRPr>
          </a:p>
        </p:txBody>
      </p:sp>
    </p:spTree>
    <p:extLst>
      <p:ext uri="{BB962C8B-B14F-4D97-AF65-F5344CB8AC3E}">
        <p14:creationId xmlns:p14="http://schemas.microsoft.com/office/powerpoint/2010/main" val="22966861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40" name="Google Shape;540;p38"/>
          <p:cNvSpPr txBox="1">
            <a:spLocks noGrp="1"/>
          </p:cNvSpPr>
          <p:nvPr>
            <p:ph type="title"/>
          </p:nvPr>
        </p:nvSpPr>
        <p:spPr>
          <a:xfrm>
            <a:off x="609600" y="209550"/>
            <a:ext cx="7239000" cy="1478875"/>
          </a:xfrm>
          <a:prstGeom prst="rect">
            <a:avLst/>
          </a:prstGeom>
        </p:spPr>
        <p:txBody>
          <a:bodyPr spcFirstLastPara="1" wrap="square" lIns="91425" tIns="91425" rIns="91425" bIns="91425" anchor="t" anchorCtr="0">
            <a:noAutofit/>
          </a:bodyPr>
          <a:lstStyle/>
          <a:p>
            <a:pPr lvl="0"/>
            <a:r>
              <a:rPr lang="en-US" sz="4000" kern="1200" dirty="0" err="1">
                <a:solidFill>
                  <a:schemeClr val="bg2"/>
                </a:solidFill>
                <a:latin typeface="Algerian" pitchFamily="82" charset="0"/>
                <a:ea typeface="+mj-ea"/>
                <a:cs typeface="+mj-cs"/>
              </a:rPr>
              <a:t>Ferriman-Gallwey</a:t>
            </a:r>
            <a:r>
              <a:rPr lang="en-US" sz="4000" kern="1200" dirty="0">
                <a:solidFill>
                  <a:schemeClr val="bg2"/>
                </a:solidFill>
                <a:latin typeface="Algerian" pitchFamily="82" charset="0"/>
                <a:ea typeface="+mj-ea"/>
                <a:cs typeface="+mj-cs"/>
              </a:rPr>
              <a:t> score</a:t>
            </a:r>
            <a:endParaRPr sz="2800" dirty="0">
              <a:solidFill>
                <a:schemeClr val="bg2"/>
              </a:solidFill>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23950"/>
            <a:ext cx="5263148" cy="3359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019800" y="1276350"/>
            <a:ext cx="2895600" cy="3385542"/>
          </a:xfrm>
          <a:prstGeom prst="rect">
            <a:avLst/>
          </a:prstGeom>
          <a:noFill/>
        </p:spPr>
        <p:txBody>
          <a:bodyPr wrap="square" rtlCol="0">
            <a:spAutoFit/>
          </a:bodyPr>
          <a:lstStyle/>
          <a:p>
            <a:r>
              <a:rPr lang="en-US" sz="2000" b="1" dirty="0">
                <a:solidFill>
                  <a:schemeClr val="bg2"/>
                </a:solidFill>
              </a:rPr>
              <a:t>Is the presence of terminal hair in a female body in a male-type pattern, includes hair on 9 body areas: </a:t>
            </a:r>
            <a:r>
              <a:rPr lang="en-US" sz="2000" b="1" u="sng" dirty="0">
                <a:solidFill>
                  <a:schemeClr val="bg2"/>
                </a:solidFill>
              </a:rPr>
              <a:t>upper lip</a:t>
            </a:r>
            <a:r>
              <a:rPr lang="en-US" sz="2000" b="1" dirty="0">
                <a:solidFill>
                  <a:schemeClr val="bg2"/>
                </a:solidFill>
              </a:rPr>
              <a:t>, </a:t>
            </a:r>
            <a:r>
              <a:rPr lang="en-US" sz="2000" b="1" u="sng" dirty="0">
                <a:solidFill>
                  <a:schemeClr val="bg2"/>
                </a:solidFill>
              </a:rPr>
              <a:t>chin</a:t>
            </a:r>
            <a:r>
              <a:rPr lang="en-US" sz="2000" b="1" dirty="0">
                <a:solidFill>
                  <a:schemeClr val="bg2"/>
                </a:solidFill>
              </a:rPr>
              <a:t>, </a:t>
            </a:r>
            <a:r>
              <a:rPr lang="en-US" sz="2000" b="1" u="sng" dirty="0">
                <a:solidFill>
                  <a:schemeClr val="bg2"/>
                </a:solidFill>
              </a:rPr>
              <a:t>chest</a:t>
            </a:r>
            <a:r>
              <a:rPr lang="en-US" sz="2000" b="1" dirty="0">
                <a:solidFill>
                  <a:schemeClr val="bg2"/>
                </a:solidFill>
              </a:rPr>
              <a:t>, </a:t>
            </a:r>
            <a:r>
              <a:rPr lang="en-US" sz="2000" b="1" u="sng" dirty="0">
                <a:solidFill>
                  <a:schemeClr val="bg2"/>
                </a:solidFill>
              </a:rPr>
              <a:t>upper</a:t>
            </a:r>
            <a:r>
              <a:rPr lang="en-US" sz="2000" b="1" dirty="0">
                <a:solidFill>
                  <a:schemeClr val="bg2"/>
                </a:solidFill>
              </a:rPr>
              <a:t> and </a:t>
            </a:r>
            <a:r>
              <a:rPr lang="en-US" sz="2000" b="1" u="sng" dirty="0">
                <a:solidFill>
                  <a:schemeClr val="bg2"/>
                </a:solidFill>
              </a:rPr>
              <a:t>lower abdomen</a:t>
            </a:r>
            <a:r>
              <a:rPr lang="en-US" sz="2000" b="1" dirty="0">
                <a:solidFill>
                  <a:schemeClr val="bg2"/>
                </a:solidFill>
              </a:rPr>
              <a:t>, </a:t>
            </a:r>
            <a:r>
              <a:rPr lang="en-US" sz="2000" b="1" u="sng" dirty="0">
                <a:solidFill>
                  <a:schemeClr val="bg2"/>
                </a:solidFill>
              </a:rPr>
              <a:t>upper</a:t>
            </a:r>
            <a:r>
              <a:rPr lang="en-US" sz="2000" b="1" dirty="0">
                <a:solidFill>
                  <a:schemeClr val="bg2"/>
                </a:solidFill>
              </a:rPr>
              <a:t> and </a:t>
            </a:r>
            <a:r>
              <a:rPr lang="en-US" sz="2000" b="1" u="sng" dirty="0">
                <a:solidFill>
                  <a:schemeClr val="bg2"/>
                </a:solidFill>
              </a:rPr>
              <a:t>lower back</a:t>
            </a:r>
            <a:r>
              <a:rPr lang="en-US" sz="2000" b="1" dirty="0">
                <a:solidFill>
                  <a:schemeClr val="bg2"/>
                </a:solidFill>
              </a:rPr>
              <a:t>, </a:t>
            </a:r>
            <a:r>
              <a:rPr lang="en-US" sz="2000" b="1" u="sng" dirty="0">
                <a:solidFill>
                  <a:schemeClr val="bg2"/>
                </a:solidFill>
              </a:rPr>
              <a:t>upper arm </a:t>
            </a:r>
            <a:r>
              <a:rPr lang="en-US" sz="2000" b="1" dirty="0">
                <a:solidFill>
                  <a:schemeClr val="bg2"/>
                </a:solidFill>
              </a:rPr>
              <a:t>and </a:t>
            </a:r>
            <a:r>
              <a:rPr lang="en-US" sz="2000" b="1" u="sng" dirty="0">
                <a:solidFill>
                  <a:schemeClr val="bg2"/>
                </a:solidFill>
              </a:rPr>
              <a:t>thigh.</a:t>
            </a:r>
          </a:p>
          <a:p>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40" name="Google Shape;540;p38"/>
          <p:cNvSpPr txBox="1">
            <a:spLocks noGrp="1"/>
          </p:cNvSpPr>
          <p:nvPr>
            <p:ph type="title"/>
          </p:nvPr>
        </p:nvSpPr>
        <p:spPr>
          <a:xfrm>
            <a:off x="609600" y="209550"/>
            <a:ext cx="7239000" cy="1478875"/>
          </a:xfrm>
          <a:prstGeom prst="rect">
            <a:avLst/>
          </a:prstGeom>
        </p:spPr>
        <p:txBody>
          <a:bodyPr spcFirstLastPara="1" wrap="square" lIns="91425" tIns="91425" rIns="91425" bIns="91425" anchor="t" anchorCtr="0">
            <a:noAutofit/>
          </a:bodyPr>
          <a:lstStyle/>
          <a:p>
            <a:pPr lvl="0"/>
            <a:r>
              <a:rPr lang="en-US" sz="4000" kern="1200" dirty="0" err="1">
                <a:solidFill>
                  <a:schemeClr val="bg2"/>
                </a:solidFill>
                <a:latin typeface="Algerian" pitchFamily="82" charset="0"/>
                <a:ea typeface="+mj-ea"/>
                <a:cs typeface="+mj-cs"/>
              </a:rPr>
              <a:t>Ferriman-Gallwey</a:t>
            </a:r>
            <a:r>
              <a:rPr lang="en-US" sz="4000" kern="1200" dirty="0">
                <a:solidFill>
                  <a:schemeClr val="bg2"/>
                </a:solidFill>
                <a:latin typeface="Algerian" pitchFamily="82" charset="0"/>
                <a:ea typeface="+mj-ea"/>
                <a:cs typeface="+mj-cs"/>
              </a:rPr>
              <a:t> score</a:t>
            </a:r>
            <a:endParaRPr sz="2800" dirty="0">
              <a:solidFill>
                <a:schemeClr val="bg2"/>
              </a:solidFill>
            </a:endParaRPr>
          </a:p>
        </p:txBody>
      </p:sp>
      <p:sp>
        <p:nvSpPr>
          <p:cNvPr id="2" name="مربع نص 1"/>
          <p:cNvSpPr txBox="1"/>
          <p:nvPr/>
        </p:nvSpPr>
        <p:spPr>
          <a:xfrm>
            <a:off x="685800" y="1123950"/>
            <a:ext cx="7543800" cy="3477875"/>
          </a:xfrm>
          <a:prstGeom prst="rect">
            <a:avLst/>
          </a:prstGeom>
          <a:noFill/>
        </p:spPr>
        <p:txBody>
          <a:bodyPr wrap="square" rtlCol="1">
            <a:spAutoFit/>
          </a:bodyPr>
          <a:lstStyle/>
          <a:p>
            <a:endParaRPr lang="en-US" sz="1800" b="1" u="sng" dirty="0" smtClean="0">
              <a:solidFill>
                <a:schemeClr val="bg2"/>
              </a:solidFill>
            </a:endParaRPr>
          </a:p>
          <a:p>
            <a:pPr marL="285750" indent="-285750">
              <a:buFont typeface="Wingdings" pitchFamily="2" charset="2"/>
              <a:buChar char="q"/>
            </a:pPr>
            <a:r>
              <a:rPr lang="en-US" sz="1800" b="1" dirty="0">
                <a:solidFill>
                  <a:schemeClr val="bg2"/>
                </a:solidFill>
              </a:rPr>
              <a:t>Method to determine presence of hirsutism uses a visual score, most common is modified </a:t>
            </a:r>
            <a:r>
              <a:rPr lang="en-US" sz="1800" b="1" dirty="0" err="1">
                <a:solidFill>
                  <a:schemeClr val="bg2"/>
                </a:solidFill>
              </a:rPr>
              <a:t>Ferriman</a:t>
            </a:r>
            <a:r>
              <a:rPr lang="en-US" sz="1800" b="1" dirty="0">
                <a:solidFill>
                  <a:schemeClr val="bg2"/>
                </a:solidFill>
              </a:rPr>
              <a:t>-Gallwey </a:t>
            </a:r>
            <a:r>
              <a:rPr lang="en-US" sz="1800" b="1" dirty="0" smtClean="0">
                <a:solidFill>
                  <a:schemeClr val="bg2"/>
                </a:solidFill>
              </a:rPr>
              <a:t>score :</a:t>
            </a:r>
          </a:p>
          <a:p>
            <a:pPr marL="285750" indent="-285750">
              <a:buFont typeface="Wingdings" pitchFamily="2" charset="2"/>
              <a:buChar char="q"/>
            </a:pPr>
            <a:endParaRPr lang="en-US" sz="1800" dirty="0"/>
          </a:p>
          <a:p>
            <a:r>
              <a:rPr lang="en-US" sz="1800" b="1" dirty="0" smtClean="0"/>
              <a:t> </a:t>
            </a:r>
            <a:r>
              <a:rPr lang="en-US" sz="1800" b="1" dirty="0"/>
              <a:t>A score 6 – 8 corresponds to mild hirsutism</a:t>
            </a:r>
            <a:r>
              <a:rPr lang="en-US" sz="1800" dirty="0"/>
              <a:t>, </a:t>
            </a:r>
            <a:endParaRPr lang="en-US" sz="1800" dirty="0" smtClean="0"/>
          </a:p>
          <a:p>
            <a:r>
              <a:rPr lang="en-US" sz="1800" dirty="0" smtClean="0"/>
              <a:t> </a:t>
            </a:r>
            <a:r>
              <a:rPr lang="en-US" sz="1800" b="1" dirty="0"/>
              <a:t>A score 8 –15 corresponds to serious and more than 15 corresponds to overt hirsutism .</a:t>
            </a:r>
            <a:r>
              <a:rPr lang="en-US" sz="1800" dirty="0"/>
              <a:t> </a:t>
            </a:r>
            <a:endParaRPr lang="en-US" sz="1800" dirty="0" smtClean="0"/>
          </a:p>
          <a:p>
            <a:pPr marL="285750" indent="-285750">
              <a:buFont typeface="Wingdings" pitchFamily="2" charset="2"/>
              <a:buChar char="q"/>
            </a:pPr>
            <a:endParaRPr lang="en-US" sz="1800" b="1" dirty="0" smtClean="0">
              <a:solidFill>
                <a:schemeClr val="bg2"/>
              </a:solidFill>
            </a:endParaRPr>
          </a:p>
          <a:p>
            <a:pPr marL="285750" indent="-285750">
              <a:buFont typeface="Wingdings" pitchFamily="2" charset="2"/>
              <a:buChar char="q"/>
            </a:pPr>
            <a:r>
              <a:rPr lang="en-US" sz="1800" b="1" dirty="0" smtClean="0">
                <a:solidFill>
                  <a:schemeClr val="bg2"/>
                </a:solidFill>
              </a:rPr>
              <a:t>The Prevalence </a:t>
            </a:r>
            <a:r>
              <a:rPr lang="en-US" sz="1800" b="1" dirty="0">
                <a:solidFill>
                  <a:schemeClr val="bg2"/>
                </a:solidFill>
              </a:rPr>
              <a:t>of Hirsutism varies according to race and ethnicity of population</a:t>
            </a:r>
          </a:p>
          <a:p>
            <a:endParaRPr lang="en-US" sz="2000" b="1" dirty="0">
              <a:solidFill>
                <a:schemeClr val="bg2"/>
              </a:solidFill>
            </a:endParaRPr>
          </a:p>
          <a:p>
            <a:pPr marL="285750" indent="-285750">
              <a:buFont typeface="Wingdings" pitchFamily="2" charset="2"/>
              <a:buChar char="q"/>
            </a:pPr>
            <a:endParaRPr lang="ar-SA" sz="2000" b="1" dirty="0">
              <a:solidFill>
                <a:schemeClr val="bg2"/>
              </a:solidFill>
            </a:endParaRPr>
          </a:p>
        </p:txBody>
      </p:sp>
    </p:spTree>
    <p:extLst>
      <p:ext uri="{BB962C8B-B14F-4D97-AF65-F5344CB8AC3E}">
        <p14:creationId xmlns:p14="http://schemas.microsoft.com/office/powerpoint/2010/main" val="20078097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00" y="0"/>
            <a:ext cx="8064000" cy="572700"/>
          </a:xfrm>
        </p:spPr>
        <p:txBody>
          <a:bodyPr/>
          <a:lstStyle/>
          <a:p>
            <a:r>
              <a:rPr lang="en-US" sz="2400" dirty="0"/>
              <a:t>LUDWIG'S CLASSIFICATION OF HAIR LOSS AMONG FEMALES</a:t>
            </a:r>
          </a:p>
        </p:txBody>
      </p:sp>
      <p:sp>
        <p:nvSpPr>
          <p:cNvPr id="3" name="TextBox 2"/>
          <p:cNvSpPr txBox="1"/>
          <p:nvPr/>
        </p:nvSpPr>
        <p:spPr>
          <a:xfrm>
            <a:off x="1143000" y="3052078"/>
            <a:ext cx="6477000" cy="2246769"/>
          </a:xfrm>
          <a:prstGeom prst="rect">
            <a:avLst/>
          </a:prstGeom>
          <a:noFill/>
        </p:spPr>
        <p:txBody>
          <a:bodyPr wrap="square" rtlCol="0">
            <a:spAutoFit/>
          </a:bodyPr>
          <a:lstStyle/>
          <a:p>
            <a:r>
              <a:rPr lang="en-US" sz="2000" b="1" dirty="0">
                <a:solidFill>
                  <a:schemeClr val="tx1"/>
                </a:solidFill>
              </a:rPr>
              <a:t>Grade I</a:t>
            </a:r>
            <a:r>
              <a:rPr lang="en-US" sz="2000" b="1" dirty="0"/>
              <a:t>: </a:t>
            </a:r>
            <a:r>
              <a:rPr lang="en-US" sz="2000" b="1" u="sng" dirty="0"/>
              <a:t>Perceptible thinning of the hair on the crown, limited in the front</a:t>
            </a:r>
            <a:r>
              <a:rPr lang="en-US" sz="2000" b="1" dirty="0"/>
              <a:t> by a line situated 1-3 cm behind the frontal hairline </a:t>
            </a:r>
            <a:endParaRPr lang="en-US" sz="2000" b="1" dirty="0" smtClean="0"/>
          </a:p>
          <a:p>
            <a:r>
              <a:rPr lang="en-US" sz="2000" b="1" dirty="0" smtClean="0"/>
              <a:t>▪ </a:t>
            </a:r>
            <a:r>
              <a:rPr lang="en-US" sz="2000" b="1" dirty="0" smtClean="0">
                <a:solidFill>
                  <a:schemeClr val="tx1"/>
                </a:solidFill>
              </a:rPr>
              <a:t>Grade </a:t>
            </a:r>
            <a:r>
              <a:rPr lang="en-US" sz="2000" b="1" dirty="0">
                <a:solidFill>
                  <a:schemeClr val="tx1"/>
                </a:solidFill>
              </a:rPr>
              <a:t>II</a:t>
            </a:r>
            <a:r>
              <a:rPr lang="en-US" sz="2000" b="1" dirty="0"/>
              <a:t>: Pronounced </a:t>
            </a:r>
            <a:r>
              <a:rPr lang="en-US" sz="2000" b="1" u="sng" dirty="0"/>
              <a:t>rarefaction of the hair on the crown</a:t>
            </a:r>
            <a:r>
              <a:rPr lang="en-US" sz="2000" b="1" dirty="0"/>
              <a:t> within the area seen in Grade I</a:t>
            </a:r>
            <a:r>
              <a:rPr lang="en-US" sz="2000" b="1" dirty="0" smtClean="0"/>
              <a:t>.</a:t>
            </a:r>
          </a:p>
          <a:p>
            <a:r>
              <a:rPr lang="en-US" sz="2000" b="1" dirty="0" smtClean="0"/>
              <a:t> </a:t>
            </a:r>
            <a:r>
              <a:rPr lang="en-US" sz="2000" b="1" dirty="0"/>
              <a:t>▪ </a:t>
            </a:r>
            <a:r>
              <a:rPr lang="en-US" sz="2000" b="1" dirty="0">
                <a:solidFill>
                  <a:schemeClr val="tx1"/>
                </a:solidFill>
              </a:rPr>
              <a:t>Grade III</a:t>
            </a:r>
            <a:r>
              <a:rPr lang="en-US" sz="2000" b="1" dirty="0"/>
              <a:t>: </a:t>
            </a:r>
            <a:r>
              <a:rPr lang="en-US" sz="2000" b="1" u="sng" dirty="0"/>
              <a:t>Full baldness </a:t>
            </a:r>
            <a:r>
              <a:rPr lang="en-US" sz="2000" b="1" dirty="0"/>
              <a:t>(total denudation) within the area seen in Grades I and II</a:t>
            </a:r>
          </a:p>
        </p:txBody>
      </p:sp>
      <p:pic>
        <p:nvPicPr>
          <p:cNvPr id="4" name="Picture 3"/>
          <p:cNvPicPr>
            <a:picLocks noChangeAspect="1"/>
          </p:cNvPicPr>
          <p:nvPr/>
        </p:nvPicPr>
        <p:blipFill>
          <a:blip r:embed="rId2"/>
          <a:stretch>
            <a:fillRect/>
          </a:stretch>
        </p:blipFill>
        <p:spPr>
          <a:xfrm>
            <a:off x="1981200" y="742950"/>
            <a:ext cx="4205288" cy="2309128"/>
          </a:xfrm>
          <a:prstGeom prst="rect">
            <a:avLst/>
          </a:prstGeom>
        </p:spPr>
      </p:pic>
    </p:spTree>
    <p:extLst>
      <p:ext uri="{BB962C8B-B14F-4D97-AF65-F5344CB8AC3E}">
        <p14:creationId xmlns:p14="http://schemas.microsoft.com/office/powerpoint/2010/main" val="40859142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40" name="Google Shape;540;p38"/>
          <p:cNvSpPr txBox="1">
            <a:spLocks noGrp="1"/>
          </p:cNvSpPr>
          <p:nvPr>
            <p:ph type="title"/>
          </p:nvPr>
        </p:nvSpPr>
        <p:spPr>
          <a:xfrm>
            <a:off x="-800100" y="361950"/>
            <a:ext cx="7239000" cy="1478875"/>
          </a:xfrm>
          <a:prstGeom prst="rect">
            <a:avLst/>
          </a:prstGeom>
        </p:spPr>
        <p:txBody>
          <a:bodyPr spcFirstLastPara="1" wrap="square" lIns="91425" tIns="91425" rIns="91425" bIns="91425" anchor="t" anchorCtr="0">
            <a:noAutofit/>
          </a:bodyPr>
          <a:lstStyle/>
          <a:p>
            <a:pPr lvl="0"/>
            <a:r>
              <a:rPr lang="en-US" sz="4000" u="sng" dirty="0">
                <a:latin typeface="Algerian" pitchFamily="82" charset="0"/>
              </a:rPr>
              <a:t>Investigations </a:t>
            </a:r>
            <a:endParaRPr sz="2800" u="sng" dirty="0">
              <a:solidFill>
                <a:schemeClr val="bg2"/>
              </a:solidFill>
            </a:endParaRPr>
          </a:p>
        </p:txBody>
      </p:sp>
      <p:sp>
        <p:nvSpPr>
          <p:cNvPr id="2" name="مربع نص 1"/>
          <p:cNvSpPr txBox="1"/>
          <p:nvPr/>
        </p:nvSpPr>
        <p:spPr>
          <a:xfrm>
            <a:off x="730401" y="1274316"/>
            <a:ext cx="7499200" cy="4862870"/>
          </a:xfrm>
          <a:prstGeom prst="rect">
            <a:avLst/>
          </a:prstGeom>
          <a:noFill/>
        </p:spPr>
        <p:txBody>
          <a:bodyPr wrap="square" rtlCol="1">
            <a:spAutoFit/>
          </a:bodyPr>
          <a:lstStyle/>
          <a:p>
            <a:pPr marL="285750" indent="-285750">
              <a:buFont typeface="Wingdings" pitchFamily="2" charset="2"/>
              <a:buChar char="q"/>
            </a:pPr>
            <a:r>
              <a:rPr lang="en-US" sz="1800" b="1" dirty="0">
                <a:solidFill>
                  <a:schemeClr val="bg2"/>
                </a:solidFill>
              </a:rPr>
              <a:t>Mainly based on your judgment regarding history and examination</a:t>
            </a:r>
            <a:r>
              <a:rPr lang="en-US" sz="1800" b="1" dirty="0" smtClean="0">
                <a:solidFill>
                  <a:schemeClr val="bg2"/>
                </a:solidFill>
              </a:rPr>
              <a:t>.</a:t>
            </a:r>
          </a:p>
          <a:p>
            <a:pPr marL="285750" indent="-285750">
              <a:buFont typeface="Wingdings" pitchFamily="2" charset="2"/>
              <a:buChar char="q"/>
            </a:pPr>
            <a:r>
              <a:rPr lang="en-US" sz="1800" b="1" u="sng" dirty="0">
                <a:solidFill>
                  <a:schemeClr val="bg2"/>
                </a:solidFill>
              </a:rPr>
              <a:t>Elevated DHEAS </a:t>
            </a:r>
            <a:r>
              <a:rPr lang="en-US" sz="1800" b="1" dirty="0">
                <a:solidFill>
                  <a:schemeClr val="bg2"/>
                </a:solidFill>
              </a:rPr>
              <a:t>: suggest adrenal cause </a:t>
            </a:r>
          </a:p>
          <a:p>
            <a:r>
              <a:rPr lang="en-US" sz="1800" b="1" dirty="0">
                <a:solidFill>
                  <a:schemeClr val="bg2"/>
                </a:solidFill>
              </a:rPr>
              <a:t>   - Next step: Abdominal CT/MRI.</a:t>
            </a:r>
          </a:p>
          <a:p>
            <a:r>
              <a:rPr lang="en-US" sz="1800" b="1" dirty="0">
                <a:solidFill>
                  <a:schemeClr val="bg2"/>
                </a:solidFill>
              </a:rPr>
              <a:t>   </a:t>
            </a:r>
            <a:r>
              <a:rPr lang="en-US" sz="1800" b="1" u="sng" dirty="0">
                <a:solidFill>
                  <a:schemeClr val="bg2"/>
                </a:solidFill>
              </a:rPr>
              <a:t>- Elevated 17-OH progesterone</a:t>
            </a:r>
            <a:r>
              <a:rPr lang="en-US" sz="1800" b="1" dirty="0">
                <a:solidFill>
                  <a:schemeClr val="bg2"/>
                </a:solidFill>
              </a:rPr>
              <a:t>: suggest Congenital adrenal    </a:t>
            </a:r>
            <a:r>
              <a:rPr lang="en-US" sz="1800" b="1" dirty="0">
                <a:solidFill>
                  <a:schemeClr val="bg1"/>
                </a:solidFill>
              </a:rPr>
              <a:t>…  …..</a:t>
            </a:r>
            <a:r>
              <a:rPr lang="en-US" sz="1800" b="1" dirty="0">
                <a:solidFill>
                  <a:schemeClr val="bg2"/>
                </a:solidFill>
              </a:rPr>
              <a:t>hyperplasia.</a:t>
            </a:r>
          </a:p>
          <a:p>
            <a:pPr marL="285750" indent="-285750">
              <a:buFont typeface="Wingdings" pitchFamily="2" charset="2"/>
              <a:buChar char="q"/>
            </a:pPr>
            <a:r>
              <a:rPr lang="en-US" sz="1800" b="1" u="sng" dirty="0">
                <a:solidFill>
                  <a:schemeClr val="bg2"/>
                </a:solidFill>
              </a:rPr>
              <a:t>Elevated testosterone</a:t>
            </a:r>
            <a:r>
              <a:rPr lang="en-US" sz="1800" b="1" dirty="0">
                <a:solidFill>
                  <a:schemeClr val="bg2"/>
                </a:solidFill>
              </a:rPr>
              <a:t> (more than 150ng/</a:t>
            </a:r>
            <a:r>
              <a:rPr lang="en-US" sz="1800" b="1" dirty="0" err="1">
                <a:solidFill>
                  <a:schemeClr val="bg2"/>
                </a:solidFill>
              </a:rPr>
              <a:t>dL</a:t>
            </a:r>
            <a:r>
              <a:rPr lang="en-US" sz="1800" b="1" dirty="0">
                <a:solidFill>
                  <a:schemeClr val="bg2"/>
                </a:solidFill>
              </a:rPr>
              <a:t>): suggest ovarian tumor</a:t>
            </a:r>
          </a:p>
          <a:p>
            <a:r>
              <a:rPr lang="en-US" sz="1800" b="1" dirty="0">
                <a:solidFill>
                  <a:schemeClr val="bg2"/>
                </a:solidFill>
              </a:rPr>
              <a:t>    - Next step: pelvic Ultrasound.</a:t>
            </a:r>
          </a:p>
          <a:p>
            <a:pPr marL="285750" indent="-285750">
              <a:buFont typeface="Wingdings" pitchFamily="2" charset="2"/>
              <a:buChar char="q"/>
            </a:pPr>
            <a:r>
              <a:rPr lang="en-US" sz="1800" b="1" u="sng" dirty="0">
                <a:solidFill>
                  <a:schemeClr val="bg2"/>
                </a:solidFill>
              </a:rPr>
              <a:t>Elevated testosterone (less than 150ng/</a:t>
            </a:r>
            <a:r>
              <a:rPr lang="en-US" sz="1800" b="1" u="sng" dirty="0" err="1">
                <a:solidFill>
                  <a:schemeClr val="bg2"/>
                </a:solidFill>
              </a:rPr>
              <a:t>dL</a:t>
            </a:r>
            <a:r>
              <a:rPr lang="en-US" sz="1800" b="1" dirty="0">
                <a:solidFill>
                  <a:schemeClr val="bg2"/>
                </a:solidFill>
              </a:rPr>
              <a:t>): suggest PCOS.</a:t>
            </a:r>
          </a:p>
          <a:p>
            <a:r>
              <a:rPr lang="en-US" sz="1800" b="1" dirty="0">
                <a:solidFill>
                  <a:schemeClr val="bg2"/>
                </a:solidFill>
              </a:rPr>
              <a:t>     - Next step: Ultrasound + LH/FSH ratio.</a:t>
            </a:r>
          </a:p>
          <a:p>
            <a:pPr marL="285750" indent="-285750">
              <a:buFont typeface="Wingdings" pitchFamily="2" charset="2"/>
              <a:buChar char="q"/>
            </a:pPr>
            <a:r>
              <a:rPr lang="en-US" sz="1800" b="1" dirty="0">
                <a:solidFill>
                  <a:schemeClr val="bg2"/>
                </a:solidFill>
              </a:rPr>
              <a:t>All 3 tests are normal: suggest idiopathic hirsutism</a:t>
            </a:r>
            <a:endParaRPr lang="en-US" sz="1800" b="1" dirty="0" smtClean="0">
              <a:solidFill>
                <a:schemeClr val="bg2"/>
              </a:solidFill>
            </a:endParaRPr>
          </a:p>
          <a:p>
            <a:pPr marL="285750" indent="-285750">
              <a:buFont typeface="Wingdings" pitchFamily="2" charset="2"/>
              <a:buChar char="q"/>
            </a:pPr>
            <a:endParaRPr lang="en-US" sz="1800" b="1" dirty="0">
              <a:solidFill>
                <a:schemeClr val="bg2"/>
              </a:solidFill>
            </a:endParaRPr>
          </a:p>
          <a:p>
            <a:pPr marL="285750" indent="-285750">
              <a:buFont typeface="Wingdings" pitchFamily="2" charset="2"/>
              <a:buChar char="q"/>
            </a:pPr>
            <a:endParaRPr lang="en-US" sz="1800" b="1" dirty="0" smtClean="0">
              <a:solidFill>
                <a:schemeClr val="bg2"/>
              </a:solidFill>
            </a:endParaRPr>
          </a:p>
          <a:p>
            <a:endParaRPr lang="en-US" sz="1800" b="1" u="sng" dirty="0" smtClean="0">
              <a:solidFill>
                <a:schemeClr val="bg2"/>
              </a:solidFill>
            </a:endParaRPr>
          </a:p>
          <a:p>
            <a:endParaRPr lang="en-US" sz="2000" b="1" dirty="0">
              <a:solidFill>
                <a:schemeClr val="bg2"/>
              </a:solidFill>
            </a:endParaRPr>
          </a:p>
          <a:p>
            <a:pPr marL="285750" indent="-285750">
              <a:buFont typeface="Wingdings" pitchFamily="2" charset="2"/>
              <a:buChar char="q"/>
            </a:pPr>
            <a:endParaRPr lang="ar-SA" sz="2000" b="1" dirty="0">
              <a:solidFill>
                <a:schemeClr val="bg2"/>
              </a:solidFill>
            </a:endParaRPr>
          </a:p>
        </p:txBody>
      </p:sp>
    </p:spTree>
    <p:extLst>
      <p:ext uri="{BB962C8B-B14F-4D97-AF65-F5344CB8AC3E}">
        <p14:creationId xmlns:p14="http://schemas.microsoft.com/office/powerpoint/2010/main" val="27630341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40" name="Google Shape;540;p38"/>
          <p:cNvSpPr txBox="1">
            <a:spLocks noGrp="1"/>
          </p:cNvSpPr>
          <p:nvPr>
            <p:ph type="title"/>
          </p:nvPr>
        </p:nvSpPr>
        <p:spPr>
          <a:xfrm>
            <a:off x="228600" y="867298"/>
            <a:ext cx="5334000" cy="3495952"/>
          </a:xfrm>
          <a:prstGeom prst="rect">
            <a:avLst/>
          </a:prstGeom>
        </p:spPr>
        <p:txBody>
          <a:bodyPr spcFirstLastPara="1" wrap="square" lIns="91425" tIns="91425" rIns="91425" bIns="91425" anchor="t" anchorCtr="0">
            <a:noAutofit/>
          </a:bodyPr>
          <a:lstStyle/>
          <a:p>
            <a:pPr lvl="0"/>
            <a:r>
              <a:rPr lang="en-US" sz="6000" dirty="0" smtClean="0">
                <a:latin typeface="Algerian" pitchFamily="82" charset="0"/>
              </a:rPr>
              <a:t>Management of </a:t>
            </a:r>
            <a:br>
              <a:rPr lang="en-US" sz="6000" dirty="0" smtClean="0">
                <a:latin typeface="Algerian" pitchFamily="82" charset="0"/>
              </a:rPr>
            </a:br>
            <a:r>
              <a:rPr lang="en-US" sz="6000" dirty="0" smtClean="0">
                <a:latin typeface="Algerian" pitchFamily="82" charset="0"/>
              </a:rPr>
              <a:t>hirsutism</a:t>
            </a:r>
            <a:endParaRPr sz="4400" dirty="0">
              <a:solidFill>
                <a:schemeClr val="bg2"/>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047750"/>
            <a:ext cx="2844236" cy="3297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stretch>
            <a:fillRect/>
          </a:stretch>
        </p:blipFill>
        <p:spPr>
          <a:xfrm>
            <a:off x="0" y="0"/>
            <a:ext cx="1005927" cy="506012"/>
          </a:xfrm>
          <a:prstGeom prst="rect">
            <a:avLst/>
          </a:prstGeom>
        </p:spPr>
      </p:pic>
    </p:spTree>
    <p:extLst>
      <p:ext uri="{BB962C8B-B14F-4D97-AF65-F5344CB8AC3E}">
        <p14:creationId xmlns:p14="http://schemas.microsoft.com/office/powerpoint/2010/main" val="25370101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41"/>
          <p:cNvSpPr/>
          <p:nvPr/>
        </p:nvSpPr>
        <p:spPr>
          <a:xfrm>
            <a:off x="2220800" y="3336625"/>
            <a:ext cx="63300" cy="357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1"/>
          <p:cNvSpPr/>
          <p:nvPr/>
        </p:nvSpPr>
        <p:spPr>
          <a:xfrm>
            <a:off x="3768925" y="2104425"/>
            <a:ext cx="63300" cy="357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1"/>
          <p:cNvSpPr/>
          <p:nvPr/>
        </p:nvSpPr>
        <p:spPr>
          <a:xfrm>
            <a:off x="5313088" y="3336625"/>
            <a:ext cx="63300" cy="357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1"/>
          <p:cNvSpPr/>
          <p:nvPr/>
        </p:nvSpPr>
        <p:spPr>
          <a:xfrm>
            <a:off x="6857475" y="2104425"/>
            <a:ext cx="63300" cy="357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1"/>
          <p:cNvSpPr txBox="1"/>
          <p:nvPr/>
        </p:nvSpPr>
        <p:spPr>
          <a:xfrm>
            <a:off x="1143373" y="3456375"/>
            <a:ext cx="2281454" cy="1733399"/>
          </a:xfrm>
          <a:prstGeom prst="rect">
            <a:avLst/>
          </a:prstGeom>
          <a:noFill/>
          <a:ln>
            <a:noFill/>
          </a:ln>
        </p:spPr>
        <p:txBody>
          <a:bodyPr spcFirstLastPara="1" wrap="square" lIns="91425" tIns="91425" rIns="91425" bIns="91425" anchor="ctr" anchorCtr="0">
            <a:noAutofit/>
          </a:bodyPr>
          <a:lstStyle/>
          <a:p>
            <a:pPr lvl="0" algn="ctr"/>
            <a:r>
              <a:rPr lang="en-US" sz="2000" b="1" dirty="0" smtClean="0">
                <a:solidFill>
                  <a:schemeClr val="dk2"/>
                </a:solidFill>
                <a:latin typeface="Josefin Sans"/>
                <a:ea typeface="Josefin Sans"/>
                <a:cs typeface="Josefin Sans"/>
                <a:sym typeface="Josefin Sans"/>
              </a:rPr>
              <a:t>- </a:t>
            </a:r>
            <a:r>
              <a:rPr lang="en-US" sz="2000" b="1" dirty="0">
                <a:solidFill>
                  <a:schemeClr val="dk2"/>
                </a:solidFill>
                <a:latin typeface="Josefin Sans"/>
                <a:ea typeface="Josefin Sans"/>
                <a:cs typeface="Josefin Sans"/>
                <a:sym typeface="Josefin Sans"/>
              </a:rPr>
              <a:t>remove the source of excess androgen</a:t>
            </a:r>
          </a:p>
          <a:p>
            <a:pPr marL="0" lvl="0" indent="0" algn="ctr" rtl="0">
              <a:spcBef>
                <a:spcPts val="0"/>
              </a:spcBef>
              <a:spcAft>
                <a:spcPts val="0"/>
              </a:spcAft>
              <a:buNone/>
            </a:pPr>
            <a:endParaRPr sz="1600" b="1" dirty="0">
              <a:solidFill>
                <a:schemeClr val="dk2"/>
              </a:solidFill>
              <a:latin typeface="Josefin Sans"/>
              <a:ea typeface="Josefin Sans"/>
              <a:cs typeface="Josefin Sans"/>
              <a:sym typeface="Josefin Sans"/>
            </a:endParaRPr>
          </a:p>
        </p:txBody>
      </p:sp>
      <p:sp>
        <p:nvSpPr>
          <p:cNvPr id="578" name="Google Shape;578;p41"/>
          <p:cNvSpPr txBox="1"/>
          <p:nvPr/>
        </p:nvSpPr>
        <p:spPr>
          <a:xfrm>
            <a:off x="2831008" y="1283886"/>
            <a:ext cx="1921437" cy="768050"/>
          </a:xfrm>
          <a:prstGeom prst="rect">
            <a:avLst/>
          </a:prstGeom>
          <a:noFill/>
          <a:ln>
            <a:noFill/>
          </a:ln>
        </p:spPr>
        <p:txBody>
          <a:bodyPr spcFirstLastPara="1" wrap="square" lIns="91425" tIns="91425" rIns="91425" bIns="91425" anchor="ctr" anchorCtr="0">
            <a:noAutofit/>
          </a:bodyPr>
          <a:lstStyle/>
          <a:p>
            <a:pPr lvl="0" algn="ctr"/>
            <a:r>
              <a:rPr lang="en-US" sz="2400" b="1" dirty="0" smtClean="0">
                <a:solidFill>
                  <a:schemeClr val="dk2"/>
                </a:solidFill>
                <a:latin typeface="Josefin Sans"/>
                <a:ea typeface="Josefin Sans"/>
                <a:cs typeface="Josefin Sans"/>
                <a:sym typeface="Josefin Sans"/>
              </a:rPr>
              <a:t>- Systemic </a:t>
            </a:r>
            <a:r>
              <a:rPr lang="en-US" sz="2400" b="1" dirty="0">
                <a:solidFill>
                  <a:schemeClr val="dk2"/>
                </a:solidFill>
                <a:latin typeface="Josefin Sans"/>
                <a:ea typeface="Josefin Sans"/>
                <a:cs typeface="Josefin Sans"/>
                <a:sym typeface="Josefin Sans"/>
              </a:rPr>
              <a:t>therapies</a:t>
            </a:r>
          </a:p>
        </p:txBody>
      </p:sp>
      <p:sp>
        <p:nvSpPr>
          <p:cNvPr id="580" name="Google Shape;580;p41"/>
          <p:cNvSpPr txBox="1"/>
          <p:nvPr/>
        </p:nvSpPr>
        <p:spPr>
          <a:xfrm>
            <a:off x="4373657" y="3703804"/>
            <a:ext cx="1812782" cy="841175"/>
          </a:xfrm>
          <a:prstGeom prst="rect">
            <a:avLst/>
          </a:prstGeom>
          <a:noFill/>
          <a:ln>
            <a:noFill/>
          </a:ln>
        </p:spPr>
        <p:txBody>
          <a:bodyPr spcFirstLastPara="1" wrap="square" lIns="91425" tIns="91425" rIns="91425" bIns="91425" anchor="ctr" anchorCtr="0">
            <a:noAutofit/>
          </a:bodyPr>
          <a:lstStyle/>
          <a:p>
            <a:pPr lvl="0" algn="ctr"/>
            <a:r>
              <a:rPr lang="en-US" sz="2700" b="1" dirty="0" smtClean="0">
                <a:solidFill>
                  <a:schemeClr val="dk2"/>
                </a:solidFill>
                <a:latin typeface="Josefin Sans"/>
                <a:ea typeface="Josefin Sans"/>
                <a:cs typeface="Josefin Sans"/>
                <a:sym typeface="Josefin Sans"/>
              </a:rPr>
              <a:t>- topical </a:t>
            </a:r>
            <a:r>
              <a:rPr lang="en-US" sz="2700" b="1" dirty="0">
                <a:solidFill>
                  <a:schemeClr val="dk2"/>
                </a:solidFill>
                <a:latin typeface="Josefin Sans"/>
                <a:ea typeface="Josefin Sans"/>
                <a:cs typeface="Josefin Sans"/>
                <a:sym typeface="Josefin Sans"/>
              </a:rPr>
              <a:t>therapies</a:t>
            </a:r>
          </a:p>
        </p:txBody>
      </p:sp>
      <p:sp>
        <p:nvSpPr>
          <p:cNvPr id="582" name="Google Shape;582;p41"/>
          <p:cNvSpPr txBox="1"/>
          <p:nvPr/>
        </p:nvSpPr>
        <p:spPr>
          <a:xfrm>
            <a:off x="5714474" y="1394625"/>
            <a:ext cx="2285999" cy="1066800"/>
          </a:xfrm>
          <a:prstGeom prst="rect">
            <a:avLst/>
          </a:prstGeom>
          <a:noFill/>
          <a:ln>
            <a:noFill/>
          </a:ln>
        </p:spPr>
        <p:txBody>
          <a:bodyPr spcFirstLastPara="1" wrap="square" lIns="91425" tIns="91425" rIns="91425" bIns="91425" anchor="ctr" anchorCtr="0">
            <a:noAutofit/>
          </a:bodyPr>
          <a:lstStyle/>
          <a:p>
            <a:pPr lvl="0" algn="ctr"/>
            <a:r>
              <a:rPr lang="en-US" sz="2400" b="1" dirty="0" smtClean="0">
                <a:solidFill>
                  <a:schemeClr val="dk2"/>
                </a:solidFill>
                <a:latin typeface="Josefin Sans"/>
                <a:ea typeface="Josefin Sans"/>
                <a:cs typeface="Josefin Sans"/>
                <a:sym typeface="Josefin Sans"/>
              </a:rPr>
              <a:t>- Cosmetic </a:t>
            </a:r>
            <a:r>
              <a:rPr lang="en-US" sz="2400" b="1" dirty="0">
                <a:solidFill>
                  <a:schemeClr val="dk2"/>
                </a:solidFill>
                <a:latin typeface="Josefin Sans"/>
                <a:ea typeface="Josefin Sans"/>
                <a:cs typeface="Josefin Sans"/>
                <a:sym typeface="Josefin Sans"/>
              </a:rPr>
              <a:t>therapies </a:t>
            </a:r>
          </a:p>
          <a:p>
            <a:pPr marL="0" lvl="0" indent="0" algn="ctr" rtl="0">
              <a:spcBef>
                <a:spcPts val="0"/>
              </a:spcBef>
              <a:spcAft>
                <a:spcPts val="0"/>
              </a:spcAft>
              <a:buNone/>
            </a:pPr>
            <a:endParaRPr sz="2700" b="1" dirty="0">
              <a:solidFill>
                <a:schemeClr val="dk2"/>
              </a:solidFill>
              <a:latin typeface="Josefin Sans"/>
              <a:ea typeface="Josefin Sans"/>
              <a:cs typeface="Josefin Sans"/>
              <a:sym typeface="Josefin Sans"/>
            </a:endParaRPr>
          </a:p>
        </p:txBody>
      </p:sp>
      <p:sp>
        <p:nvSpPr>
          <p:cNvPr id="584" name="Google Shape;584;p41"/>
          <p:cNvSpPr/>
          <p:nvPr/>
        </p:nvSpPr>
        <p:spPr>
          <a:xfrm>
            <a:off x="6046884" y="2923375"/>
            <a:ext cx="1683611" cy="841978"/>
          </a:xfrm>
          <a:custGeom>
            <a:avLst/>
            <a:gdLst/>
            <a:ahLst/>
            <a:cxnLst/>
            <a:rect l="l" t="t" r="r" b="b"/>
            <a:pathLst>
              <a:path w="7904" h="3951" extrusionOk="0">
                <a:moveTo>
                  <a:pt x="1" y="0"/>
                </a:moveTo>
                <a:cubicBezTo>
                  <a:pt x="1" y="540"/>
                  <a:pt x="113" y="1075"/>
                  <a:pt x="327" y="1571"/>
                </a:cubicBezTo>
                <a:cubicBezTo>
                  <a:pt x="938" y="2971"/>
                  <a:pt x="2332" y="3951"/>
                  <a:pt x="3953" y="3951"/>
                </a:cubicBezTo>
                <a:cubicBezTo>
                  <a:pt x="6132" y="3951"/>
                  <a:pt x="7903" y="2178"/>
                  <a:pt x="7903" y="0"/>
                </a:cubicBezTo>
                <a:lnTo>
                  <a:pt x="7248" y="0"/>
                </a:lnTo>
                <a:cubicBezTo>
                  <a:pt x="7248" y="1818"/>
                  <a:pt x="5770" y="3296"/>
                  <a:pt x="3953" y="3296"/>
                </a:cubicBezTo>
                <a:cubicBezTo>
                  <a:pt x="2135" y="3296"/>
                  <a:pt x="657" y="1818"/>
                  <a:pt x="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1"/>
          <p:cNvSpPr/>
          <p:nvPr/>
        </p:nvSpPr>
        <p:spPr>
          <a:xfrm>
            <a:off x="4503254" y="2105801"/>
            <a:ext cx="1683185" cy="841978"/>
          </a:xfrm>
          <a:custGeom>
            <a:avLst/>
            <a:gdLst/>
            <a:ahLst/>
            <a:cxnLst/>
            <a:rect l="l" t="t" r="r" b="b"/>
            <a:pathLst>
              <a:path w="7902" h="3951" extrusionOk="0">
                <a:moveTo>
                  <a:pt x="3951" y="0"/>
                </a:moveTo>
                <a:cubicBezTo>
                  <a:pt x="2330" y="0"/>
                  <a:pt x="935" y="982"/>
                  <a:pt x="327" y="2380"/>
                </a:cubicBezTo>
                <a:cubicBezTo>
                  <a:pt x="111" y="2874"/>
                  <a:pt x="0" y="3409"/>
                  <a:pt x="0" y="3951"/>
                </a:cubicBezTo>
                <a:lnTo>
                  <a:pt x="653" y="3951"/>
                </a:lnTo>
                <a:cubicBezTo>
                  <a:pt x="653" y="2135"/>
                  <a:pt x="2133" y="657"/>
                  <a:pt x="3951" y="657"/>
                </a:cubicBezTo>
                <a:cubicBezTo>
                  <a:pt x="5767" y="657"/>
                  <a:pt x="7246" y="2135"/>
                  <a:pt x="7246" y="3951"/>
                </a:cubicBezTo>
                <a:lnTo>
                  <a:pt x="7901" y="3951"/>
                </a:lnTo>
                <a:cubicBezTo>
                  <a:pt x="7901" y="3411"/>
                  <a:pt x="7791" y="2876"/>
                  <a:pt x="7574" y="2381"/>
                </a:cubicBezTo>
                <a:cubicBezTo>
                  <a:pt x="6966" y="982"/>
                  <a:pt x="5571" y="0"/>
                  <a:pt x="39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1"/>
          <p:cNvSpPr/>
          <p:nvPr/>
        </p:nvSpPr>
        <p:spPr>
          <a:xfrm>
            <a:off x="1413013" y="2104414"/>
            <a:ext cx="1684889" cy="844748"/>
          </a:xfrm>
          <a:custGeom>
            <a:avLst/>
            <a:gdLst/>
            <a:ahLst/>
            <a:cxnLst/>
            <a:rect l="l" t="t" r="r" b="b"/>
            <a:pathLst>
              <a:path w="7910" h="3964" extrusionOk="0">
                <a:moveTo>
                  <a:pt x="3958" y="0"/>
                </a:moveTo>
                <a:cubicBezTo>
                  <a:pt x="3954" y="0"/>
                  <a:pt x="3950" y="0"/>
                  <a:pt x="3946" y="0"/>
                </a:cubicBezTo>
                <a:cubicBezTo>
                  <a:pt x="1768" y="6"/>
                  <a:pt x="0" y="1784"/>
                  <a:pt x="6" y="3963"/>
                </a:cubicBezTo>
                <a:lnTo>
                  <a:pt x="661" y="3962"/>
                </a:lnTo>
                <a:cubicBezTo>
                  <a:pt x="657" y="2144"/>
                  <a:pt x="2131" y="661"/>
                  <a:pt x="3947" y="655"/>
                </a:cubicBezTo>
                <a:cubicBezTo>
                  <a:pt x="3951" y="655"/>
                  <a:pt x="3955" y="655"/>
                  <a:pt x="3959" y="655"/>
                </a:cubicBezTo>
                <a:cubicBezTo>
                  <a:pt x="5771" y="655"/>
                  <a:pt x="7248" y="2127"/>
                  <a:pt x="7254" y="3939"/>
                </a:cubicBezTo>
                <a:lnTo>
                  <a:pt x="7256" y="3939"/>
                </a:lnTo>
                <a:lnTo>
                  <a:pt x="7909" y="3938"/>
                </a:lnTo>
                <a:cubicBezTo>
                  <a:pt x="7907" y="3398"/>
                  <a:pt x="7795" y="2863"/>
                  <a:pt x="7578" y="2368"/>
                </a:cubicBezTo>
                <a:cubicBezTo>
                  <a:pt x="6966" y="976"/>
                  <a:pt x="5573" y="0"/>
                  <a:pt x="39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1"/>
          <p:cNvSpPr/>
          <p:nvPr/>
        </p:nvSpPr>
        <p:spPr>
          <a:xfrm>
            <a:off x="2958986" y="2923369"/>
            <a:ext cx="1683611" cy="841978"/>
          </a:xfrm>
          <a:custGeom>
            <a:avLst/>
            <a:gdLst/>
            <a:ahLst/>
            <a:cxnLst/>
            <a:rect l="l" t="t" r="r" b="b"/>
            <a:pathLst>
              <a:path w="7904" h="3951" extrusionOk="0">
                <a:moveTo>
                  <a:pt x="1" y="0"/>
                </a:moveTo>
                <a:cubicBezTo>
                  <a:pt x="1" y="540"/>
                  <a:pt x="111" y="1075"/>
                  <a:pt x="328" y="1571"/>
                </a:cubicBezTo>
                <a:cubicBezTo>
                  <a:pt x="938" y="2971"/>
                  <a:pt x="2332" y="3951"/>
                  <a:pt x="3953" y="3951"/>
                </a:cubicBezTo>
                <a:cubicBezTo>
                  <a:pt x="5574" y="3951"/>
                  <a:pt x="6967" y="2971"/>
                  <a:pt x="7575" y="1573"/>
                </a:cubicBezTo>
                <a:cubicBezTo>
                  <a:pt x="7791" y="1076"/>
                  <a:pt x="7903" y="541"/>
                  <a:pt x="7903" y="0"/>
                </a:cubicBezTo>
                <a:lnTo>
                  <a:pt x="7249" y="0"/>
                </a:lnTo>
                <a:cubicBezTo>
                  <a:pt x="7249" y="1818"/>
                  <a:pt x="5770" y="3296"/>
                  <a:pt x="3953" y="3296"/>
                </a:cubicBezTo>
                <a:cubicBezTo>
                  <a:pt x="2135" y="3296"/>
                  <a:pt x="657" y="1818"/>
                  <a:pt x="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1"/>
          <p:cNvSpPr/>
          <p:nvPr/>
        </p:nvSpPr>
        <p:spPr>
          <a:xfrm>
            <a:off x="1678388" y="2368809"/>
            <a:ext cx="1154100" cy="1154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9" name="Google Shape;589;p41"/>
          <p:cNvSpPr/>
          <p:nvPr/>
        </p:nvSpPr>
        <p:spPr>
          <a:xfrm>
            <a:off x="3223511" y="2368809"/>
            <a:ext cx="1154100" cy="1154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1"/>
          <p:cNvSpPr/>
          <p:nvPr/>
        </p:nvSpPr>
        <p:spPr>
          <a:xfrm>
            <a:off x="4767658" y="2368809"/>
            <a:ext cx="1154100" cy="1154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1"/>
          <p:cNvSpPr/>
          <p:nvPr/>
        </p:nvSpPr>
        <p:spPr>
          <a:xfrm>
            <a:off x="6312057" y="2368809"/>
            <a:ext cx="1154100" cy="1154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1"/>
          <p:cNvSpPr txBox="1"/>
          <p:nvPr/>
        </p:nvSpPr>
        <p:spPr>
          <a:xfrm>
            <a:off x="1672396" y="2767350"/>
            <a:ext cx="1160100" cy="357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b="1" dirty="0" smtClean="0">
                <a:solidFill>
                  <a:schemeClr val="lt1"/>
                </a:solidFill>
                <a:latin typeface="Josefin Sans"/>
                <a:ea typeface="Josefin Sans"/>
                <a:cs typeface="Josefin Sans"/>
                <a:sym typeface="Josefin Sans"/>
              </a:rPr>
              <a:t>1</a:t>
            </a:r>
            <a:endParaRPr sz="2500" b="1" dirty="0">
              <a:solidFill>
                <a:schemeClr val="lt1"/>
              </a:solidFill>
              <a:latin typeface="Josefin Sans"/>
              <a:ea typeface="Josefin Sans"/>
              <a:cs typeface="Josefin Sans"/>
              <a:sym typeface="Josefin Sans"/>
            </a:endParaRPr>
          </a:p>
        </p:txBody>
      </p:sp>
      <p:sp>
        <p:nvSpPr>
          <p:cNvPr id="593" name="Google Shape;593;p41"/>
          <p:cNvSpPr txBox="1"/>
          <p:nvPr/>
        </p:nvSpPr>
        <p:spPr>
          <a:xfrm>
            <a:off x="3220521" y="2767350"/>
            <a:ext cx="1160100" cy="357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b="1" dirty="0" smtClean="0">
                <a:solidFill>
                  <a:schemeClr val="lt1"/>
                </a:solidFill>
                <a:latin typeface="Josefin Sans"/>
                <a:ea typeface="Josefin Sans"/>
                <a:cs typeface="Josefin Sans"/>
                <a:sym typeface="Josefin Sans"/>
              </a:rPr>
              <a:t>2</a:t>
            </a:r>
            <a:endParaRPr sz="2500" b="1" dirty="0">
              <a:solidFill>
                <a:schemeClr val="lt1"/>
              </a:solidFill>
              <a:latin typeface="Josefin Sans"/>
              <a:ea typeface="Josefin Sans"/>
              <a:cs typeface="Josefin Sans"/>
              <a:sym typeface="Josefin Sans"/>
            </a:endParaRPr>
          </a:p>
        </p:txBody>
      </p:sp>
      <p:sp>
        <p:nvSpPr>
          <p:cNvPr id="594" name="Google Shape;594;p41"/>
          <p:cNvSpPr txBox="1"/>
          <p:nvPr/>
        </p:nvSpPr>
        <p:spPr>
          <a:xfrm>
            <a:off x="4764684" y="2767350"/>
            <a:ext cx="1160100" cy="357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b="1" dirty="0" smtClean="0">
                <a:solidFill>
                  <a:schemeClr val="lt1"/>
                </a:solidFill>
                <a:latin typeface="Josefin Sans"/>
                <a:ea typeface="Josefin Sans"/>
                <a:cs typeface="Josefin Sans"/>
                <a:sym typeface="Josefin Sans"/>
              </a:rPr>
              <a:t>3</a:t>
            </a:r>
            <a:endParaRPr sz="2500" b="1" dirty="0">
              <a:solidFill>
                <a:schemeClr val="lt1"/>
              </a:solidFill>
              <a:latin typeface="Josefin Sans"/>
              <a:ea typeface="Josefin Sans"/>
              <a:cs typeface="Josefin Sans"/>
              <a:sym typeface="Josefin Sans"/>
            </a:endParaRPr>
          </a:p>
        </p:txBody>
      </p:sp>
      <p:sp>
        <p:nvSpPr>
          <p:cNvPr id="595" name="Google Shape;595;p41"/>
          <p:cNvSpPr txBox="1"/>
          <p:nvPr/>
        </p:nvSpPr>
        <p:spPr>
          <a:xfrm>
            <a:off x="6309084" y="2767350"/>
            <a:ext cx="1160100" cy="357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b="1" dirty="0" smtClean="0">
                <a:solidFill>
                  <a:schemeClr val="lt1"/>
                </a:solidFill>
                <a:latin typeface="Josefin Sans"/>
                <a:ea typeface="Josefin Sans"/>
                <a:cs typeface="Josefin Sans"/>
                <a:sym typeface="Josefin Sans"/>
              </a:rPr>
              <a:t>4</a:t>
            </a:r>
            <a:endParaRPr sz="2500" b="1" dirty="0">
              <a:solidFill>
                <a:schemeClr val="lt1"/>
              </a:solidFill>
              <a:latin typeface="Josefin Sans"/>
              <a:ea typeface="Josefin Sans"/>
              <a:cs typeface="Josefin Sans"/>
              <a:sym typeface="Josefin San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32"/>
          <p:cNvSpPr txBox="1">
            <a:spLocks noGrp="1"/>
          </p:cNvSpPr>
          <p:nvPr>
            <p:ph type="title"/>
          </p:nvPr>
        </p:nvSpPr>
        <p:spPr>
          <a:xfrm>
            <a:off x="2727000" y="363275"/>
            <a:ext cx="3690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Table of Contents</a:t>
            </a:r>
            <a:endParaRPr dirty="0"/>
          </a:p>
        </p:txBody>
      </p:sp>
      <p:sp>
        <p:nvSpPr>
          <p:cNvPr id="475" name="Google Shape;475;p32"/>
          <p:cNvSpPr txBox="1">
            <a:spLocks noGrp="1"/>
          </p:cNvSpPr>
          <p:nvPr>
            <p:ph type="subTitle" idx="3"/>
          </p:nvPr>
        </p:nvSpPr>
        <p:spPr>
          <a:xfrm>
            <a:off x="934238" y="1868975"/>
            <a:ext cx="3690000" cy="357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smtClean="0"/>
              <a:t>Introduction</a:t>
            </a:r>
            <a:endParaRPr sz="3200" dirty="0"/>
          </a:p>
        </p:txBody>
      </p:sp>
      <p:sp>
        <p:nvSpPr>
          <p:cNvPr id="476" name="Google Shape;476;p32"/>
          <p:cNvSpPr txBox="1">
            <a:spLocks noGrp="1"/>
          </p:cNvSpPr>
          <p:nvPr>
            <p:ph type="subTitle" idx="1"/>
          </p:nvPr>
        </p:nvSpPr>
        <p:spPr>
          <a:xfrm>
            <a:off x="4191000" y="1428750"/>
            <a:ext cx="4154750" cy="1143000"/>
          </a:xfrm>
          <a:prstGeom prst="rect">
            <a:avLst/>
          </a:prstGeom>
        </p:spPr>
        <p:txBody>
          <a:bodyPr spcFirstLastPara="1" wrap="square" lIns="91425" tIns="91425" rIns="91425" bIns="91425" anchor="ctr" anchorCtr="0">
            <a:noAutofit/>
          </a:bodyPr>
          <a:lstStyle/>
          <a:p>
            <a:pPr marL="0" lvl="0" indent="0"/>
            <a:r>
              <a:rPr lang="en-US" sz="3200" dirty="0" smtClean="0"/>
              <a:t>Causes</a:t>
            </a:r>
            <a:endParaRPr lang="en-US" sz="3200" dirty="0"/>
          </a:p>
        </p:txBody>
      </p:sp>
      <p:sp>
        <p:nvSpPr>
          <p:cNvPr id="479" name="Google Shape;479;p32"/>
          <p:cNvSpPr txBox="1">
            <a:spLocks noGrp="1"/>
          </p:cNvSpPr>
          <p:nvPr>
            <p:ph type="subTitle" idx="5"/>
          </p:nvPr>
        </p:nvSpPr>
        <p:spPr>
          <a:xfrm>
            <a:off x="4379600" y="3770850"/>
            <a:ext cx="3830100" cy="357000"/>
          </a:xfrm>
          <a:prstGeom prst="rect">
            <a:avLst/>
          </a:prstGeom>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3200" dirty="0" smtClean="0"/>
              <a:t>Treatment</a:t>
            </a:r>
            <a:endParaRPr dirty="0"/>
          </a:p>
        </p:txBody>
      </p:sp>
      <p:sp>
        <p:nvSpPr>
          <p:cNvPr id="481" name="Google Shape;481;p32"/>
          <p:cNvSpPr txBox="1">
            <a:spLocks noGrp="1"/>
          </p:cNvSpPr>
          <p:nvPr>
            <p:ph type="subTitle" idx="7"/>
          </p:nvPr>
        </p:nvSpPr>
        <p:spPr>
          <a:xfrm>
            <a:off x="934238" y="3770850"/>
            <a:ext cx="3690000" cy="357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smtClean="0"/>
              <a:t>Diagnosis</a:t>
            </a:r>
            <a:endParaRPr sz="3200" dirty="0"/>
          </a:p>
        </p:txBody>
      </p:sp>
      <p:sp>
        <p:nvSpPr>
          <p:cNvPr id="483" name="Google Shape;483;p32"/>
          <p:cNvSpPr txBox="1">
            <a:spLocks noGrp="1"/>
          </p:cNvSpPr>
          <p:nvPr>
            <p:ph type="title" idx="9"/>
          </p:nvPr>
        </p:nvSpPr>
        <p:spPr>
          <a:xfrm>
            <a:off x="2259638" y="1171113"/>
            <a:ext cx="1039200" cy="66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484" name="Google Shape;484;p32"/>
          <p:cNvSpPr txBox="1">
            <a:spLocks noGrp="1"/>
          </p:cNvSpPr>
          <p:nvPr>
            <p:ph type="title" idx="13"/>
          </p:nvPr>
        </p:nvSpPr>
        <p:spPr>
          <a:xfrm>
            <a:off x="5775063" y="1171113"/>
            <a:ext cx="1039200" cy="66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485" name="Google Shape;485;p32"/>
          <p:cNvSpPr txBox="1">
            <a:spLocks noGrp="1"/>
          </p:cNvSpPr>
          <p:nvPr>
            <p:ph type="title" idx="14"/>
          </p:nvPr>
        </p:nvSpPr>
        <p:spPr>
          <a:xfrm>
            <a:off x="2259638" y="3071125"/>
            <a:ext cx="1039200" cy="66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486" name="Google Shape;486;p32"/>
          <p:cNvSpPr txBox="1">
            <a:spLocks noGrp="1"/>
          </p:cNvSpPr>
          <p:nvPr>
            <p:ph type="title" idx="15"/>
          </p:nvPr>
        </p:nvSpPr>
        <p:spPr>
          <a:xfrm>
            <a:off x="5775063" y="3071125"/>
            <a:ext cx="1039200" cy="66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pic>
        <p:nvPicPr>
          <p:cNvPr id="2" name="Picture 1"/>
          <p:cNvPicPr>
            <a:picLocks noChangeAspect="1"/>
          </p:cNvPicPr>
          <p:nvPr/>
        </p:nvPicPr>
        <p:blipFill>
          <a:blip r:embed="rId3"/>
          <a:stretch>
            <a:fillRect/>
          </a:stretch>
        </p:blipFill>
        <p:spPr>
          <a:xfrm>
            <a:off x="8345750" y="16510"/>
            <a:ext cx="1005927" cy="506012"/>
          </a:xfrm>
          <a:prstGeom prst="rect">
            <a:avLst/>
          </a:prstGeom>
        </p:spPr>
      </p:pic>
    </p:spTree>
    <p:extLst>
      <p:ext uri="{BB962C8B-B14F-4D97-AF65-F5344CB8AC3E}">
        <p14:creationId xmlns:p14="http://schemas.microsoft.com/office/powerpoint/2010/main" val="5855845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40" name="Google Shape;540;p38"/>
          <p:cNvSpPr txBox="1">
            <a:spLocks noGrp="1"/>
          </p:cNvSpPr>
          <p:nvPr>
            <p:ph type="title"/>
          </p:nvPr>
        </p:nvSpPr>
        <p:spPr>
          <a:xfrm>
            <a:off x="685800" y="-95250"/>
            <a:ext cx="7239000" cy="1478875"/>
          </a:xfrm>
          <a:prstGeom prst="rect">
            <a:avLst/>
          </a:prstGeom>
        </p:spPr>
        <p:txBody>
          <a:bodyPr spcFirstLastPara="1" wrap="square" lIns="91425" tIns="91425" rIns="91425" bIns="91425" anchor="t" anchorCtr="0">
            <a:noAutofit/>
          </a:bodyPr>
          <a:lstStyle/>
          <a:p>
            <a:pPr lvl="0"/>
            <a:r>
              <a:rPr lang="en-US" sz="4000" kern="1200" dirty="0" smtClean="0">
                <a:solidFill>
                  <a:schemeClr val="bg2"/>
                </a:solidFill>
                <a:latin typeface="Algerian" pitchFamily="82" charset="0"/>
                <a:ea typeface="+mj-ea"/>
                <a:cs typeface="+mj-cs"/>
              </a:rPr>
              <a:t>Management </a:t>
            </a:r>
            <a:endParaRPr sz="2800" dirty="0">
              <a:solidFill>
                <a:schemeClr val="bg2"/>
              </a:solidFill>
            </a:endParaRPr>
          </a:p>
        </p:txBody>
      </p:sp>
      <p:sp>
        <p:nvSpPr>
          <p:cNvPr id="2" name="مربع نص 1"/>
          <p:cNvSpPr txBox="1"/>
          <p:nvPr/>
        </p:nvSpPr>
        <p:spPr>
          <a:xfrm>
            <a:off x="304800" y="514350"/>
            <a:ext cx="7543800" cy="5016758"/>
          </a:xfrm>
          <a:prstGeom prst="rect">
            <a:avLst/>
          </a:prstGeom>
          <a:noFill/>
        </p:spPr>
        <p:txBody>
          <a:bodyPr wrap="square" rtlCol="1">
            <a:spAutoFit/>
          </a:bodyPr>
          <a:lstStyle/>
          <a:p>
            <a:pPr marL="285750" indent="-285750">
              <a:buFont typeface="Wingdings" pitchFamily="2" charset="2"/>
              <a:buChar char="q"/>
            </a:pPr>
            <a:r>
              <a:rPr lang="en-US" sz="2800" b="1" dirty="0">
                <a:solidFill>
                  <a:schemeClr val="bg2"/>
                </a:solidFill>
              </a:rPr>
              <a:t>Systemic </a:t>
            </a:r>
            <a:r>
              <a:rPr lang="en-US" sz="2800" b="1" dirty="0" smtClean="0">
                <a:solidFill>
                  <a:schemeClr val="bg2"/>
                </a:solidFill>
              </a:rPr>
              <a:t>therapy </a:t>
            </a:r>
            <a:r>
              <a:rPr lang="en-US" sz="2800" b="1" dirty="0" smtClean="0">
                <a:solidFill>
                  <a:schemeClr val="bg2"/>
                </a:solidFill>
              </a:rPr>
              <a:t>:-</a:t>
            </a:r>
            <a:endParaRPr lang="en-US" sz="2800" b="1" u="sng" dirty="0" smtClean="0">
              <a:solidFill>
                <a:schemeClr val="bg2"/>
              </a:solidFill>
            </a:endParaRPr>
          </a:p>
          <a:p>
            <a:pPr marL="342900" indent="-342900">
              <a:buFont typeface="Wingdings" pitchFamily="2" charset="2"/>
              <a:buChar char="Ø"/>
            </a:pPr>
            <a:r>
              <a:rPr lang="en-US" sz="2000" b="1" dirty="0" smtClean="0">
                <a:solidFill>
                  <a:schemeClr val="bg2"/>
                </a:solidFill>
              </a:rPr>
              <a:t>Oral contraceptive </a:t>
            </a:r>
            <a:r>
              <a:rPr lang="en-US" sz="2000" b="1" dirty="0" smtClean="0">
                <a:solidFill>
                  <a:schemeClr val="bg2"/>
                </a:solidFill>
              </a:rPr>
              <a:t>drug</a:t>
            </a:r>
            <a:r>
              <a:rPr lang="ar-JO" sz="2000" b="1" dirty="0" smtClean="0">
                <a:solidFill>
                  <a:schemeClr val="bg2"/>
                </a:solidFill>
              </a:rPr>
              <a:t> </a:t>
            </a:r>
            <a:r>
              <a:rPr lang="ar-JO" sz="1800" b="1" dirty="0" smtClean="0">
                <a:solidFill>
                  <a:schemeClr val="bg2"/>
                </a:solidFill>
              </a:rPr>
              <a:t>:</a:t>
            </a:r>
            <a:r>
              <a:rPr lang="en-US" sz="1800" b="1" dirty="0" smtClean="0">
                <a:solidFill>
                  <a:schemeClr val="bg2"/>
                </a:solidFill>
              </a:rPr>
              <a:t> </a:t>
            </a:r>
            <a:r>
              <a:rPr lang="en-US" sz="1800" dirty="0"/>
              <a:t>MOST widely used , </a:t>
            </a:r>
            <a:r>
              <a:rPr lang="en-US" sz="1800" dirty="0" smtClean="0"/>
              <a:t>inexpensive </a:t>
            </a:r>
            <a:r>
              <a:rPr lang="en-US" sz="1800" dirty="0"/>
              <a:t>, first choice for young women who do not want to get </a:t>
            </a:r>
            <a:r>
              <a:rPr lang="en-US" sz="1800" dirty="0" smtClean="0"/>
              <a:t>pregnant</a:t>
            </a:r>
          </a:p>
          <a:p>
            <a:pPr lvl="0"/>
            <a:r>
              <a:rPr lang="en-US" sz="1800" dirty="0" smtClean="0"/>
              <a:t>-used </a:t>
            </a:r>
            <a:r>
              <a:rPr lang="en-US" sz="1800" dirty="0"/>
              <a:t>for 6 month because </a:t>
            </a:r>
            <a:r>
              <a:rPr lang="en-US" sz="1800" dirty="0" err="1" smtClean="0"/>
              <a:t>anagen</a:t>
            </a:r>
            <a:r>
              <a:rPr lang="en-US" sz="1800" dirty="0" smtClean="0"/>
              <a:t> </a:t>
            </a:r>
            <a:r>
              <a:rPr lang="en-US" sz="1800" dirty="0"/>
              <a:t>phase is 6 month</a:t>
            </a:r>
          </a:p>
          <a:p>
            <a:pPr lvl="0"/>
            <a:r>
              <a:rPr lang="en-US" sz="1800" dirty="0" smtClean="0"/>
              <a:t>work </a:t>
            </a:r>
            <a:r>
              <a:rPr lang="en-US" sz="1800" dirty="0"/>
              <a:t>by: </a:t>
            </a:r>
            <a:endParaRPr lang="en-US" sz="1800" dirty="0" smtClean="0"/>
          </a:p>
          <a:p>
            <a:pPr lvl="0"/>
            <a:r>
              <a:rPr lang="en-US" sz="1800" dirty="0" smtClean="0"/>
              <a:t>1-Decrease LH </a:t>
            </a:r>
            <a:r>
              <a:rPr lang="en-US" sz="1800" dirty="0" err="1" smtClean="0"/>
              <a:t>secreation</a:t>
            </a:r>
            <a:r>
              <a:rPr lang="en-US" sz="1800" dirty="0" smtClean="0"/>
              <a:t> </a:t>
            </a:r>
            <a:r>
              <a:rPr lang="en-US" sz="1800" dirty="0"/>
              <a:t>and decrease androgen production.</a:t>
            </a:r>
          </a:p>
          <a:p>
            <a:pPr lvl="0"/>
            <a:r>
              <a:rPr lang="en-US" sz="1800" dirty="0" smtClean="0"/>
              <a:t>2-Increase </a:t>
            </a:r>
            <a:r>
              <a:rPr lang="en-US" sz="1800" dirty="0"/>
              <a:t>in hepatic production of sex hormone binding globulin</a:t>
            </a:r>
          </a:p>
          <a:p>
            <a:pPr lvl="0"/>
            <a:r>
              <a:rPr lang="en-US" sz="1800" dirty="0" smtClean="0"/>
              <a:t>3-Decrease </a:t>
            </a:r>
            <a:r>
              <a:rPr lang="en-US" sz="1800" dirty="0"/>
              <a:t>bioavailability of testosterone</a:t>
            </a:r>
          </a:p>
          <a:p>
            <a:pPr lvl="0"/>
            <a:r>
              <a:rPr lang="en-US" sz="1800" dirty="0" smtClean="0"/>
              <a:t>4-Decrease </a:t>
            </a:r>
            <a:r>
              <a:rPr lang="en-US" sz="1800" dirty="0"/>
              <a:t>adrenal androgen </a:t>
            </a:r>
            <a:r>
              <a:rPr lang="en-US" sz="1800" dirty="0" err="1" smtClean="0"/>
              <a:t>secreation</a:t>
            </a:r>
            <a:endParaRPr lang="en-US" sz="1800" dirty="0" smtClean="0"/>
          </a:p>
          <a:p>
            <a:endParaRPr lang="en-US" sz="1800" b="1" dirty="0" smtClean="0">
              <a:solidFill>
                <a:schemeClr val="bg2"/>
              </a:solidFill>
            </a:endParaRPr>
          </a:p>
          <a:p>
            <a:pPr marL="342900" indent="-342900">
              <a:buFont typeface="Wingdings" pitchFamily="2" charset="2"/>
              <a:buChar char="Ø"/>
            </a:pPr>
            <a:r>
              <a:rPr lang="en-US" sz="2000" b="1" dirty="0">
                <a:solidFill>
                  <a:schemeClr val="bg2"/>
                </a:solidFill>
              </a:rPr>
              <a:t>Spironolactone (50-200)mg </a:t>
            </a:r>
            <a:r>
              <a:rPr lang="en-US" sz="2000" b="1" dirty="0" smtClean="0">
                <a:solidFill>
                  <a:schemeClr val="bg2"/>
                </a:solidFill>
              </a:rPr>
              <a:t>daily </a:t>
            </a:r>
            <a:r>
              <a:rPr lang="en-US" sz="1800" b="1" dirty="0" smtClean="0">
                <a:solidFill>
                  <a:schemeClr val="bg2"/>
                </a:solidFill>
              </a:rPr>
              <a:t>: </a:t>
            </a:r>
            <a:r>
              <a:rPr lang="en-US" sz="1800" dirty="0"/>
              <a:t>blocks androgens receptors and decreases </a:t>
            </a:r>
            <a:r>
              <a:rPr lang="en-US" sz="1800" dirty="0" err="1"/>
              <a:t>testosteron</a:t>
            </a:r>
            <a:r>
              <a:rPr lang="en-US" sz="1800" dirty="0"/>
              <a:t> production </a:t>
            </a:r>
            <a:r>
              <a:rPr lang="en-US" sz="1800" dirty="0" smtClean="0"/>
              <a:t>, </a:t>
            </a:r>
            <a:r>
              <a:rPr lang="en-US" sz="1800" dirty="0"/>
              <a:t>mild  diuretic </a:t>
            </a:r>
            <a:r>
              <a:rPr lang="en-US" sz="1800" u="sng" dirty="0"/>
              <a:t>so the best in hypertension or edema </a:t>
            </a:r>
            <a:r>
              <a:rPr lang="en-US" sz="1800" u="sng" dirty="0" smtClean="0"/>
              <a:t> SE : hyperkalemia </a:t>
            </a:r>
          </a:p>
          <a:p>
            <a:endParaRPr lang="en-US" sz="1800" b="1" u="sng" dirty="0" smtClean="0">
              <a:solidFill>
                <a:schemeClr val="bg2"/>
              </a:solidFill>
            </a:endParaRPr>
          </a:p>
          <a:p>
            <a:pPr marL="342900" indent="-342900">
              <a:buFont typeface="Wingdings" pitchFamily="2" charset="2"/>
              <a:buChar char="Ø"/>
            </a:pPr>
            <a:r>
              <a:rPr lang="en-US" sz="1800" b="1" dirty="0" smtClean="0">
                <a:solidFill>
                  <a:schemeClr val="bg2"/>
                </a:solidFill>
              </a:rPr>
              <a:t>Finasteride : </a:t>
            </a:r>
            <a:r>
              <a:rPr lang="en-US" sz="1800" dirty="0" smtClean="0"/>
              <a:t>5-alpha </a:t>
            </a:r>
            <a:r>
              <a:rPr lang="en-US" sz="1800" dirty="0"/>
              <a:t>reductase inhibitor </a:t>
            </a:r>
            <a:r>
              <a:rPr lang="en-US" sz="1800" dirty="0" smtClean="0"/>
              <a:t>, </a:t>
            </a:r>
            <a:endParaRPr lang="en-US" sz="1800" b="1" dirty="0" smtClean="0">
              <a:solidFill>
                <a:schemeClr val="bg2"/>
              </a:solidFill>
            </a:endParaRPr>
          </a:p>
          <a:p>
            <a:pPr marL="342900" indent="-342900">
              <a:buFont typeface="Wingdings" pitchFamily="2" charset="2"/>
              <a:buChar char="Ø"/>
            </a:pPr>
            <a:r>
              <a:rPr lang="en-US" sz="1800" b="1" dirty="0" err="1">
                <a:solidFill>
                  <a:schemeClr val="bg2"/>
                </a:solidFill>
              </a:rPr>
              <a:t>Flutamide</a:t>
            </a:r>
            <a:r>
              <a:rPr lang="en-US" sz="1800" b="1" dirty="0">
                <a:solidFill>
                  <a:schemeClr val="bg2"/>
                </a:solidFill>
              </a:rPr>
              <a:t> </a:t>
            </a:r>
            <a:r>
              <a:rPr lang="en-US" sz="1800" b="1" dirty="0" smtClean="0">
                <a:solidFill>
                  <a:schemeClr val="bg2"/>
                </a:solidFill>
              </a:rPr>
              <a:t>: </a:t>
            </a:r>
            <a:r>
              <a:rPr lang="en-US" sz="1800" dirty="0"/>
              <a:t>potent nonsteroidal selective antiandrogen </a:t>
            </a:r>
            <a:endParaRPr lang="en-US" sz="1800" b="1" dirty="0" smtClean="0">
              <a:solidFill>
                <a:schemeClr val="bg2"/>
              </a:solidFill>
            </a:endParaRPr>
          </a:p>
          <a:p>
            <a:pPr marL="342900" indent="-342900">
              <a:buFont typeface="Wingdings" pitchFamily="2" charset="2"/>
              <a:buChar char="Ø"/>
            </a:pPr>
            <a:endParaRPr lang="en-US" sz="1800" b="1" dirty="0" smtClean="0">
              <a:solidFill>
                <a:schemeClr val="bg2"/>
              </a:solidFill>
            </a:endParaRPr>
          </a:p>
        </p:txBody>
      </p:sp>
    </p:spTree>
    <p:extLst>
      <p:ext uri="{BB962C8B-B14F-4D97-AF65-F5344CB8AC3E}">
        <p14:creationId xmlns:p14="http://schemas.microsoft.com/office/powerpoint/2010/main" val="6234271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064000" cy="572700"/>
          </a:xfrm>
        </p:spPr>
        <p:txBody>
          <a:bodyPr/>
          <a:lstStyle/>
          <a:p>
            <a:r>
              <a:rPr lang="en-US" dirty="0" smtClean="0"/>
              <a:t>Management </a:t>
            </a:r>
            <a:endParaRPr lang="en-US" dirty="0"/>
          </a:p>
        </p:txBody>
      </p:sp>
      <p:sp>
        <p:nvSpPr>
          <p:cNvPr id="3" name="TextBox 2"/>
          <p:cNvSpPr txBox="1"/>
          <p:nvPr/>
        </p:nvSpPr>
        <p:spPr>
          <a:xfrm>
            <a:off x="228600" y="572700"/>
            <a:ext cx="7010400" cy="4893647"/>
          </a:xfrm>
          <a:prstGeom prst="rect">
            <a:avLst/>
          </a:prstGeom>
          <a:noFill/>
        </p:spPr>
        <p:txBody>
          <a:bodyPr wrap="square" rtlCol="0">
            <a:spAutoFit/>
          </a:bodyPr>
          <a:lstStyle/>
          <a:p>
            <a:pPr marL="342900" indent="-342900">
              <a:buFont typeface="Wingdings" pitchFamily="2" charset="2"/>
              <a:buChar char="q"/>
            </a:pPr>
            <a:r>
              <a:rPr lang="en-US" sz="2400" b="1" dirty="0">
                <a:solidFill>
                  <a:schemeClr val="bg2"/>
                </a:solidFill>
              </a:rPr>
              <a:t>Topical therapy :-</a:t>
            </a:r>
          </a:p>
          <a:p>
            <a:pPr lvl="0"/>
            <a:r>
              <a:rPr lang="en-US" sz="2000" b="1" dirty="0" err="1">
                <a:solidFill>
                  <a:schemeClr val="bg2"/>
                </a:solidFill>
              </a:rPr>
              <a:t>Vaniqa</a:t>
            </a:r>
            <a:r>
              <a:rPr lang="en-US" sz="2000" b="1" dirty="0">
                <a:solidFill>
                  <a:schemeClr val="bg2"/>
                </a:solidFill>
              </a:rPr>
              <a:t> (</a:t>
            </a:r>
            <a:r>
              <a:rPr lang="en-US" sz="2000" b="1" dirty="0" err="1">
                <a:solidFill>
                  <a:schemeClr val="bg2"/>
                </a:solidFill>
              </a:rPr>
              <a:t>eflornithine</a:t>
            </a:r>
            <a:r>
              <a:rPr lang="en-US" sz="2000" b="1" dirty="0">
                <a:solidFill>
                  <a:schemeClr val="bg2"/>
                </a:solidFill>
              </a:rPr>
              <a:t> hydrochloride</a:t>
            </a:r>
            <a:r>
              <a:rPr lang="en-US" sz="2000" b="1" dirty="0" smtClean="0">
                <a:solidFill>
                  <a:schemeClr val="bg2"/>
                </a:solidFill>
              </a:rPr>
              <a:t>):  </a:t>
            </a:r>
          </a:p>
          <a:p>
            <a:pPr lvl="0"/>
            <a:r>
              <a:rPr lang="en-US" sz="1800" dirty="0" smtClean="0"/>
              <a:t>Cream </a:t>
            </a:r>
            <a:r>
              <a:rPr lang="en-US" sz="1800" dirty="0"/>
              <a:t>available for the treatment of unwanted facial hair growth.</a:t>
            </a:r>
          </a:p>
          <a:p>
            <a:pPr lvl="0"/>
            <a:r>
              <a:rPr lang="en-US" sz="1800" dirty="0"/>
              <a:t>Improvement</a:t>
            </a:r>
            <a:r>
              <a:rPr lang="en-US" sz="1800" dirty="0" smtClean="0"/>
              <a:t>, </a:t>
            </a:r>
            <a:r>
              <a:rPr lang="en-US" sz="1800" dirty="0" err="1" smtClean="0"/>
              <a:t>mainifested</a:t>
            </a:r>
            <a:r>
              <a:rPr lang="en-US" sz="1800" dirty="0" smtClean="0"/>
              <a:t> </a:t>
            </a:r>
            <a:r>
              <a:rPr lang="en-US" sz="1800" dirty="0"/>
              <a:t>by shorter</a:t>
            </a:r>
            <a:r>
              <a:rPr lang="en-US" sz="1800" dirty="0" smtClean="0"/>
              <a:t>, </a:t>
            </a:r>
            <a:r>
              <a:rPr lang="en-US" sz="1800" dirty="0" err="1" smtClean="0"/>
              <a:t>softer,and</a:t>
            </a:r>
            <a:r>
              <a:rPr lang="en-US" sz="1800" dirty="0" smtClean="0"/>
              <a:t> </a:t>
            </a:r>
            <a:r>
              <a:rPr lang="en-US" sz="1800" dirty="0"/>
              <a:t>less visible </a:t>
            </a:r>
            <a:r>
              <a:rPr lang="en-US" sz="1800" dirty="0" smtClean="0"/>
              <a:t>hair is </a:t>
            </a:r>
            <a:r>
              <a:rPr lang="en-US" sz="1800" dirty="0"/>
              <a:t>seen in about 8 wk.</a:t>
            </a:r>
          </a:p>
          <a:p>
            <a:pPr lvl="0"/>
            <a:r>
              <a:rPr lang="en-US" sz="1800" dirty="0"/>
              <a:t>Must be used indefinitely to prevent </a:t>
            </a:r>
            <a:r>
              <a:rPr lang="en-US" sz="1800" dirty="0" smtClean="0"/>
              <a:t>regrowth</a:t>
            </a:r>
            <a:endParaRPr lang="en-US" sz="1800" b="1" dirty="0">
              <a:solidFill>
                <a:schemeClr val="bg2"/>
              </a:solidFill>
            </a:endParaRPr>
          </a:p>
          <a:p>
            <a:pPr marL="342900" indent="-342900">
              <a:buFont typeface="Wingdings" pitchFamily="2" charset="2"/>
              <a:buChar char="Ø"/>
            </a:pPr>
            <a:endParaRPr lang="en-US" b="1" dirty="0">
              <a:solidFill>
                <a:schemeClr val="bg2"/>
              </a:solidFill>
            </a:endParaRPr>
          </a:p>
          <a:p>
            <a:pPr marL="342900" indent="-342900">
              <a:buFont typeface="Wingdings" pitchFamily="2" charset="2"/>
              <a:buChar char="q"/>
            </a:pPr>
            <a:r>
              <a:rPr lang="en-US" sz="2400" b="1" dirty="0" err="1">
                <a:solidFill>
                  <a:schemeClr val="bg2"/>
                </a:solidFill>
              </a:rPr>
              <a:t>Cosmotic</a:t>
            </a:r>
            <a:r>
              <a:rPr lang="en-US" sz="2400" b="1" dirty="0">
                <a:solidFill>
                  <a:schemeClr val="bg2"/>
                </a:solidFill>
              </a:rPr>
              <a:t> therapy :</a:t>
            </a:r>
          </a:p>
          <a:p>
            <a:pPr marL="342900" indent="-342900">
              <a:buFont typeface="Wingdings" pitchFamily="2" charset="2"/>
              <a:buChar char="Ø"/>
            </a:pPr>
            <a:r>
              <a:rPr lang="en-US" sz="1800" b="1" dirty="0">
                <a:solidFill>
                  <a:schemeClr val="bg2"/>
                </a:solidFill>
              </a:rPr>
              <a:t>Bleaching</a:t>
            </a:r>
            <a:r>
              <a:rPr lang="en-US" b="1" dirty="0">
                <a:solidFill>
                  <a:schemeClr val="bg2"/>
                </a:solidFill>
              </a:rPr>
              <a:t> </a:t>
            </a:r>
            <a:r>
              <a:rPr lang="en-US" sz="1800" b="1" dirty="0" smtClean="0">
                <a:solidFill>
                  <a:schemeClr val="bg2"/>
                </a:solidFill>
              </a:rPr>
              <a:t>: </a:t>
            </a:r>
            <a:r>
              <a:rPr lang="en-US" sz="1800" dirty="0"/>
              <a:t>( hydrogen peroxide ) in sever cases - can cause irritation, purities, skin </a:t>
            </a:r>
            <a:r>
              <a:rPr lang="en-US" sz="1800" dirty="0" smtClean="0"/>
              <a:t>discoloration</a:t>
            </a:r>
          </a:p>
          <a:p>
            <a:pPr marL="342900" indent="-342900">
              <a:buFont typeface="Wingdings" pitchFamily="2" charset="2"/>
              <a:buChar char="Ø"/>
            </a:pPr>
            <a:r>
              <a:rPr lang="en-US" sz="1800" b="1" dirty="0" smtClean="0">
                <a:solidFill>
                  <a:schemeClr val="bg2"/>
                </a:solidFill>
              </a:rPr>
              <a:t>Shaving : </a:t>
            </a:r>
            <a:r>
              <a:rPr lang="en-US" sz="1800" dirty="0"/>
              <a:t>Shaving does not lead to worsening of hirsutism and is a good short-term solution for facial hair. </a:t>
            </a:r>
          </a:p>
          <a:p>
            <a:pPr lvl="0"/>
            <a:r>
              <a:rPr lang="en-US" sz="1800" dirty="0"/>
              <a:t>- Does not affect the rate or duration of </a:t>
            </a:r>
            <a:r>
              <a:rPr lang="en-US" sz="1800" dirty="0" err="1"/>
              <a:t>anagen</a:t>
            </a:r>
            <a:r>
              <a:rPr lang="en-US" sz="1800" dirty="0"/>
              <a:t> phase, or diameter of hair </a:t>
            </a:r>
          </a:p>
          <a:p>
            <a:pPr marL="342900" lvl="0" indent="-342900">
              <a:buFont typeface="Wingdings" pitchFamily="2" charset="2"/>
              <a:buChar char="Ø"/>
            </a:pPr>
            <a:r>
              <a:rPr lang="en-US" sz="1800" b="1" dirty="0" smtClean="0">
                <a:solidFill>
                  <a:schemeClr val="bg2"/>
                </a:solidFill>
              </a:rPr>
              <a:t>Waxing : </a:t>
            </a:r>
            <a:r>
              <a:rPr lang="en-US" sz="1800" dirty="0"/>
              <a:t>scarring, folliculitis, </a:t>
            </a:r>
            <a:r>
              <a:rPr lang="en-US" sz="1800" dirty="0" smtClean="0"/>
              <a:t>hyperpigmentation</a:t>
            </a:r>
            <a:endParaRPr lang="en-US" sz="1800" b="1" dirty="0">
              <a:solidFill>
                <a:schemeClr val="bg2"/>
              </a:solidFill>
            </a:endParaRPr>
          </a:p>
          <a:p>
            <a:pPr marL="342900" indent="-342900">
              <a:buFont typeface="Wingdings" pitchFamily="2" charset="2"/>
              <a:buChar char="Ø"/>
            </a:pPr>
            <a:r>
              <a:rPr lang="en-US" sz="1800" b="1" dirty="0">
                <a:solidFill>
                  <a:schemeClr val="bg2"/>
                </a:solidFill>
              </a:rPr>
              <a:t>laser</a:t>
            </a:r>
          </a:p>
          <a:p>
            <a:endParaRPr lang="en-US" dirty="0"/>
          </a:p>
        </p:txBody>
      </p:sp>
      <p:pic>
        <p:nvPicPr>
          <p:cNvPr id="4" name="Picture 3"/>
          <p:cNvPicPr>
            <a:picLocks noChangeAspect="1"/>
          </p:cNvPicPr>
          <p:nvPr/>
        </p:nvPicPr>
        <p:blipFill>
          <a:blip r:embed="rId3"/>
          <a:stretch>
            <a:fillRect/>
          </a:stretch>
        </p:blipFill>
        <p:spPr>
          <a:xfrm>
            <a:off x="6670040" y="225523"/>
            <a:ext cx="2489200" cy="1866900"/>
          </a:xfrm>
          <a:prstGeom prst="rect">
            <a:avLst/>
          </a:prstGeom>
        </p:spPr>
      </p:pic>
    </p:spTree>
    <p:extLst>
      <p:ext uri="{BB962C8B-B14F-4D97-AF65-F5344CB8AC3E}">
        <p14:creationId xmlns:p14="http://schemas.microsoft.com/office/powerpoint/2010/main" val="1016014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466E98C1-286B-8598-C19F-D1B47DA8C718}"/>
              </a:ext>
            </a:extLst>
          </p:cNvPr>
          <p:cNvPicPr>
            <a:picLocks noChangeAspect="1"/>
          </p:cNvPicPr>
          <p:nvPr/>
        </p:nvPicPr>
        <p:blipFill>
          <a:blip r:embed="rId2"/>
          <a:stretch>
            <a:fillRect/>
          </a:stretch>
        </p:blipFill>
        <p:spPr>
          <a:xfrm>
            <a:off x="6572494" y="-19866"/>
            <a:ext cx="2570567" cy="2648155"/>
          </a:xfrm>
          <a:prstGeom prst="rect">
            <a:avLst/>
          </a:prstGeom>
        </p:spPr>
      </p:pic>
      <p:pic>
        <p:nvPicPr>
          <p:cNvPr id="6" name="صورة 5">
            <a:extLst>
              <a:ext uri="{FF2B5EF4-FFF2-40B4-BE49-F238E27FC236}">
                <a16:creationId xmlns:a16="http://schemas.microsoft.com/office/drawing/2014/main" id="{D7FFDFFA-DEDE-76EB-87DD-B909F3450F3C}"/>
              </a:ext>
            </a:extLst>
          </p:cNvPr>
          <p:cNvPicPr>
            <a:picLocks noChangeAspect="1"/>
          </p:cNvPicPr>
          <p:nvPr/>
        </p:nvPicPr>
        <p:blipFill>
          <a:blip r:embed="rId3"/>
          <a:stretch>
            <a:fillRect/>
          </a:stretch>
        </p:blipFill>
        <p:spPr>
          <a:xfrm>
            <a:off x="4951105" y="2145417"/>
            <a:ext cx="1621389" cy="2921679"/>
          </a:xfrm>
          <a:prstGeom prst="rect">
            <a:avLst/>
          </a:prstGeom>
        </p:spPr>
      </p:pic>
      <p:pic>
        <p:nvPicPr>
          <p:cNvPr id="7" name="صورة 6">
            <a:extLst>
              <a:ext uri="{FF2B5EF4-FFF2-40B4-BE49-F238E27FC236}">
                <a16:creationId xmlns:a16="http://schemas.microsoft.com/office/drawing/2014/main" id="{355FF66D-DE95-44AA-247D-C8C2A00B018A}"/>
              </a:ext>
            </a:extLst>
          </p:cNvPr>
          <p:cNvPicPr>
            <a:picLocks noChangeAspect="1"/>
          </p:cNvPicPr>
          <p:nvPr/>
        </p:nvPicPr>
        <p:blipFill>
          <a:blip r:embed="rId4"/>
          <a:stretch>
            <a:fillRect/>
          </a:stretch>
        </p:blipFill>
        <p:spPr>
          <a:xfrm>
            <a:off x="3813117" y="0"/>
            <a:ext cx="2759377" cy="2055092"/>
          </a:xfrm>
          <a:prstGeom prst="rect">
            <a:avLst/>
          </a:prstGeom>
        </p:spPr>
      </p:pic>
      <p:pic>
        <p:nvPicPr>
          <p:cNvPr id="9" name="صورة 8">
            <a:extLst>
              <a:ext uri="{FF2B5EF4-FFF2-40B4-BE49-F238E27FC236}">
                <a16:creationId xmlns:a16="http://schemas.microsoft.com/office/drawing/2014/main" id="{BE05CC42-A608-21D7-5F67-04CB18C1BE6C}"/>
              </a:ext>
            </a:extLst>
          </p:cNvPr>
          <p:cNvPicPr>
            <a:picLocks noChangeAspect="1"/>
          </p:cNvPicPr>
          <p:nvPr/>
        </p:nvPicPr>
        <p:blipFill>
          <a:blip r:embed="rId5"/>
          <a:stretch>
            <a:fillRect/>
          </a:stretch>
        </p:blipFill>
        <p:spPr>
          <a:xfrm>
            <a:off x="6600468" y="2571750"/>
            <a:ext cx="2570567" cy="2571750"/>
          </a:xfrm>
          <a:prstGeom prst="rect">
            <a:avLst/>
          </a:prstGeom>
        </p:spPr>
      </p:pic>
      <p:pic>
        <p:nvPicPr>
          <p:cNvPr id="10" name="صورة 9">
            <a:extLst>
              <a:ext uri="{FF2B5EF4-FFF2-40B4-BE49-F238E27FC236}">
                <a16:creationId xmlns:a16="http://schemas.microsoft.com/office/drawing/2014/main" id="{1D4A8407-54B3-C905-64C4-5C36E58BA82D}"/>
              </a:ext>
            </a:extLst>
          </p:cNvPr>
          <p:cNvPicPr>
            <a:picLocks noChangeAspect="1"/>
          </p:cNvPicPr>
          <p:nvPr/>
        </p:nvPicPr>
        <p:blipFill>
          <a:blip r:embed="rId6"/>
          <a:stretch>
            <a:fillRect/>
          </a:stretch>
        </p:blipFill>
        <p:spPr>
          <a:xfrm>
            <a:off x="3728502" y="2074958"/>
            <a:ext cx="1223929" cy="3082463"/>
          </a:xfrm>
          <a:prstGeom prst="rect">
            <a:avLst/>
          </a:prstGeom>
        </p:spPr>
      </p:pic>
      <p:sp>
        <p:nvSpPr>
          <p:cNvPr id="11" name="مربع نص 10">
            <a:extLst>
              <a:ext uri="{FF2B5EF4-FFF2-40B4-BE49-F238E27FC236}">
                <a16:creationId xmlns:a16="http://schemas.microsoft.com/office/drawing/2014/main" id="{2F843B91-B1CB-E9B2-6BFE-DB93CCB76BF4}"/>
              </a:ext>
            </a:extLst>
          </p:cNvPr>
          <p:cNvSpPr txBox="1"/>
          <p:nvPr/>
        </p:nvSpPr>
        <p:spPr>
          <a:xfrm>
            <a:off x="666965" y="655849"/>
            <a:ext cx="2660073" cy="969496"/>
          </a:xfrm>
          <a:prstGeom prst="rect">
            <a:avLst/>
          </a:prstGeom>
          <a:noFill/>
        </p:spPr>
        <p:txBody>
          <a:bodyPr wrap="square" rtlCol="1">
            <a:spAutoFit/>
          </a:bodyPr>
          <a:lstStyle/>
          <a:p>
            <a:pPr algn="r"/>
            <a:r>
              <a:rPr lang="ar-SA" sz="3300" b="1" dirty="0">
                <a:solidFill>
                  <a:srgbClr val="FF0000"/>
                </a:solidFill>
                <a:latin typeface="Broadway" pitchFamily="82" charset="0"/>
              </a:rPr>
              <a:t>INTERSEX</a:t>
            </a:r>
            <a:r>
              <a:rPr lang="ar-SA" sz="2400" dirty="0">
                <a:solidFill>
                  <a:srgbClr val="FF0000"/>
                </a:solidFill>
              </a:rPr>
              <a:t> </a:t>
            </a:r>
          </a:p>
          <a:p>
            <a:pPr algn="r"/>
            <a:endParaRPr lang="ar-AE" sz="2400" dirty="0">
              <a:solidFill>
                <a:srgbClr val="FF0000"/>
              </a:solidFill>
            </a:endParaRPr>
          </a:p>
        </p:txBody>
      </p:sp>
      <p:sp>
        <p:nvSpPr>
          <p:cNvPr id="12" name="مربع نص 11">
            <a:extLst>
              <a:ext uri="{FF2B5EF4-FFF2-40B4-BE49-F238E27FC236}">
                <a16:creationId xmlns:a16="http://schemas.microsoft.com/office/drawing/2014/main" id="{E8EE48A2-7461-900B-0A47-9D37665658E1}"/>
              </a:ext>
            </a:extLst>
          </p:cNvPr>
          <p:cNvSpPr txBox="1"/>
          <p:nvPr/>
        </p:nvSpPr>
        <p:spPr>
          <a:xfrm>
            <a:off x="403411" y="3230021"/>
            <a:ext cx="2458367" cy="1084912"/>
          </a:xfrm>
          <a:prstGeom prst="rect">
            <a:avLst/>
          </a:prstGeom>
          <a:noFill/>
        </p:spPr>
        <p:txBody>
          <a:bodyPr wrap="square" rtlCol="1">
            <a:spAutoFit/>
          </a:bodyPr>
          <a:lstStyle/>
          <a:p>
            <a:pPr algn="r"/>
            <a:r>
              <a:rPr lang="ar-SA" sz="2700" dirty="0" err="1">
                <a:solidFill>
                  <a:schemeClr val="accent1"/>
                </a:solidFill>
                <a:latin typeface="Brush Script MT" panose="03060802040406070304" pitchFamily="66" charset="0"/>
              </a:rPr>
              <a:t>Asala</a:t>
            </a:r>
            <a:r>
              <a:rPr lang="ar-SA" sz="2700" dirty="0">
                <a:solidFill>
                  <a:schemeClr val="accent1"/>
                </a:solidFill>
                <a:latin typeface="Brush Script MT" panose="03060802040406070304" pitchFamily="66" charset="0"/>
              </a:rPr>
              <a:t> </a:t>
            </a:r>
            <a:r>
              <a:rPr lang="ar-SA" sz="2700" dirty="0" err="1">
                <a:solidFill>
                  <a:schemeClr val="accent1"/>
                </a:solidFill>
                <a:latin typeface="Brush Script MT" panose="03060802040406070304" pitchFamily="66" charset="0"/>
              </a:rPr>
              <a:t>Al</a:t>
            </a:r>
            <a:r>
              <a:rPr lang="ar-SA" sz="2700" dirty="0">
                <a:solidFill>
                  <a:schemeClr val="accent1"/>
                </a:solidFill>
                <a:latin typeface="Brush Script MT" panose="03060802040406070304" pitchFamily="66" charset="0"/>
              </a:rPr>
              <a:t> </a:t>
            </a:r>
            <a:r>
              <a:rPr lang="ar-SA" sz="2700" dirty="0" err="1">
                <a:solidFill>
                  <a:schemeClr val="accent1"/>
                </a:solidFill>
                <a:latin typeface="Brush Script MT" panose="03060802040406070304" pitchFamily="66" charset="0"/>
              </a:rPr>
              <a:t>qudah</a:t>
            </a:r>
            <a:r>
              <a:rPr lang="ar-SA" sz="2700" dirty="0">
                <a:solidFill>
                  <a:schemeClr val="accent1"/>
                </a:solidFill>
                <a:latin typeface="Brush Script MT" panose="03060802040406070304" pitchFamily="66" charset="0"/>
              </a:rPr>
              <a:t> </a:t>
            </a:r>
          </a:p>
          <a:p>
            <a:pPr algn="r"/>
            <a:r>
              <a:rPr lang="ar-SA" sz="2700" dirty="0">
                <a:solidFill>
                  <a:schemeClr val="accent1"/>
                </a:solidFill>
                <a:latin typeface="Brush Script MT" panose="03060802040406070304" pitchFamily="66" charset="0"/>
              </a:rPr>
              <a:t>Marria</a:t>
            </a:r>
            <a:r>
              <a:rPr lang="en-US" sz="2700" dirty="0">
                <a:solidFill>
                  <a:schemeClr val="accent1"/>
                </a:solidFill>
                <a:latin typeface="Brush Script MT" panose="03060802040406070304" pitchFamily="66" charset="0"/>
              </a:rPr>
              <a:t>m </a:t>
            </a:r>
            <a:r>
              <a:rPr lang="ar-SA" sz="2700" dirty="0">
                <a:solidFill>
                  <a:schemeClr val="accent1"/>
                </a:solidFill>
                <a:latin typeface="Brush Script MT" panose="03060802040406070304" pitchFamily="66" charset="0"/>
              </a:rPr>
              <a:t>Dabaeen</a:t>
            </a:r>
            <a:endParaRPr lang="ar-SA" sz="2700" dirty="0">
              <a:solidFill>
                <a:schemeClr val="accent1"/>
              </a:solidFill>
              <a:latin typeface="Brush Script MT" panose="03060802040406070304" pitchFamily="66" charset="0"/>
            </a:endParaRPr>
          </a:p>
          <a:p>
            <a:pPr algn="r"/>
            <a:endParaRPr lang="ar-AE" sz="1050" dirty="0"/>
          </a:p>
        </p:txBody>
      </p:sp>
    </p:spTree>
    <p:extLst>
      <p:ext uri="{BB962C8B-B14F-4D97-AF65-F5344CB8AC3E}">
        <p14:creationId xmlns:p14="http://schemas.microsoft.com/office/powerpoint/2010/main" val="5190409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45"/>
          <p:cNvSpPr txBox="1">
            <a:spLocks noGrp="1"/>
          </p:cNvSpPr>
          <p:nvPr>
            <p:ph type="title"/>
          </p:nvPr>
        </p:nvSpPr>
        <p:spPr>
          <a:prstGeom prst="rect">
            <a:avLst/>
          </a:prstGeom>
          <a:noFill/>
          <a:ln>
            <a:noFill/>
          </a:ln>
        </p:spPr>
        <p:txBody>
          <a:bodyPr spcFirstLastPara="1" wrap="square" lIns="68569" tIns="34275" rIns="68569" bIns="34275" anchor="ctr" anchorCtr="0">
            <a:normAutofit/>
          </a:bodyPr>
          <a:lstStyle/>
          <a:p>
            <a:pPr algn="l">
              <a:lnSpc>
                <a:spcPct val="80000"/>
              </a:lnSpc>
              <a:buClr>
                <a:srgbClr val="0C0C0C"/>
              </a:buClr>
              <a:buSzPts val="5000"/>
            </a:pPr>
            <a:r>
              <a:rPr lang="en-US"/>
              <a:t>INTERSEX </a:t>
            </a:r>
            <a:endParaRPr/>
          </a:p>
        </p:txBody>
      </p:sp>
      <p:sp>
        <p:nvSpPr>
          <p:cNvPr id="581" name="Google Shape;581;p45"/>
          <p:cNvSpPr txBox="1">
            <a:spLocks noGrp="1"/>
          </p:cNvSpPr>
          <p:nvPr>
            <p:ph idx="1"/>
          </p:nvPr>
        </p:nvSpPr>
        <p:spPr>
          <a:xfrm>
            <a:off x="650530" y="1273629"/>
            <a:ext cx="7290055" cy="3869872"/>
          </a:xfrm>
          <a:prstGeom prst="rect">
            <a:avLst/>
          </a:prstGeom>
          <a:noFill/>
          <a:ln>
            <a:noFill/>
          </a:ln>
        </p:spPr>
        <p:txBody>
          <a:bodyPr spcFirstLastPara="1" wrap="square" lIns="34275" tIns="34275" rIns="34275" bIns="34275" anchor="t" anchorCtr="0">
            <a:normAutofit/>
          </a:bodyPr>
          <a:lstStyle/>
          <a:p>
            <a:pPr marL="68580" indent="-133350">
              <a:lnSpc>
                <a:spcPct val="90000"/>
              </a:lnSpc>
              <a:buSzPts val="2800"/>
              <a:buFont typeface="Noto Sans Symbols"/>
              <a:buChar char="⮚"/>
            </a:pPr>
            <a:r>
              <a:rPr lang="en-US" sz="2100"/>
              <a:t> A congenital discrepancy between external genitalia, gonadal and chromosomal sex .</a:t>
            </a:r>
            <a:endParaRPr sz="2100"/>
          </a:p>
          <a:p>
            <a:pPr marL="68580" indent="-152400">
              <a:lnSpc>
                <a:spcPct val="90000"/>
              </a:lnSpc>
              <a:spcBef>
                <a:spcPts val="1050"/>
              </a:spcBef>
              <a:buSzPts val="3200"/>
              <a:buFont typeface="Noto Sans Symbols"/>
              <a:buChar char="❖"/>
            </a:pPr>
            <a:r>
              <a:rPr lang="en-US" sz="2400" b="1" u="sng"/>
              <a:t>Presentations :</a:t>
            </a:r>
            <a:endParaRPr/>
          </a:p>
          <a:p>
            <a:pPr marL="68580" indent="-133350">
              <a:lnSpc>
                <a:spcPct val="90000"/>
              </a:lnSpc>
              <a:spcBef>
                <a:spcPts val="1050"/>
              </a:spcBef>
              <a:buSzPts val="2800"/>
              <a:buFont typeface="Noto Sans Symbols"/>
              <a:buChar char="⮚"/>
            </a:pPr>
            <a:r>
              <a:rPr lang="en-US" sz="2100" b="1"/>
              <a:t>At Birth</a:t>
            </a:r>
            <a:endParaRPr/>
          </a:p>
          <a:p>
            <a:pPr marL="68580" indent="-133350">
              <a:lnSpc>
                <a:spcPct val="90000"/>
              </a:lnSpc>
              <a:spcBef>
                <a:spcPts val="1050"/>
              </a:spcBef>
              <a:buSzPts val="2800"/>
              <a:buChar char=" "/>
            </a:pPr>
            <a:r>
              <a:rPr lang="en-US" sz="2100"/>
              <a:t>Ambiguous external genitalia</a:t>
            </a:r>
            <a:endParaRPr/>
          </a:p>
          <a:p>
            <a:pPr marL="68580" indent="-133350">
              <a:lnSpc>
                <a:spcPct val="90000"/>
              </a:lnSpc>
              <a:spcBef>
                <a:spcPts val="1050"/>
              </a:spcBef>
              <a:buSzPts val="2800"/>
              <a:buFont typeface="Noto Sans Symbols"/>
              <a:buChar char="⮚"/>
            </a:pPr>
            <a:r>
              <a:rPr lang="en-US" sz="2100" b="1"/>
              <a:t>During Adolescence</a:t>
            </a:r>
            <a:endParaRPr/>
          </a:p>
          <a:p>
            <a:pPr marL="68580" indent="-133350">
              <a:lnSpc>
                <a:spcPct val="90000"/>
              </a:lnSpc>
              <a:spcBef>
                <a:spcPts val="1050"/>
              </a:spcBef>
              <a:buSzPts val="2800"/>
              <a:buChar char=" "/>
            </a:pPr>
            <a:r>
              <a:rPr lang="en-US" sz="2100"/>
              <a:t>- Pubertal changes are inappropriate to presumed gender</a:t>
            </a:r>
            <a:endParaRPr/>
          </a:p>
          <a:p>
            <a:pPr marL="68580" indent="0">
              <a:lnSpc>
                <a:spcPct val="90000"/>
              </a:lnSpc>
              <a:spcBef>
                <a:spcPts val="1050"/>
              </a:spcBef>
              <a:buSzPts val="2200"/>
              <a:buNone/>
            </a:pPr>
            <a:endParaRPr/>
          </a:p>
        </p:txBody>
      </p:sp>
    </p:spTree>
    <p:extLst>
      <p:ext uri="{BB962C8B-B14F-4D97-AF65-F5344CB8AC3E}">
        <p14:creationId xmlns:p14="http://schemas.microsoft.com/office/powerpoint/2010/main" val="20183970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55"/>
          <p:cNvSpPr txBox="1">
            <a:spLocks noGrp="1"/>
          </p:cNvSpPr>
          <p:nvPr>
            <p:ph type="title"/>
          </p:nvPr>
        </p:nvSpPr>
        <p:spPr>
          <a:prstGeom prst="rect">
            <a:avLst/>
          </a:prstGeom>
          <a:noFill/>
          <a:ln>
            <a:noFill/>
          </a:ln>
        </p:spPr>
        <p:txBody>
          <a:bodyPr spcFirstLastPara="1" wrap="square" lIns="68569" tIns="34275" rIns="68569" bIns="34275" anchor="ctr" anchorCtr="0">
            <a:normAutofit/>
          </a:bodyPr>
          <a:lstStyle/>
          <a:p>
            <a:pPr algn="l">
              <a:lnSpc>
                <a:spcPct val="80000"/>
              </a:lnSpc>
              <a:buClr>
                <a:srgbClr val="0C0C0C"/>
              </a:buClr>
              <a:buSzPts val="5000"/>
            </a:pPr>
            <a:r>
              <a:rPr lang="en-US"/>
              <a:t>AMBIGUOUS GENITALIA </a:t>
            </a:r>
            <a:endParaRPr/>
          </a:p>
        </p:txBody>
      </p:sp>
      <p:pic>
        <p:nvPicPr>
          <p:cNvPr id="639" name="Google Shape;639;p55"/>
          <p:cNvPicPr preferRelativeResize="0">
            <a:picLocks noGrp="1"/>
          </p:cNvPicPr>
          <p:nvPr>
            <p:ph idx="1"/>
          </p:nvPr>
        </p:nvPicPr>
        <p:blipFill rotWithShape="1">
          <a:blip r:embed="rId3">
            <a:alphaModFix/>
          </a:blip>
          <a:srcRect/>
          <a:stretch/>
        </p:blipFill>
        <p:spPr>
          <a:xfrm>
            <a:off x="2369113" y="1563624"/>
            <a:ext cx="3931124" cy="3017044"/>
          </a:xfrm>
          <a:prstGeom prst="rect">
            <a:avLst/>
          </a:prstGeom>
          <a:noFill/>
          <a:ln>
            <a:noFill/>
          </a:ln>
        </p:spPr>
      </p:pic>
    </p:spTree>
    <p:extLst>
      <p:ext uri="{BB962C8B-B14F-4D97-AF65-F5344CB8AC3E}">
        <p14:creationId xmlns:p14="http://schemas.microsoft.com/office/powerpoint/2010/main" val="14485549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DB1F95D-D2E6-99E5-9407-856262703C50}"/>
              </a:ext>
            </a:extLst>
          </p:cNvPr>
          <p:cNvSpPr>
            <a:spLocks noGrp="1"/>
          </p:cNvSpPr>
          <p:nvPr>
            <p:ph type="title"/>
          </p:nvPr>
        </p:nvSpPr>
        <p:spPr/>
        <p:txBody>
          <a:bodyPr/>
          <a:lstStyle/>
          <a:p>
            <a:endParaRPr lang="ar-AE"/>
          </a:p>
        </p:txBody>
      </p:sp>
      <p:sp>
        <p:nvSpPr>
          <p:cNvPr id="3" name="عنصر نائب للنص 2">
            <a:extLst>
              <a:ext uri="{FF2B5EF4-FFF2-40B4-BE49-F238E27FC236}">
                <a16:creationId xmlns:a16="http://schemas.microsoft.com/office/drawing/2014/main" id="{59039804-A891-71C5-3F02-F1F4321B8F3D}"/>
              </a:ext>
            </a:extLst>
          </p:cNvPr>
          <p:cNvSpPr>
            <a:spLocks noGrp="1"/>
          </p:cNvSpPr>
          <p:nvPr>
            <p:ph idx="1"/>
          </p:nvPr>
        </p:nvSpPr>
        <p:spPr/>
        <p:txBody>
          <a:bodyPr/>
          <a:lstStyle/>
          <a:p>
            <a:endParaRPr lang="ar-AE"/>
          </a:p>
        </p:txBody>
      </p:sp>
      <p:pic>
        <p:nvPicPr>
          <p:cNvPr id="4" name="صورة 3">
            <a:extLst>
              <a:ext uri="{FF2B5EF4-FFF2-40B4-BE49-F238E27FC236}">
                <a16:creationId xmlns:a16="http://schemas.microsoft.com/office/drawing/2014/main" id="{1C89D662-E40C-3BA4-09E4-62AF6E123EE0}"/>
              </a:ext>
            </a:extLst>
          </p:cNvPr>
          <p:cNvPicPr>
            <a:picLocks noChangeAspect="1"/>
          </p:cNvPicPr>
          <p:nvPr/>
        </p:nvPicPr>
        <p:blipFill>
          <a:blip r:embed="rId2"/>
          <a:stretch>
            <a:fillRect/>
          </a:stretch>
        </p:blipFill>
        <p:spPr>
          <a:xfrm>
            <a:off x="0" y="0"/>
            <a:ext cx="9144000" cy="5143500"/>
          </a:xfrm>
          <a:prstGeom prst="rect">
            <a:avLst/>
          </a:prstGeom>
        </p:spPr>
      </p:pic>
      <p:pic>
        <p:nvPicPr>
          <p:cNvPr id="5" name="Picture 4"/>
          <p:cNvPicPr>
            <a:picLocks noChangeAspect="1"/>
          </p:cNvPicPr>
          <p:nvPr/>
        </p:nvPicPr>
        <p:blipFill>
          <a:blip r:embed="rId3"/>
          <a:stretch>
            <a:fillRect/>
          </a:stretch>
        </p:blipFill>
        <p:spPr>
          <a:xfrm>
            <a:off x="8101036" y="71838"/>
            <a:ext cx="1005927" cy="506012"/>
          </a:xfrm>
          <a:prstGeom prst="rect">
            <a:avLst/>
          </a:prstGeom>
        </p:spPr>
      </p:pic>
    </p:spTree>
    <p:extLst>
      <p:ext uri="{BB962C8B-B14F-4D97-AF65-F5344CB8AC3E}">
        <p14:creationId xmlns:p14="http://schemas.microsoft.com/office/powerpoint/2010/main" val="42554536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47"/>
          <p:cNvSpPr txBox="1">
            <a:spLocks noGrp="1"/>
          </p:cNvSpPr>
          <p:nvPr>
            <p:ph idx="1"/>
          </p:nvPr>
        </p:nvSpPr>
        <p:spPr>
          <a:xfrm>
            <a:off x="640734" y="303712"/>
            <a:ext cx="8431421" cy="4908369"/>
          </a:xfrm>
          <a:prstGeom prst="rect">
            <a:avLst/>
          </a:prstGeom>
          <a:noFill/>
          <a:ln>
            <a:noFill/>
          </a:ln>
        </p:spPr>
        <p:txBody>
          <a:bodyPr spcFirstLastPara="1" wrap="square" lIns="34275" tIns="34275" rIns="34275" bIns="34275" anchor="t" anchorCtr="0">
            <a:normAutofit/>
          </a:bodyPr>
          <a:lstStyle/>
          <a:p>
            <a:pPr marL="0" indent="0">
              <a:lnSpc>
                <a:spcPct val="90000"/>
              </a:lnSpc>
              <a:buSzPts val="2200"/>
              <a:buNone/>
            </a:pPr>
            <a:endParaRPr dirty="0"/>
          </a:p>
          <a:p>
            <a:pPr marL="68580" indent="-104775">
              <a:lnSpc>
                <a:spcPct val="90000"/>
              </a:lnSpc>
              <a:spcBef>
                <a:spcPts val="1050"/>
              </a:spcBef>
              <a:buSzPts val="2200"/>
              <a:buFont typeface="Noto Sans Symbols"/>
              <a:buChar char="▪"/>
            </a:pPr>
            <a:r>
              <a:rPr lang="en-US" dirty="0"/>
              <a:t> </a:t>
            </a:r>
            <a:r>
              <a:rPr lang="en-US" sz="2100" dirty="0"/>
              <a:t>The </a:t>
            </a:r>
            <a:r>
              <a:rPr lang="en-US" sz="2100" b="1" u="sng" dirty="0"/>
              <a:t>male </a:t>
            </a:r>
            <a:r>
              <a:rPr lang="en-US" sz="2100" dirty="0"/>
              <a:t>pattern of development is </a:t>
            </a:r>
            <a:r>
              <a:rPr lang="en-US" sz="2100" dirty="0" err="1"/>
              <a:t>innatiated</a:t>
            </a:r>
            <a:r>
              <a:rPr lang="en-US" sz="2100" dirty="0"/>
              <a:t> by Y chromosome “master switch” gene name SRY Sex determining Region of the Y chromosome)</a:t>
            </a:r>
            <a:endParaRPr sz="2100" dirty="0"/>
          </a:p>
          <a:p>
            <a:pPr marL="68580" indent="-104775">
              <a:lnSpc>
                <a:spcPct val="90000"/>
              </a:lnSpc>
              <a:spcBef>
                <a:spcPts val="1050"/>
              </a:spcBef>
              <a:buSzPts val="2200"/>
              <a:buFont typeface="Noto Sans Symbols"/>
              <a:buChar char="▪"/>
            </a:pPr>
            <a:r>
              <a:rPr lang="en-US" sz="2100" dirty="0"/>
              <a:t> When the SRY gene is expressed during development , its protein product causes the primitive </a:t>
            </a:r>
            <a:r>
              <a:rPr lang="en-US" sz="2100" dirty="0" err="1"/>
              <a:t>sertoli</a:t>
            </a:r>
            <a:r>
              <a:rPr lang="en-US" sz="2100" dirty="0"/>
              <a:t> cells to begin to differentiate in the gonadal tissue during 7th week .</a:t>
            </a:r>
            <a:endParaRPr sz="2100" dirty="0"/>
          </a:p>
          <a:p>
            <a:pPr marL="68580" indent="-104775">
              <a:lnSpc>
                <a:spcPct val="90000"/>
              </a:lnSpc>
              <a:spcBef>
                <a:spcPts val="1050"/>
              </a:spcBef>
              <a:buSzPts val="2200"/>
              <a:buFont typeface="Noto Sans Symbols"/>
              <a:buChar char="▪"/>
            </a:pPr>
            <a:r>
              <a:rPr lang="en-US" sz="2100" dirty="0"/>
              <a:t> The developing </a:t>
            </a:r>
            <a:r>
              <a:rPr lang="en-US" sz="2100" dirty="0" err="1"/>
              <a:t>sertoli</a:t>
            </a:r>
            <a:r>
              <a:rPr lang="en-US" sz="2100" dirty="0"/>
              <a:t> cell secrete hormone called </a:t>
            </a:r>
            <a:r>
              <a:rPr lang="en-US" sz="2100" dirty="0" err="1"/>
              <a:t>Mullerian</a:t>
            </a:r>
            <a:r>
              <a:rPr lang="en-US" sz="2100" dirty="0"/>
              <a:t>-inhibiting substance (MIS) that causes apoptosis of cell with in the paramesonephric (</a:t>
            </a:r>
            <a:r>
              <a:rPr lang="en-US" sz="2100" dirty="0" err="1"/>
              <a:t>mullerian</a:t>
            </a:r>
            <a:r>
              <a:rPr lang="en-US" sz="2100" dirty="0"/>
              <a:t> ) duct .</a:t>
            </a:r>
            <a:endParaRPr sz="2100" dirty="0"/>
          </a:p>
          <a:p>
            <a:pPr marL="68580" indent="-104775">
              <a:lnSpc>
                <a:spcPct val="90000"/>
              </a:lnSpc>
              <a:spcBef>
                <a:spcPts val="1050"/>
              </a:spcBef>
              <a:buSzPts val="2200"/>
              <a:buFont typeface="Noto Sans Symbols"/>
              <a:buChar char="▪"/>
            </a:pPr>
            <a:r>
              <a:rPr lang="en-US" sz="2100" dirty="0"/>
              <a:t> At 8th week the primitive </a:t>
            </a:r>
            <a:r>
              <a:rPr lang="en-US" sz="2100" dirty="0" err="1"/>
              <a:t>leyding</a:t>
            </a:r>
            <a:r>
              <a:rPr lang="en-US" sz="2100" dirty="0"/>
              <a:t> cells in the gonadal tissue begin to secrete </a:t>
            </a:r>
            <a:r>
              <a:rPr lang="en-US" sz="2100" dirty="0" err="1"/>
              <a:t>testesterone</a:t>
            </a:r>
            <a:r>
              <a:rPr lang="en-US" sz="2100" dirty="0"/>
              <a:t> .</a:t>
            </a:r>
            <a:endParaRPr sz="2100" dirty="0"/>
          </a:p>
          <a:p>
            <a:pPr marL="0" indent="0">
              <a:spcBef>
                <a:spcPts val="1050"/>
              </a:spcBef>
              <a:buSzPts val="2200"/>
              <a:buNone/>
            </a:pPr>
            <a:endParaRPr dirty="0"/>
          </a:p>
        </p:txBody>
      </p:sp>
    </p:spTree>
    <p:extLst>
      <p:ext uri="{BB962C8B-B14F-4D97-AF65-F5344CB8AC3E}">
        <p14:creationId xmlns:p14="http://schemas.microsoft.com/office/powerpoint/2010/main" val="9313941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48"/>
          <p:cNvSpPr txBox="1">
            <a:spLocks noGrp="1"/>
          </p:cNvSpPr>
          <p:nvPr>
            <p:ph idx="1"/>
          </p:nvPr>
        </p:nvSpPr>
        <p:spPr>
          <a:xfrm>
            <a:off x="640733" y="362494"/>
            <a:ext cx="8029739" cy="4781006"/>
          </a:xfrm>
          <a:prstGeom prst="rect">
            <a:avLst/>
          </a:prstGeom>
          <a:noFill/>
          <a:ln>
            <a:noFill/>
          </a:ln>
        </p:spPr>
        <p:txBody>
          <a:bodyPr spcFirstLastPara="1" wrap="square" lIns="34275" tIns="34275" rIns="34275" bIns="34275" anchor="t" anchorCtr="0">
            <a:normAutofit/>
          </a:bodyPr>
          <a:lstStyle/>
          <a:p>
            <a:pPr marL="0" indent="0">
              <a:lnSpc>
                <a:spcPct val="90000"/>
              </a:lnSpc>
              <a:buSzPts val="2800"/>
              <a:buNone/>
            </a:pPr>
            <a:r>
              <a:rPr lang="en-US" sz="2100" dirty="0"/>
              <a:t>  </a:t>
            </a:r>
            <a:endParaRPr sz="2100" dirty="0"/>
          </a:p>
          <a:p>
            <a:pPr marL="68580" indent="-133350">
              <a:lnSpc>
                <a:spcPct val="90000"/>
              </a:lnSpc>
              <a:spcBef>
                <a:spcPts val="1050"/>
              </a:spcBef>
              <a:buSzPts val="2800"/>
              <a:buFont typeface="Noto Sans Symbols"/>
              <a:buChar char="▪"/>
            </a:pPr>
            <a:r>
              <a:rPr lang="en-US" sz="2100" dirty="0"/>
              <a:t> The external genitalia on both male &amp; female embryos also remain undifferentiated </a:t>
            </a:r>
            <a:r>
              <a:rPr lang="en-US" sz="2100" dirty="0" err="1"/>
              <a:t>untill</a:t>
            </a:r>
            <a:r>
              <a:rPr lang="en-US" sz="2100" dirty="0"/>
              <a:t> about 8th week. </a:t>
            </a:r>
            <a:endParaRPr sz="2100" dirty="0"/>
          </a:p>
          <a:p>
            <a:pPr marL="68580" indent="-133350">
              <a:lnSpc>
                <a:spcPct val="90000"/>
              </a:lnSpc>
              <a:spcBef>
                <a:spcPts val="1050"/>
              </a:spcBef>
              <a:buSzPts val="2800"/>
              <a:buFont typeface="Noto Sans Symbols"/>
              <a:buChar char="▪"/>
            </a:pPr>
            <a:r>
              <a:rPr lang="en-US" sz="2100" dirty="0"/>
              <a:t> In male embryo ,some testosterone converted to 2nd androgen called </a:t>
            </a:r>
            <a:r>
              <a:rPr lang="en-US" sz="2100" dirty="0" err="1"/>
              <a:t>dihydrotestosterone</a:t>
            </a:r>
            <a:r>
              <a:rPr lang="en-US" sz="2100" dirty="0"/>
              <a:t> (DHT) that stimulate development of the urethra ,prostate , &amp; external genitalia.</a:t>
            </a:r>
            <a:endParaRPr sz="2100" dirty="0"/>
          </a:p>
          <a:p>
            <a:pPr marL="68580" indent="-133350">
              <a:lnSpc>
                <a:spcPct val="90000"/>
              </a:lnSpc>
              <a:spcBef>
                <a:spcPts val="1050"/>
              </a:spcBef>
              <a:buSzPts val="2800"/>
              <a:buFont typeface="Noto Sans Symbols"/>
              <a:buChar char="▪"/>
            </a:pPr>
            <a:r>
              <a:rPr lang="en-US" sz="2100" dirty="0"/>
              <a:t> In the absence of DHT the genital tubercle gives rise to the clitoris in female embryos. </a:t>
            </a:r>
            <a:endParaRPr sz="2100" dirty="0"/>
          </a:p>
          <a:p>
            <a:pPr marL="68580" indent="0">
              <a:lnSpc>
                <a:spcPct val="90000"/>
              </a:lnSpc>
              <a:spcBef>
                <a:spcPts val="1050"/>
              </a:spcBef>
              <a:buSzPts val="2200"/>
              <a:buNone/>
            </a:pPr>
            <a:endParaRPr dirty="0"/>
          </a:p>
        </p:txBody>
      </p:sp>
    </p:spTree>
    <p:extLst>
      <p:ext uri="{BB962C8B-B14F-4D97-AF65-F5344CB8AC3E}">
        <p14:creationId xmlns:p14="http://schemas.microsoft.com/office/powerpoint/2010/main" val="1820879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49"/>
          <p:cNvSpPr txBox="1">
            <a:spLocks noGrp="1"/>
          </p:cNvSpPr>
          <p:nvPr>
            <p:ph type="title"/>
          </p:nvPr>
        </p:nvSpPr>
        <p:spPr>
          <a:xfrm>
            <a:off x="768095" y="266483"/>
            <a:ext cx="7290054" cy="1124712"/>
          </a:xfrm>
          <a:prstGeom prst="rect">
            <a:avLst/>
          </a:prstGeom>
          <a:noFill/>
          <a:ln>
            <a:noFill/>
          </a:ln>
        </p:spPr>
        <p:txBody>
          <a:bodyPr spcFirstLastPara="1" wrap="square" lIns="68569" tIns="34275" rIns="68569" bIns="34275" anchor="ctr" anchorCtr="0">
            <a:normAutofit/>
          </a:bodyPr>
          <a:lstStyle/>
          <a:p>
            <a:pPr algn="l">
              <a:lnSpc>
                <a:spcPct val="80000"/>
              </a:lnSpc>
              <a:buClr>
                <a:srgbClr val="0C0C0C"/>
              </a:buClr>
              <a:buSzPts val="5000"/>
            </a:pPr>
            <a:r>
              <a:rPr lang="en-US"/>
              <a:t>CONGENITAL ADRENAL HYPERPLASIA</a:t>
            </a:r>
            <a:endParaRPr/>
          </a:p>
        </p:txBody>
      </p:sp>
      <p:sp>
        <p:nvSpPr>
          <p:cNvPr id="604" name="Google Shape;604;p49"/>
          <p:cNvSpPr txBox="1">
            <a:spLocks noGrp="1"/>
          </p:cNvSpPr>
          <p:nvPr>
            <p:ph idx="1"/>
          </p:nvPr>
        </p:nvSpPr>
        <p:spPr>
          <a:xfrm>
            <a:off x="285587" y="1391195"/>
            <a:ext cx="8255072" cy="3634740"/>
          </a:xfrm>
          <a:prstGeom prst="rect">
            <a:avLst/>
          </a:prstGeom>
          <a:noFill/>
          <a:ln>
            <a:noFill/>
          </a:ln>
        </p:spPr>
        <p:txBody>
          <a:bodyPr spcFirstLastPara="1" wrap="square" lIns="34275" tIns="34275" rIns="34275" bIns="34275" anchor="t" anchorCtr="0">
            <a:normAutofit fontScale="85000" lnSpcReduction="20000"/>
          </a:bodyPr>
          <a:lstStyle/>
          <a:p>
            <a:pPr marL="68580" indent="-123349">
              <a:lnSpc>
                <a:spcPct val="90000"/>
              </a:lnSpc>
              <a:buSzPct val="100000"/>
              <a:buFont typeface="Noto Sans Symbols"/>
              <a:buChar char="⮚"/>
            </a:pPr>
            <a:r>
              <a:rPr lang="en-US" sz="2100" b="1" dirty="0"/>
              <a:t> CAH : </a:t>
            </a:r>
            <a:r>
              <a:rPr lang="en-US" sz="2100" dirty="0"/>
              <a:t>is a group of rare inherited autosomal recessive disorders characterized by a deficiency of one of the enzymes needed to make specific hormones</a:t>
            </a:r>
            <a:endParaRPr dirty="0"/>
          </a:p>
          <a:p>
            <a:pPr marL="68580" indent="0">
              <a:lnSpc>
                <a:spcPct val="90000"/>
              </a:lnSpc>
              <a:spcBef>
                <a:spcPts val="1050"/>
              </a:spcBef>
              <a:buSzPct val="100000"/>
              <a:buNone/>
            </a:pPr>
            <a:endParaRPr sz="2100" dirty="0"/>
          </a:p>
          <a:p>
            <a:pPr marL="68580" indent="-123349">
              <a:lnSpc>
                <a:spcPct val="90000"/>
              </a:lnSpc>
              <a:spcBef>
                <a:spcPts val="1050"/>
              </a:spcBef>
              <a:buSzPct val="100000"/>
              <a:buFont typeface="Noto Sans Symbols"/>
              <a:buChar char="⮚"/>
            </a:pPr>
            <a:r>
              <a:rPr lang="en-US" sz="2100" dirty="0"/>
              <a:t> Normally, the adrenal glands are responsible for producing three different hormones: </a:t>
            </a:r>
            <a:endParaRPr sz="2100" dirty="0"/>
          </a:p>
          <a:p>
            <a:pPr marL="385763" indent="-385763">
              <a:lnSpc>
                <a:spcPct val="90000"/>
              </a:lnSpc>
              <a:spcBef>
                <a:spcPts val="1050"/>
              </a:spcBef>
              <a:buSzPct val="100000"/>
              <a:buFont typeface="Twentieth Century"/>
              <a:buAutoNum type="arabicPeriod"/>
            </a:pPr>
            <a:r>
              <a:rPr lang="en-US" sz="2100" b="1" dirty="0"/>
              <a:t>corticosteroids, </a:t>
            </a:r>
            <a:r>
              <a:rPr lang="en-US" sz="2100" dirty="0"/>
              <a:t>which gauge the body’s response to illness or injury</a:t>
            </a:r>
            <a:endParaRPr dirty="0"/>
          </a:p>
          <a:p>
            <a:pPr marL="385763" indent="-385763">
              <a:lnSpc>
                <a:spcPct val="90000"/>
              </a:lnSpc>
              <a:spcBef>
                <a:spcPts val="1050"/>
              </a:spcBef>
              <a:buSzPct val="100000"/>
              <a:buFont typeface="Twentieth Century"/>
              <a:buAutoNum type="arabicPeriod"/>
            </a:pPr>
            <a:r>
              <a:rPr lang="en-US" sz="2100" b="1" dirty="0"/>
              <a:t>mineralocorticoids, </a:t>
            </a:r>
            <a:r>
              <a:rPr lang="en-US" sz="2100" dirty="0"/>
              <a:t>which regulate salt and water levels  </a:t>
            </a:r>
            <a:endParaRPr dirty="0"/>
          </a:p>
          <a:p>
            <a:pPr marL="385763" indent="-385763">
              <a:lnSpc>
                <a:spcPct val="90000"/>
              </a:lnSpc>
              <a:spcBef>
                <a:spcPts val="1050"/>
              </a:spcBef>
              <a:buSzPct val="100000"/>
              <a:buFont typeface="Twentieth Century"/>
              <a:buAutoNum type="arabicPeriod"/>
            </a:pPr>
            <a:r>
              <a:rPr lang="en-US" sz="2100" b="1" dirty="0"/>
              <a:t>androgens, </a:t>
            </a:r>
            <a:r>
              <a:rPr lang="en-US" sz="2100" dirty="0"/>
              <a:t>which are male sex hormones.</a:t>
            </a:r>
            <a:endParaRPr dirty="0"/>
          </a:p>
          <a:p>
            <a:pPr marL="68580" indent="0">
              <a:lnSpc>
                <a:spcPct val="90000"/>
              </a:lnSpc>
              <a:spcBef>
                <a:spcPts val="1050"/>
              </a:spcBef>
              <a:buSzPct val="100000"/>
              <a:buNone/>
            </a:pPr>
            <a:endParaRPr sz="2100" dirty="0"/>
          </a:p>
          <a:p>
            <a:pPr marL="68580" indent="-123349">
              <a:lnSpc>
                <a:spcPct val="90000"/>
              </a:lnSpc>
              <a:spcBef>
                <a:spcPts val="1050"/>
              </a:spcBef>
              <a:buSzPct val="100000"/>
              <a:buFont typeface="Noto Sans Symbols"/>
              <a:buChar char="⮚"/>
            </a:pPr>
            <a:r>
              <a:rPr lang="en-US" sz="2100" dirty="0"/>
              <a:t> An enzyme deficiency will make the body unable to produce one or more of these hormones, which in turn will result in the overproduction of another type of hormone precursor in order to compensate for the loss.</a:t>
            </a:r>
            <a:endParaRPr dirty="0"/>
          </a:p>
          <a:p>
            <a:pPr marL="68580" indent="0">
              <a:lnSpc>
                <a:spcPct val="90000"/>
              </a:lnSpc>
              <a:spcBef>
                <a:spcPts val="1050"/>
              </a:spcBef>
              <a:buSzPct val="100000"/>
              <a:buNone/>
            </a:pPr>
            <a:endParaRPr dirty="0"/>
          </a:p>
        </p:txBody>
      </p:sp>
    </p:spTree>
    <p:extLst>
      <p:ext uri="{BB962C8B-B14F-4D97-AF65-F5344CB8AC3E}">
        <p14:creationId xmlns:p14="http://schemas.microsoft.com/office/powerpoint/2010/main" val="18918494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51"/>
          <p:cNvSpPr txBox="1">
            <a:spLocks noGrp="1"/>
          </p:cNvSpPr>
          <p:nvPr>
            <p:ph type="title"/>
          </p:nvPr>
        </p:nvSpPr>
        <p:spPr>
          <a:xfrm>
            <a:off x="152400" y="80337"/>
            <a:ext cx="7290054" cy="1124712"/>
          </a:xfrm>
          <a:prstGeom prst="rect">
            <a:avLst/>
          </a:prstGeom>
          <a:noFill/>
          <a:ln>
            <a:noFill/>
          </a:ln>
        </p:spPr>
        <p:txBody>
          <a:bodyPr spcFirstLastPara="1" wrap="square" lIns="68569" tIns="34275" rIns="68569" bIns="34275" anchor="ctr" anchorCtr="0">
            <a:normAutofit/>
          </a:bodyPr>
          <a:lstStyle/>
          <a:p>
            <a:pPr algn="l">
              <a:lnSpc>
                <a:spcPct val="80000"/>
              </a:lnSpc>
              <a:buClr>
                <a:srgbClr val="92D050"/>
              </a:buClr>
              <a:buSzPts val="5000"/>
            </a:pPr>
            <a:r>
              <a:rPr lang="en-US" dirty="0">
                <a:solidFill>
                  <a:srgbClr val="92D050"/>
                </a:solidFill>
              </a:rPr>
              <a:t>1)</a:t>
            </a:r>
            <a:r>
              <a:rPr lang="en-US" dirty="0"/>
              <a:t> 21-HYDROXYLASE ENZYME DEFICIENCY</a:t>
            </a:r>
            <a:endParaRPr dirty="0"/>
          </a:p>
        </p:txBody>
      </p:sp>
      <p:sp>
        <p:nvSpPr>
          <p:cNvPr id="615" name="Google Shape;615;p51"/>
          <p:cNvSpPr txBox="1">
            <a:spLocks noGrp="1"/>
          </p:cNvSpPr>
          <p:nvPr>
            <p:ph idx="1"/>
          </p:nvPr>
        </p:nvSpPr>
        <p:spPr>
          <a:xfrm>
            <a:off x="339960" y="1377479"/>
            <a:ext cx="4529220" cy="3507377"/>
          </a:xfrm>
          <a:prstGeom prst="rect">
            <a:avLst/>
          </a:prstGeom>
          <a:noFill/>
          <a:ln>
            <a:noFill/>
          </a:ln>
        </p:spPr>
        <p:txBody>
          <a:bodyPr spcFirstLastPara="1" wrap="square" lIns="34275" tIns="34275" rIns="34275" bIns="34275" anchor="t" anchorCtr="0">
            <a:normAutofit fontScale="85000" lnSpcReduction="10000"/>
          </a:bodyPr>
          <a:lstStyle/>
          <a:p>
            <a:pPr marL="68580" indent="-104775">
              <a:lnSpc>
                <a:spcPct val="90000"/>
              </a:lnSpc>
              <a:buSzPts val="2200"/>
              <a:buFont typeface="Noto Sans Symbols"/>
              <a:buChar char="⮚"/>
            </a:pPr>
            <a:r>
              <a:rPr lang="en-US"/>
              <a:t> The most common cause of CAH responsible for 95% of all cases of CAH</a:t>
            </a:r>
            <a:endParaRPr/>
          </a:p>
          <a:p>
            <a:pPr marL="68580" indent="-104775">
              <a:lnSpc>
                <a:spcPct val="90000"/>
              </a:lnSpc>
              <a:spcBef>
                <a:spcPts val="1050"/>
              </a:spcBef>
              <a:buSzPts val="2200"/>
              <a:buFont typeface="Noto Sans Symbols"/>
              <a:buChar char="⮚"/>
            </a:pPr>
            <a:r>
              <a:rPr lang="en-US"/>
              <a:t> Different mutations in the gene responsible for 21-hydroxylase result in different levels of the enzyme, producing a spectrum of effects. </a:t>
            </a:r>
            <a:endParaRPr/>
          </a:p>
          <a:p>
            <a:pPr marL="68580" indent="-104775">
              <a:lnSpc>
                <a:spcPct val="90000"/>
              </a:lnSpc>
              <a:spcBef>
                <a:spcPts val="1050"/>
              </a:spcBef>
              <a:buSzPts val="2200"/>
              <a:buFont typeface="Noto Sans Symbols"/>
              <a:buChar char="⮚"/>
            </a:pPr>
            <a:r>
              <a:rPr lang="en-US"/>
              <a:t> divide in two subcategories:</a:t>
            </a:r>
            <a:endParaRPr/>
          </a:p>
          <a:p>
            <a:pPr marL="68580" indent="-104775">
              <a:lnSpc>
                <a:spcPct val="90000"/>
              </a:lnSpc>
              <a:spcBef>
                <a:spcPts val="1050"/>
              </a:spcBef>
              <a:buSzPts val="2200"/>
              <a:buChar char=" "/>
            </a:pPr>
            <a:r>
              <a:rPr lang="en-US" b="1"/>
              <a:t> </a:t>
            </a:r>
            <a:r>
              <a:rPr lang="en-US" b="1">
                <a:solidFill>
                  <a:srgbClr val="92D050"/>
                </a:solidFill>
              </a:rPr>
              <a:t>Classical : </a:t>
            </a:r>
            <a:r>
              <a:rPr lang="en-US">
                <a:solidFill>
                  <a:srgbClr val="000000"/>
                </a:solidFill>
              </a:rPr>
              <a:t>characterised by complete deficiency of enzyme , </a:t>
            </a:r>
            <a:r>
              <a:rPr lang="en-US"/>
              <a:t>is more severe form and can result in adrenal crisis and death if not detected and treated, which can be sub-divided into the salt-losing form or the simple-virilizing form.</a:t>
            </a:r>
            <a:endParaRPr/>
          </a:p>
          <a:p>
            <a:pPr marL="68580" indent="-104775">
              <a:lnSpc>
                <a:spcPct val="90000"/>
              </a:lnSpc>
              <a:spcBef>
                <a:spcPts val="1050"/>
              </a:spcBef>
              <a:buSzPts val="2200"/>
              <a:buChar char=" "/>
            </a:pPr>
            <a:r>
              <a:rPr lang="en-US"/>
              <a:t> </a:t>
            </a:r>
            <a:r>
              <a:rPr lang="en-US" b="1">
                <a:solidFill>
                  <a:srgbClr val="92D050"/>
                </a:solidFill>
              </a:rPr>
              <a:t>Non-classical : </a:t>
            </a:r>
            <a:r>
              <a:rPr lang="en-US"/>
              <a:t>characterised by  partial deficiency of the enzyme , milder and doesn't cause as many symptoms as in classical form . </a:t>
            </a:r>
            <a:endParaRPr/>
          </a:p>
        </p:txBody>
      </p:sp>
      <p:pic>
        <p:nvPicPr>
          <p:cNvPr id="616" name="Google Shape;616;p51"/>
          <p:cNvPicPr preferRelativeResize="0"/>
          <p:nvPr/>
        </p:nvPicPr>
        <p:blipFill rotWithShape="1">
          <a:blip r:embed="rId3">
            <a:alphaModFix/>
          </a:blip>
          <a:srcRect/>
          <a:stretch/>
        </p:blipFill>
        <p:spPr>
          <a:xfrm>
            <a:off x="5026511" y="1205049"/>
            <a:ext cx="4046125" cy="3732712"/>
          </a:xfrm>
          <a:prstGeom prst="rect">
            <a:avLst/>
          </a:prstGeom>
          <a:noFill/>
          <a:ln>
            <a:noFill/>
          </a:ln>
        </p:spPr>
      </p:pic>
    </p:spTree>
    <p:extLst>
      <p:ext uri="{BB962C8B-B14F-4D97-AF65-F5344CB8AC3E}">
        <p14:creationId xmlns:p14="http://schemas.microsoft.com/office/powerpoint/2010/main" val="20048275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33350"/>
            <a:ext cx="3382963" cy="437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عنوان فرعي 8"/>
          <p:cNvSpPr>
            <a:spLocks noGrp="1"/>
          </p:cNvSpPr>
          <p:nvPr>
            <p:ph type="subTitle" idx="2"/>
          </p:nvPr>
        </p:nvSpPr>
        <p:spPr>
          <a:xfrm>
            <a:off x="375000" y="1276349"/>
            <a:ext cx="5263800" cy="3228975"/>
          </a:xfrm>
        </p:spPr>
        <p:txBody>
          <a:bodyPr/>
          <a:lstStyle/>
          <a:p>
            <a:pPr>
              <a:buFont typeface="Wingdings" pitchFamily="2" charset="2"/>
              <a:buChar char="q"/>
            </a:pPr>
            <a:r>
              <a:rPr lang="en-US" sz="1400" b="1" dirty="0" err="1"/>
              <a:t>Vellus</a:t>
            </a:r>
            <a:r>
              <a:rPr lang="en-US" sz="1400" b="1" dirty="0"/>
              <a:t> hair: Soft fine NOT PIGMENTED (colorless) and usually short. Grow on the face , chest , and back and give the impression of "hairless“ skin.</a:t>
            </a:r>
            <a:br>
              <a:rPr lang="en-US" sz="1400" b="1" dirty="0"/>
            </a:br>
            <a:endParaRPr lang="en-US" sz="1400" b="1" dirty="0" smtClean="0"/>
          </a:p>
          <a:p>
            <a:pPr>
              <a:buFont typeface="Wingdings" pitchFamily="2" charset="2"/>
              <a:buChar char="q"/>
            </a:pPr>
            <a:r>
              <a:rPr lang="en-US" sz="1400" b="1" dirty="0" smtClean="0"/>
              <a:t>Terminal </a:t>
            </a:r>
            <a:r>
              <a:rPr lang="en-US" sz="1400" b="1" dirty="0"/>
              <a:t>hair longer coarser darker hair that grows on the scalp ,pubic ,and armpit areas in both adult men and </a:t>
            </a:r>
            <a:r>
              <a:rPr lang="en-US" sz="1400" b="1" dirty="0" smtClean="0"/>
              <a:t>women.</a:t>
            </a:r>
          </a:p>
          <a:p>
            <a:pPr marL="114300" indent="0">
              <a:buNone/>
            </a:pPr>
            <a:endParaRPr lang="en-US" sz="1400" b="1" dirty="0" smtClean="0"/>
          </a:p>
          <a:p>
            <a:pPr>
              <a:buFont typeface="Wingdings" pitchFamily="2" charset="2"/>
              <a:buChar char="q"/>
            </a:pPr>
            <a:r>
              <a:rPr lang="en-US" sz="1400" b="1" dirty="0" smtClean="0"/>
              <a:t>In hirsutism </a:t>
            </a:r>
            <a:r>
              <a:rPr lang="en-US" sz="1400" b="1" dirty="0"/>
              <a:t>The hair is often dark and coarse instead of the light, </a:t>
            </a:r>
            <a:r>
              <a:rPr lang="en-US" sz="1400" b="1" dirty="0" smtClean="0"/>
              <a:t>fine, colorless hair .</a:t>
            </a:r>
          </a:p>
          <a:p>
            <a:pPr>
              <a:buFont typeface="Wingdings" pitchFamily="2" charset="2"/>
              <a:buChar char="q"/>
            </a:pPr>
            <a:endParaRPr lang="en-US" sz="1400" dirty="0" smtClean="0"/>
          </a:p>
          <a:p>
            <a:pPr>
              <a:buFont typeface="Wingdings" pitchFamily="2" charset="2"/>
              <a:buChar char="q"/>
            </a:pPr>
            <a:endParaRPr lang="ar-SA" sz="1400" b="1" dirty="0"/>
          </a:p>
        </p:txBody>
      </p:sp>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3498548"/>
            <a:ext cx="3048000" cy="1644952"/>
          </a:xfrm>
          <a:prstGeom prst="rect">
            <a:avLst/>
          </a:prstGeom>
        </p:spPr>
      </p:pic>
    </p:spTree>
    <p:extLst>
      <p:ext uri="{BB962C8B-B14F-4D97-AF65-F5344CB8AC3E}">
        <p14:creationId xmlns:p14="http://schemas.microsoft.com/office/powerpoint/2010/main" val="27079086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45B9F85-1D22-DBFD-0DE9-8E1A6D78BE94}"/>
              </a:ext>
            </a:extLst>
          </p:cNvPr>
          <p:cNvSpPr>
            <a:spLocks noGrp="1"/>
          </p:cNvSpPr>
          <p:nvPr>
            <p:ph type="title"/>
          </p:nvPr>
        </p:nvSpPr>
        <p:spPr/>
        <p:txBody>
          <a:bodyPr/>
          <a:lstStyle/>
          <a:p>
            <a:endParaRPr lang="ar-AE"/>
          </a:p>
        </p:txBody>
      </p:sp>
      <p:sp>
        <p:nvSpPr>
          <p:cNvPr id="3" name="عنصر نائب للنص 2">
            <a:extLst>
              <a:ext uri="{FF2B5EF4-FFF2-40B4-BE49-F238E27FC236}">
                <a16:creationId xmlns:a16="http://schemas.microsoft.com/office/drawing/2014/main" id="{01021E06-5F75-932F-CCB5-C1C4ED3E178C}"/>
              </a:ext>
            </a:extLst>
          </p:cNvPr>
          <p:cNvSpPr>
            <a:spLocks noGrp="1"/>
          </p:cNvSpPr>
          <p:nvPr>
            <p:ph idx="1"/>
          </p:nvPr>
        </p:nvSpPr>
        <p:spPr/>
        <p:txBody>
          <a:bodyPr/>
          <a:lstStyle/>
          <a:p>
            <a:endParaRPr lang="ar-AE"/>
          </a:p>
        </p:txBody>
      </p:sp>
      <p:pic>
        <p:nvPicPr>
          <p:cNvPr id="4" name="صورة 3">
            <a:extLst>
              <a:ext uri="{FF2B5EF4-FFF2-40B4-BE49-F238E27FC236}">
                <a16:creationId xmlns:a16="http://schemas.microsoft.com/office/drawing/2014/main" id="{1E110460-D874-02C2-975B-923522198D5B}"/>
              </a:ext>
            </a:extLst>
          </p:cNvPr>
          <p:cNvPicPr>
            <a:picLocks noChangeAspect="1"/>
          </p:cNvPicPr>
          <p:nvPr/>
        </p:nvPicPr>
        <p:blipFill>
          <a:blip r:embed="rId2"/>
          <a:stretch>
            <a:fillRect/>
          </a:stretch>
        </p:blipFill>
        <p:spPr>
          <a:xfrm>
            <a:off x="0" y="0"/>
            <a:ext cx="9144000" cy="5161266"/>
          </a:xfrm>
          <a:prstGeom prst="rect">
            <a:avLst/>
          </a:prstGeom>
        </p:spPr>
      </p:pic>
    </p:spTree>
    <p:extLst>
      <p:ext uri="{BB962C8B-B14F-4D97-AF65-F5344CB8AC3E}">
        <p14:creationId xmlns:p14="http://schemas.microsoft.com/office/powerpoint/2010/main" val="16752783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829BFAA-BF3D-A012-A611-B8817C6646D5}"/>
              </a:ext>
            </a:extLst>
          </p:cNvPr>
          <p:cNvSpPr>
            <a:spLocks noGrp="1"/>
          </p:cNvSpPr>
          <p:nvPr>
            <p:ph type="title"/>
          </p:nvPr>
        </p:nvSpPr>
        <p:spPr/>
        <p:txBody>
          <a:bodyPr/>
          <a:lstStyle/>
          <a:p>
            <a:r>
              <a:rPr lang="ar-SA" dirty="0"/>
              <a:t>17- </a:t>
            </a:r>
            <a:r>
              <a:rPr lang="ar-SA" dirty="0" err="1"/>
              <a:t>hydroxylase</a:t>
            </a:r>
            <a:r>
              <a:rPr lang="ar-SA" dirty="0"/>
              <a:t> </a:t>
            </a:r>
            <a:r>
              <a:rPr lang="ar-SA" dirty="0" err="1"/>
              <a:t>deficiency</a:t>
            </a:r>
            <a:r>
              <a:rPr lang="ar-SA" dirty="0"/>
              <a:t> </a:t>
            </a:r>
            <a:endParaRPr lang="ar-AE" dirty="0"/>
          </a:p>
        </p:txBody>
      </p:sp>
      <p:sp>
        <p:nvSpPr>
          <p:cNvPr id="3" name="عنصر نائب للنص 2">
            <a:extLst>
              <a:ext uri="{FF2B5EF4-FFF2-40B4-BE49-F238E27FC236}">
                <a16:creationId xmlns:a16="http://schemas.microsoft.com/office/drawing/2014/main" id="{B6510AB7-D4F6-0879-A723-E97A8FEA8ECA}"/>
              </a:ext>
            </a:extLst>
          </p:cNvPr>
          <p:cNvSpPr>
            <a:spLocks noGrp="1"/>
          </p:cNvSpPr>
          <p:nvPr>
            <p:ph idx="1"/>
          </p:nvPr>
        </p:nvSpPr>
        <p:spPr/>
        <p:txBody>
          <a:bodyPr>
            <a:normAutofit/>
          </a:bodyPr>
          <a:lstStyle/>
          <a:p>
            <a:r>
              <a:rPr lang="ar-SA" sz="1950" dirty="0"/>
              <a:t>Aldosterone </a:t>
            </a:r>
            <a:r>
              <a:rPr lang="ar-SA" sz="1950" dirty="0" err="1"/>
              <a:t>deficiency</a:t>
            </a:r>
            <a:r>
              <a:rPr lang="ar-SA" sz="1950" dirty="0"/>
              <a:t> </a:t>
            </a:r>
          </a:p>
          <a:p>
            <a:r>
              <a:rPr lang="ar-SA" sz="1950" dirty="0"/>
              <a:t>     </a:t>
            </a:r>
            <a:r>
              <a:rPr lang="ar-SA" sz="1950" dirty="0" err="1"/>
              <a:t>Hyponatremia</a:t>
            </a:r>
            <a:endParaRPr lang="ar-SA" sz="1950" dirty="0"/>
          </a:p>
          <a:p>
            <a:r>
              <a:rPr lang="ar-SA" sz="1950" dirty="0"/>
              <a:t>     </a:t>
            </a:r>
            <a:r>
              <a:rPr lang="ar-SA" sz="1950" dirty="0" err="1"/>
              <a:t>Hyperkalemia</a:t>
            </a:r>
            <a:r>
              <a:rPr lang="ar-SA" sz="1950" dirty="0"/>
              <a:t> </a:t>
            </a:r>
          </a:p>
          <a:p>
            <a:r>
              <a:rPr lang="ar-SA" sz="1950" dirty="0"/>
              <a:t>     </a:t>
            </a:r>
            <a:r>
              <a:rPr lang="ar-SA" sz="1950" dirty="0" err="1"/>
              <a:t>Hypotension</a:t>
            </a:r>
            <a:r>
              <a:rPr lang="ar-SA" sz="1950" dirty="0"/>
              <a:t> </a:t>
            </a:r>
          </a:p>
          <a:p>
            <a:r>
              <a:rPr lang="ar-SA" sz="1950" dirty="0" err="1"/>
              <a:t>Cortisol</a:t>
            </a:r>
            <a:r>
              <a:rPr lang="ar-SA" sz="1950" dirty="0"/>
              <a:t> </a:t>
            </a:r>
            <a:r>
              <a:rPr lang="ar-SA" sz="1950" dirty="0" err="1"/>
              <a:t>deficiency</a:t>
            </a:r>
            <a:r>
              <a:rPr lang="ar-SA" sz="1950" dirty="0"/>
              <a:t> </a:t>
            </a:r>
          </a:p>
          <a:p>
            <a:pPr marL="85725" indent="0">
              <a:buNone/>
            </a:pPr>
            <a:r>
              <a:rPr lang="ar-SA" sz="1950" dirty="0"/>
              <a:t>           </a:t>
            </a:r>
            <a:r>
              <a:rPr lang="ar-SA" sz="1950" dirty="0" err="1"/>
              <a:t>Hypoglycemia</a:t>
            </a:r>
            <a:endParaRPr lang="ar-SA" sz="1950" dirty="0"/>
          </a:p>
          <a:p>
            <a:pPr marL="85725" indent="0">
              <a:buNone/>
            </a:pPr>
            <a:r>
              <a:rPr lang="ar-SA" sz="1950" dirty="0"/>
              <a:t>           ACTH </a:t>
            </a:r>
            <a:r>
              <a:rPr lang="ar-SA" sz="1950" dirty="0" err="1"/>
              <a:t>elevated</a:t>
            </a:r>
            <a:r>
              <a:rPr lang="ar-SA" sz="1950" dirty="0"/>
              <a:t> </a:t>
            </a:r>
          </a:p>
          <a:p>
            <a:r>
              <a:rPr lang="ar-SA" sz="1950" dirty="0" err="1"/>
              <a:t>High</a:t>
            </a:r>
            <a:r>
              <a:rPr lang="ar-SA" sz="1950" dirty="0"/>
              <a:t> </a:t>
            </a:r>
            <a:r>
              <a:rPr lang="ar-SA" sz="1950" dirty="0" err="1"/>
              <a:t>androgens</a:t>
            </a:r>
            <a:r>
              <a:rPr lang="ar-SA" sz="1950" dirty="0"/>
              <a:t> </a:t>
            </a:r>
            <a:r>
              <a:rPr lang="ar-SA" sz="1950" dirty="0" err="1"/>
              <a:t>level</a:t>
            </a:r>
            <a:r>
              <a:rPr lang="ar-SA" sz="1950" dirty="0"/>
              <a:t> </a:t>
            </a:r>
            <a:endParaRPr lang="ar-AE" sz="1950" dirty="0"/>
          </a:p>
        </p:txBody>
      </p:sp>
      <p:pic>
        <p:nvPicPr>
          <p:cNvPr id="9" name="صورة 8">
            <a:extLst>
              <a:ext uri="{FF2B5EF4-FFF2-40B4-BE49-F238E27FC236}">
                <a16:creationId xmlns:a16="http://schemas.microsoft.com/office/drawing/2014/main" id="{8DFA5CF7-7720-BDFF-0B4C-A848147EFBD0}"/>
              </a:ext>
            </a:extLst>
          </p:cNvPr>
          <p:cNvPicPr>
            <a:picLocks noChangeAspect="1"/>
          </p:cNvPicPr>
          <p:nvPr/>
        </p:nvPicPr>
        <p:blipFill>
          <a:blip r:embed="rId2"/>
          <a:stretch>
            <a:fillRect/>
          </a:stretch>
        </p:blipFill>
        <p:spPr>
          <a:xfrm>
            <a:off x="4413123" y="1563624"/>
            <a:ext cx="4572000" cy="2409371"/>
          </a:xfrm>
          <a:prstGeom prst="rect">
            <a:avLst/>
          </a:prstGeom>
        </p:spPr>
      </p:pic>
    </p:spTree>
    <p:extLst>
      <p:ext uri="{BB962C8B-B14F-4D97-AF65-F5344CB8AC3E}">
        <p14:creationId xmlns:p14="http://schemas.microsoft.com/office/powerpoint/2010/main" val="18298262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D2C695D-9656-1BCF-9EAC-9EA7454B82BB}"/>
              </a:ext>
            </a:extLst>
          </p:cNvPr>
          <p:cNvSpPr>
            <a:spLocks noGrp="1"/>
          </p:cNvSpPr>
          <p:nvPr>
            <p:ph type="title"/>
          </p:nvPr>
        </p:nvSpPr>
        <p:spPr/>
        <p:txBody>
          <a:bodyPr/>
          <a:lstStyle/>
          <a:p>
            <a:pPr algn="l" rtl="0"/>
            <a:r>
              <a:rPr lang="ar-SA" dirty="0" err="1"/>
              <a:t>Symptoms</a:t>
            </a:r>
            <a:r>
              <a:rPr lang="ar-SA" dirty="0"/>
              <a:t> </a:t>
            </a:r>
            <a:endParaRPr lang="ar-AE" dirty="0"/>
          </a:p>
        </p:txBody>
      </p:sp>
      <p:sp>
        <p:nvSpPr>
          <p:cNvPr id="3" name="عنصر نائب للنص 2">
            <a:extLst>
              <a:ext uri="{FF2B5EF4-FFF2-40B4-BE49-F238E27FC236}">
                <a16:creationId xmlns:a16="http://schemas.microsoft.com/office/drawing/2014/main" id="{147B9FAC-295C-6D71-8F92-C706F66EDBC0}"/>
              </a:ext>
            </a:extLst>
          </p:cNvPr>
          <p:cNvSpPr>
            <a:spLocks noGrp="1"/>
          </p:cNvSpPr>
          <p:nvPr>
            <p:ph idx="1"/>
          </p:nvPr>
        </p:nvSpPr>
        <p:spPr>
          <a:xfrm>
            <a:off x="802386" y="1591056"/>
            <a:ext cx="3622919" cy="3038094"/>
          </a:xfrm>
        </p:spPr>
        <p:txBody>
          <a:bodyPr/>
          <a:lstStyle/>
          <a:p>
            <a:pPr algn="l" rtl="0"/>
            <a:r>
              <a:rPr lang="ar-SA" sz="1950" dirty="0" err="1"/>
              <a:t>Hypotension</a:t>
            </a:r>
            <a:r>
              <a:rPr lang="ar-SA" sz="1950" dirty="0"/>
              <a:t> </a:t>
            </a:r>
          </a:p>
          <a:p>
            <a:pPr algn="l" rtl="0"/>
            <a:r>
              <a:rPr lang="en-US" sz="1950" dirty="0"/>
              <a:t>V</a:t>
            </a:r>
            <a:r>
              <a:rPr lang="ar-SA" sz="1950" dirty="0" err="1"/>
              <a:t>irilization</a:t>
            </a:r>
            <a:r>
              <a:rPr lang="ar-SA" sz="1950" dirty="0"/>
              <a:t> </a:t>
            </a:r>
            <a:r>
              <a:rPr lang="ar-SA" sz="1950" dirty="0" err="1"/>
              <a:t>in</a:t>
            </a:r>
            <a:r>
              <a:rPr lang="ar-SA" sz="1950" dirty="0"/>
              <a:t> </a:t>
            </a:r>
            <a:r>
              <a:rPr lang="ar-SA" sz="1950" dirty="0" err="1"/>
              <a:t>females</a:t>
            </a:r>
            <a:r>
              <a:rPr lang="ar-SA" sz="1950" dirty="0"/>
              <a:t> </a:t>
            </a:r>
          </a:p>
          <a:p>
            <a:pPr algn="l" rtl="0"/>
            <a:r>
              <a:rPr lang="ar-SA" sz="1950" dirty="0" err="1"/>
              <a:t>Clitoral</a:t>
            </a:r>
            <a:r>
              <a:rPr lang="ar-SA" sz="1950" dirty="0"/>
              <a:t> </a:t>
            </a:r>
            <a:r>
              <a:rPr lang="ar-SA" sz="1950" dirty="0" err="1"/>
              <a:t>enlargement</a:t>
            </a:r>
            <a:r>
              <a:rPr lang="ar-SA" sz="1950" dirty="0"/>
              <a:t> </a:t>
            </a:r>
          </a:p>
          <a:p>
            <a:pPr algn="l" rtl="0"/>
            <a:r>
              <a:rPr lang="ar-SA" sz="1950" dirty="0" err="1"/>
              <a:t>Ambiguous</a:t>
            </a:r>
            <a:r>
              <a:rPr lang="ar-SA" sz="1950" dirty="0"/>
              <a:t> </a:t>
            </a:r>
            <a:r>
              <a:rPr lang="ar-SA" sz="1950" dirty="0" err="1"/>
              <a:t>genitalia</a:t>
            </a:r>
            <a:r>
              <a:rPr lang="ar-SA" sz="1950" dirty="0"/>
              <a:t> </a:t>
            </a:r>
          </a:p>
          <a:p>
            <a:pPr algn="l" rtl="0"/>
            <a:r>
              <a:rPr lang="ar-SA" sz="1950" dirty="0" err="1"/>
              <a:t>Early</a:t>
            </a:r>
            <a:r>
              <a:rPr lang="ar-SA" sz="1950" dirty="0"/>
              <a:t> </a:t>
            </a:r>
            <a:r>
              <a:rPr lang="ar-SA" sz="1950" dirty="0" err="1"/>
              <a:t>puberty</a:t>
            </a:r>
            <a:r>
              <a:rPr lang="ar-SA" sz="1950" dirty="0"/>
              <a:t> </a:t>
            </a:r>
          </a:p>
          <a:p>
            <a:pPr algn="l" rtl="0"/>
            <a:r>
              <a:rPr lang="ar-SA" sz="1950" dirty="0" err="1"/>
              <a:t>Normal</a:t>
            </a:r>
            <a:r>
              <a:rPr lang="ar-SA" sz="1950" dirty="0"/>
              <a:t> </a:t>
            </a:r>
            <a:r>
              <a:rPr lang="ar-SA" sz="1950" dirty="0" err="1"/>
              <a:t>genital</a:t>
            </a:r>
            <a:r>
              <a:rPr lang="ar-SA" sz="1950" dirty="0"/>
              <a:t> </a:t>
            </a:r>
            <a:r>
              <a:rPr lang="ar-SA" sz="1950" dirty="0" err="1"/>
              <a:t>development</a:t>
            </a:r>
            <a:r>
              <a:rPr lang="ar-SA" sz="1950" dirty="0"/>
              <a:t> </a:t>
            </a:r>
            <a:r>
              <a:rPr lang="ar-SA" sz="1950" dirty="0" err="1"/>
              <a:t>in</a:t>
            </a:r>
            <a:r>
              <a:rPr lang="ar-SA" sz="1950" dirty="0"/>
              <a:t> </a:t>
            </a:r>
            <a:r>
              <a:rPr lang="ar-SA" sz="1950" dirty="0" err="1"/>
              <a:t>males</a:t>
            </a:r>
            <a:r>
              <a:rPr lang="ar-SA" sz="1950" dirty="0"/>
              <a:t> </a:t>
            </a:r>
            <a:endParaRPr lang="ar-AE" sz="1950" dirty="0"/>
          </a:p>
        </p:txBody>
      </p:sp>
      <p:sp>
        <p:nvSpPr>
          <p:cNvPr id="18" name="مربع نص 17">
            <a:extLst>
              <a:ext uri="{FF2B5EF4-FFF2-40B4-BE49-F238E27FC236}">
                <a16:creationId xmlns:a16="http://schemas.microsoft.com/office/drawing/2014/main" id="{1040C2BA-9F9A-6D63-423D-54332D5AC234}"/>
              </a:ext>
            </a:extLst>
          </p:cNvPr>
          <p:cNvSpPr txBox="1"/>
          <p:nvPr/>
        </p:nvSpPr>
        <p:spPr>
          <a:xfrm>
            <a:off x="5936737" y="1240360"/>
            <a:ext cx="2876126" cy="2192908"/>
          </a:xfrm>
          <a:prstGeom prst="rect">
            <a:avLst/>
          </a:prstGeom>
          <a:noFill/>
        </p:spPr>
        <p:txBody>
          <a:bodyPr wrap="square" rtlCol="1">
            <a:spAutoFit/>
          </a:bodyPr>
          <a:lstStyle/>
          <a:p>
            <a:pPr algn="l" rtl="1"/>
            <a:r>
              <a:rPr lang="ar-SA" sz="1950" dirty="0" err="1">
                <a:solidFill>
                  <a:schemeClr val="dk1"/>
                </a:solidFill>
                <a:latin typeface="Twentieth Century"/>
                <a:sym typeface="Twentieth Century"/>
              </a:rPr>
              <a:t>Excessive</a:t>
            </a:r>
            <a:r>
              <a:rPr lang="ar-SA" sz="1950" dirty="0">
                <a:solidFill>
                  <a:schemeClr val="dk1"/>
                </a:solidFill>
                <a:latin typeface="Twentieth Century"/>
                <a:sym typeface="Twentieth Century"/>
              </a:rPr>
              <a:t> </a:t>
            </a:r>
            <a:r>
              <a:rPr lang="ar-SA" sz="1950" dirty="0" err="1">
                <a:solidFill>
                  <a:schemeClr val="dk1"/>
                </a:solidFill>
                <a:latin typeface="Twentieth Century"/>
                <a:sym typeface="Twentieth Century"/>
              </a:rPr>
              <a:t>facial</a:t>
            </a:r>
            <a:r>
              <a:rPr lang="ar-SA" sz="1950" dirty="0">
                <a:solidFill>
                  <a:schemeClr val="dk1"/>
                </a:solidFill>
                <a:latin typeface="Twentieth Century"/>
                <a:sym typeface="Twentieth Century"/>
              </a:rPr>
              <a:t> </a:t>
            </a:r>
            <a:r>
              <a:rPr lang="ar-SA" sz="1950" dirty="0" err="1">
                <a:solidFill>
                  <a:schemeClr val="dk1"/>
                </a:solidFill>
                <a:latin typeface="Twentieth Century"/>
                <a:sym typeface="Twentieth Century"/>
              </a:rPr>
              <a:t>hair</a:t>
            </a:r>
            <a:r>
              <a:rPr lang="ar-SA" sz="1950" dirty="0">
                <a:solidFill>
                  <a:schemeClr val="dk1"/>
                </a:solidFill>
                <a:latin typeface="Twentieth Century"/>
                <a:sym typeface="Twentieth Century"/>
              </a:rPr>
              <a:t>  </a:t>
            </a:r>
          </a:p>
          <a:p>
            <a:pPr algn="l" rtl="1"/>
            <a:r>
              <a:rPr lang="ar-SA" sz="1950" dirty="0" err="1">
                <a:solidFill>
                  <a:schemeClr val="dk1"/>
                </a:solidFill>
                <a:latin typeface="Twentieth Century"/>
                <a:sym typeface="Twentieth Century"/>
              </a:rPr>
              <a:t>Deeping</a:t>
            </a:r>
            <a:r>
              <a:rPr lang="ar-SA" sz="1950" dirty="0">
                <a:solidFill>
                  <a:schemeClr val="dk1"/>
                </a:solidFill>
                <a:latin typeface="Twentieth Century"/>
                <a:sym typeface="Twentieth Century"/>
              </a:rPr>
              <a:t> </a:t>
            </a:r>
            <a:r>
              <a:rPr lang="ar-SA" sz="1950" dirty="0" err="1">
                <a:solidFill>
                  <a:schemeClr val="dk1"/>
                </a:solidFill>
                <a:latin typeface="Twentieth Century"/>
                <a:sym typeface="Twentieth Century"/>
              </a:rPr>
              <a:t>of</a:t>
            </a:r>
            <a:r>
              <a:rPr lang="ar-SA" sz="1950" dirty="0">
                <a:solidFill>
                  <a:schemeClr val="dk1"/>
                </a:solidFill>
                <a:latin typeface="Twentieth Century"/>
                <a:sym typeface="Twentieth Century"/>
              </a:rPr>
              <a:t> </a:t>
            </a:r>
            <a:r>
              <a:rPr lang="ar-SA" sz="1950" dirty="0" err="1">
                <a:solidFill>
                  <a:schemeClr val="dk1"/>
                </a:solidFill>
                <a:latin typeface="Twentieth Century"/>
                <a:sym typeface="Twentieth Century"/>
              </a:rPr>
              <a:t>the</a:t>
            </a:r>
            <a:r>
              <a:rPr lang="ar-SA" sz="1950" dirty="0">
                <a:solidFill>
                  <a:schemeClr val="dk1"/>
                </a:solidFill>
                <a:latin typeface="Twentieth Century"/>
                <a:sym typeface="Twentieth Century"/>
              </a:rPr>
              <a:t> </a:t>
            </a:r>
            <a:r>
              <a:rPr lang="ar-SA" sz="1950" dirty="0" err="1">
                <a:solidFill>
                  <a:schemeClr val="dk1"/>
                </a:solidFill>
                <a:latin typeface="Twentieth Century"/>
                <a:sym typeface="Twentieth Century"/>
              </a:rPr>
              <a:t>voice</a:t>
            </a:r>
            <a:r>
              <a:rPr lang="ar-SA" sz="1950" dirty="0">
                <a:solidFill>
                  <a:schemeClr val="dk1"/>
                </a:solidFill>
                <a:latin typeface="Twentieth Century"/>
                <a:sym typeface="Twentieth Century"/>
              </a:rPr>
              <a:t> </a:t>
            </a:r>
          </a:p>
          <a:p>
            <a:pPr algn="l" rtl="1"/>
            <a:r>
              <a:rPr lang="ar-SA" sz="1950" dirty="0" err="1">
                <a:solidFill>
                  <a:schemeClr val="dk1"/>
                </a:solidFill>
                <a:latin typeface="Twentieth Century"/>
                <a:sym typeface="Twentieth Century"/>
              </a:rPr>
              <a:t>Enlarged</a:t>
            </a:r>
            <a:r>
              <a:rPr lang="ar-SA" sz="1950" dirty="0">
                <a:solidFill>
                  <a:schemeClr val="dk1"/>
                </a:solidFill>
                <a:latin typeface="Twentieth Century"/>
                <a:sym typeface="Twentieth Century"/>
              </a:rPr>
              <a:t> </a:t>
            </a:r>
            <a:r>
              <a:rPr lang="ar-SA" sz="1950" dirty="0" err="1">
                <a:solidFill>
                  <a:schemeClr val="dk1"/>
                </a:solidFill>
                <a:latin typeface="Twentieth Century"/>
                <a:sym typeface="Twentieth Century"/>
              </a:rPr>
              <a:t>clitoris</a:t>
            </a:r>
            <a:r>
              <a:rPr lang="ar-SA" sz="1950" dirty="0">
                <a:solidFill>
                  <a:schemeClr val="dk1"/>
                </a:solidFill>
                <a:latin typeface="Twentieth Century"/>
                <a:sym typeface="Twentieth Century"/>
              </a:rPr>
              <a:t> </a:t>
            </a:r>
          </a:p>
          <a:p>
            <a:pPr algn="l" rtl="1"/>
            <a:r>
              <a:rPr lang="ar-SA" sz="1950" dirty="0" err="1">
                <a:solidFill>
                  <a:schemeClr val="dk1"/>
                </a:solidFill>
                <a:latin typeface="Twentieth Century"/>
                <a:sym typeface="Twentieth Century"/>
              </a:rPr>
              <a:t>Irregular</a:t>
            </a:r>
            <a:r>
              <a:rPr lang="ar-SA" sz="1950" dirty="0">
                <a:solidFill>
                  <a:schemeClr val="dk1"/>
                </a:solidFill>
                <a:latin typeface="Twentieth Century"/>
                <a:sym typeface="Twentieth Century"/>
              </a:rPr>
              <a:t> </a:t>
            </a:r>
            <a:r>
              <a:rPr lang="ar-SA" sz="1950" dirty="0" err="1">
                <a:solidFill>
                  <a:schemeClr val="dk1"/>
                </a:solidFill>
                <a:latin typeface="Twentieth Century"/>
                <a:sym typeface="Twentieth Century"/>
              </a:rPr>
              <a:t>menstrual</a:t>
            </a:r>
            <a:r>
              <a:rPr lang="ar-SA" sz="1950" dirty="0">
                <a:solidFill>
                  <a:schemeClr val="dk1"/>
                </a:solidFill>
                <a:latin typeface="Twentieth Century"/>
                <a:sym typeface="Twentieth Century"/>
              </a:rPr>
              <a:t> </a:t>
            </a:r>
            <a:r>
              <a:rPr lang="ar-SA" sz="1950" dirty="0" err="1">
                <a:solidFill>
                  <a:schemeClr val="dk1"/>
                </a:solidFill>
                <a:latin typeface="Twentieth Century"/>
                <a:sym typeface="Twentieth Century"/>
              </a:rPr>
              <a:t>cycle</a:t>
            </a:r>
            <a:r>
              <a:rPr lang="ar-SA" sz="1950" dirty="0">
                <a:solidFill>
                  <a:schemeClr val="dk1"/>
                </a:solidFill>
                <a:latin typeface="Twentieth Century"/>
                <a:sym typeface="Twentieth Century"/>
              </a:rPr>
              <a:t> </a:t>
            </a:r>
          </a:p>
          <a:p>
            <a:pPr algn="l" rtl="1"/>
            <a:r>
              <a:rPr lang="ar-SA" sz="1950" dirty="0" err="1">
                <a:solidFill>
                  <a:schemeClr val="dk1"/>
                </a:solidFill>
                <a:latin typeface="Twentieth Century"/>
                <a:sym typeface="Twentieth Century"/>
              </a:rPr>
              <a:t>Acne</a:t>
            </a:r>
            <a:r>
              <a:rPr lang="ar-SA" sz="1950" dirty="0">
                <a:solidFill>
                  <a:schemeClr val="dk1"/>
                </a:solidFill>
                <a:latin typeface="Twentieth Century"/>
                <a:sym typeface="Twentieth Century"/>
              </a:rPr>
              <a:t> </a:t>
            </a:r>
          </a:p>
          <a:p>
            <a:pPr algn="l" rtl="1"/>
            <a:r>
              <a:rPr lang="ar-SA" sz="1950" dirty="0" err="1">
                <a:solidFill>
                  <a:schemeClr val="dk1"/>
                </a:solidFill>
                <a:latin typeface="Twentieth Century"/>
                <a:sym typeface="Twentieth Century"/>
              </a:rPr>
              <a:t>Male</a:t>
            </a:r>
            <a:r>
              <a:rPr lang="ar-SA" sz="1950" dirty="0">
                <a:solidFill>
                  <a:schemeClr val="dk1"/>
                </a:solidFill>
                <a:latin typeface="Twentieth Century"/>
                <a:sym typeface="Twentieth Century"/>
              </a:rPr>
              <a:t> </a:t>
            </a:r>
            <a:r>
              <a:rPr lang="ar-SA" sz="1950" dirty="0" err="1">
                <a:solidFill>
                  <a:schemeClr val="dk1"/>
                </a:solidFill>
                <a:latin typeface="Twentieth Century"/>
                <a:sym typeface="Twentieth Century"/>
              </a:rPr>
              <a:t>pattern</a:t>
            </a:r>
            <a:r>
              <a:rPr lang="ar-SA" sz="1950" dirty="0">
                <a:solidFill>
                  <a:schemeClr val="dk1"/>
                </a:solidFill>
                <a:latin typeface="Twentieth Century"/>
                <a:sym typeface="Twentieth Century"/>
              </a:rPr>
              <a:t> </a:t>
            </a:r>
            <a:r>
              <a:rPr lang="ar-SA" sz="1950" dirty="0" err="1">
                <a:solidFill>
                  <a:schemeClr val="dk1"/>
                </a:solidFill>
                <a:latin typeface="Twentieth Century"/>
                <a:sym typeface="Twentieth Century"/>
              </a:rPr>
              <a:t>baldness</a:t>
            </a:r>
            <a:r>
              <a:rPr lang="ar-SA" sz="1950" dirty="0">
                <a:solidFill>
                  <a:schemeClr val="dk1"/>
                </a:solidFill>
                <a:latin typeface="Twentieth Century"/>
                <a:sym typeface="Twentieth Century"/>
              </a:rPr>
              <a:t> </a:t>
            </a:r>
            <a:endParaRPr lang="ar-AE" sz="1950" dirty="0">
              <a:solidFill>
                <a:schemeClr val="dk1"/>
              </a:solidFill>
              <a:latin typeface="Twentieth Century"/>
              <a:sym typeface="Twentieth Century"/>
            </a:endParaRPr>
          </a:p>
        </p:txBody>
      </p:sp>
      <p:sp>
        <p:nvSpPr>
          <p:cNvPr id="4" name="إطار 3">
            <a:extLst>
              <a:ext uri="{FF2B5EF4-FFF2-40B4-BE49-F238E27FC236}">
                <a16:creationId xmlns:a16="http://schemas.microsoft.com/office/drawing/2014/main" id="{453511BB-8EB2-F644-27AE-2A29B6ABE163}"/>
              </a:ext>
            </a:extLst>
          </p:cNvPr>
          <p:cNvSpPr/>
          <p:nvPr/>
        </p:nvSpPr>
        <p:spPr>
          <a:xfrm>
            <a:off x="5580529" y="808352"/>
            <a:ext cx="3399662" cy="3526796"/>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AE" sz="1050">
              <a:solidFill>
                <a:schemeClr val="tx1"/>
              </a:solidFill>
            </a:endParaRPr>
          </a:p>
        </p:txBody>
      </p:sp>
      <p:sp>
        <p:nvSpPr>
          <p:cNvPr id="5" name="سهم: لليمين 4">
            <a:extLst>
              <a:ext uri="{FF2B5EF4-FFF2-40B4-BE49-F238E27FC236}">
                <a16:creationId xmlns:a16="http://schemas.microsoft.com/office/drawing/2014/main" id="{CAEB7C54-9AFA-3655-1CD6-D01909C15981}"/>
              </a:ext>
            </a:extLst>
          </p:cNvPr>
          <p:cNvSpPr/>
          <p:nvPr/>
        </p:nvSpPr>
        <p:spPr>
          <a:xfrm>
            <a:off x="3563472" y="2014211"/>
            <a:ext cx="1308362" cy="30846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AE" sz="1050"/>
          </a:p>
        </p:txBody>
      </p:sp>
    </p:spTree>
    <p:extLst>
      <p:ext uri="{BB962C8B-B14F-4D97-AF65-F5344CB8AC3E}">
        <p14:creationId xmlns:p14="http://schemas.microsoft.com/office/powerpoint/2010/main" val="23662822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54"/>
          <p:cNvSpPr txBox="1">
            <a:spLocks noGrp="1"/>
          </p:cNvSpPr>
          <p:nvPr>
            <p:ph type="title"/>
          </p:nvPr>
        </p:nvSpPr>
        <p:spPr>
          <a:prstGeom prst="rect">
            <a:avLst/>
          </a:prstGeom>
          <a:noFill/>
          <a:ln>
            <a:noFill/>
          </a:ln>
        </p:spPr>
        <p:txBody>
          <a:bodyPr spcFirstLastPara="1" wrap="square" lIns="68569" tIns="34275" rIns="68569" bIns="34275" anchor="ctr" anchorCtr="0">
            <a:normAutofit/>
          </a:bodyPr>
          <a:lstStyle/>
          <a:p>
            <a:pPr algn="l">
              <a:lnSpc>
                <a:spcPct val="80000"/>
              </a:lnSpc>
              <a:buClr>
                <a:srgbClr val="0C0C0C"/>
              </a:buClr>
              <a:buSzPts val="5000"/>
            </a:pPr>
            <a:endParaRPr dirty="0"/>
          </a:p>
        </p:txBody>
      </p:sp>
      <p:sp>
        <p:nvSpPr>
          <p:cNvPr id="633" name="Google Shape;633;p54"/>
          <p:cNvSpPr txBox="1">
            <a:spLocks noGrp="1"/>
          </p:cNvSpPr>
          <p:nvPr>
            <p:ph idx="1"/>
          </p:nvPr>
        </p:nvSpPr>
        <p:spPr>
          <a:prstGeom prst="rect">
            <a:avLst/>
          </a:prstGeom>
          <a:noFill/>
          <a:ln>
            <a:noFill/>
          </a:ln>
        </p:spPr>
        <p:txBody>
          <a:bodyPr spcFirstLastPara="1" wrap="square" lIns="34275" tIns="34275" rIns="34275" bIns="34275" anchor="t" anchorCtr="0">
            <a:normAutofit/>
          </a:bodyPr>
          <a:lstStyle/>
          <a:p>
            <a:pPr marL="68580" indent="0">
              <a:lnSpc>
                <a:spcPct val="90000"/>
              </a:lnSpc>
              <a:spcBef>
                <a:spcPts val="1050"/>
              </a:spcBef>
              <a:buSzPts val="3200"/>
              <a:buNone/>
            </a:pPr>
            <a:endParaRPr sz="2400" dirty="0"/>
          </a:p>
          <a:p>
            <a:pPr marL="68580" indent="-152400">
              <a:lnSpc>
                <a:spcPct val="90000"/>
              </a:lnSpc>
              <a:spcBef>
                <a:spcPts val="1050"/>
              </a:spcBef>
              <a:buSzPts val="3200"/>
              <a:buFont typeface="Noto Sans Symbols"/>
              <a:buChar char="⮚"/>
            </a:pPr>
            <a:r>
              <a:rPr lang="en-US" sz="2400" dirty="0"/>
              <a:t> Fortunately in the united states, and in many other developed countries, there is universal newborn screening for CAH due to 21-hydroxylase deficiency, and the vast majority of children are diagnosed and treated early to avoid these complications.</a:t>
            </a:r>
            <a:endParaRPr dirty="0"/>
          </a:p>
          <a:p>
            <a:pPr marL="68580" indent="0">
              <a:lnSpc>
                <a:spcPct val="90000"/>
              </a:lnSpc>
              <a:spcBef>
                <a:spcPts val="1050"/>
              </a:spcBef>
              <a:buSzPts val="2200"/>
              <a:buNone/>
            </a:pPr>
            <a:endParaRPr dirty="0"/>
          </a:p>
        </p:txBody>
      </p:sp>
    </p:spTree>
    <p:extLst>
      <p:ext uri="{BB962C8B-B14F-4D97-AF65-F5344CB8AC3E}">
        <p14:creationId xmlns:p14="http://schemas.microsoft.com/office/powerpoint/2010/main" val="29360130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pic>
        <p:nvPicPr>
          <p:cNvPr id="621" name="Google Shape;621;p52"/>
          <p:cNvPicPr preferRelativeResize="0"/>
          <p:nvPr/>
        </p:nvPicPr>
        <p:blipFill rotWithShape="1">
          <a:blip r:embed="rId3">
            <a:alphaModFix/>
          </a:blip>
          <a:srcRect/>
          <a:stretch/>
        </p:blipFill>
        <p:spPr>
          <a:xfrm>
            <a:off x="803366" y="249949"/>
            <a:ext cx="7024838" cy="4741575"/>
          </a:xfrm>
          <a:prstGeom prst="rect">
            <a:avLst/>
          </a:prstGeom>
          <a:noFill/>
          <a:ln>
            <a:noFill/>
          </a:ln>
        </p:spPr>
      </p:pic>
    </p:spTree>
    <p:extLst>
      <p:ext uri="{BB962C8B-B14F-4D97-AF65-F5344CB8AC3E}">
        <p14:creationId xmlns:p14="http://schemas.microsoft.com/office/powerpoint/2010/main" val="35444323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E6814B8-23D4-6766-AB63-EF6C2A2110CE}"/>
              </a:ext>
            </a:extLst>
          </p:cNvPr>
          <p:cNvSpPr>
            <a:spLocks noGrp="1"/>
          </p:cNvSpPr>
          <p:nvPr>
            <p:ph type="title"/>
          </p:nvPr>
        </p:nvSpPr>
        <p:spPr/>
        <p:txBody>
          <a:bodyPr/>
          <a:lstStyle/>
          <a:p>
            <a:r>
              <a:rPr lang="ar-SA" dirty="0"/>
              <a:t>DX </a:t>
            </a:r>
            <a:endParaRPr lang="ar-AE" dirty="0"/>
          </a:p>
        </p:txBody>
      </p:sp>
      <p:sp>
        <p:nvSpPr>
          <p:cNvPr id="3" name="عنصر نائب للنص 2">
            <a:extLst>
              <a:ext uri="{FF2B5EF4-FFF2-40B4-BE49-F238E27FC236}">
                <a16:creationId xmlns:a16="http://schemas.microsoft.com/office/drawing/2014/main" id="{100DFEFD-D897-BABE-BAAB-66F5F921A59D}"/>
              </a:ext>
            </a:extLst>
          </p:cNvPr>
          <p:cNvSpPr>
            <a:spLocks noGrp="1"/>
          </p:cNvSpPr>
          <p:nvPr>
            <p:ph idx="1"/>
          </p:nvPr>
        </p:nvSpPr>
        <p:spPr>
          <a:xfrm>
            <a:off x="768096" y="1338594"/>
            <a:ext cx="7290055" cy="3734615"/>
          </a:xfrm>
        </p:spPr>
        <p:txBody>
          <a:bodyPr>
            <a:normAutofit/>
          </a:bodyPr>
          <a:lstStyle/>
          <a:p>
            <a:r>
              <a:rPr lang="ar-SA" sz="1950" dirty="0" err="1"/>
              <a:t>Serum</a:t>
            </a:r>
            <a:r>
              <a:rPr lang="ar-SA" sz="1950" dirty="0"/>
              <a:t> </a:t>
            </a:r>
            <a:r>
              <a:rPr lang="ar-SA" sz="1950" dirty="0" err="1"/>
              <a:t>level</a:t>
            </a:r>
            <a:r>
              <a:rPr lang="ar-SA" sz="1950" dirty="0"/>
              <a:t> </a:t>
            </a:r>
            <a:r>
              <a:rPr lang="ar-SA" sz="1950" dirty="0" err="1"/>
              <a:t>of</a:t>
            </a:r>
            <a:r>
              <a:rPr lang="ar-SA" sz="1950" dirty="0"/>
              <a:t> </a:t>
            </a:r>
          </a:p>
          <a:p>
            <a:r>
              <a:rPr lang="ar-SA" sz="1950" dirty="0"/>
              <a:t>  17-hydroxy </a:t>
            </a:r>
            <a:r>
              <a:rPr lang="ar-SA" sz="1950" dirty="0" err="1"/>
              <a:t>progesterone</a:t>
            </a:r>
            <a:r>
              <a:rPr lang="ar-SA" sz="1950" dirty="0"/>
              <a:t>: </a:t>
            </a:r>
            <a:r>
              <a:rPr lang="ar-SA" sz="1950" dirty="0" err="1"/>
              <a:t>high</a:t>
            </a:r>
            <a:r>
              <a:rPr lang="ar-SA" sz="1950" dirty="0"/>
              <a:t> </a:t>
            </a:r>
          </a:p>
          <a:p>
            <a:r>
              <a:rPr lang="ar-SA" sz="1950" dirty="0" err="1"/>
              <a:t>Cortisol</a:t>
            </a:r>
            <a:r>
              <a:rPr lang="ar-SA" sz="1950" dirty="0"/>
              <a:t> : </a:t>
            </a:r>
            <a:r>
              <a:rPr lang="ar-SA" sz="1950" dirty="0" err="1"/>
              <a:t>low</a:t>
            </a:r>
            <a:r>
              <a:rPr lang="ar-SA" sz="1950" dirty="0"/>
              <a:t> </a:t>
            </a:r>
          </a:p>
          <a:p>
            <a:r>
              <a:rPr lang="ar-SA" sz="1950" dirty="0" err="1"/>
              <a:t>Aldosterone:low</a:t>
            </a:r>
            <a:r>
              <a:rPr lang="ar-SA" sz="1950" dirty="0"/>
              <a:t> </a:t>
            </a:r>
          </a:p>
          <a:p>
            <a:r>
              <a:rPr lang="ar-SA" sz="1950" dirty="0" err="1"/>
              <a:t>Androgens</a:t>
            </a:r>
            <a:r>
              <a:rPr lang="ar-SA" sz="1950" dirty="0"/>
              <a:t>: </a:t>
            </a:r>
            <a:r>
              <a:rPr lang="ar-SA" sz="1950" dirty="0" err="1"/>
              <a:t>very</a:t>
            </a:r>
            <a:r>
              <a:rPr lang="ar-SA" sz="1950" dirty="0"/>
              <a:t> </a:t>
            </a:r>
            <a:r>
              <a:rPr lang="ar-SA" sz="1950" dirty="0" err="1"/>
              <a:t>high</a:t>
            </a:r>
            <a:r>
              <a:rPr lang="ar-SA" sz="1950" dirty="0"/>
              <a:t> </a:t>
            </a:r>
          </a:p>
          <a:p>
            <a:r>
              <a:rPr lang="ar-SA" sz="1950" dirty="0" err="1"/>
              <a:t>Na</a:t>
            </a:r>
            <a:r>
              <a:rPr lang="ar-SA" sz="1950" dirty="0"/>
              <a:t> </a:t>
            </a:r>
            <a:r>
              <a:rPr lang="ar-SA" sz="1950" dirty="0" err="1"/>
              <a:t>level</a:t>
            </a:r>
            <a:r>
              <a:rPr lang="ar-SA" sz="1950" dirty="0"/>
              <a:t> :</a:t>
            </a:r>
            <a:r>
              <a:rPr lang="ar-SA" sz="1950" dirty="0" err="1"/>
              <a:t>low</a:t>
            </a:r>
            <a:r>
              <a:rPr lang="ar-SA" sz="1950" dirty="0"/>
              <a:t> </a:t>
            </a:r>
          </a:p>
          <a:p>
            <a:r>
              <a:rPr lang="ar-SA" sz="1950" dirty="0"/>
              <a:t>K </a:t>
            </a:r>
            <a:r>
              <a:rPr lang="ar-SA" sz="1950" dirty="0" err="1"/>
              <a:t>level</a:t>
            </a:r>
            <a:r>
              <a:rPr lang="ar-SA" sz="1950" dirty="0"/>
              <a:t>:  </a:t>
            </a:r>
            <a:r>
              <a:rPr lang="ar-SA" sz="1950" dirty="0" err="1"/>
              <a:t>high</a:t>
            </a:r>
            <a:r>
              <a:rPr lang="ar-SA" sz="1950" dirty="0"/>
              <a:t> </a:t>
            </a:r>
          </a:p>
          <a:p>
            <a:r>
              <a:rPr lang="ar-SA" sz="1950" dirty="0" err="1"/>
              <a:t>Measurement</a:t>
            </a:r>
            <a:r>
              <a:rPr lang="ar-SA" sz="1950" dirty="0"/>
              <a:t> </a:t>
            </a:r>
            <a:r>
              <a:rPr lang="ar-SA" sz="1950" dirty="0" err="1"/>
              <a:t>of</a:t>
            </a:r>
            <a:r>
              <a:rPr lang="ar-SA" sz="1950" dirty="0"/>
              <a:t> 17 OHP </a:t>
            </a:r>
            <a:r>
              <a:rPr lang="ar-SA" sz="1950" dirty="0" err="1"/>
              <a:t>levels</a:t>
            </a:r>
            <a:r>
              <a:rPr lang="ar-SA" sz="1950" dirty="0"/>
              <a:t>, 1 </a:t>
            </a:r>
            <a:r>
              <a:rPr lang="ar-SA" sz="1950" dirty="0" err="1"/>
              <a:t>hr</a:t>
            </a:r>
            <a:r>
              <a:rPr lang="ar-SA" sz="1950" dirty="0"/>
              <a:t> </a:t>
            </a:r>
            <a:r>
              <a:rPr lang="ar-SA" sz="1950" dirty="0" err="1"/>
              <a:t>after</a:t>
            </a:r>
            <a:r>
              <a:rPr lang="ar-SA" sz="1950" dirty="0"/>
              <a:t> </a:t>
            </a:r>
            <a:r>
              <a:rPr lang="ar-SA" sz="1950" dirty="0" err="1"/>
              <a:t>administration</a:t>
            </a:r>
            <a:r>
              <a:rPr lang="ar-SA" sz="1950" dirty="0"/>
              <a:t> </a:t>
            </a:r>
            <a:r>
              <a:rPr lang="ar-SA" sz="1950" dirty="0" err="1"/>
              <a:t>of</a:t>
            </a:r>
            <a:r>
              <a:rPr lang="ar-SA" sz="1950" dirty="0"/>
              <a:t> 250 </a:t>
            </a:r>
            <a:r>
              <a:rPr lang="ar-SA" sz="1950" dirty="0" err="1"/>
              <a:t>mcg</a:t>
            </a:r>
            <a:r>
              <a:rPr lang="ar-SA" sz="1950" dirty="0"/>
              <a:t> </a:t>
            </a:r>
            <a:r>
              <a:rPr lang="ar-SA" sz="1950" dirty="0" err="1"/>
              <a:t>of</a:t>
            </a:r>
            <a:r>
              <a:rPr lang="ar-SA" sz="1950" dirty="0"/>
              <a:t> IV </a:t>
            </a:r>
            <a:r>
              <a:rPr lang="ar-SA" sz="1950" dirty="0" err="1"/>
              <a:t>Cosyntropin</a:t>
            </a:r>
            <a:r>
              <a:rPr lang="ar-SA" sz="1950" dirty="0"/>
              <a:t> a </a:t>
            </a:r>
            <a:r>
              <a:rPr lang="ar-SA" sz="1950" dirty="0" err="1"/>
              <a:t>synthetic</a:t>
            </a:r>
            <a:r>
              <a:rPr lang="ar-SA" sz="1950" dirty="0"/>
              <a:t> ACTH </a:t>
            </a:r>
            <a:r>
              <a:rPr lang="ar-SA" sz="1950" dirty="0" err="1"/>
              <a:t>done</a:t>
            </a:r>
            <a:r>
              <a:rPr lang="ar-SA" sz="1950" dirty="0"/>
              <a:t> </a:t>
            </a:r>
            <a:r>
              <a:rPr lang="ar-SA" sz="1950" dirty="0" err="1"/>
              <a:t>in</a:t>
            </a:r>
            <a:r>
              <a:rPr lang="ar-SA" sz="1950" dirty="0"/>
              <a:t> </a:t>
            </a:r>
            <a:r>
              <a:rPr lang="ar-SA" sz="1950" dirty="0" err="1"/>
              <a:t>Individuals</a:t>
            </a:r>
            <a:r>
              <a:rPr lang="ar-SA" sz="1950" dirty="0"/>
              <a:t> </a:t>
            </a:r>
            <a:r>
              <a:rPr lang="ar-SA" sz="1950" dirty="0" err="1"/>
              <a:t>with</a:t>
            </a:r>
            <a:r>
              <a:rPr lang="ar-SA" sz="1950" dirty="0"/>
              <a:t> </a:t>
            </a:r>
            <a:r>
              <a:rPr lang="ar-SA" sz="1950" dirty="0" err="1"/>
              <a:t>borderline</a:t>
            </a:r>
            <a:r>
              <a:rPr lang="ar-SA" sz="1950" dirty="0"/>
              <a:t> 17 OHP </a:t>
            </a:r>
            <a:r>
              <a:rPr lang="ar-SA" sz="1950" dirty="0" err="1"/>
              <a:t>levels</a:t>
            </a:r>
            <a:r>
              <a:rPr lang="ar-SA" sz="1950" dirty="0"/>
              <a:t>.</a:t>
            </a:r>
          </a:p>
          <a:p>
            <a:pPr marL="85725" indent="0">
              <a:buNone/>
            </a:pPr>
            <a:endParaRPr lang="ar-AE" dirty="0"/>
          </a:p>
        </p:txBody>
      </p:sp>
      <p:pic>
        <p:nvPicPr>
          <p:cNvPr id="4" name="Picture 3"/>
          <p:cNvPicPr>
            <a:picLocks noChangeAspect="1"/>
          </p:cNvPicPr>
          <p:nvPr/>
        </p:nvPicPr>
        <p:blipFill>
          <a:blip r:embed="rId2"/>
          <a:stretch>
            <a:fillRect/>
          </a:stretch>
        </p:blipFill>
        <p:spPr>
          <a:xfrm>
            <a:off x="8138073" y="0"/>
            <a:ext cx="1005927" cy="506012"/>
          </a:xfrm>
          <a:prstGeom prst="rect">
            <a:avLst/>
          </a:prstGeom>
        </p:spPr>
      </p:pic>
    </p:spTree>
    <p:extLst>
      <p:ext uri="{BB962C8B-B14F-4D97-AF65-F5344CB8AC3E}">
        <p14:creationId xmlns:p14="http://schemas.microsoft.com/office/powerpoint/2010/main" val="40917187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609" name="Google Shape;609;p50"/>
          <p:cNvPicPr preferRelativeResize="0"/>
          <p:nvPr/>
        </p:nvPicPr>
        <p:blipFill rotWithShape="1">
          <a:blip r:embed="rId3">
            <a:alphaModFix/>
          </a:blip>
          <a:srcRect/>
          <a:stretch/>
        </p:blipFill>
        <p:spPr>
          <a:xfrm>
            <a:off x="685800" y="199660"/>
            <a:ext cx="7602583" cy="4943840"/>
          </a:xfrm>
          <a:prstGeom prst="rect">
            <a:avLst/>
          </a:prstGeom>
          <a:noFill/>
          <a:ln>
            <a:noFill/>
          </a:ln>
        </p:spPr>
      </p:pic>
    </p:spTree>
    <p:extLst>
      <p:ext uri="{BB962C8B-B14F-4D97-AF65-F5344CB8AC3E}">
        <p14:creationId xmlns:p14="http://schemas.microsoft.com/office/powerpoint/2010/main" val="12804679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58"/>
          <p:cNvSpPr txBox="1">
            <a:spLocks noGrp="1"/>
          </p:cNvSpPr>
          <p:nvPr>
            <p:ph type="title"/>
          </p:nvPr>
        </p:nvSpPr>
        <p:spPr>
          <a:xfrm>
            <a:off x="2895600" y="504683"/>
            <a:ext cx="8064000" cy="572700"/>
          </a:xfrm>
          <a:prstGeom prst="rect">
            <a:avLst/>
          </a:prstGeom>
          <a:noFill/>
          <a:ln>
            <a:noFill/>
          </a:ln>
        </p:spPr>
        <p:txBody>
          <a:bodyPr spcFirstLastPara="1" wrap="square" lIns="68569" tIns="34275" rIns="68569" bIns="34275" anchor="ctr" anchorCtr="0">
            <a:normAutofit/>
          </a:bodyPr>
          <a:lstStyle/>
          <a:p>
            <a:pPr algn="l">
              <a:lnSpc>
                <a:spcPct val="80000"/>
              </a:lnSpc>
              <a:buClr>
                <a:srgbClr val="0C0C0C"/>
              </a:buClr>
              <a:buSzPts val="5000"/>
            </a:pPr>
            <a:r>
              <a:rPr lang="en-US" dirty="0"/>
              <a:t>TREATMENT</a:t>
            </a:r>
            <a:endParaRPr dirty="0"/>
          </a:p>
        </p:txBody>
      </p:sp>
      <p:sp>
        <p:nvSpPr>
          <p:cNvPr id="658" name="Google Shape;658;p58"/>
          <p:cNvSpPr txBox="1">
            <a:spLocks noGrp="1"/>
          </p:cNvSpPr>
          <p:nvPr>
            <p:ph idx="1"/>
          </p:nvPr>
        </p:nvSpPr>
        <p:spPr>
          <a:xfrm>
            <a:off x="601545" y="1563624"/>
            <a:ext cx="7804404" cy="3432919"/>
          </a:xfrm>
          <a:prstGeom prst="rect">
            <a:avLst/>
          </a:prstGeom>
          <a:noFill/>
          <a:ln>
            <a:noFill/>
          </a:ln>
        </p:spPr>
        <p:txBody>
          <a:bodyPr spcFirstLastPara="1" wrap="square" lIns="34275" tIns="34275" rIns="34275" bIns="34275" anchor="t" anchorCtr="0">
            <a:normAutofit/>
          </a:bodyPr>
          <a:lstStyle/>
          <a:p>
            <a:pPr marL="68580" indent="-133350">
              <a:lnSpc>
                <a:spcPct val="90000"/>
              </a:lnSpc>
              <a:buSzPts val="2800"/>
              <a:buFont typeface="Noto Sans Symbols"/>
              <a:buChar char="⮚"/>
            </a:pPr>
            <a:r>
              <a:rPr lang="en-US" sz="2100" dirty="0"/>
              <a:t>The primary goal of treating classical CAH is to reduce the excess androgen production and replace the deficient hormones.</a:t>
            </a:r>
            <a:endParaRPr dirty="0"/>
          </a:p>
          <a:p>
            <a:pPr marL="68580" indent="-133350">
              <a:lnSpc>
                <a:spcPct val="90000"/>
              </a:lnSpc>
              <a:spcBef>
                <a:spcPts val="1050"/>
              </a:spcBef>
              <a:buSzPts val="2800"/>
              <a:buFont typeface="Noto Sans Symbols"/>
              <a:buChar char="⮚"/>
            </a:pPr>
            <a:r>
              <a:rPr lang="en-US" sz="2100" dirty="0"/>
              <a:t> Proper treatment with the correct dosage of these hormones is crucial to preventing adrenal crisis and </a:t>
            </a:r>
            <a:r>
              <a:rPr lang="en-US" sz="2100" dirty="0" err="1"/>
              <a:t>virilization</a:t>
            </a:r>
            <a:r>
              <a:rPr lang="en-US" sz="2100" dirty="0"/>
              <a:t>. </a:t>
            </a:r>
            <a:endParaRPr dirty="0"/>
          </a:p>
          <a:p>
            <a:pPr marL="68580" indent="-133350">
              <a:lnSpc>
                <a:spcPct val="90000"/>
              </a:lnSpc>
              <a:spcBef>
                <a:spcPts val="1050"/>
              </a:spcBef>
              <a:buSzPts val="2800"/>
              <a:buFont typeface="Noto Sans Symbols"/>
              <a:buChar char="⮚"/>
            </a:pPr>
            <a:r>
              <a:rPr lang="en-US" sz="2100" dirty="0"/>
              <a:t>Daily tablets including glucocorticoids (to replace cortisol), mineralocorticoids (to replace aldosterone). </a:t>
            </a:r>
            <a:endParaRPr dirty="0"/>
          </a:p>
          <a:p>
            <a:pPr marL="68580" indent="0">
              <a:lnSpc>
                <a:spcPct val="90000"/>
              </a:lnSpc>
              <a:spcBef>
                <a:spcPts val="1050"/>
              </a:spcBef>
              <a:buSzPts val="2200"/>
              <a:buNone/>
            </a:pPr>
            <a:endParaRPr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7"/>
            <a:ext cx="1008112" cy="504056"/>
          </a:xfrm>
          <a:prstGeom prst="rect">
            <a:avLst/>
          </a:prstGeom>
        </p:spPr>
      </p:pic>
    </p:spTree>
    <p:extLst>
      <p:ext uri="{BB962C8B-B14F-4D97-AF65-F5344CB8AC3E}">
        <p14:creationId xmlns:p14="http://schemas.microsoft.com/office/powerpoint/2010/main" val="15155124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59"/>
          <p:cNvSpPr txBox="1">
            <a:spLocks noGrp="1"/>
          </p:cNvSpPr>
          <p:nvPr>
            <p:ph type="title"/>
          </p:nvPr>
        </p:nvSpPr>
        <p:spPr>
          <a:xfrm>
            <a:off x="2743200" y="438150"/>
            <a:ext cx="8064000" cy="572700"/>
          </a:xfrm>
          <a:prstGeom prst="rect">
            <a:avLst/>
          </a:prstGeom>
          <a:noFill/>
          <a:ln>
            <a:noFill/>
          </a:ln>
        </p:spPr>
        <p:txBody>
          <a:bodyPr spcFirstLastPara="1" wrap="square" lIns="68569" tIns="34275" rIns="68569" bIns="34275" anchor="ctr" anchorCtr="0">
            <a:normAutofit/>
          </a:bodyPr>
          <a:lstStyle/>
          <a:p>
            <a:pPr algn="l">
              <a:lnSpc>
                <a:spcPct val="80000"/>
              </a:lnSpc>
              <a:buClr>
                <a:srgbClr val="0C0C0C"/>
              </a:buClr>
              <a:buSzPts val="5000"/>
            </a:pPr>
            <a:r>
              <a:rPr lang="en-US"/>
              <a:t>TREATMENT</a:t>
            </a:r>
            <a:endParaRPr/>
          </a:p>
        </p:txBody>
      </p:sp>
      <p:sp>
        <p:nvSpPr>
          <p:cNvPr id="664" name="Google Shape;664;p59"/>
          <p:cNvSpPr txBox="1">
            <a:spLocks noGrp="1"/>
          </p:cNvSpPr>
          <p:nvPr>
            <p:ph idx="1"/>
          </p:nvPr>
        </p:nvSpPr>
        <p:spPr>
          <a:xfrm>
            <a:off x="768096" y="1714500"/>
            <a:ext cx="7290055" cy="3203666"/>
          </a:xfrm>
          <a:prstGeom prst="rect">
            <a:avLst/>
          </a:prstGeom>
          <a:noFill/>
          <a:ln>
            <a:noFill/>
          </a:ln>
        </p:spPr>
        <p:txBody>
          <a:bodyPr spcFirstLastPara="1" wrap="square" lIns="34275" tIns="34275" rIns="34275" bIns="34275" anchor="t" anchorCtr="0">
            <a:normAutofit/>
          </a:bodyPr>
          <a:lstStyle/>
          <a:p>
            <a:pPr marL="68580" indent="-133350">
              <a:lnSpc>
                <a:spcPct val="90000"/>
              </a:lnSpc>
              <a:buSzPts val="2800"/>
              <a:buFont typeface="Noto Sans Symbols"/>
              <a:buChar char="⮚"/>
            </a:pPr>
            <a:r>
              <a:rPr lang="en-US" sz="2100"/>
              <a:t> Non-classical CAH on the other hand, is not life-threatening and relatively mild. People who have no obvious symptoms of non-classical CAH do not require surgery or medical treatment.</a:t>
            </a:r>
            <a:endParaRPr/>
          </a:p>
          <a:p>
            <a:pPr marL="68580" indent="0">
              <a:lnSpc>
                <a:spcPct val="90000"/>
              </a:lnSpc>
              <a:spcBef>
                <a:spcPts val="1050"/>
              </a:spcBef>
              <a:buSzPts val="2800"/>
              <a:buNone/>
            </a:pPr>
            <a:endParaRPr sz="2100"/>
          </a:p>
          <a:p>
            <a:pPr marL="68580" indent="-133350">
              <a:lnSpc>
                <a:spcPct val="90000"/>
              </a:lnSpc>
              <a:spcBef>
                <a:spcPts val="1050"/>
              </a:spcBef>
              <a:buSzPts val="2800"/>
              <a:buFont typeface="Noto Sans Symbols"/>
              <a:buChar char="⮚"/>
            </a:pPr>
            <a:r>
              <a:rPr lang="en-US" sz="2100"/>
              <a:t> If a patient with non-classical CAH begins to enter puberty too early, has early maturation of bones, or is a female with excess facial or body hair or other masculine features, glucocorticoid treatment is recommended.</a:t>
            </a:r>
            <a:endParaRPr/>
          </a:p>
          <a:p>
            <a:pPr marL="68580" indent="0">
              <a:lnSpc>
                <a:spcPct val="90000"/>
              </a:lnSpc>
              <a:spcBef>
                <a:spcPts val="1050"/>
              </a:spcBef>
              <a:buSzPts val="2200"/>
              <a:buNone/>
            </a:pPr>
            <a:endParaRPr/>
          </a:p>
        </p:txBody>
      </p:sp>
      <p:pic>
        <p:nvPicPr>
          <p:cNvPr id="2" name="Picture 1"/>
          <p:cNvPicPr>
            <a:picLocks noChangeAspect="1"/>
          </p:cNvPicPr>
          <p:nvPr/>
        </p:nvPicPr>
        <p:blipFill>
          <a:blip r:embed="rId3"/>
          <a:stretch>
            <a:fillRect/>
          </a:stretch>
        </p:blipFill>
        <p:spPr>
          <a:xfrm>
            <a:off x="0" y="0"/>
            <a:ext cx="1005927" cy="506012"/>
          </a:xfrm>
          <a:prstGeom prst="rect">
            <a:avLst/>
          </a:prstGeom>
        </p:spPr>
      </p:pic>
    </p:spTree>
    <p:extLst>
      <p:ext uri="{BB962C8B-B14F-4D97-AF65-F5344CB8AC3E}">
        <p14:creationId xmlns:p14="http://schemas.microsoft.com/office/powerpoint/2010/main" val="305652700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60"/>
          <p:cNvSpPr txBox="1">
            <a:spLocks noGrp="1"/>
          </p:cNvSpPr>
          <p:nvPr>
            <p:ph type="title"/>
          </p:nvPr>
        </p:nvSpPr>
        <p:spPr>
          <a:prstGeom prst="rect">
            <a:avLst/>
          </a:prstGeom>
          <a:noFill/>
          <a:ln>
            <a:noFill/>
          </a:ln>
        </p:spPr>
        <p:txBody>
          <a:bodyPr spcFirstLastPara="1" wrap="square" lIns="68569" tIns="34275" rIns="68569" bIns="34275" anchor="ctr" anchorCtr="0">
            <a:normAutofit/>
          </a:bodyPr>
          <a:lstStyle/>
          <a:p>
            <a:pPr algn="l">
              <a:lnSpc>
                <a:spcPct val="80000"/>
              </a:lnSpc>
              <a:buClr>
                <a:srgbClr val="92D050"/>
              </a:buClr>
              <a:buSzPts val="5000"/>
            </a:pPr>
            <a:r>
              <a:rPr lang="en-US">
                <a:solidFill>
                  <a:srgbClr val="92D050"/>
                </a:solidFill>
              </a:rPr>
              <a:t>2) </a:t>
            </a:r>
            <a:r>
              <a:rPr lang="en-US"/>
              <a:t>11-BETA HYDROXYLASE DEFICIENCY</a:t>
            </a:r>
            <a:endParaRPr/>
          </a:p>
        </p:txBody>
      </p:sp>
      <p:sp>
        <p:nvSpPr>
          <p:cNvPr id="670" name="Google Shape;670;p60"/>
          <p:cNvSpPr txBox="1">
            <a:spLocks noGrp="1"/>
          </p:cNvSpPr>
          <p:nvPr>
            <p:ph idx="1"/>
          </p:nvPr>
        </p:nvSpPr>
        <p:spPr>
          <a:xfrm>
            <a:off x="425196" y="1563624"/>
            <a:ext cx="4747696" cy="3374136"/>
          </a:xfrm>
          <a:prstGeom prst="rect">
            <a:avLst/>
          </a:prstGeom>
          <a:noFill/>
          <a:ln>
            <a:noFill/>
          </a:ln>
        </p:spPr>
        <p:txBody>
          <a:bodyPr spcFirstLastPara="1" wrap="square" lIns="34275" tIns="34275" rIns="34275" bIns="34275" anchor="t" anchorCtr="0">
            <a:normAutofit lnSpcReduction="10000"/>
          </a:bodyPr>
          <a:lstStyle/>
          <a:p>
            <a:pPr marL="68580" indent="-104775">
              <a:lnSpc>
                <a:spcPct val="90000"/>
              </a:lnSpc>
              <a:buSzPts val="2200"/>
              <a:buFont typeface="Noto Sans Symbols"/>
              <a:buChar char="⮚"/>
            </a:pPr>
            <a:r>
              <a:rPr lang="en-US"/>
              <a:t> 11beta-hydroxylase deficiency causes about 5 to 8% of all cases of congenital adrenal hyperplasia. Conversion of 11-deoxycortisol to cortisol and deoxycorticosterone to corticosterone is partially blocked, leading to</a:t>
            </a:r>
            <a:endParaRPr/>
          </a:p>
          <a:p>
            <a:pPr marL="342900">
              <a:lnSpc>
                <a:spcPct val="90000"/>
              </a:lnSpc>
              <a:spcBef>
                <a:spcPts val="1050"/>
              </a:spcBef>
              <a:buSzPts val="2200"/>
              <a:buFont typeface="Twentieth Century"/>
              <a:buAutoNum type="arabicPeriod"/>
            </a:pPr>
            <a:r>
              <a:rPr lang="en-US"/>
              <a:t>Accumulation of 11-deoxycortisol (which has limited biological activity)  </a:t>
            </a:r>
            <a:endParaRPr/>
          </a:p>
          <a:p>
            <a:pPr marL="342900">
              <a:lnSpc>
                <a:spcPct val="90000"/>
              </a:lnSpc>
              <a:spcBef>
                <a:spcPts val="1050"/>
              </a:spcBef>
              <a:buSzPts val="2200"/>
              <a:buFont typeface="Twentieth Century"/>
              <a:buAutoNum type="arabicPeriod"/>
            </a:pPr>
            <a:r>
              <a:rPr lang="en-US"/>
              <a:t>accumulation of deoxycorticosterone (which has mineralocorticoid activity)</a:t>
            </a:r>
            <a:endParaRPr/>
          </a:p>
          <a:p>
            <a:pPr marL="342900">
              <a:lnSpc>
                <a:spcPct val="90000"/>
              </a:lnSpc>
              <a:spcBef>
                <a:spcPts val="1050"/>
              </a:spcBef>
              <a:buSzPts val="2200"/>
              <a:buFont typeface="Twentieth Century"/>
              <a:buAutoNum type="arabicPeriod"/>
            </a:pPr>
            <a:r>
              <a:rPr lang="en-US"/>
              <a:t>Overproduction of adrenal androgens (dehydroepiandrosterone [DHEA], androstenedione, and testosterone)</a:t>
            </a:r>
            <a:endParaRPr/>
          </a:p>
          <a:p>
            <a:pPr marL="68580" indent="0">
              <a:lnSpc>
                <a:spcPct val="90000"/>
              </a:lnSpc>
              <a:spcBef>
                <a:spcPts val="1050"/>
              </a:spcBef>
              <a:buSzPts val="2200"/>
              <a:buNone/>
            </a:pPr>
            <a:endParaRPr/>
          </a:p>
        </p:txBody>
      </p:sp>
      <p:pic>
        <p:nvPicPr>
          <p:cNvPr id="671" name="Google Shape;671;p60"/>
          <p:cNvPicPr preferRelativeResize="0"/>
          <p:nvPr/>
        </p:nvPicPr>
        <p:blipFill rotWithShape="1">
          <a:blip r:embed="rId3">
            <a:alphaModFix/>
          </a:blip>
          <a:srcRect/>
          <a:stretch/>
        </p:blipFill>
        <p:spPr>
          <a:xfrm>
            <a:off x="5525589" y="1293223"/>
            <a:ext cx="3618412" cy="3771900"/>
          </a:xfrm>
          <a:prstGeom prst="rect">
            <a:avLst/>
          </a:prstGeom>
          <a:noFill/>
          <a:ln>
            <a:noFill/>
          </a:ln>
        </p:spPr>
      </p:pic>
    </p:spTree>
    <p:extLst>
      <p:ext uri="{BB962C8B-B14F-4D97-AF65-F5344CB8AC3E}">
        <p14:creationId xmlns:p14="http://schemas.microsoft.com/office/powerpoint/2010/main" val="37039071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33"/>
          <p:cNvSpPr txBox="1">
            <a:spLocks noGrp="1"/>
          </p:cNvSpPr>
          <p:nvPr>
            <p:ph type="title"/>
          </p:nvPr>
        </p:nvSpPr>
        <p:spPr>
          <a:xfrm>
            <a:off x="609600" y="438150"/>
            <a:ext cx="5007450" cy="2459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400" dirty="0" smtClean="0"/>
              <a:t>WHAT IS HIRSUTISM ?</a:t>
            </a:r>
            <a:endParaRPr sz="1600" dirty="0">
              <a:solidFill>
                <a:schemeClr val="dk1"/>
              </a:solidFill>
              <a:latin typeface="Open Sans"/>
              <a:ea typeface="Open Sans"/>
              <a:cs typeface="Open Sans"/>
              <a:sym typeface="Open Sans"/>
            </a:endParaRPr>
          </a:p>
        </p:txBody>
      </p:sp>
      <p:sp>
        <p:nvSpPr>
          <p:cNvPr id="492" name="Google Shape;492;p33"/>
          <p:cNvSpPr txBox="1">
            <a:spLocks noGrp="1"/>
          </p:cNvSpPr>
          <p:nvPr>
            <p:ph type="subTitle" idx="1"/>
          </p:nvPr>
        </p:nvSpPr>
        <p:spPr>
          <a:xfrm>
            <a:off x="479050" y="2495550"/>
            <a:ext cx="5083550" cy="753275"/>
          </a:xfrm>
          <a:prstGeom prst="rect">
            <a:avLst/>
          </a:prstGeom>
        </p:spPr>
        <p:txBody>
          <a:bodyPr spcFirstLastPara="1" wrap="square" lIns="91425" tIns="91425" rIns="91425" bIns="91425" anchor="ctr" anchorCtr="0">
            <a:noAutofit/>
          </a:bodyPr>
          <a:lstStyle/>
          <a:p>
            <a:pPr marL="0" lvl="0" indent="0"/>
            <a:r>
              <a:rPr lang="en-US" b="1" dirty="0"/>
              <a:t> a condition in women that results in excessive growth of </a:t>
            </a:r>
            <a:r>
              <a:rPr lang="en-US" b="1" dirty="0" smtClean="0"/>
              <a:t>coarse terminal </a:t>
            </a:r>
            <a:r>
              <a:rPr lang="en-US" b="1" dirty="0"/>
              <a:t>hair in a male-like </a:t>
            </a:r>
            <a:r>
              <a:rPr lang="en-US" b="1" dirty="0" smtClean="0"/>
              <a:t>pattern.</a:t>
            </a:r>
            <a:endParaRPr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09550"/>
            <a:ext cx="3084513" cy="209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3421" y="2495539"/>
            <a:ext cx="57158" cy="152421"/>
          </a:xfrm>
          <a:prstGeom prst="rect">
            <a:avLst/>
          </a:prstGeom>
        </p:spPr>
      </p:pic>
      <p:pic>
        <p:nvPicPr>
          <p:cNvPr id="10" name="Picture 9"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7530" y="2300287"/>
            <a:ext cx="2246844" cy="2843213"/>
          </a:xfrm>
          <a:prstGeom prst="rect">
            <a:avLst/>
          </a:prstGeom>
        </p:spPr>
      </p:pic>
    </p:spTree>
    <p:extLst>
      <p:ext uri="{BB962C8B-B14F-4D97-AF65-F5344CB8AC3E}">
        <p14:creationId xmlns:p14="http://schemas.microsoft.com/office/powerpoint/2010/main" val="169922499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61"/>
          <p:cNvSpPr txBox="1">
            <a:spLocks noGrp="1"/>
          </p:cNvSpPr>
          <p:nvPr>
            <p:ph type="title"/>
          </p:nvPr>
        </p:nvSpPr>
        <p:spPr>
          <a:prstGeom prst="rect">
            <a:avLst/>
          </a:prstGeom>
          <a:noFill/>
          <a:ln>
            <a:noFill/>
          </a:ln>
        </p:spPr>
        <p:txBody>
          <a:bodyPr spcFirstLastPara="1" wrap="square" lIns="68569" tIns="34275" rIns="68569" bIns="34275" anchor="ctr" anchorCtr="0">
            <a:normAutofit/>
          </a:bodyPr>
          <a:lstStyle/>
          <a:p>
            <a:pPr algn="l">
              <a:lnSpc>
                <a:spcPct val="80000"/>
              </a:lnSpc>
              <a:buClr>
                <a:srgbClr val="0C0C0C"/>
              </a:buClr>
              <a:buSzPts val="5000"/>
            </a:pPr>
            <a:r>
              <a:rPr lang="en-US"/>
              <a:t>PRESENTATION </a:t>
            </a:r>
            <a:endParaRPr/>
          </a:p>
        </p:txBody>
      </p:sp>
      <p:sp>
        <p:nvSpPr>
          <p:cNvPr id="677" name="Google Shape;677;p61"/>
          <p:cNvSpPr txBox="1">
            <a:spLocks noGrp="1"/>
          </p:cNvSpPr>
          <p:nvPr>
            <p:ph idx="1"/>
          </p:nvPr>
        </p:nvSpPr>
        <p:spPr>
          <a:xfrm>
            <a:off x="589298" y="1479368"/>
            <a:ext cx="7647650" cy="3370218"/>
          </a:xfrm>
          <a:prstGeom prst="rect">
            <a:avLst/>
          </a:prstGeom>
          <a:noFill/>
          <a:ln>
            <a:noFill/>
          </a:ln>
        </p:spPr>
        <p:txBody>
          <a:bodyPr spcFirstLastPara="1" wrap="square" lIns="34275" tIns="34275" rIns="34275" bIns="34275" anchor="t" anchorCtr="0">
            <a:normAutofit lnSpcReduction="10000"/>
          </a:bodyPr>
          <a:lstStyle/>
          <a:p>
            <a:pPr marL="342900">
              <a:lnSpc>
                <a:spcPct val="90000"/>
              </a:lnSpc>
              <a:buSzPts val="2800"/>
              <a:buFont typeface="Twentieth Century"/>
              <a:buAutoNum type="arabicPeriod"/>
            </a:pPr>
            <a:r>
              <a:rPr lang="en-US" sz="2100"/>
              <a:t>Female neonates may present with genital ambiguity, including clitoral enlargement, labial fusion, and a urogenital sinus.</a:t>
            </a:r>
            <a:endParaRPr/>
          </a:p>
          <a:p>
            <a:pPr marL="342900">
              <a:lnSpc>
                <a:spcPct val="90000"/>
              </a:lnSpc>
              <a:spcBef>
                <a:spcPts val="1050"/>
              </a:spcBef>
              <a:buSzPts val="2800"/>
              <a:buFont typeface="Twentieth Century"/>
              <a:buAutoNum type="arabicPeriod"/>
            </a:pPr>
            <a:r>
              <a:rPr lang="en-US" sz="2100"/>
              <a:t> Male neonates usually appear normal, but some present with penile enlargement. </a:t>
            </a:r>
            <a:endParaRPr/>
          </a:p>
          <a:p>
            <a:pPr marL="342900">
              <a:lnSpc>
                <a:spcPct val="90000"/>
              </a:lnSpc>
              <a:spcBef>
                <a:spcPts val="1050"/>
              </a:spcBef>
              <a:buSzPts val="2800"/>
              <a:buFont typeface="Twentieth Century"/>
              <a:buAutoNum type="arabicPeriod"/>
            </a:pPr>
            <a:r>
              <a:rPr lang="en-US" sz="2100"/>
              <a:t>Some children present later, with sexual precocity or, in females, menstrual irregularities and hirsutism. </a:t>
            </a:r>
            <a:endParaRPr/>
          </a:p>
          <a:p>
            <a:pPr marL="342900">
              <a:lnSpc>
                <a:spcPct val="90000"/>
              </a:lnSpc>
              <a:spcBef>
                <a:spcPts val="1050"/>
              </a:spcBef>
              <a:buSzPts val="2800"/>
              <a:buFont typeface="Twentieth Century"/>
              <a:buAutoNum type="arabicPeriod"/>
            </a:pPr>
            <a:r>
              <a:rPr lang="en-US" sz="2100"/>
              <a:t>Salt retention with hypernatremia, hypertension, and hypokalemic alkalosis may result from increased mineralocorticoid activity due to increased deoxycorticosterone levels</a:t>
            </a:r>
            <a:r>
              <a:rPr lang="en-US"/>
              <a:t>.</a:t>
            </a:r>
            <a:endParaRPr/>
          </a:p>
          <a:p>
            <a:pPr marL="68580" indent="0">
              <a:lnSpc>
                <a:spcPct val="90000"/>
              </a:lnSpc>
              <a:spcBef>
                <a:spcPts val="1050"/>
              </a:spcBef>
              <a:buSzPts val="2200"/>
              <a:buNone/>
            </a:pPr>
            <a:endParaRPr/>
          </a:p>
        </p:txBody>
      </p:sp>
    </p:spTree>
    <p:extLst>
      <p:ext uri="{BB962C8B-B14F-4D97-AF65-F5344CB8AC3E}">
        <p14:creationId xmlns:p14="http://schemas.microsoft.com/office/powerpoint/2010/main" val="8432688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62"/>
          <p:cNvSpPr txBox="1">
            <a:spLocks noGrp="1"/>
          </p:cNvSpPr>
          <p:nvPr>
            <p:ph type="title"/>
          </p:nvPr>
        </p:nvSpPr>
        <p:spPr>
          <a:prstGeom prst="rect">
            <a:avLst/>
          </a:prstGeom>
          <a:noFill/>
          <a:ln>
            <a:noFill/>
          </a:ln>
        </p:spPr>
        <p:txBody>
          <a:bodyPr spcFirstLastPara="1" wrap="square" lIns="68569" tIns="34275" rIns="68569" bIns="34275" anchor="ctr" anchorCtr="0">
            <a:normAutofit/>
          </a:bodyPr>
          <a:lstStyle/>
          <a:p>
            <a:pPr algn="l">
              <a:lnSpc>
                <a:spcPct val="80000"/>
              </a:lnSpc>
              <a:buClr>
                <a:srgbClr val="0C0C0C"/>
              </a:buClr>
              <a:buSzPts val="5000"/>
            </a:pPr>
            <a:r>
              <a:rPr lang="en-US"/>
              <a:t>DIAGNOSIS </a:t>
            </a:r>
            <a:endParaRPr/>
          </a:p>
        </p:txBody>
      </p:sp>
      <p:sp>
        <p:nvSpPr>
          <p:cNvPr id="683" name="Google Shape;683;p62"/>
          <p:cNvSpPr txBox="1">
            <a:spLocks noGrp="1"/>
          </p:cNvSpPr>
          <p:nvPr>
            <p:ph idx="1"/>
          </p:nvPr>
        </p:nvSpPr>
        <p:spPr>
          <a:xfrm>
            <a:off x="209660" y="1563624"/>
            <a:ext cx="4855464" cy="3462311"/>
          </a:xfrm>
          <a:prstGeom prst="rect">
            <a:avLst/>
          </a:prstGeom>
          <a:noFill/>
          <a:ln>
            <a:noFill/>
          </a:ln>
        </p:spPr>
        <p:txBody>
          <a:bodyPr spcFirstLastPara="1" wrap="square" lIns="34275" tIns="34275" rIns="34275" bIns="34275" anchor="t" anchorCtr="0">
            <a:normAutofit fontScale="92500" lnSpcReduction="20000"/>
          </a:bodyPr>
          <a:lstStyle/>
          <a:p>
            <a:pPr marL="342900">
              <a:lnSpc>
                <a:spcPct val="90000"/>
              </a:lnSpc>
              <a:buSzPts val="2200"/>
              <a:buFont typeface="Twentieth Century"/>
              <a:buAutoNum type="arabicPeriod"/>
            </a:pPr>
            <a:r>
              <a:rPr lang="en-US"/>
              <a:t>Plasma levels of 11-deoxycortisol and adrenal androgens</a:t>
            </a:r>
            <a:endParaRPr/>
          </a:p>
          <a:p>
            <a:pPr marL="342900">
              <a:lnSpc>
                <a:spcPct val="90000"/>
              </a:lnSpc>
              <a:spcBef>
                <a:spcPts val="1050"/>
              </a:spcBef>
              <a:buSzPts val="2200"/>
              <a:buFont typeface="Twentieth Century"/>
              <a:buAutoNum type="arabicPeriod"/>
            </a:pPr>
            <a:r>
              <a:rPr lang="en-US"/>
              <a:t>Prenatal diagnosis is not available. Diagnosis of 11beta-hydroxylase deficiency in neonates is established by increased plasma levels of 11-deoxycortisol and adrenal androgens (DHEA, androstenedione, and testosterone).</a:t>
            </a:r>
            <a:endParaRPr/>
          </a:p>
          <a:p>
            <a:pPr marL="342900">
              <a:lnSpc>
                <a:spcPct val="90000"/>
              </a:lnSpc>
              <a:spcBef>
                <a:spcPts val="1050"/>
              </a:spcBef>
              <a:buSzPts val="2200"/>
              <a:buFont typeface="Twentieth Century"/>
              <a:buAutoNum type="arabicPeriod"/>
            </a:pPr>
            <a:r>
              <a:rPr lang="en-US"/>
              <a:t> Plasma renin activity is often suppressed because of increased mineralocorticoid activity; this test may be useful in older children but is less reliable in neonates.</a:t>
            </a:r>
            <a:endParaRPr/>
          </a:p>
          <a:p>
            <a:pPr marL="342900">
              <a:lnSpc>
                <a:spcPct val="90000"/>
              </a:lnSpc>
              <a:spcBef>
                <a:spcPts val="1050"/>
              </a:spcBef>
              <a:buSzPts val="2200"/>
              <a:buFont typeface="Twentieth Century"/>
              <a:buAutoNum type="arabicPeriod"/>
            </a:pPr>
            <a:r>
              <a:rPr lang="en-US"/>
              <a:t>Hypokalemia </a:t>
            </a:r>
            <a:endParaRPr/>
          </a:p>
          <a:p>
            <a:pPr marL="342900">
              <a:lnSpc>
                <a:spcPct val="90000"/>
              </a:lnSpc>
              <a:spcBef>
                <a:spcPts val="1050"/>
              </a:spcBef>
              <a:buSzPts val="2200"/>
              <a:buFont typeface="Twentieth Century"/>
              <a:buAutoNum type="arabicPeriod"/>
            </a:pPr>
            <a:r>
              <a:rPr lang="en-US"/>
              <a:t>Hypertension occurs in about two thirds of patients </a:t>
            </a:r>
            <a:endParaRPr/>
          </a:p>
          <a:p>
            <a:pPr marL="68580" indent="0">
              <a:lnSpc>
                <a:spcPct val="90000"/>
              </a:lnSpc>
              <a:spcBef>
                <a:spcPts val="1050"/>
              </a:spcBef>
              <a:buSzPts val="2200"/>
              <a:buNone/>
            </a:pPr>
            <a:endParaRPr/>
          </a:p>
        </p:txBody>
      </p:sp>
      <p:pic>
        <p:nvPicPr>
          <p:cNvPr id="684" name="Google Shape;684;p62"/>
          <p:cNvPicPr preferRelativeResize="0"/>
          <p:nvPr/>
        </p:nvPicPr>
        <p:blipFill rotWithShape="1">
          <a:blip r:embed="rId3">
            <a:alphaModFix/>
          </a:blip>
          <a:srcRect/>
          <a:stretch/>
        </p:blipFill>
        <p:spPr>
          <a:xfrm>
            <a:off x="5378632" y="803203"/>
            <a:ext cx="3534848" cy="4281515"/>
          </a:xfrm>
          <a:prstGeom prst="rect">
            <a:avLst/>
          </a:prstGeom>
          <a:noFill/>
          <a:ln>
            <a:noFill/>
          </a:ln>
        </p:spPr>
      </p:pic>
    </p:spTree>
    <p:extLst>
      <p:ext uri="{BB962C8B-B14F-4D97-AF65-F5344CB8AC3E}">
        <p14:creationId xmlns:p14="http://schemas.microsoft.com/office/powerpoint/2010/main" val="15953928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63"/>
          <p:cNvSpPr txBox="1">
            <a:spLocks noGrp="1"/>
          </p:cNvSpPr>
          <p:nvPr>
            <p:ph type="title"/>
          </p:nvPr>
        </p:nvSpPr>
        <p:spPr>
          <a:prstGeom prst="rect">
            <a:avLst/>
          </a:prstGeom>
          <a:noFill/>
          <a:ln>
            <a:noFill/>
          </a:ln>
        </p:spPr>
        <p:txBody>
          <a:bodyPr spcFirstLastPara="1" wrap="square" lIns="68569" tIns="34275" rIns="68569" bIns="34275" anchor="ctr" anchorCtr="0">
            <a:normAutofit/>
          </a:bodyPr>
          <a:lstStyle/>
          <a:p>
            <a:pPr algn="l">
              <a:lnSpc>
                <a:spcPct val="80000"/>
              </a:lnSpc>
              <a:buClr>
                <a:srgbClr val="0C0C0C"/>
              </a:buClr>
              <a:buSzPts val="5000"/>
            </a:pPr>
            <a:r>
              <a:rPr lang="en-US"/>
              <a:t>TREATMENT </a:t>
            </a:r>
            <a:endParaRPr/>
          </a:p>
        </p:txBody>
      </p:sp>
      <p:sp>
        <p:nvSpPr>
          <p:cNvPr id="690" name="Google Shape;690;p63"/>
          <p:cNvSpPr txBox="1">
            <a:spLocks noGrp="1"/>
          </p:cNvSpPr>
          <p:nvPr>
            <p:ph idx="1"/>
          </p:nvPr>
        </p:nvSpPr>
        <p:spPr>
          <a:prstGeom prst="rect">
            <a:avLst/>
          </a:prstGeom>
          <a:noFill/>
          <a:ln>
            <a:noFill/>
          </a:ln>
        </p:spPr>
        <p:txBody>
          <a:bodyPr spcFirstLastPara="1" wrap="square" lIns="34275" tIns="34275" rIns="34275" bIns="34275" anchor="t" anchorCtr="0">
            <a:normAutofit/>
          </a:bodyPr>
          <a:lstStyle/>
          <a:p>
            <a:pPr marL="342900">
              <a:lnSpc>
                <a:spcPct val="90000"/>
              </a:lnSpc>
              <a:buSzPts val="3600"/>
              <a:buFont typeface="Twentieth Century"/>
              <a:buAutoNum type="arabicPeriod"/>
            </a:pPr>
            <a:r>
              <a:rPr lang="en-US" sz="2700"/>
              <a:t>Corticosteroid replacement</a:t>
            </a:r>
            <a:endParaRPr/>
          </a:p>
          <a:p>
            <a:pPr marL="342900" indent="-171450">
              <a:lnSpc>
                <a:spcPct val="90000"/>
              </a:lnSpc>
              <a:spcBef>
                <a:spcPts val="1050"/>
              </a:spcBef>
              <a:buSzPts val="3600"/>
              <a:buNone/>
            </a:pPr>
            <a:endParaRPr sz="2700"/>
          </a:p>
          <a:p>
            <a:pPr marL="342900">
              <a:lnSpc>
                <a:spcPct val="90000"/>
              </a:lnSpc>
              <a:spcBef>
                <a:spcPts val="1050"/>
              </a:spcBef>
              <a:buSzPts val="3600"/>
              <a:buFont typeface="Twentieth Century"/>
              <a:buAutoNum type="arabicPeriod"/>
            </a:pPr>
            <a:r>
              <a:rPr lang="en-US" sz="2700"/>
              <a:t>Possibly antihypertensive therapy</a:t>
            </a:r>
            <a:endParaRPr/>
          </a:p>
          <a:p>
            <a:pPr marL="342900" indent="-171450">
              <a:lnSpc>
                <a:spcPct val="90000"/>
              </a:lnSpc>
              <a:spcBef>
                <a:spcPts val="1050"/>
              </a:spcBef>
              <a:buSzPts val="3600"/>
              <a:buNone/>
            </a:pPr>
            <a:endParaRPr sz="2700"/>
          </a:p>
          <a:p>
            <a:pPr marL="342900">
              <a:lnSpc>
                <a:spcPct val="90000"/>
              </a:lnSpc>
              <a:spcBef>
                <a:spcPts val="1050"/>
              </a:spcBef>
              <a:buSzPts val="3600"/>
              <a:buFont typeface="Twentieth Century"/>
              <a:buAutoNum type="arabicPeriod"/>
            </a:pPr>
            <a:r>
              <a:rPr lang="en-US" sz="2700"/>
              <a:t>Possibly reconstructive surgery</a:t>
            </a:r>
            <a:endParaRPr/>
          </a:p>
          <a:p>
            <a:pPr marL="68580" indent="0">
              <a:lnSpc>
                <a:spcPct val="90000"/>
              </a:lnSpc>
              <a:spcBef>
                <a:spcPts val="1050"/>
              </a:spcBef>
              <a:buSzPts val="2200"/>
              <a:buNone/>
            </a:pPr>
            <a:endParaRPr/>
          </a:p>
        </p:txBody>
      </p:sp>
    </p:spTree>
    <p:extLst>
      <p:ext uri="{BB962C8B-B14F-4D97-AF65-F5344CB8AC3E}">
        <p14:creationId xmlns:p14="http://schemas.microsoft.com/office/powerpoint/2010/main" val="38901640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2"/>
          <p:cNvSpPr txBox="1">
            <a:spLocks noGrp="1"/>
          </p:cNvSpPr>
          <p:nvPr>
            <p:ph type="title"/>
          </p:nvPr>
        </p:nvSpPr>
        <p:spPr>
          <a:xfrm>
            <a:off x="1691680" y="628125"/>
            <a:ext cx="6761120" cy="49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4800" dirty="0" smtClean="0"/>
              <a:t>R</a:t>
            </a:r>
            <a:r>
              <a:rPr lang="en" sz="4800" dirty="0" smtClean="0"/>
              <a:t>are types of CAH</a:t>
            </a:r>
            <a:endParaRPr sz="4800" dirty="0"/>
          </a:p>
        </p:txBody>
      </p:sp>
      <p:sp>
        <p:nvSpPr>
          <p:cNvPr id="68" name="Google Shape;68;p12"/>
          <p:cNvSpPr txBox="1"/>
          <p:nvPr/>
        </p:nvSpPr>
        <p:spPr>
          <a:xfrm>
            <a:off x="691200" y="1542994"/>
            <a:ext cx="4033200" cy="22293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None/>
            </a:pPr>
            <a:r>
              <a:rPr lang="en" sz="2000" b="1" dirty="0" smtClean="0">
                <a:solidFill>
                  <a:schemeClr val="accent1"/>
                </a:solidFill>
                <a:latin typeface="Montserrat"/>
                <a:ea typeface="Montserrat"/>
                <a:cs typeface="Montserrat"/>
                <a:sym typeface="Montserrat"/>
              </a:rPr>
              <a:t>17-</a:t>
            </a:r>
            <a:r>
              <a:rPr lang="el-GR" sz="2000" b="1" dirty="0" smtClean="0">
                <a:solidFill>
                  <a:schemeClr val="accent1"/>
                </a:solidFill>
                <a:latin typeface="Montserrat"/>
                <a:ea typeface="Montserrat"/>
                <a:cs typeface="Montserrat"/>
                <a:sym typeface="Montserrat"/>
              </a:rPr>
              <a:t>α</a:t>
            </a:r>
            <a:r>
              <a:rPr lang="en-US" sz="2000" b="1" dirty="0" smtClean="0">
                <a:solidFill>
                  <a:schemeClr val="accent1"/>
                </a:solidFill>
                <a:latin typeface="Montserrat"/>
                <a:ea typeface="Montserrat"/>
                <a:cs typeface="Montserrat"/>
                <a:sym typeface="Montserrat"/>
              </a:rPr>
              <a:t>-hydroxylase deficiency:</a:t>
            </a:r>
          </a:p>
          <a:p>
            <a:pPr marL="171450" lvl="0" indent="-171450" algn="l" rtl="0">
              <a:spcBef>
                <a:spcPts val="600"/>
              </a:spcBef>
              <a:spcAft>
                <a:spcPts val="0"/>
              </a:spcAft>
              <a:buFont typeface="Arial" pitchFamily="34" charset="0"/>
              <a:buChar char="•"/>
            </a:pPr>
            <a:r>
              <a:rPr lang="en-US" sz="2000" dirty="0">
                <a:solidFill>
                  <a:srgbClr val="454F5B"/>
                </a:solidFill>
                <a:latin typeface="Montserrat"/>
                <a:ea typeface="Montserrat"/>
                <a:cs typeface="Montserrat"/>
                <a:sym typeface="Montserrat"/>
              </a:rPr>
              <a:t>no sex hormones or cortisol</a:t>
            </a:r>
          </a:p>
          <a:p>
            <a:pPr marL="171450" lvl="0" indent="-171450" algn="l" rtl="0">
              <a:spcBef>
                <a:spcPts val="600"/>
              </a:spcBef>
              <a:spcAft>
                <a:spcPts val="0"/>
              </a:spcAft>
              <a:buFont typeface="Arial" pitchFamily="34" charset="0"/>
              <a:buChar char="•"/>
            </a:pPr>
            <a:r>
              <a:rPr lang="en-US" sz="2000" dirty="0">
                <a:solidFill>
                  <a:srgbClr val="454F5B"/>
                </a:solidFill>
                <a:latin typeface="Montserrat"/>
                <a:ea typeface="Montserrat"/>
                <a:cs typeface="Montserrat"/>
                <a:sym typeface="Montserrat"/>
              </a:rPr>
              <a:t>↑↑ aldosterone</a:t>
            </a:r>
          </a:p>
          <a:p>
            <a:pPr marL="171450" lvl="0" indent="-171450" algn="l" rtl="0">
              <a:spcBef>
                <a:spcPts val="600"/>
              </a:spcBef>
              <a:spcAft>
                <a:spcPts val="0"/>
              </a:spcAft>
              <a:buFont typeface="Arial" pitchFamily="34" charset="0"/>
              <a:buChar char="•"/>
            </a:pPr>
            <a:r>
              <a:rPr lang="en-US" sz="2000" dirty="0">
                <a:solidFill>
                  <a:srgbClr val="454F5B"/>
                </a:solidFill>
                <a:latin typeface="Montserrat"/>
                <a:ea typeface="Montserrat"/>
                <a:cs typeface="Montserrat"/>
                <a:sym typeface="Montserrat"/>
              </a:rPr>
              <a:t>Sodium and fluid retention, therefore, HTN</a:t>
            </a:r>
          </a:p>
          <a:p>
            <a:pPr marL="171450" lvl="0" indent="-171450" algn="l" rtl="0">
              <a:spcBef>
                <a:spcPts val="600"/>
              </a:spcBef>
              <a:spcAft>
                <a:spcPts val="0"/>
              </a:spcAft>
              <a:buFont typeface="Arial" pitchFamily="34" charset="0"/>
              <a:buChar char="•"/>
            </a:pPr>
            <a:r>
              <a:rPr lang="en-US" sz="2000" dirty="0">
                <a:solidFill>
                  <a:srgbClr val="454F5B"/>
                </a:solidFill>
                <a:latin typeface="Montserrat"/>
                <a:ea typeface="Montserrat"/>
                <a:cs typeface="Montserrat"/>
                <a:sym typeface="Montserrat"/>
              </a:rPr>
              <a:t>In males: ambiguous genitalia</a:t>
            </a:r>
          </a:p>
          <a:p>
            <a:pPr marL="171450" lvl="0" indent="-171450" algn="l" rtl="0">
              <a:spcBef>
                <a:spcPts val="600"/>
              </a:spcBef>
              <a:spcAft>
                <a:spcPts val="0"/>
              </a:spcAft>
              <a:buFont typeface="Arial" pitchFamily="34" charset="0"/>
              <a:buChar char="•"/>
            </a:pPr>
            <a:r>
              <a:rPr lang="en-US" sz="2000" dirty="0">
                <a:solidFill>
                  <a:srgbClr val="454F5B"/>
                </a:solidFill>
                <a:latin typeface="Montserrat"/>
                <a:ea typeface="Montserrat"/>
                <a:cs typeface="Montserrat"/>
                <a:sym typeface="Montserrat"/>
              </a:rPr>
              <a:t>In females: primary amenorrhea and failure in secondary sexual characteristics development</a:t>
            </a:r>
            <a:endParaRPr sz="2000" dirty="0">
              <a:solidFill>
                <a:srgbClr val="454F5B"/>
              </a:solidFill>
              <a:latin typeface="Montserrat"/>
              <a:ea typeface="Montserrat"/>
              <a:cs typeface="Montserrat"/>
              <a:sym typeface="Montserrat"/>
            </a:endParaRPr>
          </a:p>
          <a:p>
            <a:pPr marL="0" lvl="0" indent="0" algn="l" rtl="0">
              <a:spcBef>
                <a:spcPts val="600"/>
              </a:spcBef>
              <a:spcAft>
                <a:spcPts val="0"/>
              </a:spcAft>
              <a:buClr>
                <a:schemeClr val="dk1"/>
              </a:buClr>
              <a:buSzPts val="1100"/>
              <a:buFont typeface="Arial"/>
              <a:buNone/>
            </a:pPr>
            <a:endParaRPr sz="2000" dirty="0">
              <a:solidFill>
                <a:srgbClr val="454F5B"/>
              </a:solidFill>
              <a:latin typeface="Montserrat"/>
              <a:ea typeface="Montserrat"/>
              <a:cs typeface="Montserrat"/>
              <a:sym typeface="Montserrat"/>
            </a:endParaRPr>
          </a:p>
          <a:p>
            <a:pPr marL="0" lvl="0" indent="0" algn="l" rtl="0">
              <a:spcBef>
                <a:spcPts val="600"/>
              </a:spcBef>
              <a:spcAft>
                <a:spcPts val="0"/>
              </a:spcAft>
              <a:buClr>
                <a:schemeClr val="dk1"/>
              </a:buClr>
              <a:buSzPts val="1100"/>
              <a:buFont typeface="Arial"/>
              <a:buNone/>
            </a:pPr>
            <a:endParaRPr sz="1200" dirty="0">
              <a:solidFill>
                <a:srgbClr val="454F5B"/>
              </a:solidFill>
              <a:latin typeface="Montserrat"/>
              <a:ea typeface="Montserrat"/>
              <a:cs typeface="Montserrat"/>
              <a:sym typeface="Montserrat"/>
            </a:endParaRPr>
          </a:p>
          <a:p>
            <a:pPr marL="0" lvl="0" indent="0" algn="l" rtl="0">
              <a:spcBef>
                <a:spcPts val="600"/>
              </a:spcBef>
              <a:spcAft>
                <a:spcPts val="0"/>
              </a:spcAft>
              <a:buNone/>
            </a:pPr>
            <a:endParaRPr sz="1200" dirty="0">
              <a:solidFill>
                <a:srgbClr val="454F5B"/>
              </a:solidFill>
              <a:latin typeface="Montserrat"/>
              <a:ea typeface="Montserrat"/>
              <a:cs typeface="Montserrat"/>
              <a:sym typeface="Montserrat"/>
            </a:endParaRPr>
          </a:p>
        </p:txBody>
      </p:sp>
      <p:sp>
        <p:nvSpPr>
          <p:cNvPr id="69" name="Google Shape;69;p12"/>
          <p:cNvSpPr txBox="1"/>
          <p:nvPr/>
        </p:nvSpPr>
        <p:spPr>
          <a:xfrm>
            <a:off x="4857052" y="1542994"/>
            <a:ext cx="4035427" cy="22293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None/>
            </a:pPr>
            <a:r>
              <a:rPr lang="en" sz="2000" b="1" dirty="0" smtClean="0">
                <a:solidFill>
                  <a:schemeClr val="accent1"/>
                </a:solidFill>
                <a:latin typeface="Montserrat"/>
                <a:ea typeface="Montserrat"/>
                <a:cs typeface="Montserrat"/>
                <a:sym typeface="Montserrat"/>
              </a:rPr>
              <a:t>3-ꞵ-hydroxysteroid dehydrogenase dificiency:</a:t>
            </a:r>
          </a:p>
          <a:p>
            <a:pPr marL="171450" lvl="0" indent="-171450" algn="l" rtl="0">
              <a:spcBef>
                <a:spcPts val="600"/>
              </a:spcBef>
              <a:spcAft>
                <a:spcPts val="0"/>
              </a:spcAft>
              <a:buFont typeface="Arial" pitchFamily="34" charset="0"/>
              <a:buChar char="•"/>
            </a:pPr>
            <a:r>
              <a:rPr lang="en-US" sz="2000" dirty="0">
                <a:solidFill>
                  <a:srgbClr val="454F5B"/>
                </a:solidFill>
                <a:latin typeface="Montserrat"/>
                <a:ea typeface="Montserrat"/>
                <a:cs typeface="Montserrat"/>
                <a:sym typeface="Montserrat"/>
              </a:rPr>
              <a:t>S</a:t>
            </a:r>
            <a:r>
              <a:rPr lang="en" sz="2000" dirty="0">
                <a:solidFill>
                  <a:srgbClr val="454F5B"/>
                </a:solidFill>
                <a:latin typeface="Montserrat"/>
                <a:ea typeface="Montserrat"/>
                <a:cs typeface="Montserrat"/>
                <a:sym typeface="Montserrat"/>
              </a:rPr>
              <a:t>alt wasting in urine </a:t>
            </a:r>
          </a:p>
          <a:p>
            <a:pPr marL="171450" lvl="0" indent="-171450" algn="l" rtl="0">
              <a:spcBef>
                <a:spcPts val="600"/>
              </a:spcBef>
              <a:spcAft>
                <a:spcPts val="0"/>
              </a:spcAft>
              <a:buFont typeface="Arial" pitchFamily="34" charset="0"/>
              <a:buChar char="•"/>
            </a:pPr>
            <a:r>
              <a:rPr lang="en-US" sz="2000" dirty="0">
                <a:solidFill>
                  <a:srgbClr val="454F5B"/>
                </a:solidFill>
                <a:latin typeface="Montserrat"/>
                <a:ea typeface="Montserrat"/>
                <a:cs typeface="Montserrat"/>
                <a:sym typeface="Montserrat"/>
              </a:rPr>
              <a:t>I</a:t>
            </a:r>
            <a:r>
              <a:rPr lang="en" sz="2000" dirty="0">
                <a:solidFill>
                  <a:srgbClr val="454F5B"/>
                </a:solidFill>
                <a:latin typeface="Montserrat"/>
                <a:ea typeface="Montserrat"/>
                <a:cs typeface="Montserrat"/>
                <a:sym typeface="Montserrat"/>
              </a:rPr>
              <a:t>n males: ambiguous genitalia</a:t>
            </a:r>
          </a:p>
          <a:p>
            <a:pPr marL="171450" lvl="0" indent="-171450" algn="l" rtl="0">
              <a:spcBef>
                <a:spcPts val="600"/>
              </a:spcBef>
              <a:spcAft>
                <a:spcPts val="0"/>
              </a:spcAft>
              <a:buFont typeface="Arial" pitchFamily="34" charset="0"/>
              <a:buChar char="•"/>
            </a:pPr>
            <a:r>
              <a:rPr lang="en-US" sz="2000" dirty="0">
                <a:solidFill>
                  <a:srgbClr val="454F5B"/>
                </a:solidFill>
                <a:latin typeface="Montserrat"/>
                <a:ea typeface="Montserrat"/>
                <a:cs typeface="Montserrat"/>
                <a:sym typeface="Montserrat"/>
              </a:rPr>
              <a:t>I</a:t>
            </a:r>
            <a:r>
              <a:rPr lang="en" sz="2000" dirty="0">
                <a:solidFill>
                  <a:srgbClr val="454F5B"/>
                </a:solidFill>
                <a:latin typeface="Montserrat"/>
                <a:ea typeface="Montserrat"/>
                <a:cs typeface="Montserrat"/>
                <a:sym typeface="Montserrat"/>
              </a:rPr>
              <a:t>n females: normal or mild verilization </a:t>
            </a:r>
          </a:p>
          <a:p>
            <a:pPr marL="171450" lvl="0" indent="-171450" algn="l" rtl="0">
              <a:spcBef>
                <a:spcPts val="600"/>
              </a:spcBef>
              <a:spcAft>
                <a:spcPts val="0"/>
              </a:spcAft>
              <a:buFont typeface="Arial" pitchFamily="34" charset="0"/>
              <a:buChar char="•"/>
            </a:pPr>
            <a:r>
              <a:rPr lang="en-US" sz="2000" dirty="0">
                <a:solidFill>
                  <a:srgbClr val="454F5B"/>
                </a:solidFill>
                <a:latin typeface="Montserrat"/>
                <a:ea typeface="Montserrat"/>
                <a:cs typeface="Montserrat"/>
                <a:sym typeface="Montserrat"/>
              </a:rPr>
              <a:t>I</a:t>
            </a:r>
            <a:r>
              <a:rPr lang="en" sz="2000" dirty="0">
                <a:solidFill>
                  <a:srgbClr val="454F5B"/>
                </a:solidFill>
                <a:latin typeface="Montserrat"/>
                <a:ea typeface="Montserrat"/>
                <a:cs typeface="Montserrat"/>
                <a:sym typeface="Montserrat"/>
              </a:rPr>
              <a:t>ncidence: 1:10,000 (AR)</a:t>
            </a:r>
            <a:endParaRPr sz="2000" dirty="0">
              <a:solidFill>
                <a:srgbClr val="454F5B"/>
              </a:solidFill>
              <a:latin typeface="Montserrat"/>
              <a:ea typeface="Montserrat"/>
              <a:cs typeface="Montserrat"/>
              <a:sym typeface="Montserrat"/>
            </a:endParaRPr>
          </a:p>
        </p:txBody>
      </p:sp>
      <p:sp>
        <p:nvSpPr>
          <p:cNvPr id="71" name="Google Shape;71;p12"/>
          <p:cNvSpPr txBox="1">
            <a:spLocks noGrp="1"/>
          </p:cNvSpPr>
          <p:nvPr>
            <p:ph type="sldNum" idx="12"/>
          </p:nvPr>
        </p:nvSpPr>
        <p:spPr>
          <a:xfrm>
            <a:off x="8556775" y="4758433"/>
            <a:ext cx="548700" cy="309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53</a:t>
            </a:fl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7"/>
            <a:ext cx="1008112" cy="504056"/>
          </a:xfrm>
          <a:prstGeom prst="rect">
            <a:avLst/>
          </a:prstGeom>
        </p:spPr>
      </p:pic>
    </p:spTree>
    <p:extLst>
      <p:ext uri="{BB962C8B-B14F-4D97-AF65-F5344CB8AC3E}">
        <p14:creationId xmlns:p14="http://schemas.microsoft.com/office/powerpoint/2010/main" val="29577702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6"/>
          <p:cNvSpPr txBox="1">
            <a:spLocks noGrp="1"/>
          </p:cNvSpPr>
          <p:nvPr>
            <p:ph type="title"/>
          </p:nvPr>
        </p:nvSpPr>
        <p:spPr>
          <a:xfrm>
            <a:off x="691200" y="152400"/>
            <a:ext cx="7761600" cy="969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smtClean="0"/>
              <a:t>T</a:t>
            </a:r>
            <a:r>
              <a:rPr lang="en" dirty="0" smtClean="0"/>
              <a:t>urner Syndrome</a:t>
            </a:r>
            <a:endParaRPr dirty="0"/>
          </a:p>
        </p:txBody>
      </p:sp>
      <p:sp>
        <p:nvSpPr>
          <p:cNvPr id="100" name="Google Shape;100;p16"/>
          <p:cNvSpPr txBox="1">
            <a:spLocks noGrp="1"/>
          </p:cNvSpPr>
          <p:nvPr>
            <p:ph type="body" idx="1"/>
          </p:nvPr>
        </p:nvSpPr>
        <p:spPr>
          <a:xfrm>
            <a:off x="691200" y="1511100"/>
            <a:ext cx="7761600" cy="2868900"/>
          </a:xfrm>
          <a:prstGeom prst="rect">
            <a:avLst/>
          </a:prstGeom>
        </p:spPr>
        <p:txBody>
          <a:bodyPr spcFirstLastPara="1" wrap="square" lIns="91425" tIns="91425" rIns="91425" bIns="91425" anchor="t" anchorCtr="0">
            <a:noAutofit/>
          </a:bodyPr>
          <a:lstStyle/>
          <a:p>
            <a:pPr marL="457200" lvl="0" indent="-381000" algn="l" rtl="0">
              <a:spcBef>
                <a:spcPts val="600"/>
              </a:spcBef>
              <a:spcAft>
                <a:spcPts val="0"/>
              </a:spcAft>
              <a:buSzPts val="2400"/>
              <a:buChar char="▣"/>
            </a:pPr>
            <a:r>
              <a:rPr lang="en-US" sz="1600" b="1" dirty="0" smtClean="0">
                <a:latin typeface="Microsoft JhengHei UI" pitchFamily="34" charset="-120"/>
                <a:ea typeface="Microsoft JhengHei UI" pitchFamily="34" charset="-120"/>
              </a:rPr>
              <a:t>1:2000 to 3000 live-born females</a:t>
            </a:r>
          </a:p>
          <a:p>
            <a:pPr marL="457200" lvl="0" indent="-381000" algn="l" rtl="0">
              <a:spcBef>
                <a:spcPts val="600"/>
              </a:spcBef>
              <a:spcAft>
                <a:spcPts val="0"/>
              </a:spcAft>
              <a:buSzPts val="2400"/>
              <a:buChar char="▣"/>
            </a:pPr>
            <a:r>
              <a:rPr lang="en-US" sz="1600" b="1" dirty="0" smtClean="0">
                <a:latin typeface="Microsoft JhengHei UI" pitchFamily="34" charset="-120"/>
                <a:ea typeface="Microsoft JhengHei UI" pitchFamily="34" charset="-120"/>
              </a:rPr>
              <a:t>Most common sex chromosome abnormality in females</a:t>
            </a:r>
          </a:p>
          <a:p>
            <a:pPr marL="457200" lvl="0" indent="-381000" algn="l" rtl="0">
              <a:spcBef>
                <a:spcPts val="600"/>
              </a:spcBef>
              <a:spcAft>
                <a:spcPts val="0"/>
              </a:spcAft>
              <a:buSzPts val="2400"/>
              <a:buChar char="▣"/>
            </a:pPr>
            <a:r>
              <a:rPr lang="en-US" sz="1600" b="1" dirty="0" smtClean="0">
                <a:latin typeface="Microsoft JhengHei UI" pitchFamily="34" charset="-120"/>
                <a:ea typeface="Microsoft JhengHei UI" pitchFamily="34" charset="-120"/>
              </a:rPr>
              <a:t>Loss or structural anomalies of an X chromosome</a:t>
            </a:r>
          </a:p>
          <a:p>
            <a:pPr marL="457200" lvl="0" indent="-381000" algn="l" rtl="0">
              <a:spcBef>
                <a:spcPts val="600"/>
              </a:spcBef>
              <a:spcAft>
                <a:spcPts val="0"/>
              </a:spcAft>
              <a:buSzPts val="2400"/>
              <a:buChar char="▣"/>
            </a:pPr>
            <a:r>
              <a:rPr lang="en-US" sz="1600" b="1" dirty="0" smtClean="0">
                <a:latin typeface="Microsoft JhengHei UI" pitchFamily="34" charset="-120"/>
                <a:ea typeface="Microsoft JhengHei UI" pitchFamily="34" charset="-120"/>
              </a:rPr>
              <a:t>This anomaly results in gonadal </a:t>
            </a:r>
            <a:r>
              <a:rPr lang="en-US" sz="1600" b="1" dirty="0" err="1" smtClean="0">
                <a:latin typeface="Microsoft JhengHei UI" pitchFamily="34" charset="-120"/>
                <a:ea typeface="Microsoft JhengHei UI" pitchFamily="34" charset="-120"/>
              </a:rPr>
              <a:t>dysgenesis</a:t>
            </a:r>
            <a:endParaRPr lang="en-US" sz="1600" b="1" dirty="0" smtClean="0">
              <a:latin typeface="Microsoft JhengHei UI" pitchFamily="34" charset="-120"/>
              <a:ea typeface="Microsoft JhengHei UI" pitchFamily="34" charset="-120"/>
            </a:endParaRPr>
          </a:p>
          <a:p>
            <a:pPr lvl="0"/>
            <a:r>
              <a:rPr lang="en-US" sz="1600" b="1" dirty="0" smtClean="0">
                <a:latin typeface="Microsoft JhengHei UI" pitchFamily="34" charset="-120"/>
                <a:ea typeface="Microsoft JhengHei UI" pitchFamily="34" charset="-120"/>
              </a:rPr>
              <a:t>Diagnosis and presentation:</a:t>
            </a:r>
          </a:p>
          <a:p>
            <a:pPr lvl="1"/>
            <a:r>
              <a:rPr lang="en-US" sz="1600" b="1" i="1" dirty="0" smtClean="0">
                <a:solidFill>
                  <a:srgbClr val="FF0000"/>
                </a:solidFill>
                <a:latin typeface="Microsoft JhengHei UI" pitchFamily="34" charset="-120"/>
                <a:ea typeface="Microsoft JhengHei UI" pitchFamily="34" charset="-120"/>
              </a:rPr>
              <a:t>Prenatally:</a:t>
            </a:r>
            <a:r>
              <a:rPr lang="en-US" sz="1600" b="1" dirty="0" smtClean="0">
                <a:latin typeface="Microsoft JhengHei UI" pitchFamily="34" charset="-120"/>
                <a:ea typeface="Microsoft JhengHei UI" pitchFamily="34" charset="-120"/>
              </a:rPr>
              <a:t> by </a:t>
            </a:r>
            <a:r>
              <a:rPr lang="en-US" sz="1600" b="1" dirty="0">
                <a:latin typeface="Microsoft JhengHei UI" pitchFamily="34" charset="-120"/>
                <a:ea typeface="Microsoft JhengHei UI" pitchFamily="34" charset="-120"/>
              </a:rPr>
              <a:t>ultrasound </a:t>
            </a:r>
            <a:r>
              <a:rPr lang="en-US" sz="1600" b="1" dirty="0" smtClean="0">
                <a:latin typeface="Microsoft JhengHei UI" pitchFamily="34" charset="-120"/>
                <a:ea typeface="Microsoft JhengHei UI" pitchFamily="34" charset="-120"/>
              </a:rPr>
              <a:t>findings </a:t>
            </a:r>
            <a:r>
              <a:rPr lang="en-US" sz="1600" b="1" dirty="0">
                <a:latin typeface="Microsoft JhengHei UI" pitchFamily="34" charset="-120"/>
                <a:ea typeface="Microsoft JhengHei UI" pitchFamily="34" charset="-120"/>
              </a:rPr>
              <a:t>increased nuchal translucency, nuchal cystic </a:t>
            </a:r>
            <a:r>
              <a:rPr lang="en-US" sz="1600" b="1" dirty="0" err="1">
                <a:latin typeface="Microsoft JhengHei UI" pitchFamily="34" charset="-120"/>
                <a:ea typeface="Microsoft JhengHei UI" pitchFamily="34" charset="-120"/>
              </a:rPr>
              <a:t>hygroma</a:t>
            </a:r>
            <a:r>
              <a:rPr lang="en-US" sz="1600" b="1" dirty="0">
                <a:latin typeface="Microsoft JhengHei UI" pitchFamily="34" charset="-120"/>
                <a:ea typeface="Microsoft JhengHei UI" pitchFamily="34" charset="-120"/>
              </a:rPr>
              <a:t>, </a:t>
            </a:r>
            <a:r>
              <a:rPr lang="en-US" sz="1600" b="1" dirty="0" err="1">
                <a:latin typeface="Microsoft JhengHei UI" pitchFamily="34" charset="-120"/>
                <a:ea typeface="Microsoft JhengHei UI" pitchFamily="34" charset="-120"/>
              </a:rPr>
              <a:t>coarctation</a:t>
            </a:r>
            <a:r>
              <a:rPr lang="en-US" sz="1600" b="1" dirty="0">
                <a:latin typeface="Microsoft JhengHei UI" pitchFamily="34" charset="-120"/>
                <a:ea typeface="Microsoft JhengHei UI" pitchFamily="34" charset="-120"/>
              </a:rPr>
              <a:t> of the aorta/left-sided cardiac anomalies, </a:t>
            </a:r>
            <a:r>
              <a:rPr lang="en-US" sz="1600" b="1" dirty="0" err="1">
                <a:latin typeface="Microsoft JhengHei UI" pitchFamily="34" charset="-120"/>
                <a:ea typeface="Microsoft JhengHei UI" pitchFamily="34" charset="-120"/>
              </a:rPr>
              <a:t>brachycephaly</a:t>
            </a:r>
            <a:r>
              <a:rPr lang="en-US" sz="1600" b="1" dirty="0">
                <a:latin typeface="Microsoft JhengHei UI" pitchFamily="34" charset="-120"/>
                <a:ea typeface="Microsoft JhengHei UI" pitchFamily="34" charset="-120"/>
              </a:rPr>
              <a:t>, horseshoe kidney, </a:t>
            </a:r>
            <a:r>
              <a:rPr lang="en-US" sz="1600" b="1" dirty="0" err="1">
                <a:latin typeface="Microsoft JhengHei UI" pitchFamily="34" charset="-120"/>
                <a:ea typeface="Microsoft JhengHei UI" pitchFamily="34" charset="-120"/>
              </a:rPr>
              <a:t>polyhydramnios</a:t>
            </a:r>
            <a:r>
              <a:rPr lang="en-US" sz="1600" b="1" dirty="0">
                <a:latin typeface="Microsoft JhengHei UI" pitchFamily="34" charset="-120"/>
                <a:ea typeface="Microsoft JhengHei UI" pitchFamily="34" charset="-120"/>
              </a:rPr>
              <a:t>, </a:t>
            </a:r>
            <a:r>
              <a:rPr lang="en-US" sz="1600" b="1" dirty="0" err="1">
                <a:latin typeface="Microsoft JhengHei UI" pitchFamily="34" charset="-120"/>
                <a:ea typeface="Microsoft JhengHei UI" pitchFamily="34" charset="-120"/>
              </a:rPr>
              <a:t>oligohydramnios</a:t>
            </a:r>
            <a:r>
              <a:rPr lang="en-US" sz="1600" b="1" dirty="0">
                <a:latin typeface="Microsoft JhengHei UI" pitchFamily="34" charset="-120"/>
                <a:ea typeface="Microsoft JhengHei UI" pitchFamily="34" charset="-120"/>
              </a:rPr>
              <a:t> or non-immune fetal </a:t>
            </a:r>
            <a:r>
              <a:rPr lang="en-US" sz="1600" b="1" dirty="0" err="1">
                <a:latin typeface="Microsoft JhengHei UI" pitchFamily="34" charset="-120"/>
                <a:ea typeface="Microsoft JhengHei UI" pitchFamily="34" charset="-120"/>
              </a:rPr>
              <a:t>hydrops</a:t>
            </a:r>
            <a:r>
              <a:rPr lang="en-US" sz="1600" b="1" dirty="0">
                <a:latin typeface="Microsoft JhengHei UI" pitchFamily="34" charset="-120"/>
                <a:ea typeface="Microsoft JhengHei UI" pitchFamily="34" charset="-120"/>
              </a:rPr>
              <a:t> </a:t>
            </a:r>
            <a:endParaRPr lang="en-US" sz="1600" b="1" dirty="0" smtClean="0">
              <a:latin typeface="Microsoft JhengHei UI" pitchFamily="34" charset="-120"/>
              <a:ea typeface="Microsoft JhengHei UI" pitchFamily="34" charset="-120"/>
            </a:endParaRPr>
          </a:p>
          <a:p>
            <a:pPr lvl="1"/>
            <a:r>
              <a:rPr lang="en-US" sz="1600" b="1" i="1" dirty="0">
                <a:solidFill>
                  <a:srgbClr val="FF0000"/>
                </a:solidFill>
                <a:latin typeface="Microsoft JhengHei UI" pitchFamily="34" charset="-120"/>
                <a:ea typeface="Microsoft JhengHei UI" pitchFamily="34" charset="-120"/>
              </a:rPr>
              <a:t>Newborn: </a:t>
            </a:r>
            <a:r>
              <a:rPr lang="en-US" sz="1600" b="1" dirty="0" smtClean="0">
                <a:latin typeface="Microsoft JhengHei UI" pitchFamily="34" charset="-120"/>
                <a:ea typeface="Microsoft JhengHei UI" pitchFamily="34" charset="-120"/>
              </a:rPr>
              <a:t>they present as congenital </a:t>
            </a:r>
            <a:r>
              <a:rPr lang="en-US" sz="1600" b="1" dirty="0">
                <a:latin typeface="Microsoft JhengHei UI" pitchFamily="34" charset="-120"/>
                <a:ea typeface="Microsoft JhengHei UI" pitchFamily="34" charset="-120"/>
              </a:rPr>
              <a:t>lymphedema of the hands and feet, webbed neck, nail dysplasia, narrow and high-arched palate, and short fourth metacarpals or metatarsals</a:t>
            </a:r>
            <a:endParaRPr lang="en-US" sz="1600" b="1" dirty="0" smtClean="0">
              <a:latin typeface="Microsoft JhengHei UI" pitchFamily="34" charset="-120"/>
              <a:ea typeface="Microsoft JhengHei UI" pitchFamily="34" charset="-120"/>
            </a:endParaRPr>
          </a:p>
          <a:p>
            <a:pPr lvl="0"/>
            <a:endParaRPr lang="en" sz="1600" b="1" dirty="0" smtClean="0">
              <a:latin typeface="Microsoft JhengHei UI" pitchFamily="34" charset="-120"/>
              <a:ea typeface="Microsoft JhengHei UI" pitchFamily="34" charset="-120"/>
            </a:endParaRPr>
          </a:p>
          <a:p>
            <a:pPr marL="457200" lvl="0" indent="-381000" algn="l" rtl="0">
              <a:spcBef>
                <a:spcPts val="600"/>
              </a:spcBef>
              <a:spcAft>
                <a:spcPts val="0"/>
              </a:spcAft>
              <a:buSzPts val="2400"/>
              <a:buChar char="▣"/>
            </a:pPr>
            <a:endParaRPr sz="1600" b="1" dirty="0">
              <a:latin typeface="Microsoft JhengHei UI" pitchFamily="34" charset="-120"/>
              <a:ea typeface="Microsoft JhengHei UI" pitchFamily="34" charset="-120"/>
            </a:endParaRPr>
          </a:p>
        </p:txBody>
      </p:sp>
      <p:sp>
        <p:nvSpPr>
          <p:cNvPr id="101" name="Google Shape;101;p16"/>
          <p:cNvSpPr txBox="1">
            <a:spLocks noGrp="1"/>
          </p:cNvSpPr>
          <p:nvPr>
            <p:ph type="sldNum" idx="12"/>
          </p:nvPr>
        </p:nvSpPr>
        <p:spPr>
          <a:xfrm>
            <a:off x="8556775" y="4758433"/>
            <a:ext cx="548700" cy="309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54</a:t>
            </a:fld>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7"/>
            <a:ext cx="1008112" cy="504056"/>
          </a:xfrm>
          <a:prstGeom prst="rect">
            <a:avLst/>
          </a:prstGeom>
        </p:spPr>
      </p:pic>
    </p:spTree>
    <p:extLst>
      <p:ext uri="{BB962C8B-B14F-4D97-AF65-F5344CB8AC3E}">
        <p14:creationId xmlns:p14="http://schemas.microsoft.com/office/powerpoint/2010/main" val="393815458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8"/>
          <p:cNvSpPr txBox="1">
            <a:spLocks noGrp="1"/>
          </p:cNvSpPr>
          <p:nvPr>
            <p:ph type="body" idx="1"/>
          </p:nvPr>
        </p:nvSpPr>
        <p:spPr>
          <a:xfrm>
            <a:off x="251520" y="1419621"/>
            <a:ext cx="8784976" cy="3723879"/>
          </a:xfrm>
          <a:prstGeom prst="rect">
            <a:avLst/>
          </a:prstGeom>
        </p:spPr>
        <p:txBody>
          <a:bodyPr spcFirstLastPara="1" wrap="square" lIns="91425" tIns="91425" rIns="91425" bIns="91425" anchor="t" anchorCtr="0">
            <a:noAutofit/>
          </a:bodyPr>
          <a:lstStyle/>
          <a:p>
            <a:pPr marL="342900" lvl="0" indent="-342900">
              <a:buFont typeface="Wingdings" pitchFamily="2" charset="2"/>
              <a:buChar char="§"/>
            </a:pPr>
            <a:r>
              <a:rPr lang="en-US" sz="1600" b="1" i="1" dirty="0">
                <a:solidFill>
                  <a:srgbClr val="FF0000"/>
                </a:solidFill>
                <a:latin typeface="Microsoft JhengHei UI" pitchFamily="34" charset="-120"/>
                <a:ea typeface="Microsoft JhengHei UI" pitchFamily="34" charset="-120"/>
              </a:rPr>
              <a:t>A</a:t>
            </a:r>
            <a:r>
              <a:rPr lang="en" sz="1600" b="1" i="1" dirty="0">
                <a:solidFill>
                  <a:srgbClr val="FF0000"/>
                </a:solidFill>
                <a:latin typeface="Microsoft JhengHei UI" pitchFamily="34" charset="-120"/>
                <a:ea typeface="Microsoft JhengHei UI" pitchFamily="34" charset="-120"/>
              </a:rPr>
              <a:t>s they grow up: </a:t>
            </a:r>
            <a:r>
              <a:rPr lang="en" sz="1600" b="1" dirty="0">
                <a:latin typeface="Microsoft JhengHei UI" pitchFamily="34" charset="-120"/>
                <a:ea typeface="Microsoft JhengHei UI" pitchFamily="34" charset="-120"/>
              </a:rPr>
              <a:t>they </a:t>
            </a:r>
            <a:r>
              <a:rPr lang="en-US" sz="1600" b="1" dirty="0" smtClean="0">
                <a:latin typeface="Microsoft JhengHei UI" pitchFamily="34" charset="-120"/>
                <a:ea typeface="Microsoft JhengHei UI" pitchFamily="34" charset="-120"/>
              </a:rPr>
              <a:t>develop </a:t>
            </a:r>
            <a:r>
              <a:rPr lang="en-US" sz="1600" b="1" dirty="0">
                <a:latin typeface="Microsoft JhengHei UI" pitchFamily="34" charset="-120"/>
                <a:ea typeface="Microsoft JhengHei UI" pitchFamily="34" charset="-120"/>
              </a:rPr>
              <a:t>short stature, “shield” chest with widely spaced nipples, webbed neck, low hairline at the base of the neck, </a:t>
            </a:r>
            <a:r>
              <a:rPr lang="en-US" sz="1600" b="1" dirty="0" err="1">
                <a:latin typeface="Microsoft JhengHei UI" pitchFamily="34" charset="-120"/>
                <a:ea typeface="Microsoft JhengHei UI" pitchFamily="34" charset="-120"/>
              </a:rPr>
              <a:t>cubitus</a:t>
            </a:r>
            <a:r>
              <a:rPr lang="en-US" sz="1600" b="1" dirty="0">
                <a:latin typeface="Microsoft JhengHei UI" pitchFamily="34" charset="-120"/>
                <a:ea typeface="Microsoft JhengHei UI" pitchFamily="34" charset="-120"/>
              </a:rPr>
              <a:t> valgus, and </a:t>
            </a:r>
            <a:r>
              <a:rPr lang="en-US" sz="1600" b="1" dirty="0" err="1">
                <a:latin typeface="Microsoft JhengHei UI" pitchFamily="34" charset="-120"/>
                <a:ea typeface="Microsoft JhengHei UI" pitchFamily="34" charset="-120"/>
              </a:rPr>
              <a:t>Madelung</a:t>
            </a:r>
            <a:r>
              <a:rPr lang="en-US" sz="1600" b="1" dirty="0">
                <a:latin typeface="Microsoft JhengHei UI" pitchFamily="34" charset="-120"/>
                <a:ea typeface="Microsoft JhengHei UI" pitchFamily="34" charset="-120"/>
              </a:rPr>
              <a:t> deformity of the forearm and the </a:t>
            </a:r>
            <a:r>
              <a:rPr lang="en-US" sz="1600" b="1" dirty="0" smtClean="0">
                <a:latin typeface="Microsoft JhengHei UI" pitchFamily="34" charset="-120"/>
                <a:ea typeface="Microsoft JhengHei UI" pitchFamily="34" charset="-120"/>
              </a:rPr>
              <a:t>wrist.</a:t>
            </a:r>
          </a:p>
          <a:p>
            <a:pPr marL="342900" lvl="0" indent="-342900">
              <a:buFont typeface="Wingdings" pitchFamily="2" charset="2"/>
              <a:buChar char="§"/>
            </a:pPr>
            <a:endParaRPr lang="en-US" sz="1600" b="1" dirty="0">
              <a:latin typeface="Microsoft JhengHei UI" pitchFamily="34" charset="-120"/>
              <a:ea typeface="Microsoft JhengHei UI" pitchFamily="34" charset="-120"/>
            </a:endParaRPr>
          </a:p>
          <a:p>
            <a:pPr marL="342900" lvl="0" indent="-342900">
              <a:buFont typeface="Wingdings" pitchFamily="2" charset="2"/>
              <a:buChar char="§"/>
            </a:pPr>
            <a:endParaRPr lang="en-US" sz="1600" b="1" dirty="0" smtClean="0">
              <a:latin typeface="Microsoft JhengHei UI" pitchFamily="34" charset="-120"/>
              <a:ea typeface="Microsoft JhengHei UI" pitchFamily="34" charset="-120"/>
            </a:endParaRPr>
          </a:p>
          <a:p>
            <a:pPr marL="342900" lvl="0" indent="-342900">
              <a:buFont typeface="Wingdings" pitchFamily="2" charset="2"/>
              <a:buChar char="§"/>
            </a:pPr>
            <a:r>
              <a:rPr lang="en-US" sz="1600" b="1" i="1" dirty="0">
                <a:solidFill>
                  <a:srgbClr val="FF0000"/>
                </a:solidFill>
                <a:latin typeface="Microsoft JhengHei UI" pitchFamily="34" charset="-120"/>
                <a:ea typeface="Microsoft JhengHei UI" pitchFamily="34" charset="-120"/>
              </a:rPr>
              <a:t>Adolescence:</a:t>
            </a:r>
            <a:r>
              <a:rPr lang="en-US" sz="1600" b="1" dirty="0">
                <a:latin typeface="Microsoft JhengHei UI" pitchFamily="34" charset="-120"/>
                <a:ea typeface="Microsoft JhengHei UI" pitchFamily="34" charset="-120"/>
              </a:rPr>
              <a:t> delayed puberty or primary amenorrhea, secondary to premature ovarian failure. </a:t>
            </a:r>
            <a:r>
              <a:rPr lang="en-US" sz="1600" b="1" dirty="0">
                <a:solidFill>
                  <a:schemeClr val="accent2">
                    <a:lumMod val="50000"/>
                  </a:schemeClr>
                </a:solidFill>
                <a:latin typeface="Microsoft JhengHei UI" pitchFamily="34" charset="-120"/>
                <a:ea typeface="Microsoft JhengHei UI" pitchFamily="34" charset="-120"/>
              </a:rPr>
              <a:t>“Streak gonads” </a:t>
            </a:r>
            <a:r>
              <a:rPr lang="en-US" sz="1600" b="1" dirty="0">
                <a:latin typeface="Microsoft JhengHei UI" pitchFamily="34" charset="-120"/>
                <a:ea typeface="Microsoft JhengHei UI" pitchFamily="34" charset="-120"/>
              </a:rPr>
              <a:t>are a characteristic of Turner syndrome. These are the ovaries, mainly consisting of connective tissue and no follicles or only a few </a:t>
            </a:r>
            <a:r>
              <a:rPr lang="en-US" sz="1600" b="1" dirty="0" err="1">
                <a:latin typeface="Microsoft JhengHei UI" pitchFamily="34" charset="-120"/>
                <a:ea typeface="Microsoft JhengHei UI" pitchFamily="34" charset="-120"/>
              </a:rPr>
              <a:t>atretic</a:t>
            </a:r>
            <a:r>
              <a:rPr lang="en-US" sz="1600" b="1" dirty="0">
                <a:latin typeface="Microsoft JhengHei UI" pitchFamily="34" charset="-120"/>
                <a:ea typeface="Microsoft JhengHei UI" pitchFamily="34" charset="-120"/>
              </a:rPr>
              <a:t> follicles</a:t>
            </a:r>
            <a:r>
              <a:rPr lang="en-US" sz="1600" b="1" dirty="0" smtClean="0">
                <a:latin typeface="Microsoft JhengHei UI" pitchFamily="34" charset="-120"/>
                <a:ea typeface="Microsoft JhengHei UI" pitchFamily="34" charset="-120"/>
              </a:rPr>
              <a:t>.(non functioning)</a:t>
            </a:r>
            <a:endParaRPr sz="1600" b="1" dirty="0">
              <a:latin typeface="Microsoft JhengHei UI" pitchFamily="34" charset="-120"/>
              <a:ea typeface="Microsoft JhengHei UI" pitchFamily="34" charset="-120"/>
            </a:endParaRPr>
          </a:p>
        </p:txBody>
      </p:sp>
      <p:sp>
        <p:nvSpPr>
          <p:cNvPr id="120" name="Google Shape;120;p18"/>
          <p:cNvSpPr txBox="1">
            <a:spLocks noGrp="1"/>
          </p:cNvSpPr>
          <p:nvPr>
            <p:ph type="title"/>
          </p:nvPr>
        </p:nvSpPr>
        <p:spPr>
          <a:xfrm>
            <a:off x="691200" y="628125"/>
            <a:ext cx="7761600" cy="49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smtClean="0"/>
              <a:t>Turner Syndrome</a:t>
            </a:r>
            <a:endParaRPr dirty="0"/>
          </a:p>
        </p:txBody>
      </p:sp>
      <p:sp>
        <p:nvSpPr>
          <p:cNvPr id="122" name="Google Shape;122;p18"/>
          <p:cNvSpPr txBox="1">
            <a:spLocks noGrp="1"/>
          </p:cNvSpPr>
          <p:nvPr>
            <p:ph type="sldNum" idx="12"/>
          </p:nvPr>
        </p:nvSpPr>
        <p:spPr>
          <a:xfrm>
            <a:off x="8556775" y="4758433"/>
            <a:ext cx="548700" cy="309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55</a:t>
            </a:fld>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7"/>
            <a:ext cx="1008112" cy="504056"/>
          </a:xfrm>
          <a:prstGeom prst="rect">
            <a:avLst/>
          </a:prstGeom>
        </p:spPr>
      </p:pic>
    </p:spTree>
    <p:extLst>
      <p:ext uri="{BB962C8B-B14F-4D97-AF65-F5344CB8AC3E}">
        <p14:creationId xmlns:p14="http://schemas.microsoft.com/office/powerpoint/2010/main" val="27039616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9"/>
          <p:cNvSpPr txBox="1">
            <a:spLocks noGrp="1"/>
          </p:cNvSpPr>
          <p:nvPr>
            <p:ph type="title"/>
          </p:nvPr>
        </p:nvSpPr>
        <p:spPr>
          <a:xfrm>
            <a:off x="691200" y="628125"/>
            <a:ext cx="7761600" cy="49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smtClean="0"/>
              <a:t>T</a:t>
            </a:r>
            <a:r>
              <a:rPr lang="en" dirty="0" smtClean="0"/>
              <a:t>urner Syndrome</a:t>
            </a:r>
            <a:endParaRPr dirty="0"/>
          </a:p>
        </p:txBody>
      </p:sp>
      <p:sp>
        <p:nvSpPr>
          <p:cNvPr id="128" name="Google Shape;128;p19"/>
          <p:cNvSpPr txBox="1">
            <a:spLocks noGrp="1"/>
          </p:cNvSpPr>
          <p:nvPr>
            <p:ph type="body" idx="1"/>
          </p:nvPr>
        </p:nvSpPr>
        <p:spPr>
          <a:xfrm>
            <a:off x="251520" y="1347614"/>
            <a:ext cx="5040560" cy="3482581"/>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sz="1400" b="1" dirty="0" smtClean="0"/>
              <a:t>T</a:t>
            </a:r>
            <a:r>
              <a:rPr lang="en" sz="1400" b="1" dirty="0" smtClean="0"/>
              <a:t>hey are at increased risk of: </a:t>
            </a:r>
          </a:p>
          <a:p>
            <a:pPr marL="285750" lvl="0" indent="-285750" algn="l" rtl="0">
              <a:spcBef>
                <a:spcPts val="600"/>
              </a:spcBef>
              <a:spcAft>
                <a:spcPts val="0"/>
              </a:spcAft>
              <a:buFont typeface="Wingdings" pitchFamily="2" charset="2"/>
              <a:buChar char="§"/>
            </a:pPr>
            <a:r>
              <a:rPr lang="en-US" sz="1400" b="1" dirty="0" smtClean="0"/>
              <a:t>C</a:t>
            </a:r>
            <a:r>
              <a:rPr lang="en" sz="1400" b="1" dirty="0" smtClean="0"/>
              <a:t>ardiovascular malformations</a:t>
            </a:r>
          </a:p>
          <a:p>
            <a:pPr marL="285750" lvl="0" indent="-285750">
              <a:buFont typeface="Wingdings" pitchFamily="2" charset="2"/>
              <a:buChar char="§"/>
            </a:pPr>
            <a:r>
              <a:rPr lang="en-US" sz="1400" b="1" dirty="0" smtClean="0"/>
              <a:t>H</a:t>
            </a:r>
            <a:r>
              <a:rPr lang="en" sz="1400" b="1" dirty="0" smtClean="0"/>
              <a:t>earing loss due to reccurent otitis media(CHL) or d</a:t>
            </a:r>
            <a:r>
              <a:rPr lang="en-US" sz="1400" b="1" dirty="0" err="1" smtClean="0"/>
              <a:t>ue</a:t>
            </a:r>
            <a:r>
              <a:rPr lang="en-US" sz="1400" b="1" dirty="0" smtClean="0"/>
              <a:t> </a:t>
            </a:r>
            <a:r>
              <a:rPr lang="en-US" sz="1400" b="1" dirty="0"/>
              <a:t>to the defect in the outer hair cells on the </a:t>
            </a:r>
            <a:r>
              <a:rPr lang="en-US" sz="1400" b="1" dirty="0" smtClean="0"/>
              <a:t>cochlea (SNHL)</a:t>
            </a:r>
          </a:p>
          <a:p>
            <a:pPr marL="285750" lvl="0" indent="-285750">
              <a:buFont typeface="Wingdings" pitchFamily="2" charset="2"/>
              <a:buChar char="§"/>
            </a:pPr>
            <a:r>
              <a:rPr lang="en-US" sz="1400" b="1" dirty="0" smtClean="0"/>
              <a:t>Renal anomalies</a:t>
            </a:r>
          </a:p>
          <a:p>
            <a:pPr marL="285750" lvl="0" indent="-285750">
              <a:buFont typeface="Wingdings" pitchFamily="2" charset="2"/>
              <a:buChar char="§"/>
            </a:pPr>
            <a:r>
              <a:rPr lang="en-US" sz="1400" b="1" dirty="0" smtClean="0"/>
              <a:t>Ocular abnormalities (</a:t>
            </a:r>
            <a:r>
              <a:rPr lang="en-US" sz="1400" b="1" dirty="0" err="1" smtClean="0"/>
              <a:t>strabismus,ptosis</a:t>
            </a:r>
            <a:r>
              <a:rPr lang="en-US" sz="1400" b="1" dirty="0" smtClean="0"/>
              <a:t>, red-green color blindness….</a:t>
            </a:r>
            <a:r>
              <a:rPr lang="en-US" sz="1400" b="1" dirty="0" err="1" smtClean="0"/>
              <a:t>etc</a:t>
            </a:r>
            <a:r>
              <a:rPr lang="en-US" sz="1400" b="1" dirty="0" smtClean="0"/>
              <a:t>)</a:t>
            </a:r>
          </a:p>
          <a:p>
            <a:pPr marL="285750" lvl="0" indent="-285750">
              <a:buFont typeface="Wingdings" pitchFamily="2" charset="2"/>
              <a:buChar char="§"/>
            </a:pPr>
            <a:r>
              <a:rPr lang="en-US" sz="1400" b="1" dirty="0" smtClean="0"/>
              <a:t>Autoimmune disorders (celiac disease, IBDs and hypothyroidism)</a:t>
            </a:r>
          </a:p>
          <a:p>
            <a:pPr marL="285750" lvl="0" indent="-285750">
              <a:buFont typeface="Wingdings" pitchFamily="2" charset="2"/>
              <a:buChar char="§"/>
            </a:pPr>
            <a:r>
              <a:rPr lang="en-US" sz="1400" b="1" dirty="0" err="1" smtClean="0"/>
              <a:t>Gonadoblastoma</a:t>
            </a:r>
            <a:r>
              <a:rPr lang="en-US" sz="1400" b="1" dirty="0" smtClean="0"/>
              <a:t> due to presence of dysgenic gonads</a:t>
            </a:r>
          </a:p>
          <a:p>
            <a:pPr marL="285750" lvl="0" indent="-285750">
              <a:buFont typeface="Wingdings" pitchFamily="2" charset="2"/>
              <a:buChar char="§"/>
            </a:pPr>
            <a:r>
              <a:rPr lang="en-US" sz="1400" b="1" dirty="0" smtClean="0"/>
              <a:t>Metabolic disorders </a:t>
            </a:r>
            <a:endParaRPr lang="en" sz="1400" b="1" dirty="0" smtClean="0"/>
          </a:p>
          <a:p>
            <a:pPr marL="285750" lvl="0" indent="-285750" algn="l" rtl="0">
              <a:spcBef>
                <a:spcPts val="600"/>
              </a:spcBef>
              <a:spcAft>
                <a:spcPts val="0"/>
              </a:spcAft>
              <a:buFont typeface="Wingdings" pitchFamily="2" charset="2"/>
              <a:buChar char="§"/>
            </a:pPr>
            <a:endParaRPr lang="en" sz="1400" b="1" dirty="0" smtClean="0"/>
          </a:p>
          <a:p>
            <a:pPr marL="285750" lvl="0" indent="-285750" algn="l" rtl="0">
              <a:spcBef>
                <a:spcPts val="600"/>
              </a:spcBef>
              <a:spcAft>
                <a:spcPts val="0"/>
              </a:spcAft>
              <a:buFont typeface="Wingdings" pitchFamily="2" charset="2"/>
              <a:buChar char="§"/>
            </a:pPr>
            <a:endParaRPr sz="1400" b="1" dirty="0"/>
          </a:p>
          <a:p>
            <a:pPr marL="0" lvl="0" indent="0" algn="l" rtl="0">
              <a:spcBef>
                <a:spcPts val="600"/>
              </a:spcBef>
              <a:spcAft>
                <a:spcPts val="0"/>
              </a:spcAft>
              <a:buNone/>
            </a:pPr>
            <a:endParaRPr sz="1400" b="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7"/>
            <a:ext cx="1008112" cy="50405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072" y="195486"/>
            <a:ext cx="3851920" cy="4678363"/>
          </a:xfrm>
          <a:prstGeom prst="rect">
            <a:avLst/>
          </a:prstGeom>
        </p:spPr>
      </p:pic>
    </p:spTree>
    <p:extLst>
      <p:ext uri="{BB962C8B-B14F-4D97-AF65-F5344CB8AC3E}">
        <p14:creationId xmlns:p14="http://schemas.microsoft.com/office/powerpoint/2010/main" val="4634983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7" name="Google Shape;137;p20"/>
          <p:cNvSpPr txBox="1">
            <a:spLocks noGrp="1"/>
          </p:cNvSpPr>
          <p:nvPr>
            <p:ph type="title"/>
          </p:nvPr>
        </p:nvSpPr>
        <p:spPr>
          <a:xfrm>
            <a:off x="691200" y="152400"/>
            <a:ext cx="7761600" cy="969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smtClean="0"/>
              <a:t>T</a:t>
            </a:r>
            <a:r>
              <a:rPr lang="en" dirty="0" smtClean="0"/>
              <a:t>urner Syndrome</a:t>
            </a:r>
            <a:endParaRPr dirty="0"/>
          </a:p>
        </p:txBody>
      </p:sp>
      <p:sp>
        <p:nvSpPr>
          <p:cNvPr id="138" name="Google Shape;138;p20"/>
          <p:cNvSpPr txBox="1">
            <a:spLocks noGrp="1"/>
          </p:cNvSpPr>
          <p:nvPr>
            <p:ph type="body" idx="1"/>
          </p:nvPr>
        </p:nvSpPr>
        <p:spPr>
          <a:xfrm>
            <a:off x="251520" y="1377534"/>
            <a:ext cx="3852600" cy="1427888"/>
          </a:xfrm>
          <a:prstGeom prst="rect">
            <a:avLst/>
          </a:prstGeom>
        </p:spPr>
        <p:txBody>
          <a:bodyPr spcFirstLastPara="1" wrap="square" lIns="91425" tIns="91425" rIns="91425" bIns="91425" anchor="b" anchorCtr="0">
            <a:noAutofit/>
          </a:bodyPr>
          <a:lstStyle/>
          <a:p>
            <a:pPr marL="342900" lvl="0" indent="-342900" algn="l" rtl="0">
              <a:spcBef>
                <a:spcPts val="600"/>
              </a:spcBef>
              <a:spcAft>
                <a:spcPts val="0"/>
              </a:spcAft>
              <a:buFont typeface="Wingdings" pitchFamily="2" charset="2"/>
              <a:buChar char="§"/>
            </a:pPr>
            <a:r>
              <a:rPr lang="en" sz="2000" b="1" dirty="0" smtClean="0"/>
              <a:t>Lab Tests: </a:t>
            </a:r>
          </a:p>
          <a:p>
            <a:pPr marL="800100" lvl="1" indent="-342900">
              <a:buFont typeface="Wingdings" pitchFamily="2" charset="2"/>
              <a:buChar char="§"/>
            </a:pPr>
            <a:r>
              <a:rPr lang="en-US" sz="2000" dirty="0" smtClean="0"/>
              <a:t>H</a:t>
            </a:r>
            <a:r>
              <a:rPr lang="en" sz="2000" dirty="0" smtClean="0"/>
              <a:t>igh FSH / LH </a:t>
            </a:r>
          </a:p>
          <a:p>
            <a:pPr marL="800100" lvl="1" indent="-342900">
              <a:spcBef>
                <a:spcPts val="600"/>
              </a:spcBef>
              <a:buFont typeface="Wingdings" pitchFamily="2" charset="2"/>
              <a:buChar char="§"/>
            </a:pPr>
            <a:r>
              <a:rPr lang="en" sz="2000" dirty="0" smtClean="0"/>
              <a:t>AMH</a:t>
            </a:r>
            <a:endParaRPr sz="2000" dirty="0"/>
          </a:p>
        </p:txBody>
      </p:sp>
      <p:sp>
        <p:nvSpPr>
          <p:cNvPr id="144" name="Google Shape;144;p20"/>
          <p:cNvSpPr txBox="1">
            <a:spLocks noGrp="1"/>
          </p:cNvSpPr>
          <p:nvPr>
            <p:ph type="sldNum" idx="12"/>
          </p:nvPr>
        </p:nvSpPr>
        <p:spPr>
          <a:xfrm>
            <a:off x="8556775" y="4758433"/>
            <a:ext cx="548700" cy="309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57</a:t>
            </a:fld>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7"/>
            <a:ext cx="1008112" cy="504056"/>
          </a:xfrm>
          <a:prstGeom prst="rect">
            <a:avLst/>
          </a:prstGeom>
        </p:spPr>
      </p:pic>
      <p:sp>
        <p:nvSpPr>
          <p:cNvPr id="2" name="TextBox 1"/>
          <p:cNvSpPr txBox="1"/>
          <p:nvPr/>
        </p:nvSpPr>
        <p:spPr>
          <a:xfrm>
            <a:off x="3177446" y="1635646"/>
            <a:ext cx="5760640" cy="1477328"/>
          </a:xfrm>
          <a:prstGeom prst="rect">
            <a:avLst/>
          </a:prstGeom>
          <a:noFill/>
        </p:spPr>
        <p:txBody>
          <a:bodyPr wrap="square" rtlCol="0">
            <a:spAutoFit/>
          </a:bodyPr>
          <a:lstStyle/>
          <a:p>
            <a:pPr marL="285750" indent="-285750">
              <a:buFont typeface="Wingdings" pitchFamily="2" charset="2"/>
              <a:buChar char="§"/>
            </a:pPr>
            <a:r>
              <a:rPr lang="en-US" sz="2000" b="1" dirty="0">
                <a:solidFill>
                  <a:schemeClr val="dk1"/>
                </a:solidFill>
                <a:latin typeface="Montserrat"/>
                <a:ea typeface="Montserrat"/>
                <a:cs typeface="Montserrat"/>
                <a:sym typeface="Montserrat"/>
              </a:rPr>
              <a:t>Management:</a:t>
            </a:r>
          </a:p>
          <a:p>
            <a:pPr marL="285750" indent="-285750">
              <a:buFont typeface="Wingdings" pitchFamily="2" charset="2"/>
              <a:buChar char="§"/>
            </a:pPr>
            <a:r>
              <a:rPr lang="en-US" dirty="0" smtClean="0"/>
              <a:t>Hormone replacement therapy</a:t>
            </a:r>
          </a:p>
          <a:p>
            <a:pPr marL="285750" indent="-285750">
              <a:buFont typeface="Wingdings" pitchFamily="2" charset="2"/>
              <a:buChar char="§"/>
            </a:pPr>
            <a:r>
              <a:rPr lang="en-US" dirty="0"/>
              <a:t>Due to ovarian follicular depletion, most women with Turner syndrome are infertile. In vitro fertilization with a donor, oocytes is an option to conceive. </a:t>
            </a:r>
            <a:endParaRPr lang="en-US" dirty="0" smtClean="0"/>
          </a:p>
          <a:p>
            <a:pPr marL="285750" indent="-285750">
              <a:buFont typeface="Wingdings" pitchFamily="2" charset="2"/>
              <a:buChar char="§"/>
            </a:pP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3003798"/>
            <a:ext cx="7992888" cy="2016224"/>
          </a:xfrm>
          <a:prstGeom prst="rect">
            <a:avLst/>
          </a:prstGeom>
        </p:spPr>
      </p:pic>
    </p:spTree>
    <p:extLst>
      <p:ext uri="{BB962C8B-B14F-4D97-AF65-F5344CB8AC3E}">
        <p14:creationId xmlns:p14="http://schemas.microsoft.com/office/powerpoint/2010/main" val="11132726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34"/>
          <p:cNvSpPr txBox="1">
            <a:spLocks noGrp="1"/>
          </p:cNvSpPr>
          <p:nvPr>
            <p:ph type="title"/>
          </p:nvPr>
        </p:nvSpPr>
        <p:spPr>
          <a:xfrm>
            <a:off x="691200" y="152400"/>
            <a:ext cx="7761600" cy="969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smtClean="0"/>
              <a:t>Androgen Insensitivity Syndrome</a:t>
            </a:r>
            <a:endParaRPr dirty="0"/>
          </a:p>
        </p:txBody>
      </p:sp>
      <p:sp>
        <p:nvSpPr>
          <p:cNvPr id="383" name="Google Shape;383;p34"/>
          <p:cNvSpPr txBox="1">
            <a:spLocks noGrp="1"/>
          </p:cNvSpPr>
          <p:nvPr>
            <p:ph type="body" idx="1"/>
          </p:nvPr>
        </p:nvSpPr>
        <p:spPr>
          <a:xfrm>
            <a:off x="691200" y="1511100"/>
            <a:ext cx="7761600" cy="3580930"/>
          </a:xfrm>
          <a:prstGeom prst="rect">
            <a:avLst/>
          </a:prstGeom>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SzPts val="2400"/>
              <a:buChar char="▣"/>
            </a:pPr>
            <a:r>
              <a:rPr lang="en-US" sz="1200" b="1" dirty="0" smtClean="0">
                <a:solidFill>
                  <a:srgbClr val="454F5B"/>
                </a:solidFill>
              </a:rPr>
              <a:t>A</a:t>
            </a:r>
            <a:r>
              <a:rPr lang="en" sz="1200" b="1" dirty="0" smtClean="0">
                <a:solidFill>
                  <a:srgbClr val="454F5B"/>
                </a:solidFill>
              </a:rPr>
              <a:t>lso called testicular feminization </a:t>
            </a:r>
          </a:p>
          <a:p>
            <a:pPr marL="457200" lvl="0" indent="-381000" algn="l" rtl="0">
              <a:lnSpc>
                <a:spcPct val="115000"/>
              </a:lnSpc>
              <a:spcBef>
                <a:spcPts val="0"/>
              </a:spcBef>
              <a:spcAft>
                <a:spcPts val="0"/>
              </a:spcAft>
              <a:buSzPts val="2400"/>
              <a:buChar char="▣"/>
            </a:pPr>
            <a:r>
              <a:rPr lang="en-US" sz="1200" b="1" dirty="0" smtClean="0">
                <a:solidFill>
                  <a:srgbClr val="454F5B"/>
                </a:solidFill>
              </a:rPr>
              <a:t>X</a:t>
            </a:r>
            <a:r>
              <a:rPr lang="en" sz="1200" b="1" dirty="0" smtClean="0">
                <a:solidFill>
                  <a:srgbClr val="454F5B"/>
                </a:solidFill>
              </a:rPr>
              <a:t>-linked AR</a:t>
            </a:r>
          </a:p>
          <a:p>
            <a:pPr marL="457200" lvl="0" indent="-381000" algn="l" rtl="0">
              <a:lnSpc>
                <a:spcPct val="115000"/>
              </a:lnSpc>
              <a:spcBef>
                <a:spcPts val="0"/>
              </a:spcBef>
              <a:spcAft>
                <a:spcPts val="0"/>
              </a:spcAft>
              <a:buSzPts val="2400"/>
              <a:buChar char="▣"/>
            </a:pPr>
            <a:r>
              <a:rPr lang="en" sz="1200" b="1" dirty="0" smtClean="0">
                <a:solidFill>
                  <a:srgbClr val="454F5B"/>
                </a:solidFill>
              </a:rPr>
              <a:t>46, XY karyotype</a:t>
            </a:r>
          </a:p>
          <a:p>
            <a:pPr marL="457200" lvl="0" indent="-381000" algn="l" rtl="0">
              <a:lnSpc>
                <a:spcPct val="115000"/>
              </a:lnSpc>
              <a:spcBef>
                <a:spcPts val="0"/>
              </a:spcBef>
              <a:spcAft>
                <a:spcPts val="0"/>
              </a:spcAft>
              <a:buSzPts val="2400"/>
              <a:buChar char="▣"/>
            </a:pPr>
            <a:r>
              <a:rPr lang="en-US" sz="1200" b="1" dirty="0" smtClean="0">
                <a:solidFill>
                  <a:srgbClr val="454F5B"/>
                </a:solidFill>
              </a:rPr>
              <a:t>F</a:t>
            </a:r>
            <a:r>
              <a:rPr lang="en" sz="1200" b="1" dirty="0" smtClean="0">
                <a:solidFill>
                  <a:srgbClr val="454F5B"/>
                </a:solidFill>
              </a:rPr>
              <a:t>emale phenotype</a:t>
            </a:r>
          </a:p>
          <a:p>
            <a:pPr marL="457200" lvl="0" indent="-381000" algn="l" rtl="0">
              <a:lnSpc>
                <a:spcPct val="115000"/>
              </a:lnSpc>
              <a:spcBef>
                <a:spcPts val="0"/>
              </a:spcBef>
              <a:spcAft>
                <a:spcPts val="0"/>
              </a:spcAft>
              <a:buSzPts val="2400"/>
              <a:buChar char="▣"/>
            </a:pPr>
            <a:r>
              <a:rPr lang="en-US" sz="1200" b="1" dirty="0" smtClean="0">
                <a:solidFill>
                  <a:srgbClr val="454F5B"/>
                </a:solidFill>
              </a:rPr>
              <a:t>C</a:t>
            </a:r>
            <a:r>
              <a:rPr lang="en" sz="1200" b="1" dirty="0" smtClean="0">
                <a:solidFill>
                  <a:srgbClr val="454F5B"/>
                </a:solidFill>
              </a:rPr>
              <a:t>linical features: </a:t>
            </a:r>
          </a:p>
          <a:p>
            <a:pPr lvl="1">
              <a:lnSpc>
                <a:spcPct val="115000"/>
              </a:lnSpc>
            </a:pPr>
            <a:r>
              <a:rPr lang="en-US" sz="1200" b="1" dirty="0" smtClean="0">
                <a:solidFill>
                  <a:srgbClr val="454F5B"/>
                </a:solidFill>
              </a:rPr>
              <a:t>P</a:t>
            </a:r>
            <a:r>
              <a:rPr lang="en" sz="1200" b="1" dirty="0" smtClean="0">
                <a:solidFill>
                  <a:srgbClr val="454F5B"/>
                </a:solidFill>
              </a:rPr>
              <a:t>ts have undescending testicles which are formed normally due to the presence of SRY gene, these testicles secrete AMH which </a:t>
            </a:r>
            <a:r>
              <a:rPr lang="en-US" sz="1200" b="1" dirty="0" smtClean="0"/>
              <a:t>leads </a:t>
            </a:r>
            <a:r>
              <a:rPr lang="en-US" sz="1200" b="1" dirty="0"/>
              <a:t>to the regression of </a:t>
            </a:r>
            <a:r>
              <a:rPr lang="en-US" sz="1200" b="1" dirty="0" err="1" smtClean="0"/>
              <a:t>Müllerian</a:t>
            </a:r>
            <a:r>
              <a:rPr lang="en-US" sz="1200" b="1" dirty="0" smtClean="0"/>
              <a:t> ducts and the also </a:t>
            </a:r>
            <a:r>
              <a:rPr lang="en-US" sz="1200" b="1" dirty="0"/>
              <a:t>secrete </a:t>
            </a:r>
            <a:r>
              <a:rPr lang="en-US" sz="1200" b="1" dirty="0" smtClean="0"/>
              <a:t>Testosterone but the androgen receptors don’t </a:t>
            </a:r>
            <a:r>
              <a:rPr lang="en-US" sz="1200" b="1" dirty="0"/>
              <a:t>respond (androgen receptor gene mutation), so the external genitalia do not </a:t>
            </a:r>
            <a:r>
              <a:rPr lang="en-US" sz="1200" b="1" dirty="0" err="1"/>
              <a:t>virilize</a:t>
            </a:r>
            <a:r>
              <a:rPr lang="en-US" sz="1200" b="1" dirty="0"/>
              <a:t> and instead undergo female development  (female external genitalia)</a:t>
            </a:r>
            <a:endParaRPr lang="en-US" sz="1200" b="1" dirty="0" smtClean="0"/>
          </a:p>
          <a:p>
            <a:pPr lvl="1">
              <a:lnSpc>
                <a:spcPct val="115000"/>
              </a:lnSpc>
            </a:pPr>
            <a:r>
              <a:rPr lang="en-US" sz="1200" b="1" dirty="0" smtClean="0"/>
              <a:t>There is also a deficiency </a:t>
            </a:r>
            <a:r>
              <a:rPr lang="en-US" sz="1200" b="1" dirty="0"/>
              <a:t>of 5 alpha </a:t>
            </a:r>
            <a:r>
              <a:rPr lang="en-US" sz="1200" b="1" dirty="0" err="1"/>
              <a:t>reductase</a:t>
            </a:r>
            <a:r>
              <a:rPr lang="en-US" sz="1200" b="1" dirty="0"/>
              <a:t> which convert Testosterone to </a:t>
            </a:r>
            <a:r>
              <a:rPr lang="en-US" sz="1200" b="1" dirty="0" smtClean="0"/>
              <a:t>DHT</a:t>
            </a:r>
          </a:p>
          <a:p>
            <a:pPr>
              <a:lnSpc>
                <a:spcPct val="115000"/>
              </a:lnSpc>
            </a:pPr>
            <a:r>
              <a:rPr lang="en-US" sz="1200" b="1" dirty="0" smtClean="0"/>
              <a:t>Presentation: </a:t>
            </a:r>
          </a:p>
          <a:p>
            <a:pPr lvl="1">
              <a:lnSpc>
                <a:spcPct val="115000"/>
              </a:lnSpc>
            </a:pPr>
            <a:r>
              <a:rPr lang="en-US" sz="1200" b="1" dirty="0" smtClean="0"/>
              <a:t>primary </a:t>
            </a:r>
            <a:r>
              <a:rPr lang="en-US" sz="1200" b="1" dirty="0"/>
              <a:t>amenorrhea at puberty </a:t>
            </a:r>
            <a:endParaRPr lang="en-US" sz="1200" b="1" dirty="0" smtClean="0"/>
          </a:p>
          <a:p>
            <a:pPr lvl="1">
              <a:lnSpc>
                <a:spcPct val="115000"/>
              </a:lnSpc>
            </a:pPr>
            <a:r>
              <a:rPr lang="en-US" sz="1200" b="1" dirty="0" smtClean="0"/>
              <a:t>Absence of pubic and axillary hair</a:t>
            </a:r>
          </a:p>
          <a:p>
            <a:pPr lvl="1">
              <a:lnSpc>
                <a:spcPct val="115000"/>
              </a:lnSpc>
            </a:pPr>
            <a:r>
              <a:rPr lang="en-US" sz="1200" b="1" dirty="0" smtClean="0"/>
              <a:t>if </a:t>
            </a:r>
            <a:r>
              <a:rPr lang="en-US" sz="1200" b="1" dirty="0"/>
              <a:t>the testes are in the inguinal canal they can cause a hernia in a younger </a:t>
            </a:r>
            <a:r>
              <a:rPr lang="en-US" sz="1200" b="1" dirty="0" smtClean="0"/>
              <a:t>girl.</a:t>
            </a:r>
          </a:p>
          <a:p>
            <a:pPr lvl="1">
              <a:lnSpc>
                <a:spcPct val="115000"/>
              </a:lnSpc>
            </a:pPr>
            <a:r>
              <a:rPr lang="en-US" sz="1200" b="1" dirty="0" smtClean="0"/>
              <a:t>Infertility</a:t>
            </a:r>
            <a:endParaRPr lang="en-US" sz="1200" b="1" dirty="0"/>
          </a:p>
          <a:p>
            <a:pPr>
              <a:lnSpc>
                <a:spcPct val="115000"/>
              </a:lnSpc>
            </a:pPr>
            <a:endParaRPr lang="en-US" sz="1200" dirty="0" smtClean="0"/>
          </a:p>
          <a:p>
            <a:pPr>
              <a:lnSpc>
                <a:spcPct val="115000"/>
              </a:lnSpc>
            </a:pPr>
            <a:endParaRPr lang="en-US" sz="1200" dirty="0"/>
          </a:p>
          <a:p>
            <a:pPr>
              <a:lnSpc>
                <a:spcPct val="115000"/>
              </a:lnSpc>
              <a:spcBef>
                <a:spcPts val="0"/>
              </a:spcBef>
            </a:pPr>
            <a:endParaRPr lang="en-US" sz="1200" dirty="0"/>
          </a:p>
          <a:p>
            <a:pPr marL="457200" lvl="0" indent="-381000" algn="l" rtl="0">
              <a:lnSpc>
                <a:spcPct val="115000"/>
              </a:lnSpc>
              <a:spcBef>
                <a:spcPts val="0"/>
              </a:spcBef>
              <a:spcAft>
                <a:spcPts val="0"/>
              </a:spcAft>
              <a:buSzPts val="2400"/>
              <a:buChar char="▣"/>
            </a:pPr>
            <a:endParaRPr lang="en" sz="1200" dirty="0" smtClean="0">
              <a:solidFill>
                <a:srgbClr val="454F5B"/>
              </a:solidFill>
            </a:endParaRPr>
          </a:p>
          <a:p>
            <a:pPr marL="457200" lvl="0" indent="-381000" algn="l" rtl="0">
              <a:lnSpc>
                <a:spcPct val="115000"/>
              </a:lnSpc>
              <a:spcBef>
                <a:spcPts val="0"/>
              </a:spcBef>
              <a:spcAft>
                <a:spcPts val="0"/>
              </a:spcAft>
              <a:buSzPts val="2400"/>
              <a:buChar char="▣"/>
            </a:pPr>
            <a:endParaRPr lang="en" sz="1200" dirty="0" smtClean="0">
              <a:solidFill>
                <a:srgbClr val="454F5B"/>
              </a:solidFill>
            </a:endParaRPr>
          </a:p>
          <a:p>
            <a:pPr marL="457200" lvl="0" indent="-381000" algn="l" rtl="0">
              <a:lnSpc>
                <a:spcPct val="115000"/>
              </a:lnSpc>
              <a:spcBef>
                <a:spcPts val="0"/>
              </a:spcBef>
              <a:spcAft>
                <a:spcPts val="0"/>
              </a:spcAft>
              <a:buSzPts val="2400"/>
              <a:buChar char="▣"/>
            </a:pPr>
            <a:endParaRPr sz="1200" dirty="0">
              <a:solidFill>
                <a:srgbClr val="454F5B"/>
              </a:solidFill>
            </a:endParaRPr>
          </a:p>
        </p:txBody>
      </p:sp>
      <p:sp>
        <p:nvSpPr>
          <p:cNvPr id="384" name="Google Shape;384;p34"/>
          <p:cNvSpPr txBox="1">
            <a:spLocks noGrp="1"/>
          </p:cNvSpPr>
          <p:nvPr>
            <p:ph type="sldNum" idx="12"/>
          </p:nvPr>
        </p:nvSpPr>
        <p:spPr>
          <a:xfrm>
            <a:off x="8556775" y="4758433"/>
            <a:ext cx="548700" cy="309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58</a:t>
            </a:fld>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7"/>
            <a:ext cx="1008112" cy="504056"/>
          </a:xfrm>
          <a:prstGeom prst="rect">
            <a:avLst/>
          </a:prstGeom>
        </p:spPr>
      </p:pic>
    </p:spTree>
    <p:extLst>
      <p:ext uri="{BB962C8B-B14F-4D97-AF65-F5344CB8AC3E}">
        <p14:creationId xmlns:p14="http://schemas.microsoft.com/office/powerpoint/2010/main" val="31011417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35"/>
          <p:cNvSpPr txBox="1">
            <a:spLocks noGrp="1"/>
          </p:cNvSpPr>
          <p:nvPr>
            <p:ph type="title"/>
          </p:nvPr>
        </p:nvSpPr>
        <p:spPr>
          <a:xfrm>
            <a:off x="691200" y="152400"/>
            <a:ext cx="7761600" cy="969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AIS</a:t>
            </a:r>
            <a:endParaRPr dirty="0"/>
          </a:p>
        </p:txBody>
      </p:sp>
      <p:sp>
        <p:nvSpPr>
          <p:cNvPr id="390" name="Google Shape;390;p35"/>
          <p:cNvSpPr txBox="1">
            <a:spLocks noGrp="1"/>
          </p:cNvSpPr>
          <p:nvPr>
            <p:ph type="body" idx="1"/>
          </p:nvPr>
        </p:nvSpPr>
        <p:spPr>
          <a:xfrm>
            <a:off x="691200" y="1446994"/>
            <a:ext cx="4074600" cy="2417700"/>
          </a:xfrm>
          <a:prstGeom prst="rect">
            <a:avLst/>
          </a:prstGeom>
        </p:spPr>
        <p:txBody>
          <a:bodyPr spcFirstLastPara="1" wrap="square" lIns="91425" tIns="91425" rIns="91425" bIns="91425" anchor="t" anchorCtr="0">
            <a:noAutofit/>
          </a:bodyPr>
          <a:lstStyle/>
          <a:p>
            <a:pPr marL="457200" lvl="0" indent="-330200" algn="l" rtl="0">
              <a:lnSpc>
                <a:spcPct val="115000"/>
              </a:lnSpc>
              <a:spcBef>
                <a:spcPts val="600"/>
              </a:spcBef>
              <a:spcAft>
                <a:spcPts val="0"/>
              </a:spcAft>
              <a:buSzPts val="1600"/>
              <a:buChar char="▣"/>
            </a:pPr>
            <a:r>
              <a:rPr lang="en-US" sz="1600" dirty="0" smtClean="0"/>
              <a:t>M</a:t>
            </a:r>
            <a:r>
              <a:rPr lang="en" sz="1600" dirty="0" smtClean="0"/>
              <a:t>anagement:</a:t>
            </a:r>
          </a:p>
          <a:p>
            <a:pPr lvl="1" indent="-330200">
              <a:lnSpc>
                <a:spcPct val="115000"/>
              </a:lnSpc>
              <a:spcBef>
                <a:spcPts val="600"/>
              </a:spcBef>
              <a:buSzPts val="1600"/>
              <a:buChar char="▣"/>
            </a:pPr>
            <a:r>
              <a:rPr lang="en-US" sz="1600" dirty="0" err="1" smtClean="0"/>
              <a:t>Counselling</a:t>
            </a:r>
            <a:r>
              <a:rPr lang="en-US" sz="1600" dirty="0" smtClean="0"/>
              <a:t> </a:t>
            </a:r>
            <a:r>
              <a:rPr lang="en-US" sz="1600" dirty="0"/>
              <a:t>the patient that can’t get pregnant </a:t>
            </a:r>
            <a:endParaRPr lang="en-US" sz="1600" dirty="0" smtClean="0"/>
          </a:p>
          <a:p>
            <a:pPr lvl="1" indent="-330200">
              <a:lnSpc>
                <a:spcPct val="115000"/>
              </a:lnSpc>
              <a:spcBef>
                <a:spcPts val="600"/>
              </a:spcBef>
              <a:buSzPts val="1600"/>
              <a:buChar char="▣"/>
            </a:pPr>
            <a:r>
              <a:rPr lang="en-US" sz="1600" dirty="0" err="1" smtClean="0"/>
              <a:t>Gonadectomy</a:t>
            </a:r>
            <a:r>
              <a:rPr lang="en-US" sz="1600" dirty="0" smtClean="0"/>
              <a:t> </a:t>
            </a:r>
            <a:r>
              <a:rPr lang="en-US" sz="1600" dirty="0"/>
              <a:t>after puberty (risk of testicular malignancy). </a:t>
            </a:r>
            <a:endParaRPr lang="en-US" sz="1600" dirty="0" smtClean="0"/>
          </a:p>
          <a:p>
            <a:pPr lvl="1" indent="-330200">
              <a:lnSpc>
                <a:spcPct val="115000"/>
              </a:lnSpc>
              <a:spcBef>
                <a:spcPts val="600"/>
              </a:spcBef>
              <a:buSzPts val="1600"/>
              <a:buChar char="▣"/>
            </a:pPr>
            <a:r>
              <a:rPr lang="en-US" sz="1600" dirty="0" smtClean="0"/>
              <a:t>HRT </a:t>
            </a:r>
            <a:endParaRPr lang="en-US" sz="1600" dirty="0"/>
          </a:p>
          <a:p>
            <a:pPr marL="457200" lvl="0" indent="-330200" algn="l" rtl="0">
              <a:lnSpc>
                <a:spcPct val="115000"/>
              </a:lnSpc>
              <a:spcBef>
                <a:spcPts val="600"/>
              </a:spcBef>
              <a:spcAft>
                <a:spcPts val="0"/>
              </a:spcAft>
              <a:buSzPts val="1600"/>
              <a:buChar char="▣"/>
            </a:pPr>
            <a:endParaRPr sz="1600" dirty="0">
              <a:solidFill>
                <a:schemeClr val="accent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7"/>
            <a:ext cx="1008112" cy="50405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4048" y="195486"/>
            <a:ext cx="4080047" cy="4875379"/>
          </a:xfrm>
          <a:prstGeom prst="rect">
            <a:avLst/>
          </a:prstGeom>
        </p:spPr>
      </p:pic>
    </p:spTree>
    <p:extLst>
      <p:ext uri="{BB962C8B-B14F-4D97-AF65-F5344CB8AC3E}">
        <p14:creationId xmlns:p14="http://schemas.microsoft.com/office/powerpoint/2010/main" val="2945448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a:xfrm flipH="1">
            <a:off x="2133600" y="438150"/>
            <a:ext cx="5136998" cy="638375"/>
          </a:xfrm>
        </p:spPr>
        <p:txBody>
          <a:bodyPr/>
          <a:lstStyle/>
          <a:p>
            <a:r>
              <a:rPr lang="en-US" dirty="0"/>
              <a:t>What causes hirsutism?</a:t>
            </a:r>
          </a:p>
        </p:txBody>
      </p:sp>
      <p:sp>
        <p:nvSpPr>
          <p:cNvPr id="6" name="عنوان فرعي 5"/>
          <p:cNvSpPr>
            <a:spLocks noGrp="1"/>
          </p:cNvSpPr>
          <p:nvPr>
            <p:ph type="subTitle" idx="1"/>
          </p:nvPr>
        </p:nvSpPr>
        <p:spPr>
          <a:xfrm flipH="1">
            <a:off x="959090" y="1123950"/>
            <a:ext cx="6965710" cy="3200400"/>
          </a:xfrm>
        </p:spPr>
        <p:txBody>
          <a:bodyPr/>
          <a:lstStyle/>
          <a:p>
            <a:pPr>
              <a:buFont typeface="Wingdings" pitchFamily="2" charset="2"/>
              <a:buChar char="v"/>
            </a:pPr>
            <a:r>
              <a:rPr lang="en-US" b="1" dirty="0"/>
              <a:t>Hirsutism is </a:t>
            </a:r>
            <a:r>
              <a:rPr lang="en-US" b="1" dirty="0" smtClean="0"/>
              <a:t>either due to increase of the androgen hormones or to the high </a:t>
            </a:r>
            <a:r>
              <a:rPr lang="en-US" b="1" dirty="0"/>
              <a:t>sensitivity of the hair follicle to </a:t>
            </a:r>
            <a:r>
              <a:rPr lang="en-US" b="1" dirty="0" smtClean="0"/>
              <a:t>androgens </a:t>
            </a:r>
            <a:r>
              <a:rPr lang="en-US" b="1" dirty="0" smtClean="0">
                <a:solidFill>
                  <a:srgbClr val="FF0000"/>
                </a:solidFill>
              </a:rPr>
              <a:t>“idiopathic hirsutism” </a:t>
            </a:r>
            <a:r>
              <a:rPr lang="en-US" b="1" dirty="0" smtClean="0"/>
              <a:t>.</a:t>
            </a:r>
          </a:p>
          <a:p>
            <a:pPr>
              <a:buFont typeface="Wingdings" pitchFamily="2" charset="2"/>
              <a:buChar char="v"/>
            </a:pPr>
            <a:endParaRPr lang="en-US" b="1" dirty="0" smtClean="0"/>
          </a:p>
          <a:p>
            <a:pPr>
              <a:buFont typeface="Wingdings" pitchFamily="2" charset="2"/>
              <a:buChar char="v"/>
            </a:pPr>
            <a:r>
              <a:rPr lang="en-US" b="1" dirty="0" smtClean="0"/>
              <a:t>The androgens hormones that may increased :-</a:t>
            </a:r>
          </a:p>
          <a:p>
            <a:pPr marL="114300" indent="0"/>
            <a:r>
              <a:rPr lang="en-US" b="1" dirty="0" smtClean="0"/>
              <a:t>       </a:t>
            </a:r>
            <a:r>
              <a:rPr lang="en-US" b="1" dirty="0"/>
              <a:t>1</a:t>
            </a:r>
            <a:r>
              <a:rPr lang="en-US" b="1" dirty="0" smtClean="0"/>
              <a:t>- Testosterone : </a:t>
            </a:r>
            <a:r>
              <a:rPr lang="en-US" b="1" dirty="0"/>
              <a:t>“mostly ovarian </a:t>
            </a:r>
            <a:r>
              <a:rPr lang="en-US" b="1" dirty="0" smtClean="0"/>
              <a:t>origin”.</a:t>
            </a:r>
          </a:p>
          <a:p>
            <a:pPr marL="114300" indent="0"/>
            <a:r>
              <a:rPr lang="en-US" b="1" dirty="0"/>
              <a:t> </a:t>
            </a:r>
            <a:r>
              <a:rPr lang="en-US" b="1" dirty="0" smtClean="0"/>
              <a:t>      </a:t>
            </a:r>
            <a:r>
              <a:rPr lang="en-US" b="1" dirty="0"/>
              <a:t>2</a:t>
            </a:r>
            <a:r>
              <a:rPr lang="en-US" b="1" dirty="0" smtClean="0"/>
              <a:t>- </a:t>
            </a:r>
            <a:r>
              <a:rPr lang="en-US" b="1" dirty="0" err="1"/>
              <a:t>Dehydroepiandrosterone</a:t>
            </a:r>
            <a:r>
              <a:rPr lang="en-US" b="1" dirty="0"/>
              <a:t> sulfate (DHEAS</a:t>
            </a:r>
            <a:r>
              <a:rPr lang="en-US" b="1" dirty="0" smtClean="0"/>
              <a:t>) : “adrenal origin”.</a:t>
            </a:r>
          </a:p>
          <a:p>
            <a:pPr marL="114300" indent="0"/>
            <a:r>
              <a:rPr lang="en-US" b="1" dirty="0"/>
              <a:t>       </a:t>
            </a:r>
            <a:r>
              <a:rPr lang="en-US" b="1" dirty="0" smtClean="0"/>
              <a:t>3- Androstenedione</a:t>
            </a:r>
            <a:r>
              <a:rPr lang="en-US" b="1" dirty="0"/>
              <a:t> :- “adrenal or ovarian </a:t>
            </a:r>
            <a:r>
              <a:rPr lang="en-US" b="1" dirty="0" smtClean="0"/>
              <a:t>origin”.</a:t>
            </a:r>
          </a:p>
          <a:p>
            <a:pPr marL="114300" indent="0"/>
            <a:endParaRPr lang="en-US" b="1" dirty="0" smtClean="0"/>
          </a:p>
          <a:p>
            <a:pPr marL="400050" indent="-285750">
              <a:buFont typeface="Wingdings" pitchFamily="2" charset="2"/>
              <a:buChar char="v"/>
            </a:pPr>
            <a:r>
              <a:rPr lang="en-US" b="1" dirty="0" smtClean="0"/>
              <a:t>We should rule </a:t>
            </a:r>
            <a:r>
              <a:rPr lang="en-US" b="1" dirty="0"/>
              <a:t>out </a:t>
            </a:r>
            <a:r>
              <a:rPr lang="en-US" b="1" dirty="0" smtClean="0"/>
              <a:t>the </a:t>
            </a:r>
            <a:r>
              <a:rPr lang="en-US" b="1" dirty="0"/>
              <a:t>exogenous intake of </a:t>
            </a:r>
            <a:r>
              <a:rPr lang="en-US" b="1" dirty="0" smtClean="0"/>
              <a:t>androgens which can cause hirsutism and acne . </a:t>
            </a:r>
          </a:p>
          <a:p>
            <a:pPr marL="114300" indent="0"/>
            <a:endParaRPr lang="ar-SA" dirty="0"/>
          </a:p>
        </p:txBody>
      </p:sp>
      <p:pic>
        <p:nvPicPr>
          <p:cNvPr id="2" name="Picture 1"/>
          <p:cNvPicPr>
            <a:picLocks noChangeAspect="1"/>
          </p:cNvPicPr>
          <p:nvPr/>
        </p:nvPicPr>
        <p:blipFill>
          <a:blip r:embed="rId2"/>
          <a:stretch>
            <a:fillRect/>
          </a:stretch>
        </p:blipFill>
        <p:spPr>
          <a:xfrm>
            <a:off x="8138073" y="0"/>
            <a:ext cx="1005927" cy="506012"/>
          </a:xfrm>
          <a:prstGeom prst="rect">
            <a:avLst/>
          </a:prstGeom>
        </p:spPr>
      </p:pic>
    </p:spTree>
    <p:extLst>
      <p:ext uri="{BB962C8B-B14F-4D97-AF65-F5344CB8AC3E}">
        <p14:creationId xmlns:p14="http://schemas.microsoft.com/office/powerpoint/2010/main" val="151981763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SWYER SYNDROME</a:t>
            </a:r>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60</a:t>
            </a:fld>
            <a:endParaRPr lang="en"/>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627"/>
            <a:ext cx="1008112" cy="504056"/>
          </a:xfrm>
          <a:prstGeom prst="rect">
            <a:avLst/>
          </a:prstGeom>
        </p:spPr>
      </p:pic>
      <p:sp>
        <p:nvSpPr>
          <p:cNvPr id="7" name="Google Shape;734;p70"/>
          <p:cNvSpPr txBox="1">
            <a:spLocks noGrp="1"/>
          </p:cNvSpPr>
          <p:nvPr>
            <p:ph type="body" idx="1"/>
          </p:nvPr>
        </p:nvSpPr>
        <p:spPr>
          <a:xfrm>
            <a:off x="179512" y="1393424"/>
            <a:ext cx="8424936" cy="3338565"/>
          </a:xfrm>
          <a:prstGeom prst="rect">
            <a:avLst/>
          </a:prstGeom>
          <a:noFill/>
          <a:ln>
            <a:noFill/>
          </a:ln>
        </p:spPr>
        <p:txBody>
          <a:bodyPr spcFirstLastPara="1" wrap="square" lIns="34275" tIns="34275" rIns="34275" bIns="34275" anchor="t" anchorCtr="0">
            <a:normAutofit/>
          </a:bodyPr>
          <a:lstStyle/>
          <a:p>
            <a:pPr marL="68580" indent="-133350">
              <a:spcBef>
                <a:spcPts val="0"/>
              </a:spcBef>
              <a:buSzPts val="2800"/>
              <a:buFont typeface="Noto Sans Symbols"/>
              <a:buChar char="❖"/>
            </a:pPr>
            <a:r>
              <a:rPr lang="en-US" sz="2100" dirty="0"/>
              <a:t> Genotypes 46XY , Phenotype female</a:t>
            </a:r>
            <a:endParaRPr sz="2100" dirty="0"/>
          </a:p>
          <a:p>
            <a:pPr marL="68580" indent="-133350">
              <a:spcBef>
                <a:spcPts val="1050"/>
              </a:spcBef>
              <a:buSzPts val="2800"/>
              <a:buFont typeface="Noto Sans Symbols"/>
              <a:buChar char="❖"/>
            </a:pPr>
            <a:r>
              <a:rPr lang="en-US" sz="2100" dirty="0"/>
              <a:t> SRY gene is mutated (no testes) </a:t>
            </a:r>
            <a:endParaRPr dirty="0"/>
          </a:p>
          <a:p>
            <a:pPr marL="68580" indent="-133350">
              <a:spcBef>
                <a:spcPts val="1050"/>
              </a:spcBef>
              <a:buSzPts val="2800"/>
              <a:buFont typeface="Noto Sans Symbols"/>
              <a:buChar char="❖"/>
            </a:pPr>
            <a:r>
              <a:rPr lang="en-US" sz="2100" dirty="0"/>
              <a:t> No testosterone (normal female genitalia)</a:t>
            </a:r>
            <a:endParaRPr dirty="0"/>
          </a:p>
          <a:p>
            <a:pPr marL="68580" indent="-133350">
              <a:spcBef>
                <a:spcPts val="1050"/>
              </a:spcBef>
              <a:buSzPts val="2800"/>
              <a:buFont typeface="Noto Sans Symbols"/>
              <a:buChar char="❖"/>
            </a:pPr>
            <a:r>
              <a:rPr lang="en-US" sz="2100" dirty="0"/>
              <a:t> No anti- </a:t>
            </a:r>
            <a:r>
              <a:rPr lang="en-US" sz="2100" dirty="0" err="1"/>
              <a:t>Müllerian</a:t>
            </a:r>
            <a:r>
              <a:rPr lang="en-US" sz="2100" dirty="0"/>
              <a:t> hormone (fallopian tube, uterus and vagina present )</a:t>
            </a:r>
            <a:endParaRPr dirty="0"/>
          </a:p>
          <a:p>
            <a:pPr marL="68580" indent="-133350">
              <a:spcBef>
                <a:spcPts val="1050"/>
              </a:spcBef>
              <a:buSzPts val="2800"/>
              <a:buFont typeface="Noto Sans Symbols"/>
              <a:buChar char="❖"/>
            </a:pPr>
            <a:r>
              <a:rPr lang="en-US" sz="2100" dirty="0"/>
              <a:t> streak gonads that does not produce any hormones (no secondary sexual characteristics) </a:t>
            </a:r>
            <a:endParaRPr dirty="0"/>
          </a:p>
          <a:p>
            <a:pPr marL="68580" indent="0">
              <a:spcBef>
                <a:spcPts val="1050"/>
              </a:spcBef>
              <a:buSzPts val="2200"/>
              <a:buNone/>
            </a:pPr>
            <a:endParaRPr dirty="0"/>
          </a:p>
        </p:txBody>
      </p:sp>
    </p:spTree>
    <p:extLst>
      <p:ext uri="{BB962C8B-B14F-4D97-AF65-F5344CB8AC3E}">
        <p14:creationId xmlns:p14="http://schemas.microsoft.com/office/powerpoint/2010/main" val="35577872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SWYER SYNDROME</a:t>
            </a:r>
          </a:p>
        </p:txBody>
      </p:sp>
      <p:sp>
        <p:nvSpPr>
          <p:cNvPr id="3" name="Text Placeholder 2"/>
          <p:cNvSpPr>
            <a:spLocks noGrp="1"/>
          </p:cNvSpPr>
          <p:nvPr>
            <p:ph type="body" idx="1"/>
          </p:nvPr>
        </p:nvSpPr>
        <p:spPr>
          <a:xfrm>
            <a:off x="179512" y="1393425"/>
            <a:ext cx="4279088" cy="2917800"/>
          </a:xfrm>
        </p:spPr>
        <p:txBody>
          <a:bodyPr/>
          <a:lstStyle/>
          <a:p>
            <a:r>
              <a:rPr lang="en-US" sz="1600" b="1" dirty="0" smtClean="0"/>
              <a:t>Presentation:</a:t>
            </a:r>
          </a:p>
          <a:p>
            <a:pPr lvl="1"/>
            <a:r>
              <a:rPr lang="en-US" sz="1600" dirty="0" smtClean="0"/>
              <a:t>Tall stature</a:t>
            </a:r>
          </a:p>
          <a:p>
            <a:pPr lvl="1"/>
            <a:r>
              <a:rPr lang="en-US" sz="1600" dirty="0"/>
              <a:t>delayed puberty (primary amenorrhea and absence of secondary sexual characteristics). </a:t>
            </a:r>
          </a:p>
          <a:p>
            <a:endParaRPr lang="en-US" sz="1600" dirty="0" smtClean="0"/>
          </a:p>
          <a:p>
            <a:endParaRPr lang="en-US" sz="1600" dirty="0"/>
          </a:p>
        </p:txBody>
      </p:sp>
      <p:sp>
        <p:nvSpPr>
          <p:cNvPr id="4" name="Text Placeholder 3"/>
          <p:cNvSpPr>
            <a:spLocks noGrp="1"/>
          </p:cNvSpPr>
          <p:nvPr>
            <p:ph type="body" idx="2"/>
          </p:nvPr>
        </p:nvSpPr>
        <p:spPr>
          <a:xfrm>
            <a:off x="4283968" y="1393425"/>
            <a:ext cx="4752528" cy="2917800"/>
          </a:xfrm>
        </p:spPr>
        <p:txBody>
          <a:bodyPr/>
          <a:lstStyle/>
          <a:p>
            <a:r>
              <a:rPr lang="en-US" sz="1600" b="1" dirty="0"/>
              <a:t>Management:</a:t>
            </a:r>
          </a:p>
          <a:p>
            <a:pPr lvl="1"/>
            <a:r>
              <a:rPr lang="en-US" sz="1600" dirty="0" smtClean="0"/>
              <a:t>Remove </a:t>
            </a:r>
            <a:r>
              <a:rPr lang="en-US" sz="1600" dirty="0"/>
              <a:t>streak gonads (risk of germ cell tumor </a:t>
            </a:r>
            <a:r>
              <a:rPr lang="en-US" sz="1600" dirty="0" err="1"/>
              <a:t>gonadoblastoma</a:t>
            </a:r>
            <a:r>
              <a:rPr lang="en-US" sz="1600" dirty="0" smtClean="0"/>
              <a:t>).</a:t>
            </a:r>
          </a:p>
          <a:p>
            <a:pPr lvl="1"/>
            <a:r>
              <a:rPr lang="en-US" sz="1600" dirty="0" smtClean="0"/>
              <a:t>Puberty </a:t>
            </a:r>
            <a:r>
              <a:rPr lang="en-US" sz="1600" dirty="0"/>
              <a:t>must be induced with </a:t>
            </a:r>
            <a:r>
              <a:rPr lang="en-US" sz="1600" dirty="0" err="1"/>
              <a:t>oestrogen</a:t>
            </a:r>
            <a:r>
              <a:rPr lang="en-US" sz="1600" dirty="0"/>
              <a:t> and pregnancies have been reported with a donor oocyte</a:t>
            </a:r>
          </a:p>
          <a:p>
            <a:endParaRPr lang="en-US" sz="1600" dirty="0"/>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61</a:t>
            </a:fld>
            <a:endParaRPr lang="en"/>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627"/>
            <a:ext cx="1008112" cy="504056"/>
          </a:xfrm>
          <a:prstGeom prst="rect">
            <a:avLst/>
          </a:prstGeom>
        </p:spPr>
      </p:pic>
    </p:spTree>
    <p:extLst>
      <p:ext uri="{BB962C8B-B14F-4D97-AF65-F5344CB8AC3E}">
        <p14:creationId xmlns:p14="http://schemas.microsoft.com/office/powerpoint/2010/main" val="30690181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ANDROGEN-SECRETING TUMOR </a:t>
            </a:r>
          </a:p>
        </p:txBody>
      </p:sp>
      <p:sp>
        <p:nvSpPr>
          <p:cNvPr id="3" name="Text Placeholder 2"/>
          <p:cNvSpPr>
            <a:spLocks noGrp="1"/>
          </p:cNvSpPr>
          <p:nvPr>
            <p:ph type="body" idx="1"/>
          </p:nvPr>
        </p:nvSpPr>
        <p:spPr>
          <a:xfrm>
            <a:off x="179512" y="1347614"/>
            <a:ext cx="8640960" cy="3554589"/>
          </a:xfrm>
        </p:spPr>
        <p:txBody>
          <a:bodyPr/>
          <a:lstStyle/>
          <a:p>
            <a:r>
              <a:rPr lang="en-US" sz="1400" b="1" dirty="0" err="1"/>
              <a:t>sertoli</a:t>
            </a:r>
            <a:r>
              <a:rPr lang="en-US" sz="1400" b="1" dirty="0"/>
              <a:t> – </a:t>
            </a:r>
            <a:r>
              <a:rPr lang="en-US" sz="1400" b="1" dirty="0" err="1"/>
              <a:t>leyding</a:t>
            </a:r>
            <a:r>
              <a:rPr lang="en-US" sz="1400" b="1" dirty="0"/>
              <a:t> cell </a:t>
            </a:r>
            <a:r>
              <a:rPr lang="en-US" sz="1400" b="1" dirty="0" smtClean="0"/>
              <a:t>tumor</a:t>
            </a:r>
          </a:p>
          <a:p>
            <a:pPr lvl="1"/>
            <a:r>
              <a:rPr lang="en-US" sz="1400" b="1" dirty="0"/>
              <a:t>a</a:t>
            </a:r>
            <a:r>
              <a:rPr lang="en-US" sz="1400" dirty="0" smtClean="0"/>
              <a:t>re </a:t>
            </a:r>
            <a:r>
              <a:rPr lang="en-US" sz="1400" dirty="0"/>
              <a:t>ovarian neoplasms that secrete </a:t>
            </a:r>
            <a:r>
              <a:rPr lang="en-US" sz="1400" dirty="0" smtClean="0"/>
              <a:t>testosterone</a:t>
            </a:r>
          </a:p>
          <a:p>
            <a:pPr lvl="1"/>
            <a:r>
              <a:rPr lang="en-US" sz="1400" dirty="0" smtClean="0"/>
              <a:t>constitute </a:t>
            </a:r>
            <a:r>
              <a:rPr lang="en-US" sz="1400" dirty="0"/>
              <a:t>&lt;0.4% of ovarian tumors </a:t>
            </a:r>
            <a:endParaRPr lang="en-US" sz="1400" dirty="0" smtClean="0"/>
          </a:p>
          <a:p>
            <a:pPr lvl="1"/>
            <a:r>
              <a:rPr lang="en-US" sz="1400" dirty="0" smtClean="0"/>
              <a:t>The </a:t>
            </a:r>
            <a:r>
              <a:rPr lang="en-US" sz="1400" dirty="0"/>
              <a:t>tumor is most often unilateral (95% of cases) </a:t>
            </a:r>
            <a:endParaRPr lang="en-US" sz="1400" dirty="0" smtClean="0"/>
          </a:p>
          <a:p>
            <a:pPr lvl="1"/>
            <a:r>
              <a:rPr lang="en-US" sz="1400" dirty="0" smtClean="0"/>
              <a:t> </a:t>
            </a:r>
            <a:r>
              <a:rPr lang="en-US" sz="1400" dirty="0"/>
              <a:t>may reach a size of 7 to 10 cm in </a:t>
            </a:r>
            <a:r>
              <a:rPr lang="en-US" sz="1400" dirty="0" smtClean="0"/>
              <a:t>diameter</a:t>
            </a:r>
          </a:p>
          <a:p>
            <a:r>
              <a:rPr lang="en-US" sz="1400" b="1" dirty="0" smtClean="0"/>
              <a:t>Presentation:</a:t>
            </a:r>
          </a:p>
          <a:p>
            <a:pPr lvl="1"/>
            <a:r>
              <a:rPr lang="en-US" sz="1400" dirty="0" smtClean="0"/>
              <a:t>rapid </a:t>
            </a:r>
            <a:r>
              <a:rPr lang="en-US" sz="1400" dirty="0"/>
              <a:t>onset of acne, </a:t>
            </a:r>
            <a:r>
              <a:rPr lang="en-US" sz="1400" dirty="0" err="1"/>
              <a:t>hirsutism</a:t>
            </a:r>
            <a:r>
              <a:rPr lang="en-US" sz="1400" dirty="0"/>
              <a:t> (75% of patients), amenorrhea (30% of patients), and </a:t>
            </a:r>
            <a:r>
              <a:rPr lang="en-US" sz="1400" dirty="0" err="1" smtClean="0"/>
              <a:t>virilization</a:t>
            </a:r>
            <a:r>
              <a:rPr lang="en-US" sz="1400" dirty="0" smtClean="0"/>
              <a:t>.</a:t>
            </a:r>
          </a:p>
          <a:p>
            <a:pPr lvl="1"/>
            <a:r>
              <a:rPr lang="en-US" sz="1400" dirty="0" smtClean="0"/>
              <a:t>Clinical </a:t>
            </a:r>
            <a:r>
              <a:rPr lang="en-US" sz="1400" dirty="0"/>
              <a:t>course : 2 overlapping stages :</a:t>
            </a:r>
          </a:p>
          <a:p>
            <a:pPr marL="1005840" lvl="2" indent="-139700">
              <a:lnSpc>
                <a:spcPct val="90000"/>
              </a:lnSpc>
              <a:spcBef>
                <a:spcPts val="1400"/>
              </a:spcBef>
              <a:buSzPts val="2200"/>
              <a:buFont typeface="Noto Sans Symbols"/>
              <a:buChar char="▪"/>
            </a:pPr>
            <a:r>
              <a:rPr lang="en-US" sz="1400" dirty="0"/>
              <a:t> the stage of </a:t>
            </a:r>
            <a:r>
              <a:rPr lang="en-US" sz="1400" dirty="0" err="1"/>
              <a:t>defeminization</a:t>
            </a:r>
            <a:r>
              <a:rPr lang="en-US" sz="1400" dirty="0"/>
              <a:t> : amenorrhea, breast atrophy</a:t>
            </a:r>
          </a:p>
          <a:p>
            <a:pPr marL="1005840" lvl="2" indent="-139700">
              <a:lnSpc>
                <a:spcPct val="90000"/>
              </a:lnSpc>
              <a:spcBef>
                <a:spcPts val="1400"/>
              </a:spcBef>
              <a:buSzPts val="2200"/>
              <a:buFont typeface="Noto Sans Symbols"/>
              <a:buChar char="▪"/>
            </a:pPr>
            <a:r>
              <a:rPr lang="en-US" sz="1400" dirty="0"/>
              <a:t> the stage of masculinization : clitoral hypertrophy, </a:t>
            </a:r>
            <a:r>
              <a:rPr lang="en-US" sz="1400" dirty="0" err="1"/>
              <a:t>hirsutism</a:t>
            </a:r>
            <a:r>
              <a:rPr lang="en-US" sz="1400" dirty="0"/>
              <a:t>, and deepening of the voice. </a:t>
            </a:r>
            <a:endParaRPr lang="en-US" sz="1400" dirty="0" smtClean="0"/>
          </a:p>
          <a:p>
            <a:pPr marL="1005840" lvl="2" indent="-139700">
              <a:lnSpc>
                <a:spcPct val="90000"/>
              </a:lnSpc>
              <a:spcBef>
                <a:spcPts val="1400"/>
              </a:spcBef>
              <a:buSzPts val="2200"/>
              <a:buFont typeface="Noto Sans Symbols"/>
              <a:buChar char="▪"/>
            </a:pPr>
            <a:r>
              <a:rPr lang="en-US" sz="1400" dirty="0" smtClean="0"/>
              <a:t>These </a:t>
            </a:r>
            <a:r>
              <a:rPr lang="en-US" sz="1400" dirty="0"/>
              <a:t>changes may occur over 6 months or less.</a:t>
            </a:r>
          </a:p>
          <a:p>
            <a:endParaRPr lang="en-US" sz="1400" b="1" dirty="0" smtClean="0"/>
          </a:p>
          <a:p>
            <a:endParaRPr lang="en-US" sz="1400" dirty="0"/>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62</a:t>
            </a:fld>
            <a:endParaRPr lang="en"/>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627"/>
            <a:ext cx="1008112" cy="504056"/>
          </a:xfrm>
          <a:prstGeom prst="rect">
            <a:avLst/>
          </a:prstGeom>
        </p:spPr>
      </p:pic>
    </p:spTree>
    <p:extLst>
      <p:ext uri="{BB962C8B-B14F-4D97-AF65-F5344CB8AC3E}">
        <p14:creationId xmlns:p14="http://schemas.microsoft.com/office/powerpoint/2010/main" val="1917513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987574"/>
            <a:ext cx="2808312" cy="662911"/>
          </a:xfrm>
        </p:spPr>
        <p:txBody>
          <a:bodyPr/>
          <a:lstStyle/>
          <a:p>
            <a:r>
              <a:rPr lang="en-US" dirty="0"/>
              <a:t> Diagnosis : </a:t>
            </a:r>
            <a:br>
              <a:rPr lang="en-US" dirty="0"/>
            </a:br>
            <a:endParaRPr lang="en-US" dirty="0"/>
          </a:p>
        </p:txBody>
      </p:sp>
      <p:sp>
        <p:nvSpPr>
          <p:cNvPr id="3" name="Text Placeholder 2"/>
          <p:cNvSpPr>
            <a:spLocks noGrp="1"/>
          </p:cNvSpPr>
          <p:nvPr>
            <p:ph type="body" idx="1"/>
          </p:nvPr>
        </p:nvSpPr>
        <p:spPr/>
        <p:txBody>
          <a:bodyPr/>
          <a:lstStyle/>
          <a:p>
            <a:pPr marL="68580" indent="-152400">
              <a:spcBef>
                <a:spcPts val="1050"/>
              </a:spcBef>
              <a:buSzPts val="3200"/>
            </a:pPr>
            <a:r>
              <a:rPr lang="en-US" dirty="0"/>
              <a:t>Lab tests :</a:t>
            </a:r>
          </a:p>
          <a:p>
            <a:pPr marL="525780" lvl="1" indent="-133350">
              <a:spcBef>
                <a:spcPts val="1050"/>
              </a:spcBef>
              <a:buSzPts val="2800"/>
              <a:buFont typeface="Noto Sans Symbols"/>
              <a:buChar char="▪"/>
            </a:pPr>
            <a:r>
              <a:rPr lang="en-US" dirty="0"/>
              <a:t> Suppression of FSH and LH, </a:t>
            </a:r>
          </a:p>
          <a:p>
            <a:pPr marL="525780" lvl="1" indent="-133350">
              <a:spcBef>
                <a:spcPts val="1050"/>
              </a:spcBef>
              <a:buSzPts val="2800"/>
              <a:buFont typeface="Noto Sans Symbols"/>
              <a:buChar char="▪"/>
            </a:pPr>
            <a:r>
              <a:rPr lang="en-US" dirty="0"/>
              <a:t> marked elevation of testosterone.</a:t>
            </a:r>
          </a:p>
          <a:p>
            <a:pPr marL="68580" indent="-152400">
              <a:spcBef>
                <a:spcPts val="1050"/>
              </a:spcBef>
              <a:buSzPts val="3200"/>
            </a:pPr>
            <a:r>
              <a:rPr lang="en-US" dirty="0"/>
              <a:t>Imagining : Pelvic CT scan and US reveal a mass</a:t>
            </a:r>
          </a:p>
          <a:p>
            <a:pPr marL="68580" indent="0">
              <a:spcBef>
                <a:spcPts val="1050"/>
              </a:spcBef>
              <a:buSzPts val="2800"/>
              <a:buNone/>
            </a:pPr>
            <a:endParaRPr lang="en-US" dirty="0"/>
          </a:p>
          <a:p>
            <a:endParaRPr lang="en-US" dirty="0"/>
          </a:p>
        </p:txBody>
      </p:sp>
      <p:sp>
        <p:nvSpPr>
          <p:cNvPr id="4" name="Text Placeholder 3"/>
          <p:cNvSpPr>
            <a:spLocks noGrp="1"/>
          </p:cNvSpPr>
          <p:nvPr>
            <p:ph type="body" idx="2"/>
          </p:nvPr>
        </p:nvSpPr>
        <p:spPr/>
        <p:txBody>
          <a:bodyPr/>
          <a:lstStyle/>
          <a:p>
            <a:pPr marL="68580" indent="-133350">
              <a:spcBef>
                <a:spcPts val="1050"/>
              </a:spcBef>
              <a:buSzPts val="2800"/>
              <a:buFont typeface="Noto Sans Symbols"/>
              <a:buChar char="▪"/>
            </a:pPr>
            <a:r>
              <a:rPr lang="en-US" dirty="0"/>
              <a:t>surgical removal of the involved ovary. </a:t>
            </a:r>
          </a:p>
          <a:p>
            <a:pPr marL="68580" indent="-133350">
              <a:spcBef>
                <a:spcPts val="1050"/>
              </a:spcBef>
              <a:buSzPts val="2800"/>
              <a:buFont typeface="Noto Sans Symbols"/>
              <a:buChar char="▪"/>
            </a:pPr>
            <a:r>
              <a:rPr lang="en-US" dirty="0"/>
              <a:t> The contralateral ovary should be inspected, and if it is found to be enlarged, it should be </a:t>
            </a:r>
            <a:r>
              <a:rPr lang="en-US" dirty="0" smtClean="0"/>
              <a:t>dissected </a:t>
            </a:r>
            <a:r>
              <a:rPr lang="en-US" dirty="0"/>
              <a:t>for gross inspection.</a:t>
            </a:r>
          </a:p>
          <a:p>
            <a:endParaRPr lang="en-US" dirty="0"/>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63</a:t>
            </a:fld>
            <a:endParaRPr lang="en"/>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627"/>
            <a:ext cx="1008112" cy="504056"/>
          </a:xfrm>
          <a:prstGeom prst="rect">
            <a:avLst/>
          </a:prstGeom>
        </p:spPr>
      </p:pic>
      <p:sp>
        <p:nvSpPr>
          <p:cNvPr id="8" name="TextBox 7"/>
          <p:cNvSpPr txBox="1"/>
          <p:nvPr/>
        </p:nvSpPr>
        <p:spPr>
          <a:xfrm>
            <a:off x="4788024" y="627534"/>
            <a:ext cx="2952328" cy="553998"/>
          </a:xfrm>
          <a:prstGeom prst="rect">
            <a:avLst/>
          </a:prstGeom>
          <a:noFill/>
        </p:spPr>
        <p:txBody>
          <a:bodyPr wrap="square" rtlCol="0">
            <a:spAutoFit/>
          </a:bodyPr>
          <a:lstStyle/>
          <a:p>
            <a:r>
              <a:rPr lang="en-US" sz="3000" b="1" dirty="0" smtClean="0">
                <a:solidFill>
                  <a:schemeClr val="dk1"/>
                </a:solidFill>
                <a:latin typeface="Montserrat"/>
                <a:ea typeface="Montserrat"/>
                <a:cs typeface="Montserrat"/>
                <a:sym typeface="Montserrat"/>
              </a:rPr>
              <a:t>Treatment:</a:t>
            </a:r>
            <a:endParaRPr lang="en-US" sz="3000" b="1" dirty="0">
              <a:solidFill>
                <a:schemeClr val="dk1"/>
              </a:solidFill>
              <a:latin typeface="Montserrat"/>
              <a:ea typeface="Montserrat"/>
              <a:cs typeface="Montserrat"/>
              <a:sym typeface="Montserrat"/>
            </a:endParaRPr>
          </a:p>
        </p:txBody>
      </p:sp>
    </p:spTree>
    <p:extLst>
      <p:ext uri="{BB962C8B-B14F-4D97-AF65-F5344CB8AC3E}">
        <p14:creationId xmlns:p14="http://schemas.microsoft.com/office/powerpoint/2010/main" val="33861199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699542"/>
            <a:ext cx="8928992" cy="493500"/>
          </a:xfrm>
        </p:spPr>
        <p:txBody>
          <a:bodyPr/>
          <a:lstStyle/>
          <a:p>
            <a:r>
              <a:rPr lang="en-US" dirty="0"/>
              <a:t>RARE ANDROGEN SECRETING TUMOR </a:t>
            </a:r>
          </a:p>
        </p:txBody>
      </p:sp>
      <p:sp>
        <p:nvSpPr>
          <p:cNvPr id="3" name="Text Placeholder 2"/>
          <p:cNvSpPr>
            <a:spLocks noGrp="1"/>
          </p:cNvSpPr>
          <p:nvPr>
            <p:ph type="body" idx="1"/>
          </p:nvPr>
        </p:nvSpPr>
        <p:spPr>
          <a:xfrm>
            <a:off x="467544" y="1851670"/>
            <a:ext cx="3767400" cy="2917800"/>
          </a:xfrm>
        </p:spPr>
        <p:txBody>
          <a:bodyPr/>
          <a:lstStyle/>
          <a:p>
            <a:pPr marL="114300" indent="0">
              <a:spcBef>
                <a:spcPts val="0"/>
              </a:spcBef>
              <a:buSzPts val="3600"/>
              <a:buNone/>
            </a:pPr>
            <a:r>
              <a:rPr lang="en-US" dirty="0" err="1"/>
              <a:t>Gynandroblastoma</a:t>
            </a:r>
            <a:endParaRPr lang="en-US" dirty="0"/>
          </a:p>
          <a:p>
            <a:pPr marL="557213" indent="-385763">
              <a:spcBef>
                <a:spcPts val="1050"/>
              </a:spcBef>
              <a:buSzPts val="3600"/>
              <a:buNone/>
            </a:pPr>
            <a:endParaRPr lang="en-US" dirty="0"/>
          </a:p>
          <a:p>
            <a:pPr marL="114300" indent="0">
              <a:spcBef>
                <a:spcPts val="1050"/>
              </a:spcBef>
              <a:buSzPts val="3600"/>
              <a:buNone/>
            </a:pPr>
            <a:r>
              <a:rPr lang="en-US" dirty="0"/>
              <a:t>Lipid (</a:t>
            </a:r>
            <a:r>
              <a:rPr lang="en-US" dirty="0" smtClean="0"/>
              <a:t>lipoid) cell tumors</a:t>
            </a:r>
          </a:p>
          <a:p>
            <a:pPr marL="557213" indent="-385763">
              <a:spcBef>
                <a:spcPts val="1050"/>
              </a:spcBef>
              <a:buSzPts val="3600"/>
              <a:buNone/>
            </a:pPr>
            <a:endParaRPr lang="en-US" dirty="0" smtClean="0"/>
          </a:p>
          <a:p>
            <a:pPr marL="114300" indent="0">
              <a:spcBef>
                <a:spcPts val="1050"/>
              </a:spcBef>
              <a:buSzPts val="3600"/>
              <a:buNone/>
            </a:pPr>
            <a:r>
              <a:rPr lang="en-US" dirty="0" err="1"/>
              <a:t>Hilar</a:t>
            </a:r>
            <a:r>
              <a:rPr lang="en-US" dirty="0"/>
              <a:t> cell tumors</a:t>
            </a:r>
          </a:p>
          <a:p>
            <a:endParaRPr lang="en-US" dirty="0"/>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64</a:t>
            </a:fld>
            <a:endParaRPr lang="en"/>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627"/>
            <a:ext cx="1008112" cy="504056"/>
          </a:xfrm>
          <a:prstGeom prst="rect">
            <a:avLst/>
          </a:prstGeom>
        </p:spPr>
      </p:pic>
    </p:spTree>
    <p:extLst>
      <p:ext uri="{BB962C8B-B14F-4D97-AF65-F5344CB8AC3E}">
        <p14:creationId xmlns:p14="http://schemas.microsoft.com/office/powerpoint/2010/main" val="16558228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200" y="2190750"/>
            <a:ext cx="7761600" cy="990599"/>
          </a:xfrm>
        </p:spPr>
        <p:txBody>
          <a:bodyPr/>
          <a:lstStyle/>
          <a:p>
            <a:r>
              <a:rPr lang="en-US" sz="6600" dirty="0" smtClean="0"/>
              <a:t>Thank you </a:t>
            </a:r>
            <a:endParaRPr lang="en-US" sz="6600" dirty="0"/>
          </a:p>
        </p:txBody>
      </p:sp>
    </p:spTree>
    <p:extLst>
      <p:ext uri="{BB962C8B-B14F-4D97-AF65-F5344CB8AC3E}">
        <p14:creationId xmlns:p14="http://schemas.microsoft.com/office/powerpoint/2010/main" val="1633952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مربع نص 14"/>
          <p:cNvSpPr txBox="1"/>
          <p:nvPr/>
        </p:nvSpPr>
        <p:spPr>
          <a:xfrm>
            <a:off x="432786" y="819150"/>
            <a:ext cx="8153400" cy="3108543"/>
          </a:xfrm>
          <a:prstGeom prst="rect">
            <a:avLst/>
          </a:prstGeom>
          <a:noFill/>
        </p:spPr>
        <p:txBody>
          <a:bodyPr wrap="square" rtlCol="1">
            <a:spAutoFit/>
          </a:bodyPr>
          <a:lstStyle/>
          <a:p>
            <a:pPr marL="285750" indent="-285750">
              <a:buFont typeface="Wingdings" pitchFamily="2" charset="2"/>
              <a:buChar char="Ø"/>
            </a:pPr>
            <a:r>
              <a:rPr lang="en-US" b="1" dirty="0" smtClean="0">
                <a:solidFill>
                  <a:schemeClr val="bg2"/>
                </a:solidFill>
              </a:rPr>
              <a:t>So based on the previous slide, any disorder that increase the androgens levels is a cause of hirsutism :-</a:t>
            </a:r>
          </a:p>
          <a:p>
            <a:pPr marL="285750" indent="-285750">
              <a:buFont typeface="Wingdings" pitchFamily="2" charset="2"/>
              <a:buChar char="Ø"/>
            </a:pPr>
            <a:endParaRPr lang="en-US" b="1" dirty="0">
              <a:solidFill>
                <a:schemeClr val="bg2"/>
              </a:solidFill>
            </a:endParaRPr>
          </a:p>
          <a:p>
            <a:pPr marL="285750" indent="-285750">
              <a:buFont typeface="Wingdings" pitchFamily="2" charset="2"/>
              <a:buChar char="q"/>
            </a:pPr>
            <a:r>
              <a:rPr lang="en-US" b="1" dirty="0">
                <a:solidFill>
                  <a:schemeClr val="bg2"/>
                </a:solidFill>
              </a:rPr>
              <a:t> Polycystic ovarian </a:t>
            </a:r>
            <a:r>
              <a:rPr lang="en-US" b="1" dirty="0" smtClean="0">
                <a:solidFill>
                  <a:schemeClr val="bg2"/>
                </a:solidFill>
              </a:rPr>
              <a:t>syndrome</a:t>
            </a:r>
            <a:endParaRPr lang="en-US" b="1" dirty="0" smtClean="0">
              <a:solidFill>
                <a:schemeClr val="bg2"/>
              </a:solidFill>
            </a:endParaRPr>
          </a:p>
          <a:p>
            <a:pPr marL="285750" indent="-285750">
              <a:buFont typeface="Wingdings" pitchFamily="2" charset="2"/>
              <a:buChar char="q"/>
            </a:pPr>
            <a:r>
              <a:rPr lang="en-US" b="1" dirty="0">
                <a:solidFill>
                  <a:schemeClr val="bg2"/>
                </a:solidFill>
              </a:rPr>
              <a:t>Congenital adrenal </a:t>
            </a:r>
            <a:r>
              <a:rPr lang="en-US" b="1" dirty="0" smtClean="0">
                <a:solidFill>
                  <a:schemeClr val="bg2"/>
                </a:solidFill>
              </a:rPr>
              <a:t>hyperplasia.</a:t>
            </a:r>
            <a:endParaRPr lang="en-US" b="1" dirty="0">
              <a:solidFill>
                <a:schemeClr val="bg2"/>
              </a:solidFill>
            </a:endParaRPr>
          </a:p>
          <a:p>
            <a:pPr marL="285750" indent="-285750">
              <a:buFont typeface="Wingdings" pitchFamily="2" charset="2"/>
              <a:buChar char="q"/>
            </a:pPr>
            <a:r>
              <a:rPr lang="en-US" b="1" dirty="0">
                <a:solidFill>
                  <a:schemeClr val="bg2"/>
                </a:solidFill>
              </a:rPr>
              <a:t>Ovarian </a:t>
            </a:r>
            <a:r>
              <a:rPr lang="en-US" b="1" dirty="0" smtClean="0">
                <a:solidFill>
                  <a:schemeClr val="bg2"/>
                </a:solidFill>
              </a:rPr>
              <a:t>tumors.</a:t>
            </a:r>
            <a:endParaRPr lang="en-US" b="1" dirty="0">
              <a:solidFill>
                <a:schemeClr val="bg2"/>
              </a:solidFill>
            </a:endParaRPr>
          </a:p>
          <a:p>
            <a:pPr marL="285750" indent="-285750">
              <a:buFont typeface="Wingdings" pitchFamily="2" charset="2"/>
              <a:buChar char="q"/>
            </a:pPr>
            <a:r>
              <a:rPr lang="en-US" b="1" dirty="0">
                <a:solidFill>
                  <a:schemeClr val="bg2"/>
                </a:solidFill>
              </a:rPr>
              <a:t>Adrenal </a:t>
            </a:r>
            <a:r>
              <a:rPr lang="en-US" b="1" dirty="0" smtClean="0">
                <a:solidFill>
                  <a:schemeClr val="bg2"/>
                </a:solidFill>
              </a:rPr>
              <a:t>tumors.</a:t>
            </a:r>
            <a:endParaRPr lang="en-US" b="1" dirty="0">
              <a:solidFill>
                <a:schemeClr val="bg2"/>
              </a:solidFill>
            </a:endParaRPr>
          </a:p>
          <a:p>
            <a:pPr marL="285750" indent="-285750">
              <a:buFont typeface="Wingdings" pitchFamily="2" charset="2"/>
              <a:buChar char="q"/>
            </a:pPr>
            <a:r>
              <a:rPr lang="en-US" b="1" dirty="0">
                <a:solidFill>
                  <a:schemeClr val="bg2"/>
                </a:solidFill>
              </a:rPr>
              <a:t>Cushing </a:t>
            </a:r>
            <a:r>
              <a:rPr lang="en-US" b="1" dirty="0" smtClean="0">
                <a:solidFill>
                  <a:schemeClr val="bg2"/>
                </a:solidFill>
              </a:rPr>
              <a:t>disease.</a:t>
            </a:r>
            <a:endParaRPr lang="en-US" b="1" dirty="0">
              <a:solidFill>
                <a:schemeClr val="bg2"/>
              </a:solidFill>
            </a:endParaRPr>
          </a:p>
          <a:p>
            <a:pPr marL="285750" indent="-285750">
              <a:buFont typeface="Wingdings" pitchFamily="2" charset="2"/>
              <a:buChar char="q"/>
            </a:pPr>
            <a:r>
              <a:rPr lang="en-US" b="1" dirty="0" smtClean="0">
                <a:solidFill>
                  <a:schemeClr val="bg2"/>
                </a:solidFill>
              </a:rPr>
              <a:t>Drugs.</a:t>
            </a:r>
          </a:p>
          <a:p>
            <a:pPr marL="285750" indent="-285750">
              <a:buFont typeface="Wingdings" pitchFamily="2" charset="2"/>
              <a:buChar char="q"/>
            </a:pPr>
            <a:r>
              <a:rPr lang="en-US" b="1" dirty="0">
                <a:solidFill>
                  <a:schemeClr val="bg2"/>
                </a:solidFill>
              </a:rPr>
              <a:t>Idiopathic hirsutism : </a:t>
            </a:r>
            <a:r>
              <a:rPr lang="en-US" b="1" dirty="0" smtClean="0">
                <a:solidFill>
                  <a:schemeClr val="bg2"/>
                </a:solidFill>
              </a:rPr>
              <a:t>increased </a:t>
            </a:r>
            <a:r>
              <a:rPr lang="en-US" b="1" dirty="0">
                <a:solidFill>
                  <a:schemeClr val="bg2"/>
                </a:solidFill>
              </a:rPr>
              <a:t>cutaneous sensitivity of the skin to normal circulating </a:t>
            </a:r>
            <a:r>
              <a:rPr lang="en-US" b="1" dirty="0" smtClean="0">
                <a:solidFill>
                  <a:schemeClr val="bg2"/>
                </a:solidFill>
              </a:rPr>
              <a:t>                                   </a:t>
            </a:r>
            <a:r>
              <a:rPr lang="en-US" b="1" dirty="0" smtClean="0">
                <a:solidFill>
                  <a:schemeClr val="bg1"/>
                </a:solidFill>
              </a:rPr>
              <a:t>…………………………</a:t>
            </a:r>
            <a:r>
              <a:rPr lang="en-US" b="1" dirty="0" smtClean="0">
                <a:solidFill>
                  <a:schemeClr val="bg2"/>
                </a:solidFill>
              </a:rPr>
              <a:t> levels </a:t>
            </a:r>
            <a:r>
              <a:rPr lang="en-US" b="1" dirty="0">
                <a:solidFill>
                  <a:schemeClr val="bg2"/>
                </a:solidFill>
              </a:rPr>
              <a:t>of </a:t>
            </a:r>
            <a:r>
              <a:rPr lang="en-US" b="1" dirty="0" smtClean="0">
                <a:solidFill>
                  <a:schemeClr val="bg2"/>
                </a:solidFill>
              </a:rPr>
              <a:t>androgens</a:t>
            </a:r>
            <a:r>
              <a:rPr lang="en-US" b="1" dirty="0">
                <a:solidFill>
                  <a:schemeClr val="bg2"/>
                </a:solidFill>
              </a:rPr>
              <a:t>. </a:t>
            </a:r>
            <a:endParaRPr lang="en-US" b="1" dirty="0" smtClean="0">
              <a:solidFill>
                <a:schemeClr val="bg2"/>
              </a:solidFill>
            </a:endParaRPr>
          </a:p>
          <a:p>
            <a:pPr marL="285750" indent="-285750">
              <a:buFont typeface="Wingdings" pitchFamily="2" charset="2"/>
              <a:buChar char="q"/>
            </a:pPr>
            <a:r>
              <a:rPr lang="en-US" b="1" dirty="0">
                <a:solidFill>
                  <a:schemeClr val="bg2"/>
                </a:solidFill>
              </a:rPr>
              <a:t>Cushing </a:t>
            </a:r>
            <a:r>
              <a:rPr lang="en-US" b="1" dirty="0" smtClean="0">
                <a:solidFill>
                  <a:schemeClr val="bg2"/>
                </a:solidFill>
              </a:rPr>
              <a:t>disease.</a:t>
            </a:r>
            <a:endParaRPr lang="en-US" b="1" dirty="0">
              <a:solidFill>
                <a:schemeClr val="bg2"/>
              </a:solidFill>
            </a:endParaRPr>
          </a:p>
          <a:p>
            <a:pPr marL="285750" indent="-285750">
              <a:buFont typeface="Wingdings" pitchFamily="2" charset="2"/>
              <a:buChar char="q"/>
            </a:pPr>
            <a:endParaRPr lang="en-US" dirty="0"/>
          </a:p>
          <a:p>
            <a:pPr marL="285750" indent="-285750">
              <a:buFont typeface="Wingdings" pitchFamily="2" charset="2"/>
              <a:buChar char="q"/>
            </a:pPr>
            <a:endParaRPr lang="ar-SA" dirty="0"/>
          </a:p>
        </p:txBody>
      </p:sp>
      <p:pic>
        <p:nvPicPr>
          <p:cNvPr id="2" name="Picture 1"/>
          <p:cNvPicPr>
            <a:picLocks noChangeAspect="1"/>
          </p:cNvPicPr>
          <p:nvPr/>
        </p:nvPicPr>
        <p:blipFill>
          <a:blip r:embed="rId3"/>
          <a:stretch>
            <a:fillRect/>
          </a:stretch>
        </p:blipFill>
        <p:spPr>
          <a:xfrm>
            <a:off x="8132993" y="0"/>
            <a:ext cx="1005927" cy="506012"/>
          </a:xfrm>
          <a:prstGeom prst="rect">
            <a:avLst/>
          </a:prstGeom>
        </p:spPr>
      </p:pic>
    </p:spTree>
    <p:extLst>
      <p:ext uri="{BB962C8B-B14F-4D97-AF65-F5344CB8AC3E}">
        <p14:creationId xmlns:p14="http://schemas.microsoft.com/office/powerpoint/2010/main" val="18300469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مربع نص 15"/>
          <p:cNvSpPr txBox="1"/>
          <p:nvPr/>
        </p:nvSpPr>
        <p:spPr>
          <a:xfrm>
            <a:off x="1600200" y="590550"/>
            <a:ext cx="6629400" cy="584775"/>
          </a:xfrm>
          <a:prstGeom prst="rect">
            <a:avLst/>
          </a:prstGeom>
          <a:noFill/>
        </p:spPr>
        <p:txBody>
          <a:bodyPr wrap="square" rtlCol="1">
            <a:spAutoFit/>
          </a:bodyPr>
          <a:lstStyle/>
          <a:p>
            <a:r>
              <a:rPr lang="en-US" sz="3200" b="1" kern="1200" dirty="0">
                <a:solidFill>
                  <a:schemeClr val="tx1"/>
                </a:solidFill>
                <a:latin typeface="Algerian" pitchFamily="82" charset="0"/>
                <a:ea typeface="+mj-ea"/>
                <a:cs typeface="+mj-cs"/>
              </a:rPr>
              <a:t>Polycystic ovary syndrome</a:t>
            </a:r>
            <a:endParaRPr lang="ar-SA" sz="1050" dirty="0">
              <a:solidFill>
                <a:schemeClr val="tx1"/>
              </a:solidFill>
            </a:endParaRPr>
          </a:p>
        </p:txBody>
      </p:sp>
      <p:sp>
        <p:nvSpPr>
          <p:cNvPr id="17" name="مربع نص 16"/>
          <p:cNvSpPr txBox="1"/>
          <p:nvPr/>
        </p:nvSpPr>
        <p:spPr>
          <a:xfrm>
            <a:off x="381000" y="1175325"/>
            <a:ext cx="8077200" cy="2800767"/>
          </a:xfrm>
          <a:prstGeom prst="rect">
            <a:avLst/>
          </a:prstGeom>
          <a:noFill/>
        </p:spPr>
        <p:txBody>
          <a:bodyPr wrap="square" rtlCol="1">
            <a:spAutoFit/>
          </a:bodyPr>
          <a:lstStyle/>
          <a:p>
            <a:pPr marL="285750" indent="-285750">
              <a:buFont typeface="Wingdings" pitchFamily="2" charset="2"/>
              <a:buChar char="q"/>
            </a:pPr>
            <a:r>
              <a:rPr lang="en-US" altLang="en-US" sz="1800" b="1" dirty="0">
                <a:solidFill>
                  <a:schemeClr val="bg2"/>
                </a:solidFill>
                <a:cs typeface="Calibri" panose="020F0502020204030204" pitchFamily="34" charset="0"/>
              </a:rPr>
              <a:t>A complex endocrine disorder affecting women of childbearing age characterized by increased androgen production and ovulatory </a:t>
            </a:r>
            <a:r>
              <a:rPr lang="en-US" altLang="en-US" sz="1800" b="1" dirty="0" smtClean="0">
                <a:solidFill>
                  <a:schemeClr val="bg2"/>
                </a:solidFill>
                <a:cs typeface="Calibri" panose="020F0502020204030204" pitchFamily="34" charset="0"/>
              </a:rPr>
              <a:t>dysfunction.</a:t>
            </a:r>
          </a:p>
          <a:p>
            <a:endParaRPr lang="en-US" altLang="en-US" sz="1800" b="1" dirty="0">
              <a:solidFill>
                <a:schemeClr val="bg2"/>
              </a:solidFill>
              <a:cs typeface="Calibri" panose="020F0502020204030204" pitchFamily="34" charset="0"/>
            </a:endParaRPr>
          </a:p>
          <a:p>
            <a:pPr marL="285750" indent="-285750">
              <a:buFont typeface="Wingdings" pitchFamily="2" charset="2"/>
              <a:buChar char="q"/>
            </a:pPr>
            <a:r>
              <a:rPr lang="en-US" sz="1800" b="1" dirty="0" smtClean="0">
                <a:solidFill>
                  <a:schemeClr val="bg2"/>
                </a:solidFill>
              </a:rPr>
              <a:t> </a:t>
            </a:r>
            <a:r>
              <a:rPr lang="en-US" sz="1800" b="1" dirty="0">
                <a:solidFill>
                  <a:schemeClr val="bg2"/>
                </a:solidFill>
              </a:rPr>
              <a:t>The syndrome is characterized by menstrual irregularity and hyperandrogenism, both clinical (hirsutism, acne, or male-pattern balding) and biochemical (elevated serum androgen concentrations</a:t>
            </a:r>
            <a:r>
              <a:rPr lang="en-US" sz="1800" b="1" dirty="0" smtClean="0">
                <a:solidFill>
                  <a:schemeClr val="bg2"/>
                </a:solidFill>
              </a:rPr>
              <a:t>).</a:t>
            </a:r>
          </a:p>
          <a:p>
            <a:pPr marL="285750" indent="-285750">
              <a:buFont typeface="Wingdings" pitchFamily="2" charset="2"/>
              <a:buChar char="q"/>
            </a:pPr>
            <a:endParaRPr lang="en-US" sz="1800" b="1" dirty="0" smtClean="0">
              <a:solidFill>
                <a:schemeClr val="bg2"/>
              </a:solidFill>
            </a:endParaRPr>
          </a:p>
          <a:p>
            <a:pPr marL="285750" indent="-285750">
              <a:buFont typeface="Wingdings" pitchFamily="2" charset="2"/>
              <a:buChar char="q"/>
            </a:pPr>
            <a:endParaRPr lang="en-US" sz="1800" b="1" dirty="0">
              <a:solidFill>
                <a:schemeClr val="bg2"/>
              </a:solidFill>
            </a:endParaRPr>
          </a:p>
          <a:p>
            <a:endParaRPr lang="ar-SA" dirty="0"/>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8480" y="3333750"/>
            <a:ext cx="3752088" cy="1870743"/>
          </a:xfrm>
          <a:prstGeom prst="rect">
            <a:avLst/>
          </a:prstGeom>
        </p:spPr>
      </p:pic>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3181350"/>
            <a:ext cx="5257800" cy="1962151"/>
          </a:xfrm>
          <a:prstGeom prst="rect">
            <a:avLst/>
          </a:prstGeom>
        </p:spPr>
      </p:pic>
    </p:spTree>
    <p:extLst>
      <p:ext uri="{BB962C8B-B14F-4D97-AF65-F5344CB8AC3E}">
        <p14:creationId xmlns:p14="http://schemas.microsoft.com/office/powerpoint/2010/main" val="11087729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37"/>
          <p:cNvSpPr txBox="1">
            <a:spLocks noGrp="1"/>
          </p:cNvSpPr>
          <p:nvPr>
            <p:ph type="title" idx="2"/>
          </p:nvPr>
        </p:nvSpPr>
        <p:spPr>
          <a:xfrm>
            <a:off x="884798" y="1499138"/>
            <a:ext cx="3200400" cy="615000"/>
          </a:xfrm>
          <a:prstGeom prst="rect">
            <a:avLst/>
          </a:prstGeom>
        </p:spPr>
        <p:txBody>
          <a:bodyPr spcFirstLastPara="1" wrap="square" lIns="91425" tIns="91425" rIns="91425" bIns="91425" anchor="ctr" anchorCtr="0">
            <a:noAutofit/>
          </a:bodyPr>
          <a:lstStyle/>
          <a:p>
            <a:pPr lvl="0"/>
            <a:r>
              <a:rPr lang="en-US" altLang="en-US" sz="2000" dirty="0" smtClean="0">
                <a:ea typeface="DilleniaUPC"/>
                <a:cs typeface="Calibri" pitchFamily="34" charset="0"/>
              </a:rPr>
              <a:t>- Menstrual </a:t>
            </a:r>
            <a:r>
              <a:rPr lang="en-US" altLang="en-US" sz="2000" dirty="0">
                <a:ea typeface="DilleniaUPC"/>
                <a:cs typeface="Calibri" pitchFamily="34" charset="0"/>
              </a:rPr>
              <a:t>irregularity</a:t>
            </a:r>
            <a:endParaRPr sz="2000" dirty="0"/>
          </a:p>
        </p:txBody>
      </p:sp>
      <p:sp>
        <p:nvSpPr>
          <p:cNvPr id="529" name="Google Shape;529;p37"/>
          <p:cNvSpPr txBox="1">
            <a:spLocks noGrp="1"/>
          </p:cNvSpPr>
          <p:nvPr>
            <p:ph type="subTitle" idx="1"/>
          </p:nvPr>
        </p:nvSpPr>
        <p:spPr>
          <a:xfrm>
            <a:off x="1099448" y="2130913"/>
            <a:ext cx="2771100" cy="528600"/>
          </a:xfrm>
          <a:prstGeom prst="rect">
            <a:avLst/>
          </a:prstGeom>
        </p:spPr>
        <p:txBody>
          <a:bodyPr spcFirstLastPara="1" wrap="square" lIns="91425" tIns="91425" rIns="91425" bIns="91425" anchor="t" anchorCtr="0">
            <a:noAutofit/>
          </a:bodyPr>
          <a:lstStyle/>
          <a:p>
            <a:pPr marL="285750" indent="-285750" algn="l">
              <a:buFont typeface="Courier New" pitchFamily="49" charset="0"/>
              <a:buChar char="o"/>
            </a:pPr>
            <a:r>
              <a:rPr lang="en-US" altLang="en-US" sz="1600" b="1" dirty="0">
                <a:solidFill>
                  <a:schemeClr val="bg2">
                    <a:lumMod val="60000"/>
                    <a:lumOff val="40000"/>
                  </a:schemeClr>
                </a:solidFill>
                <a:ea typeface="DilleniaUPC"/>
                <a:cs typeface="Calibri" pitchFamily="34" charset="0"/>
              </a:rPr>
              <a:t>due to anovulation </a:t>
            </a:r>
            <a:r>
              <a:rPr lang="en-US" altLang="en-US" sz="1600" b="1" dirty="0">
                <a:solidFill>
                  <a:schemeClr val="bg2">
                    <a:lumMod val="60000"/>
                    <a:lumOff val="40000"/>
                  </a:schemeClr>
                </a:solidFill>
                <a:ea typeface="KodchiangUPC"/>
                <a:cs typeface="Calibri" pitchFamily="34" charset="0"/>
              </a:rPr>
              <a:t>or</a:t>
            </a:r>
            <a:r>
              <a:rPr lang="en-US" altLang="en-US" sz="1600" b="1" dirty="0">
                <a:solidFill>
                  <a:schemeClr val="bg2">
                    <a:lumMod val="60000"/>
                    <a:lumOff val="40000"/>
                  </a:schemeClr>
                </a:solidFill>
                <a:ea typeface="DilleniaUPC"/>
                <a:cs typeface="Calibri" pitchFamily="34" charset="0"/>
              </a:rPr>
              <a:t> oligo-ovulation</a:t>
            </a:r>
          </a:p>
        </p:txBody>
      </p:sp>
      <p:sp>
        <p:nvSpPr>
          <p:cNvPr id="530" name="Google Shape;530;p37"/>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p>
            <a:pPr lvl="0" fontAlgn="base">
              <a:spcBef>
                <a:spcPct val="20000"/>
              </a:spcBef>
              <a:spcAft>
                <a:spcPct val="0"/>
              </a:spcAft>
            </a:pPr>
            <a:r>
              <a:rPr lang="en" dirty="0" smtClean="0"/>
              <a:t>How to diagnose PCOS?</a:t>
            </a:r>
            <a:br>
              <a:rPr lang="en" dirty="0" smtClean="0"/>
            </a:br>
            <a:r>
              <a:rPr lang="en-US" altLang="en-US" sz="1600" kern="1200" dirty="0">
                <a:solidFill>
                  <a:schemeClr val="bg2"/>
                </a:solidFill>
                <a:latin typeface="Calibri"/>
                <a:ea typeface="DilleniaUPC"/>
                <a:cs typeface="Calibri" pitchFamily="34" charset="0"/>
              </a:rPr>
              <a:t>Rotterdam criteria (2 out of 3 with exclusion of other causes)</a:t>
            </a:r>
            <a:br>
              <a:rPr lang="en-US" altLang="en-US" sz="1600" kern="1200" dirty="0">
                <a:solidFill>
                  <a:schemeClr val="bg2"/>
                </a:solidFill>
                <a:latin typeface="Calibri"/>
                <a:ea typeface="DilleniaUPC"/>
                <a:cs typeface="Calibri" pitchFamily="34" charset="0"/>
              </a:rPr>
            </a:br>
            <a:endParaRPr dirty="0">
              <a:solidFill>
                <a:schemeClr val="bg2"/>
              </a:solidFill>
            </a:endParaRPr>
          </a:p>
        </p:txBody>
      </p:sp>
      <p:sp>
        <p:nvSpPr>
          <p:cNvPr id="531" name="Google Shape;531;p37"/>
          <p:cNvSpPr txBox="1">
            <a:spLocks noGrp="1"/>
          </p:cNvSpPr>
          <p:nvPr>
            <p:ph type="title" idx="3"/>
          </p:nvPr>
        </p:nvSpPr>
        <p:spPr>
          <a:xfrm>
            <a:off x="5058798" y="1499138"/>
            <a:ext cx="3200400" cy="615000"/>
          </a:xfrm>
          <a:prstGeom prst="rect">
            <a:avLst/>
          </a:prstGeom>
        </p:spPr>
        <p:txBody>
          <a:bodyPr spcFirstLastPara="1" wrap="square" lIns="91425" tIns="91425" rIns="91425" bIns="91425" anchor="ctr" anchorCtr="0">
            <a:noAutofit/>
          </a:bodyPr>
          <a:lstStyle/>
          <a:p>
            <a:pPr lvl="0"/>
            <a:r>
              <a:rPr lang="en-US" altLang="en-US" sz="1800" dirty="0" smtClean="0">
                <a:ea typeface="DilleniaUPC"/>
                <a:cs typeface="Calibri" pitchFamily="34" charset="0"/>
              </a:rPr>
              <a:t>- </a:t>
            </a:r>
            <a:r>
              <a:rPr lang="en-US" altLang="en-US" sz="2000" dirty="0" smtClean="0">
                <a:ea typeface="DilleniaUPC"/>
                <a:cs typeface="Calibri" pitchFamily="34" charset="0"/>
              </a:rPr>
              <a:t>Hyperandrogenism</a:t>
            </a:r>
            <a:endParaRPr sz="2000" dirty="0"/>
          </a:p>
        </p:txBody>
      </p:sp>
      <p:sp>
        <p:nvSpPr>
          <p:cNvPr id="532" name="Google Shape;532;p37"/>
          <p:cNvSpPr txBox="1">
            <a:spLocks noGrp="1"/>
          </p:cNvSpPr>
          <p:nvPr>
            <p:ph type="subTitle" idx="4"/>
          </p:nvPr>
        </p:nvSpPr>
        <p:spPr>
          <a:xfrm>
            <a:off x="5273425" y="2130925"/>
            <a:ext cx="2771100" cy="528600"/>
          </a:xfrm>
          <a:prstGeom prst="rect">
            <a:avLst/>
          </a:prstGeom>
        </p:spPr>
        <p:txBody>
          <a:bodyPr spcFirstLastPara="1" wrap="square" lIns="91425" tIns="91425" rIns="91425" bIns="91425" anchor="t" anchorCtr="0">
            <a:noAutofit/>
          </a:bodyPr>
          <a:lstStyle/>
          <a:p>
            <a:pPr marL="285750" lvl="0" indent="-285750">
              <a:spcAft>
                <a:spcPts val="1600"/>
              </a:spcAft>
              <a:buFont typeface="Courier New" pitchFamily="49" charset="0"/>
              <a:buChar char="o"/>
            </a:pPr>
            <a:r>
              <a:rPr lang="en-US" altLang="en-US" sz="1600" b="1" dirty="0">
                <a:solidFill>
                  <a:schemeClr val="bg2">
                    <a:lumMod val="60000"/>
                    <a:lumOff val="40000"/>
                  </a:schemeClr>
                </a:solidFill>
                <a:ea typeface="DilleniaUPC"/>
                <a:cs typeface="Calibri" pitchFamily="34" charset="0"/>
              </a:rPr>
              <a:t>Clinical or </a:t>
            </a:r>
            <a:r>
              <a:rPr lang="en-US" altLang="en-US" sz="1600" b="1" dirty="0" smtClean="0">
                <a:solidFill>
                  <a:schemeClr val="bg2">
                    <a:lumMod val="60000"/>
                    <a:lumOff val="40000"/>
                  </a:schemeClr>
                </a:solidFill>
                <a:ea typeface="DilleniaUPC"/>
                <a:cs typeface="Calibri" pitchFamily="34" charset="0"/>
              </a:rPr>
              <a:t>Biochemical Evidence</a:t>
            </a:r>
            <a:endParaRPr sz="1600" b="1" dirty="0">
              <a:solidFill>
                <a:schemeClr val="bg2">
                  <a:lumMod val="60000"/>
                  <a:lumOff val="40000"/>
                </a:schemeClr>
              </a:solidFill>
            </a:endParaRPr>
          </a:p>
        </p:txBody>
      </p:sp>
      <p:sp>
        <p:nvSpPr>
          <p:cNvPr id="533" name="Google Shape;533;p37"/>
          <p:cNvSpPr txBox="1">
            <a:spLocks noGrp="1"/>
          </p:cNvSpPr>
          <p:nvPr>
            <p:ph type="title" idx="5"/>
          </p:nvPr>
        </p:nvSpPr>
        <p:spPr>
          <a:xfrm>
            <a:off x="2743200" y="2800350"/>
            <a:ext cx="3200400" cy="615000"/>
          </a:xfrm>
          <a:prstGeom prst="rect">
            <a:avLst/>
          </a:prstGeom>
        </p:spPr>
        <p:txBody>
          <a:bodyPr spcFirstLastPara="1" wrap="square" lIns="91425" tIns="91425" rIns="91425" bIns="91425" anchor="ctr" anchorCtr="0">
            <a:noAutofit/>
          </a:bodyPr>
          <a:lstStyle/>
          <a:p>
            <a:r>
              <a:rPr lang="en-US" altLang="en-US" sz="2000" dirty="0" smtClean="0">
                <a:solidFill>
                  <a:schemeClr val="bg2"/>
                </a:solidFill>
                <a:ea typeface="DilleniaUPC"/>
                <a:cs typeface="Calibri" pitchFamily="34" charset="0"/>
              </a:rPr>
              <a:t>- Polycystic ovaries by TVUS</a:t>
            </a:r>
            <a:endParaRPr lang="en-US" altLang="en-US" sz="2000" dirty="0">
              <a:solidFill>
                <a:schemeClr val="bg2"/>
              </a:solidFill>
              <a:ea typeface="DilleniaUPC"/>
              <a:cs typeface="Calibri" pitchFamily="34" charset="0"/>
            </a:endParaRPr>
          </a:p>
        </p:txBody>
      </p:sp>
      <p:sp>
        <p:nvSpPr>
          <p:cNvPr id="534" name="Google Shape;534;p37"/>
          <p:cNvSpPr txBox="1">
            <a:spLocks noGrp="1"/>
          </p:cNvSpPr>
          <p:nvPr>
            <p:ph type="subTitle" idx="6"/>
          </p:nvPr>
        </p:nvSpPr>
        <p:spPr>
          <a:xfrm>
            <a:off x="2438400" y="3105150"/>
            <a:ext cx="5867400" cy="1828800"/>
          </a:xfrm>
          <a:prstGeom prst="rect">
            <a:avLst/>
          </a:prstGeom>
        </p:spPr>
        <p:txBody>
          <a:bodyPr spcFirstLastPara="1" wrap="square" lIns="91425" tIns="91425" rIns="91425" bIns="91425" anchor="t" anchorCtr="0">
            <a:noAutofit/>
          </a:bodyPr>
          <a:lstStyle/>
          <a:p>
            <a:pPr marL="596900" lvl="1" indent="0" algn="l"/>
            <a:endParaRPr lang="en-US" altLang="en-US" sz="1600" b="1" dirty="0" smtClean="0">
              <a:solidFill>
                <a:schemeClr val="bg2">
                  <a:lumMod val="60000"/>
                  <a:lumOff val="40000"/>
                </a:schemeClr>
              </a:solidFill>
              <a:ea typeface="DilleniaUPC"/>
              <a:cs typeface="Calibri" pitchFamily="34" charset="0"/>
            </a:endParaRPr>
          </a:p>
          <a:p>
            <a:pPr lvl="1" algn="l">
              <a:buFont typeface="Courier New" pitchFamily="49" charset="0"/>
              <a:buChar char="o"/>
            </a:pPr>
            <a:r>
              <a:rPr lang="en-US" altLang="en-US" sz="1600" b="1" dirty="0" smtClean="0">
                <a:solidFill>
                  <a:schemeClr val="bg2">
                    <a:lumMod val="60000"/>
                    <a:lumOff val="40000"/>
                  </a:schemeClr>
                </a:solidFill>
                <a:ea typeface="DilleniaUPC"/>
                <a:cs typeface="Calibri" pitchFamily="34" charset="0"/>
              </a:rPr>
              <a:t>Presence </a:t>
            </a:r>
            <a:r>
              <a:rPr lang="en-US" altLang="en-US" sz="1600" b="1" dirty="0">
                <a:solidFill>
                  <a:schemeClr val="bg2">
                    <a:lumMod val="60000"/>
                    <a:lumOff val="40000"/>
                  </a:schemeClr>
                </a:solidFill>
                <a:ea typeface="DilleniaUPC"/>
                <a:cs typeface="Calibri" pitchFamily="34" charset="0"/>
              </a:rPr>
              <a:t>of 12 or more follicles in each ovary measuring 2-9 mm in diameter and/or increased ovarian volume.</a:t>
            </a:r>
          </a:p>
        </p:txBody>
      </p:sp>
      <p:pic>
        <p:nvPicPr>
          <p:cNvPr id="2" name="Picture 1"/>
          <p:cNvPicPr>
            <a:picLocks noChangeAspect="1"/>
          </p:cNvPicPr>
          <p:nvPr/>
        </p:nvPicPr>
        <p:blipFill>
          <a:blip r:embed="rId3"/>
          <a:stretch>
            <a:fillRect/>
          </a:stretch>
        </p:blipFill>
        <p:spPr>
          <a:xfrm>
            <a:off x="21336" y="3023922"/>
            <a:ext cx="2569464" cy="1993849"/>
          </a:xfrm>
          <a:prstGeom prst="rect">
            <a:avLst/>
          </a:prstGeom>
        </p:spPr>
      </p:pic>
      <p:pic>
        <p:nvPicPr>
          <p:cNvPr id="3" name="Picture 2"/>
          <p:cNvPicPr>
            <a:picLocks noChangeAspect="1"/>
          </p:cNvPicPr>
          <p:nvPr/>
        </p:nvPicPr>
        <p:blipFill>
          <a:blip r:embed="rId4"/>
          <a:stretch>
            <a:fillRect/>
          </a:stretch>
        </p:blipFill>
        <p:spPr>
          <a:xfrm>
            <a:off x="8101036" y="31750"/>
            <a:ext cx="1005927" cy="506012"/>
          </a:xfrm>
          <a:prstGeom prst="rect">
            <a:avLst/>
          </a:prstGeom>
        </p:spPr>
      </p:pic>
    </p:spTree>
    <p:extLst>
      <p:ext uri="{BB962C8B-B14F-4D97-AF65-F5344CB8AC3E}">
        <p14:creationId xmlns:p14="http://schemas.microsoft.com/office/powerpoint/2010/main" val="1275444285"/>
      </p:ext>
    </p:extLst>
  </p:cSld>
  <p:clrMapOvr>
    <a:masterClrMapping/>
  </p:clrMapOvr>
  <p:timing>
    <p:tnLst>
      <p:par>
        <p:cTn id="1" dur="indefinite" restart="never" nodeType="tmRoot"/>
      </p:par>
    </p:tnLst>
  </p:timing>
</p:sld>
</file>

<file path=ppt/theme/theme1.xml><?xml version="1.0" encoding="utf-8"?>
<a:theme xmlns:a="http://schemas.openxmlformats.org/drawingml/2006/main" name="Aquatic and Physical Therapy Center by Slidesgo">
  <a:themeElements>
    <a:clrScheme name="Simple Light">
      <a:dk1>
        <a:srgbClr val="681A1A"/>
      </a:dk1>
      <a:lt1>
        <a:srgbClr val="FFFFFF"/>
      </a:lt1>
      <a:dk2>
        <a:srgbClr val="892828"/>
      </a:dk2>
      <a:lt2>
        <a:srgbClr val="DD8080"/>
      </a:lt2>
      <a:accent1>
        <a:srgbClr val="892828"/>
      </a:accent1>
      <a:accent2>
        <a:srgbClr val="DF9D9D"/>
      </a:accent2>
      <a:accent3>
        <a:srgbClr val="F1E4E4"/>
      </a:accent3>
      <a:accent4>
        <a:srgbClr val="BB6666"/>
      </a:accent4>
      <a:accent5>
        <a:srgbClr val="F1E4E4"/>
      </a:accent5>
      <a:accent6>
        <a:srgbClr val="681A1A"/>
      </a:accent6>
      <a:hlink>
        <a:srgbClr val="8928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4385</TotalTime>
  <Words>4003</Words>
  <Application>Microsoft Office PowerPoint</Application>
  <PresentationFormat>On-screen Show (16:9)</PresentationFormat>
  <Paragraphs>467</Paragraphs>
  <Slides>65</Slides>
  <Notes>45</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65</vt:i4>
      </vt:variant>
    </vt:vector>
  </HeadingPairs>
  <TitlesOfParts>
    <vt:vector size="82" baseType="lpstr">
      <vt:lpstr>Noto Sans Symbols</vt:lpstr>
      <vt:lpstr>Algerian</vt:lpstr>
      <vt:lpstr>Open Sans</vt:lpstr>
      <vt:lpstr>Brush Script MT</vt:lpstr>
      <vt:lpstr>Calibri</vt:lpstr>
      <vt:lpstr>KodchiangUPC</vt:lpstr>
      <vt:lpstr>Arial</vt:lpstr>
      <vt:lpstr>DilleniaUPC</vt:lpstr>
      <vt:lpstr>Twentieth Century</vt:lpstr>
      <vt:lpstr>Microsoft JhengHei UI</vt:lpstr>
      <vt:lpstr>Broadway</vt:lpstr>
      <vt:lpstr>Josefin Sans</vt:lpstr>
      <vt:lpstr>Montserrat</vt:lpstr>
      <vt:lpstr>Courier New</vt:lpstr>
      <vt:lpstr>Open Sans SemiBold</vt:lpstr>
      <vt:lpstr>Wingdings</vt:lpstr>
      <vt:lpstr>Aquatic and Physical Therapy Center by Slidesgo</vt:lpstr>
      <vt:lpstr>Hirsutism and intersex  by : rahaf nawaiseh  islam al banawi  Mariam dabaeen  asala qudah   supervised by dr samer yaghi </vt:lpstr>
      <vt:lpstr>hirsutism</vt:lpstr>
      <vt:lpstr>Table of Contents</vt:lpstr>
      <vt:lpstr>PowerPoint Presentation</vt:lpstr>
      <vt:lpstr>WHAT IS HIRSUTISM ?</vt:lpstr>
      <vt:lpstr>What causes hirsutism?</vt:lpstr>
      <vt:lpstr>PowerPoint Presentation</vt:lpstr>
      <vt:lpstr>PowerPoint Presentation</vt:lpstr>
      <vt:lpstr>- Menstrual irregularity</vt:lpstr>
      <vt:lpstr>PowerPoint Presentation</vt:lpstr>
      <vt:lpstr>PowerPoint Presentation</vt:lpstr>
      <vt:lpstr>PowerPoint Presentation</vt:lpstr>
      <vt:lpstr>How to diagnose late onset CAH ?</vt:lpstr>
      <vt:lpstr>PowerPoint Presentation</vt:lpstr>
      <vt:lpstr>PowerPoint Presentation</vt:lpstr>
      <vt:lpstr>-Cushing disease  -Idiopathic Hirsutism   by islam Al banawi </vt:lpstr>
      <vt:lpstr>PowerPoint Presentation</vt:lpstr>
      <vt:lpstr>Symptoms </vt:lpstr>
      <vt:lpstr>PowerPoint Presentation</vt:lpstr>
      <vt:lpstr>PowerPoint Presentation</vt:lpstr>
      <vt:lpstr>PowerPoint Presentation</vt:lpstr>
      <vt:lpstr>PowerPoint Presentation</vt:lpstr>
      <vt:lpstr>PowerPoint Presentation</vt:lpstr>
      <vt:lpstr>Ferriman-Gallwey score</vt:lpstr>
      <vt:lpstr>Ferriman-Gallwey score</vt:lpstr>
      <vt:lpstr>LUDWIG'S CLASSIFICATION OF HAIR LOSS AMONG FEMALES</vt:lpstr>
      <vt:lpstr>Investigations </vt:lpstr>
      <vt:lpstr>Management of  hirsutism</vt:lpstr>
      <vt:lpstr>PowerPoint Presentation</vt:lpstr>
      <vt:lpstr>Management </vt:lpstr>
      <vt:lpstr>Management </vt:lpstr>
      <vt:lpstr>PowerPoint Presentation</vt:lpstr>
      <vt:lpstr>INTERSEX </vt:lpstr>
      <vt:lpstr>AMBIGUOUS GENITALIA </vt:lpstr>
      <vt:lpstr>PowerPoint Presentation</vt:lpstr>
      <vt:lpstr>PowerPoint Presentation</vt:lpstr>
      <vt:lpstr>PowerPoint Presentation</vt:lpstr>
      <vt:lpstr>CONGENITAL ADRENAL HYPERPLASIA</vt:lpstr>
      <vt:lpstr>1) 21-HYDROXYLASE ENZYME DEFICIENCY</vt:lpstr>
      <vt:lpstr>PowerPoint Presentation</vt:lpstr>
      <vt:lpstr>17- hydroxylase deficiency </vt:lpstr>
      <vt:lpstr>Symptoms </vt:lpstr>
      <vt:lpstr>PowerPoint Presentation</vt:lpstr>
      <vt:lpstr>PowerPoint Presentation</vt:lpstr>
      <vt:lpstr>DX </vt:lpstr>
      <vt:lpstr>PowerPoint Presentation</vt:lpstr>
      <vt:lpstr>TREATMENT</vt:lpstr>
      <vt:lpstr>TREATMENT</vt:lpstr>
      <vt:lpstr>2) 11-BETA HYDROXYLASE DEFICIENCY</vt:lpstr>
      <vt:lpstr>PRESENTATION </vt:lpstr>
      <vt:lpstr>DIAGNOSIS </vt:lpstr>
      <vt:lpstr>TREATMENT </vt:lpstr>
      <vt:lpstr>Rare types of CAH</vt:lpstr>
      <vt:lpstr>Turner Syndrome</vt:lpstr>
      <vt:lpstr>Turner Syndrome</vt:lpstr>
      <vt:lpstr>Turner Syndrome</vt:lpstr>
      <vt:lpstr>Turner Syndrome</vt:lpstr>
      <vt:lpstr>Androgen Insensitivity Syndrome</vt:lpstr>
      <vt:lpstr>AIS</vt:lpstr>
      <vt:lpstr>SWYER SYNDROME</vt:lpstr>
      <vt:lpstr>SWYER SYNDROME</vt:lpstr>
      <vt:lpstr>ANDROGEN-SECRETING TUMOR </vt:lpstr>
      <vt:lpstr> Diagnosis :  </vt:lpstr>
      <vt:lpstr>RARE ANDROGEN SECRETING TUMOR </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Hirsutism </dc:title>
  <cp:lastModifiedBy>Dell</cp:lastModifiedBy>
  <cp:revision>68</cp:revision>
  <dcterms:modified xsi:type="dcterms:W3CDTF">2023-10-26T03:30:09Z</dcterms:modified>
</cp:coreProperties>
</file>